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7"/>
  </p:notesMasterIdLst>
  <p:sldIdLst>
    <p:sldId id="1877" r:id="rId2"/>
    <p:sldId id="1878" r:id="rId3"/>
    <p:sldId id="267" r:id="rId4"/>
    <p:sldId id="257" r:id="rId5"/>
    <p:sldId id="256" r:id="rId6"/>
    <p:sldId id="258" r:id="rId7"/>
    <p:sldId id="259" r:id="rId8"/>
    <p:sldId id="260" r:id="rId9"/>
    <p:sldId id="261" r:id="rId10"/>
    <p:sldId id="1881" r:id="rId11"/>
    <p:sldId id="1882" r:id="rId12"/>
    <p:sldId id="1879" r:id="rId13"/>
    <p:sldId id="1886" r:id="rId14"/>
    <p:sldId id="1887" r:id="rId15"/>
    <p:sldId id="1883" r:id="rId16"/>
    <p:sldId id="1888" r:id="rId17"/>
    <p:sldId id="1889" r:id="rId18"/>
    <p:sldId id="1890" r:id="rId19"/>
    <p:sldId id="1891" r:id="rId20"/>
    <p:sldId id="1892" r:id="rId21"/>
    <p:sldId id="1893" r:id="rId22"/>
    <p:sldId id="1894" r:id="rId23"/>
    <p:sldId id="1896" r:id="rId24"/>
    <p:sldId id="519" r:id="rId25"/>
    <p:sldId id="508" r:id="rId26"/>
    <p:sldId id="509" r:id="rId27"/>
    <p:sldId id="511" r:id="rId28"/>
    <p:sldId id="512" r:id="rId29"/>
    <p:sldId id="513" r:id="rId30"/>
    <p:sldId id="520" r:id="rId31"/>
    <p:sldId id="514" r:id="rId32"/>
    <p:sldId id="515" r:id="rId33"/>
    <p:sldId id="516" r:id="rId34"/>
    <p:sldId id="1884" r:id="rId35"/>
    <p:sldId id="517" r:id="rId36"/>
    <p:sldId id="1897" r:id="rId37"/>
    <p:sldId id="1885" r:id="rId38"/>
    <p:sldId id="270" r:id="rId39"/>
    <p:sldId id="269" r:id="rId40"/>
    <p:sldId id="273" r:id="rId41"/>
    <p:sldId id="274" r:id="rId42"/>
    <p:sldId id="278" r:id="rId43"/>
    <p:sldId id="275" r:id="rId44"/>
    <p:sldId id="277" r:id="rId45"/>
    <p:sldId id="276" r:id="rId46"/>
  </p:sldIdLst>
  <p:sldSz cx="12192000" cy="6858000"/>
  <p:notesSz cx="6858000" cy="9144000"/>
  <p:defaultTextStyle>
    <a:defPPr>
      <a:defRPr lang="en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1"/>
    <p:restoredTop sz="96341"/>
  </p:normalViewPr>
  <p:slideViewPr>
    <p:cSldViewPr snapToGrid="0" snapToObjects="1">
      <p:cViewPr>
        <p:scale>
          <a:sx n="97" d="100"/>
          <a:sy n="97" d="100"/>
        </p:scale>
        <p:origin x="1160" y="8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BC1D20D-ED9C-DB4C-BFC0-D46495937210}" type="doc">
      <dgm:prSet loTypeId="urn:microsoft.com/office/officeart/2005/8/layout/matrix3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1E6F373-9A41-2E4A-B9AB-63AE71C3ADB3}">
      <dgm:prSet phldrT="[Text]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nl-NL" dirty="0" err="1"/>
            <a:t>Bước</a:t>
          </a:r>
          <a:r>
            <a:rPr lang="nl-NL" dirty="0"/>
            <a:t> 1: </a:t>
          </a:r>
          <a:r>
            <a:rPr lang="nl-NL" dirty="0" err="1"/>
            <a:t>Đọc</a:t>
          </a:r>
          <a:r>
            <a:rPr lang="nl-NL" dirty="0"/>
            <a:t> </a:t>
          </a:r>
          <a:r>
            <a:rPr lang="nl-NL" dirty="0" err="1"/>
            <a:t>kĩ</a:t>
          </a:r>
          <a:r>
            <a:rPr lang="nl-NL" dirty="0"/>
            <a:t> </a:t>
          </a:r>
          <a:r>
            <a:rPr lang="nl-NL" dirty="0" err="1"/>
            <a:t>đoạn</a:t>
          </a:r>
          <a:r>
            <a:rPr lang="nl-NL" dirty="0"/>
            <a:t> </a:t>
          </a:r>
          <a:r>
            <a:rPr lang="nl-NL" dirty="0" err="1"/>
            <a:t>kịch</a:t>
          </a:r>
          <a:r>
            <a:rPr lang="nl-NL" dirty="0"/>
            <a:t>, </a:t>
          </a:r>
          <a:r>
            <a:rPr lang="nl-NL" dirty="0" err="1"/>
            <a:t>xác</a:t>
          </a:r>
          <a:r>
            <a:rPr lang="nl-NL" dirty="0"/>
            <a:t> </a:t>
          </a:r>
          <a:r>
            <a:rPr lang="nl-NL" dirty="0" err="1"/>
            <a:t>định</a:t>
          </a:r>
          <a:r>
            <a:rPr lang="nl-NL" dirty="0"/>
            <a:t> </a:t>
          </a:r>
          <a:r>
            <a:rPr lang="nl-NL" dirty="0" err="1"/>
            <a:t>hệ</a:t>
          </a:r>
          <a:r>
            <a:rPr lang="nl-NL" dirty="0"/>
            <a:t> </a:t>
          </a:r>
          <a:r>
            <a:rPr lang="nl-NL" dirty="0" err="1"/>
            <a:t>thống</a:t>
          </a:r>
          <a:r>
            <a:rPr lang="nl-NL" dirty="0"/>
            <a:t> </a:t>
          </a:r>
          <a:r>
            <a:rPr lang="nl-NL" dirty="0" err="1"/>
            <a:t>nhân</a:t>
          </a:r>
          <a:r>
            <a:rPr lang="nl-NL" dirty="0"/>
            <a:t> </a:t>
          </a:r>
          <a:r>
            <a:rPr lang="nl-NL" dirty="0" err="1"/>
            <a:t>vật</a:t>
          </a:r>
          <a:r>
            <a:rPr lang="nl-NL" dirty="0"/>
            <a:t>, </a:t>
          </a:r>
          <a:r>
            <a:rPr lang="nl-NL" dirty="0" err="1"/>
            <a:t>viết</a:t>
          </a:r>
          <a:r>
            <a:rPr lang="nl-NL" dirty="0"/>
            <a:t> </a:t>
          </a:r>
          <a:r>
            <a:rPr lang="nl-NL" dirty="0" err="1"/>
            <a:t>kịch</a:t>
          </a:r>
          <a:r>
            <a:rPr lang="nl-NL" dirty="0"/>
            <a:t> </a:t>
          </a:r>
          <a:r>
            <a:rPr lang="nl-NL" dirty="0" err="1"/>
            <a:t>bản</a:t>
          </a:r>
          <a:endParaRPr lang="en-US" dirty="0"/>
        </a:p>
      </dgm:t>
    </dgm:pt>
    <dgm:pt modelId="{C5BFA107-60F2-6042-BC62-7221D07B05BE}" type="parTrans" cxnId="{2202B639-E734-8E41-9968-BB87AF10A7F3}">
      <dgm:prSet/>
      <dgm:spPr/>
      <dgm:t>
        <a:bodyPr/>
        <a:lstStyle/>
        <a:p>
          <a:endParaRPr lang="en-US"/>
        </a:p>
      </dgm:t>
    </dgm:pt>
    <dgm:pt modelId="{A041FA05-B12B-5A48-B207-C4A02F09A24A}" type="sibTrans" cxnId="{2202B639-E734-8E41-9968-BB87AF10A7F3}">
      <dgm:prSet/>
      <dgm:spPr/>
      <dgm:t>
        <a:bodyPr/>
        <a:lstStyle/>
        <a:p>
          <a:endParaRPr lang="en-US"/>
        </a:p>
      </dgm:t>
    </dgm:pt>
    <dgm:pt modelId="{30E5E4E2-6397-244B-A39A-E7AE6F9E8C4C}">
      <dgm:prSet phldrT="[Text]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nl-NL" dirty="0" err="1"/>
            <a:t>Bước</a:t>
          </a:r>
          <a:r>
            <a:rPr lang="nl-NL" dirty="0"/>
            <a:t> 2: </a:t>
          </a:r>
          <a:r>
            <a:rPr lang="nl-NL" dirty="0" err="1"/>
            <a:t>Chọn</a:t>
          </a:r>
          <a:r>
            <a:rPr lang="nl-NL" dirty="0"/>
            <a:t> </a:t>
          </a:r>
          <a:r>
            <a:rPr lang="nl-NL" dirty="0" err="1"/>
            <a:t>diễn</a:t>
          </a:r>
          <a:r>
            <a:rPr lang="nl-NL" dirty="0"/>
            <a:t> </a:t>
          </a:r>
          <a:r>
            <a:rPr lang="nl-NL" dirty="0" err="1"/>
            <a:t>viên</a:t>
          </a:r>
          <a:r>
            <a:rPr lang="nl-NL" dirty="0"/>
            <a:t>, </a:t>
          </a:r>
          <a:r>
            <a:rPr lang="nl-NL" dirty="0" err="1"/>
            <a:t>phân</a:t>
          </a:r>
          <a:r>
            <a:rPr lang="nl-NL" dirty="0"/>
            <a:t> </a:t>
          </a:r>
          <a:r>
            <a:rPr lang="nl-NL" dirty="0" err="1"/>
            <a:t>vai</a:t>
          </a:r>
          <a:r>
            <a:rPr lang="nl-NL" dirty="0"/>
            <a:t>, </a:t>
          </a:r>
          <a:r>
            <a:rPr lang="nl-NL" dirty="0" err="1"/>
            <a:t>tập</a:t>
          </a:r>
          <a:r>
            <a:rPr lang="nl-NL" dirty="0"/>
            <a:t> </a:t>
          </a:r>
          <a:r>
            <a:rPr lang="nl-NL" dirty="0" err="1"/>
            <a:t>kịch</a:t>
          </a:r>
          <a:r>
            <a:rPr lang="nl-NL" dirty="0"/>
            <a:t> </a:t>
          </a:r>
          <a:r>
            <a:rPr lang="nl-NL" dirty="0" err="1"/>
            <a:t>bản</a:t>
          </a:r>
          <a:r>
            <a:rPr lang="nl-NL" dirty="0"/>
            <a:t>, </a:t>
          </a:r>
          <a:r>
            <a:rPr lang="nl-NL" dirty="0" err="1"/>
            <a:t>chỉnh</a:t>
          </a:r>
          <a:r>
            <a:rPr lang="nl-NL" dirty="0"/>
            <a:t> </a:t>
          </a:r>
          <a:r>
            <a:rPr lang="nl-NL" dirty="0" err="1"/>
            <a:t>sửa</a:t>
          </a:r>
          <a:r>
            <a:rPr lang="nl-NL" dirty="0"/>
            <a:t>, </a:t>
          </a:r>
          <a:r>
            <a:rPr lang="nl-NL" dirty="0" err="1"/>
            <a:t>hoàn</a:t>
          </a:r>
          <a:r>
            <a:rPr lang="nl-NL" dirty="0"/>
            <a:t> </a:t>
          </a:r>
          <a:r>
            <a:rPr lang="nl-NL" dirty="0" err="1"/>
            <a:t>thiện</a:t>
          </a:r>
          <a:endParaRPr lang="en-US" dirty="0"/>
        </a:p>
      </dgm:t>
    </dgm:pt>
    <dgm:pt modelId="{DA166FE5-24F5-C646-90D7-CF4F45EA34DB}" type="parTrans" cxnId="{088CAE60-47BC-A940-8AD5-4840ACCF4460}">
      <dgm:prSet/>
      <dgm:spPr/>
      <dgm:t>
        <a:bodyPr/>
        <a:lstStyle/>
        <a:p>
          <a:endParaRPr lang="en-US"/>
        </a:p>
      </dgm:t>
    </dgm:pt>
    <dgm:pt modelId="{E9102E86-1473-4C49-828C-A20ADACF30A7}" type="sibTrans" cxnId="{088CAE60-47BC-A940-8AD5-4840ACCF4460}">
      <dgm:prSet/>
      <dgm:spPr/>
      <dgm:t>
        <a:bodyPr/>
        <a:lstStyle/>
        <a:p>
          <a:endParaRPr lang="en-US"/>
        </a:p>
      </dgm:t>
    </dgm:pt>
    <dgm:pt modelId="{8B4624F5-1ACB-4A42-90FD-8D7DB178B1AE}">
      <dgm:prSet phldrT="[Text]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nl-NL" dirty="0" err="1"/>
            <a:t>Bước</a:t>
          </a:r>
          <a:r>
            <a:rPr lang="nl-NL" dirty="0"/>
            <a:t> 3: </a:t>
          </a:r>
          <a:r>
            <a:rPr lang="nl-NL" dirty="0" err="1"/>
            <a:t>Diễn</a:t>
          </a:r>
          <a:r>
            <a:rPr lang="nl-NL" dirty="0"/>
            <a:t> </a:t>
          </a:r>
          <a:r>
            <a:rPr lang="nl-NL" dirty="0" err="1"/>
            <a:t>và</a:t>
          </a:r>
          <a:r>
            <a:rPr lang="nl-NL" dirty="0"/>
            <a:t> </a:t>
          </a:r>
          <a:r>
            <a:rPr lang="nl-NL" dirty="0" err="1"/>
            <a:t>quay</a:t>
          </a:r>
          <a:r>
            <a:rPr lang="nl-NL" dirty="0"/>
            <a:t> </a:t>
          </a:r>
          <a:r>
            <a:rPr lang="nl-NL" dirty="0" err="1"/>
            <a:t>lại</a:t>
          </a:r>
          <a:r>
            <a:rPr lang="nl-NL" dirty="0"/>
            <a:t> video</a:t>
          </a:r>
          <a:endParaRPr lang="en-US" dirty="0"/>
        </a:p>
      </dgm:t>
    </dgm:pt>
    <dgm:pt modelId="{034FACD8-906A-5F43-BC1C-903CB0D3CA6F}" type="parTrans" cxnId="{821C3172-1C69-8D45-8848-8E7A08CB786B}">
      <dgm:prSet/>
      <dgm:spPr/>
      <dgm:t>
        <a:bodyPr/>
        <a:lstStyle/>
        <a:p>
          <a:endParaRPr lang="en-US"/>
        </a:p>
      </dgm:t>
    </dgm:pt>
    <dgm:pt modelId="{F6E24AAA-131F-004F-98E1-B374136115D6}" type="sibTrans" cxnId="{821C3172-1C69-8D45-8848-8E7A08CB786B}">
      <dgm:prSet/>
      <dgm:spPr/>
      <dgm:t>
        <a:bodyPr/>
        <a:lstStyle/>
        <a:p>
          <a:endParaRPr lang="en-US"/>
        </a:p>
      </dgm:t>
    </dgm:pt>
    <dgm:pt modelId="{5FDA11B2-47A0-3D44-B855-B53DB7747575}">
      <dgm:prSet phldrT="[Text]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nl-NL" dirty="0" err="1"/>
            <a:t>Bước</a:t>
          </a:r>
          <a:r>
            <a:rPr lang="nl-NL" dirty="0"/>
            <a:t> 4:  </a:t>
          </a:r>
          <a:r>
            <a:rPr lang="nl-NL" dirty="0" err="1"/>
            <a:t>Nộp</a:t>
          </a:r>
          <a:r>
            <a:rPr lang="nl-NL" dirty="0"/>
            <a:t> </a:t>
          </a:r>
          <a:r>
            <a:rPr lang="nl-NL" dirty="0" err="1"/>
            <a:t>sản</a:t>
          </a:r>
          <a:r>
            <a:rPr lang="nl-NL" dirty="0"/>
            <a:t> </a:t>
          </a:r>
          <a:r>
            <a:rPr lang="nl-NL" dirty="0" err="1"/>
            <a:t>phẩm</a:t>
          </a:r>
          <a:r>
            <a:rPr lang="nl-NL" dirty="0"/>
            <a:t> </a:t>
          </a:r>
          <a:r>
            <a:rPr lang="nl-NL" dirty="0" err="1"/>
            <a:t>cho</a:t>
          </a:r>
          <a:r>
            <a:rPr lang="nl-NL" dirty="0"/>
            <a:t> GV</a:t>
          </a:r>
          <a:endParaRPr lang="en-US" dirty="0"/>
        </a:p>
      </dgm:t>
    </dgm:pt>
    <dgm:pt modelId="{0940CF6E-E651-DD4B-BD4A-FB7371DE09B8}" type="parTrans" cxnId="{B62889D3-369C-3E46-BAFF-8785E46B07F3}">
      <dgm:prSet/>
      <dgm:spPr/>
      <dgm:t>
        <a:bodyPr/>
        <a:lstStyle/>
        <a:p>
          <a:endParaRPr lang="en-US"/>
        </a:p>
      </dgm:t>
    </dgm:pt>
    <dgm:pt modelId="{BC61CD12-489E-FD48-88D1-F2520A8F5305}" type="sibTrans" cxnId="{B62889D3-369C-3E46-BAFF-8785E46B07F3}">
      <dgm:prSet/>
      <dgm:spPr/>
      <dgm:t>
        <a:bodyPr/>
        <a:lstStyle/>
        <a:p>
          <a:endParaRPr lang="en-US"/>
        </a:p>
      </dgm:t>
    </dgm:pt>
    <dgm:pt modelId="{6E3D2C27-B97E-824E-8A4A-A152397CFEDE}" type="pres">
      <dgm:prSet presAssocID="{7BC1D20D-ED9C-DB4C-BFC0-D46495937210}" presName="matrix" presStyleCnt="0">
        <dgm:presLayoutVars>
          <dgm:chMax val="1"/>
          <dgm:dir/>
          <dgm:resizeHandles val="exact"/>
        </dgm:presLayoutVars>
      </dgm:prSet>
      <dgm:spPr/>
    </dgm:pt>
    <dgm:pt modelId="{B564FB76-4109-9A48-BFE9-6020B27B9DED}" type="pres">
      <dgm:prSet presAssocID="{7BC1D20D-ED9C-DB4C-BFC0-D46495937210}" presName="diamond" presStyleLbl="bgShp" presStyleIdx="0" presStyleCnt="1"/>
      <dgm:spPr/>
    </dgm:pt>
    <dgm:pt modelId="{F9B88F04-8228-EA4B-9EB7-FEC64ABB3B6C}" type="pres">
      <dgm:prSet presAssocID="{7BC1D20D-ED9C-DB4C-BFC0-D46495937210}" presName="quad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D698E719-ACB3-0841-8CB6-C9BF1C7EDF3D}" type="pres">
      <dgm:prSet presAssocID="{7BC1D20D-ED9C-DB4C-BFC0-D46495937210}" presName="quad2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998F5E93-6E8B-D943-A970-6956AE982327}" type="pres">
      <dgm:prSet presAssocID="{7BC1D20D-ED9C-DB4C-BFC0-D46495937210}" presName="quad3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6EE67634-8C82-B74A-8571-38EF751C4243}" type="pres">
      <dgm:prSet presAssocID="{7BC1D20D-ED9C-DB4C-BFC0-D46495937210}" presName="quad4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4B798430-0CB5-ED47-807A-CB7EEEAB5BF7}" type="presOf" srcId="{31E6F373-9A41-2E4A-B9AB-63AE71C3ADB3}" destId="{F9B88F04-8228-EA4B-9EB7-FEC64ABB3B6C}" srcOrd="0" destOrd="0" presId="urn:microsoft.com/office/officeart/2005/8/layout/matrix3"/>
    <dgm:cxn modelId="{26DBB733-CAFE-AD45-869D-B45E0890886C}" type="presOf" srcId="{7BC1D20D-ED9C-DB4C-BFC0-D46495937210}" destId="{6E3D2C27-B97E-824E-8A4A-A152397CFEDE}" srcOrd="0" destOrd="0" presId="urn:microsoft.com/office/officeart/2005/8/layout/matrix3"/>
    <dgm:cxn modelId="{2202B639-E734-8E41-9968-BB87AF10A7F3}" srcId="{7BC1D20D-ED9C-DB4C-BFC0-D46495937210}" destId="{31E6F373-9A41-2E4A-B9AB-63AE71C3ADB3}" srcOrd="0" destOrd="0" parTransId="{C5BFA107-60F2-6042-BC62-7221D07B05BE}" sibTransId="{A041FA05-B12B-5A48-B207-C4A02F09A24A}"/>
    <dgm:cxn modelId="{522FC742-B942-574E-A54B-597548C98129}" type="presOf" srcId="{30E5E4E2-6397-244B-A39A-E7AE6F9E8C4C}" destId="{D698E719-ACB3-0841-8CB6-C9BF1C7EDF3D}" srcOrd="0" destOrd="0" presId="urn:microsoft.com/office/officeart/2005/8/layout/matrix3"/>
    <dgm:cxn modelId="{088CAE60-47BC-A940-8AD5-4840ACCF4460}" srcId="{7BC1D20D-ED9C-DB4C-BFC0-D46495937210}" destId="{30E5E4E2-6397-244B-A39A-E7AE6F9E8C4C}" srcOrd="1" destOrd="0" parTransId="{DA166FE5-24F5-C646-90D7-CF4F45EA34DB}" sibTransId="{E9102E86-1473-4C49-828C-A20ADACF30A7}"/>
    <dgm:cxn modelId="{821C3172-1C69-8D45-8848-8E7A08CB786B}" srcId="{7BC1D20D-ED9C-DB4C-BFC0-D46495937210}" destId="{8B4624F5-1ACB-4A42-90FD-8D7DB178B1AE}" srcOrd="2" destOrd="0" parTransId="{034FACD8-906A-5F43-BC1C-903CB0D3CA6F}" sibTransId="{F6E24AAA-131F-004F-98E1-B374136115D6}"/>
    <dgm:cxn modelId="{B62889D3-369C-3E46-BAFF-8785E46B07F3}" srcId="{7BC1D20D-ED9C-DB4C-BFC0-D46495937210}" destId="{5FDA11B2-47A0-3D44-B855-B53DB7747575}" srcOrd="3" destOrd="0" parTransId="{0940CF6E-E651-DD4B-BD4A-FB7371DE09B8}" sibTransId="{BC61CD12-489E-FD48-88D1-F2520A8F5305}"/>
    <dgm:cxn modelId="{B37808DE-12C3-4F4F-897C-7527087116A5}" type="presOf" srcId="{8B4624F5-1ACB-4A42-90FD-8D7DB178B1AE}" destId="{998F5E93-6E8B-D943-A970-6956AE982327}" srcOrd="0" destOrd="0" presId="urn:microsoft.com/office/officeart/2005/8/layout/matrix3"/>
    <dgm:cxn modelId="{B892F7E8-1104-8048-9CB5-6AC33FD04D52}" type="presOf" srcId="{5FDA11B2-47A0-3D44-B855-B53DB7747575}" destId="{6EE67634-8C82-B74A-8571-38EF751C4243}" srcOrd="0" destOrd="0" presId="urn:microsoft.com/office/officeart/2005/8/layout/matrix3"/>
    <dgm:cxn modelId="{B91A0B10-3195-3740-A41C-17021707D696}" type="presParOf" srcId="{6E3D2C27-B97E-824E-8A4A-A152397CFEDE}" destId="{B564FB76-4109-9A48-BFE9-6020B27B9DED}" srcOrd="0" destOrd="0" presId="urn:microsoft.com/office/officeart/2005/8/layout/matrix3"/>
    <dgm:cxn modelId="{7524B23D-8602-4346-9DC3-6186D34282C5}" type="presParOf" srcId="{6E3D2C27-B97E-824E-8A4A-A152397CFEDE}" destId="{F9B88F04-8228-EA4B-9EB7-FEC64ABB3B6C}" srcOrd="1" destOrd="0" presId="urn:microsoft.com/office/officeart/2005/8/layout/matrix3"/>
    <dgm:cxn modelId="{6D642575-A969-FB44-AD89-8BFC025C147E}" type="presParOf" srcId="{6E3D2C27-B97E-824E-8A4A-A152397CFEDE}" destId="{D698E719-ACB3-0841-8CB6-C9BF1C7EDF3D}" srcOrd="2" destOrd="0" presId="urn:microsoft.com/office/officeart/2005/8/layout/matrix3"/>
    <dgm:cxn modelId="{8BBD4DDF-B7A5-294F-9AC6-6B6CC44D6083}" type="presParOf" srcId="{6E3D2C27-B97E-824E-8A4A-A152397CFEDE}" destId="{998F5E93-6E8B-D943-A970-6956AE982327}" srcOrd="3" destOrd="0" presId="urn:microsoft.com/office/officeart/2005/8/layout/matrix3"/>
    <dgm:cxn modelId="{2C7826E6-3607-0342-B3E6-2043E53DA99C}" type="presParOf" srcId="{6E3D2C27-B97E-824E-8A4A-A152397CFEDE}" destId="{6EE67634-8C82-B74A-8571-38EF751C4243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64FB76-4109-9A48-BFE9-6020B27B9DED}">
      <dsp:nvSpPr>
        <dsp:cNvPr id="0" name=""/>
        <dsp:cNvSpPr/>
      </dsp:nvSpPr>
      <dsp:spPr>
        <a:xfrm>
          <a:off x="1642679" y="0"/>
          <a:ext cx="5796455" cy="5796455"/>
        </a:xfrm>
        <a:prstGeom prst="diamond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B88F04-8228-EA4B-9EB7-FEC64ABB3B6C}">
      <dsp:nvSpPr>
        <dsp:cNvPr id="0" name=""/>
        <dsp:cNvSpPr/>
      </dsp:nvSpPr>
      <dsp:spPr>
        <a:xfrm>
          <a:off x="2193342" y="550663"/>
          <a:ext cx="2260617" cy="2260617"/>
        </a:xfrm>
        <a:prstGeom prst="roundRect">
          <a:avLst/>
        </a:prstGeom>
        <a:gradFill rotWithShape="1">
          <a:gsLst>
            <a:gs pos="0">
              <a:schemeClr val="accent4">
                <a:lumMod val="110000"/>
                <a:satMod val="105000"/>
                <a:tint val="67000"/>
              </a:schemeClr>
            </a:gs>
            <a:gs pos="50000">
              <a:schemeClr val="accent4">
                <a:lumMod val="105000"/>
                <a:satMod val="103000"/>
                <a:tint val="73000"/>
              </a:schemeClr>
            </a:gs>
            <a:gs pos="100000">
              <a:schemeClr val="accent4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300" kern="1200" dirty="0" err="1"/>
            <a:t>Bước</a:t>
          </a:r>
          <a:r>
            <a:rPr lang="nl-NL" sz="2300" kern="1200" dirty="0"/>
            <a:t> 1: </a:t>
          </a:r>
          <a:r>
            <a:rPr lang="nl-NL" sz="2300" kern="1200" dirty="0" err="1"/>
            <a:t>Đọc</a:t>
          </a:r>
          <a:r>
            <a:rPr lang="nl-NL" sz="2300" kern="1200" dirty="0"/>
            <a:t> </a:t>
          </a:r>
          <a:r>
            <a:rPr lang="nl-NL" sz="2300" kern="1200" dirty="0" err="1"/>
            <a:t>kĩ</a:t>
          </a:r>
          <a:r>
            <a:rPr lang="nl-NL" sz="2300" kern="1200" dirty="0"/>
            <a:t> </a:t>
          </a:r>
          <a:r>
            <a:rPr lang="nl-NL" sz="2300" kern="1200" dirty="0" err="1"/>
            <a:t>đoạn</a:t>
          </a:r>
          <a:r>
            <a:rPr lang="nl-NL" sz="2300" kern="1200" dirty="0"/>
            <a:t> </a:t>
          </a:r>
          <a:r>
            <a:rPr lang="nl-NL" sz="2300" kern="1200" dirty="0" err="1"/>
            <a:t>kịch</a:t>
          </a:r>
          <a:r>
            <a:rPr lang="nl-NL" sz="2300" kern="1200" dirty="0"/>
            <a:t>, </a:t>
          </a:r>
          <a:r>
            <a:rPr lang="nl-NL" sz="2300" kern="1200" dirty="0" err="1"/>
            <a:t>xác</a:t>
          </a:r>
          <a:r>
            <a:rPr lang="nl-NL" sz="2300" kern="1200" dirty="0"/>
            <a:t> </a:t>
          </a:r>
          <a:r>
            <a:rPr lang="nl-NL" sz="2300" kern="1200" dirty="0" err="1"/>
            <a:t>định</a:t>
          </a:r>
          <a:r>
            <a:rPr lang="nl-NL" sz="2300" kern="1200" dirty="0"/>
            <a:t> </a:t>
          </a:r>
          <a:r>
            <a:rPr lang="nl-NL" sz="2300" kern="1200" dirty="0" err="1"/>
            <a:t>hệ</a:t>
          </a:r>
          <a:r>
            <a:rPr lang="nl-NL" sz="2300" kern="1200" dirty="0"/>
            <a:t> </a:t>
          </a:r>
          <a:r>
            <a:rPr lang="nl-NL" sz="2300" kern="1200" dirty="0" err="1"/>
            <a:t>thống</a:t>
          </a:r>
          <a:r>
            <a:rPr lang="nl-NL" sz="2300" kern="1200" dirty="0"/>
            <a:t> </a:t>
          </a:r>
          <a:r>
            <a:rPr lang="nl-NL" sz="2300" kern="1200" dirty="0" err="1"/>
            <a:t>nhân</a:t>
          </a:r>
          <a:r>
            <a:rPr lang="nl-NL" sz="2300" kern="1200" dirty="0"/>
            <a:t> </a:t>
          </a:r>
          <a:r>
            <a:rPr lang="nl-NL" sz="2300" kern="1200" dirty="0" err="1"/>
            <a:t>vật</a:t>
          </a:r>
          <a:r>
            <a:rPr lang="nl-NL" sz="2300" kern="1200" dirty="0"/>
            <a:t>, </a:t>
          </a:r>
          <a:r>
            <a:rPr lang="nl-NL" sz="2300" kern="1200" dirty="0" err="1"/>
            <a:t>viết</a:t>
          </a:r>
          <a:r>
            <a:rPr lang="nl-NL" sz="2300" kern="1200" dirty="0"/>
            <a:t> </a:t>
          </a:r>
          <a:r>
            <a:rPr lang="nl-NL" sz="2300" kern="1200" dirty="0" err="1"/>
            <a:t>kịch</a:t>
          </a:r>
          <a:r>
            <a:rPr lang="nl-NL" sz="2300" kern="1200" dirty="0"/>
            <a:t> </a:t>
          </a:r>
          <a:r>
            <a:rPr lang="nl-NL" sz="2300" kern="1200" dirty="0" err="1"/>
            <a:t>bản</a:t>
          </a:r>
          <a:endParaRPr lang="en-US" sz="2300" kern="1200" dirty="0"/>
        </a:p>
      </dsp:txBody>
      <dsp:txXfrm>
        <a:off x="2303696" y="661017"/>
        <a:ext cx="2039909" cy="2039909"/>
      </dsp:txXfrm>
    </dsp:sp>
    <dsp:sp modelId="{D698E719-ACB3-0841-8CB6-C9BF1C7EDF3D}">
      <dsp:nvSpPr>
        <dsp:cNvPr id="0" name=""/>
        <dsp:cNvSpPr/>
      </dsp:nvSpPr>
      <dsp:spPr>
        <a:xfrm>
          <a:off x="4627853" y="550663"/>
          <a:ext cx="2260617" cy="2260617"/>
        </a:xfrm>
        <a:prstGeom prst="roundRect">
          <a:avLst/>
        </a:prstGeom>
        <a:gradFill rotWithShape="1">
          <a:gsLst>
            <a:gs pos="0">
              <a:schemeClr val="accent4">
                <a:lumMod val="110000"/>
                <a:satMod val="105000"/>
                <a:tint val="67000"/>
              </a:schemeClr>
            </a:gs>
            <a:gs pos="50000">
              <a:schemeClr val="accent4">
                <a:lumMod val="105000"/>
                <a:satMod val="103000"/>
                <a:tint val="73000"/>
              </a:schemeClr>
            </a:gs>
            <a:gs pos="100000">
              <a:schemeClr val="accent4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300" kern="1200" dirty="0" err="1"/>
            <a:t>Bước</a:t>
          </a:r>
          <a:r>
            <a:rPr lang="nl-NL" sz="2300" kern="1200" dirty="0"/>
            <a:t> 2: </a:t>
          </a:r>
          <a:r>
            <a:rPr lang="nl-NL" sz="2300" kern="1200" dirty="0" err="1"/>
            <a:t>Chọn</a:t>
          </a:r>
          <a:r>
            <a:rPr lang="nl-NL" sz="2300" kern="1200" dirty="0"/>
            <a:t> </a:t>
          </a:r>
          <a:r>
            <a:rPr lang="nl-NL" sz="2300" kern="1200" dirty="0" err="1"/>
            <a:t>diễn</a:t>
          </a:r>
          <a:r>
            <a:rPr lang="nl-NL" sz="2300" kern="1200" dirty="0"/>
            <a:t> </a:t>
          </a:r>
          <a:r>
            <a:rPr lang="nl-NL" sz="2300" kern="1200" dirty="0" err="1"/>
            <a:t>viên</a:t>
          </a:r>
          <a:r>
            <a:rPr lang="nl-NL" sz="2300" kern="1200" dirty="0"/>
            <a:t>, </a:t>
          </a:r>
          <a:r>
            <a:rPr lang="nl-NL" sz="2300" kern="1200" dirty="0" err="1"/>
            <a:t>phân</a:t>
          </a:r>
          <a:r>
            <a:rPr lang="nl-NL" sz="2300" kern="1200" dirty="0"/>
            <a:t> </a:t>
          </a:r>
          <a:r>
            <a:rPr lang="nl-NL" sz="2300" kern="1200" dirty="0" err="1"/>
            <a:t>vai</a:t>
          </a:r>
          <a:r>
            <a:rPr lang="nl-NL" sz="2300" kern="1200" dirty="0"/>
            <a:t>, </a:t>
          </a:r>
          <a:r>
            <a:rPr lang="nl-NL" sz="2300" kern="1200" dirty="0" err="1"/>
            <a:t>tập</a:t>
          </a:r>
          <a:r>
            <a:rPr lang="nl-NL" sz="2300" kern="1200" dirty="0"/>
            <a:t> </a:t>
          </a:r>
          <a:r>
            <a:rPr lang="nl-NL" sz="2300" kern="1200" dirty="0" err="1"/>
            <a:t>kịch</a:t>
          </a:r>
          <a:r>
            <a:rPr lang="nl-NL" sz="2300" kern="1200" dirty="0"/>
            <a:t> </a:t>
          </a:r>
          <a:r>
            <a:rPr lang="nl-NL" sz="2300" kern="1200" dirty="0" err="1"/>
            <a:t>bản</a:t>
          </a:r>
          <a:r>
            <a:rPr lang="nl-NL" sz="2300" kern="1200" dirty="0"/>
            <a:t>, </a:t>
          </a:r>
          <a:r>
            <a:rPr lang="nl-NL" sz="2300" kern="1200" dirty="0" err="1"/>
            <a:t>chỉnh</a:t>
          </a:r>
          <a:r>
            <a:rPr lang="nl-NL" sz="2300" kern="1200" dirty="0"/>
            <a:t> </a:t>
          </a:r>
          <a:r>
            <a:rPr lang="nl-NL" sz="2300" kern="1200" dirty="0" err="1"/>
            <a:t>sửa</a:t>
          </a:r>
          <a:r>
            <a:rPr lang="nl-NL" sz="2300" kern="1200" dirty="0"/>
            <a:t>, </a:t>
          </a:r>
          <a:r>
            <a:rPr lang="nl-NL" sz="2300" kern="1200" dirty="0" err="1"/>
            <a:t>hoàn</a:t>
          </a:r>
          <a:r>
            <a:rPr lang="nl-NL" sz="2300" kern="1200" dirty="0"/>
            <a:t> </a:t>
          </a:r>
          <a:r>
            <a:rPr lang="nl-NL" sz="2300" kern="1200" dirty="0" err="1"/>
            <a:t>thiện</a:t>
          </a:r>
          <a:endParaRPr lang="en-US" sz="2300" kern="1200" dirty="0"/>
        </a:p>
      </dsp:txBody>
      <dsp:txXfrm>
        <a:off x="4738207" y="661017"/>
        <a:ext cx="2039909" cy="2039909"/>
      </dsp:txXfrm>
    </dsp:sp>
    <dsp:sp modelId="{998F5E93-6E8B-D943-A970-6956AE982327}">
      <dsp:nvSpPr>
        <dsp:cNvPr id="0" name=""/>
        <dsp:cNvSpPr/>
      </dsp:nvSpPr>
      <dsp:spPr>
        <a:xfrm>
          <a:off x="2193342" y="2985174"/>
          <a:ext cx="2260617" cy="2260617"/>
        </a:xfrm>
        <a:prstGeom prst="roundRect">
          <a:avLst/>
        </a:prstGeom>
        <a:gradFill rotWithShape="1">
          <a:gsLst>
            <a:gs pos="0">
              <a:schemeClr val="accent4">
                <a:lumMod val="110000"/>
                <a:satMod val="105000"/>
                <a:tint val="67000"/>
              </a:schemeClr>
            </a:gs>
            <a:gs pos="50000">
              <a:schemeClr val="accent4">
                <a:lumMod val="105000"/>
                <a:satMod val="103000"/>
                <a:tint val="73000"/>
              </a:schemeClr>
            </a:gs>
            <a:gs pos="100000">
              <a:schemeClr val="accent4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300" kern="1200" dirty="0" err="1"/>
            <a:t>Bước</a:t>
          </a:r>
          <a:r>
            <a:rPr lang="nl-NL" sz="2300" kern="1200" dirty="0"/>
            <a:t> 3: </a:t>
          </a:r>
          <a:r>
            <a:rPr lang="nl-NL" sz="2300" kern="1200" dirty="0" err="1"/>
            <a:t>Diễn</a:t>
          </a:r>
          <a:r>
            <a:rPr lang="nl-NL" sz="2300" kern="1200" dirty="0"/>
            <a:t> </a:t>
          </a:r>
          <a:r>
            <a:rPr lang="nl-NL" sz="2300" kern="1200" dirty="0" err="1"/>
            <a:t>và</a:t>
          </a:r>
          <a:r>
            <a:rPr lang="nl-NL" sz="2300" kern="1200" dirty="0"/>
            <a:t> </a:t>
          </a:r>
          <a:r>
            <a:rPr lang="nl-NL" sz="2300" kern="1200" dirty="0" err="1"/>
            <a:t>quay</a:t>
          </a:r>
          <a:r>
            <a:rPr lang="nl-NL" sz="2300" kern="1200" dirty="0"/>
            <a:t> </a:t>
          </a:r>
          <a:r>
            <a:rPr lang="nl-NL" sz="2300" kern="1200" dirty="0" err="1"/>
            <a:t>lại</a:t>
          </a:r>
          <a:r>
            <a:rPr lang="nl-NL" sz="2300" kern="1200" dirty="0"/>
            <a:t> video</a:t>
          </a:r>
          <a:endParaRPr lang="en-US" sz="2300" kern="1200" dirty="0"/>
        </a:p>
      </dsp:txBody>
      <dsp:txXfrm>
        <a:off x="2303696" y="3095528"/>
        <a:ext cx="2039909" cy="2039909"/>
      </dsp:txXfrm>
    </dsp:sp>
    <dsp:sp modelId="{6EE67634-8C82-B74A-8571-38EF751C4243}">
      <dsp:nvSpPr>
        <dsp:cNvPr id="0" name=""/>
        <dsp:cNvSpPr/>
      </dsp:nvSpPr>
      <dsp:spPr>
        <a:xfrm>
          <a:off x="4627853" y="2985174"/>
          <a:ext cx="2260617" cy="2260617"/>
        </a:xfrm>
        <a:prstGeom prst="roundRect">
          <a:avLst/>
        </a:prstGeom>
        <a:gradFill rotWithShape="1">
          <a:gsLst>
            <a:gs pos="0">
              <a:schemeClr val="accent4">
                <a:lumMod val="110000"/>
                <a:satMod val="105000"/>
                <a:tint val="67000"/>
              </a:schemeClr>
            </a:gs>
            <a:gs pos="50000">
              <a:schemeClr val="accent4">
                <a:lumMod val="105000"/>
                <a:satMod val="103000"/>
                <a:tint val="73000"/>
              </a:schemeClr>
            </a:gs>
            <a:gs pos="100000">
              <a:schemeClr val="accent4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300" kern="1200" dirty="0" err="1"/>
            <a:t>Bước</a:t>
          </a:r>
          <a:r>
            <a:rPr lang="nl-NL" sz="2300" kern="1200" dirty="0"/>
            <a:t> 4:  </a:t>
          </a:r>
          <a:r>
            <a:rPr lang="nl-NL" sz="2300" kern="1200" dirty="0" err="1"/>
            <a:t>Nộp</a:t>
          </a:r>
          <a:r>
            <a:rPr lang="nl-NL" sz="2300" kern="1200" dirty="0"/>
            <a:t> </a:t>
          </a:r>
          <a:r>
            <a:rPr lang="nl-NL" sz="2300" kern="1200" dirty="0" err="1"/>
            <a:t>sản</a:t>
          </a:r>
          <a:r>
            <a:rPr lang="nl-NL" sz="2300" kern="1200" dirty="0"/>
            <a:t> </a:t>
          </a:r>
          <a:r>
            <a:rPr lang="nl-NL" sz="2300" kern="1200" dirty="0" err="1"/>
            <a:t>phẩm</a:t>
          </a:r>
          <a:r>
            <a:rPr lang="nl-NL" sz="2300" kern="1200" dirty="0"/>
            <a:t> </a:t>
          </a:r>
          <a:r>
            <a:rPr lang="nl-NL" sz="2300" kern="1200" dirty="0" err="1"/>
            <a:t>cho</a:t>
          </a:r>
          <a:r>
            <a:rPr lang="nl-NL" sz="2300" kern="1200" dirty="0"/>
            <a:t> GV</a:t>
          </a:r>
          <a:endParaRPr lang="en-US" sz="2300" kern="1200" dirty="0"/>
        </a:p>
      </dsp:txBody>
      <dsp:txXfrm>
        <a:off x="4738207" y="3095528"/>
        <a:ext cx="2039909" cy="203990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978651-5E15-B444-88BD-0DE9E995A48D}" type="datetimeFigureOut">
              <a:rPr lang="en-VN" smtClean="0"/>
              <a:t>12/08/2023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107DD9-63F6-AE49-8D5A-6946DC168C1D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778905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F2D422-0331-4A9A-9AC6-1209F231DEA2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8879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F2D422-0331-4A9A-9AC6-1209F231DEA2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9697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F2D422-0331-4A9A-9AC6-1209F231DEA2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8276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F2D422-0331-4A9A-9AC6-1209F231DEA2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2108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F2D422-0331-4A9A-9AC6-1209F231DEA2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2368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F2D422-0331-4A9A-9AC6-1209F231DEA2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109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F2D422-0331-4A9A-9AC6-1209F231DEA2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2456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F2D422-0331-4A9A-9AC6-1209F231DEA2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4315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F2D422-0331-4A9A-9AC6-1209F231DEA2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0382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F2D422-0331-4A9A-9AC6-1209F231DEA2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3294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F2D422-0331-4A9A-9AC6-1209F231DEA2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4209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E9DAE-0A0D-0F4A-838F-B92066DFAC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9E9784-CE01-8E4D-8D69-C41991A1EE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8A2775-03EB-6F4A-B987-7BA8B7A8E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0849BE-809F-8B48-A07C-CF52CDE91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Cô Linh Đoàn</a:t>
            </a:r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458306-3703-5244-A475-CD875EC0D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B7B86-C422-8F4B-82C7-68230FC23AD5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5668351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7B97D0-D7F2-ED46-BA5C-CF99D31F8B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FD89AA-0A97-A542-A4F1-E132E20C0F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BDD5B3-5A2B-2F42-9871-E80125895F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8F2E46-C94A-EE4B-BB0F-798B0A883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Cô Linh Đoàn</a:t>
            </a:r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0758FE-D4B0-3040-9536-0F542446D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B7B86-C422-8F4B-82C7-68230FC23AD5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9561323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ED79A5F-996F-8344-858B-AA6F721A969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4A9607-6606-D549-B018-161E3A4815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4DF37D-130B-D746-BC0E-922026E14F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C86CD1-7428-4B4F-B8D4-FAC9A1E47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Cô Linh Đoàn</a:t>
            </a:r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12A0D4-3A2A-3B46-B3C9-2B93B6566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B7B86-C422-8F4B-82C7-68230FC23AD5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8347925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ne Phot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6">
            <a:extLst>
              <a:ext uri="{FF2B5EF4-FFF2-40B4-BE49-F238E27FC236}">
                <a16:creationId xmlns:a16="http://schemas.microsoft.com/office/drawing/2014/main" id="{312ED2CA-1386-2340-A4B8-ABAD0C4AAB7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5"/>
          <a:stretch>
            <a:fillRect/>
          </a:stretch>
        </p:blipFill>
        <p:spPr bwMode="auto">
          <a:xfrm>
            <a:off x="44450" y="5668962"/>
            <a:ext cx="12147550" cy="118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Placeholder 15"/>
          <p:cNvSpPr>
            <a:spLocks noGrp="1"/>
          </p:cNvSpPr>
          <p:nvPr>
            <p:ph type="body" sz="quarter" idx="11"/>
          </p:nvPr>
        </p:nvSpPr>
        <p:spPr>
          <a:xfrm>
            <a:off x="762000" y="1905000"/>
            <a:ext cx="5334000" cy="3276600"/>
          </a:xfrm>
        </p:spPr>
        <p:txBody>
          <a:bodyPr/>
          <a:lstStyle>
            <a:lvl1pPr marL="0" indent="0">
              <a:buNone/>
              <a:defRPr sz="1800" b="1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  <a:lvl2pPr marL="283464" indent="-283464">
              <a:spcBef>
                <a:spcPts val="1000"/>
              </a:spcBef>
              <a:defRPr sz="1800">
                <a:solidFill>
                  <a:schemeClr val="tx2">
                    <a:lumMod val="75000"/>
                    <a:lumOff val="25000"/>
                  </a:schemeClr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6858000" y="715963"/>
            <a:ext cx="4572000" cy="4654823"/>
          </a:xfrm>
          <a:solidFill>
            <a:schemeClr val="accent3">
              <a:lumMod val="20000"/>
              <a:lumOff val="80000"/>
            </a:schemeClr>
          </a:solidFill>
        </p:spPr>
        <p:txBody>
          <a:bodyPr rtlCol="0">
            <a:normAutofit/>
          </a:bodyPr>
          <a:lstStyle>
            <a:lvl1pPr algn="ctr">
              <a:buNone/>
              <a:defRPr sz="16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715961"/>
            <a:ext cx="5334000" cy="1189038"/>
          </a:xfrm>
        </p:spPr>
        <p:txBody>
          <a:bodyPr rtlCol="0" anchor="t">
            <a:normAutofit/>
          </a:bodyPr>
          <a:lstStyle>
            <a:lvl1pPr>
              <a:defRPr lang="en-US" sz="4000" b="1">
                <a:solidFill>
                  <a:schemeClr val="accent3"/>
                </a:solidFill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903ADA-F68A-0747-B167-DDC33F8B679E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VN" dirty="0"/>
              <a:t>Cô Linh Đoàn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C51A2B-68FF-1D45-B496-AEF9EF4F207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0997413E-79A3-684B-9480-C2BC50354154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9954537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fetti Content Purple">
    <p:bg>
      <p:bgPr>
        <a:solidFill>
          <a:srgbClr val="FEF7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6">
            <a:extLst>
              <a:ext uri="{FF2B5EF4-FFF2-40B4-BE49-F238E27FC236}">
                <a16:creationId xmlns:a16="http://schemas.microsoft.com/office/drawing/2014/main" id="{EA728791-BF85-8540-9E57-7437B9AB98F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5038" y="6086475"/>
            <a:ext cx="5953125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Graphic 7">
            <a:extLst>
              <a:ext uri="{FF2B5EF4-FFF2-40B4-BE49-F238E27FC236}">
                <a16:creationId xmlns:a16="http://schemas.microsoft.com/office/drawing/2014/main" id="{D5962BEE-8F1C-D546-98A5-A138A637EEA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7151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525301" y="1995467"/>
            <a:ext cx="9141397" cy="615553"/>
          </a:xfrm>
          <a:noFill/>
        </p:spPr>
        <p:txBody>
          <a:bodyPr lIns="0" tIns="0" rIns="0" bIns="0" anchor="b">
            <a:spAutoFit/>
          </a:bodyPr>
          <a:lstStyle>
            <a:lvl1pPr algn="ctr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000" b="1" i="0" kern="1200" cap="none" spc="-50" baseline="0" dirty="0">
                <a:ln w="3175">
                  <a:noFill/>
                </a:ln>
                <a:solidFill>
                  <a:schemeClr val="accent5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2196307" y="3260705"/>
            <a:ext cx="7799387" cy="1534757"/>
          </a:xfrm>
          <a:prstGeom prst="rect">
            <a:avLst/>
          </a:prstGeom>
          <a:noFill/>
        </p:spPr>
        <p:txBody>
          <a:bodyPr lIns="0" tIns="0" rIns="0" bIns="0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40683894"/>
      </p:ext>
    </p:extLst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Phot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6">
            <a:extLst>
              <a:ext uri="{FF2B5EF4-FFF2-40B4-BE49-F238E27FC236}">
                <a16:creationId xmlns:a16="http://schemas.microsoft.com/office/drawing/2014/main" id="{20A8C258-533E-3048-8B5F-6D8AD75BCE6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05500"/>
            <a:ext cx="121920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Placeholder 15"/>
          <p:cNvSpPr>
            <a:spLocks noGrp="1"/>
          </p:cNvSpPr>
          <p:nvPr>
            <p:ph type="body" sz="quarter" idx="11"/>
          </p:nvPr>
        </p:nvSpPr>
        <p:spPr>
          <a:xfrm>
            <a:off x="762000" y="1905000"/>
            <a:ext cx="5334000" cy="3276600"/>
          </a:xfrm>
        </p:spPr>
        <p:txBody>
          <a:bodyPr/>
          <a:lstStyle>
            <a:lvl1pPr marL="0" indent="0">
              <a:buNone/>
              <a:defRPr sz="1800" b="1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  <a:lvl2pPr marL="283464" indent="-283464">
              <a:spcBef>
                <a:spcPts val="1000"/>
              </a:spcBef>
              <a:defRPr sz="1800">
                <a:solidFill>
                  <a:schemeClr val="tx2">
                    <a:lumMod val="75000"/>
                    <a:lumOff val="25000"/>
                  </a:schemeClr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6858000" y="3444081"/>
            <a:ext cx="4572000" cy="2362200"/>
          </a:xfrm>
          <a:solidFill>
            <a:schemeClr val="accent3">
              <a:lumMod val="20000"/>
              <a:lumOff val="80000"/>
            </a:schemeClr>
          </a:solidFill>
        </p:spPr>
        <p:txBody>
          <a:bodyPr rtlCol="0">
            <a:normAutofit/>
          </a:bodyPr>
          <a:lstStyle>
            <a:lvl1pPr algn="ctr">
              <a:buNone/>
              <a:defRPr sz="16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9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6858000" y="715963"/>
            <a:ext cx="4572000" cy="2362200"/>
          </a:xfrm>
          <a:solidFill>
            <a:schemeClr val="accent3">
              <a:lumMod val="20000"/>
              <a:lumOff val="80000"/>
            </a:schemeClr>
          </a:solidFill>
        </p:spPr>
        <p:txBody>
          <a:bodyPr rtlCol="0">
            <a:normAutofit/>
          </a:bodyPr>
          <a:lstStyle>
            <a:lvl1pPr algn="ctr">
              <a:buNone/>
              <a:defRPr sz="16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62000" y="715961"/>
            <a:ext cx="5334000" cy="1189038"/>
          </a:xfrm>
        </p:spPr>
        <p:txBody>
          <a:bodyPr rtlCol="0" anchor="t">
            <a:normAutofit/>
          </a:bodyPr>
          <a:lstStyle>
            <a:lvl1pPr>
              <a:defRPr lang="en-US" sz="4000" b="1">
                <a:solidFill>
                  <a:schemeClr val="accent3"/>
                </a:solidFill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10345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ft Patter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6">
            <a:extLst>
              <a:ext uri="{FF2B5EF4-FFF2-40B4-BE49-F238E27FC236}">
                <a16:creationId xmlns:a16="http://schemas.microsoft.com/office/drawing/2014/main" id="{9C845A4F-E6B2-E849-B3A5-3D13DA48EF7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8" y="242888"/>
            <a:ext cx="3629025" cy="637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Placeholder 15"/>
          <p:cNvSpPr>
            <a:spLocks noGrp="1"/>
          </p:cNvSpPr>
          <p:nvPr>
            <p:ph type="body" sz="quarter" idx="11"/>
          </p:nvPr>
        </p:nvSpPr>
        <p:spPr>
          <a:xfrm>
            <a:off x="4648201" y="1905000"/>
            <a:ext cx="6960704" cy="3276600"/>
          </a:xfrm>
        </p:spPr>
        <p:txBody>
          <a:bodyPr/>
          <a:lstStyle>
            <a:lvl1pPr marL="0" indent="0">
              <a:buNone/>
              <a:defRPr sz="1800" b="1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  <a:lvl2pPr marL="283464" indent="-283464">
              <a:spcBef>
                <a:spcPts val="1000"/>
              </a:spcBef>
              <a:defRPr sz="1800">
                <a:solidFill>
                  <a:schemeClr val="tx2">
                    <a:lumMod val="75000"/>
                    <a:lumOff val="25000"/>
                  </a:schemeClr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648201" y="715961"/>
            <a:ext cx="6960704" cy="1189038"/>
          </a:xfrm>
        </p:spPr>
        <p:txBody>
          <a:bodyPr rtlCol="0" anchor="t">
            <a:normAutofit/>
          </a:bodyPr>
          <a:lstStyle>
            <a:lvl1pPr>
              <a:defRPr lang="en-US" sz="4000" b="1">
                <a:solidFill>
                  <a:schemeClr val="accent3"/>
                </a:solidFill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788596"/>
      </p:ext>
    </p:extLst>
  </p:cSld>
  <p:clrMapOvr>
    <a:masterClrMapping/>
  </p:clrMapOvr>
  <p:transition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Cô Linh Đoàn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E9E3A461-C528-4C33-83FA-271D1850C3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4372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207BEF-1523-3A46-91D2-80B9478B8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5BC259-9951-C54E-9750-62A2061F82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AFB94C-F7D1-F442-9CED-4ADFB4E71A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3329C7-C24F-AA4A-83CF-9E2306B753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Cô Linh Đoàn</a:t>
            </a:r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B8D7CA-6F11-ED4F-857D-F88F449CE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B7B86-C422-8F4B-82C7-68230FC23AD5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8952289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EFCE60-6063-0548-83FB-6187E1B54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08100E-0F17-3A42-8111-7F5B61C5D1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D96767-2C31-D14A-B916-F5BA8DBB7D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B9010A-4C6E-164B-8022-2D677D6E3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Cô Linh Đoàn</a:t>
            </a:r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36FF12-1C5D-5B4A-B162-F7F6A9D1F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B7B86-C422-8F4B-82C7-68230FC23AD5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4944304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B9B454-6934-CF43-9255-48C7BBE692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D5D1B2-8E1E-8241-A369-FD0926DB9B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1267E2-19DC-5242-BE4A-E983F77331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731010-1E2A-264D-A7A5-415021C0B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ABA373-524B-7E4F-84E9-14EF125E3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Cô Linh Đoàn</a:t>
            </a:r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C05BEE-B9EE-AE46-AFD6-D3C894A5E7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B7B86-C422-8F4B-82C7-68230FC23AD5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3465353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9272E-51D1-A44B-95D0-DC3CEFB12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0860DF-1D50-FC4B-ABC2-462830DDD8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865CFF-E22F-664B-9250-F36AD6AB1C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119438F-2221-A941-AE86-B78DD920EC3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0D84D14-EC75-BC47-BAD8-1A05D9D1437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8005478-8164-CD4F-868E-95CBF827A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335F4AE-9DDC-4948-99AE-E977DA85D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Cô Linh Đoàn</a:t>
            </a:r>
            <a:endParaRPr lang="en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925FE4E-CE8B-DE4C-91B4-03944E8970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B7B86-C422-8F4B-82C7-68230FC23AD5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2642037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5D9617-919A-4E47-BBF6-24AA7A9E26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876CEC-157E-B741-9C05-F287466695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94445A-4285-1848-B16D-EDE99DFF80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Cô Linh Đoàn</a:t>
            </a:r>
            <a:endParaRPr lang="en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8F58F0-6307-2A4E-943F-6DC86D311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B7B86-C422-8F4B-82C7-68230FC23AD5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4517482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0EB7463-5F1F-8640-B2F9-EA11B58E44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162261F-1EED-C745-8EFE-D87D7FEB9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Cô Linh Đoàn</a:t>
            </a:r>
            <a:endParaRPr lang="en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1F89DD-E9A0-144F-9E78-E5D1869EFB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B7B86-C422-8F4B-82C7-68230FC23AD5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1944576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421D6F-A0D4-EC4E-AF2D-E1A2C6C089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5D916D-8C4C-014E-9406-2C6AB52EF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79527E-FDB9-A04D-B951-5760C4A034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5F4CB0-A167-184F-884B-23524A92CC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85E1F3-B87D-9743-B3C5-FE640FEAD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Cô Linh Đoàn</a:t>
            </a:r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E1DAC8-0BA3-4A4E-9463-23C0D4BEF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B7B86-C422-8F4B-82C7-68230FC23AD5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8544017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98D06-32C1-0B47-B44B-DA80CFC7D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F219ABF-D139-1D4F-847C-1E9C17BF7A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A47DEC-3FE3-5549-8B61-1EBB110C62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2B48E5-DEAA-2643-B018-779F1660B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957677-8FC2-804C-A5D5-ADD50585A9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Cô Linh Đoàn</a:t>
            </a:r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6EFDB4-C4B9-3443-9A5A-216244E7EB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B7B86-C422-8F4B-82C7-68230FC23AD5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8591127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188A769-C75C-D446-BC98-7FAB6D7787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8AA016-7487-7A42-B632-0A0BB6E618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F4174C-F5EE-C74A-86DC-5A1D0A51E8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3DC22F-B5A0-3449-B8FF-ED1203B19F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Cô Linh Đoàn</a:t>
            </a:r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FAE1AF-F4E1-524B-B6A7-B21BDB6F7D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B7B86-C422-8F4B-82C7-68230FC23AD5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650230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
<Relationships xmlns="http://schemas.openxmlformats.org/package/2006/relationships"><Relationship Id="rId2" Type="http://schemas.openxmlformats.org/officeDocument/2006/relationships/hyperlink" Target="about:blank" TargetMode="External"/><Relationship Id="rId1" Type="http://schemas.openxmlformats.org/officeDocument/2006/relationships/slideLayout" Target="../slideLayouts/slideLayout14.xml"/></Relationships>
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0.jpeg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slide" Target="slide14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7.png"/><Relationship Id="rId9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slide" Target="slide43.xml"/><Relationship Id="rId13" Type="http://schemas.openxmlformats.org/officeDocument/2006/relationships/image" Target="../media/image45.gif"/><Relationship Id="rId3" Type="http://schemas.openxmlformats.org/officeDocument/2006/relationships/slideLayout" Target="../slideLayouts/slideLayout2.xml"/><Relationship Id="rId7" Type="http://schemas.openxmlformats.org/officeDocument/2006/relationships/slide" Target="slide42.xml"/><Relationship Id="rId12" Type="http://schemas.openxmlformats.org/officeDocument/2006/relationships/image" Target="../media/image28.gif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slide" Target="slide41.xml"/><Relationship Id="rId11" Type="http://schemas.openxmlformats.org/officeDocument/2006/relationships/image" Target="../media/image27.gif"/><Relationship Id="rId5" Type="http://schemas.openxmlformats.org/officeDocument/2006/relationships/slide" Target="slide40.xml"/><Relationship Id="rId10" Type="http://schemas.openxmlformats.org/officeDocument/2006/relationships/slide" Target="slide45.xml"/><Relationship Id="rId4" Type="http://schemas.openxmlformats.org/officeDocument/2006/relationships/image" Target="../media/image44.png"/><Relationship Id="rId9" Type="http://schemas.openxmlformats.org/officeDocument/2006/relationships/slide" Target="slide44.xml"/><Relationship Id="rId1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8.png"/><Relationship Id="rId18" Type="http://schemas.openxmlformats.org/officeDocument/2006/relationships/image" Target="../media/image22.gif"/><Relationship Id="rId3" Type="http://schemas.openxmlformats.org/officeDocument/2006/relationships/slide" Target="slide5.xml"/><Relationship Id="rId7" Type="http://schemas.openxmlformats.org/officeDocument/2006/relationships/image" Target="../media/image14.png"/><Relationship Id="rId12" Type="http://schemas.openxmlformats.org/officeDocument/2006/relationships/slide" Target="slide8.xml"/><Relationship Id="rId17" Type="http://schemas.openxmlformats.org/officeDocument/2006/relationships/image" Target="../media/image21.png"/><Relationship Id="rId2" Type="http://schemas.openxmlformats.org/officeDocument/2006/relationships/image" Target="../media/image11.jpe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slide" Target="slide6.xml"/><Relationship Id="rId11" Type="http://schemas.openxmlformats.org/officeDocument/2006/relationships/image" Target="../media/image17.png"/><Relationship Id="rId5" Type="http://schemas.openxmlformats.org/officeDocument/2006/relationships/image" Target="../media/image13.png"/><Relationship Id="rId15" Type="http://schemas.openxmlformats.org/officeDocument/2006/relationships/slide" Target="slide9.xml"/><Relationship Id="rId10" Type="http://schemas.openxmlformats.org/officeDocument/2006/relationships/image" Target="../media/image16.png"/><Relationship Id="rId4" Type="http://schemas.openxmlformats.org/officeDocument/2006/relationships/image" Target="../media/image12.png"/><Relationship Id="rId9" Type="http://schemas.openxmlformats.org/officeDocument/2006/relationships/slide" Target="slide7.xml"/><Relationship Id="rId14" Type="http://schemas.openxmlformats.org/officeDocument/2006/relationships/image" Target="../media/image19.png"/></Relationships>
</file>

<file path=ppt/slides/_rels/slide4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51.png"/><Relationship Id="rId3" Type="http://schemas.openxmlformats.org/officeDocument/2006/relationships/audio" Target="../media/audio4.wav"/><Relationship Id="rId7" Type="http://schemas.openxmlformats.org/officeDocument/2006/relationships/image" Target="../media/image47.png"/><Relationship Id="rId12" Type="http://schemas.openxmlformats.org/officeDocument/2006/relationships/image" Target="../media/image5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49.png"/><Relationship Id="rId5" Type="http://schemas.openxmlformats.org/officeDocument/2006/relationships/image" Target="../media/image46.png"/><Relationship Id="rId10" Type="http://schemas.microsoft.com/office/2007/relationships/hdphoto" Target="../media/hdphoto4.wdp"/><Relationship Id="rId4" Type="http://schemas.openxmlformats.org/officeDocument/2006/relationships/audio" Target="../media/audio5.wav"/><Relationship Id="rId9" Type="http://schemas.openxmlformats.org/officeDocument/2006/relationships/image" Target="../media/image48.png"/><Relationship Id="rId14" Type="http://schemas.openxmlformats.org/officeDocument/2006/relationships/slide" Target="slide39.xml"/></Relationships>
</file>

<file path=ppt/slides/_rels/slide4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52.png"/><Relationship Id="rId3" Type="http://schemas.openxmlformats.org/officeDocument/2006/relationships/audio" Target="../media/audio5.wav"/><Relationship Id="rId7" Type="http://schemas.openxmlformats.org/officeDocument/2006/relationships/image" Target="../media/image47.png"/><Relationship Id="rId12" Type="http://schemas.openxmlformats.org/officeDocument/2006/relationships/image" Target="../media/image5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51.png"/><Relationship Id="rId5" Type="http://schemas.openxmlformats.org/officeDocument/2006/relationships/image" Target="../media/image46.png"/><Relationship Id="rId10" Type="http://schemas.microsoft.com/office/2007/relationships/hdphoto" Target="../media/hdphoto4.wdp"/><Relationship Id="rId4" Type="http://schemas.openxmlformats.org/officeDocument/2006/relationships/audio" Target="../media/audio4.wav"/><Relationship Id="rId9" Type="http://schemas.openxmlformats.org/officeDocument/2006/relationships/image" Target="../media/image48.png"/><Relationship Id="rId14" Type="http://schemas.openxmlformats.org/officeDocument/2006/relationships/slide" Target="slide39.xml"/></Relationships>
</file>

<file path=ppt/slides/_rels/slide4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51.png"/><Relationship Id="rId3" Type="http://schemas.openxmlformats.org/officeDocument/2006/relationships/audio" Target="../media/audio4.wav"/><Relationship Id="rId7" Type="http://schemas.openxmlformats.org/officeDocument/2006/relationships/image" Target="../media/image47.png"/><Relationship Id="rId12" Type="http://schemas.openxmlformats.org/officeDocument/2006/relationships/image" Target="../media/image5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49.png"/><Relationship Id="rId5" Type="http://schemas.openxmlformats.org/officeDocument/2006/relationships/image" Target="../media/image46.png"/><Relationship Id="rId10" Type="http://schemas.microsoft.com/office/2007/relationships/hdphoto" Target="../media/hdphoto4.wdp"/><Relationship Id="rId4" Type="http://schemas.openxmlformats.org/officeDocument/2006/relationships/audio" Target="../media/audio5.wav"/><Relationship Id="rId9" Type="http://schemas.openxmlformats.org/officeDocument/2006/relationships/image" Target="../media/image48.png"/><Relationship Id="rId14" Type="http://schemas.openxmlformats.org/officeDocument/2006/relationships/slide" Target="slide39.xml"/></Relationships>
</file>

<file path=ppt/slides/_rels/slide4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slide" Target="slide39.xml"/><Relationship Id="rId3" Type="http://schemas.openxmlformats.org/officeDocument/2006/relationships/audio" Target="../media/audio5.wav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51.png"/><Relationship Id="rId5" Type="http://schemas.openxmlformats.org/officeDocument/2006/relationships/image" Target="../media/image46.png"/><Relationship Id="rId10" Type="http://schemas.microsoft.com/office/2007/relationships/hdphoto" Target="../media/hdphoto4.wdp"/><Relationship Id="rId4" Type="http://schemas.openxmlformats.org/officeDocument/2006/relationships/audio" Target="../media/audio4.wav"/><Relationship Id="rId9" Type="http://schemas.openxmlformats.org/officeDocument/2006/relationships/image" Target="../media/image48.png"/></Relationships>
</file>

<file path=ppt/slides/_rels/slide4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52.png"/><Relationship Id="rId3" Type="http://schemas.openxmlformats.org/officeDocument/2006/relationships/audio" Target="../media/audio5.wav"/><Relationship Id="rId7" Type="http://schemas.openxmlformats.org/officeDocument/2006/relationships/image" Target="../media/image47.png"/><Relationship Id="rId12" Type="http://schemas.openxmlformats.org/officeDocument/2006/relationships/image" Target="../media/image5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51.png"/><Relationship Id="rId5" Type="http://schemas.openxmlformats.org/officeDocument/2006/relationships/image" Target="../media/image46.png"/><Relationship Id="rId10" Type="http://schemas.microsoft.com/office/2007/relationships/hdphoto" Target="../media/hdphoto4.wdp"/><Relationship Id="rId4" Type="http://schemas.openxmlformats.org/officeDocument/2006/relationships/audio" Target="../media/audio4.wav"/><Relationship Id="rId9" Type="http://schemas.openxmlformats.org/officeDocument/2006/relationships/image" Target="../media/image48.png"/><Relationship Id="rId14" Type="http://schemas.openxmlformats.org/officeDocument/2006/relationships/slide" Target="slide39.xml"/></Relationships>
</file>

<file path=ppt/slides/_rels/slide4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slide" Target="slide39.xml"/><Relationship Id="rId3" Type="http://schemas.openxmlformats.org/officeDocument/2006/relationships/audio" Target="../media/audio5.wav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51.png"/><Relationship Id="rId5" Type="http://schemas.openxmlformats.org/officeDocument/2006/relationships/image" Target="../media/image46.png"/><Relationship Id="rId10" Type="http://schemas.microsoft.com/office/2007/relationships/hdphoto" Target="../media/hdphoto4.wdp"/><Relationship Id="rId4" Type="http://schemas.openxmlformats.org/officeDocument/2006/relationships/audio" Target="../media/audio4.wav"/><Relationship Id="rId9" Type="http://schemas.openxmlformats.org/officeDocument/2006/relationships/image" Target="../media/image4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29.png"/><Relationship Id="rId3" Type="http://schemas.openxmlformats.org/officeDocument/2006/relationships/audio" Target="../media/audio2.wav"/><Relationship Id="rId7" Type="http://schemas.openxmlformats.org/officeDocument/2006/relationships/image" Target="../media/image24.jpeg"/><Relationship Id="rId12" Type="http://schemas.openxmlformats.org/officeDocument/2006/relationships/image" Target="../media/image28.gif"/><Relationship Id="rId2" Type="http://schemas.openxmlformats.org/officeDocument/2006/relationships/audio" Target="../media/audio1.wav"/><Relationship Id="rId16" Type="http://schemas.openxmlformats.org/officeDocument/2006/relationships/audio" Target="NUL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27.gif"/><Relationship Id="rId5" Type="http://schemas.openxmlformats.org/officeDocument/2006/relationships/image" Target="../media/image12.png"/><Relationship Id="rId10" Type="http://schemas.openxmlformats.org/officeDocument/2006/relationships/image" Target="../media/image26.gif"/><Relationship Id="rId4" Type="http://schemas.openxmlformats.org/officeDocument/2006/relationships/image" Target="../media/image23.gif"/><Relationship Id="rId9" Type="http://schemas.openxmlformats.org/officeDocument/2006/relationships/image" Target="../media/image25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2.wav"/><Relationship Id="rId7" Type="http://schemas.openxmlformats.org/officeDocument/2006/relationships/image" Target="../media/image24.jpeg"/><Relationship Id="rId12" Type="http://schemas.openxmlformats.org/officeDocument/2006/relationships/image" Target="../media/image30.jpeg"/><Relationship Id="rId2" Type="http://schemas.openxmlformats.org/officeDocument/2006/relationships/audio" Target="../media/audio1.wav"/><Relationship Id="rId16" Type="http://schemas.openxmlformats.org/officeDocument/2006/relationships/audio" Target="NUL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28.gif"/><Relationship Id="rId5" Type="http://schemas.openxmlformats.org/officeDocument/2006/relationships/image" Target="../media/image14.png"/><Relationship Id="rId10" Type="http://schemas.openxmlformats.org/officeDocument/2006/relationships/image" Target="../media/image27.gif"/><Relationship Id="rId4" Type="http://schemas.openxmlformats.org/officeDocument/2006/relationships/image" Target="../media/image23.gif"/><Relationship Id="rId9" Type="http://schemas.openxmlformats.org/officeDocument/2006/relationships/image" Target="../media/image25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31.png"/><Relationship Id="rId3" Type="http://schemas.openxmlformats.org/officeDocument/2006/relationships/audio" Target="../media/audio2.wav"/><Relationship Id="rId7" Type="http://schemas.openxmlformats.org/officeDocument/2006/relationships/image" Target="../media/image24.jpeg"/><Relationship Id="rId12" Type="http://schemas.openxmlformats.org/officeDocument/2006/relationships/image" Target="../media/image28.gif"/><Relationship Id="rId2" Type="http://schemas.openxmlformats.org/officeDocument/2006/relationships/audio" Target="../media/audio1.wav"/><Relationship Id="rId16" Type="http://schemas.openxmlformats.org/officeDocument/2006/relationships/audio" Target="NUL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27.gif"/><Relationship Id="rId5" Type="http://schemas.openxmlformats.org/officeDocument/2006/relationships/image" Target="../media/image16.png"/><Relationship Id="rId10" Type="http://schemas.openxmlformats.org/officeDocument/2006/relationships/image" Target="../media/image26.gif"/><Relationship Id="rId4" Type="http://schemas.openxmlformats.org/officeDocument/2006/relationships/image" Target="../media/image23.gif"/><Relationship Id="rId9" Type="http://schemas.openxmlformats.org/officeDocument/2006/relationships/image" Target="../media/image25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33.jpeg"/><Relationship Id="rId3" Type="http://schemas.openxmlformats.org/officeDocument/2006/relationships/audio" Target="../media/audio2.wav"/><Relationship Id="rId7" Type="http://schemas.openxmlformats.org/officeDocument/2006/relationships/image" Target="../media/image24.jpeg"/><Relationship Id="rId12" Type="http://schemas.openxmlformats.org/officeDocument/2006/relationships/image" Target="../media/image28.gif"/><Relationship Id="rId2" Type="http://schemas.openxmlformats.org/officeDocument/2006/relationships/audio" Target="../media/audio1.wav"/><Relationship Id="rId16" Type="http://schemas.openxmlformats.org/officeDocument/2006/relationships/audio" Target="NUL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image" Target="../media/image27.gif"/><Relationship Id="rId5" Type="http://schemas.openxmlformats.org/officeDocument/2006/relationships/image" Target="../media/image18.png"/><Relationship Id="rId10" Type="http://schemas.openxmlformats.org/officeDocument/2006/relationships/image" Target="../media/image32.gif"/><Relationship Id="rId4" Type="http://schemas.openxmlformats.org/officeDocument/2006/relationships/image" Target="../media/image23.gif"/><Relationship Id="rId9" Type="http://schemas.openxmlformats.org/officeDocument/2006/relationships/image" Target="../media/image25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34.jpeg"/><Relationship Id="rId3" Type="http://schemas.openxmlformats.org/officeDocument/2006/relationships/audio" Target="../media/audio2.wav"/><Relationship Id="rId7" Type="http://schemas.openxmlformats.org/officeDocument/2006/relationships/image" Target="../media/image24.jpeg"/><Relationship Id="rId12" Type="http://schemas.openxmlformats.org/officeDocument/2006/relationships/image" Target="../media/image28.gif"/><Relationship Id="rId2" Type="http://schemas.openxmlformats.org/officeDocument/2006/relationships/audio" Target="../media/audio1.wav"/><Relationship Id="rId16" Type="http://schemas.openxmlformats.org/officeDocument/2006/relationships/audio" Target="NUL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11" Type="http://schemas.openxmlformats.org/officeDocument/2006/relationships/image" Target="../media/image27.gif"/><Relationship Id="rId5" Type="http://schemas.openxmlformats.org/officeDocument/2006/relationships/image" Target="../media/image20.png"/><Relationship Id="rId10" Type="http://schemas.openxmlformats.org/officeDocument/2006/relationships/image" Target="../media/image32.gif"/><Relationship Id="rId4" Type="http://schemas.openxmlformats.org/officeDocument/2006/relationships/image" Target="../media/image23.gif"/><Relationship Id="rId9" Type="http://schemas.openxmlformats.org/officeDocument/2006/relationships/image" Target="../media/image25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D6A71A9-F19D-FB41-BF4C-6E27ECA106E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13492" y="2001520"/>
            <a:ext cx="5334000" cy="3276600"/>
          </a:xfrm>
        </p:spPr>
        <p:txBody>
          <a:bodyPr/>
          <a:lstStyle/>
          <a:p>
            <a:r>
              <a:rPr lang="en-VN" sz="2800" dirty="0"/>
              <a:t>(TRÍCH VỞ KỊCH </a:t>
            </a:r>
            <a:r>
              <a:rPr lang="en-VN" sz="2800" i="1" dirty="0"/>
              <a:t>VŨ NHƯ TÔ</a:t>
            </a:r>
            <a:r>
              <a:rPr lang="en-VN" sz="2800" dirty="0"/>
              <a:t>)</a:t>
            </a:r>
          </a:p>
          <a:p>
            <a:r>
              <a:rPr lang="en-VN" dirty="0"/>
              <a:t>		</a:t>
            </a:r>
          </a:p>
          <a:p>
            <a:pPr marL="0" lvl="1" indent="0">
              <a:buNone/>
            </a:pPr>
            <a:r>
              <a:rPr lang="en-VN" dirty="0"/>
              <a:t>		</a:t>
            </a:r>
            <a:r>
              <a:rPr lang="en-VN" dirty="0">
                <a:solidFill>
                  <a:srgbClr val="FF0000"/>
                </a:solidFill>
              </a:rPr>
              <a:t>---NGUYỄN HUY TƯỞNG ---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EE4D825-4260-0D4A-8455-0F37719AE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858201"/>
            <a:ext cx="7609840" cy="1143319"/>
          </a:xfrm>
        </p:spPr>
        <p:txBody>
          <a:bodyPr>
            <a:normAutofit fontScale="90000"/>
          </a:bodyPr>
          <a:lstStyle/>
          <a:p>
            <a:r>
              <a:rPr lang="en-VN" sz="4400" dirty="0">
                <a:ln w="0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VĨNH BIỆT CỬU TRÙNG ĐÀI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867399E-C4ED-9247-A6B3-3BBB61E1A0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7492" y="1699616"/>
            <a:ext cx="5261750" cy="3879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604448B-11F8-924D-9353-DA7914BEAE2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VN"/>
              <a:t>Cô Linh Đoàn</a:t>
            </a:r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11261689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loud 7">
            <a:extLst>
              <a:ext uri="{FF2B5EF4-FFF2-40B4-BE49-F238E27FC236}">
                <a16:creationId xmlns:a16="http://schemas.microsoft.com/office/drawing/2014/main" id="{05B6679E-477F-014F-B2B0-62894C872577}"/>
              </a:ext>
            </a:extLst>
          </p:cNvPr>
          <p:cNvSpPr/>
          <p:nvPr/>
        </p:nvSpPr>
        <p:spPr>
          <a:xfrm>
            <a:off x="4088525" y="932792"/>
            <a:ext cx="7504385" cy="5278821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Theo </a:t>
            </a:r>
            <a:r>
              <a:rPr lang="en-US" sz="44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44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44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sz="44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tạo</a:t>
            </a:r>
            <a:r>
              <a:rPr lang="en-US" sz="44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nên</a:t>
            </a:r>
            <a:r>
              <a:rPr lang="en-US" sz="44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sz="44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công</a:t>
            </a:r>
            <a:r>
              <a:rPr lang="en-US" sz="44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trình</a:t>
            </a:r>
            <a:r>
              <a:rPr lang="en-US" sz="44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kiến</a:t>
            </a:r>
            <a:r>
              <a:rPr lang="en-US" sz="44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trúc</a:t>
            </a:r>
            <a:r>
              <a:rPr lang="en-US" sz="44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đẹp</a:t>
            </a:r>
            <a:r>
              <a:rPr lang="en-US" sz="44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cần</a:t>
            </a:r>
            <a:r>
              <a:rPr lang="en-US" sz="44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đảm</a:t>
            </a:r>
            <a:r>
              <a:rPr lang="en-US" sz="44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bảo</a:t>
            </a:r>
            <a:r>
              <a:rPr lang="en-US" sz="44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lang="en-US" sz="44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yếu</a:t>
            </a:r>
            <a:r>
              <a:rPr lang="en-US" sz="44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tố</a:t>
            </a:r>
            <a:r>
              <a:rPr lang="en-US" sz="44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sz="44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 </a:t>
            </a:r>
            <a:endParaRPr lang="en-VN" sz="44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9736429"/>
      </p:ext>
    </p:extLst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470CDB-9AFE-DC4F-874B-5864A2CBB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999" y="479977"/>
            <a:ext cx="11991001" cy="3539430"/>
          </a:xfrm>
        </p:spPr>
        <p:txBody>
          <a:bodyPr/>
          <a:lstStyle/>
          <a:p>
            <a:r>
              <a:rPr lang="en-VN" sz="11500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I. TÌM HIỂU CHUNG</a:t>
            </a:r>
          </a:p>
        </p:txBody>
      </p:sp>
    </p:spTree>
    <p:extLst>
      <p:ext uri="{BB962C8B-B14F-4D97-AF65-F5344CB8AC3E}">
        <p14:creationId xmlns:p14="http://schemas.microsoft.com/office/powerpoint/2010/main" val="3710731245"/>
      </p:ext>
    </p:extLst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1F4FF32-35FF-A349-9CDF-321EEED05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9" y="715961"/>
            <a:ext cx="11167241" cy="1189038"/>
          </a:xfrm>
        </p:spPr>
        <p:txBody>
          <a:bodyPr>
            <a:noAutofit/>
          </a:bodyPr>
          <a:lstStyle/>
          <a:p>
            <a:r>
              <a:rPr lang="en-VN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Hoàn thành phần chuẩn bị ở nhà về tác giả Nguyễn Huy Tưởng và đoạn trích Vĩnh biệt Cửu Trùng Đài bằng việc hoàn thành bài tập sau:</a:t>
            </a:r>
            <a:br>
              <a:rPr lang="en-VN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https://azota.vn/bai-tap/cpqczvw2</a:t>
            </a:r>
            <a:br>
              <a:rPr lang="en-VN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VN" sz="4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06522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1F4FF32-35FF-A349-9CDF-321EEED05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158" y="158913"/>
            <a:ext cx="11167241" cy="1189038"/>
          </a:xfrm>
        </p:spPr>
        <p:txBody>
          <a:bodyPr>
            <a:noAutofit/>
          </a:bodyPr>
          <a:lstStyle/>
          <a:p>
            <a:r>
              <a:rPr lang="en-VN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I. Tìm hiểu chung</a:t>
            </a:r>
            <a:br>
              <a:rPr lang="en-VN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VN" sz="4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DA3350B-A04F-864A-9C32-45093BABACB9}"/>
              </a:ext>
            </a:extLst>
          </p:cNvPr>
          <p:cNvSpPr txBox="1"/>
          <p:nvPr/>
        </p:nvSpPr>
        <p:spPr>
          <a:xfrm>
            <a:off x="1387366" y="987973"/>
            <a:ext cx="40780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400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Tác giả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038EDA6-C362-7244-B1A2-2E52B73E253E}"/>
              </a:ext>
            </a:extLst>
          </p:cNvPr>
          <p:cNvSpPr txBox="1"/>
          <p:nvPr/>
        </p:nvSpPr>
        <p:spPr>
          <a:xfrm>
            <a:off x="1082566" y="1606549"/>
            <a:ext cx="9101958" cy="41901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  <a:spcBef>
                <a:spcPts val="300"/>
              </a:spcBef>
              <a:spcAft>
                <a:spcPts val="500"/>
              </a:spcAft>
            </a:pPr>
            <a:r>
              <a:rPr lang="nl-NL" sz="28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Nguyễn</a:t>
            </a:r>
            <a:r>
              <a:rPr lang="nl-NL" sz="28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Huy </a:t>
            </a:r>
            <a:r>
              <a:rPr lang="nl-NL" sz="28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Tưởng</a:t>
            </a:r>
            <a:r>
              <a:rPr lang="nl-NL" sz="28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(1912 – 1960) </a:t>
            </a:r>
            <a:endParaRPr lang="en-VN" sz="28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50000"/>
              </a:lnSpc>
              <a:spcBef>
                <a:spcPts val="300"/>
              </a:spcBef>
              <a:spcAft>
                <a:spcPts val="500"/>
              </a:spcAft>
            </a:pPr>
            <a:r>
              <a:rPr lang="nl-NL" sz="28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nl-NL" sz="28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Xuất</a:t>
            </a:r>
            <a:r>
              <a:rPr lang="nl-NL" sz="28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nl-NL" sz="28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thân</a:t>
            </a:r>
            <a:r>
              <a:rPr lang="nl-NL" sz="28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nl-NL" sz="28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nl-NL" sz="28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nl-NL" sz="28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gia</a:t>
            </a:r>
            <a:r>
              <a:rPr lang="nl-NL" sz="28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nl-NL" sz="28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đình</a:t>
            </a:r>
            <a:r>
              <a:rPr lang="nl-NL" sz="28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nl-NL" sz="28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nhà</a:t>
            </a:r>
            <a:r>
              <a:rPr lang="nl-NL" sz="28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nl-NL" sz="28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nho</a:t>
            </a:r>
            <a:endParaRPr lang="en-VN" sz="28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50000"/>
              </a:lnSpc>
              <a:spcBef>
                <a:spcPts val="300"/>
              </a:spcBef>
              <a:spcAft>
                <a:spcPts val="500"/>
              </a:spcAft>
            </a:pPr>
            <a:r>
              <a:rPr lang="nl-NL" sz="28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Có </a:t>
            </a:r>
            <a:r>
              <a:rPr lang="nl-NL" sz="28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thiên</a:t>
            </a:r>
            <a:r>
              <a:rPr lang="nl-NL" sz="28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nl-NL" sz="28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hướng</a:t>
            </a:r>
            <a:r>
              <a:rPr lang="nl-NL" sz="28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nl-NL" sz="28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khai</a:t>
            </a:r>
            <a:r>
              <a:rPr lang="nl-NL" sz="28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nl-NL" sz="28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thác</a:t>
            </a:r>
            <a:r>
              <a:rPr lang="nl-NL" sz="28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nl-NL" sz="28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đề</a:t>
            </a:r>
            <a:r>
              <a:rPr lang="nl-NL" sz="28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nl-NL" sz="28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tài</a:t>
            </a:r>
            <a:r>
              <a:rPr lang="nl-NL" sz="28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nl-NL" sz="28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lịch</a:t>
            </a:r>
            <a:r>
              <a:rPr lang="nl-NL" sz="28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nl-NL" sz="28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sử</a:t>
            </a:r>
            <a:r>
              <a:rPr lang="nl-NL" sz="28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có </a:t>
            </a:r>
            <a:r>
              <a:rPr lang="nl-NL" sz="28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nhiều</a:t>
            </a:r>
            <a:r>
              <a:rPr lang="nl-NL" sz="28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nl-NL" sz="28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đóng</a:t>
            </a:r>
            <a:r>
              <a:rPr lang="nl-NL" sz="28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nl-NL" sz="28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góp</a:t>
            </a:r>
            <a:r>
              <a:rPr lang="nl-NL" sz="28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nl-NL" sz="28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ở</a:t>
            </a:r>
            <a:r>
              <a:rPr lang="nl-NL" sz="28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nl-NL" sz="28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thể</a:t>
            </a:r>
            <a:r>
              <a:rPr lang="nl-NL" sz="28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nl-NL" sz="28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loại</a:t>
            </a:r>
            <a:r>
              <a:rPr lang="nl-NL" sz="28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nl-NL" sz="28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tiểu</a:t>
            </a:r>
            <a:r>
              <a:rPr lang="nl-NL" sz="28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nl-NL" sz="28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thuyết</a:t>
            </a:r>
            <a:r>
              <a:rPr lang="nl-NL" sz="28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nl-NL" sz="28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nl-NL" sz="28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nl-NL" sz="28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kịch</a:t>
            </a:r>
            <a:r>
              <a:rPr lang="nl-NL" sz="28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VN" sz="28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50000"/>
              </a:lnSpc>
              <a:spcBef>
                <a:spcPts val="300"/>
              </a:spcBef>
              <a:spcAft>
                <a:spcPts val="500"/>
              </a:spcAft>
            </a:pPr>
            <a:r>
              <a:rPr lang="nl-NL" sz="28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nl-NL" sz="28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Văn</a:t>
            </a:r>
            <a:r>
              <a:rPr lang="nl-NL" sz="28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nl-NL" sz="28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phong</a:t>
            </a:r>
            <a:r>
              <a:rPr lang="nl-NL" sz="28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nl-NL" sz="28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giản</a:t>
            </a:r>
            <a:r>
              <a:rPr lang="nl-NL" sz="28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nl-NL" sz="28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dị</a:t>
            </a:r>
            <a:r>
              <a:rPr lang="nl-NL" sz="28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nl-NL" sz="28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nl-NL" sz="28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sáng, </a:t>
            </a:r>
            <a:r>
              <a:rPr lang="nl-NL" sz="28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đôn</a:t>
            </a:r>
            <a:r>
              <a:rPr lang="nl-NL" sz="28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nl-NL" sz="28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hậu</a:t>
            </a:r>
            <a:r>
              <a:rPr lang="nl-NL" sz="28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nl-NL" sz="28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mà</a:t>
            </a:r>
            <a:r>
              <a:rPr lang="nl-NL" sz="28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nl-NL" sz="28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thâm</a:t>
            </a:r>
            <a:r>
              <a:rPr lang="nl-NL" sz="28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nl-NL" sz="28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trầm</a:t>
            </a:r>
            <a:r>
              <a:rPr lang="nl-NL" sz="28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nl-NL" sz="28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sâu</a:t>
            </a:r>
            <a:r>
              <a:rPr lang="nl-NL" sz="28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nl-NL" sz="28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sắc</a:t>
            </a:r>
            <a:r>
              <a:rPr lang="nl-NL" sz="28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endParaRPr lang="en-VN" sz="28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03848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1F4FF32-35FF-A349-9CDF-321EEED05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158" y="158913"/>
            <a:ext cx="11167241" cy="1189038"/>
          </a:xfrm>
        </p:spPr>
        <p:txBody>
          <a:bodyPr>
            <a:noAutofit/>
          </a:bodyPr>
          <a:lstStyle/>
          <a:p>
            <a:r>
              <a:rPr lang="en-VN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I. Tìm hiểu chung</a:t>
            </a:r>
            <a:br>
              <a:rPr lang="en-VN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VN" sz="4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DA3350B-A04F-864A-9C32-45093BABACB9}"/>
              </a:ext>
            </a:extLst>
          </p:cNvPr>
          <p:cNvSpPr txBox="1"/>
          <p:nvPr/>
        </p:nvSpPr>
        <p:spPr>
          <a:xfrm>
            <a:off x="1208690" y="777809"/>
            <a:ext cx="40780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400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Tác phẩm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038EDA6-C362-7244-B1A2-2E52B73E253E}"/>
              </a:ext>
            </a:extLst>
          </p:cNvPr>
          <p:cNvSpPr txBox="1"/>
          <p:nvPr/>
        </p:nvSpPr>
        <p:spPr>
          <a:xfrm>
            <a:off x="1124607" y="1239474"/>
            <a:ext cx="9101958" cy="561852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  <a:spcBef>
                <a:spcPts val="300"/>
              </a:spcBef>
              <a:spcAft>
                <a:spcPts val="500"/>
              </a:spcAft>
            </a:pPr>
            <a:r>
              <a:rPr lang="nl-NL" sz="2400" b="1" i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Vở</a:t>
            </a:r>
            <a:r>
              <a:rPr lang="nl-NL" sz="2400" b="1" i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nl-NL" sz="2400" b="1" i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kịch</a:t>
            </a:r>
            <a:r>
              <a:rPr lang="nl-NL" sz="2400" b="1" i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nl-NL" sz="2400" b="1" i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Vũ</a:t>
            </a:r>
            <a:r>
              <a:rPr lang="nl-NL" sz="2400" b="1" i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nl-NL" sz="2400" b="1" i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Như</a:t>
            </a:r>
            <a:r>
              <a:rPr lang="nl-NL" sz="2400" b="1" i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nl-NL" sz="2400" b="1" i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Tô</a:t>
            </a:r>
            <a:r>
              <a:rPr lang="nl-NL" sz="2400" b="1" i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VN" sz="24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50000"/>
              </a:lnSpc>
              <a:spcBef>
                <a:spcPts val="300"/>
              </a:spcBef>
              <a:spcAft>
                <a:spcPts val="500"/>
              </a:spcAft>
            </a:pPr>
            <a:r>
              <a:rPr lang="nl-NL" sz="24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nl-NL" sz="24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Thể</a:t>
            </a:r>
            <a:r>
              <a:rPr lang="nl-NL" sz="24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nl-NL" sz="24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loại</a:t>
            </a:r>
            <a:r>
              <a:rPr lang="nl-NL" sz="24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Bi </a:t>
            </a:r>
            <a:r>
              <a:rPr lang="nl-NL" sz="24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kịch</a:t>
            </a:r>
            <a:r>
              <a:rPr lang="nl-NL" sz="24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nl-NL" sz="24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lịch</a:t>
            </a:r>
            <a:r>
              <a:rPr lang="nl-NL" sz="24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nl-NL" sz="24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sử</a:t>
            </a:r>
            <a:endParaRPr lang="en-VN" sz="24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50000"/>
              </a:lnSpc>
              <a:spcBef>
                <a:spcPts val="300"/>
              </a:spcBef>
              <a:spcAft>
                <a:spcPts val="500"/>
              </a:spcAft>
            </a:pPr>
            <a:r>
              <a:rPr lang="nl-NL" sz="24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nl-NL" sz="24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Đặc</a:t>
            </a:r>
            <a:r>
              <a:rPr lang="nl-NL" sz="24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nl-NL" sz="24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r>
              <a:rPr lang="nl-NL" sz="24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nl-NL" sz="24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kịch</a:t>
            </a:r>
            <a:r>
              <a:rPr lang="nl-NL" sz="24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nl-NL" sz="24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Xung</a:t>
            </a:r>
            <a:r>
              <a:rPr lang="nl-NL" sz="24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nl-NL" sz="24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đột</a:t>
            </a:r>
            <a:r>
              <a:rPr lang="nl-NL" sz="24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nl-NL" sz="24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kịch</a:t>
            </a:r>
            <a:r>
              <a:rPr lang="nl-NL" sz="24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nl-NL" sz="24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nl-NL" sz="24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nl-NL" sz="24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nl-NL" sz="24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nl-NL" sz="24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kịch</a:t>
            </a:r>
            <a:r>
              <a:rPr lang="nl-NL" sz="24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nl-NL" sz="24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hành</a:t>
            </a:r>
            <a:r>
              <a:rPr lang="nl-NL" sz="24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nl-NL" sz="24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r>
              <a:rPr lang="nl-NL" sz="24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nl-NL" sz="24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kịch</a:t>
            </a:r>
            <a:r>
              <a:rPr lang="nl-NL" sz="24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nl-NL" sz="24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ngôn</a:t>
            </a:r>
            <a:r>
              <a:rPr lang="nl-NL" sz="24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nl-NL" sz="24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ngữ</a:t>
            </a:r>
            <a:r>
              <a:rPr lang="nl-NL" sz="24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nl-NL" sz="24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kịch</a:t>
            </a:r>
            <a:r>
              <a:rPr lang="nl-NL" sz="24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</a:t>
            </a:r>
            <a:endParaRPr lang="en-VN" sz="24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50000"/>
              </a:lnSpc>
              <a:spcBef>
                <a:spcPts val="300"/>
              </a:spcBef>
              <a:spcAft>
                <a:spcPts val="500"/>
              </a:spcAft>
            </a:pPr>
            <a:r>
              <a:rPr lang="nl-NL" sz="24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nl-NL" sz="24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Thời</a:t>
            </a:r>
            <a:r>
              <a:rPr lang="nl-NL" sz="24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nl-NL" sz="24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gian</a:t>
            </a:r>
            <a:r>
              <a:rPr lang="nl-NL" sz="24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sáng </a:t>
            </a:r>
            <a:r>
              <a:rPr lang="nl-NL" sz="24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tác</a:t>
            </a:r>
            <a:r>
              <a:rPr lang="nl-NL" sz="24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1941</a:t>
            </a:r>
            <a:endParaRPr lang="en-VN" sz="24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50000"/>
              </a:lnSpc>
              <a:spcBef>
                <a:spcPts val="300"/>
              </a:spcBef>
              <a:spcAft>
                <a:spcPts val="500"/>
              </a:spcAft>
            </a:pPr>
            <a:r>
              <a:rPr lang="nl-NL" sz="24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Tóm </a:t>
            </a:r>
            <a:r>
              <a:rPr lang="nl-NL" sz="24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tắt</a:t>
            </a:r>
            <a:r>
              <a:rPr lang="nl-NL" sz="24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nl-NL" sz="24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tác</a:t>
            </a:r>
            <a:r>
              <a:rPr lang="nl-NL" sz="24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nl-NL" sz="24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phẩm</a:t>
            </a:r>
            <a:endParaRPr lang="en-VN" sz="24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lnSpc>
                <a:spcPct val="150000"/>
              </a:lnSpc>
              <a:spcBef>
                <a:spcPts val="300"/>
              </a:spcBef>
              <a:spcAft>
                <a:spcPts val="500"/>
              </a:spcAft>
              <a:buFontTx/>
              <a:buChar char="-"/>
            </a:pPr>
            <a:r>
              <a:rPr lang="nl-NL" sz="24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Nội</a:t>
            </a:r>
            <a:r>
              <a:rPr lang="nl-NL" sz="24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nl-NL" sz="24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dung</a:t>
            </a:r>
            <a:r>
              <a:rPr lang="nl-NL" sz="24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 </a:t>
            </a:r>
            <a:r>
              <a:rPr lang="nl-NL" sz="24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Sự</a:t>
            </a:r>
            <a:r>
              <a:rPr lang="nl-NL" sz="24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nl-NL" sz="24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kiện</a:t>
            </a:r>
            <a:r>
              <a:rPr lang="nl-NL" sz="24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nl-NL" sz="24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xảy</a:t>
            </a:r>
            <a:r>
              <a:rPr lang="nl-NL" sz="24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ra </a:t>
            </a:r>
            <a:r>
              <a:rPr lang="nl-NL" sz="24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ở</a:t>
            </a:r>
            <a:r>
              <a:rPr lang="nl-NL" sz="24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nl-NL" sz="24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r>
              <a:rPr lang="nl-NL" sz="24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nl-NL" sz="24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Thăng</a:t>
            </a:r>
            <a:r>
              <a:rPr lang="nl-NL" sz="24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Long </a:t>
            </a:r>
            <a:r>
              <a:rPr lang="nl-NL" sz="24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khoảng</a:t>
            </a:r>
            <a:r>
              <a:rPr lang="nl-NL" sz="24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nl-NL" sz="24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năm</a:t>
            </a:r>
            <a:r>
              <a:rPr lang="nl-NL" sz="24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1516- 1517 </a:t>
            </a:r>
            <a:r>
              <a:rPr lang="nl-NL" sz="24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dưới</a:t>
            </a:r>
            <a:r>
              <a:rPr lang="nl-NL" sz="24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nl-NL" sz="24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thời</a:t>
            </a:r>
            <a:r>
              <a:rPr lang="nl-NL" sz="24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nl-NL" sz="24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vua</a:t>
            </a:r>
            <a:r>
              <a:rPr lang="nl-NL" sz="24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nl-NL" sz="24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Lê</a:t>
            </a:r>
            <a:r>
              <a:rPr lang="nl-NL" sz="24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nl-NL" sz="24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Tương</a:t>
            </a:r>
            <a:r>
              <a:rPr lang="nl-NL" sz="24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nl-NL" sz="24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Dực</a:t>
            </a:r>
            <a:endParaRPr lang="en-VN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50000"/>
              </a:lnSpc>
              <a:spcBef>
                <a:spcPts val="300"/>
              </a:spcBef>
              <a:spcAft>
                <a:spcPts val="500"/>
              </a:spcAft>
            </a:pPr>
            <a:r>
              <a:rPr lang="nl-NL" sz="24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nl-NL" sz="24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Vị</a:t>
            </a:r>
            <a:r>
              <a:rPr lang="nl-NL" sz="24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trí </a:t>
            </a:r>
            <a:r>
              <a:rPr lang="nl-NL" sz="24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đoạn</a:t>
            </a:r>
            <a:r>
              <a:rPr lang="nl-NL" sz="24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nl-NL" sz="24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trích</a:t>
            </a:r>
            <a:r>
              <a:rPr lang="nl-NL" sz="24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nl-NL" sz="24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Hồi</a:t>
            </a:r>
            <a:r>
              <a:rPr lang="nl-NL" sz="24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V – </a:t>
            </a:r>
            <a:r>
              <a:rPr lang="nl-NL" sz="24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nl-NL" sz="24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nl-NL" sz="24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cung</a:t>
            </a:r>
            <a:r>
              <a:rPr lang="nl-NL" sz="24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nl-NL" sz="24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cấm</a:t>
            </a:r>
            <a:endParaRPr lang="en-VN" sz="36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53699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470CDB-9AFE-DC4F-874B-5864A2CBB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999" y="2249692"/>
            <a:ext cx="11991001" cy="1769715"/>
          </a:xfrm>
        </p:spPr>
        <p:txBody>
          <a:bodyPr/>
          <a:lstStyle/>
          <a:p>
            <a:r>
              <a:rPr lang="en-VN" sz="11500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II. ĐỌC – HIỂU VB</a:t>
            </a:r>
          </a:p>
        </p:txBody>
      </p:sp>
    </p:spTree>
    <p:extLst>
      <p:ext uri="{BB962C8B-B14F-4D97-AF65-F5344CB8AC3E}">
        <p14:creationId xmlns:p14="http://schemas.microsoft.com/office/powerpoint/2010/main" val="2622904"/>
      </p:ext>
    </p:extLst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1F4FF32-35FF-A349-9CDF-321EEED05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159" y="158914"/>
            <a:ext cx="5197366" cy="555790"/>
          </a:xfrm>
        </p:spPr>
        <p:txBody>
          <a:bodyPr>
            <a:noAutofit/>
          </a:bodyPr>
          <a:lstStyle/>
          <a:p>
            <a:r>
              <a:rPr lang="en-VN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II. Đọc – Hiểu VB</a:t>
            </a:r>
            <a:br>
              <a:rPr lang="en-VN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VN" sz="3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17BE175-F866-C24F-8EA6-20FD64F39AD6}"/>
              </a:ext>
            </a:extLst>
          </p:cNvPr>
          <p:cNvGrpSpPr/>
          <p:nvPr/>
        </p:nvGrpSpPr>
        <p:grpSpPr>
          <a:xfrm>
            <a:off x="102862" y="714704"/>
            <a:ext cx="9692779" cy="830997"/>
            <a:chOff x="1158512" y="2648682"/>
            <a:chExt cx="8861633" cy="830997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EE32FE3E-F36E-B545-997E-C3F3A1524649}"/>
                </a:ext>
              </a:extLst>
            </p:cNvPr>
            <p:cNvSpPr txBox="1"/>
            <p:nvPr/>
          </p:nvSpPr>
          <p:spPr>
            <a:xfrm>
              <a:off x="1801482" y="2648682"/>
              <a:ext cx="821866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b="1" i="1" dirty="0">
                  <a:solidFill>
                    <a:srgbClr val="4BACC6">
                      <a:lumMod val="75000"/>
                    </a:srgb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1. Nhân vật và mâu thuẫn, xung đột chính của hồi kịch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09D0F983-FB91-F145-9C51-B54386D21F56}"/>
                </a:ext>
              </a:extLst>
            </p:cNvPr>
            <p:cNvSpPr txBox="1"/>
            <p:nvPr/>
          </p:nvSpPr>
          <p:spPr>
            <a:xfrm>
              <a:off x="1158512" y="2795826"/>
              <a:ext cx="38023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prstClr val="white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1</a:t>
              </a:r>
            </a:p>
          </p:txBody>
        </p:sp>
      </p:grpSp>
      <p:sp>
        <p:nvSpPr>
          <p:cNvPr id="4" name="Right Arrow 3">
            <a:extLst>
              <a:ext uri="{FF2B5EF4-FFF2-40B4-BE49-F238E27FC236}">
                <a16:creationId xmlns:a16="http://schemas.microsoft.com/office/drawing/2014/main" id="{4A2C444D-DD30-2547-9610-7EEF8421C888}"/>
              </a:ext>
            </a:extLst>
          </p:cNvPr>
          <p:cNvSpPr/>
          <p:nvPr/>
        </p:nvSpPr>
        <p:spPr>
          <a:xfrm>
            <a:off x="518757" y="1833413"/>
            <a:ext cx="2433144" cy="3316656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3600" dirty="0"/>
              <a:t>Nhiệm vụ ở nhà</a:t>
            </a:r>
          </a:p>
        </p:txBody>
      </p:sp>
      <p:graphicFrame>
        <p:nvGraphicFramePr>
          <p:cNvPr id="42" name="Diagram 41">
            <a:extLst>
              <a:ext uri="{FF2B5EF4-FFF2-40B4-BE49-F238E27FC236}">
                <a16:creationId xmlns:a16="http://schemas.microsoft.com/office/drawing/2014/main" id="{ED398A98-445C-5F46-B9E2-402E231B682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79611730"/>
              </p:ext>
            </p:extLst>
          </p:nvPr>
        </p:nvGraphicFramePr>
        <p:xfrm>
          <a:off x="2060028" y="1061545"/>
          <a:ext cx="9081814" cy="57964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15107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1F4FF32-35FF-A349-9CDF-321EEED05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159" y="158914"/>
            <a:ext cx="5197366" cy="555790"/>
          </a:xfrm>
        </p:spPr>
        <p:txBody>
          <a:bodyPr>
            <a:noAutofit/>
          </a:bodyPr>
          <a:lstStyle/>
          <a:p>
            <a:r>
              <a:rPr lang="en-VN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II. Đọc – Hiểu VB</a:t>
            </a:r>
            <a:br>
              <a:rPr lang="en-VN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VN" sz="3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1B4D779-81D3-AE40-8943-8FACAEBB66A6}"/>
              </a:ext>
            </a:extLst>
          </p:cNvPr>
          <p:cNvSpPr txBox="1"/>
          <p:nvPr/>
        </p:nvSpPr>
        <p:spPr>
          <a:xfrm>
            <a:off x="460214" y="885570"/>
            <a:ext cx="3802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21BC4D1-A53F-0147-8436-2EDA8F3A26AC}"/>
              </a:ext>
            </a:extLst>
          </p:cNvPr>
          <p:cNvGrpSpPr/>
          <p:nvPr/>
        </p:nvGrpSpPr>
        <p:grpSpPr>
          <a:xfrm>
            <a:off x="460214" y="738426"/>
            <a:ext cx="9692779" cy="830997"/>
            <a:chOff x="1158512" y="2648682"/>
            <a:chExt cx="8861633" cy="830997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180D334-FE2A-9C49-8574-05B0E1E70AF9}"/>
                </a:ext>
              </a:extLst>
            </p:cNvPr>
            <p:cNvSpPr txBox="1"/>
            <p:nvPr/>
          </p:nvSpPr>
          <p:spPr>
            <a:xfrm>
              <a:off x="1801482" y="2648682"/>
              <a:ext cx="821866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b="1" i="1" dirty="0">
                  <a:solidFill>
                    <a:srgbClr val="4BACC6">
                      <a:lumMod val="75000"/>
                    </a:srgb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1. Nhân vật và mâu thuẫn, xung đột chính của hồi kịch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9CB2CB0-B3B1-F64C-9E0A-2A5176824989}"/>
                </a:ext>
              </a:extLst>
            </p:cNvPr>
            <p:cNvSpPr txBox="1"/>
            <p:nvPr/>
          </p:nvSpPr>
          <p:spPr>
            <a:xfrm>
              <a:off x="1158512" y="2795826"/>
              <a:ext cx="38023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prstClr val="white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1</a:t>
              </a:r>
            </a:p>
          </p:txBody>
        </p:sp>
      </p:grpSp>
      <p:sp>
        <p:nvSpPr>
          <p:cNvPr id="10" name="Cloud 9">
            <a:extLst>
              <a:ext uri="{FF2B5EF4-FFF2-40B4-BE49-F238E27FC236}">
                <a16:creationId xmlns:a16="http://schemas.microsoft.com/office/drawing/2014/main" id="{7296FE74-CDF4-1F46-97F0-93B6EE118862}"/>
              </a:ext>
            </a:extLst>
          </p:cNvPr>
          <p:cNvSpPr/>
          <p:nvPr/>
        </p:nvSpPr>
        <p:spPr>
          <a:xfrm>
            <a:off x="126126" y="1785712"/>
            <a:ext cx="5160578" cy="3786353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28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Xác</a:t>
            </a:r>
            <a:r>
              <a:rPr lang="nl-NL" sz="28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nl-NL" sz="28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định</a:t>
            </a:r>
            <a:r>
              <a:rPr lang="nl-NL" sz="28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nl-NL" sz="28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hệ</a:t>
            </a:r>
            <a:r>
              <a:rPr lang="nl-NL" sz="28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nl-NL" sz="28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thống</a:t>
            </a:r>
            <a:r>
              <a:rPr lang="nl-NL" sz="28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nl-NL" sz="28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nl-NL" sz="28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nl-NL" sz="28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nl-NL" sz="28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nl-NL" sz="28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nl-NL" sz="28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nl-NL" sz="28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đoạn</a:t>
            </a:r>
            <a:r>
              <a:rPr lang="nl-NL" sz="28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nl-NL" sz="28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kịch</a:t>
            </a:r>
            <a:r>
              <a:rPr lang="nl-NL" sz="28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nl-NL" sz="28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nl-NL" sz="28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nl-NL" sz="28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nl-NL" sz="28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nl-NL" sz="28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vừa</a:t>
            </a:r>
            <a:r>
              <a:rPr lang="nl-NL" sz="28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nl-NL" sz="28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xem</a:t>
            </a:r>
            <a:r>
              <a:rPr lang="nl-NL" sz="28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 </a:t>
            </a:r>
            <a:r>
              <a:rPr lang="nl-NL" sz="28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nl-NL" sz="28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nl-NL" sz="28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nl-NL" sz="28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nl-NL" sz="28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chính</a:t>
            </a:r>
            <a:r>
              <a:rPr lang="nl-NL" sz="28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nl-NL" sz="28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nl-NL" sz="28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nl-NL" sz="28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vở</a:t>
            </a:r>
            <a:r>
              <a:rPr lang="nl-NL" sz="28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nl-NL" sz="28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kịch</a:t>
            </a:r>
            <a:r>
              <a:rPr lang="nl-NL" sz="28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nl-NL" sz="28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nl-NL" sz="28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ai?</a:t>
            </a:r>
            <a:r>
              <a:rPr lang="en-VN" sz="36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F33208D-3C17-834F-980B-30EDD31BDC87}"/>
              </a:ext>
            </a:extLst>
          </p:cNvPr>
          <p:cNvSpPr txBox="1"/>
          <p:nvPr/>
        </p:nvSpPr>
        <p:spPr>
          <a:xfrm>
            <a:off x="5363952" y="1177250"/>
            <a:ext cx="6096000" cy="54476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  <a:spcAft>
                <a:spcPts val="500"/>
              </a:spcAft>
            </a:pPr>
            <a:r>
              <a:rPr lang="en-VN" sz="24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a) </a:t>
            </a:r>
            <a:r>
              <a:rPr lang="en-VN" sz="24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 vật kịch: </a:t>
            </a:r>
            <a:endParaRPr lang="en-VN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Bef>
                <a:spcPts val="300"/>
              </a:spcBef>
              <a:spcAft>
                <a:spcPts val="500"/>
              </a:spcAft>
            </a:pPr>
            <a:r>
              <a:rPr lang="en-VN" sz="24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VN" sz="2400" dirty="0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Vũ Như Tô </a:t>
            </a:r>
            <a:r>
              <a:rPr lang="en-VN" sz="24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kiến trúc sư được giao nhiệm vụ xây Đài Cửu Trùng. (nhân vật chính)</a:t>
            </a:r>
            <a:endParaRPr lang="en-VN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Bef>
                <a:spcPts val="300"/>
              </a:spcBef>
              <a:spcAft>
                <a:spcPts val="500"/>
              </a:spcAft>
            </a:pPr>
            <a:r>
              <a:rPr lang="en-VN" sz="24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VN" sz="2400" dirty="0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Đan Thiềm </a:t>
            </a:r>
            <a:r>
              <a:rPr lang="en-VN" sz="24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cung nữ.</a:t>
            </a:r>
            <a:endParaRPr lang="en-VN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Bef>
                <a:spcPts val="300"/>
              </a:spcBef>
              <a:spcAft>
                <a:spcPts val="500"/>
              </a:spcAft>
            </a:pPr>
            <a:r>
              <a:rPr lang="en-VN" sz="24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VN" sz="2400" dirty="0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Nguyễn Vũ</a:t>
            </a:r>
            <a:r>
              <a:rPr lang="en-VN" sz="24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– đông các đại học sĩ.</a:t>
            </a:r>
            <a:endParaRPr lang="en-VN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Bef>
                <a:spcPts val="300"/>
              </a:spcBef>
              <a:spcAft>
                <a:spcPts val="500"/>
              </a:spcAft>
            </a:pPr>
            <a:r>
              <a:rPr lang="en-VN" sz="24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VN" sz="2400" dirty="0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Lê Trung Mại </a:t>
            </a:r>
            <a:r>
              <a:rPr lang="en-VN" sz="24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Thái giám.</a:t>
            </a:r>
            <a:endParaRPr lang="en-VN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Bef>
                <a:spcPts val="300"/>
              </a:spcBef>
              <a:spcAft>
                <a:spcPts val="500"/>
              </a:spcAft>
            </a:pPr>
            <a:r>
              <a:rPr lang="en-VN" sz="24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VN" sz="2400" dirty="0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Trịnh Duy Sản </a:t>
            </a:r>
            <a:r>
              <a:rPr lang="en-VN" sz="24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Quận công</a:t>
            </a:r>
            <a:endParaRPr lang="en-VN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Bef>
                <a:spcPts val="300"/>
              </a:spcBef>
              <a:spcAft>
                <a:spcPts val="500"/>
              </a:spcAft>
            </a:pPr>
            <a:r>
              <a:rPr lang="en-VN" sz="24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VN" sz="2400" dirty="0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Ngô Hạch </a:t>
            </a:r>
            <a:r>
              <a:rPr lang="en-VN" sz="24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Võ sĩ của Trịnh Duy Sản</a:t>
            </a:r>
            <a:endParaRPr lang="en-VN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Bef>
                <a:spcPts val="300"/>
              </a:spcBef>
              <a:spcAft>
                <a:spcPts val="500"/>
              </a:spcAft>
            </a:pPr>
            <a:r>
              <a:rPr lang="en-VN" sz="24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Bọn nội giám</a:t>
            </a:r>
            <a:endParaRPr lang="en-VN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Bef>
                <a:spcPts val="300"/>
              </a:spcBef>
              <a:spcAft>
                <a:spcPts val="500"/>
              </a:spcAft>
            </a:pPr>
            <a:r>
              <a:rPr lang="en-VN" sz="24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VN" sz="2400" dirty="0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Kim Phượng </a:t>
            </a:r>
            <a:r>
              <a:rPr lang="en-VN" sz="24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cung nữ</a:t>
            </a:r>
            <a:endParaRPr lang="en-VN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Bef>
                <a:spcPts val="300"/>
              </a:spcBef>
              <a:spcAft>
                <a:spcPts val="500"/>
              </a:spcAft>
            </a:pPr>
            <a:r>
              <a:rPr lang="en-VN" sz="24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Quân khởi loạn</a:t>
            </a:r>
            <a:endParaRPr lang="en-VN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9915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1F4FF32-35FF-A349-9CDF-321EEED05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159" y="158914"/>
            <a:ext cx="5197366" cy="555790"/>
          </a:xfrm>
        </p:spPr>
        <p:txBody>
          <a:bodyPr>
            <a:noAutofit/>
          </a:bodyPr>
          <a:lstStyle/>
          <a:p>
            <a:r>
              <a:rPr lang="en-VN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II. Đọc – Hiểu VB</a:t>
            </a:r>
            <a:br>
              <a:rPr lang="en-VN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VN" sz="3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4416CA1-758B-6947-BAAF-E28D8DCB5262}"/>
              </a:ext>
            </a:extLst>
          </p:cNvPr>
          <p:cNvGrpSpPr/>
          <p:nvPr/>
        </p:nvGrpSpPr>
        <p:grpSpPr>
          <a:xfrm>
            <a:off x="460214" y="738426"/>
            <a:ext cx="9692779" cy="830997"/>
            <a:chOff x="1158512" y="2648682"/>
            <a:chExt cx="8861633" cy="830997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28A49D3-2D8D-1B47-9643-87184EC12D30}"/>
                </a:ext>
              </a:extLst>
            </p:cNvPr>
            <p:cNvSpPr txBox="1"/>
            <p:nvPr/>
          </p:nvSpPr>
          <p:spPr>
            <a:xfrm>
              <a:off x="1801482" y="2648682"/>
              <a:ext cx="821866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b="1" i="1" dirty="0">
                  <a:solidFill>
                    <a:srgbClr val="4BACC6">
                      <a:lumMod val="75000"/>
                    </a:srgb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1. Nhân vật và mâu thuẫn, xung đột chính của hồi kịch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A4F0480-E620-1A4F-AF50-DED60CE7DE31}"/>
                </a:ext>
              </a:extLst>
            </p:cNvPr>
            <p:cNvSpPr txBox="1"/>
            <p:nvPr/>
          </p:nvSpPr>
          <p:spPr>
            <a:xfrm>
              <a:off x="1158512" y="2795826"/>
              <a:ext cx="38023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prstClr val="white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1</a:t>
              </a:r>
            </a:p>
          </p:txBody>
        </p:sp>
      </p:grpSp>
      <p:sp>
        <p:nvSpPr>
          <p:cNvPr id="10" name="Cloud 9">
            <a:extLst>
              <a:ext uri="{FF2B5EF4-FFF2-40B4-BE49-F238E27FC236}">
                <a16:creationId xmlns:a16="http://schemas.microsoft.com/office/drawing/2014/main" id="{A36939A0-D872-0F4D-BF23-6B7D5E473348}"/>
              </a:ext>
            </a:extLst>
          </p:cNvPr>
          <p:cNvSpPr/>
          <p:nvPr/>
        </p:nvSpPr>
        <p:spPr>
          <a:xfrm>
            <a:off x="-1" y="1428361"/>
            <a:ext cx="5812221" cy="4299777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</a:t>
            </a:r>
            <a:r>
              <a:rPr lang="nl-NL" sz="28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rong</a:t>
            </a:r>
            <a:r>
              <a:rPr lang="nl-NL" sz="28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nl-NL" sz="28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đoạn</a:t>
            </a:r>
            <a:r>
              <a:rPr lang="nl-NL" sz="28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nl-NL" sz="28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kịch</a:t>
            </a:r>
            <a:r>
              <a:rPr lang="nl-NL" sz="28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nl-NL" sz="28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nl-NL" sz="28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nl-NL" sz="28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thấy</a:t>
            </a:r>
            <a:r>
              <a:rPr lang="nl-NL" sz="28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có </a:t>
            </a:r>
            <a:r>
              <a:rPr lang="nl-NL" sz="28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lang="nl-NL" sz="28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nl-NL" sz="28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mâu</a:t>
            </a:r>
            <a:r>
              <a:rPr lang="nl-NL" sz="28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nl-NL" sz="28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thuẫn</a:t>
            </a:r>
            <a:r>
              <a:rPr lang="nl-NL" sz="28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nl-NL" sz="28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xung</a:t>
            </a:r>
            <a:r>
              <a:rPr lang="nl-NL" sz="28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nl-NL" sz="28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đột</a:t>
            </a:r>
            <a:r>
              <a:rPr lang="nl-NL" sz="28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nl-NL" sz="28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chính</a:t>
            </a:r>
            <a:r>
              <a:rPr lang="nl-NL" sz="28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nl-NL" sz="28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nào?Nguyên</a:t>
            </a:r>
            <a:r>
              <a:rPr lang="nl-NL" sz="28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nl-NL" sz="28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nl-NL" sz="28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nl-NL" sz="28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nl-NL" sz="28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nl-NL" sz="28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cách</a:t>
            </a:r>
            <a:r>
              <a:rPr lang="nl-NL" sz="28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nl-NL" sz="28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giải</a:t>
            </a:r>
            <a:r>
              <a:rPr lang="nl-NL" sz="28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nl-NL" sz="28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quyết</a:t>
            </a:r>
            <a:r>
              <a:rPr lang="nl-NL" sz="28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nl-NL" sz="28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lang="nl-NL" sz="28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nl-NL" sz="28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mâu</a:t>
            </a:r>
            <a:r>
              <a:rPr lang="nl-NL" sz="28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nl-NL" sz="28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thuẫn</a:t>
            </a:r>
            <a:r>
              <a:rPr lang="nl-NL" sz="28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nl-NL" sz="28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xung</a:t>
            </a:r>
            <a:r>
              <a:rPr lang="nl-NL" sz="28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nl-NL" sz="28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đột</a:t>
            </a:r>
            <a:r>
              <a:rPr lang="nl-NL" sz="28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nl-NL" sz="28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ấy</a:t>
            </a:r>
            <a:r>
              <a:rPr lang="nl-NL" sz="28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2709940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1F4FF32-35FF-A349-9CDF-321EEED05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159" y="158914"/>
            <a:ext cx="5197366" cy="555790"/>
          </a:xfrm>
        </p:spPr>
        <p:txBody>
          <a:bodyPr>
            <a:noAutofit/>
          </a:bodyPr>
          <a:lstStyle/>
          <a:p>
            <a:r>
              <a:rPr lang="en-VN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II. Đọc – Hiểu VB</a:t>
            </a:r>
            <a:br>
              <a:rPr lang="en-VN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VN" sz="3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1F81DD9-8D9B-C946-B1CE-C47B914E9D45}"/>
              </a:ext>
            </a:extLst>
          </p:cNvPr>
          <p:cNvGrpSpPr/>
          <p:nvPr/>
        </p:nvGrpSpPr>
        <p:grpSpPr>
          <a:xfrm>
            <a:off x="460214" y="738426"/>
            <a:ext cx="9692779" cy="830997"/>
            <a:chOff x="1158512" y="2648682"/>
            <a:chExt cx="8861633" cy="830997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7539841-E6DE-C143-AF26-4C2619B09C74}"/>
                </a:ext>
              </a:extLst>
            </p:cNvPr>
            <p:cNvSpPr txBox="1"/>
            <p:nvPr/>
          </p:nvSpPr>
          <p:spPr>
            <a:xfrm>
              <a:off x="1801482" y="2648682"/>
              <a:ext cx="821866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b="1" i="1" dirty="0">
                  <a:solidFill>
                    <a:srgbClr val="4BACC6">
                      <a:lumMod val="75000"/>
                    </a:srgb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1. Nhân vật và mâu thuẫn, xung đột chính của hồi kịch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8D68238-5152-AF40-96DA-8828A8682D4B}"/>
                </a:ext>
              </a:extLst>
            </p:cNvPr>
            <p:cNvSpPr txBox="1"/>
            <p:nvPr/>
          </p:nvSpPr>
          <p:spPr>
            <a:xfrm>
              <a:off x="1158512" y="2795826"/>
              <a:ext cx="38023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prstClr val="white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1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8235C36-D155-1D4A-935F-1A4F28BC7507}"/>
              </a:ext>
            </a:extLst>
          </p:cNvPr>
          <p:cNvGrpSpPr/>
          <p:nvPr/>
        </p:nvGrpSpPr>
        <p:grpSpPr>
          <a:xfrm>
            <a:off x="6275818" y="2826014"/>
            <a:ext cx="5896342" cy="4031986"/>
            <a:chOff x="6317845" y="7085021"/>
            <a:chExt cx="9067799" cy="3883736"/>
          </a:xfrm>
        </p:grpSpPr>
        <p:sp>
          <p:nvSpPr>
            <p:cNvPr id="11" name="Pentagon 10">
              <a:extLst>
                <a:ext uri="{FF2B5EF4-FFF2-40B4-BE49-F238E27FC236}">
                  <a16:creationId xmlns:a16="http://schemas.microsoft.com/office/drawing/2014/main" id="{E7D87C4B-892F-264C-A0B4-8784129B90C4}"/>
                </a:ext>
              </a:extLst>
            </p:cNvPr>
            <p:cNvSpPr/>
            <p:nvPr/>
          </p:nvSpPr>
          <p:spPr>
            <a:xfrm flipH="1">
              <a:off x="6317845" y="7085021"/>
              <a:ext cx="9036673" cy="3883736"/>
            </a:xfrm>
            <a:prstGeom prst="homePlate">
              <a:avLst>
                <a:gd name="adj" fmla="val 18481"/>
              </a:avLst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b="1"/>
            </a:p>
          </p:txBody>
        </p:sp>
        <p:sp>
          <p:nvSpPr>
            <p:cNvPr id="12" name="Pentagon 11">
              <a:extLst>
                <a:ext uri="{FF2B5EF4-FFF2-40B4-BE49-F238E27FC236}">
                  <a16:creationId xmlns:a16="http://schemas.microsoft.com/office/drawing/2014/main" id="{201A6146-E58C-C043-BCE6-61622F4E06E7}"/>
                </a:ext>
              </a:extLst>
            </p:cNvPr>
            <p:cNvSpPr/>
            <p:nvPr/>
          </p:nvSpPr>
          <p:spPr>
            <a:xfrm flipH="1">
              <a:off x="6607899" y="7085021"/>
              <a:ext cx="8777745" cy="3883736"/>
            </a:xfrm>
            <a:prstGeom prst="homePlate">
              <a:avLst>
                <a:gd name="adj" fmla="val 13507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b="1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95819C5-DB95-EF46-8CF1-192A214D0117}"/>
              </a:ext>
            </a:extLst>
          </p:cNvPr>
          <p:cNvGrpSpPr/>
          <p:nvPr/>
        </p:nvGrpSpPr>
        <p:grpSpPr>
          <a:xfrm flipH="1">
            <a:off x="19840" y="2854006"/>
            <a:ext cx="6289049" cy="4003994"/>
            <a:chOff x="6317845" y="7085021"/>
            <a:chExt cx="9067799" cy="3883736"/>
          </a:xfrm>
        </p:grpSpPr>
        <p:sp>
          <p:nvSpPr>
            <p:cNvPr id="14" name="Pentagon 13">
              <a:extLst>
                <a:ext uri="{FF2B5EF4-FFF2-40B4-BE49-F238E27FC236}">
                  <a16:creationId xmlns:a16="http://schemas.microsoft.com/office/drawing/2014/main" id="{01F28068-A6DC-3A46-9B10-D34978DBC171}"/>
                </a:ext>
              </a:extLst>
            </p:cNvPr>
            <p:cNvSpPr/>
            <p:nvPr/>
          </p:nvSpPr>
          <p:spPr>
            <a:xfrm flipH="1">
              <a:off x="6317845" y="7085021"/>
              <a:ext cx="9036673" cy="3883736"/>
            </a:xfrm>
            <a:prstGeom prst="homePlate">
              <a:avLst>
                <a:gd name="adj" fmla="val 18481"/>
              </a:avLst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b="1"/>
            </a:p>
          </p:txBody>
        </p:sp>
        <p:sp>
          <p:nvSpPr>
            <p:cNvPr id="15" name="Pentagon 14">
              <a:extLst>
                <a:ext uri="{FF2B5EF4-FFF2-40B4-BE49-F238E27FC236}">
                  <a16:creationId xmlns:a16="http://schemas.microsoft.com/office/drawing/2014/main" id="{961445EE-76CB-D945-8F1E-67EEED6C02D7}"/>
                </a:ext>
              </a:extLst>
            </p:cNvPr>
            <p:cNvSpPr/>
            <p:nvPr/>
          </p:nvSpPr>
          <p:spPr>
            <a:xfrm flipH="1">
              <a:off x="6607899" y="7085021"/>
              <a:ext cx="8777745" cy="3883736"/>
            </a:xfrm>
            <a:prstGeom prst="homePlate">
              <a:avLst>
                <a:gd name="adj" fmla="val 13507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b="1"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13B4605D-36FD-D845-8CA7-6438DB27F2D2}"/>
              </a:ext>
            </a:extLst>
          </p:cNvPr>
          <p:cNvSpPr txBox="1"/>
          <p:nvPr/>
        </p:nvSpPr>
        <p:spPr>
          <a:xfrm>
            <a:off x="-12267" y="3017180"/>
            <a:ext cx="55028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itchFamily="2" charset="2"/>
              <a:buChar char="§"/>
            </a:pPr>
            <a:r>
              <a:rPr lang="vi-VN" sz="2800" b="1" dirty="0">
                <a:solidFill>
                  <a:prstClr val="white"/>
                </a:solidFill>
                <a:cs typeface="Arial" panose="020B0604020202020204" pitchFamily="34" charset="0"/>
              </a:rPr>
              <a:t>Xây Cửu Trùng Đài  làm nơi hưởng lạc vui chơi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4DCD370-7690-464C-9A2E-490CE6D9911B}"/>
              </a:ext>
            </a:extLst>
          </p:cNvPr>
          <p:cNvSpPr txBox="1"/>
          <p:nvPr/>
        </p:nvSpPr>
        <p:spPr>
          <a:xfrm>
            <a:off x="15146" y="4754081"/>
            <a:ext cx="636644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itchFamily="2" charset="2"/>
              <a:buChar char="§"/>
            </a:pPr>
            <a:r>
              <a:rPr lang="vi-VN" sz="2800" b="1" dirty="0">
                <a:solidFill>
                  <a:prstClr val="white"/>
                </a:solidFill>
                <a:cs typeface="Arial" panose="020B0604020202020204" pitchFamily="34" charset="0"/>
              </a:rPr>
              <a:t>Tăng thêm sưu thuế, bắt thợ giỏi, tróc nã, hành hạ người chống đối.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42E4721-12E6-874D-8342-2BB51637A763}"/>
              </a:ext>
            </a:extLst>
          </p:cNvPr>
          <p:cNvSpPr txBox="1"/>
          <p:nvPr/>
        </p:nvSpPr>
        <p:spPr>
          <a:xfrm>
            <a:off x="6965017" y="2879151"/>
            <a:ext cx="81410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Wingdings" pitchFamily="2" charset="2"/>
              <a:buChar char="§"/>
              <a:defRPr/>
            </a:pP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Đói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kém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lũ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lụt</a:t>
            </a:r>
            <a:endParaRPr lang="en-US" sz="28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FA3C148-79C3-3745-AA9D-C5A48DEC8118}"/>
              </a:ext>
            </a:extLst>
          </p:cNvPr>
          <p:cNvSpPr txBox="1"/>
          <p:nvPr/>
        </p:nvSpPr>
        <p:spPr>
          <a:xfrm>
            <a:off x="6759464" y="3356771"/>
            <a:ext cx="540257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itchFamily="2" charset="2"/>
              <a:buChar char="§"/>
            </a:pPr>
            <a:r>
              <a:rPr lang="vi-VN" sz="2800" b="1" dirty="0">
                <a:solidFill>
                  <a:prstClr val="white"/>
                </a:solidFill>
                <a:cs typeface="Arial" panose="020B0604020202020204" pitchFamily="34" charset="0"/>
              </a:rPr>
              <a:t>Càng thêm khổ vì bắt xây Cửu Trùng Đài: làm việc cật lực, bị ăn chặn, bị thương, chết vì tai nạn, dịch bệnh … </a:t>
            </a:r>
            <a:endParaRPr lang="en-US" sz="28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4577129-A38D-4041-B0B4-3BF21BB27C85}"/>
              </a:ext>
            </a:extLst>
          </p:cNvPr>
          <p:cNvSpPr txBox="1"/>
          <p:nvPr/>
        </p:nvSpPr>
        <p:spPr>
          <a:xfrm>
            <a:off x="6759464" y="5530116"/>
            <a:ext cx="54955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itchFamily="2" charset="2"/>
              <a:buChar char="§"/>
            </a:pPr>
            <a:r>
              <a:rPr lang="vi-VN" sz="2800" b="1" dirty="0">
                <a:solidFill>
                  <a:prstClr val="white"/>
                </a:solidFill>
                <a:cs typeface="Arial" panose="020B0604020202020204" pitchFamily="34" charset="0"/>
              </a:rPr>
              <a:t>Căm phẫn vua và oán Vũ Như Tô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4DFF9E3-2C80-3C4E-9C04-4E05108620B7}"/>
              </a:ext>
            </a:extLst>
          </p:cNvPr>
          <p:cNvSpPr/>
          <p:nvPr/>
        </p:nvSpPr>
        <p:spPr>
          <a:xfrm>
            <a:off x="7459775" y="1861295"/>
            <a:ext cx="2225841" cy="96471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prstClr val="white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8218FED-CDA1-C641-B48F-202205BFC3C9}"/>
              </a:ext>
            </a:extLst>
          </p:cNvPr>
          <p:cNvSpPr txBox="1"/>
          <p:nvPr/>
        </p:nvSpPr>
        <p:spPr>
          <a:xfrm>
            <a:off x="6870988" y="2110322"/>
            <a:ext cx="35051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 DÂN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6DE4728-627D-8F4F-A80D-6D436841E036}"/>
              </a:ext>
            </a:extLst>
          </p:cNvPr>
          <p:cNvGrpSpPr/>
          <p:nvPr/>
        </p:nvGrpSpPr>
        <p:grpSpPr>
          <a:xfrm>
            <a:off x="141122" y="1804301"/>
            <a:ext cx="5517119" cy="1026890"/>
            <a:chOff x="4096361" y="5140012"/>
            <a:chExt cx="6954226" cy="1224052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896E599-52CC-6A49-8538-369D4F4F9FB2}"/>
                </a:ext>
              </a:extLst>
            </p:cNvPr>
            <p:cNvSpPr/>
            <p:nvPr/>
          </p:nvSpPr>
          <p:spPr>
            <a:xfrm>
              <a:off x="4258497" y="5140012"/>
              <a:ext cx="6551184" cy="1224052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solidFill>
                  <a:prstClr val="white"/>
                </a:solidFill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50FF36C-1F0F-8546-8DC0-C1ED2D967791}"/>
                </a:ext>
              </a:extLst>
            </p:cNvPr>
            <p:cNvSpPr txBox="1"/>
            <p:nvPr/>
          </p:nvSpPr>
          <p:spPr>
            <a:xfrm>
              <a:off x="4096361" y="5259050"/>
              <a:ext cx="6954226" cy="9905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400" b="1" dirty="0">
                  <a:solidFill>
                    <a:srgbClr val="FFFF00"/>
                  </a:solidFill>
                  <a:cs typeface="Arial" panose="020B0604020202020204" pitchFamily="34" charset="0"/>
                </a:rPr>
                <a:t>HÔN QUÂN LÊ TƯƠNG DỰC VÀ ĐÁM BỀ TÔI </a:t>
              </a:r>
              <a:endParaRPr lang="en-US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12441EC-33D4-8C45-9C2E-0784648FD909}"/>
              </a:ext>
            </a:extLst>
          </p:cNvPr>
          <p:cNvGrpSpPr/>
          <p:nvPr/>
        </p:nvGrpSpPr>
        <p:grpSpPr>
          <a:xfrm>
            <a:off x="41428" y="5943444"/>
            <a:ext cx="6923589" cy="768783"/>
            <a:chOff x="5032028" y="10378642"/>
            <a:chExt cx="6923589" cy="810180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C03CD5DF-C792-6646-A5AE-6615699F54B9}"/>
                </a:ext>
              </a:extLst>
            </p:cNvPr>
            <p:cNvSpPr/>
            <p:nvPr/>
          </p:nvSpPr>
          <p:spPr>
            <a:xfrm>
              <a:off x="5977472" y="10378642"/>
              <a:ext cx="5978145" cy="80391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ts val="6000"/>
                </a:lnSpc>
              </a:pPr>
              <a:r>
                <a:rPr lang="vi-VN" sz="2400" b="1" dirty="0">
                  <a:solidFill>
                    <a:srgbClr val="FFFF00"/>
                  </a:solidFill>
                </a:rPr>
                <a:t>Sống xa hoa, truỵ lạc, tàn ác</a:t>
              </a:r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7E91D11D-B6BE-EE40-ABBF-9210636BEC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2028" y="10412844"/>
              <a:ext cx="945444" cy="775978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FC0DA3F-D6FC-3D41-B1EB-858662EC8C9A}"/>
              </a:ext>
            </a:extLst>
          </p:cNvPr>
          <p:cNvGrpSpPr/>
          <p:nvPr/>
        </p:nvGrpSpPr>
        <p:grpSpPr>
          <a:xfrm>
            <a:off x="7190289" y="6094251"/>
            <a:ext cx="8139505" cy="816886"/>
            <a:chOff x="5032655" y="10842550"/>
            <a:chExt cx="8139505" cy="860874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67E3ECBF-D5FC-D74A-AFD1-1AA1EA1245E3}"/>
                </a:ext>
              </a:extLst>
            </p:cNvPr>
            <p:cNvSpPr/>
            <p:nvPr/>
          </p:nvSpPr>
          <p:spPr>
            <a:xfrm>
              <a:off x="6130499" y="10911807"/>
              <a:ext cx="7041661" cy="79161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ts val="6000"/>
                </a:lnSpc>
              </a:pPr>
              <a:r>
                <a:rPr lang="vi-VN" sz="2400" b="1" dirty="0">
                  <a:solidFill>
                    <a:srgbClr val="FFFF00"/>
                  </a:solidFill>
                </a:rPr>
                <a:t>Sống lầm than, khốn khổ </a:t>
              </a:r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1CF798F7-8BEA-AE42-A967-AF060955D1B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2655" y="10842550"/>
              <a:ext cx="945444" cy="775978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DD74568-EF14-B14B-9EE2-752FAD432213}"/>
              </a:ext>
            </a:extLst>
          </p:cNvPr>
          <p:cNvGrpSpPr/>
          <p:nvPr/>
        </p:nvGrpSpPr>
        <p:grpSpPr>
          <a:xfrm>
            <a:off x="-46721" y="3744393"/>
            <a:ext cx="8232594" cy="971814"/>
            <a:chOff x="5117037" y="10911807"/>
            <a:chExt cx="7463792" cy="706721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2552DD83-AA9D-3344-8B67-37D4C6F431EE}"/>
                </a:ext>
              </a:extLst>
            </p:cNvPr>
            <p:cNvSpPr/>
            <p:nvPr/>
          </p:nvSpPr>
          <p:spPr>
            <a:xfrm>
              <a:off x="6130499" y="10911807"/>
              <a:ext cx="6450330" cy="5462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6000"/>
                </a:lnSpc>
              </a:pPr>
              <a:r>
                <a:rPr lang="vi-VN" sz="2800" b="1" dirty="0">
                  <a:solidFill>
                    <a:srgbClr val="FFFF00"/>
                  </a:solidFill>
                </a:rPr>
                <a:t>Hao tốn công sức tiền của</a:t>
              </a:r>
            </a:p>
          </p:txBody>
        </p: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981CB8F8-F58F-3F40-9AD8-7B4B845B05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7037" y="10911807"/>
              <a:ext cx="861062" cy="706721"/>
            </a:xfrm>
            <a:prstGeom prst="rect">
              <a:avLst/>
            </a:prstGeom>
          </p:spPr>
        </p:pic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CE899FFA-A309-B24E-8F07-12F3EB5B09CA}"/>
              </a:ext>
            </a:extLst>
          </p:cNvPr>
          <p:cNvSpPr/>
          <p:nvPr/>
        </p:nvSpPr>
        <p:spPr>
          <a:xfrm>
            <a:off x="1324783" y="1259505"/>
            <a:ext cx="101623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225925" indent="-4225925"/>
            <a:r>
              <a:rPr lang="vi-VN" b="1" dirty="0">
                <a:solidFill>
                  <a:srgbClr val="C00000"/>
                </a:solidFill>
                <a:cs typeface="Arial" pitchFamily="34" charset="0"/>
              </a:rPr>
              <a:t>* Mâu thuẫn giữa hôn quân L</a:t>
            </a:r>
            <a:r>
              <a:rPr lang="en-US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ê</a:t>
            </a:r>
            <a:r>
              <a:rPr lang="en-US" b="1" dirty="0">
                <a:solidFill>
                  <a:srgbClr val="C00000"/>
                </a:solidFill>
                <a:cs typeface="Arial" pitchFamily="34" charset="0"/>
              </a:rPr>
              <a:t> </a:t>
            </a:r>
            <a:r>
              <a:rPr lang="vi-VN" b="1" dirty="0">
                <a:solidFill>
                  <a:srgbClr val="C00000"/>
                </a:solidFill>
                <a:cs typeface="Arial" pitchFamily="34" charset="0"/>
              </a:rPr>
              <a:t>T</a:t>
            </a:r>
            <a:r>
              <a:rPr lang="en-US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ương</a:t>
            </a:r>
            <a:r>
              <a:rPr lang="en-US" b="1" dirty="0">
                <a:solidFill>
                  <a:srgbClr val="C00000"/>
                </a:solidFill>
                <a:cs typeface="Arial" pitchFamily="34" charset="0"/>
              </a:rPr>
              <a:t> </a:t>
            </a:r>
            <a:r>
              <a:rPr lang="vi-VN" b="1" dirty="0">
                <a:solidFill>
                  <a:srgbClr val="C00000"/>
                </a:solidFill>
                <a:cs typeface="Arial" pitchFamily="34" charset="0"/>
              </a:rPr>
              <a:t>D</a:t>
            </a:r>
            <a:r>
              <a:rPr lang="en-US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ực</a:t>
            </a:r>
            <a:r>
              <a:rPr lang="vi-VN" b="1" dirty="0">
                <a:solidFill>
                  <a:srgbClr val="C00000"/>
                </a:solidFill>
                <a:cs typeface="Arial" pitchFamily="34" charset="0"/>
              </a:rPr>
              <a:t> và đám bề tôi trung thành với nhân d</a:t>
            </a:r>
            <a:r>
              <a:rPr lang="en-US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â</a:t>
            </a:r>
            <a:r>
              <a:rPr lang="vi-VN" b="1" dirty="0">
                <a:solidFill>
                  <a:srgbClr val="C00000"/>
                </a:solidFill>
                <a:cs typeface="Arial" pitchFamily="34" charset="0"/>
              </a:rPr>
              <a:t>n lao động</a:t>
            </a:r>
          </a:p>
        </p:txBody>
      </p:sp>
    </p:spTree>
    <p:extLst>
      <p:ext uri="{BB962C8B-B14F-4D97-AF65-F5344CB8AC3E}">
        <p14:creationId xmlns:p14="http://schemas.microsoft.com/office/powerpoint/2010/main" val="3781056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0" grpId="0"/>
      <p:bldP spid="21" grpId="0" animBg="1"/>
      <p:bldP spid="22" grpId="0"/>
      <p:bldP spid="3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470CDB-9AFE-DC4F-874B-5864A2CBB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728" y="2260202"/>
            <a:ext cx="9141397" cy="1769715"/>
          </a:xfrm>
        </p:spPr>
        <p:txBody>
          <a:bodyPr/>
          <a:lstStyle/>
          <a:p>
            <a:r>
              <a:rPr lang="en-VN" sz="11500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KHỞI ĐỘNG </a:t>
            </a:r>
          </a:p>
        </p:txBody>
      </p:sp>
    </p:spTree>
    <p:extLst>
      <p:ext uri="{BB962C8B-B14F-4D97-AF65-F5344CB8AC3E}">
        <p14:creationId xmlns:p14="http://schemas.microsoft.com/office/powerpoint/2010/main" val="2295872860"/>
      </p:ext>
    </p:extLst>
  </p:cSld>
  <p:clrMapOvr>
    <a:masterClrMapping/>
  </p:clrMapOvr>
  <p:transition spd="med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1F4FF32-35FF-A349-9CDF-321EEED05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159" y="158914"/>
            <a:ext cx="5197366" cy="555790"/>
          </a:xfrm>
        </p:spPr>
        <p:txBody>
          <a:bodyPr>
            <a:noAutofit/>
          </a:bodyPr>
          <a:lstStyle/>
          <a:p>
            <a:r>
              <a:rPr lang="en-VN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II. Đọc – Hiểu VB</a:t>
            </a:r>
            <a:br>
              <a:rPr lang="en-VN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VN" sz="3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0B7DF37-A017-404E-8AA2-EF0027E5840A}"/>
              </a:ext>
            </a:extLst>
          </p:cNvPr>
          <p:cNvGrpSpPr/>
          <p:nvPr/>
        </p:nvGrpSpPr>
        <p:grpSpPr>
          <a:xfrm>
            <a:off x="460214" y="738426"/>
            <a:ext cx="9692779" cy="830997"/>
            <a:chOff x="1158512" y="2648682"/>
            <a:chExt cx="8861633" cy="830997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9734A70-77EF-AA4A-AAC0-D2C466FDB0E3}"/>
                </a:ext>
              </a:extLst>
            </p:cNvPr>
            <p:cNvSpPr txBox="1"/>
            <p:nvPr/>
          </p:nvSpPr>
          <p:spPr>
            <a:xfrm>
              <a:off x="1801482" y="2648682"/>
              <a:ext cx="821866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b="1" i="1" dirty="0">
                  <a:solidFill>
                    <a:srgbClr val="4BACC6">
                      <a:lumMod val="75000"/>
                    </a:srgb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1. Nhân vật và mâu thuẫn, xung đột chính của hồi kịch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4DFDE52-347E-524A-8A9C-CF5F876B2C0B}"/>
                </a:ext>
              </a:extLst>
            </p:cNvPr>
            <p:cNvSpPr txBox="1"/>
            <p:nvPr/>
          </p:nvSpPr>
          <p:spPr>
            <a:xfrm>
              <a:off x="1158512" y="2795826"/>
              <a:ext cx="38023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prstClr val="white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1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B7ADA2E3-DD0A-8F4C-BA8C-0419394F8864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20000"/>
          </a:blip>
          <a:stretch>
            <a:fillRect/>
          </a:stretch>
        </p:blipFill>
        <p:spPr>
          <a:xfrm>
            <a:off x="5512083" y="4202257"/>
            <a:ext cx="5682009" cy="232107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32DDCE6-2C12-D64F-845F-3613BAF8380F}"/>
              </a:ext>
            </a:extLst>
          </p:cNvPr>
          <p:cNvSpPr/>
          <p:nvPr/>
        </p:nvSpPr>
        <p:spPr>
          <a:xfrm>
            <a:off x="668161" y="3284710"/>
            <a:ext cx="15369854" cy="9895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>
              <a:lnSpc>
                <a:spcPct val="107000"/>
              </a:lnSpc>
              <a:buFont typeface="Wingdings" pitchFamily="2" charset="2"/>
              <a:buChar char="§"/>
            </a:pPr>
            <a:r>
              <a:rPr lang="en-US" sz="2800" b="1" dirty="0" err="1">
                <a:solidFill>
                  <a:prstClr val="black"/>
                </a:solidFill>
                <a:latin typeface="Tahoma"/>
                <a:ea typeface="Calibri"/>
                <a:cs typeface="Times New Roman"/>
              </a:rPr>
              <a:t>Bạo</a:t>
            </a:r>
            <a:r>
              <a:rPr lang="en-US" sz="2800" b="1" dirty="0">
                <a:solidFill>
                  <a:prstClr val="black"/>
                </a:solidFill>
                <a:latin typeface="Tahoma"/>
                <a:ea typeface="Calibri"/>
                <a:cs typeface="Times New Roman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ahoma"/>
                <a:ea typeface="Calibri"/>
                <a:cs typeface="Times New Roman"/>
              </a:rPr>
              <a:t>chúa</a:t>
            </a:r>
            <a:r>
              <a:rPr lang="en-US" sz="2800" b="1" dirty="0">
                <a:solidFill>
                  <a:prstClr val="black"/>
                </a:solidFill>
                <a:latin typeface="Tahoma"/>
                <a:ea typeface="Calibri"/>
                <a:cs typeface="Times New Roman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ahoma"/>
                <a:ea typeface="Calibri"/>
                <a:cs typeface="Times New Roman"/>
              </a:rPr>
              <a:t>Lê</a:t>
            </a:r>
            <a:r>
              <a:rPr lang="en-US" sz="2800" b="1" dirty="0">
                <a:solidFill>
                  <a:prstClr val="black"/>
                </a:solidFill>
                <a:latin typeface="Tahoma"/>
                <a:ea typeface="Calibri"/>
                <a:cs typeface="Times New Roman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ahoma"/>
                <a:ea typeface="Calibri"/>
                <a:cs typeface="Times New Roman"/>
              </a:rPr>
              <a:t>Tương</a:t>
            </a:r>
            <a:r>
              <a:rPr lang="en-US" sz="2800" b="1" dirty="0">
                <a:solidFill>
                  <a:prstClr val="black"/>
                </a:solidFill>
                <a:latin typeface="Tahoma"/>
                <a:ea typeface="Calibri"/>
                <a:cs typeface="Times New Roman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ahoma"/>
                <a:ea typeface="Calibri"/>
                <a:cs typeface="Times New Roman"/>
              </a:rPr>
              <a:t>Dực</a:t>
            </a:r>
            <a:r>
              <a:rPr lang="en-US" sz="2800" b="1" dirty="0">
                <a:solidFill>
                  <a:prstClr val="black"/>
                </a:solidFill>
                <a:latin typeface="Tahoma"/>
                <a:ea typeface="Calibri"/>
                <a:cs typeface="Times New Roman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ahoma"/>
                <a:ea typeface="Calibri"/>
                <a:cs typeface="Times New Roman"/>
              </a:rPr>
              <a:t>bị</a:t>
            </a:r>
            <a:r>
              <a:rPr lang="en-US" sz="2800" b="1" dirty="0">
                <a:solidFill>
                  <a:prstClr val="black"/>
                </a:solidFill>
                <a:latin typeface="Tahoma"/>
                <a:ea typeface="Calibri"/>
                <a:cs typeface="Times New Roman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ahoma"/>
                <a:ea typeface="Calibri"/>
                <a:cs typeface="Times New Roman"/>
              </a:rPr>
              <a:t>giết</a:t>
            </a:r>
            <a:r>
              <a:rPr lang="en-US" sz="2800" b="1" dirty="0">
                <a:solidFill>
                  <a:prstClr val="black"/>
                </a:solidFill>
                <a:latin typeface="Tahoma"/>
                <a:ea typeface="Calibri"/>
                <a:cs typeface="Times New Roman"/>
              </a:rPr>
              <a:t>, </a:t>
            </a:r>
            <a:r>
              <a:rPr lang="en-US" sz="2800" b="1" dirty="0" err="1">
                <a:solidFill>
                  <a:prstClr val="black"/>
                </a:solidFill>
                <a:latin typeface="Tahoma"/>
                <a:ea typeface="Calibri"/>
                <a:cs typeface="Times New Roman"/>
              </a:rPr>
              <a:t>Nguyễn</a:t>
            </a:r>
            <a:r>
              <a:rPr lang="en-US" sz="2800" b="1" dirty="0">
                <a:solidFill>
                  <a:prstClr val="black"/>
                </a:solidFill>
                <a:latin typeface="Tahoma"/>
                <a:ea typeface="Calibri"/>
                <a:cs typeface="Times New Roman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ahoma"/>
                <a:ea typeface="Calibri"/>
                <a:cs typeface="Times New Roman"/>
              </a:rPr>
              <a:t>Vũ</a:t>
            </a:r>
            <a:r>
              <a:rPr lang="en-US" sz="2800" b="1" dirty="0">
                <a:solidFill>
                  <a:prstClr val="black"/>
                </a:solidFill>
                <a:latin typeface="Tahoma"/>
                <a:ea typeface="Calibri"/>
                <a:cs typeface="Times New Roman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ahoma"/>
                <a:ea typeface="Calibri"/>
                <a:cs typeface="Times New Roman"/>
              </a:rPr>
              <a:t>tự</a:t>
            </a:r>
            <a:r>
              <a:rPr lang="en-US" sz="2800" b="1" dirty="0">
                <a:solidFill>
                  <a:prstClr val="black"/>
                </a:solidFill>
                <a:latin typeface="Tahoma"/>
                <a:ea typeface="Calibri"/>
                <a:cs typeface="Times New Roman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ahoma"/>
                <a:ea typeface="Calibri"/>
                <a:cs typeface="Times New Roman"/>
              </a:rPr>
              <a:t>sát</a:t>
            </a:r>
            <a:endParaRPr lang="en-US" sz="2800" b="1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marL="742950" indent="-742950">
              <a:lnSpc>
                <a:spcPct val="107000"/>
              </a:lnSpc>
              <a:buFont typeface="Wingdings" pitchFamily="2" charset="2"/>
              <a:buChar char="§"/>
            </a:pPr>
            <a:r>
              <a:rPr lang="en-US" sz="2800" b="1" dirty="0" err="1">
                <a:solidFill>
                  <a:prstClr val="black"/>
                </a:solidFill>
                <a:latin typeface="Tahoma"/>
                <a:ea typeface="Calibri"/>
                <a:cs typeface="Times New Roman"/>
              </a:rPr>
              <a:t>Đám</a:t>
            </a:r>
            <a:r>
              <a:rPr lang="en-US" sz="2800" b="1" dirty="0">
                <a:solidFill>
                  <a:prstClr val="black"/>
                </a:solidFill>
                <a:latin typeface="Tahoma"/>
                <a:ea typeface="Calibri"/>
                <a:cs typeface="Times New Roman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ahoma"/>
                <a:ea typeface="Calibri"/>
                <a:cs typeface="Times New Roman"/>
              </a:rPr>
              <a:t>cung</a:t>
            </a:r>
            <a:r>
              <a:rPr lang="en-US" sz="2800" b="1" dirty="0">
                <a:solidFill>
                  <a:prstClr val="black"/>
                </a:solidFill>
                <a:latin typeface="Tahoma"/>
                <a:ea typeface="Calibri"/>
                <a:cs typeface="Times New Roman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ahoma"/>
                <a:ea typeface="Calibri"/>
                <a:cs typeface="Times New Roman"/>
              </a:rPr>
              <a:t>nữ</a:t>
            </a:r>
            <a:r>
              <a:rPr lang="en-US" sz="2800" b="1" dirty="0">
                <a:solidFill>
                  <a:prstClr val="black"/>
                </a:solidFill>
                <a:latin typeface="Tahoma"/>
                <a:ea typeface="Calibri"/>
                <a:cs typeface="Times New Roman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ahoma"/>
                <a:ea typeface="Calibri"/>
                <a:cs typeface="Times New Roman"/>
              </a:rPr>
              <a:t>bị</a:t>
            </a:r>
            <a:r>
              <a:rPr lang="en-US" sz="2800" b="1" dirty="0">
                <a:solidFill>
                  <a:prstClr val="black"/>
                </a:solidFill>
                <a:latin typeface="Tahoma"/>
                <a:ea typeface="Calibri"/>
                <a:cs typeface="Times New Roman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ahoma"/>
                <a:ea typeface="Calibri"/>
                <a:cs typeface="Times New Roman"/>
              </a:rPr>
              <a:t>bắt</a:t>
            </a:r>
            <a:r>
              <a:rPr lang="en-US" sz="2800" b="1" dirty="0">
                <a:solidFill>
                  <a:prstClr val="black"/>
                </a:solidFill>
                <a:latin typeface="Tahoma"/>
                <a:ea typeface="Calibri"/>
                <a:cs typeface="Times New Roman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ahoma"/>
                <a:ea typeface="Calibri"/>
                <a:cs typeface="Times New Roman"/>
              </a:rPr>
              <a:t>bớ</a:t>
            </a:r>
            <a:r>
              <a:rPr lang="en-US" sz="2800" b="1" dirty="0">
                <a:solidFill>
                  <a:prstClr val="black"/>
                </a:solidFill>
                <a:latin typeface="Tahoma"/>
                <a:ea typeface="Calibri"/>
                <a:cs typeface="Times New Roman"/>
              </a:rPr>
              <a:t>, </a:t>
            </a:r>
            <a:r>
              <a:rPr lang="en-US" sz="2800" b="1" dirty="0" err="1">
                <a:solidFill>
                  <a:prstClr val="black"/>
                </a:solidFill>
                <a:latin typeface="Tahoma"/>
                <a:ea typeface="Calibri"/>
                <a:cs typeface="Times New Roman"/>
              </a:rPr>
              <a:t>nhục</a:t>
            </a:r>
            <a:r>
              <a:rPr lang="en-US" sz="2800" b="1" dirty="0">
                <a:solidFill>
                  <a:prstClr val="black"/>
                </a:solidFill>
                <a:latin typeface="Tahoma"/>
                <a:ea typeface="Calibri"/>
                <a:cs typeface="Times New Roman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ahoma"/>
                <a:ea typeface="Calibri"/>
                <a:cs typeface="Times New Roman"/>
              </a:rPr>
              <a:t>mạ</a:t>
            </a:r>
            <a:r>
              <a:rPr lang="en-US" sz="2800" b="1" dirty="0">
                <a:solidFill>
                  <a:prstClr val="black"/>
                </a:solidFill>
                <a:latin typeface="Tahoma"/>
                <a:ea typeface="Calibri"/>
                <a:cs typeface="Times New Roman"/>
              </a:rPr>
              <a:t>.</a:t>
            </a:r>
            <a:endParaRPr lang="en-US" sz="2800" b="1" dirty="0">
              <a:solidFill>
                <a:prstClr val="black"/>
              </a:solidFill>
              <a:ea typeface="Calibri"/>
              <a:cs typeface="Times New Roman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6B522D1-B913-E04F-AABD-7CF3AA23B6AD}"/>
              </a:ext>
            </a:extLst>
          </p:cNvPr>
          <p:cNvSpPr/>
          <p:nvPr/>
        </p:nvSpPr>
        <p:spPr>
          <a:xfrm>
            <a:off x="415159" y="1358039"/>
            <a:ext cx="1040524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C00000"/>
                </a:solidFill>
                <a:cs typeface="Arial" pitchFamily="34" charset="0"/>
              </a:rPr>
              <a:t>* Mâu thuẫn giữa nhân dân lao động với bọn hôn quân bạo chúa và phe cánh của chúng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2C73D04-6CAE-CC48-A35C-1375DAE49F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513" y="4202257"/>
            <a:ext cx="3349159" cy="2089038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0C6F6DE2-1F11-484D-8C4F-E5950E7D19C3}"/>
              </a:ext>
            </a:extLst>
          </p:cNvPr>
          <p:cNvGrpSpPr/>
          <p:nvPr/>
        </p:nvGrpSpPr>
        <p:grpSpPr>
          <a:xfrm>
            <a:off x="634221" y="2393801"/>
            <a:ext cx="10795779" cy="759357"/>
            <a:chOff x="2779186" y="9255852"/>
            <a:chExt cx="19503508" cy="759357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4E79EFB-1794-C648-933F-33ACBF172CAF}"/>
                </a:ext>
              </a:extLst>
            </p:cNvPr>
            <p:cNvSpPr/>
            <p:nvPr/>
          </p:nvSpPr>
          <p:spPr>
            <a:xfrm>
              <a:off x="3648036" y="9255852"/>
              <a:ext cx="18634658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vi-VN" sz="2800" b="1" i="1" dirty="0">
                  <a:solidFill>
                    <a:srgbClr val="F79646">
                      <a:lumMod val="75000"/>
                    </a:srgbClr>
                  </a:solidFill>
                  <a:latin typeface="Arial" pitchFamily="34" charset="0"/>
                  <a:cs typeface="Arial" pitchFamily="34" charset="0"/>
                </a:rPr>
                <a:t>Cách giải quyết của tác giả: </a:t>
              </a:r>
              <a:r>
                <a:rPr lang="vi-VN" sz="2800" b="1" i="1" dirty="0">
                  <a:latin typeface="Arial" pitchFamily="34" charset="0"/>
                  <a:cs typeface="Arial" pitchFamily="34" charset="0"/>
                </a:rPr>
                <a:t>giải quyết dứt khoát theo quan điểm của nhân dân:</a:t>
              </a: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70A89750-9F40-0347-9C11-0E1599D4FD36}"/>
                </a:ext>
              </a:extLst>
            </p:cNvPr>
            <p:cNvGrpSpPr/>
            <p:nvPr/>
          </p:nvGrpSpPr>
          <p:grpSpPr>
            <a:xfrm>
              <a:off x="2779186" y="9255852"/>
              <a:ext cx="783525" cy="759357"/>
              <a:chOff x="1992340" y="8875575"/>
              <a:chExt cx="1800070" cy="978711"/>
            </a:xfrm>
          </p:grpSpPr>
          <p:sp>
            <p:nvSpPr>
              <p:cNvPr id="14" name="Chevron 13">
                <a:extLst>
                  <a:ext uri="{FF2B5EF4-FFF2-40B4-BE49-F238E27FC236}">
                    <a16:creationId xmlns:a16="http://schemas.microsoft.com/office/drawing/2014/main" id="{4D047D8A-F694-6940-AB37-DE93138DCDD8}"/>
                  </a:ext>
                </a:extLst>
              </p:cNvPr>
              <p:cNvSpPr/>
              <p:nvPr/>
            </p:nvSpPr>
            <p:spPr>
              <a:xfrm rot="10800000" flipH="1" flipV="1">
                <a:off x="2885900" y="8939886"/>
                <a:ext cx="906510" cy="914400"/>
              </a:xfrm>
              <a:prstGeom prst="chevron">
                <a:avLst/>
              </a:prstGeom>
              <a:solidFill>
                <a:schemeClr val="accent6">
                  <a:lumMod val="75000"/>
                </a:scheme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400">
                  <a:lnSpc>
                    <a:spcPts val="6000"/>
                  </a:lnSpc>
                  <a:defRPr/>
                </a:pPr>
                <a:endParaRPr lang="en-US" sz="1100" kern="0">
                  <a:solidFill>
                    <a:sysClr val="window" lastClr="FFFFFF"/>
                  </a:solidFill>
                </a:endParaRPr>
              </a:p>
            </p:txBody>
          </p:sp>
          <p:sp>
            <p:nvSpPr>
              <p:cNvPr id="15" name="Chevron 14">
                <a:extLst>
                  <a:ext uri="{FF2B5EF4-FFF2-40B4-BE49-F238E27FC236}">
                    <a16:creationId xmlns:a16="http://schemas.microsoft.com/office/drawing/2014/main" id="{BA92A817-8075-DE47-B01C-C53A7721E867}"/>
                  </a:ext>
                </a:extLst>
              </p:cNvPr>
              <p:cNvSpPr/>
              <p:nvPr/>
            </p:nvSpPr>
            <p:spPr>
              <a:xfrm rot="10800000" flipH="1" flipV="1">
                <a:off x="1992340" y="8875575"/>
                <a:ext cx="906510" cy="914400"/>
              </a:xfrm>
              <a:prstGeom prst="chevron">
                <a:avLst/>
              </a:prstGeom>
              <a:solidFill>
                <a:schemeClr val="accent6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400">
                  <a:lnSpc>
                    <a:spcPts val="6000"/>
                  </a:lnSpc>
                  <a:defRPr/>
                </a:pPr>
                <a:endParaRPr lang="en-US" sz="1100" kern="0">
                  <a:solidFill>
                    <a:sysClr val="window" lastClr="FFFFFF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82439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1F4FF32-35FF-A349-9CDF-321EEED05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159" y="158914"/>
            <a:ext cx="5197366" cy="555790"/>
          </a:xfrm>
        </p:spPr>
        <p:txBody>
          <a:bodyPr>
            <a:noAutofit/>
          </a:bodyPr>
          <a:lstStyle/>
          <a:p>
            <a:r>
              <a:rPr lang="en-VN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II. Đọc – Hiểu VB</a:t>
            </a:r>
            <a:br>
              <a:rPr lang="en-VN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VN" sz="3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0B7DF37-A017-404E-8AA2-EF0027E5840A}"/>
              </a:ext>
            </a:extLst>
          </p:cNvPr>
          <p:cNvGrpSpPr/>
          <p:nvPr/>
        </p:nvGrpSpPr>
        <p:grpSpPr>
          <a:xfrm>
            <a:off x="460214" y="738426"/>
            <a:ext cx="9692779" cy="830997"/>
            <a:chOff x="1158512" y="2648682"/>
            <a:chExt cx="8861633" cy="830997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9734A70-77EF-AA4A-AAC0-D2C466FDB0E3}"/>
                </a:ext>
              </a:extLst>
            </p:cNvPr>
            <p:cNvSpPr txBox="1"/>
            <p:nvPr/>
          </p:nvSpPr>
          <p:spPr>
            <a:xfrm>
              <a:off x="1801482" y="2648682"/>
              <a:ext cx="821866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b="1" i="1" dirty="0">
                  <a:solidFill>
                    <a:srgbClr val="4BACC6">
                      <a:lumMod val="75000"/>
                    </a:srgb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1. Nhân vật và mâu thuẫn, xung đột chính của hồi kịch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4DFDE52-347E-524A-8A9C-CF5F876B2C0B}"/>
                </a:ext>
              </a:extLst>
            </p:cNvPr>
            <p:cNvSpPr txBox="1"/>
            <p:nvPr/>
          </p:nvSpPr>
          <p:spPr>
            <a:xfrm>
              <a:off x="1158512" y="2795826"/>
              <a:ext cx="38023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prstClr val="white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1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AAD30BA-1233-164C-A16B-6D8A6A81A82F}"/>
              </a:ext>
            </a:extLst>
          </p:cNvPr>
          <p:cNvGrpSpPr/>
          <p:nvPr/>
        </p:nvGrpSpPr>
        <p:grpSpPr>
          <a:xfrm>
            <a:off x="5865541" y="2893468"/>
            <a:ext cx="6326459" cy="3946610"/>
            <a:chOff x="13841588" y="6727778"/>
            <a:chExt cx="10086797" cy="6453572"/>
          </a:xfrm>
        </p:grpSpPr>
        <p:sp>
          <p:nvSpPr>
            <p:cNvPr id="17" name="Pentagon 16">
              <a:extLst>
                <a:ext uri="{FF2B5EF4-FFF2-40B4-BE49-F238E27FC236}">
                  <a16:creationId xmlns:a16="http://schemas.microsoft.com/office/drawing/2014/main" id="{D1C9C3CC-0DDD-6445-A80C-02A3A9642459}"/>
                </a:ext>
              </a:extLst>
            </p:cNvPr>
            <p:cNvSpPr/>
            <p:nvPr/>
          </p:nvSpPr>
          <p:spPr>
            <a:xfrm flipH="1">
              <a:off x="13841588" y="6727778"/>
              <a:ext cx="6421015" cy="6426348"/>
            </a:xfrm>
            <a:prstGeom prst="homePlate">
              <a:avLst>
                <a:gd name="adj" fmla="val 25571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solidFill>
                  <a:prstClr val="white"/>
                </a:solidFill>
              </a:endParaRPr>
            </a:p>
          </p:txBody>
        </p:sp>
        <p:sp>
          <p:nvSpPr>
            <p:cNvPr id="18" name="Pentagon 17">
              <a:extLst>
                <a:ext uri="{FF2B5EF4-FFF2-40B4-BE49-F238E27FC236}">
                  <a16:creationId xmlns:a16="http://schemas.microsoft.com/office/drawing/2014/main" id="{A7FD8C7F-D91B-164C-9EAF-9D74EA37C55F}"/>
                </a:ext>
              </a:extLst>
            </p:cNvPr>
            <p:cNvSpPr/>
            <p:nvPr/>
          </p:nvSpPr>
          <p:spPr>
            <a:xfrm flipH="1">
              <a:off x="14002168" y="6727778"/>
              <a:ext cx="9926217" cy="6453572"/>
            </a:xfrm>
            <a:prstGeom prst="homePlate">
              <a:avLst>
                <a:gd name="adj" fmla="val 25571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D1E03CB-49F2-B84F-B504-14336F7BB1FF}"/>
              </a:ext>
            </a:extLst>
          </p:cNvPr>
          <p:cNvGrpSpPr/>
          <p:nvPr/>
        </p:nvGrpSpPr>
        <p:grpSpPr>
          <a:xfrm>
            <a:off x="1" y="2609312"/>
            <a:ext cx="5907070" cy="4248688"/>
            <a:chOff x="2783730" y="6727777"/>
            <a:chExt cx="10857657" cy="6453573"/>
          </a:xfrm>
        </p:grpSpPr>
        <p:sp>
          <p:nvSpPr>
            <p:cNvPr id="20" name="Pentagon 19">
              <a:extLst>
                <a:ext uri="{FF2B5EF4-FFF2-40B4-BE49-F238E27FC236}">
                  <a16:creationId xmlns:a16="http://schemas.microsoft.com/office/drawing/2014/main" id="{431A1DDD-37F7-9C43-8B64-13142AB3FD72}"/>
                </a:ext>
              </a:extLst>
            </p:cNvPr>
            <p:cNvSpPr/>
            <p:nvPr/>
          </p:nvSpPr>
          <p:spPr>
            <a:xfrm>
              <a:off x="7220372" y="6727778"/>
              <a:ext cx="6421015" cy="6426348"/>
            </a:xfrm>
            <a:prstGeom prst="homePlate">
              <a:avLst>
                <a:gd name="adj" fmla="val 25571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solidFill>
                  <a:prstClr val="white"/>
                </a:solidFill>
              </a:endParaRPr>
            </a:p>
          </p:txBody>
        </p:sp>
        <p:sp>
          <p:nvSpPr>
            <p:cNvPr id="21" name="Pentagon 20">
              <a:extLst>
                <a:ext uri="{FF2B5EF4-FFF2-40B4-BE49-F238E27FC236}">
                  <a16:creationId xmlns:a16="http://schemas.microsoft.com/office/drawing/2014/main" id="{18476B9B-D836-9B4A-9996-258C25D4D91F}"/>
                </a:ext>
              </a:extLst>
            </p:cNvPr>
            <p:cNvSpPr/>
            <p:nvPr/>
          </p:nvSpPr>
          <p:spPr>
            <a:xfrm>
              <a:off x="2783730" y="6727777"/>
              <a:ext cx="10647940" cy="6453573"/>
            </a:xfrm>
            <a:prstGeom prst="homePlate">
              <a:avLst>
                <a:gd name="adj" fmla="val 25571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solidFill>
                  <a:prstClr val="white"/>
                </a:solidFill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B5B24487-BBDA-8A48-8B0C-727273C4566F}"/>
              </a:ext>
            </a:extLst>
          </p:cNvPr>
          <p:cNvSpPr txBox="1"/>
          <p:nvPr/>
        </p:nvSpPr>
        <p:spPr>
          <a:xfrm>
            <a:off x="0" y="2759926"/>
            <a:ext cx="491989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itchFamily="2" charset="2"/>
              <a:buChar char="§"/>
            </a:pPr>
            <a:r>
              <a:rPr lang="vi-VN" sz="2400" b="1" dirty="0">
                <a:solidFill>
                  <a:prstClr val="white"/>
                </a:solidFill>
                <a:cs typeface="Arial" panose="020B0604020202020204" pitchFamily="34" charset="0"/>
              </a:rPr>
              <a:t>Xây Cửu Trùng Đài  là tạo ra một công trình nghệ thuật vĩ đại nguy nga: niềm tự hào cho đất nước.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70BA158-B658-ED40-B080-C41C15801D4E}"/>
              </a:ext>
            </a:extLst>
          </p:cNvPr>
          <p:cNvSpPr txBox="1"/>
          <p:nvPr/>
        </p:nvSpPr>
        <p:spPr>
          <a:xfrm>
            <a:off x="0" y="4136560"/>
            <a:ext cx="4953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itchFamily="2" charset="2"/>
              <a:buChar char="§"/>
            </a:pPr>
            <a:r>
              <a:rPr lang="vi-VN" sz="2400" b="1" dirty="0">
                <a:solidFill>
                  <a:prstClr val="white"/>
                </a:solidFill>
                <a:cs typeface="Arial" panose="020B0604020202020204" pitchFamily="34" charset="0"/>
              </a:rPr>
              <a:t>Xây Cửu Trùng Đài  là để khẳng định tài năng, khát vọng sáng tạo và niềm say mê sáng tạo cái đẹp của người nghệ sĩ.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3276C17-9C3F-9441-966C-F156B66EF505}"/>
              </a:ext>
            </a:extLst>
          </p:cNvPr>
          <p:cNvSpPr txBox="1"/>
          <p:nvPr/>
        </p:nvSpPr>
        <p:spPr>
          <a:xfrm>
            <a:off x="7030014" y="3235720"/>
            <a:ext cx="446741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itchFamily="2" charset="2"/>
              <a:buChar char="§"/>
            </a:pPr>
            <a:r>
              <a:rPr lang="vi-VN" sz="3200" b="1" dirty="0">
                <a:solidFill>
                  <a:prstClr val="white"/>
                </a:solidFill>
                <a:cs typeface="Arial" panose="020B0604020202020204" pitchFamily="34" charset="0"/>
              </a:rPr>
              <a:t>Xây Cửu Trùng Đài  là đẩy nhân dân đói khổ càng đói khổ lầm than hơn. 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D8AF437-DA71-064C-96F1-776C4CEE3816}"/>
              </a:ext>
            </a:extLst>
          </p:cNvPr>
          <p:cNvSpPr/>
          <p:nvPr/>
        </p:nvSpPr>
        <p:spPr>
          <a:xfrm>
            <a:off x="7584996" y="1673869"/>
            <a:ext cx="2925591" cy="830997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prstClr val="white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477115A-B1C8-FD44-82AD-89CFCD673412}"/>
              </a:ext>
            </a:extLst>
          </p:cNvPr>
          <p:cNvSpPr txBox="1"/>
          <p:nvPr/>
        </p:nvSpPr>
        <p:spPr>
          <a:xfrm>
            <a:off x="7295191" y="1869037"/>
            <a:ext cx="35051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endParaRPr lang="en-US" sz="24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8B34467-D348-7949-9D9C-05301EDE00F3}"/>
              </a:ext>
            </a:extLst>
          </p:cNvPr>
          <p:cNvGrpSpPr/>
          <p:nvPr/>
        </p:nvGrpSpPr>
        <p:grpSpPr>
          <a:xfrm>
            <a:off x="178388" y="1673869"/>
            <a:ext cx="3069771" cy="830997"/>
            <a:chOff x="2777275" y="5108481"/>
            <a:chExt cx="8970663" cy="1565588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64445200-64D3-5846-A7F9-7FEB24B6735B}"/>
                </a:ext>
              </a:extLst>
            </p:cNvPr>
            <p:cNvSpPr/>
            <p:nvPr/>
          </p:nvSpPr>
          <p:spPr>
            <a:xfrm>
              <a:off x="2777275" y="5108481"/>
              <a:ext cx="8970663" cy="1565588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solidFill>
                  <a:prstClr val="white"/>
                </a:solidFill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DD79B49-46F5-BC42-8DB8-CA8F8B0DE86B}"/>
                </a:ext>
              </a:extLst>
            </p:cNvPr>
            <p:cNvSpPr txBox="1"/>
            <p:nvPr/>
          </p:nvSpPr>
          <p:spPr>
            <a:xfrm>
              <a:off x="4096361" y="5555159"/>
              <a:ext cx="695422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400" b="1" dirty="0">
                  <a:solidFill>
                    <a:srgbClr val="FFFF00"/>
                  </a:solidFill>
                  <a:cs typeface="Arial" panose="020B0604020202020204" pitchFamily="34" charset="0"/>
                </a:rPr>
                <a:t>Người nghệ sĩ</a:t>
              </a:r>
            </a:p>
          </p:txBody>
        </p: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BB1F389C-0C96-8140-BD32-60F6FB056CCA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54" y="5922942"/>
            <a:ext cx="490206" cy="484761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50A456FA-7C76-844A-8D30-84EEC64A3C81}"/>
              </a:ext>
            </a:extLst>
          </p:cNvPr>
          <p:cNvGrpSpPr/>
          <p:nvPr/>
        </p:nvGrpSpPr>
        <p:grpSpPr>
          <a:xfrm>
            <a:off x="7030014" y="5590817"/>
            <a:ext cx="4543458" cy="816886"/>
            <a:chOff x="5032655" y="10842550"/>
            <a:chExt cx="8676190" cy="860874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D1D93951-4931-8A4F-97FE-E9E2D013462C}"/>
                </a:ext>
              </a:extLst>
            </p:cNvPr>
            <p:cNvSpPr/>
            <p:nvPr/>
          </p:nvSpPr>
          <p:spPr>
            <a:xfrm>
              <a:off x="6130499" y="10911807"/>
              <a:ext cx="7578346" cy="79161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6000"/>
                </a:lnSpc>
              </a:pPr>
              <a:r>
                <a:rPr lang="vi-VN" sz="2400" b="1" dirty="0">
                  <a:solidFill>
                    <a:srgbClr val="FFFF00"/>
                  </a:solidFill>
                </a:rPr>
                <a:t>Là tội nhân của nhân dân</a:t>
              </a:r>
            </a:p>
          </p:txBody>
        </p: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078EC47E-40B4-044E-8991-4902A492AE0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2655" y="10842550"/>
              <a:ext cx="945444" cy="775978"/>
            </a:xfrm>
            <a:prstGeom prst="rect">
              <a:avLst/>
            </a:prstGeom>
          </p:spPr>
        </p:pic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0DFCEA48-EC99-2E40-B096-33EE374BEB82}"/>
              </a:ext>
            </a:extLst>
          </p:cNvPr>
          <p:cNvSpPr txBox="1"/>
          <p:nvPr/>
        </p:nvSpPr>
        <p:spPr>
          <a:xfrm>
            <a:off x="533025" y="5984807"/>
            <a:ext cx="4953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FFFF00"/>
                </a:solidFill>
                <a:cs typeface="Arial" panose="020B0604020202020204" pitchFamily="34" charset="0"/>
              </a:rPr>
              <a:t>Là nạn nhân của bọn bạo quyền và của chính bản thân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0E5B8B7-EB1B-664B-91C0-9610F4C23FFD}"/>
              </a:ext>
            </a:extLst>
          </p:cNvPr>
          <p:cNvSpPr txBox="1"/>
          <p:nvPr/>
        </p:nvSpPr>
        <p:spPr>
          <a:xfrm>
            <a:off x="1327501" y="1080649"/>
            <a:ext cx="996868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**</a:t>
            </a:r>
            <a:r>
              <a:rPr lang="en-US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en-US" sz="18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âu</a:t>
            </a:r>
            <a:r>
              <a:rPr lang="en-US" sz="18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thuẫn</a:t>
            </a:r>
            <a:r>
              <a:rPr lang="en-US" sz="18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giữa</a:t>
            </a:r>
            <a:r>
              <a:rPr lang="en-US" sz="18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quan</a:t>
            </a:r>
            <a:r>
              <a:rPr lang="en-US" sz="18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điểm</a:t>
            </a:r>
            <a:r>
              <a:rPr lang="en-US" sz="18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nghệ</a:t>
            </a:r>
            <a:r>
              <a:rPr lang="en-US" sz="18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thuật</a:t>
            </a:r>
            <a:r>
              <a:rPr lang="en-US" sz="18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cao</a:t>
            </a:r>
            <a:r>
              <a:rPr lang="en-US" sz="18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siêu</a:t>
            </a:r>
            <a:r>
              <a:rPr lang="en-US" sz="18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8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thuần</a:t>
            </a:r>
            <a:r>
              <a:rPr lang="en-US" sz="18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tuý</a:t>
            </a:r>
            <a:r>
              <a:rPr lang="en-US" sz="18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18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muôn</a:t>
            </a:r>
            <a:r>
              <a:rPr lang="en-US" sz="18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đời</a:t>
            </a:r>
            <a:r>
              <a:rPr lang="en-US" sz="18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18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lợi</a:t>
            </a:r>
            <a:r>
              <a:rPr lang="en-US" sz="18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ích</a:t>
            </a:r>
            <a:r>
              <a:rPr lang="en-US" sz="18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thiết</a:t>
            </a:r>
            <a:r>
              <a:rPr lang="en-US" sz="18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thực</a:t>
            </a:r>
            <a:r>
              <a:rPr lang="en-US" sz="18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18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quần</a:t>
            </a:r>
            <a:r>
              <a:rPr lang="en-US" sz="18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chúng</a:t>
            </a:r>
            <a:r>
              <a:rPr lang="en-US" sz="18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nhân</a:t>
            </a:r>
            <a:r>
              <a:rPr lang="en-US" sz="18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dân</a:t>
            </a:r>
            <a:r>
              <a:rPr lang="en-US" sz="18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1395971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 animBg="1"/>
      <p:bldP spid="26" grpId="0"/>
      <p:bldP spid="3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1F4FF32-35FF-A349-9CDF-321EEED05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159" y="158914"/>
            <a:ext cx="5197366" cy="555790"/>
          </a:xfrm>
        </p:spPr>
        <p:txBody>
          <a:bodyPr>
            <a:noAutofit/>
          </a:bodyPr>
          <a:lstStyle/>
          <a:p>
            <a:r>
              <a:rPr lang="en-VN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II. Đọc – Hiểu VB</a:t>
            </a:r>
            <a:br>
              <a:rPr lang="en-VN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VN" sz="3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0B7DF37-A017-404E-8AA2-EF0027E5840A}"/>
              </a:ext>
            </a:extLst>
          </p:cNvPr>
          <p:cNvGrpSpPr/>
          <p:nvPr/>
        </p:nvGrpSpPr>
        <p:grpSpPr>
          <a:xfrm>
            <a:off x="460214" y="738426"/>
            <a:ext cx="9692779" cy="830997"/>
            <a:chOff x="1158512" y="2648682"/>
            <a:chExt cx="8861633" cy="830997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9734A70-77EF-AA4A-AAC0-D2C466FDB0E3}"/>
                </a:ext>
              </a:extLst>
            </p:cNvPr>
            <p:cNvSpPr txBox="1"/>
            <p:nvPr/>
          </p:nvSpPr>
          <p:spPr>
            <a:xfrm>
              <a:off x="1801482" y="2648682"/>
              <a:ext cx="821866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b="1" i="1" dirty="0">
                  <a:solidFill>
                    <a:srgbClr val="4BACC6">
                      <a:lumMod val="75000"/>
                    </a:srgb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1. Nhân vật và mâu thuẫn, xung đột chính của hồi kịch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4DFDE52-347E-524A-8A9C-CF5F876B2C0B}"/>
                </a:ext>
              </a:extLst>
            </p:cNvPr>
            <p:cNvSpPr txBox="1"/>
            <p:nvPr/>
          </p:nvSpPr>
          <p:spPr>
            <a:xfrm>
              <a:off x="1158512" y="2795826"/>
              <a:ext cx="38023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prstClr val="white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1</a:t>
              </a: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A6B522D1-B913-E04F-AABD-7CF3AA23B6AD}"/>
              </a:ext>
            </a:extLst>
          </p:cNvPr>
          <p:cNvSpPr/>
          <p:nvPr/>
        </p:nvSpPr>
        <p:spPr>
          <a:xfrm>
            <a:off x="588420" y="1122051"/>
            <a:ext cx="1077893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C00000"/>
                </a:solidFill>
                <a:cs typeface="Arial" pitchFamily="34" charset="0"/>
              </a:rPr>
              <a:t>** M</a:t>
            </a:r>
            <a:r>
              <a:rPr lang="en-US" sz="28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âu</a:t>
            </a:r>
            <a:r>
              <a:rPr lang="en-US" sz="28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thuẫn</a:t>
            </a:r>
            <a:r>
              <a:rPr lang="en-US" sz="28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giữa</a:t>
            </a:r>
            <a:r>
              <a:rPr lang="en-US" sz="28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quan</a:t>
            </a:r>
            <a:r>
              <a:rPr lang="en-US" sz="28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điểm</a:t>
            </a:r>
            <a:r>
              <a:rPr lang="en-US" sz="28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nghệ</a:t>
            </a:r>
            <a:r>
              <a:rPr lang="en-US" sz="28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thuật</a:t>
            </a:r>
            <a:r>
              <a:rPr lang="en-US" sz="28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cao</a:t>
            </a:r>
            <a:r>
              <a:rPr lang="en-US" sz="28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siêu</a:t>
            </a:r>
            <a:r>
              <a:rPr lang="en-US" sz="28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8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thuần</a:t>
            </a:r>
            <a:r>
              <a:rPr lang="en-US" sz="28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tuý</a:t>
            </a:r>
            <a:r>
              <a:rPr lang="en-US" sz="28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8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muôn</a:t>
            </a:r>
            <a:r>
              <a:rPr lang="en-US" sz="28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đời</a:t>
            </a:r>
            <a:r>
              <a:rPr lang="en-US" sz="28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8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lợi</a:t>
            </a:r>
            <a:r>
              <a:rPr lang="en-US" sz="28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ích</a:t>
            </a:r>
            <a:r>
              <a:rPr lang="en-US" sz="28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thiết</a:t>
            </a:r>
            <a:r>
              <a:rPr lang="en-US" sz="28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thực</a:t>
            </a:r>
            <a:r>
              <a:rPr lang="en-US" sz="28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8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quần</a:t>
            </a:r>
            <a:r>
              <a:rPr lang="en-US" sz="28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chúng</a:t>
            </a:r>
            <a:r>
              <a:rPr lang="en-US" sz="28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nhân</a:t>
            </a:r>
            <a:r>
              <a:rPr lang="en-US" sz="28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dân</a:t>
            </a:r>
            <a:r>
              <a:rPr lang="en-US" sz="28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28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endParaRPr lang="vi-VN" sz="2800" b="1" dirty="0">
              <a:solidFill>
                <a:srgbClr val="C00000"/>
              </a:solidFill>
              <a:cs typeface="Arial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A1E2BE2-A0BE-E443-B68B-935EF8AD95C2}"/>
              </a:ext>
            </a:extLst>
          </p:cNvPr>
          <p:cNvGrpSpPr/>
          <p:nvPr/>
        </p:nvGrpSpPr>
        <p:grpSpPr>
          <a:xfrm>
            <a:off x="223988" y="4667561"/>
            <a:ext cx="11143365" cy="1584249"/>
            <a:chOff x="4995895" y="10812378"/>
            <a:chExt cx="19278600" cy="1669558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473CEFB-F60C-6F47-A3DB-E394EAFCEA51}"/>
                </a:ext>
              </a:extLst>
            </p:cNvPr>
            <p:cNvSpPr/>
            <p:nvPr/>
          </p:nvSpPr>
          <p:spPr>
            <a:xfrm>
              <a:off x="5978098" y="10842550"/>
              <a:ext cx="18296397" cy="16393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ts val="6000"/>
                </a:lnSpc>
              </a:pPr>
              <a:r>
                <a:rPr lang="vi-VN" sz="2800" b="1" dirty="0">
                  <a:solidFill>
                    <a:prstClr val="black"/>
                  </a:solidFill>
                </a:rPr>
                <a:t> Mâu thuẫn 2 kém gay gắt hơn mâu thuẫn 1 nhưng dai dẳng </a:t>
              </a:r>
            </a:p>
            <a:p>
              <a:pPr algn="just">
                <a:lnSpc>
                  <a:spcPts val="6000"/>
                </a:lnSpc>
              </a:pPr>
              <a:r>
                <a:rPr lang="en-US" sz="2800" b="1" dirty="0" err="1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và</a:t>
              </a:r>
              <a:r>
                <a:rPr lang="vi-VN" sz="2800" b="1" dirty="0">
                  <a:solidFill>
                    <a:prstClr val="black"/>
                  </a:solidFill>
                </a:rPr>
                <a:t> chưa được tác giả giải quyết dứt khoát.</a:t>
              </a: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FC32CA3D-B3EC-CD4E-BF80-5B263B2B56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95895" y="10812378"/>
              <a:ext cx="982204" cy="806149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E7E7FDF-5688-AA4B-81C6-09A6AABF8E85}"/>
              </a:ext>
            </a:extLst>
          </p:cNvPr>
          <p:cNvGrpSpPr/>
          <p:nvPr/>
        </p:nvGrpSpPr>
        <p:grpSpPr>
          <a:xfrm>
            <a:off x="460215" y="2225195"/>
            <a:ext cx="11143366" cy="563702"/>
            <a:chOff x="9490481" y="5551622"/>
            <a:chExt cx="21711141" cy="563702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E1936D18-3C72-A44A-9A2F-30EE444046B4}"/>
                </a:ext>
              </a:extLst>
            </p:cNvPr>
            <p:cNvSpPr/>
            <p:nvPr/>
          </p:nvSpPr>
          <p:spPr>
            <a:xfrm>
              <a:off x="10025995" y="5551622"/>
              <a:ext cx="21175627" cy="54572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5000"/>
                </a:lnSpc>
              </a:pPr>
              <a:r>
                <a:rPr lang="vi-VN" sz="2800" b="1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</a:rPr>
                <a:t>Nếu vì lí tưởng nghệ thuật</a:t>
              </a:r>
              <a:r>
                <a:rPr lang="en-US" sz="2800" b="1" dirty="0">
                  <a:solidFill>
                    <a:prstClr val="black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</a:rPr>
                <a:t>, </a:t>
              </a:r>
              <a:r>
                <a:rPr lang="en-US" sz="2800" b="1" dirty="0" err="1">
                  <a:solidFill>
                    <a:prstClr val="black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</a:rPr>
                <a:t>Vũ</a:t>
              </a:r>
              <a:r>
                <a:rPr lang="en-US" sz="2800" b="1" dirty="0">
                  <a:solidFill>
                    <a:prstClr val="black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</a:rPr>
                <a:t>Như</a:t>
              </a:r>
              <a:r>
                <a:rPr lang="en-US" sz="2800" b="1" dirty="0">
                  <a:solidFill>
                    <a:prstClr val="black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</a:rPr>
                <a:t>Tô</a:t>
              </a:r>
              <a:r>
                <a:rPr lang="en-US" sz="2800" b="1" dirty="0">
                  <a:solidFill>
                    <a:prstClr val="black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</a:rPr>
                <a:t>  </a:t>
              </a:r>
              <a:r>
                <a:rPr lang="en-US" sz="2800" b="1" dirty="0" err="1">
                  <a:solidFill>
                    <a:prstClr val="black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</a:rPr>
                <a:t>phải</a:t>
              </a:r>
              <a:r>
                <a:rPr lang="en-US" sz="2800" b="1" dirty="0">
                  <a:solidFill>
                    <a:prstClr val="black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</a:rPr>
                <a:t>đi</a:t>
              </a:r>
              <a:r>
                <a:rPr lang="en-US" sz="2800" b="1" dirty="0">
                  <a:solidFill>
                    <a:prstClr val="black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</a:rPr>
                <a:t>ngược</a:t>
              </a:r>
              <a:r>
                <a:rPr lang="en-US" sz="2800" b="1" dirty="0">
                  <a:solidFill>
                    <a:prstClr val="black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</a:rPr>
                <a:t>lại</a:t>
              </a:r>
              <a:r>
                <a:rPr lang="en-US" sz="2800" b="1" dirty="0">
                  <a:solidFill>
                    <a:prstClr val="black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</a:rPr>
                <a:t>quyền</a:t>
              </a:r>
              <a:r>
                <a:rPr lang="en-US" sz="2800" b="1" dirty="0">
                  <a:solidFill>
                    <a:prstClr val="black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</a:rPr>
                <a:t>lợi</a:t>
              </a:r>
              <a:r>
                <a:rPr lang="en-US" sz="2800" b="1" dirty="0">
                  <a:solidFill>
                    <a:prstClr val="black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</a:rPr>
                <a:t>của</a:t>
              </a:r>
              <a:r>
                <a:rPr lang="en-US" sz="2800" b="1" dirty="0">
                  <a:solidFill>
                    <a:prstClr val="black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</a:rPr>
                <a:t>nhân</a:t>
              </a:r>
              <a:r>
                <a:rPr lang="en-US" sz="2800" b="1" dirty="0">
                  <a:solidFill>
                    <a:prstClr val="black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</a:rPr>
                <a:t>dân</a:t>
              </a:r>
              <a:r>
                <a:rPr lang="en-US" sz="2800" b="1">
                  <a:solidFill>
                    <a:prstClr val="black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</a:rPr>
                <a:t>. </a:t>
              </a:r>
              <a:endParaRPr lang="en-US" sz="2800" b="1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CF1C8EAE-C8B4-AD41-9F65-E4F6ED75F203}"/>
                </a:ext>
              </a:extLst>
            </p:cNvPr>
            <p:cNvSpPr/>
            <p:nvPr/>
          </p:nvSpPr>
          <p:spPr>
            <a:xfrm>
              <a:off x="9490481" y="5841004"/>
              <a:ext cx="308933" cy="27432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C4CFE11-0635-E148-911D-8ECDA88B9B4E}"/>
              </a:ext>
            </a:extLst>
          </p:cNvPr>
          <p:cNvGrpSpPr/>
          <p:nvPr/>
        </p:nvGrpSpPr>
        <p:grpSpPr>
          <a:xfrm>
            <a:off x="524317" y="3556824"/>
            <a:ext cx="11143366" cy="563702"/>
            <a:chOff x="9490481" y="5551622"/>
            <a:chExt cx="21711141" cy="563702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34244F1-7977-724F-8D3E-032D271ED89C}"/>
                </a:ext>
              </a:extLst>
            </p:cNvPr>
            <p:cNvSpPr/>
            <p:nvPr/>
          </p:nvSpPr>
          <p:spPr>
            <a:xfrm>
              <a:off x="10025995" y="5551622"/>
              <a:ext cx="21175627" cy="54572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ct val="115000"/>
                </a:lnSpc>
              </a:pPr>
              <a:r>
                <a:rPr lang="en-US" sz="2800" b="1" dirty="0" err="1">
                  <a:solidFill>
                    <a:srgbClr val="F79646">
                      <a:lumMod val="75000"/>
                    </a:srgbClr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</a:rPr>
                <a:t>Nếu</a:t>
              </a:r>
              <a:r>
                <a:rPr lang="en-US" sz="2800" b="1" dirty="0">
                  <a:solidFill>
                    <a:srgbClr val="F79646">
                      <a:lumMod val="75000"/>
                    </a:srgbClr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79646">
                      <a:lumMod val="75000"/>
                    </a:srgbClr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</a:rPr>
                <a:t>vì</a:t>
              </a:r>
              <a:r>
                <a:rPr lang="en-US" sz="2800" b="1" dirty="0">
                  <a:solidFill>
                    <a:srgbClr val="F79646">
                      <a:lumMod val="75000"/>
                    </a:srgbClr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79646">
                      <a:lumMod val="75000"/>
                    </a:srgbClr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</a:rPr>
                <a:t>lợi</a:t>
              </a:r>
              <a:r>
                <a:rPr lang="en-US" sz="2800" b="1" dirty="0">
                  <a:solidFill>
                    <a:srgbClr val="F79646">
                      <a:lumMod val="75000"/>
                    </a:srgbClr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79646">
                      <a:lumMod val="75000"/>
                    </a:srgbClr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</a:rPr>
                <a:t>ích</a:t>
              </a:r>
              <a:r>
                <a:rPr lang="en-US" sz="2800" b="1" dirty="0">
                  <a:solidFill>
                    <a:srgbClr val="F79646">
                      <a:lumMod val="75000"/>
                    </a:srgbClr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79646">
                      <a:lumMod val="75000"/>
                    </a:srgbClr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</a:rPr>
                <a:t>thiết</a:t>
              </a:r>
              <a:r>
                <a:rPr lang="en-US" sz="2800" b="1" dirty="0">
                  <a:solidFill>
                    <a:srgbClr val="F79646">
                      <a:lumMod val="75000"/>
                    </a:srgbClr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79646">
                      <a:lumMod val="75000"/>
                    </a:srgbClr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</a:rPr>
                <a:t>thực</a:t>
              </a:r>
              <a:r>
                <a:rPr lang="en-US" sz="2800" b="1" dirty="0">
                  <a:solidFill>
                    <a:srgbClr val="F79646">
                      <a:lumMod val="75000"/>
                    </a:srgbClr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79646">
                      <a:lumMod val="75000"/>
                    </a:srgbClr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</a:rPr>
                <a:t>của</a:t>
              </a:r>
              <a:r>
                <a:rPr lang="en-US" sz="2800" b="1" dirty="0">
                  <a:solidFill>
                    <a:srgbClr val="F79646">
                      <a:lumMod val="75000"/>
                    </a:srgbClr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79646">
                      <a:lumMod val="75000"/>
                    </a:srgbClr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</a:rPr>
                <a:t>nhân</a:t>
              </a:r>
              <a:r>
                <a:rPr lang="en-US" sz="2800" b="1" dirty="0">
                  <a:solidFill>
                    <a:srgbClr val="F79646">
                      <a:lumMod val="75000"/>
                    </a:srgbClr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79646">
                      <a:lumMod val="75000"/>
                    </a:srgbClr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</a:rPr>
                <a:t>dân</a:t>
              </a:r>
              <a:r>
                <a:rPr lang="en-US" sz="2800" b="1" dirty="0">
                  <a:solidFill>
                    <a:srgbClr val="F79646">
                      <a:lumMod val="75000"/>
                    </a:srgbClr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</a:rPr>
                <a:t>thì</a:t>
              </a:r>
              <a:r>
                <a:rPr lang="en-US" sz="2800" b="1" dirty="0">
                  <a:solidFill>
                    <a:prstClr val="black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</a:rPr>
                <a:t>không</a:t>
              </a:r>
              <a:r>
                <a:rPr lang="en-US" sz="2800" b="1" dirty="0">
                  <a:solidFill>
                    <a:prstClr val="black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</a:rPr>
                <a:t>thể</a:t>
              </a:r>
              <a:r>
                <a:rPr lang="en-US" sz="2800" b="1" dirty="0">
                  <a:solidFill>
                    <a:prstClr val="black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</a:rPr>
                <a:t>thực</a:t>
              </a:r>
              <a:r>
                <a:rPr lang="en-US" sz="2800" b="1" dirty="0">
                  <a:solidFill>
                    <a:prstClr val="black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</a:rPr>
                <a:t>hiện</a:t>
              </a:r>
              <a:r>
                <a:rPr lang="en-US" sz="2800" b="1" dirty="0">
                  <a:solidFill>
                    <a:prstClr val="black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</a:rPr>
                <a:t>ước</a:t>
              </a:r>
              <a:r>
                <a:rPr lang="en-US" sz="2800" b="1" dirty="0">
                  <a:solidFill>
                    <a:prstClr val="black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</a:rPr>
                <a:t>mơ</a:t>
              </a:r>
              <a:r>
                <a:rPr lang="en-US" sz="2800" b="1" dirty="0">
                  <a:solidFill>
                    <a:prstClr val="black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</a:rPr>
                <a:t>nghệ</a:t>
              </a:r>
              <a:r>
                <a:rPr lang="en-US" sz="2800" b="1" dirty="0">
                  <a:solidFill>
                    <a:prstClr val="black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</a:rPr>
                <a:t>thuật</a:t>
              </a:r>
              <a:r>
                <a:rPr lang="en-US" sz="2800" b="1" dirty="0">
                  <a:solidFill>
                    <a:prstClr val="black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</a:rPr>
                <a:t>. </a:t>
              </a: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D7901C93-4A5B-2E43-9B92-92986B158C56}"/>
                </a:ext>
              </a:extLst>
            </p:cNvPr>
            <p:cNvSpPr/>
            <p:nvPr/>
          </p:nvSpPr>
          <p:spPr>
            <a:xfrm>
              <a:off x="9490481" y="5841004"/>
              <a:ext cx="308933" cy="27432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77174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1F4FF32-35FF-A349-9CDF-321EEED05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159" y="158914"/>
            <a:ext cx="5197366" cy="555790"/>
          </a:xfrm>
        </p:spPr>
        <p:txBody>
          <a:bodyPr>
            <a:noAutofit/>
          </a:bodyPr>
          <a:lstStyle/>
          <a:p>
            <a:r>
              <a:rPr lang="en-VN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II. Đọc – Hiểu VB</a:t>
            </a:r>
            <a:br>
              <a:rPr lang="en-VN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VN" sz="3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1B4D779-81D3-AE40-8943-8FACAEBB66A6}"/>
              </a:ext>
            </a:extLst>
          </p:cNvPr>
          <p:cNvSpPr txBox="1"/>
          <p:nvPr/>
        </p:nvSpPr>
        <p:spPr>
          <a:xfrm>
            <a:off x="460214" y="885570"/>
            <a:ext cx="3802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F3B17616-5ACB-7347-8403-C671F8E475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3164476"/>
              </p:ext>
            </p:extLst>
          </p:nvPr>
        </p:nvGraphicFramePr>
        <p:xfrm>
          <a:off x="0" y="885570"/>
          <a:ext cx="5820032" cy="597243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348681">
                  <a:extLst>
                    <a:ext uri="{9D8B030D-6E8A-4147-A177-3AD203B41FA5}">
                      <a16:colId xmlns:a16="http://schemas.microsoft.com/office/drawing/2014/main" val="3740479127"/>
                    </a:ext>
                  </a:extLst>
                </a:gridCol>
                <a:gridCol w="2471351">
                  <a:extLst>
                    <a:ext uri="{9D8B030D-6E8A-4147-A177-3AD203B41FA5}">
                      <a16:colId xmlns:a16="http://schemas.microsoft.com/office/drawing/2014/main" val="2252352975"/>
                    </a:ext>
                  </a:extLst>
                </a:gridCol>
              </a:tblGrid>
              <a:tr h="1185171">
                <a:tc gridSpan="2"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500"/>
                        </a:spcAft>
                      </a:pPr>
                      <a:r>
                        <a:rPr lang="en-US" sz="1400" kern="1200" dirty="0">
                          <a:effectLst/>
                        </a:rPr>
                        <a:t>HOÀN THÀNH PHIẾU HỌC TẬP SỐ 2</a:t>
                      </a:r>
                      <a:endParaRPr lang="en-VN" sz="1200" dirty="0">
                        <a:effectLst/>
                      </a:endParaRPr>
                    </a:p>
                    <a:p>
                      <a:pPr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500"/>
                        </a:spcAft>
                      </a:pPr>
                      <a:r>
                        <a:rPr lang="en-US" sz="1400" kern="1200" dirty="0">
                          <a:effectLst/>
                        </a:rPr>
                        <a:t>                                                  (</a:t>
                      </a:r>
                      <a:r>
                        <a:rPr lang="en-US" sz="1400" kern="1200" dirty="0" err="1">
                          <a:effectLst/>
                        </a:rPr>
                        <a:t>Nhóm</a:t>
                      </a:r>
                      <a:r>
                        <a:rPr lang="en-US" sz="1400" kern="1200" dirty="0">
                          <a:effectLst/>
                        </a:rPr>
                        <a:t> 1,3)</a:t>
                      </a:r>
                      <a:endParaRPr lang="en-VN" sz="1200" dirty="0">
                        <a:effectLst/>
                      </a:endParaRPr>
                    </a:p>
                    <a:p>
                      <a:pPr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500"/>
                        </a:spcAft>
                      </a:pPr>
                      <a:r>
                        <a:rPr lang="en-US" sz="1400" kern="1200" dirty="0" err="1">
                          <a:effectLst/>
                        </a:rPr>
                        <a:t>Tìm</a:t>
                      </a:r>
                      <a:r>
                        <a:rPr lang="en-US" sz="1400" kern="1200" dirty="0">
                          <a:effectLst/>
                        </a:rPr>
                        <a:t> </a:t>
                      </a:r>
                      <a:r>
                        <a:rPr lang="en-US" sz="1400" kern="1200" dirty="0" err="1">
                          <a:effectLst/>
                        </a:rPr>
                        <a:t>hiểu</a:t>
                      </a:r>
                      <a:r>
                        <a:rPr lang="en-US" sz="1400" kern="1200" dirty="0">
                          <a:effectLst/>
                        </a:rPr>
                        <a:t> </a:t>
                      </a:r>
                      <a:r>
                        <a:rPr lang="en-US" sz="1400" kern="1200" dirty="0" err="1">
                          <a:effectLst/>
                        </a:rPr>
                        <a:t>về</a:t>
                      </a:r>
                      <a:r>
                        <a:rPr lang="en-US" sz="1400" kern="1200" dirty="0">
                          <a:effectLst/>
                        </a:rPr>
                        <a:t> </a:t>
                      </a:r>
                      <a:r>
                        <a:rPr lang="en-US" sz="1400" kern="1200" dirty="0" err="1">
                          <a:effectLst/>
                        </a:rPr>
                        <a:t>nhân</a:t>
                      </a:r>
                      <a:r>
                        <a:rPr lang="en-US" sz="1400" kern="1200" dirty="0">
                          <a:effectLst/>
                        </a:rPr>
                        <a:t> </a:t>
                      </a:r>
                      <a:r>
                        <a:rPr lang="en-US" sz="1400" kern="1200" dirty="0" err="1">
                          <a:effectLst/>
                        </a:rPr>
                        <a:t>vật</a:t>
                      </a:r>
                      <a:r>
                        <a:rPr lang="en-US" sz="1400" kern="1200" dirty="0">
                          <a:effectLst/>
                        </a:rPr>
                        <a:t> </a:t>
                      </a:r>
                      <a:r>
                        <a:rPr lang="en-US" sz="1400" kern="1200" dirty="0" err="1">
                          <a:effectLst/>
                        </a:rPr>
                        <a:t>Vũ</a:t>
                      </a:r>
                      <a:r>
                        <a:rPr lang="en-US" sz="1400" kern="1200" dirty="0">
                          <a:effectLst/>
                        </a:rPr>
                        <a:t> </a:t>
                      </a:r>
                      <a:r>
                        <a:rPr lang="en-US" sz="1400" kern="1200" dirty="0" err="1">
                          <a:effectLst/>
                        </a:rPr>
                        <a:t>Như</a:t>
                      </a:r>
                      <a:r>
                        <a:rPr lang="en-US" sz="1400" kern="1200" dirty="0">
                          <a:effectLst/>
                        </a:rPr>
                        <a:t> </a:t>
                      </a:r>
                      <a:r>
                        <a:rPr lang="en-US" sz="1400" kern="1200" dirty="0" err="1">
                          <a:effectLst/>
                        </a:rPr>
                        <a:t>Tô</a:t>
                      </a:r>
                      <a:r>
                        <a:rPr lang="en-US" sz="1400" kern="1200" dirty="0">
                          <a:effectLst/>
                        </a:rPr>
                        <a:t> </a:t>
                      </a:r>
                      <a:r>
                        <a:rPr lang="en-US" sz="1400" kern="1200" dirty="0" err="1">
                          <a:effectLst/>
                        </a:rPr>
                        <a:t>dựa</a:t>
                      </a:r>
                      <a:r>
                        <a:rPr lang="en-US" sz="1400" kern="1200" dirty="0">
                          <a:effectLst/>
                        </a:rPr>
                        <a:t> </a:t>
                      </a:r>
                      <a:r>
                        <a:rPr lang="en-US" sz="1400" kern="1200" dirty="0" err="1">
                          <a:effectLst/>
                        </a:rPr>
                        <a:t>vào</a:t>
                      </a:r>
                      <a:r>
                        <a:rPr lang="en-US" sz="1400" kern="1200" dirty="0">
                          <a:effectLst/>
                        </a:rPr>
                        <a:t> </a:t>
                      </a:r>
                      <a:r>
                        <a:rPr lang="en-US" sz="1400" kern="1200" dirty="0" err="1">
                          <a:effectLst/>
                        </a:rPr>
                        <a:t>những</a:t>
                      </a:r>
                      <a:r>
                        <a:rPr lang="en-US" sz="1400" kern="1200" dirty="0">
                          <a:effectLst/>
                        </a:rPr>
                        <a:t> </a:t>
                      </a:r>
                      <a:r>
                        <a:rPr lang="en-US" sz="1400" kern="1200" dirty="0" err="1">
                          <a:effectLst/>
                        </a:rPr>
                        <a:t>câu</a:t>
                      </a:r>
                      <a:r>
                        <a:rPr lang="en-US" sz="1400" kern="1200" dirty="0">
                          <a:effectLst/>
                        </a:rPr>
                        <a:t> </a:t>
                      </a:r>
                      <a:r>
                        <a:rPr lang="en-US" sz="1400" kern="1200" dirty="0" err="1">
                          <a:effectLst/>
                        </a:rPr>
                        <a:t>hỏi</a:t>
                      </a:r>
                      <a:r>
                        <a:rPr lang="en-US" sz="1400" kern="1200" dirty="0">
                          <a:effectLst/>
                        </a:rPr>
                        <a:t> </a:t>
                      </a:r>
                      <a:r>
                        <a:rPr lang="en-US" sz="1400" kern="1200" dirty="0" err="1">
                          <a:effectLst/>
                        </a:rPr>
                        <a:t>gợi</a:t>
                      </a:r>
                      <a:r>
                        <a:rPr lang="en-US" sz="1400" kern="1200" dirty="0">
                          <a:effectLst/>
                        </a:rPr>
                        <a:t> </a:t>
                      </a:r>
                      <a:r>
                        <a:rPr lang="en-US" sz="1400" kern="1200" dirty="0" err="1">
                          <a:effectLst/>
                        </a:rPr>
                        <a:t>ý</a:t>
                      </a:r>
                      <a:r>
                        <a:rPr lang="en-US" sz="1400" kern="1200" dirty="0">
                          <a:effectLst/>
                        </a:rPr>
                        <a:t> </a:t>
                      </a:r>
                      <a:r>
                        <a:rPr lang="en-US" sz="1400" kern="1200" dirty="0" err="1">
                          <a:effectLst/>
                        </a:rPr>
                        <a:t>ở</a:t>
                      </a:r>
                      <a:r>
                        <a:rPr lang="en-US" sz="1400" kern="1200" dirty="0">
                          <a:effectLst/>
                        </a:rPr>
                        <a:t> </a:t>
                      </a:r>
                      <a:r>
                        <a:rPr lang="en-US" sz="1400" kern="1200" dirty="0" err="1">
                          <a:effectLst/>
                        </a:rPr>
                        <a:t>cột</a:t>
                      </a:r>
                      <a:r>
                        <a:rPr lang="en-US" sz="1400" kern="1200" dirty="0">
                          <a:effectLst/>
                        </a:rPr>
                        <a:t> A </a:t>
                      </a:r>
                      <a:r>
                        <a:rPr lang="en-US" sz="1400" kern="1200" dirty="0" err="1">
                          <a:effectLst/>
                        </a:rPr>
                        <a:t>để</a:t>
                      </a:r>
                      <a:r>
                        <a:rPr lang="en-US" sz="1400" kern="1200" dirty="0">
                          <a:effectLst/>
                        </a:rPr>
                        <a:t> </a:t>
                      </a:r>
                      <a:r>
                        <a:rPr lang="en-US" sz="1400" kern="1200" dirty="0" err="1">
                          <a:effectLst/>
                        </a:rPr>
                        <a:t>hoàn</a:t>
                      </a:r>
                      <a:r>
                        <a:rPr lang="en-US" sz="1400" kern="1200" dirty="0">
                          <a:effectLst/>
                        </a:rPr>
                        <a:t> </a:t>
                      </a:r>
                      <a:r>
                        <a:rPr lang="en-US" sz="1400" kern="1200" dirty="0" err="1">
                          <a:effectLst/>
                        </a:rPr>
                        <a:t>thành</a:t>
                      </a:r>
                      <a:r>
                        <a:rPr lang="en-US" sz="1400" kern="1200" dirty="0">
                          <a:effectLst/>
                        </a:rPr>
                        <a:t> </a:t>
                      </a:r>
                      <a:r>
                        <a:rPr lang="en-US" sz="1400" kern="1200" dirty="0" err="1">
                          <a:effectLst/>
                        </a:rPr>
                        <a:t>câu</a:t>
                      </a:r>
                      <a:r>
                        <a:rPr lang="en-US" sz="1400" kern="1200" dirty="0">
                          <a:effectLst/>
                        </a:rPr>
                        <a:t> </a:t>
                      </a:r>
                      <a:r>
                        <a:rPr lang="en-US" sz="1400" kern="1200" dirty="0" err="1">
                          <a:effectLst/>
                        </a:rPr>
                        <a:t>trả</a:t>
                      </a:r>
                      <a:r>
                        <a:rPr lang="en-US" sz="1400" kern="1200" dirty="0">
                          <a:effectLst/>
                        </a:rPr>
                        <a:t> </a:t>
                      </a:r>
                      <a:r>
                        <a:rPr lang="en-US" sz="1400" kern="1200" dirty="0" err="1">
                          <a:effectLst/>
                        </a:rPr>
                        <a:t>lời</a:t>
                      </a:r>
                      <a:r>
                        <a:rPr lang="en-US" sz="1400" kern="1200" dirty="0">
                          <a:effectLst/>
                        </a:rPr>
                        <a:t> </a:t>
                      </a:r>
                      <a:r>
                        <a:rPr lang="en-US" sz="1400" kern="1200" dirty="0" err="1">
                          <a:effectLst/>
                        </a:rPr>
                        <a:t>ở</a:t>
                      </a:r>
                      <a:r>
                        <a:rPr lang="en-US" sz="1400" kern="1200" dirty="0">
                          <a:effectLst/>
                        </a:rPr>
                        <a:t> </a:t>
                      </a:r>
                      <a:r>
                        <a:rPr lang="en-US" sz="1400" kern="1200" dirty="0" err="1">
                          <a:effectLst/>
                        </a:rPr>
                        <a:t>cột</a:t>
                      </a:r>
                      <a:r>
                        <a:rPr lang="en-US" sz="1400" kern="1200" dirty="0">
                          <a:effectLst/>
                        </a:rPr>
                        <a:t> B</a:t>
                      </a:r>
                      <a:endParaRPr lang="en-VN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17" marR="55217" marT="0" marB="0"/>
                </a:tc>
                <a:tc h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4659508"/>
                  </a:ext>
                </a:extLst>
              </a:tr>
              <a:tr h="683404"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500"/>
                        </a:spcAft>
                      </a:pPr>
                      <a:r>
                        <a:rPr lang="en-US" sz="1400" dirty="0" err="1">
                          <a:effectLst/>
                        </a:rPr>
                        <a:t>Cột</a:t>
                      </a:r>
                      <a:r>
                        <a:rPr lang="en-US" sz="1400" dirty="0">
                          <a:effectLst/>
                        </a:rPr>
                        <a:t> A</a:t>
                      </a:r>
                      <a:endParaRPr lang="en-VN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17" marR="5521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500"/>
                        </a:spcAft>
                      </a:pPr>
                      <a:r>
                        <a:rPr lang="en-US" sz="1400">
                          <a:effectLst/>
                        </a:rPr>
                        <a:t>Cột B</a:t>
                      </a:r>
                      <a:endParaRPr lang="en-VN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17" marR="55217" marT="0" marB="0"/>
                </a:tc>
                <a:extLst>
                  <a:ext uri="{0D108BD9-81ED-4DB2-BD59-A6C34878D82A}">
                    <a16:rowId xmlns:a16="http://schemas.microsoft.com/office/drawing/2014/main" val="112574958"/>
                  </a:ext>
                </a:extLst>
              </a:tr>
              <a:tr h="819735"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500"/>
                        </a:spcAft>
                      </a:pPr>
                      <a:r>
                        <a:rPr lang="en-US" sz="1400">
                          <a:effectLst/>
                        </a:rPr>
                        <a:t>Câu 1: Vũ Như Tô là một kiến trúc sư như thế nào? Khát vọng  của ông là gì? </a:t>
                      </a:r>
                      <a:endParaRPr lang="en-VN" sz="1200">
                        <a:effectLst/>
                      </a:endParaRPr>
                    </a:p>
                    <a:p>
                      <a:pPr algn="jus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50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VN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17" marR="5521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50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VN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17" marR="55217" marT="0" marB="0"/>
                </a:tc>
                <a:extLst>
                  <a:ext uri="{0D108BD9-81ED-4DB2-BD59-A6C34878D82A}">
                    <a16:rowId xmlns:a16="http://schemas.microsoft.com/office/drawing/2014/main" val="3675601509"/>
                  </a:ext>
                </a:extLst>
              </a:tr>
              <a:tr h="1540670"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500"/>
                        </a:spcAft>
                      </a:pPr>
                      <a:r>
                        <a:rPr lang="en-US" sz="1400">
                          <a:effectLst/>
                        </a:rPr>
                        <a:t>Câu 2: Ông đã có suy nghĩ và hành động như thế nào để thực hiện khát vọng của mình? Theo anh/ chị, suy nghĩ và hành động đó của nhân vật  đúng hay sai? Vì sao? </a:t>
                      </a:r>
                      <a:endParaRPr lang="en-VN" sz="1200">
                        <a:effectLst/>
                      </a:endParaRPr>
                    </a:p>
                    <a:p>
                      <a:pPr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50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VN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17" marR="552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50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VN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17" marR="55217" marT="0" marB="0"/>
                </a:tc>
                <a:extLst>
                  <a:ext uri="{0D108BD9-81ED-4DB2-BD59-A6C34878D82A}">
                    <a16:rowId xmlns:a16="http://schemas.microsoft.com/office/drawing/2014/main" val="2423350777"/>
                  </a:ext>
                </a:extLst>
              </a:tr>
              <a:tr h="1060047"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500"/>
                        </a:spcAft>
                      </a:pPr>
                      <a:r>
                        <a:rPr lang="en-US" sz="1400">
                          <a:effectLst/>
                        </a:rPr>
                        <a:t>Câu 3: Phân tích tâm trạng, hành động và kết cục của Vũ Như Tô được thể hiện trong đoạn kịch? </a:t>
                      </a:r>
                      <a:endParaRPr lang="en-VN" sz="1200">
                        <a:effectLst/>
                      </a:endParaRPr>
                    </a:p>
                    <a:p>
                      <a:pPr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50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VN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17" marR="552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50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VN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17" marR="55217" marT="0" marB="0"/>
                </a:tc>
                <a:extLst>
                  <a:ext uri="{0D108BD9-81ED-4DB2-BD59-A6C34878D82A}">
                    <a16:rowId xmlns:a16="http://schemas.microsoft.com/office/drawing/2014/main" val="1611365493"/>
                  </a:ext>
                </a:extLst>
              </a:tr>
              <a:tr h="683404"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500"/>
                        </a:spcAft>
                      </a:pPr>
                      <a:r>
                        <a:rPr lang="en-US" sz="1400">
                          <a:effectLst/>
                        </a:rPr>
                        <a:t>Câu 4: Vũ Như Tô có phải là nhân vật bi kịch không? Vì sao? </a:t>
                      </a:r>
                      <a:endParaRPr lang="en-VN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17" marR="552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50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VN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17" marR="55217" marT="0" marB="0"/>
                </a:tc>
                <a:extLst>
                  <a:ext uri="{0D108BD9-81ED-4DB2-BD59-A6C34878D82A}">
                    <a16:rowId xmlns:a16="http://schemas.microsoft.com/office/drawing/2014/main" val="829594246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551FAE2-5EC2-0C43-9DF6-C4BCC8B3F8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6948903"/>
              </p:ext>
            </p:extLst>
          </p:nvPr>
        </p:nvGraphicFramePr>
        <p:xfrm>
          <a:off x="5820032" y="885573"/>
          <a:ext cx="6371968" cy="603209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033498">
                  <a:extLst>
                    <a:ext uri="{9D8B030D-6E8A-4147-A177-3AD203B41FA5}">
                      <a16:colId xmlns:a16="http://schemas.microsoft.com/office/drawing/2014/main" val="508266455"/>
                    </a:ext>
                  </a:extLst>
                </a:gridCol>
                <a:gridCol w="1338470">
                  <a:extLst>
                    <a:ext uri="{9D8B030D-6E8A-4147-A177-3AD203B41FA5}">
                      <a16:colId xmlns:a16="http://schemas.microsoft.com/office/drawing/2014/main" val="673002544"/>
                    </a:ext>
                  </a:extLst>
                </a:gridCol>
              </a:tblGrid>
              <a:tr h="1249304">
                <a:tc gridSpan="2"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500"/>
                        </a:spcAft>
                      </a:pPr>
                      <a:r>
                        <a:rPr lang="en-US" sz="1600" kern="1200" dirty="0">
                          <a:effectLst/>
                        </a:rPr>
                        <a:t>HOÀN THÀNH PHIẾU HỌC TẬP SỐ 3</a:t>
                      </a:r>
                      <a:endParaRPr lang="en-VN" sz="1400" dirty="0">
                        <a:effectLst/>
                      </a:endParaRPr>
                    </a:p>
                    <a:p>
                      <a:pPr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500"/>
                        </a:spcAft>
                      </a:pPr>
                      <a:r>
                        <a:rPr lang="en-US" sz="1600" kern="1200" dirty="0">
                          <a:effectLst/>
                        </a:rPr>
                        <a:t>                                                  (</a:t>
                      </a:r>
                      <a:r>
                        <a:rPr lang="en-US" sz="1600" kern="1200" dirty="0" err="1">
                          <a:effectLst/>
                        </a:rPr>
                        <a:t>Nhóm</a:t>
                      </a:r>
                      <a:r>
                        <a:rPr lang="en-US" sz="1600" kern="1200" dirty="0">
                          <a:effectLst/>
                        </a:rPr>
                        <a:t> 2,4)</a:t>
                      </a:r>
                      <a:endParaRPr lang="en-VN" sz="1400" dirty="0">
                        <a:effectLst/>
                      </a:endParaRPr>
                    </a:p>
                    <a:p>
                      <a:pPr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500"/>
                        </a:spcAft>
                      </a:pPr>
                      <a:r>
                        <a:rPr lang="en-US" sz="1600" kern="1200" dirty="0" err="1">
                          <a:effectLst/>
                        </a:rPr>
                        <a:t>Tìm</a:t>
                      </a:r>
                      <a:r>
                        <a:rPr lang="en-US" sz="1600" kern="1200" dirty="0">
                          <a:effectLst/>
                        </a:rPr>
                        <a:t> </a:t>
                      </a:r>
                      <a:r>
                        <a:rPr lang="en-US" sz="1600" kern="1200" dirty="0" err="1">
                          <a:effectLst/>
                        </a:rPr>
                        <a:t>hiểu</a:t>
                      </a:r>
                      <a:r>
                        <a:rPr lang="en-US" sz="1600" kern="1200" dirty="0">
                          <a:effectLst/>
                        </a:rPr>
                        <a:t> </a:t>
                      </a:r>
                      <a:r>
                        <a:rPr lang="en-US" sz="1600" kern="1200" dirty="0" err="1">
                          <a:effectLst/>
                        </a:rPr>
                        <a:t>về</a:t>
                      </a:r>
                      <a:r>
                        <a:rPr lang="en-US" sz="1600" kern="1200" dirty="0">
                          <a:effectLst/>
                        </a:rPr>
                        <a:t> </a:t>
                      </a:r>
                      <a:r>
                        <a:rPr lang="en-US" sz="1600" kern="1200" dirty="0" err="1">
                          <a:effectLst/>
                        </a:rPr>
                        <a:t>nhân</a:t>
                      </a:r>
                      <a:r>
                        <a:rPr lang="en-US" sz="1600" kern="1200" dirty="0">
                          <a:effectLst/>
                        </a:rPr>
                        <a:t> </a:t>
                      </a:r>
                      <a:r>
                        <a:rPr lang="en-US" sz="1600" kern="1200" dirty="0" err="1">
                          <a:effectLst/>
                        </a:rPr>
                        <a:t>vật</a:t>
                      </a:r>
                      <a:r>
                        <a:rPr lang="en-US" sz="1600" kern="1200" dirty="0">
                          <a:effectLst/>
                        </a:rPr>
                        <a:t> </a:t>
                      </a:r>
                      <a:r>
                        <a:rPr lang="en-US" sz="1600" kern="1200" dirty="0" err="1">
                          <a:effectLst/>
                        </a:rPr>
                        <a:t>Đan</a:t>
                      </a:r>
                      <a:r>
                        <a:rPr lang="en-US" sz="1600" kern="1200" dirty="0">
                          <a:effectLst/>
                        </a:rPr>
                        <a:t> </a:t>
                      </a:r>
                      <a:r>
                        <a:rPr lang="en-US" sz="1600" kern="1200" dirty="0" err="1">
                          <a:effectLst/>
                        </a:rPr>
                        <a:t>Thiềm</a:t>
                      </a:r>
                      <a:r>
                        <a:rPr lang="en-US" sz="1600" kern="1200" dirty="0">
                          <a:effectLst/>
                        </a:rPr>
                        <a:t>  </a:t>
                      </a:r>
                      <a:r>
                        <a:rPr lang="en-US" sz="1600" kern="1200" dirty="0" err="1">
                          <a:effectLst/>
                        </a:rPr>
                        <a:t>dựa</a:t>
                      </a:r>
                      <a:r>
                        <a:rPr lang="en-US" sz="1600" kern="1200" dirty="0">
                          <a:effectLst/>
                        </a:rPr>
                        <a:t> </a:t>
                      </a:r>
                      <a:r>
                        <a:rPr lang="en-US" sz="1600" kern="1200" dirty="0" err="1">
                          <a:effectLst/>
                        </a:rPr>
                        <a:t>vào</a:t>
                      </a:r>
                      <a:r>
                        <a:rPr lang="en-US" sz="1600" kern="1200" dirty="0">
                          <a:effectLst/>
                        </a:rPr>
                        <a:t> </a:t>
                      </a:r>
                      <a:r>
                        <a:rPr lang="en-US" sz="1600" kern="1200" dirty="0" err="1">
                          <a:effectLst/>
                        </a:rPr>
                        <a:t>những</a:t>
                      </a:r>
                      <a:r>
                        <a:rPr lang="en-US" sz="1600" kern="1200" dirty="0">
                          <a:effectLst/>
                        </a:rPr>
                        <a:t> </a:t>
                      </a:r>
                      <a:r>
                        <a:rPr lang="en-US" sz="1600" kern="1200" dirty="0" err="1">
                          <a:effectLst/>
                        </a:rPr>
                        <a:t>câu</a:t>
                      </a:r>
                      <a:r>
                        <a:rPr lang="en-US" sz="1600" kern="1200" dirty="0">
                          <a:effectLst/>
                        </a:rPr>
                        <a:t> </a:t>
                      </a:r>
                      <a:r>
                        <a:rPr lang="en-US" sz="1600" kern="1200" dirty="0" err="1">
                          <a:effectLst/>
                        </a:rPr>
                        <a:t>hỏi</a:t>
                      </a:r>
                      <a:r>
                        <a:rPr lang="en-US" sz="1600" kern="1200" dirty="0">
                          <a:effectLst/>
                        </a:rPr>
                        <a:t> </a:t>
                      </a:r>
                      <a:r>
                        <a:rPr lang="en-US" sz="1600" kern="1200" dirty="0" err="1">
                          <a:effectLst/>
                        </a:rPr>
                        <a:t>gợi</a:t>
                      </a:r>
                      <a:r>
                        <a:rPr lang="en-US" sz="1600" kern="1200" dirty="0">
                          <a:effectLst/>
                        </a:rPr>
                        <a:t> </a:t>
                      </a:r>
                      <a:r>
                        <a:rPr lang="en-US" sz="1600" kern="1200" dirty="0" err="1">
                          <a:effectLst/>
                        </a:rPr>
                        <a:t>ý</a:t>
                      </a:r>
                      <a:r>
                        <a:rPr lang="en-US" sz="1600" kern="1200" dirty="0">
                          <a:effectLst/>
                        </a:rPr>
                        <a:t> </a:t>
                      </a:r>
                      <a:r>
                        <a:rPr lang="en-US" sz="1600" kern="1200" dirty="0" err="1">
                          <a:effectLst/>
                        </a:rPr>
                        <a:t>ở</a:t>
                      </a:r>
                      <a:r>
                        <a:rPr lang="en-US" sz="1600" kern="1200" dirty="0">
                          <a:effectLst/>
                        </a:rPr>
                        <a:t> </a:t>
                      </a:r>
                      <a:r>
                        <a:rPr lang="en-US" sz="1600" kern="1200" dirty="0" err="1">
                          <a:effectLst/>
                        </a:rPr>
                        <a:t>cột</a:t>
                      </a:r>
                      <a:r>
                        <a:rPr lang="en-US" sz="1600" kern="1200" dirty="0">
                          <a:effectLst/>
                        </a:rPr>
                        <a:t> A </a:t>
                      </a:r>
                      <a:r>
                        <a:rPr lang="en-US" sz="1600" kern="1200" dirty="0" err="1">
                          <a:effectLst/>
                        </a:rPr>
                        <a:t>để</a:t>
                      </a:r>
                      <a:r>
                        <a:rPr lang="en-US" sz="1600" kern="1200" dirty="0">
                          <a:effectLst/>
                        </a:rPr>
                        <a:t> </a:t>
                      </a:r>
                      <a:r>
                        <a:rPr lang="en-US" sz="1600" kern="1200" dirty="0" err="1">
                          <a:effectLst/>
                        </a:rPr>
                        <a:t>hoàn</a:t>
                      </a:r>
                      <a:r>
                        <a:rPr lang="en-US" sz="1600" kern="1200" dirty="0">
                          <a:effectLst/>
                        </a:rPr>
                        <a:t> </a:t>
                      </a:r>
                      <a:r>
                        <a:rPr lang="en-US" sz="1600" kern="1200" dirty="0" err="1">
                          <a:effectLst/>
                        </a:rPr>
                        <a:t>thành</a:t>
                      </a:r>
                      <a:r>
                        <a:rPr lang="en-US" sz="1600" kern="1200" dirty="0">
                          <a:effectLst/>
                        </a:rPr>
                        <a:t> </a:t>
                      </a:r>
                      <a:r>
                        <a:rPr lang="en-US" sz="1600" kern="1200" dirty="0" err="1">
                          <a:effectLst/>
                        </a:rPr>
                        <a:t>câu</a:t>
                      </a:r>
                      <a:r>
                        <a:rPr lang="en-US" sz="1600" kern="1200" dirty="0">
                          <a:effectLst/>
                        </a:rPr>
                        <a:t> </a:t>
                      </a:r>
                      <a:r>
                        <a:rPr lang="en-US" sz="1600" kern="1200" dirty="0" err="1">
                          <a:effectLst/>
                        </a:rPr>
                        <a:t>trả</a:t>
                      </a:r>
                      <a:r>
                        <a:rPr lang="en-US" sz="1600" kern="1200" dirty="0">
                          <a:effectLst/>
                        </a:rPr>
                        <a:t> </a:t>
                      </a:r>
                      <a:r>
                        <a:rPr lang="en-US" sz="1600" kern="1200" dirty="0" err="1">
                          <a:effectLst/>
                        </a:rPr>
                        <a:t>lời</a:t>
                      </a:r>
                      <a:r>
                        <a:rPr lang="en-US" sz="1600" kern="1200" dirty="0">
                          <a:effectLst/>
                        </a:rPr>
                        <a:t> </a:t>
                      </a:r>
                      <a:r>
                        <a:rPr lang="en-US" sz="1600" kern="1200" dirty="0" err="1">
                          <a:effectLst/>
                        </a:rPr>
                        <a:t>ở</a:t>
                      </a:r>
                      <a:r>
                        <a:rPr lang="en-US" sz="1600" kern="1200" dirty="0">
                          <a:effectLst/>
                        </a:rPr>
                        <a:t> </a:t>
                      </a:r>
                      <a:r>
                        <a:rPr lang="en-US" sz="1600" kern="1200" dirty="0" err="1">
                          <a:effectLst/>
                        </a:rPr>
                        <a:t>cột</a:t>
                      </a:r>
                      <a:r>
                        <a:rPr lang="en-US" sz="1600" kern="1200" dirty="0">
                          <a:effectLst/>
                        </a:rPr>
                        <a:t> B</a:t>
                      </a:r>
                      <a:endParaRPr lang="en-VN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937" marR="49937" marT="0" marB="0"/>
                </a:tc>
                <a:tc h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0107980"/>
                  </a:ext>
                </a:extLst>
              </a:tr>
              <a:tr h="380088"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500"/>
                        </a:spcAft>
                      </a:pPr>
                      <a:r>
                        <a:rPr lang="en-US" sz="1600">
                          <a:effectLst/>
                        </a:rPr>
                        <a:t>Cột A</a:t>
                      </a:r>
                      <a:endParaRPr lang="en-VN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937" marR="4993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500"/>
                        </a:spcAft>
                      </a:pPr>
                      <a:r>
                        <a:rPr lang="en-US" sz="1400" dirty="0" err="1">
                          <a:effectLst/>
                        </a:rPr>
                        <a:t>Cột</a:t>
                      </a:r>
                      <a:r>
                        <a:rPr lang="en-US" sz="1400" dirty="0">
                          <a:effectLst/>
                        </a:rPr>
                        <a:t> B</a:t>
                      </a:r>
                      <a:endParaRPr lang="en-VN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937" marR="49937" marT="0" marB="0"/>
                </a:tc>
                <a:extLst>
                  <a:ext uri="{0D108BD9-81ED-4DB2-BD59-A6C34878D82A}">
                    <a16:rowId xmlns:a16="http://schemas.microsoft.com/office/drawing/2014/main" val="1446655531"/>
                  </a:ext>
                </a:extLst>
              </a:tr>
              <a:tr h="1514697"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500"/>
                        </a:spcAft>
                      </a:pPr>
                      <a:r>
                        <a:rPr lang="en-US" sz="1600">
                          <a:effectLst/>
                        </a:rPr>
                        <a:t>Câu 1: </a:t>
                      </a:r>
                      <a:endParaRPr lang="en-VN" sz="1400">
                        <a:effectLst/>
                      </a:endParaRPr>
                    </a:p>
                    <a:p>
                      <a:pPr algn="jus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500"/>
                        </a:spcAft>
                      </a:pPr>
                      <a:r>
                        <a:rPr lang="en-US" sz="1600">
                          <a:effectLst/>
                        </a:rPr>
                        <a:t>Theo em, ở Đan Thiềm có phẩm chất gì đáng quý ? Làm rõ biểu hiện của phẩm chất ấy qua lời thoại và hành động của nhân vật trong đoạn kịch?</a:t>
                      </a:r>
                      <a:endParaRPr lang="en-VN" sz="1400">
                        <a:effectLst/>
                      </a:endParaRPr>
                    </a:p>
                    <a:p>
                      <a:pPr algn="jus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50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VN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937" marR="4993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500"/>
                        </a:spcAft>
                      </a:pPr>
                      <a:r>
                        <a:rPr lang="en-US" sz="900" dirty="0">
                          <a:effectLst/>
                        </a:rPr>
                        <a:t> </a:t>
                      </a:r>
                      <a:endParaRPr lang="en-VN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937" marR="49937" marT="0" marB="0"/>
                </a:tc>
                <a:extLst>
                  <a:ext uri="{0D108BD9-81ED-4DB2-BD59-A6C34878D82A}">
                    <a16:rowId xmlns:a16="http://schemas.microsoft.com/office/drawing/2014/main" val="1637097986"/>
                  </a:ext>
                </a:extLst>
              </a:tr>
              <a:tr h="1414169"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500"/>
                        </a:spcAft>
                      </a:pPr>
                      <a:r>
                        <a:rPr lang="en-US" sz="1600" dirty="0" err="1">
                          <a:effectLst/>
                        </a:rPr>
                        <a:t>Câu</a:t>
                      </a:r>
                      <a:r>
                        <a:rPr lang="en-US" sz="1600" dirty="0">
                          <a:effectLst/>
                        </a:rPr>
                        <a:t> 2: </a:t>
                      </a:r>
                      <a:r>
                        <a:rPr lang="en-US" sz="1600" dirty="0" err="1">
                          <a:effectLst/>
                        </a:rPr>
                        <a:t>Nguyễn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Huy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Tưởng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đã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viết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trong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đề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tựa</a:t>
                      </a:r>
                      <a:r>
                        <a:rPr lang="en-US" sz="1600" dirty="0">
                          <a:effectLst/>
                        </a:rPr>
                        <a:t> “</a:t>
                      </a:r>
                      <a:r>
                        <a:rPr lang="en-US" sz="1600" dirty="0" err="1">
                          <a:effectLst/>
                        </a:rPr>
                        <a:t>Cầm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bút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chẳng</a:t>
                      </a:r>
                      <a:r>
                        <a:rPr lang="en-US" sz="1600" dirty="0">
                          <a:effectLst/>
                        </a:rPr>
                        <a:t> qua </a:t>
                      </a:r>
                      <a:r>
                        <a:rPr lang="en-US" sz="1600" dirty="0" err="1">
                          <a:effectLst/>
                        </a:rPr>
                        <a:t>cùng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một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bệnh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với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Đan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Thiềm</a:t>
                      </a:r>
                      <a:r>
                        <a:rPr lang="en-US" sz="1600" dirty="0">
                          <a:effectLst/>
                        </a:rPr>
                        <a:t>”. </a:t>
                      </a:r>
                      <a:r>
                        <a:rPr lang="en-US" sz="1600" dirty="0" err="1">
                          <a:effectLst/>
                        </a:rPr>
                        <a:t>Em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hiểu</a:t>
                      </a:r>
                      <a:r>
                        <a:rPr lang="en-US" sz="1600" dirty="0">
                          <a:effectLst/>
                        </a:rPr>
                        <a:t>  “</a:t>
                      </a:r>
                      <a:r>
                        <a:rPr lang="en-US" sz="1600" dirty="0" err="1">
                          <a:effectLst/>
                        </a:rPr>
                        <a:t>bệnh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Đan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Thiềm</a:t>
                      </a:r>
                      <a:r>
                        <a:rPr lang="en-US" sz="1600" dirty="0">
                          <a:effectLst/>
                        </a:rPr>
                        <a:t>” </a:t>
                      </a:r>
                      <a:r>
                        <a:rPr lang="en-US" sz="1600" dirty="0" err="1">
                          <a:effectLst/>
                        </a:rPr>
                        <a:t>mà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nhà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văn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nhắc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đến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trong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lời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đề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tựa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như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thế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nào</a:t>
                      </a:r>
                      <a:r>
                        <a:rPr lang="en-US" sz="1600" dirty="0">
                          <a:effectLst/>
                        </a:rPr>
                        <a:t> ?</a:t>
                      </a:r>
                      <a:endParaRPr lang="en-VN" sz="1400" dirty="0">
                        <a:effectLst/>
                      </a:endParaRPr>
                    </a:p>
                    <a:p>
                      <a:pPr algn="jus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50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VN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937" marR="4993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50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VN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937" marR="49937" marT="0" marB="0"/>
                </a:tc>
                <a:extLst>
                  <a:ext uri="{0D108BD9-81ED-4DB2-BD59-A6C34878D82A}">
                    <a16:rowId xmlns:a16="http://schemas.microsoft.com/office/drawing/2014/main" val="216708286"/>
                  </a:ext>
                </a:extLst>
              </a:tr>
              <a:tr h="1414169"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500"/>
                        </a:spcAft>
                      </a:pPr>
                      <a:r>
                        <a:rPr lang="en-US" sz="1600" dirty="0" err="1">
                          <a:effectLst/>
                        </a:rPr>
                        <a:t>Câu</a:t>
                      </a:r>
                      <a:r>
                        <a:rPr lang="en-US" sz="1600" dirty="0">
                          <a:effectLst/>
                        </a:rPr>
                        <a:t> 3: </a:t>
                      </a:r>
                      <a:r>
                        <a:rPr lang="en-US" sz="1600" dirty="0" err="1">
                          <a:effectLst/>
                        </a:rPr>
                        <a:t>Vẻ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đẹp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phẩm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chất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đáng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quý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đó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của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nhân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vật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Đan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Thiềm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gợi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cho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em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nghĩ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đến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nhân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vật</a:t>
                      </a:r>
                      <a:r>
                        <a:rPr lang="en-US" sz="1600" dirty="0">
                          <a:effectLst/>
                        </a:rPr>
                        <a:t>  </a:t>
                      </a:r>
                      <a:r>
                        <a:rPr lang="en-US" sz="1600" dirty="0" err="1">
                          <a:effectLst/>
                        </a:rPr>
                        <a:t>nào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trong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tác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phẩm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truyện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đã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được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học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trong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chương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trình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Ngữ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văn</a:t>
                      </a:r>
                      <a:r>
                        <a:rPr lang="en-US" sz="1600" dirty="0">
                          <a:effectLst/>
                        </a:rPr>
                        <a:t> 10 ?  </a:t>
                      </a:r>
                      <a:r>
                        <a:rPr lang="en-US" sz="1600" dirty="0" err="1">
                          <a:effectLst/>
                        </a:rPr>
                        <a:t>Vì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sao</a:t>
                      </a:r>
                      <a:r>
                        <a:rPr lang="en-US" sz="1600" dirty="0">
                          <a:effectLst/>
                        </a:rPr>
                        <a:t>?</a:t>
                      </a:r>
                      <a:endParaRPr lang="en-VN" sz="1400" dirty="0">
                        <a:effectLst/>
                      </a:endParaRPr>
                    </a:p>
                    <a:p>
                      <a:pPr algn="jus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50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VN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937" marR="4993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500"/>
                        </a:spcAft>
                      </a:pPr>
                      <a:r>
                        <a:rPr lang="en-US" sz="900" dirty="0">
                          <a:effectLst/>
                        </a:rPr>
                        <a:t> </a:t>
                      </a:r>
                      <a:endParaRPr lang="en-VN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937" marR="49937" marT="0" marB="0"/>
                </a:tc>
                <a:extLst>
                  <a:ext uri="{0D108BD9-81ED-4DB2-BD59-A6C34878D82A}">
                    <a16:rowId xmlns:a16="http://schemas.microsoft.com/office/drawing/2014/main" val="539254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241763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570" y="2462694"/>
            <a:ext cx="5867430" cy="4166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6"/>
          <p:cNvGrpSpPr/>
          <p:nvPr/>
        </p:nvGrpSpPr>
        <p:grpSpPr>
          <a:xfrm>
            <a:off x="415159" y="968924"/>
            <a:ext cx="4739744" cy="491578"/>
            <a:chOff x="644526" y="2766774"/>
            <a:chExt cx="9480723" cy="983284"/>
          </a:xfrm>
        </p:grpSpPr>
        <p:sp>
          <p:nvSpPr>
            <p:cNvPr id="28" name="TextBox 27"/>
            <p:cNvSpPr txBox="1"/>
            <p:nvPr/>
          </p:nvSpPr>
          <p:spPr>
            <a:xfrm>
              <a:off x="1906586" y="2766774"/>
              <a:ext cx="8218663" cy="9542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00" b="1" i="1" dirty="0" err="1">
                  <a:solidFill>
                    <a:srgbClr val="4BACC6">
                      <a:lumMod val="75000"/>
                    </a:srgb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Nhân</a:t>
              </a:r>
              <a:r>
                <a:rPr lang="en-US" sz="2500" b="1" i="1" dirty="0">
                  <a:solidFill>
                    <a:srgbClr val="4BACC6">
                      <a:lumMod val="75000"/>
                    </a:srgb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2500" b="1" i="1" dirty="0" err="1">
                  <a:solidFill>
                    <a:srgbClr val="4BACC6">
                      <a:lumMod val="75000"/>
                    </a:srgb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vật</a:t>
              </a:r>
              <a:r>
                <a:rPr lang="en-US" sz="2500" b="1" i="1" dirty="0">
                  <a:solidFill>
                    <a:srgbClr val="4BACC6">
                      <a:lumMod val="75000"/>
                    </a:srgb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2500" b="1" i="1" dirty="0" err="1">
                  <a:solidFill>
                    <a:srgbClr val="4BACC6">
                      <a:lumMod val="75000"/>
                    </a:srgb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Vũ</a:t>
              </a:r>
              <a:r>
                <a:rPr lang="en-US" sz="2500" b="1" i="1" dirty="0">
                  <a:solidFill>
                    <a:srgbClr val="4BACC6">
                      <a:lumMod val="75000"/>
                    </a:srgb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2500" b="1" i="1" dirty="0" err="1">
                  <a:solidFill>
                    <a:srgbClr val="4BACC6">
                      <a:lumMod val="75000"/>
                    </a:srgb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Như</a:t>
              </a:r>
              <a:r>
                <a:rPr lang="en-US" sz="2500" b="1" i="1" dirty="0">
                  <a:solidFill>
                    <a:srgbClr val="4BACC6">
                      <a:lumMod val="75000"/>
                    </a:srgb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2500" b="1" i="1" dirty="0" err="1">
                  <a:solidFill>
                    <a:srgbClr val="4BACC6">
                      <a:lumMod val="75000"/>
                    </a:srgb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Tô</a:t>
              </a:r>
              <a:endParaRPr lang="vi-VN" sz="2500" b="1" i="1" dirty="0">
                <a:solidFill>
                  <a:srgbClr val="4BACC6">
                    <a:lumMod val="75000"/>
                  </a:srgbClr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29" name="Rounded Rectangle 28"/>
            <p:cNvSpPr/>
            <p:nvPr/>
          </p:nvSpPr>
          <p:spPr>
            <a:xfrm>
              <a:off x="644526" y="2823876"/>
              <a:ext cx="1269206" cy="804672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prstClr val="white"/>
                </a:solidFill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960329" y="2795826"/>
              <a:ext cx="776597" cy="9542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500" b="1" dirty="0">
                  <a:solidFill>
                    <a:prstClr val="white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2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1287901" y="3505190"/>
            <a:ext cx="4541434" cy="461217"/>
            <a:chOff x="2576137" y="7010400"/>
            <a:chExt cx="9084050" cy="922555"/>
          </a:xfrm>
        </p:grpSpPr>
        <p:sp>
          <p:nvSpPr>
            <p:cNvPr id="20" name="Oval 19"/>
            <p:cNvSpPr/>
            <p:nvPr/>
          </p:nvSpPr>
          <p:spPr>
            <a:xfrm>
              <a:off x="2668587" y="7391400"/>
              <a:ext cx="274320" cy="27432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 sz="2200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576137" y="7010400"/>
              <a:ext cx="9084050" cy="922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693" indent="-285693" algn="just">
                <a:lnSpc>
                  <a:spcPct val="120000"/>
                </a:lnSpc>
              </a:pPr>
              <a:r>
                <a:rPr lang="en-US" sz="2200" b="1" dirty="0">
                  <a:latin typeface="Arial" pitchFamily="34" charset="0"/>
                  <a:cs typeface="Arial" pitchFamily="34" charset="0"/>
                </a:rPr>
                <a:t>	</a:t>
              </a:r>
              <a:r>
                <a:rPr lang="en-US" sz="2200" b="1" dirty="0" err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Khát</a:t>
              </a:r>
              <a:r>
                <a:rPr lang="en-US" sz="2200" b="1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200" b="1" dirty="0" err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khao</a:t>
              </a:r>
              <a:r>
                <a:rPr lang="en-US" sz="2200" b="1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200" b="1" dirty="0" err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và</a:t>
              </a:r>
              <a:r>
                <a:rPr lang="en-US" sz="2200" b="1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200" b="1" dirty="0" err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đam</a:t>
              </a:r>
              <a:r>
                <a:rPr lang="en-US" sz="2200" b="1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200" b="1" dirty="0" err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mê</a:t>
              </a:r>
              <a:r>
                <a:rPr lang="en-US" sz="2200" b="1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:</a:t>
              </a:r>
              <a:endParaRPr lang="en-US" sz="2200" b="1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1219835" y="2900439"/>
            <a:ext cx="4541434" cy="461217"/>
            <a:chOff x="2439987" y="5800737"/>
            <a:chExt cx="9084050" cy="922555"/>
          </a:xfrm>
        </p:grpSpPr>
        <p:sp>
          <p:nvSpPr>
            <p:cNvPr id="47" name="TextBox 46"/>
            <p:cNvSpPr txBox="1"/>
            <p:nvPr/>
          </p:nvSpPr>
          <p:spPr>
            <a:xfrm>
              <a:off x="2439987" y="5800737"/>
              <a:ext cx="9084050" cy="922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693" indent="-285693" algn="just">
                <a:lnSpc>
                  <a:spcPct val="120000"/>
                </a:lnSpc>
              </a:pPr>
              <a:r>
                <a:rPr lang="en-US" sz="2200" b="1" dirty="0">
                  <a:latin typeface="Arial" pitchFamily="34" charset="0"/>
                  <a:cs typeface="Arial" pitchFamily="34" charset="0"/>
                </a:rPr>
                <a:t>	</a:t>
              </a:r>
              <a:r>
                <a:rPr lang="en-US" sz="2200" b="1" dirty="0" err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Tài</a:t>
              </a:r>
              <a:r>
                <a:rPr lang="en-US" sz="2200" b="1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200" b="1" dirty="0" err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năng</a:t>
              </a:r>
              <a:endParaRPr lang="en-US" sz="22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2668587" y="6172200"/>
              <a:ext cx="274320" cy="27432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 sz="2200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1257930" y="3962331"/>
            <a:ext cx="4541434" cy="867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693" indent="-285693" algn="just">
              <a:lnSpc>
                <a:spcPct val="120000"/>
              </a:lnSpc>
            </a:pPr>
            <a:r>
              <a:rPr lang="en-US" sz="2200" b="1" dirty="0">
                <a:latin typeface="Arial" pitchFamily="34" charset="0"/>
                <a:cs typeface="Arial" pitchFamily="34" charset="0"/>
              </a:rPr>
              <a:t>	</a:t>
            </a:r>
            <a:r>
              <a:rPr lang="en-US" sz="2200" b="1" dirty="0" err="1">
                <a:latin typeface="Arial" pitchFamily="34" charset="0"/>
                <a:cs typeface="Arial" pitchFamily="34" charset="0"/>
              </a:rPr>
              <a:t>Được</a:t>
            </a:r>
            <a:r>
              <a:rPr lang="en-US" sz="2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latin typeface="Arial" pitchFamily="34" charset="0"/>
                <a:cs typeface="Arial" pitchFamily="34" charset="0"/>
              </a:rPr>
              <a:t>sử</a:t>
            </a:r>
            <a:r>
              <a:rPr lang="en-US" sz="2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latin typeface="Arial" pitchFamily="34" charset="0"/>
                <a:cs typeface="Arial" pitchFamily="34" charset="0"/>
              </a:rPr>
              <a:t>dụng</a:t>
            </a:r>
            <a:r>
              <a:rPr lang="en-US" sz="2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latin typeface="Arial" pitchFamily="34" charset="0"/>
                <a:cs typeface="Arial" pitchFamily="34" charset="0"/>
              </a:rPr>
              <a:t>tài</a:t>
            </a:r>
            <a:r>
              <a:rPr lang="en-US" sz="2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latin typeface="Arial" pitchFamily="34" charset="0"/>
                <a:cs typeface="Arial" pitchFamily="34" charset="0"/>
              </a:rPr>
              <a:t>năng</a:t>
            </a:r>
            <a:r>
              <a:rPr lang="en-US" sz="2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latin typeface="Arial" pitchFamily="34" charset="0"/>
                <a:cs typeface="Arial" pitchFamily="34" charset="0"/>
              </a:rPr>
              <a:t>để</a:t>
            </a:r>
            <a:r>
              <a:rPr lang="en-US" sz="2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latin typeface="Arial" pitchFamily="34" charset="0"/>
                <a:cs typeface="Arial" pitchFamily="34" charset="0"/>
              </a:rPr>
              <a:t>sáng</a:t>
            </a:r>
            <a:r>
              <a:rPr lang="en-US" sz="2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latin typeface="Arial" pitchFamily="34" charset="0"/>
                <a:cs typeface="Arial" pitchFamily="34" charset="0"/>
              </a:rPr>
              <a:t>tạo</a:t>
            </a:r>
            <a:r>
              <a:rPr lang="en-US" sz="2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latin typeface="Arial" pitchFamily="34" charset="0"/>
                <a:cs typeface="Arial" pitchFamily="34" charset="0"/>
              </a:rPr>
              <a:t>cái</a:t>
            </a:r>
            <a:r>
              <a:rPr lang="en-US" sz="2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latin typeface="Arial" pitchFamily="34" charset="0"/>
                <a:cs typeface="Arial" pitchFamily="34" charset="0"/>
              </a:rPr>
              <a:t>đẹp</a:t>
            </a:r>
            <a:r>
              <a:rPr lang="en-US" sz="2200" b="1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21" name="Rectangle 20"/>
          <p:cNvSpPr/>
          <p:nvPr/>
        </p:nvSpPr>
        <p:spPr>
          <a:xfrm>
            <a:off x="991265" y="1714723"/>
            <a:ext cx="8457099" cy="874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12675" indent="-312675" algn="just">
              <a:lnSpc>
                <a:spcPts val="3249"/>
              </a:lnSpc>
              <a:defRPr/>
            </a:pPr>
            <a:r>
              <a:rPr lang="en-US" sz="2200" b="1" dirty="0">
                <a:solidFill>
                  <a:srgbClr val="C00000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a. </a:t>
            </a:r>
            <a:r>
              <a:rPr lang="vi-VN" sz="2200" b="1" dirty="0">
                <a:solidFill>
                  <a:srgbClr val="C00000"/>
                </a:solidFill>
                <a:ea typeface="Tahoma" pitchFamily="34" charset="0"/>
                <a:cs typeface="Arial" pitchFamily="34" charset="0"/>
              </a:rPr>
              <a:t>Là một kiến trúc sư t</a:t>
            </a:r>
            <a:r>
              <a:rPr lang="en-US" sz="2200" b="1" dirty="0" err="1">
                <a:solidFill>
                  <a:srgbClr val="C00000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ài</a:t>
            </a:r>
            <a:r>
              <a:rPr lang="en-US" sz="2200" b="1" dirty="0">
                <a:solidFill>
                  <a:srgbClr val="C00000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năng</a:t>
            </a:r>
            <a:r>
              <a:rPr lang="vi-VN" sz="2200" b="1" dirty="0">
                <a:solidFill>
                  <a:srgbClr val="C00000"/>
                </a:solidFill>
                <a:ea typeface="Tahoma" pitchFamily="34" charset="0"/>
                <a:cs typeface="Arial" pitchFamily="34" charset="0"/>
              </a:rPr>
              <a:t>, hiện thân cho niềm khát khao và đam mê sáng tạo Cái Đẹp.</a:t>
            </a:r>
          </a:p>
        </p:txBody>
      </p:sp>
      <p:sp>
        <p:nvSpPr>
          <p:cNvPr id="23" name="Title 4">
            <a:extLst>
              <a:ext uri="{FF2B5EF4-FFF2-40B4-BE49-F238E27FC236}">
                <a16:creationId xmlns:a16="http://schemas.microsoft.com/office/drawing/2014/main" id="{E051919D-9A45-1C4F-B587-F05F45903849}"/>
              </a:ext>
            </a:extLst>
          </p:cNvPr>
          <p:cNvSpPr txBox="1">
            <a:spLocks/>
          </p:cNvSpPr>
          <p:nvPr/>
        </p:nvSpPr>
        <p:spPr>
          <a:xfrm>
            <a:off x="415159" y="158914"/>
            <a:ext cx="5197366" cy="55579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VN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II. Đọc – Hiểu VB</a:t>
            </a:r>
            <a:br>
              <a:rPr lang="en-VN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VN" sz="3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6A0B98-4E67-C84E-BB4A-75FAD23C6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Cô Linh Đoàn</a:t>
            </a:r>
          </a:p>
        </p:txBody>
      </p:sp>
    </p:spTree>
    <p:extLst>
      <p:ext uri="{BB962C8B-B14F-4D97-AF65-F5344CB8AC3E}">
        <p14:creationId xmlns:p14="http://schemas.microsoft.com/office/powerpoint/2010/main" val="1965956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2" descr="C:\Users\USER\Desktop\Untitled-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1255" y="1250966"/>
            <a:ext cx="7011071" cy="5169179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/>
          <p:cNvGrpSpPr/>
          <p:nvPr/>
        </p:nvGrpSpPr>
        <p:grpSpPr>
          <a:xfrm>
            <a:off x="448303" y="942717"/>
            <a:ext cx="4739744" cy="491578"/>
            <a:chOff x="644526" y="2766774"/>
            <a:chExt cx="9480723" cy="983284"/>
          </a:xfrm>
        </p:grpSpPr>
        <p:sp>
          <p:nvSpPr>
            <p:cNvPr id="28" name="TextBox 27"/>
            <p:cNvSpPr txBox="1"/>
            <p:nvPr/>
          </p:nvSpPr>
          <p:spPr>
            <a:xfrm>
              <a:off x="1906586" y="2766774"/>
              <a:ext cx="8218663" cy="9542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00" b="1" i="1" dirty="0" err="1">
                  <a:solidFill>
                    <a:srgbClr val="4BACC6">
                      <a:lumMod val="75000"/>
                    </a:srgb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Nhân</a:t>
              </a:r>
              <a:r>
                <a:rPr lang="en-US" sz="2500" b="1" i="1" dirty="0">
                  <a:solidFill>
                    <a:srgbClr val="4BACC6">
                      <a:lumMod val="75000"/>
                    </a:srgb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2500" b="1" i="1" dirty="0" err="1">
                  <a:solidFill>
                    <a:srgbClr val="4BACC6">
                      <a:lumMod val="75000"/>
                    </a:srgb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vật</a:t>
              </a:r>
              <a:r>
                <a:rPr lang="en-US" sz="2500" b="1" i="1" dirty="0">
                  <a:solidFill>
                    <a:srgbClr val="4BACC6">
                      <a:lumMod val="75000"/>
                    </a:srgb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2500" b="1" i="1" dirty="0" err="1">
                  <a:solidFill>
                    <a:srgbClr val="4BACC6">
                      <a:lumMod val="75000"/>
                    </a:srgb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Vũ</a:t>
              </a:r>
              <a:r>
                <a:rPr lang="en-US" sz="2500" b="1" i="1" dirty="0">
                  <a:solidFill>
                    <a:srgbClr val="4BACC6">
                      <a:lumMod val="75000"/>
                    </a:srgb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2500" b="1" i="1" dirty="0" err="1">
                  <a:solidFill>
                    <a:srgbClr val="4BACC6">
                      <a:lumMod val="75000"/>
                    </a:srgb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Như</a:t>
              </a:r>
              <a:r>
                <a:rPr lang="en-US" sz="2500" b="1" i="1" dirty="0">
                  <a:solidFill>
                    <a:srgbClr val="4BACC6">
                      <a:lumMod val="75000"/>
                    </a:srgb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2500" b="1" i="1" dirty="0" err="1">
                  <a:solidFill>
                    <a:srgbClr val="4BACC6">
                      <a:lumMod val="75000"/>
                    </a:srgb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Tô</a:t>
              </a:r>
              <a:endParaRPr lang="vi-VN" sz="2500" b="1" i="1" dirty="0">
                <a:solidFill>
                  <a:srgbClr val="4BACC6">
                    <a:lumMod val="75000"/>
                  </a:srgbClr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29" name="Rounded Rectangle 28"/>
            <p:cNvSpPr/>
            <p:nvPr/>
          </p:nvSpPr>
          <p:spPr>
            <a:xfrm>
              <a:off x="644526" y="2823876"/>
              <a:ext cx="1269206" cy="804672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prstClr val="white"/>
                </a:solidFill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960329" y="2795826"/>
              <a:ext cx="776597" cy="9542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500" b="1" dirty="0">
                  <a:solidFill>
                    <a:prstClr val="white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2</a:t>
              </a:r>
            </a:p>
          </p:txBody>
        </p:sp>
      </p:grpSp>
      <p:sp>
        <p:nvSpPr>
          <p:cNvPr id="47" name="TextBox 46"/>
          <p:cNvSpPr txBox="1"/>
          <p:nvPr/>
        </p:nvSpPr>
        <p:spPr>
          <a:xfrm>
            <a:off x="1486500" y="2552814"/>
            <a:ext cx="6903326" cy="867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31" indent="-342831">
              <a:lnSpc>
                <a:spcPct val="120000"/>
              </a:lnSpc>
              <a:buFont typeface="Wingdings" pitchFamily="2" charset="2"/>
              <a:buChar char="§"/>
            </a:pPr>
            <a:r>
              <a:rPr lang="en-US" sz="2200" b="1" dirty="0" err="1">
                <a:latin typeface="Arial" pitchFamily="34" charset="0"/>
                <a:cs typeface="Arial" pitchFamily="34" charset="0"/>
              </a:rPr>
              <a:t>Ngang</a:t>
            </a:r>
            <a:r>
              <a:rPr lang="en-US" sz="2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latin typeface="Arial" pitchFamily="34" charset="0"/>
                <a:cs typeface="Arial" pitchFamily="34" charset="0"/>
              </a:rPr>
              <a:t>nhiên</a:t>
            </a:r>
            <a:r>
              <a:rPr lang="en-US" sz="2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latin typeface="Arial" pitchFamily="34" charset="0"/>
                <a:cs typeface="Arial" pitchFamily="34" charset="0"/>
              </a:rPr>
              <a:t>chửi</a:t>
            </a:r>
            <a:r>
              <a:rPr lang="en-US" sz="2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latin typeface="Arial" pitchFamily="34" charset="0"/>
                <a:cs typeface="Arial" pitchFamily="34" charset="0"/>
              </a:rPr>
              <a:t>mắng</a:t>
            </a:r>
            <a:r>
              <a:rPr lang="en-US" sz="2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latin typeface="Arial" pitchFamily="34" charset="0"/>
                <a:cs typeface="Arial" pitchFamily="34" charset="0"/>
              </a:rPr>
              <a:t>tên</a:t>
            </a:r>
            <a:r>
              <a:rPr lang="en-US" sz="2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latin typeface="Arial" pitchFamily="34" charset="0"/>
                <a:cs typeface="Arial" pitchFamily="34" charset="0"/>
              </a:rPr>
              <a:t>hôn</a:t>
            </a:r>
            <a:r>
              <a:rPr lang="en-US" sz="2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latin typeface="Arial" pitchFamily="34" charset="0"/>
                <a:cs typeface="Arial" pitchFamily="34" charset="0"/>
              </a:rPr>
              <a:t>quân</a:t>
            </a:r>
            <a:r>
              <a:rPr lang="en-US" sz="2200" b="1" dirty="0">
                <a:latin typeface="Arial" pitchFamily="34" charset="0"/>
                <a:cs typeface="Arial" pitchFamily="34" charset="0"/>
              </a:rPr>
              <a:t>, </a:t>
            </a:r>
            <a:br>
              <a:rPr lang="en-US" sz="2200" b="1" dirty="0">
                <a:latin typeface="Arial" pitchFamily="34" charset="0"/>
                <a:cs typeface="Arial" pitchFamily="34" charset="0"/>
              </a:rPr>
            </a:br>
            <a:r>
              <a:rPr lang="en-US" sz="2200" b="1" dirty="0" err="1">
                <a:latin typeface="Arial" pitchFamily="34" charset="0"/>
                <a:cs typeface="Arial" pitchFamily="34" charset="0"/>
              </a:rPr>
              <a:t>kiên</a:t>
            </a:r>
            <a:r>
              <a:rPr lang="en-US" sz="2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latin typeface="Arial" pitchFamily="34" charset="0"/>
                <a:cs typeface="Arial" pitchFamily="34" charset="0"/>
              </a:rPr>
              <a:t>quyết</a:t>
            </a:r>
            <a:r>
              <a:rPr lang="en-US" sz="2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latin typeface="Arial" pitchFamily="34" charset="0"/>
                <a:cs typeface="Arial" pitchFamily="34" charset="0"/>
              </a:rPr>
              <a:t>không</a:t>
            </a:r>
            <a:r>
              <a:rPr lang="en-US" sz="2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latin typeface="Arial" pitchFamily="34" charset="0"/>
                <a:cs typeface="Arial" pitchFamily="34" charset="0"/>
              </a:rPr>
              <a:t>xây</a:t>
            </a:r>
            <a:r>
              <a:rPr lang="en-US" sz="2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latin typeface="Arial" pitchFamily="34" charset="0"/>
                <a:cs typeface="Arial" pitchFamily="34" charset="0"/>
              </a:rPr>
              <a:t>Cửu</a:t>
            </a:r>
            <a:r>
              <a:rPr lang="en-US" sz="2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latin typeface="Arial" pitchFamily="34" charset="0"/>
                <a:cs typeface="Arial" pitchFamily="34" charset="0"/>
              </a:rPr>
              <a:t>Trùng</a:t>
            </a:r>
            <a:r>
              <a:rPr lang="en-US" sz="2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latin typeface="Arial" pitchFamily="34" charset="0"/>
                <a:cs typeface="Arial" pitchFamily="34" charset="0"/>
              </a:rPr>
              <a:t>Đài</a:t>
            </a:r>
            <a:r>
              <a:rPr lang="en-US" sz="2200" b="1" dirty="0">
                <a:latin typeface="Arial" pitchFamily="34" charset="0"/>
                <a:cs typeface="Arial" pitchFamily="34" charset="0"/>
              </a:rPr>
              <a:t> (hồi1).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1582208" y="3429000"/>
            <a:ext cx="7332825" cy="856089"/>
            <a:chOff x="5032655" y="10842550"/>
            <a:chExt cx="14667559" cy="1804611"/>
          </a:xfrm>
        </p:grpSpPr>
        <p:sp>
          <p:nvSpPr>
            <p:cNvPr id="32" name="Rectangle 31"/>
            <p:cNvSpPr/>
            <p:nvPr/>
          </p:nvSpPr>
          <p:spPr>
            <a:xfrm>
              <a:off x="6130498" y="10898011"/>
              <a:ext cx="13569716" cy="17491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2999"/>
                </a:lnSpc>
              </a:pPr>
              <a:r>
                <a:rPr lang="vi-VN" sz="2200" b="1" dirty="0">
                  <a:solidFill>
                    <a:schemeClr val="accent6">
                      <a:lumMod val="75000"/>
                    </a:schemeClr>
                  </a:solidFill>
                </a:rPr>
                <a:t>Gắn bó với nhân dân, không khuất phục quyền uy</a:t>
              </a:r>
            </a:p>
          </p:txBody>
        </p:sp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2655" y="10842550"/>
              <a:ext cx="945444" cy="775978"/>
            </a:xfrm>
            <a:prstGeom prst="rect">
              <a:avLst/>
            </a:prstGeom>
          </p:spPr>
        </p:pic>
      </p:grpSp>
      <p:sp>
        <p:nvSpPr>
          <p:cNvPr id="35" name="TextBox 34"/>
          <p:cNvSpPr txBox="1"/>
          <p:nvPr/>
        </p:nvSpPr>
        <p:spPr>
          <a:xfrm>
            <a:off x="1459319" y="3809951"/>
            <a:ext cx="7604674" cy="867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31" indent="-342831">
              <a:lnSpc>
                <a:spcPct val="120000"/>
              </a:lnSpc>
              <a:buFont typeface="Wingdings" pitchFamily="2" charset="2"/>
              <a:buChar char="§"/>
            </a:pPr>
            <a:r>
              <a:rPr lang="vi-VN" sz="2200" b="1" dirty="0">
                <a:latin typeface="Arial" pitchFamily="34" charset="0"/>
                <a:cs typeface="Arial" pitchFamily="34" charset="0"/>
              </a:rPr>
              <a:t>Khi được ban thưởng vàng bạc, ông đã đem chia hết cho thợ</a:t>
            </a:r>
            <a:r>
              <a:rPr lang="en-US" sz="2200" b="1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grpSp>
        <p:nvGrpSpPr>
          <p:cNvPr id="36" name="Group 35"/>
          <p:cNvGrpSpPr/>
          <p:nvPr/>
        </p:nvGrpSpPr>
        <p:grpSpPr>
          <a:xfrm>
            <a:off x="1556244" y="4609943"/>
            <a:ext cx="6151878" cy="471368"/>
            <a:chOff x="5032655" y="10842550"/>
            <a:chExt cx="12305358" cy="993631"/>
          </a:xfrm>
        </p:grpSpPr>
        <p:sp>
          <p:nvSpPr>
            <p:cNvPr id="37" name="Rectangle 36"/>
            <p:cNvSpPr/>
            <p:nvPr/>
          </p:nvSpPr>
          <p:spPr>
            <a:xfrm>
              <a:off x="6130498" y="10898011"/>
              <a:ext cx="11207515" cy="93817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2999"/>
                </a:lnSpc>
              </a:pPr>
              <a:r>
                <a:rPr lang="vi-VN" sz="2200" b="1" dirty="0">
                  <a:solidFill>
                    <a:schemeClr val="accent6">
                      <a:lumMod val="75000"/>
                    </a:schemeClr>
                  </a:solidFill>
                </a:rPr>
                <a:t>Không hám lợi</a:t>
              </a:r>
            </a:p>
          </p:txBody>
        </p:sp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2655" y="10842550"/>
              <a:ext cx="945444" cy="775978"/>
            </a:xfrm>
            <a:prstGeom prst="rect">
              <a:avLst/>
            </a:prstGeom>
          </p:spPr>
        </p:pic>
      </p:grpSp>
      <p:sp>
        <p:nvSpPr>
          <p:cNvPr id="39" name="TextBox 38"/>
          <p:cNvSpPr txBox="1"/>
          <p:nvPr/>
        </p:nvSpPr>
        <p:spPr>
          <a:xfrm>
            <a:off x="1486500" y="4990896"/>
            <a:ext cx="7196542" cy="1273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31" indent="-342831">
              <a:lnSpc>
                <a:spcPct val="120000"/>
              </a:lnSpc>
              <a:buFont typeface="Wingdings" pitchFamily="2" charset="2"/>
              <a:buChar char="§"/>
            </a:pPr>
            <a:r>
              <a:rPr lang="vi-VN" sz="2200" b="1" dirty="0">
                <a:latin typeface="Arial" pitchFamily="34" charset="0"/>
                <a:cs typeface="Arial" pitchFamily="34" charset="0"/>
              </a:rPr>
              <a:t>Mong muốn xây dựng cho đất nước một  toà lâu đài “bền như trăng sao” để “dân ta nghìn thu còn hãnh diện”</a:t>
            </a:r>
            <a:r>
              <a:rPr lang="en-US" sz="2200" b="1" dirty="0">
                <a:latin typeface="Arial" pitchFamily="34" charset="0"/>
                <a:cs typeface="Arial" pitchFamily="34" charset="0"/>
              </a:rPr>
              <a:t>.</a:t>
            </a:r>
            <a:r>
              <a:rPr lang="vi-VN" sz="2200" b="1" dirty="0">
                <a:latin typeface="Arial" pitchFamily="34" charset="0"/>
                <a:cs typeface="Arial" pitchFamily="34" charset="0"/>
              </a:rPr>
              <a:t> </a:t>
            </a:r>
            <a:endParaRPr lang="en-US" sz="2200" b="1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0" name="Group 39"/>
          <p:cNvGrpSpPr/>
          <p:nvPr/>
        </p:nvGrpSpPr>
        <p:grpSpPr>
          <a:xfrm>
            <a:off x="1486500" y="6057559"/>
            <a:ext cx="6250644" cy="521244"/>
            <a:chOff x="1061401" y="10781633"/>
            <a:chExt cx="12502915" cy="1098768"/>
          </a:xfrm>
        </p:grpSpPr>
        <p:sp>
          <p:nvSpPr>
            <p:cNvPr id="41" name="Rectangle 40"/>
            <p:cNvSpPr/>
            <p:nvPr/>
          </p:nvSpPr>
          <p:spPr>
            <a:xfrm>
              <a:off x="2356802" y="10942231"/>
              <a:ext cx="11207514" cy="93817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2999"/>
                </a:lnSpc>
              </a:pPr>
              <a:r>
                <a:rPr lang="en-US" sz="2200" b="1" dirty="0" err="1">
                  <a:solidFill>
                    <a:schemeClr val="accent6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Hoài</a:t>
              </a:r>
              <a:r>
                <a:rPr lang="en-US" sz="2200" b="1" dirty="0">
                  <a:solidFill>
                    <a:schemeClr val="accent6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200" b="1" dirty="0" err="1">
                  <a:solidFill>
                    <a:schemeClr val="accent6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bão</a:t>
              </a:r>
              <a:r>
                <a:rPr lang="en-US" sz="2200" b="1" dirty="0">
                  <a:solidFill>
                    <a:schemeClr val="accent6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, </a:t>
              </a:r>
              <a:r>
                <a:rPr lang="en-US" sz="2200" b="1" dirty="0" err="1">
                  <a:solidFill>
                    <a:schemeClr val="accent6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lí</a:t>
              </a:r>
              <a:r>
                <a:rPr lang="en-US" sz="2200" b="1" dirty="0">
                  <a:solidFill>
                    <a:schemeClr val="accent6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200" b="1" dirty="0" err="1">
                  <a:solidFill>
                    <a:schemeClr val="accent6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tưởng</a:t>
              </a:r>
              <a:r>
                <a:rPr lang="vi-VN" sz="2200" b="1" dirty="0">
                  <a:solidFill>
                    <a:schemeClr val="accent6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 cao cả</a:t>
              </a:r>
            </a:p>
          </p:txBody>
        </p:sp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401" y="10781633"/>
              <a:ext cx="945444" cy="775978"/>
            </a:xfrm>
            <a:prstGeom prst="rect">
              <a:avLst/>
            </a:prstGeom>
          </p:spPr>
        </p:pic>
      </p:grpSp>
      <p:pic>
        <p:nvPicPr>
          <p:cNvPr id="43" name="Picture 2" descr="http://www2.vietbao.vn/images/viet1/van-hoa/10827371-257-Vu-Nhu-To-to.jpg"/>
          <p:cNvPicPr>
            <a:picLocks noChangeAspect="1" noChangeArrowheads="1"/>
          </p:cNvPicPr>
          <p:nvPr/>
        </p:nvPicPr>
        <p:blipFill>
          <a:blip r:embed="rId5">
            <a:lum bright="-34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2521" y="3150824"/>
            <a:ext cx="2594822" cy="303542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4" name="Rectangle 33"/>
          <p:cNvSpPr/>
          <p:nvPr/>
        </p:nvSpPr>
        <p:spPr>
          <a:xfrm>
            <a:off x="991265" y="1714723"/>
            <a:ext cx="8457099" cy="874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12675" indent="-312675" algn="just">
              <a:lnSpc>
                <a:spcPts val="3249"/>
              </a:lnSpc>
              <a:defRPr/>
            </a:pPr>
            <a:r>
              <a:rPr lang="vi-VN" sz="2200" b="1" dirty="0">
                <a:solidFill>
                  <a:srgbClr val="C00000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b. Là một nghệ sĩ có nhân cách, có hoài bão lớn, có lí tưởng nghệ thuật cao cả</a:t>
            </a:r>
          </a:p>
        </p:txBody>
      </p:sp>
      <p:sp>
        <p:nvSpPr>
          <p:cNvPr id="45" name="Title 4">
            <a:extLst>
              <a:ext uri="{FF2B5EF4-FFF2-40B4-BE49-F238E27FC236}">
                <a16:creationId xmlns:a16="http://schemas.microsoft.com/office/drawing/2014/main" id="{47A4D107-98EE-2549-9B8D-9372CF1B544A}"/>
              </a:ext>
            </a:extLst>
          </p:cNvPr>
          <p:cNvSpPr txBox="1">
            <a:spLocks/>
          </p:cNvSpPr>
          <p:nvPr/>
        </p:nvSpPr>
        <p:spPr>
          <a:xfrm>
            <a:off x="415159" y="158914"/>
            <a:ext cx="5197366" cy="55579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VN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II. Đọc – Hiểu VB</a:t>
            </a:r>
            <a:br>
              <a:rPr lang="en-VN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VN" sz="3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A76FC5A-BE3C-B845-AE8C-D1EC64F77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Cô Linh Đoàn</a:t>
            </a:r>
          </a:p>
        </p:txBody>
      </p:sp>
    </p:spTree>
    <p:extLst>
      <p:ext uri="{BB962C8B-B14F-4D97-AF65-F5344CB8AC3E}">
        <p14:creationId xmlns:p14="http://schemas.microsoft.com/office/powerpoint/2010/main" val="1083596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35" grpId="0"/>
      <p:bldP spid="3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570" y="2462694"/>
            <a:ext cx="5867430" cy="4166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" name="Group 26"/>
          <p:cNvGrpSpPr/>
          <p:nvPr/>
        </p:nvGrpSpPr>
        <p:grpSpPr>
          <a:xfrm>
            <a:off x="480070" y="968924"/>
            <a:ext cx="4739744" cy="491578"/>
            <a:chOff x="644526" y="2766774"/>
            <a:chExt cx="9480723" cy="983284"/>
          </a:xfrm>
        </p:grpSpPr>
        <p:sp>
          <p:nvSpPr>
            <p:cNvPr id="28" name="TextBox 27"/>
            <p:cNvSpPr txBox="1"/>
            <p:nvPr/>
          </p:nvSpPr>
          <p:spPr>
            <a:xfrm>
              <a:off x="1906586" y="2766774"/>
              <a:ext cx="8218663" cy="9542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00" b="1" i="1" dirty="0" err="1">
                  <a:solidFill>
                    <a:srgbClr val="4BACC6">
                      <a:lumMod val="75000"/>
                    </a:srgb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Nhân</a:t>
              </a:r>
              <a:r>
                <a:rPr lang="en-US" sz="2500" b="1" i="1" dirty="0">
                  <a:solidFill>
                    <a:srgbClr val="4BACC6">
                      <a:lumMod val="75000"/>
                    </a:srgb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2500" b="1" i="1" dirty="0" err="1">
                  <a:solidFill>
                    <a:srgbClr val="4BACC6">
                      <a:lumMod val="75000"/>
                    </a:srgb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vật</a:t>
              </a:r>
              <a:r>
                <a:rPr lang="en-US" sz="2500" b="1" i="1" dirty="0">
                  <a:solidFill>
                    <a:srgbClr val="4BACC6">
                      <a:lumMod val="75000"/>
                    </a:srgb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2500" b="1" i="1" dirty="0" err="1">
                  <a:solidFill>
                    <a:srgbClr val="4BACC6">
                      <a:lumMod val="75000"/>
                    </a:srgb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Vũ</a:t>
              </a:r>
              <a:r>
                <a:rPr lang="en-US" sz="2500" b="1" i="1" dirty="0">
                  <a:solidFill>
                    <a:srgbClr val="4BACC6">
                      <a:lumMod val="75000"/>
                    </a:srgb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2500" b="1" i="1" dirty="0" err="1">
                  <a:solidFill>
                    <a:srgbClr val="4BACC6">
                      <a:lumMod val="75000"/>
                    </a:srgb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Như</a:t>
              </a:r>
              <a:r>
                <a:rPr lang="en-US" sz="2500" b="1" i="1" dirty="0">
                  <a:solidFill>
                    <a:srgbClr val="4BACC6">
                      <a:lumMod val="75000"/>
                    </a:srgb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2500" b="1" i="1" dirty="0" err="1">
                  <a:solidFill>
                    <a:srgbClr val="4BACC6">
                      <a:lumMod val="75000"/>
                    </a:srgb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Tô</a:t>
              </a:r>
              <a:endParaRPr lang="vi-VN" sz="2500" b="1" i="1" dirty="0">
                <a:solidFill>
                  <a:srgbClr val="4BACC6">
                    <a:lumMod val="75000"/>
                  </a:srgbClr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29" name="Rounded Rectangle 28"/>
            <p:cNvSpPr/>
            <p:nvPr/>
          </p:nvSpPr>
          <p:spPr>
            <a:xfrm>
              <a:off x="644526" y="2823876"/>
              <a:ext cx="1269206" cy="804672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prstClr val="white"/>
                </a:solidFill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960329" y="2795826"/>
              <a:ext cx="776597" cy="9542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500" b="1" dirty="0">
                  <a:solidFill>
                    <a:prstClr val="white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2</a:t>
              </a:r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1761169" y="3848045"/>
            <a:ext cx="4563401" cy="1273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31" indent="-342831">
              <a:lnSpc>
                <a:spcPct val="120000"/>
              </a:lnSpc>
              <a:buFont typeface="Wingdings" pitchFamily="2" charset="2"/>
              <a:buChar char="§"/>
            </a:pPr>
            <a:r>
              <a:rPr lang="vi-VN" sz="22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Ban đầu </a:t>
            </a:r>
            <a:r>
              <a:rPr lang="vi-VN" sz="2200" b="1" dirty="0">
                <a:latin typeface="Arial" pitchFamily="34" charset="0"/>
                <a:cs typeface="Arial" pitchFamily="34" charset="0"/>
              </a:rPr>
              <a:t>ông không nghĩ xây Cửu Trùng Đài  cho đất nước lại bị xem là tội ác</a:t>
            </a:r>
            <a:r>
              <a:rPr lang="en-US" sz="2200" b="1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991265" y="1714723"/>
            <a:ext cx="8457099" cy="16954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12675" indent="-312675" algn="just">
              <a:lnSpc>
                <a:spcPts val="3249"/>
              </a:lnSpc>
              <a:defRPr/>
            </a:pPr>
            <a:r>
              <a:rPr lang="en-US" sz="2200" b="1" dirty="0">
                <a:solidFill>
                  <a:srgbClr val="C00000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c. </a:t>
            </a:r>
            <a:r>
              <a:rPr lang="vi-VN" sz="2200" b="1" dirty="0">
                <a:solidFill>
                  <a:srgbClr val="C00000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Là một nhân vật bi kịch mang tâm trạng bi kịch đầy căng thẳng khi phải tìm kiếm câu trả lời cho câu hỏi:</a:t>
            </a:r>
          </a:p>
          <a:p>
            <a:pPr marL="312675" indent="-312675">
              <a:lnSpc>
                <a:spcPts val="3249"/>
              </a:lnSpc>
              <a:defRPr/>
            </a:pPr>
            <a:r>
              <a:rPr lang="en-US" sz="2200" b="1" i="1" dirty="0">
                <a:solidFill>
                  <a:srgbClr val="C00000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                 </a:t>
            </a:r>
            <a:r>
              <a:rPr lang="vi-VN" sz="2200" b="1" i="1" dirty="0">
                <a:solidFill>
                  <a:srgbClr val="C00000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Xây dựng Cửu Trùng Đài  là đúng hay sai? </a:t>
            </a:r>
            <a:br>
              <a:rPr lang="vi-VN" sz="2200" b="1" i="1" dirty="0">
                <a:solidFill>
                  <a:srgbClr val="C00000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</a:br>
            <a:r>
              <a:rPr lang="en-US" sz="2200" b="1" i="1" dirty="0">
                <a:solidFill>
                  <a:srgbClr val="C00000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                       </a:t>
            </a:r>
            <a:r>
              <a:rPr lang="vi-VN" sz="2200" b="1" i="1" dirty="0">
                <a:solidFill>
                  <a:srgbClr val="C00000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Là có công hay có tội?</a:t>
            </a:r>
          </a:p>
        </p:txBody>
      </p:sp>
      <p:sp>
        <p:nvSpPr>
          <p:cNvPr id="14" name="Title 4">
            <a:extLst>
              <a:ext uri="{FF2B5EF4-FFF2-40B4-BE49-F238E27FC236}">
                <a16:creationId xmlns:a16="http://schemas.microsoft.com/office/drawing/2014/main" id="{9E14846C-D18F-2549-9962-6CA3252491DC}"/>
              </a:ext>
            </a:extLst>
          </p:cNvPr>
          <p:cNvSpPr txBox="1">
            <a:spLocks/>
          </p:cNvSpPr>
          <p:nvPr/>
        </p:nvSpPr>
        <p:spPr>
          <a:xfrm>
            <a:off x="415159" y="158914"/>
            <a:ext cx="5197366" cy="55579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VN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II. Đọc – Hiểu VB</a:t>
            </a:r>
            <a:br>
              <a:rPr lang="en-VN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VN" sz="3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4AB5997-F31D-844F-96B7-5E027A0DB9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Cô Linh Đoàn</a:t>
            </a:r>
          </a:p>
        </p:txBody>
      </p:sp>
    </p:spTree>
    <p:extLst>
      <p:ext uri="{BB962C8B-B14F-4D97-AF65-F5344CB8AC3E}">
        <p14:creationId xmlns:p14="http://schemas.microsoft.com/office/powerpoint/2010/main" val="3864215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319914" y="1269368"/>
            <a:ext cx="4739744" cy="491578"/>
            <a:chOff x="644526" y="2766774"/>
            <a:chExt cx="9480723" cy="983284"/>
          </a:xfrm>
        </p:grpSpPr>
        <p:sp>
          <p:nvSpPr>
            <p:cNvPr id="28" name="TextBox 27"/>
            <p:cNvSpPr txBox="1"/>
            <p:nvPr/>
          </p:nvSpPr>
          <p:spPr>
            <a:xfrm>
              <a:off x="1906586" y="2766774"/>
              <a:ext cx="8218663" cy="9542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00" b="1" i="1" dirty="0" err="1">
                  <a:solidFill>
                    <a:srgbClr val="4BACC6">
                      <a:lumMod val="75000"/>
                    </a:srgb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Nhân</a:t>
              </a:r>
              <a:r>
                <a:rPr lang="en-US" sz="2500" b="1" i="1" dirty="0">
                  <a:solidFill>
                    <a:srgbClr val="4BACC6">
                      <a:lumMod val="75000"/>
                    </a:srgb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2500" b="1" i="1" dirty="0" err="1">
                  <a:solidFill>
                    <a:srgbClr val="4BACC6">
                      <a:lumMod val="75000"/>
                    </a:srgb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vật</a:t>
              </a:r>
              <a:r>
                <a:rPr lang="en-US" sz="2500" b="1" i="1" dirty="0">
                  <a:solidFill>
                    <a:srgbClr val="4BACC6">
                      <a:lumMod val="75000"/>
                    </a:srgb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2500" b="1" i="1" dirty="0" err="1">
                  <a:solidFill>
                    <a:srgbClr val="4BACC6">
                      <a:lumMod val="75000"/>
                    </a:srgb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Vũ</a:t>
              </a:r>
              <a:r>
                <a:rPr lang="en-US" sz="2500" b="1" i="1" dirty="0">
                  <a:solidFill>
                    <a:srgbClr val="4BACC6">
                      <a:lumMod val="75000"/>
                    </a:srgb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2500" b="1" i="1" dirty="0" err="1">
                  <a:solidFill>
                    <a:srgbClr val="4BACC6">
                      <a:lumMod val="75000"/>
                    </a:srgb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Như</a:t>
              </a:r>
              <a:r>
                <a:rPr lang="en-US" sz="2500" b="1" i="1" dirty="0">
                  <a:solidFill>
                    <a:srgbClr val="4BACC6">
                      <a:lumMod val="75000"/>
                    </a:srgb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2500" b="1" i="1" dirty="0" err="1">
                  <a:solidFill>
                    <a:srgbClr val="4BACC6">
                      <a:lumMod val="75000"/>
                    </a:srgb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Tô</a:t>
              </a:r>
              <a:endParaRPr lang="vi-VN" sz="2500" b="1" i="1" dirty="0">
                <a:solidFill>
                  <a:srgbClr val="4BACC6">
                    <a:lumMod val="75000"/>
                  </a:srgbClr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29" name="Rounded Rectangle 28"/>
            <p:cNvSpPr/>
            <p:nvPr/>
          </p:nvSpPr>
          <p:spPr>
            <a:xfrm>
              <a:off x="644526" y="2823876"/>
              <a:ext cx="1269206" cy="804672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prstClr val="white"/>
                </a:solidFill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960329" y="2795826"/>
              <a:ext cx="776597" cy="9542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500" b="1" dirty="0">
                  <a:solidFill>
                    <a:prstClr val="white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2</a:t>
              </a:r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1737639" y="3816400"/>
            <a:ext cx="4853116" cy="16800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31" indent="-342831">
              <a:lnSpc>
                <a:spcPct val="120000"/>
              </a:lnSpc>
              <a:buFont typeface="Wingdings" pitchFamily="2" charset="2"/>
              <a:buChar char="§"/>
            </a:pPr>
            <a:r>
              <a:rPr lang="vi-VN" sz="22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Khi cuộc nổi loạn nổ ra </a:t>
            </a:r>
            <a:r>
              <a:rPr lang="vi-VN" sz="2200" b="1" dirty="0">
                <a:latin typeface="Arial" pitchFamily="34" charset="0"/>
                <a:cs typeface="Arial" pitchFamily="34" charset="0"/>
              </a:rPr>
              <a:t>ông vẫn tin mình không có lỗi, không chịu trốn đi, vẫn hi vọng sẽ thuyết phục được An Hoà Hầu.</a:t>
            </a:r>
          </a:p>
        </p:txBody>
      </p:sp>
      <p:pic>
        <p:nvPicPr>
          <p:cNvPr id="20" name="Picture 2" descr="http://www2.vietbao.vn/images/viet1/van-hoa/10827371-257-Vu-Nhu-To-to.jpg"/>
          <p:cNvPicPr>
            <a:picLocks noChangeAspect="1" noChangeArrowheads="1"/>
          </p:cNvPicPr>
          <p:nvPr/>
        </p:nvPicPr>
        <p:blipFill>
          <a:blip r:embed="rId3">
            <a:lum bright="-34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181" y="2840126"/>
            <a:ext cx="3008331" cy="351914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8" name="TextBox 17"/>
          <p:cNvSpPr txBox="1"/>
          <p:nvPr/>
        </p:nvSpPr>
        <p:spPr>
          <a:xfrm>
            <a:off x="1745642" y="3427790"/>
            <a:ext cx="4563401" cy="461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31" indent="-342831">
              <a:lnSpc>
                <a:spcPct val="120000"/>
              </a:lnSpc>
              <a:buFont typeface="Wingdings" pitchFamily="2" charset="2"/>
              <a:buChar char="§"/>
            </a:pPr>
            <a:r>
              <a:rPr lang="vi-VN" sz="2200" b="1" dirty="0">
                <a:latin typeface="Arial" pitchFamily="34" charset="0"/>
                <a:cs typeface="Arial" pitchFamily="34" charset="0"/>
              </a:rPr>
              <a:t>Ban đầu</a:t>
            </a:r>
            <a:endParaRPr lang="en-US" sz="2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91265" y="1714723"/>
            <a:ext cx="8457099" cy="16954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12675" indent="-312675" algn="just">
              <a:lnSpc>
                <a:spcPts val="3249"/>
              </a:lnSpc>
              <a:defRPr/>
            </a:pPr>
            <a:r>
              <a:rPr lang="en-US" sz="2200" b="1" dirty="0">
                <a:solidFill>
                  <a:srgbClr val="C00000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c. </a:t>
            </a:r>
            <a:r>
              <a:rPr lang="vi-VN" sz="2200" b="1" dirty="0">
                <a:solidFill>
                  <a:srgbClr val="C00000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Là một nhân vật bi kịch mang tâm trạng bi kịch đầy căng thẳng khi phải tìm kiếm câu trả lời cho câu hỏi:</a:t>
            </a:r>
          </a:p>
          <a:p>
            <a:pPr marL="312675" indent="-312675">
              <a:lnSpc>
                <a:spcPts val="3249"/>
              </a:lnSpc>
              <a:defRPr/>
            </a:pPr>
            <a:r>
              <a:rPr lang="en-US" sz="2200" b="1" i="1" dirty="0">
                <a:solidFill>
                  <a:srgbClr val="C00000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                 </a:t>
            </a:r>
            <a:r>
              <a:rPr lang="vi-VN" sz="2200" b="1" i="1" dirty="0">
                <a:solidFill>
                  <a:srgbClr val="C00000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Xây dựng Cửu Trùng Đài  là đúng hay sai? </a:t>
            </a:r>
            <a:br>
              <a:rPr lang="vi-VN" sz="2200" b="1" i="1" dirty="0">
                <a:solidFill>
                  <a:srgbClr val="C00000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</a:br>
            <a:r>
              <a:rPr lang="en-US" sz="2200" b="1" i="1" dirty="0">
                <a:solidFill>
                  <a:srgbClr val="C00000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                       </a:t>
            </a:r>
            <a:r>
              <a:rPr lang="vi-VN" sz="2200" b="1" i="1" dirty="0">
                <a:solidFill>
                  <a:srgbClr val="C00000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Là có công hay có tội?</a:t>
            </a:r>
          </a:p>
        </p:txBody>
      </p:sp>
      <p:sp>
        <p:nvSpPr>
          <p:cNvPr id="15" name="Title 4">
            <a:extLst>
              <a:ext uri="{FF2B5EF4-FFF2-40B4-BE49-F238E27FC236}">
                <a16:creationId xmlns:a16="http://schemas.microsoft.com/office/drawing/2014/main" id="{D4B002F5-5427-4E4D-A311-B115FFCF8B7A}"/>
              </a:ext>
            </a:extLst>
          </p:cNvPr>
          <p:cNvSpPr txBox="1">
            <a:spLocks/>
          </p:cNvSpPr>
          <p:nvPr/>
        </p:nvSpPr>
        <p:spPr>
          <a:xfrm>
            <a:off x="319914" y="421410"/>
            <a:ext cx="5197366" cy="55579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VN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II. Đọc – Hiểu VB</a:t>
            </a:r>
            <a:br>
              <a:rPr lang="en-VN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VN" sz="3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4235E65-3024-7746-A8E1-FBF48ED2CC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Cô Linh Đoàn</a:t>
            </a:r>
          </a:p>
        </p:txBody>
      </p:sp>
    </p:spTree>
    <p:extLst>
      <p:ext uri="{BB962C8B-B14F-4D97-AF65-F5344CB8AC3E}">
        <p14:creationId xmlns:p14="http://schemas.microsoft.com/office/powerpoint/2010/main" val="933622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319914" y="1269368"/>
            <a:ext cx="4739744" cy="491578"/>
            <a:chOff x="644526" y="2766774"/>
            <a:chExt cx="9480723" cy="983284"/>
          </a:xfrm>
        </p:grpSpPr>
        <p:sp>
          <p:nvSpPr>
            <p:cNvPr id="28" name="TextBox 27"/>
            <p:cNvSpPr txBox="1"/>
            <p:nvPr/>
          </p:nvSpPr>
          <p:spPr>
            <a:xfrm>
              <a:off x="1906586" y="2766774"/>
              <a:ext cx="8218663" cy="9542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00" b="1" i="1" dirty="0" err="1">
                  <a:solidFill>
                    <a:srgbClr val="4BACC6">
                      <a:lumMod val="75000"/>
                    </a:srgb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Nhân</a:t>
              </a:r>
              <a:r>
                <a:rPr lang="en-US" sz="2500" b="1" i="1" dirty="0">
                  <a:solidFill>
                    <a:srgbClr val="4BACC6">
                      <a:lumMod val="75000"/>
                    </a:srgb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2500" b="1" i="1" dirty="0" err="1">
                  <a:solidFill>
                    <a:srgbClr val="4BACC6">
                      <a:lumMod val="75000"/>
                    </a:srgb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vật</a:t>
              </a:r>
              <a:r>
                <a:rPr lang="en-US" sz="2500" b="1" i="1" dirty="0">
                  <a:solidFill>
                    <a:srgbClr val="4BACC6">
                      <a:lumMod val="75000"/>
                    </a:srgb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2500" b="1" i="1" dirty="0" err="1">
                  <a:solidFill>
                    <a:srgbClr val="4BACC6">
                      <a:lumMod val="75000"/>
                    </a:srgb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Vũ</a:t>
              </a:r>
              <a:r>
                <a:rPr lang="en-US" sz="2500" b="1" i="1" dirty="0">
                  <a:solidFill>
                    <a:srgbClr val="4BACC6">
                      <a:lumMod val="75000"/>
                    </a:srgb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2500" b="1" i="1" dirty="0" err="1">
                  <a:solidFill>
                    <a:srgbClr val="4BACC6">
                      <a:lumMod val="75000"/>
                    </a:srgb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Như</a:t>
              </a:r>
              <a:r>
                <a:rPr lang="en-US" sz="2500" b="1" i="1" dirty="0">
                  <a:solidFill>
                    <a:srgbClr val="4BACC6">
                      <a:lumMod val="75000"/>
                    </a:srgb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2500" b="1" i="1" dirty="0" err="1">
                  <a:solidFill>
                    <a:srgbClr val="4BACC6">
                      <a:lumMod val="75000"/>
                    </a:srgb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Tô</a:t>
              </a:r>
              <a:endParaRPr lang="vi-VN" sz="2500" b="1" i="1" dirty="0">
                <a:solidFill>
                  <a:srgbClr val="4BACC6">
                    <a:lumMod val="75000"/>
                  </a:srgbClr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29" name="Rounded Rectangle 28"/>
            <p:cNvSpPr/>
            <p:nvPr/>
          </p:nvSpPr>
          <p:spPr>
            <a:xfrm>
              <a:off x="644526" y="2823876"/>
              <a:ext cx="1269206" cy="804672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prstClr val="white"/>
                </a:solidFill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960329" y="2795826"/>
              <a:ext cx="776597" cy="9542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500" b="1" dirty="0">
                  <a:solidFill>
                    <a:prstClr val="white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2</a:t>
              </a:r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1600786" y="4389036"/>
            <a:ext cx="5287207" cy="1273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31" indent="-342831">
              <a:lnSpc>
                <a:spcPct val="120000"/>
              </a:lnSpc>
              <a:buFont typeface="Wingdings" pitchFamily="2" charset="2"/>
              <a:buChar char="§"/>
            </a:pPr>
            <a:r>
              <a:rPr lang="vi-VN" sz="22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Khi Đan Thiềm bị bắt, </a:t>
            </a:r>
            <a:r>
              <a:rPr lang="vi-VN" sz="2200" b="1" dirty="0">
                <a:latin typeface="Arial" pitchFamily="34" charset="0"/>
                <a:cs typeface="Arial" pitchFamily="34" charset="0"/>
              </a:rPr>
              <a:t>Cửu Trùng Đài bị thiêu huỷ, ông mới bừng tỉnh, xiết bao đau đớn kinh hoàng.</a:t>
            </a:r>
          </a:p>
        </p:txBody>
      </p:sp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95342">
            <a:off x="7342419" y="3085116"/>
            <a:ext cx="4459831" cy="293837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8" name="TextBox 17"/>
          <p:cNvSpPr txBox="1"/>
          <p:nvPr/>
        </p:nvSpPr>
        <p:spPr>
          <a:xfrm>
            <a:off x="1600785" y="3969992"/>
            <a:ext cx="4853116" cy="461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31" indent="-342831">
              <a:lnSpc>
                <a:spcPct val="120000"/>
              </a:lnSpc>
              <a:buFont typeface="Wingdings" pitchFamily="2" charset="2"/>
              <a:buChar char="§"/>
            </a:pPr>
            <a:r>
              <a:rPr lang="vi-VN" sz="2200" b="1" dirty="0">
                <a:latin typeface="Arial" pitchFamily="34" charset="0"/>
                <a:cs typeface="Arial" pitchFamily="34" charset="0"/>
              </a:rPr>
              <a:t>Khi cuộc nổi loạn nổ ra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608789" y="3581381"/>
            <a:ext cx="4563401" cy="461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31" indent="-342831">
              <a:lnSpc>
                <a:spcPct val="120000"/>
              </a:lnSpc>
              <a:buFont typeface="Wingdings" pitchFamily="2" charset="2"/>
              <a:buChar char="§"/>
            </a:pPr>
            <a:r>
              <a:rPr lang="vi-VN" sz="2200" b="1" dirty="0">
                <a:latin typeface="Arial" pitchFamily="34" charset="0"/>
                <a:cs typeface="Arial" pitchFamily="34" charset="0"/>
              </a:rPr>
              <a:t>Ban đầu</a:t>
            </a:r>
            <a:endParaRPr lang="en-US" sz="2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991265" y="1714723"/>
            <a:ext cx="8457099" cy="16954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12675" indent="-312675" algn="just">
              <a:lnSpc>
                <a:spcPts val="3249"/>
              </a:lnSpc>
              <a:defRPr/>
            </a:pPr>
            <a:r>
              <a:rPr lang="en-US" sz="2200" b="1" dirty="0">
                <a:solidFill>
                  <a:srgbClr val="C00000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c. </a:t>
            </a:r>
            <a:r>
              <a:rPr lang="vi-VN" sz="2200" b="1" dirty="0">
                <a:solidFill>
                  <a:srgbClr val="C00000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Là một nhân vật bi kịch mang tâm trạng bi kịch đầy căng thẳng khi phải tìm kiếm câu trả lời cho câu hỏi:</a:t>
            </a:r>
          </a:p>
          <a:p>
            <a:pPr marL="312675" indent="-312675">
              <a:lnSpc>
                <a:spcPts val="3249"/>
              </a:lnSpc>
              <a:defRPr/>
            </a:pPr>
            <a:r>
              <a:rPr lang="en-US" sz="2200" b="1" i="1" dirty="0">
                <a:solidFill>
                  <a:srgbClr val="C00000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                 </a:t>
            </a:r>
            <a:r>
              <a:rPr lang="vi-VN" sz="2200" b="1" i="1" dirty="0">
                <a:solidFill>
                  <a:srgbClr val="C00000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Xây dựng Cửu Trùng Đài  là đúng hay sai? </a:t>
            </a:r>
            <a:br>
              <a:rPr lang="vi-VN" sz="2200" b="1" i="1" dirty="0">
                <a:solidFill>
                  <a:srgbClr val="C00000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</a:br>
            <a:r>
              <a:rPr lang="en-US" sz="2200" b="1" i="1" dirty="0">
                <a:solidFill>
                  <a:srgbClr val="C00000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                       </a:t>
            </a:r>
            <a:r>
              <a:rPr lang="vi-VN" sz="2200" b="1" i="1" dirty="0">
                <a:solidFill>
                  <a:srgbClr val="C00000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Là có công hay có tội?</a:t>
            </a:r>
          </a:p>
        </p:txBody>
      </p:sp>
      <p:sp>
        <p:nvSpPr>
          <p:cNvPr id="16" name="Title 4">
            <a:extLst>
              <a:ext uri="{FF2B5EF4-FFF2-40B4-BE49-F238E27FC236}">
                <a16:creationId xmlns:a16="http://schemas.microsoft.com/office/drawing/2014/main" id="{49CAC52D-FAB4-A54A-A693-C72131D2F1EC}"/>
              </a:ext>
            </a:extLst>
          </p:cNvPr>
          <p:cNvSpPr txBox="1">
            <a:spLocks/>
          </p:cNvSpPr>
          <p:nvPr/>
        </p:nvSpPr>
        <p:spPr>
          <a:xfrm>
            <a:off x="319914" y="421410"/>
            <a:ext cx="5197366" cy="55579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VN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II. Đọc – Hiểu VB</a:t>
            </a:r>
            <a:br>
              <a:rPr lang="en-VN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VN" sz="3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7BFA4FA-2FD1-164A-AA0D-4AC7B56163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Cô Linh Đoàn</a:t>
            </a:r>
          </a:p>
        </p:txBody>
      </p:sp>
    </p:spTree>
    <p:extLst>
      <p:ext uri="{BB962C8B-B14F-4D97-AF65-F5344CB8AC3E}">
        <p14:creationId xmlns:p14="http://schemas.microsoft.com/office/powerpoint/2010/main" val="3625537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486748" y="3773844"/>
            <a:ext cx="5121951" cy="1273803"/>
            <a:chOff x="4974143" y="7547777"/>
            <a:chExt cx="10245235" cy="2547938"/>
          </a:xfrm>
          <a:solidFill>
            <a:schemeClr val="accent5">
              <a:lumMod val="75000"/>
            </a:schemeClr>
          </a:solidFill>
        </p:grpSpPr>
        <p:sp>
          <p:nvSpPr>
            <p:cNvPr id="6" name="Rounded Rectangle 5"/>
            <p:cNvSpPr/>
            <p:nvPr/>
          </p:nvSpPr>
          <p:spPr>
            <a:xfrm>
              <a:off x="8169990" y="7547777"/>
              <a:ext cx="7049388" cy="2547938"/>
            </a:xfrm>
            <a:prstGeom prst="roundRect">
              <a:avLst>
                <a:gd name="adj" fmla="val 5385"/>
              </a:avLst>
            </a:prstGeom>
            <a:grpFill/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8367565" y="8093122"/>
              <a:ext cx="6654240" cy="1539083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lvl="0" algn="ctr"/>
              <a:r>
                <a:rPr lang="vi-VN" sz="2200" b="1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Suy nghĩ và hành động: </a:t>
              </a:r>
              <a:r>
                <a:rPr lang="vi-VN" sz="2200" b="1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SAI LẦM</a:t>
              </a:r>
            </a:p>
          </p:txBody>
        </p:sp>
        <p:sp>
          <p:nvSpPr>
            <p:cNvPr id="9" name="Bent Arrow 8"/>
            <p:cNvSpPr/>
            <p:nvPr/>
          </p:nvSpPr>
          <p:spPr>
            <a:xfrm flipV="1">
              <a:off x="4974143" y="7837905"/>
              <a:ext cx="3049573" cy="1371600"/>
            </a:xfrm>
            <a:prstGeom prst="bentArrow">
              <a:avLst>
                <a:gd name="adj1" fmla="val 17793"/>
                <a:gd name="adj2" fmla="val 25000"/>
                <a:gd name="adj3" fmla="val 25000"/>
                <a:gd name="adj4" fmla="val 4375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2487319" y="2095674"/>
            <a:ext cx="5121951" cy="1349784"/>
            <a:chOff x="4975285" y="4191000"/>
            <a:chExt cx="10245235" cy="2699920"/>
          </a:xfrm>
        </p:grpSpPr>
        <p:sp>
          <p:nvSpPr>
            <p:cNvPr id="13" name="Rounded Rectangle 12"/>
            <p:cNvSpPr/>
            <p:nvPr/>
          </p:nvSpPr>
          <p:spPr>
            <a:xfrm>
              <a:off x="8171132" y="4191000"/>
              <a:ext cx="7049388" cy="2699920"/>
            </a:xfrm>
            <a:prstGeom prst="roundRect">
              <a:avLst>
                <a:gd name="adj" fmla="val 5385"/>
              </a:avLst>
            </a:prstGeom>
            <a:solidFill>
              <a:schemeClr val="accent5">
                <a:lumMod val="75000"/>
              </a:schemeClr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8773801" y="4434272"/>
              <a:ext cx="5844048" cy="2216281"/>
            </a:xfrm>
            <a:prstGeom prst="rect">
              <a:avLst/>
            </a:pr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square">
              <a:spAutoFit/>
            </a:bodyPr>
            <a:lstStyle/>
            <a:p>
              <a:pPr lvl="0" algn="ctr"/>
              <a:r>
                <a:rPr lang="en-US" sz="2200" b="1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Khát</a:t>
              </a:r>
              <a:r>
                <a:rPr lang="en-US" sz="2200" b="1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b="1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vọng</a:t>
              </a:r>
              <a:r>
                <a:rPr lang="en-US" sz="2200" b="1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b="1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200" b="1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say </a:t>
              </a:r>
              <a:r>
                <a:rPr lang="en-US" sz="2200" b="1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mê</a:t>
              </a:r>
              <a:r>
                <a:rPr lang="en-US" sz="2200" b="1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b="1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sáng</a:t>
              </a:r>
              <a:r>
                <a:rPr lang="en-US" sz="2200" b="1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b="1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tạo</a:t>
              </a:r>
              <a:r>
                <a:rPr lang="en-US" sz="2200" b="1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b="1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Cái</a:t>
              </a:r>
              <a:r>
                <a:rPr lang="en-US" sz="2200" b="1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b="1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Đẹp</a:t>
              </a:r>
              <a:r>
                <a:rPr lang="en-US" sz="2200" b="1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  <a:r>
                <a:rPr lang="en-US" sz="2200" b="1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CHÍNH ĐÁNG</a:t>
              </a:r>
            </a:p>
          </p:txBody>
        </p:sp>
        <p:sp>
          <p:nvSpPr>
            <p:cNvPr id="16" name="Bent Arrow 15"/>
            <p:cNvSpPr/>
            <p:nvPr/>
          </p:nvSpPr>
          <p:spPr>
            <a:xfrm>
              <a:off x="4975285" y="5020077"/>
              <a:ext cx="3049573" cy="1371600"/>
            </a:xfrm>
            <a:prstGeom prst="bentArrow">
              <a:avLst>
                <a:gd name="adj1" fmla="val 17793"/>
                <a:gd name="adj2" fmla="val 25000"/>
                <a:gd name="adj3" fmla="val 25000"/>
                <a:gd name="adj4" fmla="val 43750"/>
              </a:avLst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schemeClr val="tx1"/>
                </a:solidFill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1458753" y="3195869"/>
            <a:ext cx="2092951" cy="761901"/>
            <a:chOff x="3050729" y="8002572"/>
            <a:chExt cx="4186447" cy="1524000"/>
          </a:xfrm>
        </p:grpSpPr>
        <p:sp>
          <p:nvSpPr>
            <p:cNvPr id="25" name="Rounded Rectangle 24"/>
            <p:cNvSpPr/>
            <p:nvPr/>
          </p:nvSpPr>
          <p:spPr>
            <a:xfrm>
              <a:off x="3050729" y="8002572"/>
              <a:ext cx="4186447" cy="1524000"/>
            </a:xfrm>
            <a:prstGeom prst="roundRect">
              <a:avLst>
                <a:gd name="adj" fmla="val 13462"/>
              </a:avLst>
            </a:prstGeom>
            <a:solidFill>
              <a:schemeClr val="bg1">
                <a:lumMod val="95000"/>
              </a:schemeClr>
            </a:solidFill>
            <a:ln w="44450">
              <a:solidFill>
                <a:schemeClr val="accent5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3331093" y="8399898"/>
              <a:ext cx="3511677" cy="92345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vi-VN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Vũ Như Tô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319914" y="1269368"/>
            <a:ext cx="4739744" cy="491578"/>
            <a:chOff x="644526" y="2766774"/>
            <a:chExt cx="9480723" cy="983284"/>
          </a:xfrm>
        </p:grpSpPr>
        <p:sp>
          <p:nvSpPr>
            <p:cNvPr id="33" name="TextBox 32"/>
            <p:cNvSpPr txBox="1"/>
            <p:nvPr/>
          </p:nvSpPr>
          <p:spPr>
            <a:xfrm>
              <a:off x="1906586" y="2766774"/>
              <a:ext cx="8218663" cy="9542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00" b="1" i="1" dirty="0" err="1">
                  <a:solidFill>
                    <a:srgbClr val="4BACC6">
                      <a:lumMod val="75000"/>
                    </a:srgb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Nhân</a:t>
              </a:r>
              <a:r>
                <a:rPr lang="en-US" sz="2500" b="1" i="1" dirty="0">
                  <a:solidFill>
                    <a:srgbClr val="4BACC6">
                      <a:lumMod val="75000"/>
                    </a:srgb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2500" b="1" i="1" dirty="0" err="1">
                  <a:solidFill>
                    <a:srgbClr val="4BACC6">
                      <a:lumMod val="75000"/>
                    </a:srgb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vật</a:t>
              </a:r>
              <a:r>
                <a:rPr lang="en-US" sz="2500" b="1" i="1" dirty="0">
                  <a:solidFill>
                    <a:srgbClr val="4BACC6">
                      <a:lumMod val="75000"/>
                    </a:srgb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2500" b="1" i="1" dirty="0" err="1">
                  <a:solidFill>
                    <a:srgbClr val="4BACC6">
                      <a:lumMod val="75000"/>
                    </a:srgb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Vũ</a:t>
              </a:r>
              <a:r>
                <a:rPr lang="en-US" sz="2500" b="1" i="1" dirty="0">
                  <a:solidFill>
                    <a:srgbClr val="4BACC6">
                      <a:lumMod val="75000"/>
                    </a:srgb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2500" b="1" i="1" dirty="0" err="1">
                  <a:solidFill>
                    <a:srgbClr val="4BACC6">
                      <a:lumMod val="75000"/>
                    </a:srgb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Như</a:t>
              </a:r>
              <a:r>
                <a:rPr lang="en-US" sz="2500" b="1" i="1" dirty="0">
                  <a:solidFill>
                    <a:srgbClr val="4BACC6">
                      <a:lumMod val="75000"/>
                    </a:srgb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2500" b="1" i="1" dirty="0" err="1">
                  <a:solidFill>
                    <a:srgbClr val="4BACC6">
                      <a:lumMod val="75000"/>
                    </a:srgb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Tô</a:t>
              </a:r>
              <a:endParaRPr lang="vi-VN" sz="2500" b="1" i="1" dirty="0">
                <a:solidFill>
                  <a:srgbClr val="4BACC6">
                    <a:lumMod val="75000"/>
                  </a:srgbClr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34" name="Rounded Rectangle 33"/>
            <p:cNvSpPr/>
            <p:nvPr/>
          </p:nvSpPr>
          <p:spPr>
            <a:xfrm>
              <a:off x="644526" y="2823876"/>
              <a:ext cx="1269206" cy="804672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prstClr val="white"/>
                </a:solidFill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960329" y="2795826"/>
              <a:ext cx="776597" cy="9542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500" b="1" dirty="0">
                  <a:solidFill>
                    <a:prstClr val="white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2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1504863" y="5307058"/>
            <a:ext cx="9314921" cy="1107996"/>
            <a:chOff x="3168059" y="9753600"/>
            <a:chExt cx="18632268" cy="2216279"/>
          </a:xfrm>
        </p:grpSpPr>
        <p:sp>
          <p:nvSpPr>
            <p:cNvPr id="38" name="Rectangle 37"/>
            <p:cNvSpPr/>
            <p:nvPr/>
          </p:nvSpPr>
          <p:spPr>
            <a:xfrm>
              <a:off x="4109720" y="9753600"/>
              <a:ext cx="17690607" cy="221627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vi-VN" sz="2200" b="1" dirty="0">
                  <a:solidFill>
                    <a:schemeClr val="accent6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Khát vọng chính đáng nhưng đặt nhầm thời và xa rời thực tế nên phải trả giá bằng sinh mệnh của bản thân, của cả công trình </a:t>
              </a:r>
              <a:br>
                <a:rPr lang="en-US" sz="2200" b="1" dirty="0">
                  <a:solidFill>
                    <a:schemeClr val="accent6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</a:br>
              <a:r>
                <a:rPr lang="vi-VN" sz="2200" b="1" dirty="0">
                  <a:solidFill>
                    <a:schemeClr val="accent6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nghệ thuật  tâm huyết.</a:t>
              </a:r>
            </a:p>
          </p:txBody>
        </p:sp>
        <p:grpSp>
          <p:nvGrpSpPr>
            <p:cNvPr id="39" name="Group 38"/>
            <p:cNvGrpSpPr/>
            <p:nvPr/>
          </p:nvGrpSpPr>
          <p:grpSpPr>
            <a:xfrm>
              <a:off x="3168059" y="10046974"/>
              <a:ext cx="670788" cy="709460"/>
              <a:chOff x="2885737" y="9895223"/>
              <a:chExt cx="1541068" cy="914400"/>
            </a:xfrm>
          </p:grpSpPr>
          <p:sp>
            <p:nvSpPr>
              <p:cNvPr id="40" name="Chevron 39"/>
              <p:cNvSpPr/>
              <p:nvPr/>
            </p:nvSpPr>
            <p:spPr>
              <a:xfrm rot="10800000" flipH="1" flipV="1">
                <a:off x="3520294" y="9895223"/>
                <a:ext cx="906511" cy="914400"/>
              </a:xfrm>
              <a:prstGeom prst="chevron">
                <a:avLst/>
              </a:prstGeom>
              <a:solidFill>
                <a:schemeClr val="accent6">
                  <a:lumMod val="75000"/>
                </a:scheme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457109">
                  <a:lnSpc>
                    <a:spcPts val="2999"/>
                  </a:lnSpc>
                  <a:defRPr/>
                </a:pPr>
                <a:endParaRPr lang="en-US" sz="900" kern="0">
                  <a:solidFill>
                    <a:sysClr val="window" lastClr="FFFFFF"/>
                  </a:solidFill>
                </a:endParaRPr>
              </a:p>
            </p:txBody>
          </p:sp>
          <p:sp>
            <p:nvSpPr>
              <p:cNvPr id="41" name="Chevron 40"/>
              <p:cNvSpPr/>
              <p:nvPr/>
            </p:nvSpPr>
            <p:spPr>
              <a:xfrm rot="10800000" flipH="1" flipV="1">
                <a:off x="2885737" y="9895223"/>
                <a:ext cx="906511" cy="914400"/>
              </a:xfrm>
              <a:prstGeom prst="chevron">
                <a:avLst/>
              </a:prstGeom>
              <a:solidFill>
                <a:schemeClr val="accent6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457109">
                  <a:lnSpc>
                    <a:spcPts val="2999"/>
                  </a:lnSpc>
                  <a:defRPr/>
                </a:pPr>
                <a:endParaRPr lang="en-US" sz="900" kern="0">
                  <a:solidFill>
                    <a:sysClr val="window" lastClr="FFFFFF"/>
                  </a:solidFill>
                </a:endParaRPr>
              </a:p>
            </p:txBody>
          </p:sp>
        </p:grpSp>
      </p:grpSp>
      <p:grpSp>
        <p:nvGrpSpPr>
          <p:cNvPr id="5" name="Group 4"/>
          <p:cNvGrpSpPr/>
          <p:nvPr/>
        </p:nvGrpSpPr>
        <p:grpSpPr>
          <a:xfrm>
            <a:off x="7677197" y="2748139"/>
            <a:ext cx="2266402" cy="1662607"/>
            <a:chOff x="15356393" y="5496101"/>
            <a:chExt cx="4533394" cy="3325646"/>
          </a:xfrm>
        </p:grpSpPr>
        <p:grpSp>
          <p:nvGrpSpPr>
            <p:cNvPr id="17" name="Group 16"/>
            <p:cNvGrpSpPr/>
            <p:nvPr/>
          </p:nvGrpSpPr>
          <p:grpSpPr>
            <a:xfrm>
              <a:off x="16099343" y="5729672"/>
              <a:ext cx="3790444" cy="2743200"/>
              <a:chOff x="17335571" y="7391400"/>
              <a:chExt cx="5145016" cy="2743200"/>
            </a:xfrm>
          </p:grpSpPr>
          <p:sp>
            <p:nvSpPr>
              <p:cNvPr id="18" name="Rounded Rectangle 17"/>
              <p:cNvSpPr/>
              <p:nvPr/>
            </p:nvSpPr>
            <p:spPr>
              <a:xfrm>
                <a:off x="17335571" y="7391400"/>
                <a:ext cx="5145016" cy="2743200"/>
              </a:xfrm>
              <a:prstGeom prst="roundRect">
                <a:avLst>
                  <a:gd name="adj" fmla="val 7161"/>
                </a:avLst>
              </a:prstGeom>
              <a:solidFill>
                <a:schemeClr val="accent6">
                  <a:lumMod val="40000"/>
                  <a:lumOff val="60000"/>
                </a:schemeClr>
              </a:solidFill>
              <a:ln w="44450">
                <a:solidFill>
                  <a:schemeClr val="bg1">
                    <a:lumMod val="9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17335571" y="8374560"/>
                <a:ext cx="5145016" cy="101553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ctr"/>
                <a:r>
                  <a:rPr lang="en-US" sz="2699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 KỊCH</a:t>
                </a:r>
              </a:p>
            </p:txBody>
          </p:sp>
        </p:grpSp>
        <p:sp>
          <p:nvSpPr>
            <p:cNvPr id="2" name="Right Brace 1"/>
            <p:cNvSpPr/>
            <p:nvPr/>
          </p:nvSpPr>
          <p:spPr>
            <a:xfrm>
              <a:off x="15356393" y="5496101"/>
              <a:ext cx="495300" cy="3325646"/>
            </a:xfrm>
            <a:prstGeom prst="rightBrace">
              <a:avLst>
                <a:gd name="adj1" fmla="val 45256"/>
                <a:gd name="adj2" fmla="val 50000"/>
              </a:avLst>
            </a:prstGeom>
            <a:ln w="762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</p:grpSp>
      <p:sp>
        <p:nvSpPr>
          <p:cNvPr id="36" name="Title 4">
            <a:extLst>
              <a:ext uri="{FF2B5EF4-FFF2-40B4-BE49-F238E27FC236}">
                <a16:creationId xmlns:a16="http://schemas.microsoft.com/office/drawing/2014/main" id="{CC29B351-6215-BF46-B351-FC6C90DBF8E3}"/>
              </a:ext>
            </a:extLst>
          </p:cNvPr>
          <p:cNvSpPr txBox="1">
            <a:spLocks/>
          </p:cNvSpPr>
          <p:nvPr/>
        </p:nvSpPr>
        <p:spPr>
          <a:xfrm>
            <a:off x="319914" y="366592"/>
            <a:ext cx="5197366" cy="55579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VN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II. Đọc – Hiểu VB</a:t>
            </a:r>
            <a:br>
              <a:rPr lang="en-VN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VN" sz="3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F503209-97F4-F44E-B3B9-0039853EDB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Cô Linh Đoàn</a:t>
            </a:r>
          </a:p>
        </p:txBody>
      </p:sp>
    </p:spTree>
    <p:extLst>
      <p:ext uri="{BB962C8B-B14F-4D97-AF65-F5344CB8AC3E}">
        <p14:creationId xmlns:p14="http://schemas.microsoft.com/office/powerpoint/2010/main" val="2134678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555EA4-F00B-431C-B665-58DC8538AA2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7778" l="4961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15"/>
          <a:stretch/>
        </p:blipFill>
        <p:spPr>
          <a:xfrm>
            <a:off x="2209801" y="0"/>
            <a:ext cx="7772396" cy="430132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FE0A47F-DE0D-4AFB-A019-3B65ECEF2308}"/>
              </a:ext>
            </a:extLst>
          </p:cNvPr>
          <p:cNvSpPr/>
          <p:nvPr/>
        </p:nvSpPr>
        <p:spPr>
          <a:xfrm>
            <a:off x="2158285" y="4057324"/>
            <a:ext cx="7951630" cy="830997"/>
          </a:xfrm>
          <a:prstGeom prst="rect">
            <a:avLst/>
          </a:prstGeom>
          <a:noFill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HỘP QUÀ BÍ MẬT</a:t>
            </a:r>
            <a:endParaRPr lang="en-US" sz="4800" b="1" cap="none" spc="0" dirty="0">
              <a:ln w="6600">
                <a:solidFill>
                  <a:srgbClr val="7030A0"/>
                </a:solidFill>
                <a:prstDash val="solid"/>
              </a:ln>
              <a:solidFill>
                <a:srgbClr val="00206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8" name="chrysanthemum">
            <a:hlinkClick r:id="" action="ppaction://media"/>
            <a:extLst>
              <a:ext uri="{FF2B5EF4-FFF2-40B4-BE49-F238E27FC236}">
                <a16:creationId xmlns:a16="http://schemas.microsoft.com/office/drawing/2014/main" id="{8AE2F4B0-E4D2-402B-A75B-0B7FADBE2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61926" y="-800100"/>
            <a:ext cx="609600" cy="609600"/>
          </a:xfrm>
          <a:prstGeom prst="rect">
            <a:avLst/>
          </a:prstGeom>
        </p:spPr>
      </p:pic>
      <p:pic>
        <p:nvPicPr>
          <p:cNvPr id="9" name="Picture 8">
            <a:hlinkClick r:id="rId7" action="ppaction://hlinksldjump"/>
            <a:extLst>
              <a:ext uri="{FF2B5EF4-FFF2-40B4-BE49-F238E27FC236}">
                <a16:creationId xmlns:a16="http://schemas.microsoft.com/office/drawing/2014/main" id="{9BA53A17-AFCF-4E30-9122-7DE4F8E4940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7509" y="5062286"/>
            <a:ext cx="1969179" cy="174360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B61E008-E63C-47EA-9197-B0DC8AA996A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0421" y="4550177"/>
            <a:ext cx="2060627" cy="1383912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10985578" y="6257543"/>
            <a:ext cx="559639" cy="559639"/>
          </a:xfrm>
          <a:prstGeom prst="ellipse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B86643C-C810-0E42-A6CE-C477BE57D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Cô Linh Đoàn</a:t>
            </a:r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952661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59259E-6 L 0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 descr="C:\Users\USER\Desktop\Untitled-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1218" y="1448058"/>
            <a:ext cx="7011071" cy="5169179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319914" y="1269368"/>
            <a:ext cx="4739744" cy="491578"/>
            <a:chOff x="644526" y="2766774"/>
            <a:chExt cx="9480723" cy="983284"/>
          </a:xfrm>
        </p:grpSpPr>
        <p:sp>
          <p:nvSpPr>
            <p:cNvPr id="8" name="TextBox 7"/>
            <p:cNvSpPr txBox="1"/>
            <p:nvPr/>
          </p:nvSpPr>
          <p:spPr>
            <a:xfrm>
              <a:off x="1906586" y="2766774"/>
              <a:ext cx="8218663" cy="9542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00" b="1" i="1" dirty="0" err="1">
                  <a:solidFill>
                    <a:srgbClr val="4BACC6">
                      <a:lumMod val="75000"/>
                    </a:srgb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Nhân</a:t>
              </a:r>
              <a:r>
                <a:rPr lang="en-US" sz="2500" b="1" i="1" dirty="0">
                  <a:solidFill>
                    <a:srgbClr val="4BACC6">
                      <a:lumMod val="75000"/>
                    </a:srgb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2500" b="1" i="1" dirty="0" err="1">
                  <a:solidFill>
                    <a:srgbClr val="4BACC6">
                      <a:lumMod val="75000"/>
                    </a:srgb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vật</a:t>
              </a:r>
              <a:r>
                <a:rPr lang="en-US" sz="2500" b="1" i="1" dirty="0">
                  <a:solidFill>
                    <a:srgbClr val="4BACC6">
                      <a:lumMod val="75000"/>
                    </a:srgb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2500" b="1" i="1" dirty="0" err="1">
                  <a:solidFill>
                    <a:srgbClr val="4BACC6">
                      <a:lumMod val="75000"/>
                    </a:srgb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Vũ</a:t>
              </a:r>
              <a:r>
                <a:rPr lang="en-US" sz="2500" b="1" i="1" dirty="0">
                  <a:solidFill>
                    <a:srgbClr val="4BACC6">
                      <a:lumMod val="75000"/>
                    </a:srgb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2500" b="1" i="1" dirty="0" err="1">
                  <a:solidFill>
                    <a:srgbClr val="4BACC6">
                      <a:lumMod val="75000"/>
                    </a:srgb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Như</a:t>
              </a:r>
              <a:r>
                <a:rPr lang="en-US" sz="2500" b="1" i="1" dirty="0">
                  <a:solidFill>
                    <a:srgbClr val="4BACC6">
                      <a:lumMod val="75000"/>
                    </a:srgb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2500" b="1" i="1" dirty="0" err="1">
                  <a:solidFill>
                    <a:srgbClr val="4BACC6">
                      <a:lumMod val="75000"/>
                    </a:srgb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Tô</a:t>
              </a:r>
              <a:endParaRPr lang="vi-VN" sz="2500" b="1" i="1" dirty="0">
                <a:solidFill>
                  <a:srgbClr val="4BACC6">
                    <a:lumMod val="75000"/>
                  </a:srgbClr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644526" y="2823876"/>
              <a:ext cx="1269206" cy="804672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prstClr val="white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960329" y="2795826"/>
              <a:ext cx="776597" cy="9542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500" b="1" dirty="0">
                  <a:solidFill>
                    <a:prstClr val="white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2</a:t>
              </a:r>
            </a:p>
          </p:txBody>
        </p:sp>
      </p:grpSp>
      <p:sp>
        <p:nvSpPr>
          <p:cNvPr id="11" name="Rounded Rectangle 10"/>
          <p:cNvSpPr/>
          <p:nvPr/>
        </p:nvSpPr>
        <p:spPr>
          <a:xfrm>
            <a:off x="986397" y="2667099"/>
            <a:ext cx="2995082" cy="1142851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200" b="1" dirty="0">
                <a:solidFill>
                  <a:srgbClr val="FFFF00"/>
                </a:solidFill>
              </a:rPr>
              <a:t>Vũ Như Tô</a:t>
            </a:r>
            <a:r>
              <a:rPr lang="vi-VN" sz="2200" b="1" dirty="0"/>
              <a:t> là một nghệ sĩ có tài nhưng chưa có tâm</a:t>
            </a:r>
            <a:endParaRPr lang="en-US" sz="2200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986397" y="4152806"/>
            <a:ext cx="2995082" cy="1142851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200" b="1" dirty="0">
                <a:solidFill>
                  <a:srgbClr val="FFFF00"/>
                </a:solidFill>
              </a:rPr>
              <a:t>Cửu Trùng Đài </a:t>
            </a:r>
            <a:r>
              <a:rPr lang="vi-VN" sz="2200" b="1" dirty="0"/>
              <a:t>là cái đẹp nhưng chưa gắn với cái thiện </a:t>
            </a:r>
            <a:endParaRPr lang="en-US" sz="2200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8991223" y="2895669"/>
            <a:ext cx="2375477" cy="685711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latin typeface="Arial" pitchFamily="34" charset="0"/>
                <a:cs typeface="Arial" pitchFamily="34" charset="0"/>
              </a:rPr>
              <a:t>bị</a:t>
            </a:r>
            <a:r>
              <a:rPr lang="en-US" sz="2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latin typeface="Arial" pitchFamily="34" charset="0"/>
                <a:cs typeface="Arial" pitchFamily="34" charset="0"/>
              </a:rPr>
              <a:t>giết</a:t>
            </a:r>
            <a:endParaRPr lang="en-US" sz="2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9057473" y="4381376"/>
            <a:ext cx="2375477" cy="685711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200" b="1" dirty="0"/>
              <a:t>bị đập phá</a:t>
            </a:r>
            <a:endParaRPr lang="en-US" sz="2200" b="1" dirty="0"/>
          </a:p>
        </p:txBody>
      </p:sp>
      <p:sp>
        <p:nvSpPr>
          <p:cNvPr id="15" name="Rounded Rectangle 14"/>
          <p:cNvSpPr/>
          <p:nvPr/>
        </p:nvSpPr>
        <p:spPr>
          <a:xfrm>
            <a:off x="5257909" y="2895669"/>
            <a:ext cx="2375477" cy="685711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200" b="1" dirty="0"/>
              <a:t> tội đồ của </a:t>
            </a:r>
            <a:br>
              <a:rPr lang="en-US" sz="2200" b="1" dirty="0"/>
            </a:br>
            <a:r>
              <a:rPr lang="vi-VN" sz="2200" b="1" dirty="0"/>
              <a:t>nhân dâ</a:t>
            </a:r>
            <a:r>
              <a:rPr lang="en-US" sz="2200" b="1" dirty="0">
                <a:latin typeface="Arial" pitchFamily="34" charset="0"/>
                <a:cs typeface="Arial" pitchFamily="34" charset="0"/>
              </a:rPr>
              <a:t>n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291034" y="4381376"/>
            <a:ext cx="2375477" cy="685711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latin typeface="Arial" pitchFamily="34" charset="0"/>
                <a:cs typeface="Arial" pitchFamily="34" charset="0"/>
              </a:rPr>
              <a:t>bông</a:t>
            </a:r>
            <a:r>
              <a:rPr lang="en-US" sz="2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latin typeface="Arial" pitchFamily="34" charset="0"/>
                <a:cs typeface="Arial" pitchFamily="34" charset="0"/>
              </a:rPr>
              <a:t>hoa</a:t>
            </a:r>
            <a:r>
              <a:rPr lang="en-US" sz="2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latin typeface="Arial" pitchFamily="34" charset="0"/>
                <a:cs typeface="Arial" pitchFamily="34" charset="0"/>
              </a:rPr>
              <a:t>ác</a:t>
            </a:r>
            <a:r>
              <a:rPr lang="en-US" sz="2200" b="1" dirty="0"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17" name="Right Arrow 16"/>
          <p:cNvSpPr/>
          <p:nvPr/>
        </p:nvSpPr>
        <p:spPr>
          <a:xfrm>
            <a:off x="8131353" y="2876622"/>
            <a:ext cx="647616" cy="723806"/>
          </a:xfrm>
          <a:prstGeom prst="rightArrow">
            <a:avLst/>
          </a:prstGeom>
          <a:solidFill>
            <a:schemeClr val="accent5">
              <a:lumMod val="75000"/>
            </a:schemeClr>
          </a:solidFill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8" name="Right Arrow 17"/>
          <p:cNvSpPr/>
          <p:nvPr/>
        </p:nvSpPr>
        <p:spPr>
          <a:xfrm>
            <a:off x="4479446" y="2876622"/>
            <a:ext cx="647616" cy="723806"/>
          </a:xfrm>
          <a:prstGeom prst="rightArrow">
            <a:avLst/>
          </a:prstGeom>
          <a:solidFill>
            <a:schemeClr val="accent5">
              <a:lumMod val="75000"/>
            </a:schemeClr>
          </a:solidFill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9" name="Right Arrow 18"/>
          <p:cNvSpPr/>
          <p:nvPr/>
        </p:nvSpPr>
        <p:spPr>
          <a:xfrm>
            <a:off x="4496008" y="4362328"/>
            <a:ext cx="647616" cy="723806"/>
          </a:xfrm>
          <a:prstGeom prst="rightArrow">
            <a:avLst/>
          </a:prstGeom>
          <a:solidFill>
            <a:schemeClr val="accent5">
              <a:lumMod val="75000"/>
            </a:schemeClr>
          </a:solidFill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0" name="Right Arrow 19"/>
          <p:cNvSpPr/>
          <p:nvPr/>
        </p:nvSpPr>
        <p:spPr>
          <a:xfrm>
            <a:off x="8181040" y="4362328"/>
            <a:ext cx="647616" cy="723806"/>
          </a:xfrm>
          <a:prstGeom prst="rightArrow">
            <a:avLst/>
          </a:prstGeom>
          <a:solidFill>
            <a:schemeClr val="accent5">
              <a:lumMod val="75000"/>
            </a:schemeClr>
          </a:solidFill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2" name="Title 4">
            <a:extLst>
              <a:ext uri="{FF2B5EF4-FFF2-40B4-BE49-F238E27FC236}">
                <a16:creationId xmlns:a16="http://schemas.microsoft.com/office/drawing/2014/main" id="{C31EB7D8-8F06-4F4C-8BB7-A96A65B1092A}"/>
              </a:ext>
            </a:extLst>
          </p:cNvPr>
          <p:cNvSpPr txBox="1">
            <a:spLocks/>
          </p:cNvSpPr>
          <p:nvPr/>
        </p:nvSpPr>
        <p:spPr>
          <a:xfrm>
            <a:off x="319914" y="370722"/>
            <a:ext cx="5197366" cy="55579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VN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II. Đọc – Hiểu VB</a:t>
            </a:r>
            <a:br>
              <a:rPr lang="en-VN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VN" sz="3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33583F3-0340-F94C-8AA6-0B5D49621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Cô Linh Đoàn</a:t>
            </a:r>
          </a:p>
        </p:txBody>
      </p:sp>
    </p:spTree>
    <p:extLst>
      <p:ext uri="{BB962C8B-B14F-4D97-AF65-F5344CB8AC3E}">
        <p14:creationId xmlns:p14="http://schemas.microsoft.com/office/powerpoint/2010/main" val="636399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319914" y="1269368"/>
            <a:ext cx="4739744" cy="491578"/>
            <a:chOff x="644526" y="2766774"/>
            <a:chExt cx="9480723" cy="983284"/>
          </a:xfrm>
        </p:grpSpPr>
        <p:sp>
          <p:nvSpPr>
            <p:cNvPr id="28" name="TextBox 27"/>
            <p:cNvSpPr txBox="1"/>
            <p:nvPr/>
          </p:nvSpPr>
          <p:spPr>
            <a:xfrm>
              <a:off x="1906586" y="2766774"/>
              <a:ext cx="8218663" cy="9542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00" b="1" i="1" dirty="0" err="1">
                  <a:solidFill>
                    <a:srgbClr val="4BACC6">
                      <a:lumMod val="75000"/>
                    </a:srgb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Nhân</a:t>
              </a:r>
              <a:r>
                <a:rPr lang="en-US" sz="2500" b="1" i="1" dirty="0">
                  <a:solidFill>
                    <a:srgbClr val="4BACC6">
                      <a:lumMod val="75000"/>
                    </a:srgb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2500" b="1" i="1" dirty="0" err="1">
                  <a:solidFill>
                    <a:srgbClr val="4BACC6">
                      <a:lumMod val="75000"/>
                    </a:srgb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vật</a:t>
              </a:r>
              <a:r>
                <a:rPr lang="en-US" sz="2500" b="1" i="1" dirty="0">
                  <a:solidFill>
                    <a:srgbClr val="4BACC6">
                      <a:lumMod val="75000"/>
                    </a:srgb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2500" b="1" i="1" dirty="0" err="1">
                  <a:solidFill>
                    <a:srgbClr val="4BACC6">
                      <a:lumMod val="75000"/>
                    </a:srgb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Đan</a:t>
              </a:r>
              <a:r>
                <a:rPr lang="en-US" sz="2500" b="1" i="1" dirty="0">
                  <a:solidFill>
                    <a:srgbClr val="4BACC6">
                      <a:lumMod val="75000"/>
                    </a:srgb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2500" b="1" i="1" dirty="0" err="1">
                  <a:solidFill>
                    <a:srgbClr val="4BACC6">
                      <a:lumMod val="75000"/>
                    </a:srgb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Thiềm</a:t>
              </a:r>
              <a:endParaRPr lang="en-US" sz="2500" b="1" i="1" dirty="0">
                <a:solidFill>
                  <a:srgbClr val="4BACC6">
                    <a:lumMod val="75000"/>
                  </a:srgbClr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29" name="Rounded Rectangle 28"/>
            <p:cNvSpPr/>
            <p:nvPr/>
          </p:nvSpPr>
          <p:spPr>
            <a:xfrm>
              <a:off x="644526" y="2823876"/>
              <a:ext cx="1269206" cy="804672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prstClr val="white"/>
                </a:solidFill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960329" y="2795826"/>
              <a:ext cx="776597" cy="9542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500" b="1" dirty="0">
                  <a:solidFill>
                    <a:prstClr val="white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3</a:t>
              </a:r>
            </a:p>
          </p:txBody>
        </p:sp>
      </p:grpSp>
      <p:sp>
        <p:nvSpPr>
          <p:cNvPr id="13" name="Rectangle 12"/>
          <p:cNvSpPr/>
          <p:nvPr/>
        </p:nvSpPr>
        <p:spPr>
          <a:xfrm>
            <a:off x="966864" y="1719978"/>
            <a:ext cx="653865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a. </a:t>
            </a:r>
            <a:r>
              <a:rPr lang="vi-VN" sz="22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Là người say mê Cái Tài (tài năng siêu việt)</a:t>
            </a:r>
            <a:endParaRPr lang="en-US" sz="22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562690" y="3162335"/>
            <a:ext cx="5752351" cy="874663"/>
            <a:chOff x="10453881" y="5791200"/>
            <a:chExt cx="11506200" cy="1749553"/>
          </a:xfrm>
        </p:grpSpPr>
        <p:sp>
          <p:nvSpPr>
            <p:cNvPr id="16" name="Rectangle 15"/>
            <p:cNvSpPr/>
            <p:nvPr/>
          </p:nvSpPr>
          <p:spPr>
            <a:xfrm>
              <a:off x="10898187" y="5791200"/>
              <a:ext cx="11061894" cy="17495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ts val="3249"/>
                </a:lnSpc>
                <a:defRPr/>
              </a:pPr>
              <a:r>
                <a:rPr lang="vi-VN" sz="2200" b="1" dirty="0">
                  <a:solidFill>
                    <a:prstClr val="black">
                      <a:lumMod val="95000"/>
                      <a:lumOff val="5000"/>
                    </a:prstClr>
                  </a:solidFill>
                  <a:ea typeface="Tahoma" pitchFamily="34" charset="0"/>
                  <a:cs typeface="Arial" pitchFamily="34" charset="0"/>
                </a:rPr>
                <a:t>Luôn khích lệ, động viên Vũ Như Tô đừng để phí tài năng</a:t>
              </a:r>
              <a:endParaRPr lang="vi-VN" sz="2200" b="1" i="1" dirty="0">
                <a:solidFill>
                  <a:prstClr val="black">
                    <a:lumMod val="95000"/>
                    <a:lumOff val="5000"/>
                  </a:prstClr>
                </a:solidFill>
                <a:ea typeface="Tahoma" pitchFamily="34" charset="0"/>
                <a:cs typeface="Arial" pitchFamily="34" charset="0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10453881" y="6141249"/>
              <a:ext cx="274320" cy="27432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 sz="220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</p:grpSp>
      <p:pic>
        <p:nvPicPr>
          <p:cNvPr id="18" name="Picture 2" descr="http://www2.vietbao.vn/images/viet1/van-hoa/10827371-257-Vu-Nhu-To-to.jpg"/>
          <p:cNvPicPr>
            <a:picLocks noChangeAspect="1" noChangeArrowheads="1"/>
          </p:cNvPicPr>
          <p:nvPr/>
        </p:nvPicPr>
        <p:blipFill>
          <a:blip r:embed="rId3">
            <a:lum bright="-34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322" y="2362339"/>
            <a:ext cx="3365356" cy="393679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grpSp>
        <p:nvGrpSpPr>
          <p:cNvPr id="19" name="Group 18"/>
          <p:cNvGrpSpPr/>
          <p:nvPr/>
        </p:nvGrpSpPr>
        <p:grpSpPr>
          <a:xfrm>
            <a:off x="1562691" y="4020759"/>
            <a:ext cx="6309326" cy="464294"/>
            <a:chOff x="10453881" y="5791200"/>
            <a:chExt cx="12620296" cy="928708"/>
          </a:xfrm>
        </p:grpSpPr>
        <p:sp>
          <p:nvSpPr>
            <p:cNvPr id="20" name="Rectangle 19"/>
            <p:cNvSpPr/>
            <p:nvPr/>
          </p:nvSpPr>
          <p:spPr>
            <a:xfrm>
              <a:off x="10898187" y="5791200"/>
              <a:ext cx="12175990" cy="9287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ts val="3249"/>
                </a:lnSpc>
                <a:defRPr/>
              </a:pPr>
              <a:r>
                <a:rPr lang="vi-VN" sz="2200" b="1" dirty="0">
                  <a:solidFill>
                    <a:prstClr val="black">
                      <a:lumMod val="95000"/>
                      <a:lumOff val="5000"/>
                    </a:prstClr>
                  </a:solidFill>
                  <a:ea typeface="Tahoma" pitchFamily="34" charset="0"/>
                  <a:cs typeface="Arial" pitchFamily="34" charset="0"/>
                </a:rPr>
                <a:t>Quên mình để bảo vệ cái tài ấy</a:t>
              </a:r>
            </a:p>
          </p:txBody>
        </p:sp>
        <p:sp>
          <p:nvSpPr>
            <p:cNvPr id="21" name="Oval 20"/>
            <p:cNvSpPr/>
            <p:nvPr/>
          </p:nvSpPr>
          <p:spPr>
            <a:xfrm>
              <a:off x="10453881" y="6141249"/>
              <a:ext cx="274320" cy="27432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 sz="220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22" name="Title 4">
            <a:extLst>
              <a:ext uri="{FF2B5EF4-FFF2-40B4-BE49-F238E27FC236}">
                <a16:creationId xmlns:a16="http://schemas.microsoft.com/office/drawing/2014/main" id="{060792DD-23E2-1147-B898-9216F45884F8}"/>
              </a:ext>
            </a:extLst>
          </p:cNvPr>
          <p:cNvSpPr txBox="1">
            <a:spLocks/>
          </p:cNvSpPr>
          <p:nvPr/>
        </p:nvSpPr>
        <p:spPr>
          <a:xfrm>
            <a:off x="319914" y="352937"/>
            <a:ext cx="5197366" cy="55579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VN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II. Đọc – Hiểu VB</a:t>
            </a:r>
            <a:br>
              <a:rPr lang="en-VN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VN" sz="3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C97638E-75D1-5142-8DAB-FD7E5A7027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Cô Linh Đoàn</a:t>
            </a:r>
          </a:p>
        </p:txBody>
      </p:sp>
    </p:spTree>
    <p:extLst>
      <p:ext uri="{BB962C8B-B14F-4D97-AF65-F5344CB8AC3E}">
        <p14:creationId xmlns:p14="http://schemas.microsoft.com/office/powerpoint/2010/main" val="2055635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319914" y="1269368"/>
            <a:ext cx="4739744" cy="491578"/>
            <a:chOff x="644526" y="2766774"/>
            <a:chExt cx="9480723" cy="983284"/>
          </a:xfrm>
        </p:grpSpPr>
        <p:sp>
          <p:nvSpPr>
            <p:cNvPr id="28" name="TextBox 27"/>
            <p:cNvSpPr txBox="1"/>
            <p:nvPr/>
          </p:nvSpPr>
          <p:spPr>
            <a:xfrm>
              <a:off x="1906586" y="2766774"/>
              <a:ext cx="8218663" cy="9542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00" b="1" i="1" dirty="0" err="1">
                  <a:solidFill>
                    <a:srgbClr val="4BACC6">
                      <a:lumMod val="75000"/>
                    </a:srgb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Nhân</a:t>
              </a:r>
              <a:r>
                <a:rPr lang="en-US" sz="2500" b="1" i="1" dirty="0">
                  <a:solidFill>
                    <a:srgbClr val="4BACC6">
                      <a:lumMod val="75000"/>
                    </a:srgb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2500" b="1" i="1" dirty="0" err="1">
                  <a:solidFill>
                    <a:srgbClr val="4BACC6">
                      <a:lumMod val="75000"/>
                    </a:srgb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vật</a:t>
              </a:r>
              <a:r>
                <a:rPr lang="en-US" sz="2500" b="1" i="1" dirty="0">
                  <a:solidFill>
                    <a:srgbClr val="4BACC6">
                      <a:lumMod val="75000"/>
                    </a:srgb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2500" b="1" i="1" dirty="0" err="1">
                  <a:solidFill>
                    <a:srgbClr val="4BACC6">
                      <a:lumMod val="75000"/>
                    </a:srgb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Đan</a:t>
              </a:r>
              <a:r>
                <a:rPr lang="en-US" sz="2500" b="1" i="1" dirty="0">
                  <a:solidFill>
                    <a:srgbClr val="4BACC6">
                      <a:lumMod val="75000"/>
                    </a:srgb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2500" b="1" i="1" dirty="0" err="1">
                  <a:solidFill>
                    <a:srgbClr val="4BACC6">
                      <a:lumMod val="75000"/>
                    </a:srgb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Thiềm</a:t>
              </a:r>
              <a:endParaRPr lang="en-US" sz="2500" b="1" i="1" dirty="0">
                <a:solidFill>
                  <a:srgbClr val="4BACC6">
                    <a:lumMod val="75000"/>
                  </a:srgbClr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29" name="Rounded Rectangle 28"/>
            <p:cNvSpPr/>
            <p:nvPr/>
          </p:nvSpPr>
          <p:spPr>
            <a:xfrm>
              <a:off x="644526" y="2823876"/>
              <a:ext cx="1269206" cy="804672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prstClr val="white"/>
                </a:solidFill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960329" y="2795826"/>
              <a:ext cx="776597" cy="9542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500" b="1" dirty="0">
                  <a:solidFill>
                    <a:prstClr val="white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3</a:t>
              </a:r>
            </a:p>
          </p:txBody>
        </p:sp>
      </p:grpSp>
      <p:sp>
        <p:nvSpPr>
          <p:cNvPr id="13" name="Rectangle 12"/>
          <p:cNvSpPr/>
          <p:nvPr/>
        </p:nvSpPr>
        <p:spPr>
          <a:xfrm>
            <a:off x="966864" y="1719978"/>
            <a:ext cx="1011958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b. </a:t>
            </a:r>
            <a:r>
              <a:rPr lang="vi-VN" sz="22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Là người luôn tỉnh táo sáng suốt trong mọi trường hợp</a:t>
            </a:r>
            <a:endParaRPr lang="en-US" sz="22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386665" y="2206093"/>
            <a:ext cx="8061698" cy="464294"/>
            <a:chOff x="10453881" y="5791200"/>
            <a:chExt cx="16125496" cy="928708"/>
          </a:xfrm>
        </p:grpSpPr>
        <p:sp>
          <p:nvSpPr>
            <p:cNvPr id="16" name="Rectangle 15"/>
            <p:cNvSpPr/>
            <p:nvPr/>
          </p:nvSpPr>
          <p:spPr>
            <a:xfrm>
              <a:off x="10898187" y="5791200"/>
              <a:ext cx="15681190" cy="9287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ts val="3249"/>
                </a:lnSpc>
                <a:defRPr/>
              </a:pPr>
              <a:r>
                <a:rPr lang="vi-VN" sz="2200" b="1" dirty="0">
                  <a:solidFill>
                    <a:prstClr val="black">
                      <a:lumMod val="95000"/>
                      <a:lumOff val="5000"/>
                    </a:prstClr>
                  </a:solidFill>
                  <a:ea typeface="Tahoma" pitchFamily="34" charset="0"/>
                  <a:cs typeface="Arial" pitchFamily="34" charset="0"/>
                </a:rPr>
                <a:t>Lần 1: khuyên Vũ Như Tô xây Cửu Trùng Đài</a:t>
              </a:r>
              <a:endParaRPr lang="vi-VN" sz="2200" b="1" i="1" dirty="0">
                <a:solidFill>
                  <a:prstClr val="black">
                    <a:lumMod val="95000"/>
                    <a:lumOff val="5000"/>
                  </a:prstClr>
                </a:solidFill>
                <a:ea typeface="Tahoma" pitchFamily="34" charset="0"/>
                <a:cs typeface="Arial" pitchFamily="34" charset="0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10453881" y="6141249"/>
              <a:ext cx="274320" cy="27432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 sz="220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1386665" y="2633071"/>
            <a:ext cx="6309326" cy="464294"/>
            <a:chOff x="10453881" y="5791200"/>
            <a:chExt cx="12620296" cy="928708"/>
          </a:xfrm>
        </p:grpSpPr>
        <p:sp>
          <p:nvSpPr>
            <p:cNvPr id="20" name="Rectangle 19"/>
            <p:cNvSpPr/>
            <p:nvPr/>
          </p:nvSpPr>
          <p:spPr>
            <a:xfrm>
              <a:off x="10898187" y="5791200"/>
              <a:ext cx="12175990" cy="9287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ts val="3249"/>
                </a:lnSpc>
                <a:defRPr/>
              </a:pPr>
              <a:r>
                <a:rPr lang="vi-VN" sz="2200" b="1" dirty="0">
                  <a:solidFill>
                    <a:prstClr val="black">
                      <a:lumMod val="95000"/>
                      <a:lumOff val="5000"/>
                    </a:prstClr>
                  </a:solidFill>
                  <a:ea typeface="Tahoma" pitchFamily="34" charset="0"/>
                  <a:cs typeface="Arial" pitchFamily="34" charset="0"/>
                </a:rPr>
                <a:t>Lần 2: khuyên Vũ Như Tô bỏ trốn</a:t>
              </a:r>
            </a:p>
          </p:txBody>
        </p:sp>
        <p:sp>
          <p:nvSpPr>
            <p:cNvPr id="21" name="Oval 20"/>
            <p:cNvSpPr/>
            <p:nvPr/>
          </p:nvSpPr>
          <p:spPr>
            <a:xfrm>
              <a:off x="10453881" y="6141249"/>
              <a:ext cx="274320" cy="27432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 sz="220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386665" y="3086145"/>
            <a:ext cx="6309326" cy="874663"/>
            <a:chOff x="10453881" y="5791200"/>
            <a:chExt cx="12620296" cy="1749553"/>
          </a:xfrm>
        </p:grpSpPr>
        <p:sp>
          <p:nvSpPr>
            <p:cNvPr id="31" name="Rectangle 30"/>
            <p:cNvSpPr/>
            <p:nvPr/>
          </p:nvSpPr>
          <p:spPr>
            <a:xfrm>
              <a:off x="10898187" y="5791200"/>
              <a:ext cx="12175990" cy="17495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ts val="3249"/>
                </a:lnSpc>
                <a:defRPr/>
              </a:pPr>
              <a:r>
                <a:rPr lang="vi-VN" sz="2200" b="1" dirty="0">
                  <a:solidFill>
                    <a:prstClr val="black">
                      <a:lumMod val="95000"/>
                      <a:lumOff val="5000"/>
                    </a:prstClr>
                  </a:solidFill>
                  <a:ea typeface="Tahoma" pitchFamily="34" charset="0"/>
                  <a:cs typeface="Arial" pitchFamily="34" charset="0"/>
                </a:rPr>
                <a:t>Khi quân nổi loạn đến, nàng biết Vũ Như Tô  sẽ bị bắt và kêu lên tuyệt vọng</a:t>
              </a:r>
            </a:p>
          </p:txBody>
        </p:sp>
        <p:sp>
          <p:nvSpPr>
            <p:cNvPr id="32" name="Oval 31"/>
            <p:cNvSpPr/>
            <p:nvPr/>
          </p:nvSpPr>
          <p:spPr>
            <a:xfrm>
              <a:off x="10453881" y="6141249"/>
              <a:ext cx="274320" cy="27432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 sz="220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</p:grpSp>
      <p:pic>
        <p:nvPicPr>
          <p:cNvPr id="33" name="Picture 2" descr="http://www2.vietbao.vn/images/viet1/van-hoa/10827371-257-Vu-Nhu-To-to.jpg"/>
          <p:cNvPicPr>
            <a:picLocks noChangeAspect="1" noChangeArrowheads="1"/>
          </p:cNvPicPr>
          <p:nvPr/>
        </p:nvPicPr>
        <p:blipFill>
          <a:blip r:embed="rId3">
            <a:lum bright="-34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181" y="2354071"/>
            <a:ext cx="3008331" cy="351914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4" name="Title 4">
            <a:extLst>
              <a:ext uri="{FF2B5EF4-FFF2-40B4-BE49-F238E27FC236}">
                <a16:creationId xmlns:a16="http://schemas.microsoft.com/office/drawing/2014/main" id="{BBE0D6D3-11CB-724A-9EDD-EB22B7F483DC}"/>
              </a:ext>
            </a:extLst>
          </p:cNvPr>
          <p:cNvSpPr txBox="1">
            <a:spLocks/>
          </p:cNvSpPr>
          <p:nvPr/>
        </p:nvSpPr>
        <p:spPr>
          <a:xfrm>
            <a:off x="319914" y="428672"/>
            <a:ext cx="5197366" cy="55579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VN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II. Đọc – Hiểu VB</a:t>
            </a:r>
            <a:br>
              <a:rPr lang="en-VN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VN" sz="3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96A6190-20FA-0B4A-AA62-3A6D35E49E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Cô Linh Đoàn</a:t>
            </a:r>
          </a:p>
        </p:txBody>
      </p:sp>
    </p:spTree>
    <p:extLst>
      <p:ext uri="{BB962C8B-B14F-4D97-AF65-F5344CB8AC3E}">
        <p14:creationId xmlns:p14="http://schemas.microsoft.com/office/powerpoint/2010/main" val="1537334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319914" y="1269368"/>
            <a:ext cx="4739744" cy="491578"/>
            <a:chOff x="644526" y="2766774"/>
            <a:chExt cx="9480723" cy="983284"/>
          </a:xfrm>
        </p:grpSpPr>
        <p:sp>
          <p:nvSpPr>
            <p:cNvPr id="28" name="TextBox 27"/>
            <p:cNvSpPr txBox="1"/>
            <p:nvPr/>
          </p:nvSpPr>
          <p:spPr>
            <a:xfrm>
              <a:off x="1906586" y="2766774"/>
              <a:ext cx="8218663" cy="9542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00" b="1" i="1" dirty="0" err="1">
                  <a:solidFill>
                    <a:srgbClr val="4BACC6">
                      <a:lumMod val="75000"/>
                    </a:srgb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Nhân</a:t>
              </a:r>
              <a:r>
                <a:rPr lang="en-US" sz="2500" b="1" i="1" dirty="0">
                  <a:solidFill>
                    <a:srgbClr val="4BACC6">
                      <a:lumMod val="75000"/>
                    </a:srgb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2500" b="1" i="1" dirty="0" err="1">
                  <a:solidFill>
                    <a:srgbClr val="4BACC6">
                      <a:lumMod val="75000"/>
                    </a:srgb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vật</a:t>
              </a:r>
              <a:r>
                <a:rPr lang="en-US" sz="2500" b="1" i="1" dirty="0">
                  <a:solidFill>
                    <a:srgbClr val="4BACC6">
                      <a:lumMod val="75000"/>
                    </a:srgb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2500" b="1" i="1" dirty="0" err="1">
                  <a:solidFill>
                    <a:srgbClr val="4BACC6">
                      <a:lumMod val="75000"/>
                    </a:srgb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Đan</a:t>
              </a:r>
              <a:r>
                <a:rPr lang="en-US" sz="2500" b="1" i="1" dirty="0">
                  <a:solidFill>
                    <a:srgbClr val="4BACC6">
                      <a:lumMod val="75000"/>
                    </a:srgb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2500" b="1" i="1" dirty="0" err="1">
                  <a:solidFill>
                    <a:srgbClr val="4BACC6">
                      <a:lumMod val="75000"/>
                    </a:srgb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Thiềm</a:t>
              </a:r>
              <a:endParaRPr lang="en-US" sz="2500" b="1" i="1" dirty="0">
                <a:solidFill>
                  <a:srgbClr val="4BACC6">
                    <a:lumMod val="75000"/>
                  </a:srgbClr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29" name="Rounded Rectangle 28"/>
            <p:cNvSpPr/>
            <p:nvPr/>
          </p:nvSpPr>
          <p:spPr>
            <a:xfrm>
              <a:off x="644526" y="2823876"/>
              <a:ext cx="1269206" cy="804672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prstClr val="white"/>
                </a:solidFill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960329" y="2795826"/>
              <a:ext cx="776597" cy="9542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500" b="1" dirty="0">
                  <a:solidFill>
                    <a:prstClr val="white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3</a:t>
              </a:r>
            </a:p>
          </p:txBody>
        </p:sp>
      </p:grpSp>
      <p:sp>
        <p:nvSpPr>
          <p:cNvPr id="13" name="Rectangle 12"/>
          <p:cNvSpPr/>
          <p:nvPr/>
        </p:nvSpPr>
        <p:spPr>
          <a:xfrm>
            <a:off x="966864" y="1719978"/>
            <a:ext cx="1011958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2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c. Xứng đáng là tri âm tri kỉ của Vũ Như Tô</a:t>
            </a:r>
            <a:endParaRPr lang="en-US" sz="22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386665" y="2206093"/>
            <a:ext cx="8061698" cy="464294"/>
            <a:chOff x="10453881" y="5791200"/>
            <a:chExt cx="16125496" cy="928708"/>
          </a:xfrm>
        </p:grpSpPr>
        <p:sp>
          <p:nvSpPr>
            <p:cNvPr id="16" name="Rectangle 15"/>
            <p:cNvSpPr/>
            <p:nvPr/>
          </p:nvSpPr>
          <p:spPr>
            <a:xfrm>
              <a:off x="10898187" y="5791200"/>
              <a:ext cx="15681190" cy="9287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ts val="3249"/>
                </a:lnSpc>
                <a:defRPr/>
              </a:pPr>
              <a:r>
                <a:rPr lang="vi-VN" sz="2200" b="1" dirty="0">
                  <a:solidFill>
                    <a:prstClr val="black">
                      <a:lumMod val="95000"/>
                      <a:lumOff val="5000"/>
                    </a:prstClr>
                  </a:solidFill>
                  <a:ea typeface="Tahoma" pitchFamily="34" charset="0"/>
                  <a:cs typeface="Arial" pitchFamily="34" charset="0"/>
                </a:rPr>
                <a:t>Khi có loạn, tha thiết khuyên Vũ Như Tô trốn đi</a:t>
              </a:r>
              <a:endParaRPr lang="vi-VN" sz="2200" b="1" i="1" dirty="0">
                <a:solidFill>
                  <a:prstClr val="black">
                    <a:lumMod val="95000"/>
                    <a:lumOff val="5000"/>
                  </a:prstClr>
                </a:solidFill>
                <a:ea typeface="Tahoma" pitchFamily="34" charset="0"/>
                <a:cs typeface="Arial" pitchFamily="34" charset="0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10453881" y="6141249"/>
              <a:ext cx="274320" cy="27432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 sz="220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1386665" y="2633069"/>
            <a:ext cx="6004566" cy="874663"/>
            <a:chOff x="10453881" y="5791200"/>
            <a:chExt cx="12010696" cy="1749552"/>
          </a:xfrm>
        </p:grpSpPr>
        <p:sp>
          <p:nvSpPr>
            <p:cNvPr id="20" name="Rectangle 19"/>
            <p:cNvSpPr/>
            <p:nvPr/>
          </p:nvSpPr>
          <p:spPr>
            <a:xfrm>
              <a:off x="10898187" y="5791200"/>
              <a:ext cx="11566390" cy="17495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ts val="3249"/>
                </a:lnSpc>
                <a:defRPr/>
              </a:pPr>
              <a:r>
                <a:rPr lang="vi-VN" sz="2200" b="1" dirty="0">
                  <a:solidFill>
                    <a:prstClr val="black">
                      <a:lumMod val="95000"/>
                      <a:lumOff val="5000"/>
                    </a:prstClr>
                  </a:solidFill>
                  <a:ea typeface="Tahoma" pitchFamily="34" charset="0"/>
                  <a:cs typeface="Arial" pitchFamily="34" charset="0"/>
                </a:rPr>
                <a:t>Khi quân nổi loạn kéo vào, xin tha cho </a:t>
              </a:r>
              <a:br>
                <a:rPr lang="en-US" sz="2200" b="1" dirty="0">
                  <a:solidFill>
                    <a:prstClr val="black">
                      <a:lumMod val="95000"/>
                      <a:lumOff val="5000"/>
                    </a:prstClr>
                  </a:solidFill>
                  <a:ea typeface="Tahoma" pitchFamily="34" charset="0"/>
                  <a:cs typeface="Arial" pitchFamily="34" charset="0"/>
                </a:rPr>
              </a:br>
              <a:r>
                <a:rPr lang="vi-VN" sz="2200" b="1" dirty="0">
                  <a:solidFill>
                    <a:prstClr val="black">
                      <a:lumMod val="95000"/>
                      <a:lumOff val="5000"/>
                    </a:prstClr>
                  </a:solidFill>
                  <a:ea typeface="Tahoma" pitchFamily="34" charset="0"/>
                  <a:cs typeface="Arial" pitchFamily="34" charset="0"/>
                </a:rPr>
                <a:t>Vũ Như Tô</a:t>
              </a:r>
            </a:p>
          </p:txBody>
        </p:sp>
        <p:sp>
          <p:nvSpPr>
            <p:cNvPr id="21" name="Oval 20"/>
            <p:cNvSpPr/>
            <p:nvPr/>
          </p:nvSpPr>
          <p:spPr>
            <a:xfrm>
              <a:off x="10453881" y="6141249"/>
              <a:ext cx="274320" cy="27432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 sz="220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386665" y="3390905"/>
            <a:ext cx="6156946" cy="1695401"/>
            <a:chOff x="10453881" y="5791200"/>
            <a:chExt cx="12315496" cy="3391240"/>
          </a:xfrm>
        </p:grpSpPr>
        <p:sp>
          <p:nvSpPr>
            <p:cNvPr id="31" name="Rectangle 30"/>
            <p:cNvSpPr/>
            <p:nvPr/>
          </p:nvSpPr>
          <p:spPr>
            <a:xfrm>
              <a:off x="10898187" y="5791200"/>
              <a:ext cx="11871190" cy="339124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ts val="3249"/>
                </a:lnSpc>
                <a:defRPr/>
              </a:pPr>
              <a:r>
                <a:rPr lang="vi-VN" sz="2200" b="1" dirty="0">
                  <a:solidFill>
                    <a:prstClr val="black">
                      <a:lumMod val="95000"/>
                      <a:lumOff val="5000"/>
                    </a:prstClr>
                  </a:solidFill>
                  <a:ea typeface="Tahoma" pitchFamily="34" charset="0"/>
                  <a:cs typeface="Arial" pitchFamily="34" charset="0"/>
                </a:rPr>
                <a:t>Khi biết không sao cứu nổi Vũ Như Tô, nàng đau đớn vĩnh biệt tri kỉ trong nước mắt nghẹn ngào:  </a:t>
              </a:r>
              <a:r>
                <a:rPr lang="vi-VN" sz="2200" b="1" i="1" dirty="0">
                  <a:solidFill>
                    <a:prstClr val="black">
                      <a:lumMod val="95000"/>
                      <a:lumOff val="5000"/>
                    </a:prstClr>
                  </a:solidFill>
                  <a:ea typeface="Tahoma" pitchFamily="34" charset="0"/>
                  <a:cs typeface="Arial" pitchFamily="34" charset="0"/>
                </a:rPr>
                <a:t>Ông Cả ơi! Xin cùng ông vĩnh biệt!</a:t>
              </a:r>
            </a:p>
          </p:txBody>
        </p:sp>
        <p:sp>
          <p:nvSpPr>
            <p:cNvPr id="32" name="Oval 31"/>
            <p:cNvSpPr/>
            <p:nvPr/>
          </p:nvSpPr>
          <p:spPr>
            <a:xfrm>
              <a:off x="10453881" y="6141249"/>
              <a:ext cx="274320" cy="27432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 sz="220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</p:grpSp>
      <p:pic>
        <p:nvPicPr>
          <p:cNvPr id="3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227" y="1978575"/>
            <a:ext cx="3695219" cy="346946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4" name="Title 4">
            <a:extLst>
              <a:ext uri="{FF2B5EF4-FFF2-40B4-BE49-F238E27FC236}">
                <a16:creationId xmlns:a16="http://schemas.microsoft.com/office/drawing/2014/main" id="{87029335-7A8E-434D-8AD3-F17872C8AC59}"/>
              </a:ext>
            </a:extLst>
          </p:cNvPr>
          <p:cNvSpPr txBox="1">
            <a:spLocks/>
          </p:cNvSpPr>
          <p:nvPr/>
        </p:nvSpPr>
        <p:spPr>
          <a:xfrm>
            <a:off x="319914" y="381866"/>
            <a:ext cx="5197366" cy="55579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VN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II. Đọc – Hiểu VB</a:t>
            </a:r>
            <a:br>
              <a:rPr lang="en-VN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VN" sz="3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B148A37-AC7B-A84F-86CA-B08028143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Cô Linh Đoàn</a:t>
            </a:r>
          </a:p>
        </p:txBody>
      </p:sp>
    </p:spTree>
    <p:extLst>
      <p:ext uri="{BB962C8B-B14F-4D97-AF65-F5344CB8AC3E}">
        <p14:creationId xmlns:p14="http://schemas.microsoft.com/office/powerpoint/2010/main" val="3538457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470CDB-9AFE-DC4F-874B-5864A2CBB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999" y="2249692"/>
            <a:ext cx="11991001" cy="1769715"/>
          </a:xfrm>
        </p:spPr>
        <p:txBody>
          <a:bodyPr/>
          <a:lstStyle/>
          <a:p>
            <a:r>
              <a:rPr lang="en-VN" sz="11500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III. TỔNG KẾT</a:t>
            </a:r>
          </a:p>
        </p:txBody>
      </p:sp>
    </p:spTree>
    <p:extLst>
      <p:ext uri="{BB962C8B-B14F-4D97-AF65-F5344CB8AC3E}">
        <p14:creationId xmlns:p14="http://schemas.microsoft.com/office/powerpoint/2010/main" val="761291841"/>
      </p:ext>
    </p:extLst>
  </p:cSld>
  <p:clrMapOvr>
    <a:masterClrMapping/>
  </p:clrMapOvr>
  <p:transition spd="med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2" descr="C:\Users\USER\Desktop\Untitled-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246" y="992168"/>
            <a:ext cx="7011071" cy="5169179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400981" y="1432925"/>
            <a:ext cx="11186402" cy="2262741"/>
            <a:chOff x="802066" y="2865329"/>
            <a:chExt cx="22375718" cy="4526071"/>
          </a:xfrm>
        </p:grpSpPr>
        <p:sp>
          <p:nvSpPr>
            <p:cNvPr id="4" name="Rectangle 3"/>
            <p:cNvSpPr/>
            <p:nvPr/>
          </p:nvSpPr>
          <p:spPr>
            <a:xfrm>
              <a:off x="1209391" y="3349080"/>
              <a:ext cx="21968393" cy="4042320"/>
            </a:xfrm>
            <a:prstGeom prst="rect">
              <a:avLst/>
            </a:prstGeom>
            <a:ln w="41275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5" name="Rectangle 4"/>
            <p:cNvSpPr/>
            <p:nvPr/>
          </p:nvSpPr>
          <p:spPr>
            <a:xfrm>
              <a:off x="802066" y="2865329"/>
              <a:ext cx="407869" cy="914725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prstClr val="white"/>
                </a:solidFill>
              </a:endParaRPr>
            </a:p>
          </p:txBody>
        </p:sp>
        <p:sp>
          <p:nvSpPr>
            <p:cNvPr id="6" name="Pentagon 5"/>
            <p:cNvSpPr/>
            <p:nvPr/>
          </p:nvSpPr>
          <p:spPr>
            <a:xfrm>
              <a:off x="1209935" y="2865654"/>
              <a:ext cx="5268652" cy="914400"/>
            </a:xfrm>
            <a:prstGeom prst="homePlate">
              <a:avLst>
                <a:gd name="adj" fmla="val 27359"/>
              </a:avLst>
            </a:prstGeom>
            <a:solidFill>
              <a:schemeClr val="accent5"/>
            </a:solidFill>
            <a:ln w="57150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prstClr val="white"/>
                </a:solidFill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1618072" y="2895601"/>
              <a:ext cx="3713680" cy="92345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400" b="1" dirty="0">
                  <a:solidFill>
                    <a:prstClr val="white"/>
                  </a:solidFill>
                  <a:latin typeface="Arial" pitchFamily="34" charset="0"/>
                  <a:ea typeface="Tahoma" pitchFamily="34" charset="0"/>
                  <a:cs typeface="Arial" pitchFamily="34" charset="0"/>
                </a:rPr>
                <a:t>1. </a:t>
              </a:r>
              <a:r>
                <a:rPr lang="en-US" sz="2400" b="1" dirty="0" err="1">
                  <a:solidFill>
                    <a:prstClr val="white"/>
                  </a:solidFill>
                  <a:latin typeface="Arial" pitchFamily="34" charset="0"/>
                  <a:ea typeface="Tahoma" pitchFamily="34" charset="0"/>
                  <a:cs typeface="Arial" pitchFamily="34" charset="0"/>
                </a:rPr>
                <a:t>Nội</a:t>
              </a:r>
              <a:r>
                <a:rPr lang="en-US" sz="2400" b="1" dirty="0">
                  <a:solidFill>
                    <a:prstClr val="white"/>
                  </a:solidFill>
                  <a:latin typeface="Arial" pitchFamily="34" charset="0"/>
                  <a:ea typeface="Tahoma" pitchFamily="34" charset="0"/>
                  <a:cs typeface="Arial" pitchFamily="34" charset="0"/>
                </a:rPr>
                <a:t> dung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2635705" y="3962400"/>
              <a:ext cx="20225882" cy="15390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vi-VN" sz="2200" b="1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Qua tấn bi kịch của Vũ Như Tô, tác giả  đã đặt ra những vấn đề có ý nghĩa muôn thuở về mối quan hệ giữa: </a:t>
              </a:r>
              <a:endParaRPr lang="en-US" sz="2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0" name="Group 40"/>
          <p:cNvGrpSpPr/>
          <p:nvPr/>
        </p:nvGrpSpPr>
        <p:grpSpPr>
          <a:xfrm>
            <a:off x="357981" y="516543"/>
            <a:ext cx="4615096" cy="517324"/>
            <a:chOff x="-288924" y="1873056"/>
            <a:chExt cx="9231393" cy="1034781"/>
          </a:xfrm>
        </p:grpSpPr>
        <p:sp>
          <p:nvSpPr>
            <p:cNvPr id="11" name="Rounded Rectangle 10"/>
            <p:cNvSpPr/>
            <p:nvPr/>
          </p:nvSpPr>
          <p:spPr>
            <a:xfrm>
              <a:off x="-288924" y="1905000"/>
              <a:ext cx="2362200" cy="804672"/>
            </a:xfrm>
            <a:prstGeom prst="roundRect">
              <a:avLst/>
            </a:prstGeom>
            <a:solidFill>
              <a:srgbClr val="1D93A5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prstClr val="white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73077" y="1873056"/>
              <a:ext cx="1371600" cy="954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00" b="1" dirty="0">
                  <a:solidFill>
                    <a:prstClr val="white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III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087563" y="1892300"/>
              <a:ext cx="6854906" cy="10155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99" b="1" dirty="0">
                  <a:solidFill>
                    <a:srgbClr val="1D93A5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TỔNG KẾT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049625" y="2701475"/>
            <a:ext cx="4572796" cy="430887"/>
            <a:chOff x="2099523" y="5745097"/>
            <a:chExt cx="9146782" cy="861887"/>
          </a:xfrm>
        </p:grpSpPr>
        <p:sp>
          <p:nvSpPr>
            <p:cNvPr id="15" name="Isosceles Triangle 14"/>
            <p:cNvSpPr/>
            <p:nvPr/>
          </p:nvSpPr>
          <p:spPr>
            <a:xfrm rot="5400000">
              <a:off x="2062495" y="5964623"/>
              <a:ext cx="395622" cy="321565"/>
            </a:xfrm>
            <a:prstGeom prst="triangle">
              <a:avLst/>
            </a:prstGeom>
            <a:solidFill>
              <a:srgbClr val="EA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2999"/>
                </a:lnSpc>
              </a:pPr>
              <a:endParaRPr lang="en-US" sz="2200" b="1">
                <a:solidFill>
                  <a:srgbClr val="EA0000"/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635705" y="5745097"/>
              <a:ext cx="8610600" cy="861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t-BR" sz="2200" b="1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Nghệ thuật  - cuộc sống</a:t>
              </a:r>
              <a:endParaRPr lang="en-US" sz="2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00981" y="4000426"/>
            <a:ext cx="11186402" cy="2368790"/>
            <a:chOff x="802066" y="7758604"/>
            <a:chExt cx="22375718" cy="4738197"/>
          </a:xfrm>
        </p:grpSpPr>
        <p:sp>
          <p:nvSpPr>
            <p:cNvPr id="18" name="Rectangle 17"/>
            <p:cNvSpPr/>
            <p:nvPr/>
          </p:nvSpPr>
          <p:spPr>
            <a:xfrm>
              <a:off x="1209391" y="8242355"/>
              <a:ext cx="21968393" cy="4254446"/>
            </a:xfrm>
            <a:prstGeom prst="rect">
              <a:avLst/>
            </a:prstGeom>
            <a:ln w="41275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9" name="Pentagon 18"/>
            <p:cNvSpPr/>
            <p:nvPr/>
          </p:nvSpPr>
          <p:spPr>
            <a:xfrm>
              <a:off x="828935" y="7758929"/>
              <a:ext cx="5268652" cy="914400"/>
            </a:xfrm>
            <a:prstGeom prst="homePlate">
              <a:avLst>
                <a:gd name="adj" fmla="val 27359"/>
              </a:avLst>
            </a:prstGeom>
            <a:solidFill>
              <a:schemeClr val="accent5"/>
            </a:solidFill>
            <a:ln w="57150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prstClr val="white"/>
                </a:solidFill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345525" y="7834804"/>
              <a:ext cx="4258773" cy="861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200" b="1" dirty="0">
                  <a:solidFill>
                    <a:prstClr val="white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2. </a:t>
              </a:r>
              <a:r>
                <a:rPr lang="en-US" sz="2200" b="1" dirty="0" err="1">
                  <a:solidFill>
                    <a:prstClr val="white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Nghệ</a:t>
              </a:r>
              <a:r>
                <a:rPr lang="en-US" sz="2200" b="1" dirty="0">
                  <a:solidFill>
                    <a:prstClr val="white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2200" b="1" dirty="0" err="1">
                  <a:solidFill>
                    <a:prstClr val="white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thuật</a:t>
              </a:r>
              <a:endParaRPr lang="en-US" sz="2200" b="1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802066" y="7758604"/>
              <a:ext cx="407869" cy="914725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prstClr val="white"/>
                </a:solidFill>
              </a:endParaRPr>
            </a:p>
          </p:txBody>
        </p:sp>
        <p:sp>
          <p:nvSpPr>
            <p:cNvPr id="22" name="Isosceles Triangle 21"/>
            <p:cNvSpPr/>
            <p:nvPr/>
          </p:nvSpPr>
          <p:spPr>
            <a:xfrm rot="5400000">
              <a:off x="2062495" y="9287326"/>
              <a:ext cx="395622" cy="321565"/>
            </a:xfrm>
            <a:prstGeom prst="triangle">
              <a:avLst/>
            </a:prstGeom>
            <a:solidFill>
              <a:srgbClr val="EA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2999"/>
                </a:lnSpc>
              </a:pPr>
              <a:endParaRPr lang="en-US" sz="2200" b="1">
                <a:solidFill>
                  <a:srgbClr val="EA0000"/>
                </a:solidFill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2635705" y="8991601"/>
              <a:ext cx="14434682" cy="861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vi-VN" sz="2200" b="1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Ngôn ngữ điêu luyện, có tính tổng hợp cao.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1049625" y="5035891"/>
            <a:ext cx="10074920" cy="430887"/>
            <a:chOff x="2099523" y="10687799"/>
            <a:chExt cx="20152464" cy="861887"/>
          </a:xfrm>
        </p:grpSpPr>
        <p:sp>
          <p:nvSpPr>
            <p:cNvPr id="25" name="Isosceles Triangle 24"/>
            <p:cNvSpPr/>
            <p:nvPr/>
          </p:nvSpPr>
          <p:spPr>
            <a:xfrm rot="5400000">
              <a:off x="2062495" y="10907325"/>
              <a:ext cx="395622" cy="321565"/>
            </a:xfrm>
            <a:prstGeom prst="triangle">
              <a:avLst/>
            </a:prstGeom>
            <a:solidFill>
              <a:srgbClr val="EA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2999"/>
                </a:lnSpc>
              </a:pPr>
              <a:endParaRPr lang="en-US" sz="2200" b="1">
                <a:solidFill>
                  <a:srgbClr val="EA0000"/>
                </a:solidFill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2635705" y="10687799"/>
              <a:ext cx="19616282" cy="861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vi-VN" sz="2200" b="1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Dẫn dắt các xung đột kịch bằng ngôn ngữ và hành động rất thành công</a:t>
              </a:r>
              <a:endParaRPr lang="pt-BR" sz="2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1049625" y="3158616"/>
            <a:ext cx="10379680" cy="430887"/>
            <a:chOff x="2099523" y="5745097"/>
            <a:chExt cx="20762064" cy="861887"/>
          </a:xfrm>
        </p:grpSpPr>
        <p:sp>
          <p:nvSpPr>
            <p:cNvPr id="28" name="Isosceles Triangle 27"/>
            <p:cNvSpPr/>
            <p:nvPr/>
          </p:nvSpPr>
          <p:spPr>
            <a:xfrm rot="5400000">
              <a:off x="2062495" y="5964623"/>
              <a:ext cx="395622" cy="321565"/>
            </a:xfrm>
            <a:prstGeom prst="triangle">
              <a:avLst/>
            </a:prstGeom>
            <a:solidFill>
              <a:srgbClr val="EA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2999"/>
                </a:lnSpc>
              </a:pPr>
              <a:endParaRPr lang="en-US" sz="2200" b="1">
                <a:solidFill>
                  <a:srgbClr val="EA0000"/>
                </a:solidFill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2635705" y="5745097"/>
              <a:ext cx="20225882" cy="861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vi-VN" sz="2200" b="1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Lí tưởng nghệ thuật cao siêu thuần tuý - lợi ích thiết th</a:t>
              </a:r>
              <a:r>
                <a:rPr lang="en-US" sz="2200" b="1" dirty="0" err="1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ực</a:t>
              </a:r>
              <a:r>
                <a:rPr lang="vi-VN" sz="2200" b="1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 của nhân dân</a:t>
              </a:r>
              <a:endParaRPr lang="en-US" sz="2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049625" y="5497375"/>
            <a:ext cx="10074920" cy="769441"/>
            <a:chOff x="2099523" y="10687799"/>
            <a:chExt cx="20152464" cy="1539084"/>
          </a:xfrm>
        </p:grpSpPr>
        <p:sp>
          <p:nvSpPr>
            <p:cNvPr id="31" name="Isosceles Triangle 30"/>
            <p:cNvSpPr/>
            <p:nvPr/>
          </p:nvSpPr>
          <p:spPr>
            <a:xfrm rot="5400000">
              <a:off x="2062495" y="10907325"/>
              <a:ext cx="395622" cy="321565"/>
            </a:xfrm>
            <a:prstGeom prst="triangle">
              <a:avLst/>
            </a:prstGeom>
            <a:solidFill>
              <a:srgbClr val="EA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2999"/>
                </a:lnSpc>
              </a:pPr>
              <a:endParaRPr lang="en-US" sz="2200" b="1">
                <a:solidFill>
                  <a:srgbClr val="EA0000"/>
                </a:solidFill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2635705" y="10687799"/>
              <a:ext cx="19616282" cy="15390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vi-VN" sz="2200" b="1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Các lớp kịch ngắn, thay đổi liên tục, lời thoại dồn dập tạo một không khí sôi sục, căng thẳng.</a:t>
              </a:r>
            </a:p>
          </p:txBody>
        </p:sp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C43AC8D-6D22-154D-8BA6-FB8C76E7F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Cô Linh Đoàn</a:t>
            </a:r>
          </a:p>
        </p:txBody>
      </p:sp>
    </p:spTree>
    <p:extLst>
      <p:ext uri="{BB962C8B-B14F-4D97-AF65-F5344CB8AC3E}">
        <p14:creationId xmlns:p14="http://schemas.microsoft.com/office/powerpoint/2010/main" val="4037896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D6DFF3C-CBC3-1844-A2F8-F560A66611B1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13" y="0"/>
            <a:ext cx="11244943" cy="68579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0527038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470CDB-9AFE-DC4F-874B-5864A2CBB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999" y="2249692"/>
            <a:ext cx="11991001" cy="1769715"/>
          </a:xfrm>
        </p:spPr>
        <p:txBody>
          <a:bodyPr/>
          <a:lstStyle/>
          <a:p>
            <a:r>
              <a:rPr lang="en-VN" sz="11500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IV. LUYỆN TẬP</a:t>
            </a:r>
          </a:p>
        </p:txBody>
      </p:sp>
    </p:spTree>
    <p:extLst>
      <p:ext uri="{BB962C8B-B14F-4D97-AF65-F5344CB8AC3E}">
        <p14:creationId xmlns:p14="http://schemas.microsoft.com/office/powerpoint/2010/main" val="619396282"/>
      </p:ext>
    </p:extLst>
  </p:cSld>
  <p:clrMapOvr>
    <a:masterClrMapping/>
  </p:clrMapOvr>
  <p:transition spd="med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0" y="2922753"/>
            <a:ext cx="12192000" cy="2387600"/>
          </a:xfrm>
        </p:spPr>
        <p:txBody>
          <a:bodyPr>
            <a:noAutofit/>
          </a:bodyPr>
          <a:lstStyle/>
          <a:p>
            <a:pPr algn="just"/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Hs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bất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hs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quay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hs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sp>
        <p:nvSpPr>
          <p:cNvPr id="4" name="Rectangle 3"/>
          <p:cNvSpPr/>
          <p:nvPr/>
        </p:nvSpPr>
        <p:spPr>
          <a:xfrm>
            <a:off x="940156" y="177941"/>
            <a:ext cx="10251583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>
                <a:ln w="6600">
                  <a:solidFill>
                    <a:srgbClr val="ED7D31"/>
                  </a:solidFill>
                  <a:prstDash val="solid"/>
                </a:ln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VĂN HỌC</a:t>
            </a:r>
            <a:endParaRPr kumimoji="0" lang="en-US" sz="60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8160EB6-65A0-EE4C-B9AE-4A7B6A148A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Cô Linh Đoàn</a:t>
            </a:r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245635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75"/>
    </mc:Choice>
    <mc:Fallback xmlns="">
      <p:transition spd="slow" advTm="108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/>
          <p:cNvGrpSpPr/>
          <p:nvPr/>
        </p:nvGrpSpPr>
        <p:grpSpPr>
          <a:xfrm>
            <a:off x="5825983" y="748967"/>
            <a:ext cx="5042125" cy="5036855"/>
            <a:chOff x="5425622" y="292790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269286"/>
              <a:ext cx="2025648" cy="67665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32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7" y="2184872"/>
              <a:ext cx="2025648" cy="67665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6" y="1266361"/>
              <a:ext cx="2025648" cy="67665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189476"/>
              <a:ext cx="2025648" cy="67665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1" y="3524665"/>
              <a:ext cx="2025648" cy="67665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6" y="4492996"/>
              <a:ext cx="2025648" cy="67665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9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4" y="4485091"/>
              <a:ext cx="2025648" cy="67665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556175"/>
              <a:ext cx="2025648" cy="67665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9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9719404" y="5775253"/>
            <a:ext cx="1749613" cy="1022667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ounded Rectangle 25">
            <a:hlinkClick r:id="rId5" action="ppaction://hlinksldjump"/>
          </p:cNvPr>
          <p:cNvSpPr/>
          <p:nvPr/>
        </p:nvSpPr>
        <p:spPr>
          <a:xfrm>
            <a:off x="857805" y="2186976"/>
            <a:ext cx="1337688" cy="1337688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ounded Rectangle 26">
            <a:hlinkClick r:id="rId6" action="ppaction://hlinksldjump"/>
          </p:cNvPr>
          <p:cNvSpPr/>
          <p:nvPr/>
        </p:nvSpPr>
        <p:spPr>
          <a:xfrm>
            <a:off x="2355722" y="2186976"/>
            <a:ext cx="1337688" cy="1337688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ounded Rectangle 27">
            <a:hlinkClick r:id="rId7" action="ppaction://hlinksldjump"/>
          </p:cNvPr>
          <p:cNvSpPr/>
          <p:nvPr/>
        </p:nvSpPr>
        <p:spPr>
          <a:xfrm>
            <a:off x="3853638" y="2186976"/>
            <a:ext cx="1337688" cy="1337688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Rounded Rectangle 34">
            <a:hlinkClick r:id="rId8" action="ppaction://hlinksldjump"/>
          </p:cNvPr>
          <p:cNvSpPr/>
          <p:nvPr/>
        </p:nvSpPr>
        <p:spPr>
          <a:xfrm>
            <a:off x="858563" y="3733049"/>
            <a:ext cx="1337688" cy="1337688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Rounded Rectangle 35">
            <a:hlinkClick r:id="rId9" action="ppaction://hlinksldjump"/>
          </p:cNvPr>
          <p:cNvSpPr/>
          <p:nvPr/>
        </p:nvSpPr>
        <p:spPr>
          <a:xfrm>
            <a:off x="2356480" y="3733049"/>
            <a:ext cx="1337688" cy="1337688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" name="Rounded Rectangle 36">
            <a:hlinkClick r:id="rId10" action="ppaction://hlinksldjump"/>
          </p:cNvPr>
          <p:cNvSpPr/>
          <p:nvPr/>
        </p:nvSpPr>
        <p:spPr>
          <a:xfrm>
            <a:off x="3854396" y="3733049"/>
            <a:ext cx="1337688" cy="1337688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402426" y="95110"/>
            <a:ext cx="5121915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VĂN HỌC</a:t>
            </a:r>
            <a:endParaRPr kumimoji="0" lang="en-US" sz="60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C00000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7" y="845531"/>
            <a:ext cx="495300" cy="4381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39" y="1207472"/>
            <a:ext cx="495300" cy="4381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50" y="680278"/>
            <a:ext cx="495300" cy="43815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1983" y="30651"/>
            <a:ext cx="1807253" cy="139589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194" y="2667804"/>
            <a:ext cx="1354214" cy="1155064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11351621" y="2586449"/>
            <a:ext cx="783772" cy="783770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2" name="Picture 6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8973" y="5732248"/>
            <a:ext cx="1249410" cy="1065672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6014661" y="5775253"/>
            <a:ext cx="1631533" cy="102266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Dừng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3A64B1-26B5-734F-B221-F18328850E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Cô Linh Đoàn</a:t>
            </a:r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654934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9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4" fill="hold">
                      <p:stCondLst>
                        <p:cond delay="0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audio>
              <p:cMediaNode vol="80000">
                <p:cTn id="2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6335562D-47C3-42BC-BC7D-7AF52EE5A71A}"/>
              </a:ext>
            </a:extLst>
          </p:cNvPr>
          <p:cNvSpPr/>
          <p:nvPr/>
        </p:nvSpPr>
        <p:spPr>
          <a:xfrm>
            <a:off x="0" y="1839350"/>
            <a:ext cx="12192000" cy="114174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DE8E057-79AF-4679-8F0F-5F578B85F19A}"/>
              </a:ext>
            </a:extLst>
          </p:cNvPr>
          <p:cNvSpPr/>
          <p:nvPr/>
        </p:nvSpPr>
        <p:spPr>
          <a:xfrm>
            <a:off x="0" y="5174659"/>
            <a:ext cx="12192000" cy="114174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hlinkClick r:id="rId3" action="ppaction://hlinksldjump"/>
            <a:extLst>
              <a:ext uri="{FF2B5EF4-FFF2-40B4-BE49-F238E27FC236}">
                <a16:creationId xmlns:a16="http://schemas.microsoft.com/office/drawing/2014/main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57" y="930650"/>
            <a:ext cx="1969179" cy="17436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32" y="418541"/>
            <a:ext cx="2060627" cy="1383912"/>
          </a:xfrm>
          <a:prstGeom prst="rect">
            <a:avLst/>
          </a:prstGeom>
        </p:spPr>
      </p:pic>
      <p:pic>
        <p:nvPicPr>
          <p:cNvPr id="10" name="Picture 9">
            <a:hlinkClick r:id="rId6" action="ppaction://hlinksldjump"/>
            <a:extLst>
              <a:ext uri="{FF2B5EF4-FFF2-40B4-BE49-F238E27FC236}">
                <a16:creationId xmlns:a16="http://schemas.microsoft.com/office/drawing/2014/main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399" y="930649"/>
            <a:ext cx="1969179" cy="17436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674" y="418540"/>
            <a:ext cx="2060627" cy="1383912"/>
          </a:xfrm>
          <a:prstGeom prst="rect">
            <a:avLst/>
          </a:prstGeom>
        </p:spPr>
      </p:pic>
      <p:pic>
        <p:nvPicPr>
          <p:cNvPr id="12" name="Picture 11">
            <a:hlinkClick r:id="rId9" action="ppaction://hlinksldjump"/>
            <a:extLst>
              <a:ext uri="{FF2B5EF4-FFF2-40B4-BE49-F238E27FC236}">
                <a16:creationId xmlns:a16="http://schemas.microsoft.com/office/drawing/2014/main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141" y="930649"/>
            <a:ext cx="1969179" cy="17436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416" y="418540"/>
            <a:ext cx="2060627" cy="1383912"/>
          </a:xfrm>
          <a:prstGeom prst="rect">
            <a:avLst/>
          </a:prstGeom>
        </p:spPr>
      </p:pic>
      <p:pic>
        <p:nvPicPr>
          <p:cNvPr id="14" name="Picture 13">
            <a:hlinkClick r:id="rId12" action="ppaction://hlinksldjump"/>
            <a:extLst>
              <a:ext uri="{FF2B5EF4-FFF2-40B4-BE49-F238E27FC236}">
                <a16:creationId xmlns:a16="http://schemas.microsoft.com/office/drawing/2014/main" id="{633EC59B-FCA1-44AA-9210-1F72A9C855E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606" y="930648"/>
            <a:ext cx="1969179" cy="1743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D65FD14-A8FF-49BD-BB2A-1A81849D35A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881" y="418539"/>
            <a:ext cx="2060627" cy="1383912"/>
          </a:xfrm>
          <a:prstGeom prst="rect">
            <a:avLst/>
          </a:prstGeom>
        </p:spPr>
      </p:pic>
      <p:pic>
        <p:nvPicPr>
          <p:cNvPr id="16" name="Picture 15">
            <a:hlinkClick r:id="rId15" action="ppaction://hlinksldjump"/>
            <a:extLst>
              <a:ext uri="{FF2B5EF4-FFF2-40B4-BE49-F238E27FC236}">
                <a16:creationId xmlns:a16="http://schemas.microsoft.com/office/drawing/2014/main" id="{6FB1DCEB-4C74-4EB6-8AC6-7F38A1717E0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623" y="930647"/>
            <a:ext cx="1969179" cy="174360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69360CF-BDF1-45A9-8C3E-6AEF4338A20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3898" y="418538"/>
            <a:ext cx="2060627" cy="138391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6677DD5-4B38-44EE-AE03-4CE69860F1F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08765"/>
            <a:ext cx="6095999" cy="33481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E58EB64-C11F-4AA8-BD51-6B7EDB33655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6308765"/>
            <a:ext cx="6095999" cy="33481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4629"/>
            <a:ext cx="6095999" cy="33481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974629"/>
            <a:ext cx="6095999" cy="334819"/>
          </a:xfrm>
          <a:prstGeom prst="rect">
            <a:avLst/>
          </a:prstGeom>
        </p:spPr>
      </p:pic>
      <p:sp>
        <p:nvSpPr>
          <p:cNvPr id="42" name="Flowchart: Summing Junction 41">
            <a:hlinkClick r:id="" action="ppaction://noaction"/>
            <a:extLst>
              <a:ext uri="{FF2B5EF4-FFF2-40B4-BE49-F238E27FC236}">
                <a16:creationId xmlns:a16="http://schemas.microsoft.com/office/drawing/2014/main" id="{E51D645D-F5EB-48AD-9720-05E0BE57DF46}"/>
              </a:ext>
            </a:extLst>
          </p:cNvPr>
          <p:cNvSpPr/>
          <p:nvPr/>
        </p:nvSpPr>
        <p:spPr>
          <a:xfrm>
            <a:off x="11398689" y="6114928"/>
            <a:ext cx="649068" cy="649068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2202287"/>
            <a:ext cx="12191999" cy="759855"/>
          </a:xfrm>
          <a:prstGeom prst="rect">
            <a:avLst/>
          </a:prstGeom>
          <a:ln>
            <a:noFill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11288" y="5526332"/>
            <a:ext cx="12191999" cy="759855"/>
          </a:xfrm>
          <a:prstGeom prst="rect">
            <a:avLst/>
          </a:prstGeom>
          <a:ln>
            <a:noFill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0CA27E7-01D5-B146-8D7C-4F74F6E6E1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Cô Linh Đoàn</a:t>
            </a:r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4602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 : </a:t>
            </a:r>
            <a:r>
              <a:rPr lang="en-US" sz="4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vở</a:t>
            </a:r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kịch</a:t>
            </a:r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ai?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110220" y="1949346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vi-VN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Nguyễn Huy Tưởng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</a:rPr>
              <a:t>B. </a:t>
            </a:r>
            <a:r>
              <a:rPr lang="vi-VN" sz="3200" b="1" dirty="0">
                <a:solidFill>
                  <a:schemeClr val="tx1"/>
                </a:solidFill>
                <a:latin typeface="+mj-lt"/>
              </a:rPr>
              <a:t>Lưu Quang Vũ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283851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Times New Roman" pitchFamily="18" charset="0"/>
              </a:rPr>
              <a:t>C.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Vũ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Long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284270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Times New Roman" pitchFamily="18" charset="0"/>
              </a:rPr>
              <a:t>D. Vũ Như Tô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131881" y="1974821"/>
            <a:ext cx="885137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2" y="2871882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883479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1994791"/>
            <a:ext cx="804742" cy="707197"/>
          </a:xfrm>
          <a:prstGeom prst="rect">
            <a:avLst/>
          </a:prstGeom>
        </p:spPr>
      </p:pic>
      <p:sp>
        <p:nvSpPr>
          <p:cNvPr id="57" name="Cloud 56">
            <a:hlinkClick r:id="rId14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361978" y="6494930"/>
            <a:ext cx="1726928" cy="3693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BB45548-6A7B-2F4F-989C-B453D7F867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Cô Linh Đoàn</a:t>
            </a:r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000190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376517" y="287636"/>
            <a:ext cx="11204145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4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vi-VN" sz="4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Văn bản “Vĩnh biệt cửu trùng đài” là một hồi trong vở kich nào? 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1949346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Sơn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4" y="1949346"/>
            <a:ext cx="4906799" cy="77500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Vũ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Tô</a:t>
            </a:r>
            <a:endParaRPr kumimoji="0" lang="en-US" sz="3200" b="1" i="0" u="none" strike="noStrike" kern="1200" cap="none" spc="0" normalizeH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283851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ở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284270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Sống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mãi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thủ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đô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6" y="1974821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2" y="2871882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6118" y="2883479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3353" y="2026493"/>
            <a:ext cx="804742" cy="643793"/>
          </a:xfrm>
          <a:prstGeom prst="rect">
            <a:avLst/>
          </a:prstGeom>
        </p:spPr>
      </p:pic>
      <p:sp>
        <p:nvSpPr>
          <p:cNvPr id="18" name="Cloud 17">
            <a:hlinkClick r:id="rId14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361978" y="6481483"/>
            <a:ext cx="1726928" cy="3693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D511326-E326-9C46-B8A5-FACB2C826F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Cô Linh Đoàn</a:t>
            </a:r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999871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1256270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4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vi-VN" sz="4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Thông tin nào sau đây chưa chính xác về tác giả Nguyễn Huy Tưởng ?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88002" y="1875479"/>
            <a:ext cx="4906798" cy="1207511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đóng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góp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bật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ở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ngắn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tuỳ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bút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205276" y="1920819"/>
            <a:ext cx="4906798" cy="97199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1912,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mất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1960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611337" y="3575970"/>
            <a:ext cx="4624692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vi-VN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Xuất thân trong một gia đình nhà nho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3560980"/>
            <a:ext cx="4906798" cy="950691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pt-BR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pt-BR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pt-BR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pt-BR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khai</a:t>
            </a:r>
            <a:r>
              <a:rPr lang="pt-BR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thác</a:t>
            </a:r>
            <a:r>
              <a:rPr lang="pt-BR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pt-BR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pt-BR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pt-BR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320139" y="1957657"/>
            <a:ext cx="885137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115867" y="3637067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4464" y="3677334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1994791"/>
            <a:ext cx="804742" cy="707197"/>
          </a:xfrm>
          <a:prstGeom prst="rect">
            <a:avLst/>
          </a:prstGeom>
        </p:spPr>
      </p:pic>
      <p:sp>
        <p:nvSpPr>
          <p:cNvPr id="17" name="Cloud 16">
            <a:hlinkClick r:id="rId14" action="ppaction://hlinksldjump"/>
          </p:cNvPr>
          <p:cNvSpPr/>
          <p:nvPr/>
        </p:nvSpPr>
        <p:spPr>
          <a:xfrm>
            <a:off x="4583101" y="5130389"/>
            <a:ext cx="2359211" cy="1104900"/>
          </a:xfrm>
          <a:prstGeom prst="cloud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361978" y="6481483"/>
            <a:ext cx="1726928" cy="3693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C09019A-5D47-0348-930C-B96C74DD7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Cô Linh Đoàn</a:t>
            </a:r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113414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753654" y="507810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vi-VN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Lời tựa đề "Than ôi ! Như Tô phải hay những kẻ giết Như Tô phải? Ta chẳng biết.” thể hiện suy nghĩ gì của tác giả?</a:t>
            </a:r>
          </a:p>
          <a:p>
            <a:pPr algn="ctr">
              <a:defRPr/>
            </a:pP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57711" y="2256970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vi-VN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nghĩ về mâu thuẫn giữa Vũ Như Tô và nhân dân 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095999" y="3234116"/>
            <a:ext cx="5484663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khát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vọng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siêu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vĩnh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cửu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bất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muôn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ngay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492652" y="4374106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lẽ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riêng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riêng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khiến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mâu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thuẫn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xung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đột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bạo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huỷ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diệt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094787" y="477823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Tất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104" y="2270584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0289" y="4804827"/>
            <a:ext cx="804536" cy="64362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276" y="4365526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9408" y="2320482"/>
            <a:ext cx="732592" cy="643793"/>
          </a:xfrm>
          <a:prstGeom prst="rect">
            <a:avLst/>
          </a:prstGeom>
        </p:spPr>
      </p:pic>
      <p:sp>
        <p:nvSpPr>
          <p:cNvPr id="18" name="Cloud 17">
            <a:hlinkClick r:id="rId13" action="ppaction://hlinksldjump"/>
          </p:cNvPr>
          <p:cNvSpPr/>
          <p:nvPr/>
        </p:nvSpPr>
        <p:spPr>
          <a:xfrm>
            <a:off x="4434551" y="5707720"/>
            <a:ext cx="2359211" cy="1104900"/>
          </a:xfrm>
          <a:prstGeom prst="cloud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361978" y="6468036"/>
            <a:ext cx="1726928" cy="3693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5A54F4F-E6C8-CB4A-A796-F44AF78493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Cô Linh Đoàn</a:t>
            </a:r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302314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1359364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4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vi-VN" sz="4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Nguyên nhân nào dẫn đến mâu thuẫn dân chúng đã đứng lên đấu tranh chống lại triều đình ?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89734" y="2284878"/>
            <a:ext cx="4906798" cy="91552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vua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037932" y="2794416"/>
            <a:ext cx="4906798" cy="123164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vi-VN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vua quan sống sa đọa, ăn chơi thỏa thích mà đời sống người dân thì cùng cực, nghèo khổ.</a:t>
            </a:r>
          </a:p>
          <a:p>
            <a:pPr>
              <a:defRPr/>
            </a:pP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489734" y="486599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vi-VN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Do vua ban hành những chính sách mới không hợp lòng dân.</a:t>
            </a:r>
          </a:p>
          <a:p>
            <a:pPr>
              <a:defRPr/>
            </a:pP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4696890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vi-VN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Do vua chúa nhu nhược, để giặc giã xâm chiếm đất nước 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377" y="2492341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171035" y="4600013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7646" y="4600013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5547" y="2609689"/>
            <a:ext cx="804742" cy="643793"/>
          </a:xfrm>
          <a:prstGeom prst="rect">
            <a:avLst/>
          </a:prstGeom>
        </p:spPr>
      </p:pic>
      <p:sp>
        <p:nvSpPr>
          <p:cNvPr id="18" name="Cloud 17">
            <a:hlinkClick r:id="rId14" action="ppaction://hlinksldjump"/>
          </p:cNvPr>
          <p:cNvSpPr/>
          <p:nvPr/>
        </p:nvSpPr>
        <p:spPr>
          <a:xfrm>
            <a:off x="4489378" y="5733691"/>
            <a:ext cx="2359211" cy="1104900"/>
          </a:xfrm>
          <a:prstGeom prst="cloud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361978" y="6508377"/>
            <a:ext cx="1726928" cy="3693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0256A3-AAEA-2C46-AC96-618633460B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Cô Linh Đoàn</a:t>
            </a:r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149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470647" y="199869"/>
            <a:ext cx="10888717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vi-VN" sz="36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Vở kịch Vũ Như Tô viết về giai đoạn đoạn lịch sử nào ?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821446" y="228487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vi-VN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Thế kỉ XV dưới triều vua Lê</a:t>
            </a:r>
          </a:p>
          <a:p>
            <a:pPr>
              <a:defRPr/>
            </a:pP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49605" y="1923960"/>
            <a:ext cx="4906798" cy="101763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vi-VN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Thế kỉ XVI dưới triều vua Lê 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733472" y="3418827"/>
            <a:ext cx="4906798" cy="102626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vi-VN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Thế kỉ XVIII dưới triều vua Nguyễn 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096000" y="3388588"/>
            <a:ext cx="4906798" cy="99586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Thế kỉ XIX dưới triều vua Nguyễn 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4963" y="2259792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259" y="3638686"/>
            <a:ext cx="732404" cy="64362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2369" y="2166395"/>
            <a:ext cx="804742" cy="643793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3950" y="3975784"/>
            <a:ext cx="732592" cy="643793"/>
          </a:xfrm>
          <a:prstGeom prst="rect">
            <a:avLst/>
          </a:prstGeom>
        </p:spPr>
      </p:pic>
      <p:sp>
        <p:nvSpPr>
          <p:cNvPr id="18" name="Cloud 17">
            <a:hlinkClick r:id="rId13" action="ppaction://hlinksldjump"/>
          </p:cNvPr>
          <p:cNvSpPr/>
          <p:nvPr/>
        </p:nvSpPr>
        <p:spPr>
          <a:xfrm>
            <a:off x="4621079" y="5304542"/>
            <a:ext cx="2359211" cy="1104900"/>
          </a:xfrm>
          <a:prstGeom prst="cloud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375425" y="6494930"/>
            <a:ext cx="1726928" cy="3693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A11AF59-0B8C-C541-89E6-A367C1060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Cô Linh Đoàn</a:t>
            </a:r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574216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VERY</a:t>
            </a:r>
          </a:p>
          <a:p>
            <a:pPr algn="ctr"/>
            <a:r>
              <a:rPr lang="en-US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GOOD!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1915514" y="275305"/>
            <a:ext cx="6381648" cy="893757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en-US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118980" y="4865627"/>
            <a:ext cx="9730704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Nam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69861" y="5995749"/>
            <a:ext cx="1415006" cy="317478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rrow: Pentagon 30">
            <a:hlinkClick r:id="rId8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-111124" y="4989161"/>
            <a:ext cx="2310938" cy="899514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Sile</a:t>
            </a:r>
            <a:r>
              <a:rPr lang="en-US" sz="2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chính</a:t>
            </a:r>
            <a:endParaRPr lang="en-US" sz="28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95" y="5855621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06" y="4244017"/>
            <a:ext cx="777978" cy="768642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0729821" y="5886604"/>
            <a:ext cx="560256" cy="71417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5-Point Star 2"/>
          <p:cNvSpPr/>
          <p:nvPr/>
        </p:nvSpPr>
        <p:spPr>
          <a:xfrm>
            <a:off x="10712213" y="-471212"/>
            <a:ext cx="1836369" cy="1836369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 descr="Cầu vàng Đà Nẵng Tọa độ “sống ảo” khiến du khách liêu xiêu">
            <a:extLst>
              <a:ext uri="{FF2B5EF4-FFF2-40B4-BE49-F238E27FC236}">
                <a16:creationId xmlns:a16="http://schemas.microsoft.com/office/drawing/2014/main" id="{81C18B03-0DDE-DF44-AA4C-792C667048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013" y="-466"/>
            <a:ext cx="6822011" cy="4548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B7DB280-57CE-EC4D-A71B-F5A56B963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Cô Linh Đoàn</a:t>
            </a:r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13663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 ĐIỂM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-1098516" y="-1998629"/>
            <a:ext cx="20909710" cy="3011718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792867" y="5806770"/>
            <a:ext cx="1847999" cy="242458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8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404428" y="5154387"/>
            <a:ext cx="2310938" cy="899514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Sile</a:t>
            </a:r>
            <a:r>
              <a:rPr lang="en-US" sz="2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chính</a:t>
            </a:r>
            <a:endParaRPr lang="en-US" sz="28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616" y="5927999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0729821" y="5886604"/>
            <a:ext cx="560256" cy="71417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5-Point Star 18"/>
          <p:cNvSpPr/>
          <p:nvPr/>
        </p:nvSpPr>
        <p:spPr>
          <a:xfrm>
            <a:off x="10712213" y="-471212"/>
            <a:ext cx="1836369" cy="1836369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0" name="Picture 2" descr="Dinh Độc Lập – Wikipedia tiếng Việt">
            <a:extLst>
              <a:ext uri="{FF2B5EF4-FFF2-40B4-BE49-F238E27FC236}">
                <a16:creationId xmlns:a16="http://schemas.microsoft.com/office/drawing/2014/main" id="{A47AE167-8F95-E348-88EE-0132A21AD5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4985" y="11600"/>
            <a:ext cx="6584450" cy="4389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: Folded Corner 27">
            <a:extLst>
              <a:ext uri="{FF2B5EF4-FFF2-40B4-BE49-F238E27FC236}">
                <a16:creationId xmlns:a16="http://schemas.microsoft.com/office/drawing/2014/main" id="{3EA907F1-916C-704E-B441-B478817A82EB}"/>
              </a:ext>
            </a:extLst>
          </p:cNvPr>
          <p:cNvSpPr/>
          <p:nvPr/>
        </p:nvSpPr>
        <p:spPr>
          <a:xfrm>
            <a:off x="2974422" y="4865627"/>
            <a:ext cx="6875261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Dinh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Độc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Nam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80AC318-3BFD-B64E-BF1A-C6C1EFE56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Cô Linh Đoàn</a:t>
            </a:r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913710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 </a:t>
            </a:r>
            <a:r>
              <a:rPr lang="en-US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endParaRPr lang="en-US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114390" y="-773090"/>
            <a:ext cx="10542492" cy="1441957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en-US" sz="3200" b="1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2820573" y="4665466"/>
            <a:ext cx="6654038" cy="213435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Tháp Eiffel - Pháp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65007" y="5923518"/>
            <a:ext cx="1612130" cy="244548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8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-84398" y="5154386"/>
            <a:ext cx="2310938" cy="899514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Sile</a:t>
            </a:r>
            <a:r>
              <a:rPr lang="en-US" sz="2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chính</a:t>
            </a:r>
            <a:endParaRPr lang="en-US" sz="28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821" y="5852250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946" y="4714956"/>
            <a:ext cx="777978" cy="768642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0729821" y="5886604"/>
            <a:ext cx="560256" cy="71417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5-Point Star 18"/>
          <p:cNvSpPr/>
          <p:nvPr/>
        </p:nvSpPr>
        <p:spPr>
          <a:xfrm>
            <a:off x="10712213" y="-471212"/>
            <a:ext cx="1836369" cy="1836369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4" name="Picture 2" descr="Có thể bạn chưa biết: Chụp ảnh tháp Eiffel vào buổi tối là phạm pháp | Báo  Dân trí">
            <a:extLst>
              <a:ext uri="{FF2B5EF4-FFF2-40B4-BE49-F238E27FC236}">
                <a16:creationId xmlns:a16="http://schemas.microsoft.com/office/drawing/2014/main" id="{31633F1A-E908-F049-813D-B6C43E05DE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2390" y="0"/>
            <a:ext cx="7620000" cy="5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337D2A8-9BCE-9948-B5B2-E4090274FD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Cô Linh Đoàn</a:t>
            </a:r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542953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 </a:t>
            </a:r>
            <a:r>
              <a:rPr lang="en-US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endParaRPr lang="en-US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-1461608" y="-1978480"/>
            <a:ext cx="21435963" cy="2696833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en-US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3302105" y="4807470"/>
            <a:ext cx="5515735" cy="1690911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Tử Cấm Thành – Trung Quốc</a:t>
            </a:r>
            <a:endParaRPr lang="en-US" sz="3200" b="1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463941" y="5922802"/>
            <a:ext cx="1612216" cy="245982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8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2286" y="5139270"/>
            <a:ext cx="2310938" cy="899514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Sile</a:t>
            </a:r>
            <a:r>
              <a:rPr lang="en-US" sz="2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chính</a:t>
            </a:r>
            <a:endParaRPr lang="en-US" sz="28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232" y="5886604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39732" y="4591062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0729821" y="5886604"/>
            <a:ext cx="560256" cy="71417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5-Point Star 18"/>
          <p:cNvSpPr/>
          <p:nvPr/>
        </p:nvSpPr>
        <p:spPr>
          <a:xfrm>
            <a:off x="10712213" y="-471212"/>
            <a:ext cx="1836369" cy="1836369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18" name="Picture 2" descr="Tử Cấm Thành Trung Quốc là gì, ở đâu, 13 bí mật sâu thẳm bên trong">
            <a:extLst>
              <a:ext uri="{FF2B5EF4-FFF2-40B4-BE49-F238E27FC236}">
                <a16:creationId xmlns:a16="http://schemas.microsoft.com/office/drawing/2014/main" id="{CFDFEE23-1B59-9645-8A7F-13B2EF160F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2842" y="0"/>
            <a:ext cx="6818607" cy="4620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1CA1DFC-A403-F240-9C5C-E97F5240C3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Cô Linh Đoàn</a:t>
            </a:r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613932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 </a:t>
            </a:r>
            <a:r>
              <a:rPr lang="en-US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endParaRPr lang="en-US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3199032" y="4825040"/>
            <a:ext cx="5588001" cy="1841138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Kim Tự Tháp – Ai Cập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105896" y="5971253"/>
            <a:ext cx="1541835" cy="279877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8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-181409" y="5252200"/>
            <a:ext cx="2310938" cy="899514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Sile</a:t>
            </a:r>
            <a:r>
              <a:rPr lang="en-US" sz="2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chính</a:t>
            </a:r>
            <a:endParaRPr lang="en-US" sz="28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95" y="5869792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7999" y="4758410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0729821" y="5886604"/>
            <a:ext cx="560256" cy="71417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5-Point Star 18"/>
          <p:cNvSpPr/>
          <p:nvPr/>
        </p:nvSpPr>
        <p:spPr>
          <a:xfrm>
            <a:off x="10712213" y="-471212"/>
            <a:ext cx="1836369" cy="1836369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42" name="Picture 2" descr="Những sự thật ít biết về các kim tự tháp Ai Cập">
            <a:extLst>
              <a:ext uri="{FF2B5EF4-FFF2-40B4-BE49-F238E27FC236}">
                <a16:creationId xmlns:a16="http://schemas.microsoft.com/office/drawing/2014/main" id="{82B4B988-DCD6-8740-A719-2949067B3F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899" y="1329"/>
            <a:ext cx="7235567" cy="4823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4BA9706-3733-5343-AAD8-B11C316A72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Cô Linh Đoàn</a:t>
            </a:r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32884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1592</TotalTime>
  <Words>2820</Words>
  <Application>Microsoft Macintosh PowerPoint</Application>
  <PresentationFormat>Widescreen</PresentationFormat>
  <Paragraphs>327</Paragraphs>
  <Slides>45</Slides>
  <Notes>11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2" baseType="lpstr">
      <vt:lpstr>Arial</vt:lpstr>
      <vt:lpstr>Calibri</vt:lpstr>
      <vt:lpstr>Calibri Light</vt:lpstr>
      <vt:lpstr>Tahoma</vt:lpstr>
      <vt:lpstr>Times New Roman</vt:lpstr>
      <vt:lpstr>Wingdings</vt:lpstr>
      <vt:lpstr>Office Theme</vt:lpstr>
      <vt:lpstr>VĨNH BIỆT CỬU TRÙNG ĐÀI</vt:lpstr>
      <vt:lpstr>KHỞI ĐỘNG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I. TÌM HIỂU CHUNG</vt:lpstr>
      <vt:lpstr>Hoàn thành phần chuẩn bị ở nhà về tác giả Nguyễn Huy Tưởng và đoạn trích Vĩnh biệt Cửu Trùng Đài bằng việc hoàn thành bài tập sau: https://azota.vn/bai-tap/cpqczvw2 </vt:lpstr>
      <vt:lpstr>I. Tìm hiểu chung </vt:lpstr>
      <vt:lpstr>I. Tìm hiểu chung </vt:lpstr>
      <vt:lpstr>II. ĐỌC – HIỂU VB</vt:lpstr>
      <vt:lpstr>II. Đọc – Hiểu VB </vt:lpstr>
      <vt:lpstr>II. Đọc – Hiểu VB </vt:lpstr>
      <vt:lpstr>II. Đọc – Hiểu VB </vt:lpstr>
      <vt:lpstr>II. Đọc – Hiểu VB </vt:lpstr>
      <vt:lpstr>II. Đọc – Hiểu VB </vt:lpstr>
      <vt:lpstr>II. Đọc – Hiểu VB </vt:lpstr>
      <vt:lpstr>II. Đọc – Hiểu VB </vt:lpstr>
      <vt:lpstr>II. Đọc – Hiểu VB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III. TỔNG KẾT</vt:lpstr>
      <vt:lpstr>PowerPoint Presentation</vt:lpstr>
      <vt:lpstr>PowerPoint Presentation</vt:lpstr>
      <vt:lpstr>IV. LUYỆN TẬP</vt:lpstr>
      <vt:lpstr>Luật chơi: Hs chọn một câu hỏi bất kì để trả lời, trả lời đúng hs được quay điểm, hs có quyền lấy điểm hoặc không lấy điểm!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VĨNH BIỆT CỬU TRÙNG ĐÀI</dc:title>
  <dc:creator>Doan Duong Hong Linh</dc:creator>
  <cp:lastModifiedBy>Doan Duong Hong Linh</cp:lastModifiedBy>
  <cp:revision>6</cp:revision>
  <dcterms:created xsi:type="dcterms:W3CDTF">2023-08-11T07:23:25Z</dcterms:created>
  <dcterms:modified xsi:type="dcterms:W3CDTF">2023-08-12T09:56:21Z</dcterms:modified>
</cp:coreProperties>
</file>