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6" r:id="rId3"/>
    <p:sldId id="257" r:id="rId4"/>
    <p:sldId id="267" r:id="rId5"/>
    <p:sldId id="268" r:id="rId6"/>
    <p:sldId id="269" r:id="rId7"/>
    <p:sldId id="354" r:id="rId8"/>
    <p:sldId id="258" r:id="rId9"/>
    <p:sldId id="355" r:id="rId10"/>
    <p:sldId id="259" r:id="rId11"/>
    <p:sldId id="343" r:id="rId12"/>
    <p:sldId id="344" r:id="rId14"/>
    <p:sldId id="332" r:id="rId15"/>
    <p:sldId id="345" r:id="rId16"/>
    <p:sldId id="356" r:id="rId17"/>
    <p:sldId id="271" r:id="rId18"/>
    <p:sldId id="261" r:id="rId19"/>
    <p:sldId id="336" r:id="rId20"/>
    <p:sldId id="338" r:id="rId21"/>
    <p:sldId id="339" r:id="rId22"/>
    <p:sldId id="312" r:id="rId23"/>
    <p:sldId id="358" r:id="rId24"/>
    <p:sldId id="331" r:id="rId25"/>
    <p:sldId id="342" r:id="rId26"/>
    <p:sldId id="262" r:id="rId27"/>
    <p:sldId id="276" r:id="rId28"/>
    <p:sldId id="359" r:id="rId29"/>
    <p:sldId id="349" r:id="rId30"/>
    <p:sldId id="278" r:id="rId31"/>
  </p:sldIdLst>
  <p:sldSz cx="12192000" cy="6858000"/>
  <p:notesSz cx="6858000" cy="9144000"/>
  <p:embeddedFontLst>
    <p:embeddedFont>
      <p:font typeface="Calibri" panose="020F0502020204030204" pitchFamily="34" charset="0"/>
      <p:regular r:id="rId35"/>
    </p:embeddedFont>
    <p:embeddedFont>
      <p:font typeface="Bebas Neue" panose="020B0606020202050201"/>
      <p:regular r:id="rId36"/>
    </p:embeddedFont>
    <p:embeddedFont>
      <p:font typeface="#9Slide03 SFU Grenoble" panose="00000500000000000000" pitchFamily="2" charset="0"/>
      <p:regular r:id="rId37"/>
    </p:embeddedFont>
    <p:embeddedFont>
      <p:font typeface="#9Slide03 Bebas Neue Bold" panose="020B0606020202050201" pitchFamily="34" charset="0"/>
      <p:bold r:id="rId38"/>
    </p:embeddedFont>
    <p:embeddedFont>
      <p:font typeface="#9Slide03 Philosopher Bold" panose="00000800000000000000" pitchFamily="2" charset="0"/>
      <p:bold r:id="rId39"/>
    </p:embeddedFont>
    <p:embeddedFont>
      <p:font typeface="#9Slide03 AllRoundGothic" panose="020B0703020202020104" pitchFamily="34" charset="0"/>
      <p:regular r:id="rId40"/>
    </p:embeddedFont>
    <p:embeddedFont>
      <p:font typeface="#9Slide03 AmpleSoft Bold" panose="02000000000000000000" pitchFamily="2" charset="0"/>
      <p:regular r:id="rId41"/>
    </p:embeddedFont>
    <p:embeddedFont>
      <p:font typeface="#9Slide03 Arima Madurai Light" panose="00000400000000000000" pitchFamily="2" charset="0"/>
      <p:regular r:id="rId42"/>
    </p:embeddedFont>
    <p:embeddedFont>
      <p:font typeface="Calibri" panose="020F0502020204030204"/>
      <p:regular r:id="rId43"/>
      <p:bold r:id="rId44"/>
      <p:italic r:id="rId45"/>
      <p:boldItalic r:id="rId46"/>
    </p:embeddedFont>
    <p:embeddedFont>
      <p:font typeface="等线" panose="02010600030101010101" pitchFamily="2" charset="-122"/>
      <p:regular r:id="rId47"/>
    </p:embeddedFont>
    <p:embeddedFont>
      <p:font typeface="Calibri Light" panose="020F0302020204030204" charset="0"/>
      <p:regular r:id="rId48"/>
      <p:italic r:id="rId49"/>
    </p:embeddedFont>
    <p:embeddedFont>
      <p:font typeface="Source Sans Pro" panose="020B0503030403020204"/>
      <p:regular r:id="rId5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B59B93-A843-4156-BCE6-8BF737780D86}">
          <p14:sldIdLst>
            <p14:sldId id="256"/>
            <p14:sldId id="257"/>
            <p14:sldId id="267"/>
            <p14:sldId id="268"/>
            <p14:sldId id="269"/>
            <p14:sldId id="354"/>
            <p14:sldId id="258"/>
            <p14:sldId id="355"/>
            <p14:sldId id="259"/>
            <p14:sldId id="343"/>
            <p14:sldId id="344"/>
            <p14:sldId id="332"/>
            <p14:sldId id="345"/>
            <p14:sldId id="356"/>
            <p14:sldId id="271"/>
            <p14:sldId id="261"/>
            <p14:sldId id="336"/>
            <p14:sldId id="338"/>
            <p14:sldId id="339"/>
            <p14:sldId id="312"/>
            <p14:sldId id="358"/>
            <p14:sldId id="331"/>
            <p14:sldId id="342"/>
            <p14:sldId id="262"/>
            <p14:sldId id="276"/>
            <p14:sldId id="359"/>
            <p14:sldId id="349"/>
          </p14:sldIdLst>
        </p14:section>
        <p14:section name="Untitled Section" id="{24F79B70-DA6C-46B2-BEBC-EDC0B93315B0}">
          <p14:sldIdLst>
            <p14:sldId id="2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3A3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29" autoAdjust="0"/>
    <p:restoredTop sz="94660"/>
  </p:normalViewPr>
  <p:slideViewPr>
    <p:cSldViewPr snapToGrid="0">
      <p:cViewPr varScale="1">
        <p:scale>
          <a:sx n="79" d="100"/>
          <a:sy n="79" d="100"/>
        </p:scale>
        <p:origin x="3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0" Type="http://schemas.openxmlformats.org/officeDocument/2006/relationships/font" Target="fonts/font16.fntdata"/><Relationship Id="rId5" Type="http://schemas.openxmlformats.org/officeDocument/2006/relationships/slide" Target="slides/slide3.xml"/><Relationship Id="rId49" Type="http://schemas.openxmlformats.org/officeDocument/2006/relationships/font" Target="fonts/font15.fntdata"/><Relationship Id="rId48" Type="http://schemas.openxmlformats.org/officeDocument/2006/relationships/font" Target="fonts/font14.fntdata"/><Relationship Id="rId47" Type="http://schemas.openxmlformats.org/officeDocument/2006/relationships/font" Target="fonts/font13.fntdata"/><Relationship Id="rId46" Type="http://schemas.openxmlformats.org/officeDocument/2006/relationships/font" Target="fonts/font12.fntdata"/><Relationship Id="rId45" Type="http://schemas.openxmlformats.org/officeDocument/2006/relationships/font" Target="fonts/font11.fntdata"/><Relationship Id="rId44" Type="http://schemas.openxmlformats.org/officeDocument/2006/relationships/font" Target="fonts/font10.fntdata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890F1-8394-4B1D-B18B-89414C6FF23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8C5DC-1E11-4551-B3F6-D95E6C636203}">
      <dgm:prSet phldrT="[Văn bản]"/>
      <dgm:spPr/>
      <dgm:t>
        <a:bodyPr/>
        <a:lstStyle/>
        <a:p>
          <a:r>
            <a:rPr lang="en-US" dirty="0" err="1"/>
            <a:t>Vật</a:t>
          </a:r>
          <a:r>
            <a:rPr lang="en-US" dirty="0"/>
            <a:t> </a:t>
          </a:r>
          <a:r>
            <a:rPr lang="en-US" dirty="0" err="1"/>
            <a:t>lí</a:t>
          </a:r>
          <a:endParaRPr lang="en-US" dirty="0"/>
        </a:p>
      </dgm:t>
    </dgm:pt>
    <dgm:pt modelId="{B06D1095-9D1B-46E4-B430-3EC742FE4DCF}" cxnId="{CC3F5FD8-8E76-43B0-A273-9E28C4E57E84}" type="parTrans">
      <dgm:prSet/>
      <dgm:spPr/>
      <dgm:t>
        <a:bodyPr/>
        <a:lstStyle/>
        <a:p>
          <a:endParaRPr lang="en-US"/>
        </a:p>
      </dgm:t>
    </dgm:pt>
    <dgm:pt modelId="{8745EC58-2B04-4DEC-9A5E-E697557C4AF5}" cxnId="{CC3F5FD8-8E76-43B0-A273-9E28C4E57E84}" type="sibTrans">
      <dgm:prSet/>
      <dgm:spPr/>
      <dgm:t>
        <a:bodyPr/>
        <a:lstStyle/>
        <a:p>
          <a:endParaRPr lang="en-US"/>
        </a:p>
      </dgm:t>
    </dgm:pt>
    <dgm:pt modelId="{B5B117DB-5D43-43A0-A044-2F53A686A891}">
      <dgm:prSet phldrT="[Văn bản]"/>
      <dgm:spPr/>
      <dgm:t>
        <a:bodyPr/>
        <a:lstStyle/>
        <a:p>
          <a:r>
            <a:rPr lang="en-US" dirty="0" err="1"/>
            <a:t>Hóa</a:t>
          </a:r>
          <a:r>
            <a:rPr lang="en-US" dirty="0"/>
            <a:t> </a:t>
          </a:r>
          <a:r>
            <a:rPr lang="en-US" dirty="0" err="1"/>
            <a:t>học</a:t>
          </a:r>
          <a:endParaRPr lang="en-US" dirty="0"/>
        </a:p>
      </dgm:t>
    </dgm:pt>
    <dgm:pt modelId="{ED5EB8BB-6626-4702-BBFC-0E8FD0EF0625}" cxnId="{52EEF9F8-B3D8-4262-8C46-F61B14DC6D7D}" type="parTrans">
      <dgm:prSet/>
      <dgm:spPr/>
      <dgm:t>
        <a:bodyPr/>
        <a:lstStyle/>
        <a:p>
          <a:endParaRPr lang="en-US"/>
        </a:p>
      </dgm:t>
    </dgm:pt>
    <dgm:pt modelId="{DF9D83E2-D5FA-47EE-B014-3018EFE1D37F}" cxnId="{52EEF9F8-B3D8-4262-8C46-F61B14DC6D7D}" type="sibTrans">
      <dgm:prSet/>
      <dgm:spPr/>
      <dgm:t>
        <a:bodyPr/>
        <a:lstStyle/>
        <a:p>
          <a:endParaRPr lang="en-US"/>
        </a:p>
      </dgm:t>
    </dgm:pt>
    <dgm:pt modelId="{DB1AB87B-A100-4C45-BF07-07091540CDAA}">
      <dgm:prSet phldrT="[Văn bản]"/>
      <dgm:spPr/>
      <dgm:t>
        <a:bodyPr/>
        <a:lstStyle/>
        <a:p>
          <a:r>
            <a:rPr lang="en-US" dirty="0"/>
            <a:t>Sinh </a:t>
          </a:r>
          <a:r>
            <a:rPr lang="en-US" dirty="0" err="1"/>
            <a:t>học</a:t>
          </a:r>
          <a:endParaRPr lang="en-US" dirty="0"/>
        </a:p>
      </dgm:t>
    </dgm:pt>
    <dgm:pt modelId="{AF9A9752-FF58-448D-9CEA-EFBAB562B0F9}" cxnId="{F7D40080-9C9E-4D25-B432-84045FCDCB88}" type="parTrans">
      <dgm:prSet/>
      <dgm:spPr/>
      <dgm:t>
        <a:bodyPr/>
        <a:lstStyle/>
        <a:p>
          <a:endParaRPr lang="en-US"/>
        </a:p>
      </dgm:t>
    </dgm:pt>
    <dgm:pt modelId="{0EFAE326-F669-424E-A8A1-B80FC28F1732}" cxnId="{F7D40080-9C9E-4D25-B432-84045FCDCB88}" type="sibTrans">
      <dgm:prSet/>
      <dgm:spPr/>
      <dgm:t>
        <a:bodyPr/>
        <a:lstStyle/>
        <a:p>
          <a:endParaRPr lang="en-US"/>
        </a:p>
      </dgm:t>
    </dgm:pt>
    <dgm:pt modelId="{C751D571-40BC-4B0A-A702-5D51AC4EC1DE}" type="pres">
      <dgm:prSet presAssocID="{D08890F1-8394-4B1D-B18B-89414C6FF230}" presName="Name0" presStyleCnt="0">
        <dgm:presLayoutVars>
          <dgm:dir/>
          <dgm:resizeHandles val="exact"/>
        </dgm:presLayoutVars>
      </dgm:prSet>
      <dgm:spPr/>
    </dgm:pt>
    <dgm:pt modelId="{682A5D7B-DC54-4AD4-BD1D-FFBC83CEB901}" type="pres">
      <dgm:prSet presAssocID="{8D88C5DC-1E11-4551-B3F6-D95E6C636203}" presName="composite" presStyleCnt="0"/>
      <dgm:spPr/>
    </dgm:pt>
    <dgm:pt modelId="{5A959620-2FA4-474F-A97D-D45524A684DE}" type="pres">
      <dgm:prSet presAssocID="{8D88C5DC-1E11-4551-B3F6-D95E6C636203}" presName="rect1" presStyleLbl="trAlignAcc1" presStyleIdx="0" presStyleCnt="3">
        <dgm:presLayoutVars>
          <dgm:bulletEnabled val="1"/>
        </dgm:presLayoutVars>
      </dgm:prSet>
      <dgm:spPr/>
    </dgm:pt>
    <dgm:pt modelId="{FA19E23D-6166-43A8-A842-8E5D8225760D}" type="pres">
      <dgm:prSet presAssocID="{8D88C5DC-1E11-4551-B3F6-D95E6C636203}" presName="rect2" presStyleLbl="fgImgPlace1" presStyleIdx="0" presStyleCnt="3"/>
      <dgm:spPr/>
    </dgm:pt>
    <dgm:pt modelId="{42A781A9-1AED-4249-B7CB-8CC89892E719}" type="pres">
      <dgm:prSet presAssocID="{8745EC58-2B04-4DEC-9A5E-E697557C4AF5}" presName="sibTrans" presStyleCnt="0"/>
      <dgm:spPr/>
    </dgm:pt>
    <dgm:pt modelId="{1AEA5ABE-B7EB-4875-97B9-5D8C9F015B37}" type="pres">
      <dgm:prSet presAssocID="{B5B117DB-5D43-43A0-A044-2F53A686A891}" presName="composite" presStyleCnt="0"/>
      <dgm:spPr/>
    </dgm:pt>
    <dgm:pt modelId="{29D22031-C9E9-46B0-B71B-DBA9E4958EB9}" type="pres">
      <dgm:prSet presAssocID="{B5B117DB-5D43-43A0-A044-2F53A686A891}" presName="rect1" presStyleLbl="trAlignAcc1" presStyleIdx="1" presStyleCnt="3">
        <dgm:presLayoutVars>
          <dgm:bulletEnabled val="1"/>
        </dgm:presLayoutVars>
      </dgm:prSet>
      <dgm:spPr/>
    </dgm:pt>
    <dgm:pt modelId="{6B3D98EC-A055-4C56-B1B3-230B311946E8}" type="pres">
      <dgm:prSet presAssocID="{B5B117DB-5D43-43A0-A044-2F53A686A891}" presName="rect2" presStyleLbl="fgImgPlace1" presStyleIdx="1" presStyleCnt="3"/>
      <dgm:spPr/>
    </dgm:pt>
    <dgm:pt modelId="{21DD57B9-50C7-4B5B-AE4B-7D66C2391C7D}" type="pres">
      <dgm:prSet presAssocID="{DF9D83E2-D5FA-47EE-B014-3018EFE1D37F}" presName="sibTrans" presStyleCnt="0"/>
      <dgm:spPr/>
    </dgm:pt>
    <dgm:pt modelId="{DA7DF68A-51B9-446E-90C7-E9AD6FC53EA2}" type="pres">
      <dgm:prSet presAssocID="{DB1AB87B-A100-4C45-BF07-07091540CDAA}" presName="composite" presStyleCnt="0"/>
      <dgm:spPr/>
    </dgm:pt>
    <dgm:pt modelId="{ADEB973D-0578-47FC-9D46-1C12D6A8FCDB}" type="pres">
      <dgm:prSet presAssocID="{DB1AB87B-A100-4C45-BF07-07091540CDAA}" presName="rect1" presStyleLbl="trAlignAcc1" presStyleIdx="2" presStyleCnt="3">
        <dgm:presLayoutVars>
          <dgm:bulletEnabled val="1"/>
        </dgm:presLayoutVars>
      </dgm:prSet>
      <dgm:spPr/>
    </dgm:pt>
    <dgm:pt modelId="{257672BB-CFF6-4ABE-969D-2BFA2C9FBA67}" type="pres">
      <dgm:prSet presAssocID="{DB1AB87B-A100-4C45-BF07-07091540CDAA}" presName="rect2" presStyleLbl="fgImgPlace1" presStyleIdx="2" presStyleCnt="3"/>
      <dgm:spPr/>
    </dgm:pt>
  </dgm:ptLst>
  <dgm:cxnLst>
    <dgm:cxn modelId="{F7D40080-9C9E-4D25-B432-84045FCDCB88}" srcId="{D08890F1-8394-4B1D-B18B-89414C6FF230}" destId="{DB1AB87B-A100-4C45-BF07-07091540CDAA}" srcOrd="2" destOrd="0" parTransId="{AF9A9752-FF58-448D-9CEA-EFBAB562B0F9}" sibTransId="{0EFAE326-F669-424E-A8A1-B80FC28F1732}"/>
    <dgm:cxn modelId="{9F013380-DE5C-4940-A277-38E804B2912C}" type="presOf" srcId="{D08890F1-8394-4B1D-B18B-89414C6FF230}" destId="{C751D571-40BC-4B0A-A702-5D51AC4EC1DE}" srcOrd="0" destOrd="0" presId="urn:microsoft.com/office/officeart/2008/layout/PictureStrips"/>
    <dgm:cxn modelId="{9B2F55B7-FEBD-46AD-B0F1-877A067F7BD5}" type="presOf" srcId="{8D88C5DC-1E11-4551-B3F6-D95E6C636203}" destId="{5A959620-2FA4-474F-A97D-D45524A684DE}" srcOrd="0" destOrd="0" presId="urn:microsoft.com/office/officeart/2008/layout/PictureStrips"/>
    <dgm:cxn modelId="{91EAA0D0-B711-4203-BDA7-DF415477FEFB}" type="presOf" srcId="{DB1AB87B-A100-4C45-BF07-07091540CDAA}" destId="{ADEB973D-0578-47FC-9D46-1C12D6A8FCDB}" srcOrd="0" destOrd="0" presId="urn:microsoft.com/office/officeart/2008/layout/PictureStrips"/>
    <dgm:cxn modelId="{CC3F5FD8-8E76-43B0-A273-9E28C4E57E84}" srcId="{D08890F1-8394-4B1D-B18B-89414C6FF230}" destId="{8D88C5DC-1E11-4551-B3F6-D95E6C636203}" srcOrd="0" destOrd="0" parTransId="{B06D1095-9D1B-46E4-B430-3EC742FE4DCF}" sibTransId="{8745EC58-2B04-4DEC-9A5E-E697557C4AF5}"/>
    <dgm:cxn modelId="{52EEF9F8-B3D8-4262-8C46-F61B14DC6D7D}" srcId="{D08890F1-8394-4B1D-B18B-89414C6FF230}" destId="{B5B117DB-5D43-43A0-A044-2F53A686A891}" srcOrd="1" destOrd="0" parTransId="{ED5EB8BB-6626-4702-BBFC-0E8FD0EF0625}" sibTransId="{DF9D83E2-D5FA-47EE-B014-3018EFE1D37F}"/>
    <dgm:cxn modelId="{B5B097FC-7678-4EF0-A63B-CFB600554A42}" type="presOf" srcId="{B5B117DB-5D43-43A0-A044-2F53A686A891}" destId="{29D22031-C9E9-46B0-B71B-DBA9E4958EB9}" srcOrd="0" destOrd="0" presId="urn:microsoft.com/office/officeart/2008/layout/PictureStrips"/>
    <dgm:cxn modelId="{DDE905C5-1213-473A-9B84-03FE8799121E}" type="presParOf" srcId="{C751D571-40BC-4B0A-A702-5D51AC4EC1DE}" destId="{682A5D7B-DC54-4AD4-BD1D-FFBC83CEB901}" srcOrd="0" destOrd="0" presId="urn:microsoft.com/office/officeart/2008/layout/PictureStrips"/>
    <dgm:cxn modelId="{F9D12D1A-4A8D-4AB0-A11A-29D326622044}" type="presParOf" srcId="{682A5D7B-DC54-4AD4-BD1D-FFBC83CEB901}" destId="{5A959620-2FA4-474F-A97D-D45524A684DE}" srcOrd="0" destOrd="0" presId="urn:microsoft.com/office/officeart/2008/layout/PictureStrips"/>
    <dgm:cxn modelId="{B963F33A-072A-48DB-B979-FE1A91CD5311}" type="presParOf" srcId="{682A5D7B-DC54-4AD4-BD1D-FFBC83CEB901}" destId="{FA19E23D-6166-43A8-A842-8E5D8225760D}" srcOrd="1" destOrd="0" presId="urn:microsoft.com/office/officeart/2008/layout/PictureStrips"/>
    <dgm:cxn modelId="{F696B071-F6D9-4E44-AFAE-86564DAF766B}" type="presParOf" srcId="{C751D571-40BC-4B0A-A702-5D51AC4EC1DE}" destId="{42A781A9-1AED-4249-B7CB-8CC89892E719}" srcOrd="1" destOrd="0" presId="urn:microsoft.com/office/officeart/2008/layout/PictureStrips"/>
    <dgm:cxn modelId="{1CE52088-5D06-4926-A819-99F5BE08415A}" type="presParOf" srcId="{C751D571-40BC-4B0A-A702-5D51AC4EC1DE}" destId="{1AEA5ABE-B7EB-4875-97B9-5D8C9F015B37}" srcOrd="2" destOrd="0" presId="urn:microsoft.com/office/officeart/2008/layout/PictureStrips"/>
    <dgm:cxn modelId="{3B0A6E65-3DA6-490F-8AE4-B8297FAA5702}" type="presParOf" srcId="{1AEA5ABE-B7EB-4875-97B9-5D8C9F015B37}" destId="{29D22031-C9E9-46B0-B71B-DBA9E4958EB9}" srcOrd="0" destOrd="0" presId="urn:microsoft.com/office/officeart/2008/layout/PictureStrips"/>
    <dgm:cxn modelId="{76954F61-3757-4393-BA24-E9BF4F99C118}" type="presParOf" srcId="{1AEA5ABE-B7EB-4875-97B9-5D8C9F015B37}" destId="{6B3D98EC-A055-4C56-B1B3-230B311946E8}" srcOrd="1" destOrd="0" presId="urn:microsoft.com/office/officeart/2008/layout/PictureStrips"/>
    <dgm:cxn modelId="{726BF5B0-3637-4269-BB02-4C87B6C74E2D}" type="presParOf" srcId="{C751D571-40BC-4B0A-A702-5D51AC4EC1DE}" destId="{21DD57B9-50C7-4B5B-AE4B-7D66C2391C7D}" srcOrd="3" destOrd="0" presId="urn:microsoft.com/office/officeart/2008/layout/PictureStrips"/>
    <dgm:cxn modelId="{CA83762E-A1B6-4B2F-A6AC-6AFAF0460101}" type="presParOf" srcId="{C751D571-40BC-4B0A-A702-5D51AC4EC1DE}" destId="{DA7DF68A-51B9-446E-90C7-E9AD6FC53EA2}" srcOrd="4" destOrd="0" presId="urn:microsoft.com/office/officeart/2008/layout/PictureStrips"/>
    <dgm:cxn modelId="{9F460DCE-CC20-4FD5-B607-5AA91DC860D4}" type="presParOf" srcId="{DA7DF68A-51B9-446E-90C7-E9AD6FC53EA2}" destId="{ADEB973D-0578-47FC-9D46-1C12D6A8FCDB}" srcOrd="0" destOrd="0" presId="urn:microsoft.com/office/officeart/2008/layout/PictureStrips"/>
    <dgm:cxn modelId="{D9CA458F-31EF-40D2-830B-5AC36162615B}" type="presParOf" srcId="{DA7DF68A-51B9-446E-90C7-E9AD6FC53EA2}" destId="{257672BB-CFF6-4ABE-969D-2BFA2C9FBA6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08890F1-8394-4B1D-B18B-89414C6FF23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88C5DC-1E11-4551-B3F6-D95E6C636203}">
      <dgm:prSet phldrT="[Văn bản]"/>
      <dgm:spPr/>
      <dgm:t>
        <a:bodyPr/>
        <a:lstStyle/>
        <a:p>
          <a:r>
            <a:rPr lang="en-US" dirty="0"/>
            <a:t>Văn </a:t>
          </a:r>
          <a:r>
            <a:rPr lang="en-US" dirty="0" err="1"/>
            <a:t>học</a:t>
          </a:r>
          <a:endParaRPr lang="en-US" dirty="0"/>
        </a:p>
      </dgm:t>
    </dgm:pt>
    <dgm:pt modelId="{B06D1095-9D1B-46E4-B430-3EC742FE4DCF}" cxnId="{CC3F5FD8-8E76-43B0-A273-9E28C4E57E84}" type="parTrans">
      <dgm:prSet/>
      <dgm:spPr/>
      <dgm:t>
        <a:bodyPr/>
        <a:lstStyle/>
        <a:p>
          <a:endParaRPr lang="en-US"/>
        </a:p>
      </dgm:t>
    </dgm:pt>
    <dgm:pt modelId="{8745EC58-2B04-4DEC-9A5E-E697557C4AF5}" cxnId="{CC3F5FD8-8E76-43B0-A273-9E28C4E57E84}" type="sibTrans">
      <dgm:prSet/>
      <dgm:spPr/>
      <dgm:t>
        <a:bodyPr/>
        <a:lstStyle/>
        <a:p>
          <a:endParaRPr lang="en-US"/>
        </a:p>
      </dgm:t>
    </dgm:pt>
    <dgm:pt modelId="{B5B117DB-5D43-43A0-A044-2F53A686A891}">
      <dgm:prSet phldrT="[Văn bản]"/>
      <dgm:spPr/>
      <dgm:t>
        <a:bodyPr/>
        <a:lstStyle/>
        <a:p>
          <a:r>
            <a:rPr lang="en-US" dirty="0" err="1"/>
            <a:t>Lịch</a:t>
          </a:r>
          <a:r>
            <a:rPr lang="en-US" dirty="0"/>
            <a:t> </a:t>
          </a:r>
          <a:r>
            <a:rPr lang="en-US" dirty="0" err="1"/>
            <a:t>sử</a:t>
          </a:r>
          <a:endParaRPr lang="en-US" dirty="0"/>
        </a:p>
      </dgm:t>
    </dgm:pt>
    <dgm:pt modelId="{ED5EB8BB-6626-4702-BBFC-0E8FD0EF0625}" cxnId="{52EEF9F8-B3D8-4262-8C46-F61B14DC6D7D}" type="parTrans">
      <dgm:prSet/>
      <dgm:spPr/>
      <dgm:t>
        <a:bodyPr/>
        <a:lstStyle/>
        <a:p>
          <a:endParaRPr lang="en-US"/>
        </a:p>
      </dgm:t>
    </dgm:pt>
    <dgm:pt modelId="{DF9D83E2-D5FA-47EE-B014-3018EFE1D37F}" cxnId="{52EEF9F8-B3D8-4262-8C46-F61B14DC6D7D}" type="sibTrans">
      <dgm:prSet/>
      <dgm:spPr/>
      <dgm:t>
        <a:bodyPr/>
        <a:lstStyle/>
        <a:p>
          <a:endParaRPr lang="en-US"/>
        </a:p>
      </dgm:t>
    </dgm:pt>
    <dgm:pt modelId="{DB1AB87B-A100-4C45-BF07-07091540CDAA}">
      <dgm:prSet phldrT="[Văn bản]"/>
      <dgm:spPr/>
      <dgm:t>
        <a:bodyPr/>
        <a:lstStyle/>
        <a:p>
          <a:r>
            <a:rPr lang="en-US" dirty="0"/>
            <a:t>Văn </a:t>
          </a:r>
          <a:r>
            <a:rPr lang="en-US" dirty="0" err="1"/>
            <a:t>hóa</a:t>
          </a:r>
          <a:endParaRPr lang="en-US" dirty="0"/>
        </a:p>
      </dgm:t>
    </dgm:pt>
    <dgm:pt modelId="{AF9A9752-FF58-448D-9CEA-EFBAB562B0F9}" cxnId="{F7D40080-9C9E-4D25-B432-84045FCDCB88}" type="parTrans">
      <dgm:prSet/>
      <dgm:spPr/>
      <dgm:t>
        <a:bodyPr/>
        <a:lstStyle/>
        <a:p>
          <a:endParaRPr lang="en-US"/>
        </a:p>
      </dgm:t>
    </dgm:pt>
    <dgm:pt modelId="{0EFAE326-F669-424E-A8A1-B80FC28F1732}" cxnId="{F7D40080-9C9E-4D25-B432-84045FCDCB88}" type="sibTrans">
      <dgm:prSet/>
      <dgm:spPr/>
      <dgm:t>
        <a:bodyPr/>
        <a:lstStyle/>
        <a:p>
          <a:endParaRPr lang="en-US"/>
        </a:p>
      </dgm:t>
    </dgm:pt>
    <dgm:pt modelId="{C751D571-40BC-4B0A-A702-5D51AC4EC1DE}" type="pres">
      <dgm:prSet presAssocID="{D08890F1-8394-4B1D-B18B-89414C6FF230}" presName="Name0" presStyleCnt="0">
        <dgm:presLayoutVars>
          <dgm:dir/>
          <dgm:resizeHandles val="exact"/>
        </dgm:presLayoutVars>
      </dgm:prSet>
      <dgm:spPr/>
    </dgm:pt>
    <dgm:pt modelId="{682A5D7B-DC54-4AD4-BD1D-FFBC83CEB901}" type="pres">
      <dgm:prSet presAssocID="{8D88C5DC-1E11-4551-B3F6-D95E6C636203}" presName="composite" presStyleCnt="0"/>
      <dgm:spPr/>
    </dgm:pt>
    <dgm:pt modelId="{5A959620-2FA4-474F-A97D-D45524A684DE}" type="pres">
      <dgm:prSet presAssocID="{8D88C5DC-1E11-4551-B3F6-D95E6C636203}" presName="rect1" presStyleLbl="trAlignAcc1" presStyleIdx="0" presStyleCnt="3">
        <dgm:presLayoutVars>
          <dgm:bulletEnabled val="1"/>
        </dgm:presLayoutVars>
      </dgm:prSet>
      <dgm:spPr/>
    </dgm:pt>
    <dgm:pt modelId="{FA19E23D-6166-43A8-A842-8E5D8225760D}" type="pres">
      <dgm:prSet presAssocID="{8D88C5DC-1E11-4551-B3F6-D95E6C636203}" presName="rect2" presStyleLbl="fgImgPlace1" presStyleIdx="0" presStyleCnt="3"/>
      <dgm:spPr/>
    </dgm:pt>
    <dgm:pt modelId="{42A781A9-1AED-4249-B7CB-8CC89892E719}" type="pres">
      <dgm:prSet presAssocID="{8745EC58-2B04-4DEC-9A5E-E697557C4AF5}" presName="sibTrans" presStyleCnt="0"/>
      <dgm:spPr/>
    </dgm:pt>
    <dgm:pt modelId="{1AEA5ABE-B7EB-4875-97B9-5D8C9F015B37}" type="pres">
      <dgm:prSet presAssocID="{B5B117DB-5D43-43A0-A044-2F53A686A891}" presName="composite" presStyleCnt="0"/>
      <dgm:spPr/>
    </dgm:pt>
    <dgm:pt modelId="{29D22031-C9E9-46B0-B71B-DBA9E4958EB9}" type="pres">
      <dgm:prSet presAssocID="{B5B117DB-5D43-43A0-A044-2F53A686A891}" presName="rect1" presStyleLbl="trAlignAcc1" presStyleIdx="1" presStyleCnt="3">
        <dgm:presLayoutVars>
          <dgm:bulletEnabled val="1"/>
        </dgm:presLayoutVars>
      </dgm:prSet>
      <dgm:spPr/>
    </dgm:pt>
    <dgm:pt modelId="{6B3D98EC-A055-4C56-B1B3-230B311946E8}" type="pres">
      <dgm:prSet presAssocID="{B5B117DB-5D43-43A0-A044-2F53A686A891}" presName="rect2" presStyleLbl="fgImgPlace1" presStyleIdx="1" presStyleCnt="3"/>
      <dgm:spPr/>
    </dgm:pt>
    <dgm:pt modelId="{21DD57B9-50C7-4B5B-AE4B-7D66C2391C7D}" type="pres">
      <dgm:prSet presAssocID="{DF9D83E2-D5FA-47EE-B014-3018EFE1D37F}" presName="sibTrans" presStyleCnt="0"/>
      <dgm:spPr/>
    </dgm:pt>
    <dgm:pt modelId="{DA7DF68A-51B9-446E-90C7-E9AD6FC53EA2}" type="pres">
      <dgm:prSet presAssocID="{DB1AB87B-A100-4C45-BF07-07091540CDAA}" presName="composite" presStyleCnt="0"/>
      <dgm:spPr/>
    </dgm:pt>
    <dgm:pt modelId="{ADEB973D-0578-47FC-9D46-1C12D6A8FCDB}" type="pres">
      <dgm:prSet presAssocID="{DB1AB87B-A100-4C45-BF07-07091540CDAA}" presName="rect1" presStyleLbl="trAlignAcc1" presStyleIdx="2" presStyleCnt="3">
        <dgm:presLayoutVars>
          <dgm:bulletEnabled val="1"/>
        </dgm:presLayoutVars>
      </dgm:prSet>
      <dgm:spPr/>
    </dgm:pt>
    <dgm:pt modelId="{257672BB-CFF6-4ABE-969D-2BFA2C9FBA67}" type="pres">
      <dgm:prSet presAssocID="{DB1AB87B-A100-4C45-BF07-07091540CDAA}" presName="rect2" presStyleLbl="fgImgPlace1" presStyleIdx="2" presStyleCnt="3"/>
      <dgm:spPr/>
    </dgm:pt>
  </dgm:ptLst>
  <dgm:cxnLst>
    <dgm:cxn modelId="{F7D40080-9C9E-4D25-B432-84045FCDCB88}" srcId="{D08890F1-8394-4B1D-B18B-89414C6FF230}" destId="{DB1AB87B-A100-4C45-BF07-07091540CDAA}" srcOrd="2" destOrd="0" parTransId="{AF9A9752-FF58-448D-9CEA-EFBAB562B0F9}" sibTransId="{0EFAE326-F669-424E-A8A1-B80FC28F1732}"/>
    <dgm:cxn modelId="{9F013380-DE5C-4940-A277-38E804B2912C}" type="presOf" srcId="{D08890F1-8394-4B1D-B18B-89414C6FF230}" destId="{C751D571-40BC-4B0A-A702-5D51AC4EC1DE}" srcOrd="0" destOrd="0" presId="urn:microsoft.com/office/officeart/2008/layout/PictureStrips"/>
    <dgm:cxn modelId="{9B2F55B7-FEBD-46AD-B0F1-877A067F7BD5}" type="presOf" srcId="{8D88C5DC-1E11-4551-B3F6-D95E6C636203}" destId="{5A959620-2FA4-474F-A97D-D45524A684DE}" srcOrd="0" destOrd="0" presId="urn:microsoft.com/office/officeart/2008/layout/PictureStrips"/>
    <dgm:cxn modelId="{91EAA0D0-B711-4203-BDA7-DF415477FEFB}" type="presOf" srcId="{DB1AB87B-A100-4C45-BF07-07091540CDAA}" destId="{ADEB973D-0578-47FC-9D46-1C12D6A8FCDB}" srcOrd="0" destOrd="0" presId="urn:microsoft.com/office/officeart/2008/layout/PictureStrips"/>
    <dgm:cxn modelId="{CC3F5FD8-8E76-43B0-A273-9E28C4E57E84}" srcId="{D08890F1-8394-4B1D-B18B-89414C6FF230}" destId="{8D88C5DC-1E11-4551-B3F6-D95E6C636203}" srcOrd="0" destOrd="0" parTransId="{B06D1095-9D1B-46E4-B430-3EC742FE4DCF}" sibTransId="{8745EC58-2B04-4DEC-9A5E-E697557C4AF5}"/>
    <dgm:cxn modelId="{52EEF9F8-B3D8-4262-8C46-F61B14DC6D7D}" srcId="{D08890F1-8394-4B1D-B18B-89414C6FF230}" destId="{B5B117DB-5D43-43A0-A044-2F53A686A891}" srcOrd="1" destOrd="0" parTransId="{ED5EB8BB-6626-4702-BBFC-0E8FD0EF0625}" sibTransId="{DF9D83E2-D5FA-47EE-B014-3018EFE1D37F}"/>
    <dgm:cxn modelId="{B5B097FC-7678-4EF0-A63B-CFB600554A42}" type="presOf" srcId="{B5B117DB-5D43-43A0-A044-2F53A686A891}" destId="{29D22031-C9E9-46B0-B71B-DBA9E4958EB9}" srcOrd="0" destOrd="0" presId="urn:microsoft.com/office/officeart/2008/layout/PictureStrips"/>
    <dgm:cxn modelId="{DDE905C5-1213-473A-9B84-03FE8799121E}" type="presParOf" srcId="{C751D571-40BC-4B0A-A702-5D51AC4EC1DE}" destId="{682A5D7B-DC54-4AD4-BD1D-FFBC83CEB901}" srcOrd="0" destOrd="0" presId="urn:microsoft.com/office/officeart/2008/layout/PictureStrips"/>
    <dgm:cxn modelId="{F9D12D1A-4A8D-4AB0-A11A-29D326622044}" type="presParOf" srcId="{682A5D7B-DC54-4AD4-BD1D-FFBC83CEB901}" destId="{5A959620-2FA4-474F-A97D-D45524A684DE}" srcOrd="0" destOrd="0" presId="urn:microsoft.com/office/officeart/2008/layout/PictureStrips"/>
    <dgm:cxn modelId="{B963F33A-072A-48DB-B979-FE1A91CD5311}" type="presParOf" srcId="{682A5D7B-DC54-4AD4-BD1D-FFBC83CEB901}" destId="{FA19E23D-6166-43A8-A842-8E5D8225760D}" srcOrd="1" destOrd="0" presId="urn:microsoft.com/office/officeart/2008/layout/PictureStrips"/>
    <dgm:cxn modelId="{F696B071-F6D9-4E44-AFAE-86564DAF766B}" type="presParOf" srcId="{C751D571-40BC-4B0A-A702-5D51AC4EC1DE}" destId="{42A781A9-1AED-4249-B7CB-8CC89892E719}" srcOrd="1" destOrd="0" presId="urn:microsoft.com/office/officeart/2008/layout/PictureStrips"/>
    <dgm:cxn modelId="{1CE52088-5D06-4926-A819-99F5BE08415A}" type="presParOf" srcId="{C751D571-40BC-4B0A-A702-5D51AC4EC1DE}" destId="{1AEA5ABE-B7EB-4875-97B9-5D8C9F015B37}" srcOrd="2" destOrd="0" presId="urn:microsoft.com/office/officeart/2008/layout/PictureStrips"/>
    <dgm:cxn modelId="{3B0A6E65-3DA6-490F-8AE4-B8297FAA5702}" type="presParOf" srcId="{1AEA5ABE-B7EB-4875-97B9-5D8C9F015B37}" destId="{29D22031-C9E9-46B0-B71B-DBA9E4958EB9}" srcOrd="0" destOrd="0" presId="urn:microsoft.com/office/officeart/2008/layout/PictureStrips"/>
    <dgm:cxn modelId="{76954F61-3757-4393-BA24-E9BF4F99C118}" type="presParOf" srcId="{1AEA5ABE-B7EB-4875-97B9-5D8C9F015B37}" destId="{6B3D98EC-A055-4C56-B1B3-230B311946E8}" srcOrd="1" destOrd="0" presId="urn:microsoft.com/office/officeart/2008/layout/PictureStrips"/>
    <dgm:cxn modelId="{726BF5B0-3637-4269-BB02-4C87B6C74E2D}" type="presParOf" srcId="{C751D571-40BC-4B0A-A702-5D51AC4EC1DE}" destId="{21DD57B9-50C7-4B5B-AE4B-7D66C2391C7D}" srcOrd="3" destOrd="0" presId="urn:microsoft.com/office/officeart/2008/layout/PictureStrips"/>
    <dgm:cxn modelId="{CA83762E-A1B6-4B2F-A6AC-6AFAF0460101}" type="presParOf" srcId="{C751D571-40BC-4B0A-A702-5D51AC4EC1DE}" destId="{DA7DF68A-51B9-446E-90C7-E9AD6FC53EA2}" srcOrd="4" destOrd="0" presId="urn:microsoft.com/office/officeart/2008/layout/PictureStrips"/>
    <dgm:cxn modelId="{9F460DCE-CC20-4FD5-B607-5AA91DC860D4}" type="presParOf" srcId="{DA7DF68A-51B9-446E-90C7-E9AD6FC53EA2}" destId="{ADEB973D-0578-47FC-9D46-1C12D6A8FCDB}" srcOrd="0" destOrd="0" presId="urn:microsoft.com/office/officeart/2008/layout/PictureStrips"/>
    <dgm:cxn modelId="{D9CA458F-31EF-40D2-830B-5AC36162615B}" type="presParOf" srcId="{DA7DF68A-51B9-446E-90C7-E9AD6FC53EA2}" destId="{257672BB-CFF6-4ABE-969D-2BFA2C9FBA67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59620-2FA4-474F-A97D-D45524A684DE}">
      <dsp:nvSpPr>
        <dsp:cNvPr id="0" name=""/>
        <dsp:cNvSpPr/>
      </dsp:nvSpPr>
      <dsp:spPr>
        <a:xfrm>
          <a:off x="832217" y="165889"/>
          <a:ext cx="2038533" cy="6370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Vật</a:t>
          </a:r>
          <a:r>
            <a:rPr lang="en-US" sz="2900" kern="1200" dirty="0"/>
            <a:t> </a:t>
          </a:r>
          <a:r>
            <a:rPr lang="en-US" sz="2900" kern="1200" dirty="0" err="1"/>
            <a:t>lí</a:t>
          </a:r>
          <a:endParaRPr lang="en-US" sz="2900" kern="1200" dirty="0"/>
        </a:p>
      </dsp:txBody>
      <dsp:txXfrm>
        <a:off x="832217" y="165889"/>
        <a:ext cx="2038533" cy="637041"/>
      </dsp:txXfrm>
    </dsp:sp>
    <dsp:sp modelId="{FA19E23D-6166-43A8-A842-8E5D8225760D}">
      <dsp:nvSpPr>
        <dsp:cNvPr id="0" name=""/>
        <dsp:cNvSpPr/>
      </dsp:nvSpPr>
      <dsp:spPr>
        <a:xfrm>
          <a:off x="747278" y="73871"/>
          <a:ext cx="445929" cy="66889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22031-C9E9-46B0-B71B-DBA9E4958EB9}">
      <dsp:nvSpPr>
        <dsp:cNvPr id="0" name=""/>
        <dsp:cNvSpPr/>
      </dsp:nvSpPr>
      <dsp:spPr>
        <a:xfrm>
          <a:off x="832217" y="967853"/>
          <a:ext cx="2038533" cy="6370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Hóa</a:t>
          </a:r>
          <a:r>
            <a:rPr lang="en-US" sz="2900" kern="1200" dirty="0"/>
            <a:t> </a:t>
          </a:r>
          <a:r>
            <a:rPr lang="en-US" sz="2900" kern="1200" dirty="0" err="1"/>
            <a:t>học</a:t>
          </a:r>
          <a:endParaRPr lang="en-US" sz="2900" kern="1200" dirty="0"/>
        </a:p>
      </dsp:txBody>
      <dsp:txXfrm>
        <a:off x="832217" y="967853"/>
        <a:ext cx="2038533" cy="637041"/>
      </dsp:txXfrm>
    </dsp:sp>
    <dsp:sp modelId="{6B3D98EC-A055-4C56-B1B3-230B311946E8}">
      <dsp:nvSpPr>
        <dsp:cNvPr id="0" name=""/>
        <dsp:cNvSpPr/>
      </dsp:nvSpPr>
      <dsp:spPr>
        <a:xfrm>
          <a:off x="747278" y="875836"/>
          <a:ext cx="445929" cy="66889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B973D-0578-47FC-9D46-1C12D6A8FCDB}">
      <dsp:nvSpPr>
        <dsp:cNvPr id="0" name=""/>
        <dsp:cNvSpPr/>
      </dsp:nvSpPr>
      <dsp:spPr>
        <a:xfrm>
          <a:off x="832217" y="1769818"/>
          <a:ext cx="2038533" cy="6370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Sinh </a:t>
          </a:r>
          <a:r>
            <a:rPr lang="en-US" sz="2900" kern="1200" dirty="0" err="1"/>
            <a:t>học</a:t>
          </a:r>
          <a:endParaRPr lang="en-US" sz="2900" kern="1200" dirty="0"/>
        </a:p>
      </dsp:txBody>
      <dsp:txXfrm>
        <a:off x="832217" y="1769818"/>
        <a:ext cx="2038533" cy="637041"/>
      </dsp:txXfrm>
    </dsp:sp>
    <dsp:sp modelId="{257672BB-CFF6-4ABE-969D-2BFA2C9FBA67}">
      <dsp:nvSpPr>
        <dsp:cNvPr id="0" name=""/>
        <dsp:cNvSpPr/>
      </dsp:nvSpPr>
      <dsp:spPr>
        <a:xfrm>
          <a:off x="747278" y="1677801"/>
          <a:ext cx="445929" cy="66889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959620-2FA4-474F-A97D-D45524A684DE}">
      <dsp:nvSpPr>
        <dsp:cNvPr id="0" name=""/>
        <dsp:cNvSpPr/>
      </dsp:nvSpPr>
      <dsp:spPr>
        <a:xfrm>
          <a:off x="832217" y="165889"/>
          <a:ext cx="2038533" cy="6370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Văn </a:t>
          </a:r>
          <a:r>
            <a:rPr lang="en-US" sz="2900" kern="1200" dirty="0" err="1"/>
            <a:t>học</a:t>
          </a:r>
          <a:endParaRPr lang="en-US" sz="2900" kern="1200" dirty="0"/>
        </a:p>
      </dsp:txBody>
      <dsp:txXfrm>
        <a:off x="832217" y="165889"/>
        <a:ext cx="2038533" cy="637041"/>
      </dsp:txXfrm>
    </dsp:sp>
    <dsp:sp modelId="{FA19E23D-6166-43A8-A842-8E5D8225760D}">
      <dsp:nvSpPr>
        <dsp:cNvPr id="0" name=""/>
        <dsp:cNvSpPr/>
      </dsp:nvSpPr>
      <dsp:spPr>
        <a:xfrm>
          <a:off x="747278" y="73871"/>
          <a:ext cx="445929" cy="66889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D22031-C9E9-46B0-B71B-DBA9E4958EB9}">
      <dsp:nvSpPr>
        <dsp:cNvPr id="0" name=""/>
        <dsp:cNvSpPr/>
      </dsp:nvSpPr>
      <dsp:spPr>
        <a:xfrm>
          <a:off x="832217" y="967853"/>
          <a:ext cx="2038533" cy="6370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 err="1"/>
            <a:t>Lịch</a:t>
          </a:r>
          <a:r>
            <a:rPr lang="en-US" sz="2900" kern="1200" dirty="0"/>
            <a:t> </a:t>
          </a:r>
          <a:r>
            <a:rPr lang="en-US" sz="2900" kern="1200" dirty="0" err="1"/>
            <a:t>sử</a:t>
          </a:r>
          <a:endParaRPr lang="en-US" sz="2900" kern="1200" dirty="0"/>
        </a:p>
      </dsp:txBody>
      <dsp:txXfrm>
        <a:off x="832217" y="967853"/>
        <a:ext cx="2038533" cy="637041"/>
      </dsp:txXfrm>
    </dsp:sp>
    <dsp:sp modelId="{6B3D98EC-A055-4C56-B1B3-230B311946E8}">
      <dsp:nvSpPr>
        <dsp:cNvPr id="0" name=""/>
        <dsp:cNvSpPr/>
      </dsp:nvSpPr>
      <dsp:spPr>
        <a:xfrm>
          <a:off x="747278" y="875836"/>
          <a:ext cx="445929" cy="66889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EB973D-0578-47FC-9D46-1C12D6A8FCDB}">
      <dsp:nvSpPr>
        <dsp:cNvPr id="0" name=""/>
        <dsp:cNvSpPr/>
      </dsp:nvSpPr>
      <dsp:spPr>
        <a:xfrm>
          <a:off x="832217" y="1769818"/>
          <a:ext cx="2038533" cy="63704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Văn </a:t>
          </a:r>
          <a:r>
            <a:rPr lang="en-US" sz="2900" kern="1200" dirty="0" err="1"/>
            <a:t>hóa</a:t>
          </a:r>
          <a:endParaRPr lang="en-US" sz="2900" kern="1200" dirty="0"/>
        </a:p>
      </dsp:txBody>
      <dsp:txXfrm>
        <a:off x="832217" y="1769818"/>
        <a:ext cx="2038533" cy="637041"/>
      </dsp:txXfrm>
    </dsp:sp>
    <dsp:sp modelId="{257672BB-CFF6-4ABE-969D-2BFA2C9FBA67}">
      <dsp:nvSpPr>
        <dsp:cNvPr id="0" name=""/>
        <dsp:cNvSpPr/>
      </dsp:nvSpPr>
      <dsp:spPr>
        <a:xfrm>
          <a:off x="747278" y="1677801"/>
          <a:ext cx="445929" cy="66889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84D3A-39D6-45F5-A9BE-BB563E73CC8C}" type="datetimeFigureOut">
              <a:rPr lang="en-US" smtClean="0"/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A2D652-F95E-4BE9-AF99-3A5AFA7018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E0913D-067E-4613-A097-775023C39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E0913D-067E-4613-A097-775023C39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0913D-067E-4613-A097-775023C39FD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4E0913D-067E-4613-A097-775023C39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>
            <a:spLocks noGrp="1"/>
          </p:cNvSpPr>
          <p:nvPr>
            <p:ph type="subTitle" idx="1"/>
          </p:nvPr>
        </p:nvSpPr>
        <p:spPr>
          <a:xfrm>
            <a:off x="6320567" y="1906200"/>
            <a:ext cx="4911200" cy="3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41" name="Google Shape;141;p22"/>
          <p:cNvSpPr txBox="1">
            <a:spLocks noGrp="1"/>
          </p:cNvSpPr>
          <p:nvPr>
            <p:ph type="subTitle" idx="2"/>
          </p:nvPr>
        </p:nvSpPr>
        <p:spPr>
          <a:xfrm>
            <a:off x="960000" y="1906200"/>
            <a:ext cx="5234400" cy="38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960000" y="7942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960000" y="7942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159" name="Google Shape;159;p24"/>
          <p:cNvSpPr txBox="1">
            <a:spLocks noGrp="1"/>
          </p:cNvSpPr>
          <p:nvPr>
            <p:ph type="subTitle" idx="1"/>
          </p:nvPr>
        </p:nvSpPr>
        <p:spPr>
          <a:xfrm>
            <a:off x="950967" y="3480884"/>
            <a:ext cx="24800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0" name="Google Shape;160;p24"/>
          <p:cNvSpPr txBox="1">
            <a:spLocks noGrp="1"/>
          </p:cNvSpPr>
          <p:nvPr>
            <p:ph type="subTitle" idx="2"/>
          </p:nvPr>
        </p:nvSpPr>
        <p:spPr>
          <a:xfrm>
            <a:off x="950967" y="3151784"/>
            <a:ext cx="2480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335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61" name="Google Shape;161;p24"/>
          <p:cNvSpPr txBox="1">
            <a:spLocks noGrp="1"/>
          </p:cNvSpPr>
          <p:nvPr>
            <p:ph type="subTitle" idx="3"/>
          </p:nvPr>
        </p:nvSpPr>
        <p:spPr>
          <a:xfrm>
            <a:off x="8761033" y="3790937"/>
            <a:ext cx="24800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2" name="Google Shape;162;p24"/>
          <p:cNvSpPr txBox="1">
            <a:spLocks noGrp="1"/>
          </p:cNvSpPr>
          <p:nvPr>
            <p:ph type="subTitle" idx="4"/>
          </p:nvPr>
        </p:nvSpPr>
        <p:spPr>
          <a:xfrm>
            <a:off x="8761024" y="3461837"/>
            <a:ext cx="2480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335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63" name="Google Shape;163;p24"/>
          <p:cNvSpPr txBox="1">
            <a:spLocks noGrp="1"/>
          </p:cNvSpPr>
          <p:nvPr>
            <p:ph type="subTitle" idx="5"/>
          </p:nvPr>
        </p:nvSpPr>
        <p:spPr>
          <a:xfrm>
            <a:off x="3554323" y="3790937"/>
            <a:ext cx="24800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4" name="Google Shape;164;p24"/>
          <p:cNvSpPr txBox="1">
            <a:spLocks noGrp="1"/>
          </p:cNvSpPr>
          <p:nvPr>
            <p:ph type="subTitle" idx="6"/>
          </p:nvPr>
        </p:nvSpPr>
        <p:spPr>
          <a:xfrm>
            <a:off x="3554319" y="3461837"/>
            <a:ext cx="2480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335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  <p:sp>
        <p:nvSpPr>
          <p:cNvPr id="165" name="Google Shape;165;p24"/>
          <p:cNvSpPr txBox="1">
            <a:spLocks noGrp="1"/>
          </p:cNvSpPr>
          <p:nvPr>
            <p:ph type="subTitle" idx="7"/>
          </p:nvPr>
        </p:nvSpPr>
        <p:spPr>
          <a:xfrm>
            <a:off x="6157677" y="3480884"/>
            <a:ext cx="2480000" cy="12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66" name="Google Shape;166;p24"/>
          <p:cNvSpPr txBox="1">
            <a:spLocks noGrp="1"/>
          </p:cNvSpPr>
          <p:nvPr>
            <p:ph type="subTitle" idx="8"/>
          </p:nvPr>
        </p:nvSpPr>
        <p:spPr>
          <a:xfrm>
            <a:off x="6157672" y="3151784"/>
            <a:ext cx="2480000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335" b="1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 panose="020B0606020202050201"/>
              <a:buNone/>
              <a:defRPr sz="3200"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960000" y="2914245"/>
            <a:ext cx="3966000" cy="17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8" name="Google Shape;18;p3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1315267"/>
            <a:ext cx="3966000" cy="117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960000" y="4659184"/>
            <a:ext cx="4154800" cy="8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20" name="Google Shape;20;p3"/>
          <p:cNvSpPr>
            <a:spLocks noGrp="1"/>
          </p:cNvSpPr>
          <p:nvPr>
            <p:ph type="pic" idx="3"/>
          </p:nvPr>
        </p:nvSpPr>
        <p:spPr>
          <a:xfrm>
            <a:off x="6096000" y="0"/>
            <a:ext cx="61472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3"/>
          <p:cNvSpPr txBox="1">
            <a:spLocks noGrp="1"/>
          </p:cNvSpPr>
          <p:nvPr>
            <p:ph type="subTitle" idx="4"/>
          </p:nvPr>
        </p:nvSpPr>
        <p:spPr>
          <a:xfrm>
            <a:off x="3235767" y="114600"/>
            <a:ext cx="1772400" cy="48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latin typeface="Rufina"/>
                <a:ea typeface="Rufina"/>
                <a:cs typeface="Rufina"/>
                <a:sym typeface="Rufin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208A0-562B-46CE-869A-30A9390B0B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  <a:endParaRPr lang="vi-VN"/>
          </a:p>
          <a:p>
            <a:pPr lvl="1"/>
            <a:r>
              <a:rPr lang="vi-VN"/>
              <a:t>Mức hai</a:t>
            </a:r>
            <a:endParaRPr lang="vi-VN"/>
          </a:p>
          <a:p>
            <a:pPr lvl="2"/>
            <a:r>
              <a:rPr lang="vi-VN"/>
              <a:t>Mức ba</a:t>
            </a:r>
            <a:endParaRPr lang="vi-VN"/>
          </a:p>
          <a:p>
            <a:pPr lvl="3"/>
            <a:r>
              <a:rPr lang="vi-VN"/>
              <a:t>Mức bốn</a:t>
            </a:r>
            <a:endParaRPr lang="vi-VN"/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EEA5EF5-CBE9-4E1B-B215-EA605DE5592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81208A0-562B-46CE-869A-30A9390B0B10}" type="slidenum">
              <a:rPr lang="en-US" smtClean="0"/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17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705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93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815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82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84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87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895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14.png"/><Relationship Id="rId2" Type="http://schemas.openxmlformats.org/officeDocument/2006/relationships/image" Target="../media/image1.sv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slide" Target="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slide" Target="slide9.xml"/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1" Type="http://schemas.openxmlformats.org/officeDocument/2006/relationships/slideLayout" Target="../slideLayouts/slideLayout2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6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72405"/>
            <a:ext cx="10058400" cy="919399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</a:pPr>
            <a:r>
              <a:rPr lang="en-US" sz="4400" dirty="0" err="1">
                <a:solidFill>
                  <a:srgbClr val="FF0000"/>
                </a:solidFill>
                <a:latin typeface="#9Slide03 SFU Grenoble" panose="00000500000000000000" pitchFamily="2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#9Slide03 SFU Grenoble" panose="00000500000000000000" pitchFamily="2" charset="0"/>
              </a:rPr>
              <a:t> 7- </a:t>
            </a:r>
            <a:r>
              <a:rPr lang="en-US" sz="4400" dirty="0" err="1">
                <a:solidFill>
                  <a:srgbClr val="FF0000"/>
                </a:solidFill>
                <a:latin typeface="#9Slide03 SFU Grenoble" panose="00000500000000000000" pitchFamily="2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#9Slide03 SFU Grenoble" panose="00000500000000000000" pitchFamily="2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#9Slide03 SFU Grenoble" panose="00000500000000000000" pitchFamily="2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#9Slide03 SFU Grenoble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259" y="632031"/>
            <a:ext cx="3205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457200">
              <a:spcBef>
                <a:spcPts val="600"/>
              </a:spcBef>
              <a:spcAft>
                <a:spcPts val="600"/>
              </a:spcAft>
            </a:pP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72,73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63;p36"/>
          <p:cNvSpPr txBox="1"/>
          <p:nvPr/>
        </p:nvSpPr>
        <p:spPr>
          <a:xfrm>
            <a:off x="617610" y="1641920"/>
            <a:ext cx="10956783" cy="3208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rudential Việt Nam tổ chức hội thảo chuyên đề Aging summit 2022: chung tay  hành động vì một xã hội việt nam già hóa chủ động | Prudential Việt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67" y="4347090"/>
            <a:ext cx="4288544" cy="237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80 Đề cương Văn hóa Việt Nam: Khởi nguồn và Động lực phát tr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798" y="4105298"/>
            <a:ext cx="4167335" cy="262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6461737" y="1992568"/>
            <a:ext cx="4277916" cy="3935493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grpSp>
        <p:nvGrpSpPr>
          <p:cNvPr id="10" name="Nhóm 9"/>
          <p:cNvGrpSpPr/>
          <p:nvPr/>
        </p:nvGrpSpPr>
        <p:grpSpPr>
          <a:xfrm>
            <a:off x="1606871" y="1"/>
            <a:ext cx="8869549" cy="1603795"/>
            <a:chOff x="1606870" y="0"/>
            <a:chExt cx="8869549" cy="1603794"/>
          </a:xfrm>
        </p:grpSpPr>
        <p:pic>
          <p:nvPicPr>
            <p:cNvPr id="13" name="Picture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2053422" y="112191"/>
              <a:ext cx="8422997" cy="1398298"/>
            </a:xfrm>
            <a:prstGeom prst="rect">
              <a:avLst/>
            </a:prstGeom>
          </p:spPr>
        </p:pic>
        <p:pic>
          <p:nvPicPr>
            <p:cNvPr id="14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06870" y="157947"/>
              <a:ext cx="1409044" cy="144584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76137" y="0"/>
              <a:ext cx="6850946" cy="12354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2800" b="1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sz="2800" b="1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NHAN ĐỀ CỦA BÁO CÁO NGHIÊN CỨU CHO BIẾT ĐIỀU GÌ VỀ NỘI DUNG VÀ PHẠM VI NGHIÊN CỨU</a:t>
              </a:r>
              <a:r>
                <a:rPr lang="en-US" sz="2400" b="1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2400" dirty="0">
                <a:solidFill>
                  <a:prstClr val="black"/>
                </a:solidFill>
                <a:latin typeface="+mj-lt"/>
                <a:ea typeface="Yu Mincho" panose="02020400000000000000" pitchFamily="18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Nhóm 8"/>
          <p:cNvGrpSpPr/>
          <p:nvPr/>
        </p:nvGrpSpPr>
        <p:grpSpPr>
          <a:xfrm>
            <a:off x="1319187" y="1715907"/>
            <a:ext cx="9751199" cy="1531709"/>
            <a:chOff x="1319186" y="1715906"/>
            <a:chExt cx="9751199" cy="1531708"/>
          </a:xfrm>
        </p:grpSpPr>
        <p:sp>
          <p:nvSpPr>
            <p:cNvPr id="17" name="矩形: 圆角 16"/>
            <p:cNvSpPr/>
            <p:nvPr/>
          </p:nvSpPr>
          <p:spPr>
            <a:xfrm>
              <a:off x="1853087" y="2064219"/>
              <a:ext cx="9217298" cy="1183395"/>
            </a:xfrm>
            <a:prstGeom prst="roundRect">
              <a:avLst>
                <a:gd name="adj" fmla="val 6631"/>
              </a:avLst>
            </a:prstGeom>
            <a:solidFill>
              <a:schemeClr val="bg1"/>
            </a:solidFill>
            <a:ln w="76200">
              <a:solidFill>
                <a:srgbClr val="FFDA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7" name="Nhóm 6"/>
            <p:cNvGrpSpPr/>
            <p:nvPr/>
          </p:nvGrpSpPr>
          <p:grpSpPr>
            <a:xfrm>
              <a:off x="1319186" y="1715906"/>
              <a:ext cx="9485665" cy="1316428"/>
              <a:chOff x="1319186" y="1715906"/>
              <a:chExt cx="9485665" cy="131642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319186" y="1715906"/>
                <a:ext cx="676762" cy="658709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US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118621" y="2064377"/>
                <a:ext cx="8686230" cy="967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Nhan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đề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báo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cáo</a:t>
                </a:r>
                <a:r>
                  <a:rPr lang="en-US" sz="20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: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Thực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trạng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học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tập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trực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tuyến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của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học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sinh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phổ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thông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Việt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Nam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trong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bối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cảnh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COVID - 19.</a:t>
                </a:r>
                <a:endParaRPr lang="en-US" b="1" dirty="0"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8" name="Nhóm 7"/>
          <p:cNvGrpSpPr/>
          <p:nvPr/>
        </p:nvGrpSpPr>
        <p:grpSpPr>
          <a:xfrm>
            <a:off x="1384308" y="3958262"/>
            <a:ext cx="9686077" cy="1545979"/>
            <a:chOff x="1384308" y="3958261"/>
            <a:chExt cx="9686077" cy="1545979"/>
          </a:xfrm>
        </p:grpSpPr>
        <p:grpSp>
          <p:nvGrpSpPr>
            <p:cNvPr id="5" name="Nhóm 4"/>
            <p:cNvGrpSpPr/>
            <p:nvPr/>
          </p:nvGrpSpPr>
          <p:grpSpPr>
            <a:xfrm>
              <a:off x="1853087" y="4254385"/>
              <a:ext cx="9217298" cy="1249855"/>
              <a:chOff x="1853087" y="4254385"/>
              <a:chExt cx="9217298" cy="1249855"/>
            </a:xfrm>
          </p:grpSpPr>
          <p:sp>
            <p:nvSpPr>
              <p:cNvPr id="2" name="矩形: 圆角 16"/>
              <p:cNvSpPr/>
              <p:nvPr/>
            </p:nvSpPr>
            <p:spPr>
              <a:xfrm>
                <a:off x="1853087" y="4320845"/>
                <a:ext cx="9217298" cy="1183395"/>
              </a:xfrm>
              <a:prstGeom prst="roundRect">
                <a:avLst>
                  <a:gd name="adj" fmla="val 6631"/>
                </a:avLst>
              </a:prstGeom>
              <a:solidFill>
                <a:schemeClr val="bg1"/>
              </a:solidFill>
              <a:ln w="76200">
                <a:solidFill>
                  <a:srgbClr val="FFDA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>
                  <a:solidFill>
                    <a:prstClr val="white"/>
                  </a:solidFill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" name="TextBox 22"/>
              <p:cNvSpPr txBox="1"/>
              <p:nvPr/>
            </p:nvSpPr>
            <p:spPr>
              <a:xfrm>
                <a:off x="2053422" y="4254385"/>
                <a:ext cx="8686230" cy="9679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v"/>
                </a:pP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Nhan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đề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cho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thấy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nội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dung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và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phạm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vi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nghiên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cứu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thuộc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lĩnh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vực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Văn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hóa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–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đời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sống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;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liên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quan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đến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HS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trong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giai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đoạn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dịch</a:t>
                </a:r>
                <a:r>
                  <a:rPr lang="en-US" sz="2000" b="1" dirty="0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 </a:t>
                </a:r>
                <a:r>
                  <a:rPr lang="en-US" sz="2000" b="1" dirty="0" err="1">
                    <a:latin typeface="Calibri" panose="020F0502020204030204" pitchFamily="34" charset="0"/>
                    <a:ea typeface="Times New Roman" panose="02020603050405020304" pitchFamily="18" charset="0"/>
                    <a:cs typeface="Calibri" panose="020F0502020204030204" pitchFamily="34" charset="0"/>
                  </a:rPr>
                  <a:t>bệnh</a:t>
                </a:r>
                <a:endParaRPr lang="en-US" b="1" dirty="0"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Oval 3"/>
            <p:cNvSpPr/>
            <p:nvPr/>
          </p:nvSpPr>
          <p:spPr>
            <a:xfrm>
              <a:off x="1384308" y="3958261"/>
              <a:ext cx="676762" cy="6587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489286" y="463393"/>
            <a:ext cx="11213431" cy="5931217"/>
          </a:xfrm>
          <a:prstGeom prst="roundRect">
            <a:avLst>
              <a:gd name="adj" fmla="val 81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7" name="矩形: 圆角 16"/>
          <p:cNvSpPr/>
          <p:nvPr/>
        </p:nvSpPr>
        <p:spPr>
          <a:xfrm>
            <a:off x="679870" y="1667232"/>
            <a:ext cx="9523761" cy="669689"/>
          </a:xfrm>
          <a:prstGeom prst="roundRect">
            <a:avLst>
              <a:gd name="adj" fmla="val 6631"/>
            </a:avLst>
          </a:prstGeom>
          <a:solidFill>
            <a:schemeClr val="bg1"/>
          </a:solidFill>
          <a:ln w="76200">
            <a:solidFill>
              <a:srgbClr val="FFD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68493" y="1962888"/>
            <a:ext cx="4319335" cy="3935493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61737" y="1992568"/>
            <a:ext cx="4277916" cy="3935493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4918" y="38397"/>
            <a:ext cx="9244767" cy="1398299"/>
          </a:xfrm>
          <a:prstGeom prst="rect">
            <a:avLst/>
          </a:prstGeom>
        </p:spPr>
      </p:pic>
      <p:pic>
        <p:nvPicPr>
          <p:cNvPr id="14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871" y="157949"/>
            <a:ext cx="1409044" cy="1445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76137" y="1"/>
            <a:ext cx="7463516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  <a:spcAft>
                <a:spcPts val="800"/>
              </a:spcAft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TẮT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" name="Nhóm 2"/>
          <p:cNvGrpSpPr/>
          <p:nvPr/>
        </p:nvGrpSpPr>
        <p:grpSpPr>
          <a:xfrm>
            <a:off x="1532559" y="2731646"/>
            <a:ext cx="9540780" cy="865896"/>
            <a:chOff x="1532558" y="2731645"/>
            <a:chExt cx="9540780" cy="865896"/>
          </a:xfrm>
        </p:grpSpPr>
        <p:sp>
          <p:nvSpPr>
            <p:cNvPr id="31" name="矩形: 圆角 16"/>
            <p:cNvSpPr/>
            <p:nvPr/>
          </p:nvSpPr>
          <p:spPr>
            <a:xfrm>
              <a:off x="1899129" y="2835482"/>
              <a:ext cx="8679036" cy="762059"/>
            </a:xfrm>
            <a:prstGeom prst="roundRect">
              <a:avLst>
                <a:gd name="adj" fmla="val 6631"/>
              </a:avLst>
            </a:prstGeom>
            <a:solidFill>
              <a:schemeClr val="bg1"/>
            </a:solidFill>
            <a:ln w="76200">
              <a:solidFill>
                <a:srgbClr val="FFDA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1532558" y="2731645"/>
              <a:ext cx="676762" cy="6587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等线" panose="02010600030101010101" pitchFamily="2" charset="-12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04555" y="2817321"/>
              <a:ext cx="8968783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400">
                <a:lnSpc>
                  <a:spcPct val="150000"/>
                </a:lnSpc>
                <a:spcAft>
                  <a:spcPts val="800"/>
                </a:spcAft>
                <a:defRPr/>
              </a:pP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Mục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đích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nghiên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cứu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việc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dạy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học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trực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tuyến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: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đánh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giá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và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đưa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ra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giải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pháp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endParaRPr lang="en-US" sz="2000" dirty="0">
                <a:solidFill>
                  <a:prstClr val="black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Nhóm 4"/>
          <p:cNvGrpSpPr/>
          <p:nvPr/>
        </p:nvGrpSpPr>
        <p:grpSpPr>
          <a:xfrm>
            <a:off x="430729" y="3785277"/>
            <a:ext cx="7438947" cy="895379"/>
            <a:chOff x="430730" y="3785278"/>
            <a:chExt cx="7438946" cy="895378"/>
          </a:xfrm>
        </p:grpSpPr>
        <p:sp>
          <p:nvSpPr>
            <p:cNvPr id="36" name="矩形: 圆角 16"/>
            <p:cNvSpPr/>
            <p:nvPr/>
          </p:nvSpPr>
          <p:spPr>
            <a:xfrm>
              <a:off x="678304" y="4021947"/>
              <a:ext cx="7191372" cy="658709"/>
            </a:xfrm>
            <a:prstGeom prst="roundRect">
              <a:avLst>
                <a:gd name="adj" fmla="val 6631"/>
              </a:avLst>
            </a:prstGeom>
            <a:solidFill>
              <a:schemeClr val="bg1"/>
            </a:solidFill>
            <a:ln w="76200">
              <a:solidFill>
                <a:srgbClr val="FFDA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prstClr val="white"/>
                </a:solidFill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430730" y="3785278"/>
              <a:ext cx="676762" cy="6587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等线" panose="02010600030101010101" pitchFamily="2" charset="-122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19999" y="4138507"/>
              <a:ext cx="666743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400">
                <a:spcAft>
                  <a:spcPts val="800"/>
                </a:spcAft>
                <a:defRPr/>
              </a:pPr>
              <a:r>
                <a:rPr lang="en-US" sz="2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Các</a:t>
              </a:r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số</a:t>
              </a:r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liệu</a:t>
              </a:r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nghiên</a:t>
              </a:r>
              <a:r>
                <a:rPr lang="en-US" sz="2000" b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cứu</a:t>
              </a:r>
              <a:endParaRPr lang="en-US" sz="2000" b="1" dirty="0">
                <a:solidFill>
                  <a:prstClr val="black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34" name="矩形: 圆角 16"/>
          <p:cNvSpPr/>
          <p:nvPr/>
        </p:nvSpPr>
        <p:spPr>
          <a:xfrm>
            <a:off x="1949408" y="5138025"/>
            <a:ext cx="7610525" cy="790035"/>
          </a:xfrm>
          <a:prstGeom prst="roundRect">
            <a:avLst>
              <a:gd name="adj" fmla="val 6631"/>
            </a:avLst>
          </a:prstGeom>
          <a:solidFill>
            <a:schemeClr val="bg1"/>
          </a:solidFill>
          <a:ln w="76200">
            <a:solidFill>
              <a:srgbClr val="FFD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1708688" y="5059414"/>
            <a:ext cx="676763" cy="6587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等线" panose="02010600030101010101" pitchFamily="2" charset="-122"/>
            </a:endParaRPr>
          </a:p>
        </p:txBody>
      </p:sp>
      <p:grpSp>
        <p:nvGrpSpPr>
          <p:cNvPr id="2" name="Nhóm 1"/>
          <p:cNvGrpSpPr/>
          <p:nvPr/>
        </p:nvGrpSpPr>
        <p:grpSpPr>
          <a:xfrm>
            <a:off x="352812" y="1511015"/>
            <a:ext cx="9793856" cy="4205240"/>
            <a:chOff x="352812" y="1511014"/>
            <a:chExt cx="9793856" cy="4205240"/>
          </a:xfrm>
        </p:grpSpPr>
        <p:sp>
          <p:nvSpPr>
            <p:cNvPr id="4" name="Oval 3"/>
            <p:cNvSpPr/>
            <p:nvPr/>
          </p:nvSpPr>
          <p:spPr>
            <a:xfrm>
              <a:off x="352812" y="1511014"/>
              <a:ext cx="676762" cy="65870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n-US">
                <a:solidFill>
                  <a:prstClr val="white"/>
                </a:solidFill>
                <a:latin typeface="等线" panose="02010600030101010101" pitchFamily="2" charset="-122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0813" y="1615223"/>
              <a:ext cx="9125855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400">
                <a:lnSpc>
                  <a:spcPct val="150000"/>
                </a:lnSpc>
                <a:spcAft>
                  <a:spcPts val="800"/>
                </a:spcAft>
                <a:defRPr/>
              </a:pP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Nêu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nguyên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nhân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có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hoạt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động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dạy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học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trực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tuyến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: do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ảnh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hưởng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của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đại</a:t>
              </a:r>
              <a:r>
                <a:rPr lang="en-US" sz="2000" b="1" i="1" dirty="0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 </a:t>
              </a:r>
              <a:r>
                <a:rPr lang="en-US" sz="2000" b="1" i="1" dirty="0" err="1">
                  <a:solidFill>
                    <a:prstClr val="black"/>
                  </a:solidFill>
                  <a:latin typeface="Calibri" panose="020F0502020204030204" pitchFamily="34" charset="0"/>
                  <a:ea typeface="Yu Mincho" panose="02020400000000000000" pitchFamily="18" charset="-128"/>
                  <a:cs typeface="Calibri" panose="020F0502020204030204" pitchFamily="34" charset="0"/>
                </a:rPr>
                <a:t>dịch</a:t>
              </a:r>
              <a:endParaRPr lang="en-US" sz="2000" dirty="0">
                <a:solidFill>
                  <a:prstClr val="black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447237" y="5209962"/>
              <a:ext cx="7014981" cy="5062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20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Kết</a:t>
              </a:r>
              <a:r>
                <a:rPr lang="en-US" sz="2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</a:t>
              </a:r>
              <a:r>
                <a:rPr lang="en-US" sz="2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nghiên</a:t>
              </a:r>
              <a:r>
                <a:rPr lang="en-US" sz="2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cứu</a:t>
              </a:r>
              <a:r>
                <a:rPr lang="en-US" sz="2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đề</a:t>
              </a:r>
              <a:r>
                <a:rPr lang="en-US" sz="2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000" b="1" dirty="0" err="1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xuất</a:t>
              </a:r>
              <a:r>
                <a:rPr lang="en-US" sz="2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 </a:t>
              </a:r>
              <a:endParaRPr lang="en-US" b="1" i="1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669702" y="356382"/>
            <a:ext cx="11213431" cy="5931217"/>
          </a:xfrm>
          <a:prstGeom prst="roundRect">
            <a:avLst>
              <a:gd name="adj" fmla="val 819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/>
          <p:cNvSpPr/>
          <p:nvPr/>
        </p:nvSpPr>
        <p:spPr>
          <a:xfrm>
            <a:off x="1655517" y="1778436"/>
            <a:ext cx="9523761" cy="3736841"/>
          </a:xfrm>
          <a:prstGeom prst="roundRect">
            <a:avLst>
              <a:gd name="adj" fmla="val 6631"/>
            </a:avLst>
          </a:prstGeom>
          <a:solidFill>
            <a:schemeClr val="bg1"/>
          </a:solidFill>
          <a:ln w="76200">
            <a:solidFill>
              <a:srgbClr val="FFD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1268493" y="1962888"/>
            <a:ext cx="4319335" cy="3935493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461737" y="1992568"/>
            <a:ext cx="4277916" cy="3935493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4919" y="38397"/>
            <a:ext cx="8422997" cy="1398299"/>
          </a:xfrm>
          <a:prstGeom prst="rect">
            <a:avLst/>
          </a:prstGeom>
        </p:spPr>
      </p:pic>
      <p:pic>
        <p:nvPicPr>
          <p:cNvPr id="14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871" y="157949"/>
            <a:ext cx="1409044" cy="1445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93149" y="397333"/>
            <a:ext cx="7111168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NGHIÊN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CỨU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GỒM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19185" y="1715907"/>
            <a:ext cx="676763" cy="6587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085807" y="1687183"/>
            <a:ext cx="9125855" cy="3286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Nội</a:t>
            </a:r>
            <a:r>
              <a:rPr lang="en-US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dung </a:t>
            </a:r>
            <a:r>
              <a:rPr lang="en-US" sz="2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nghiên</a:t>
            </a:r>
            <a:r>
              <a:rPr lang="en-US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cứu</a:t>
            </a:r>
            <a:r>
              <a:rPr lang="en-US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	1.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Tổng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vấn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đề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nghiên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cứu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endParaRPr lang="en-US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			</a:t>
            </a:r>
            <a:r>
              <a:rPr lang="en-US" sz="2000" b="1" i="1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2.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Phương</a:t>
            </a: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pháp</a:t>
            </a: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nghiên</a:t>
            </a: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cứu</a:t>
            </a:r>
            <a:endParaRPr lang="en-US" sz="2000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-</a:t>
            </a:r>
            <a:endParaRPr lang="en-US" sz="2000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			</a:t>
            </a:r>
            <a:r>
              <a:rPr lang="en-US" sz="2000" b="1" i="1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3.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Kết</a:t>
            </a: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quả</a:t>
            </a: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nghiên</a:t>
            </a:r>
            <a:r>
              <a:rPr lang="en-US" sz="2000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cứu</a:t>
            </a:r>
            <a:endParaRPr lang="en-US" sz="2000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-</a:t>
            </a:r>
            <a:endParaRPr lang="en-US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1341431" y="3659382"/>
            <a:ext cx="676763" cy="6587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302;p39"/>
          <p:cNvPicPr preferRelativeResize="0"/>
          <p:nvPr/>
        </p:nvPicPr>
        <p:blipFill rotWithShape="1">
          <a:blip r:embed="rId3"/>
          <a:srcRect l="1595" r="8766" b="872"/>
          <a:stretch>
            <a:fillRect/>
          </a:stretch>
        </p:blipFill>
        <p:spPr>
          <a:xfrm>
            <a:off x="8838631" y="2374616"/>
            <a:ext cx="2912387" cy="3683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4" grpId="0" animBg="1"/>
      <p:bldP spid="23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/>
          <p:cNvSpPr/>
          <p:nvPr/>
        </p:nvSpPr>
        <p:spPr>
          <a:xfrm>
            <a:off x="1853087" y="2064220"/>
            <a:ext cx="9217299" cy="2998669"/>
          </a:xfrm>
          <a:prstGeom prst="roundRect">
            <a:avLst>
              <a:gd name="adj" fmla="val 6631"/>
            </a:avLst>
          </a:prstGeom>
          <a:solidFill>
            <a:schemeClr val="bg1"/>
          </a:solidFill>
          <a:ln w="76200">
            <a:solidFill>
              <a:srgbClr val="FFDA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 sz="2800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461737" y="1992568"/>
            <a:ext cx="4277916" cy="3935493"/>
          </a:xfrm>
          <a:prstGeom prst="rect">
            <a:avLst/>
          </a:prstGeom>
          <a:noFill/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3423" y="112191"/>
            <a:ext cx="9016963" cy="1398299"/>
          </a:xfrm>
          <a:prstGeom prst="rect">
            <a:avLst/>
          </a:prstGeom>
        </p:spPr>
      </p:pic>
      <p:pic>
        <p:nvPicPr>
          <p:cNvPr id="14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6871" y="157949"/>
            <a:ext cx="1409044" cy="1445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68870" y="510379"/>
            <a:ext cx="72841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C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19185" y="1715907"/>
            <a:ext cx="676763" cy="65870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3423" y="1997759"/>
            <a:ext cx="8870087" cy="2918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Cung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cấp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số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liệu</a:t>
            </a:r>
            <a:endParaRPr lang="en-US" sz="2800" b="1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sánh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các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giá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trị</a:t>
            </a:r>
            <a:endParaRPr lang="en-US" sz="2800" b="1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Đánh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giá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khách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quan</a:t>
            </a:r>
            <a:endParaRPr lang="en-US" sz="2800" b="1" i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Nghiên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cứu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khoa </a:t>
            </a:r>
            <a:r>
              <a:rPr lang="en-US" sz="2800" b="1" i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học</a:t>
            </a:r>
            <a:r>
              <a:rPr lang="en-US" sz="28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,…</a:t>
            </a:r>
            <a:endParaRPr lang="en-US" sz="2400" b="1" i="1" dirty="0"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</a:endParaRPr>
          </a:p>
        </p:txBody>
      </p:sp>
      <p:pic>
        <p:nvPicPr>
          <p:cNvPr id="2" name="Google Shape;504;p51"/>
          <p:cNvPicPr preferRelativeResize="0"/>
          <p:nvPr/>
        </p:nvPicPr>
        <p:blipFill rotWithShape="1">
          <a:blip r:embed="rId3"/>
          <a:srcRect l="50582" r="16965"/>
          <a:stretch>
            <a:fillRect/>
          </a:stretch>
        </p:blipFill>
        <p:spPr>
          <a:xfrm>
            <a:off x="8386100" y="2632115"/>
            <a:ext cx="3218187" cy="3826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4" grpId="0" animBg="1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111249" y="441351"/>
            <a:ext cx="4108451" cy="931333"/>
            <a:chOff x="1111249" y="441351"/>
            <a:chExt cx="4108451" cy="931332"/>
          </a:xfrm>
        </p:grpSpPr>
        <p:sp>
          <p:nvSpPr>
            <p:cNvPr id="5" name="Rectangle: Rounded Corners 3"/>
            <p:cNvSpPr/>
            <p:nvPr/>
          </p:nvSpPr>
          <p:spPr>
            <a:xfrm>
              <a:off x="1111249" y="441351"/>
              <a:ext cx="4108451" cy="931332"/>
            </a:xfrm>
            <a:prstGeom prst="roundRect">
              <a:avLst>
                <a:gd name="adj" fmla="val 2625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38100" dir="3000000" sx="101000" sy="101000" algn="l" rotWithShape="0">
                <a:prstClr val="black">
                  <a:alpha val="5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43"/>
            <p:cNvSpPr txBox="1"/>
            <p:nvPr/>
          </p:nvSpPr>
          <p:spPr>
            <a:xfrm>
              <a:off x="1323478" y="631306"/>
              <a:ext cx="34684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1.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ĐỊNH</a:t>
              </a:r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HƯỚNG</a:t>
              </a:r>
              <a:endParaRPr lang="en-US" sz="3200" dirty="0">
                <a:latin typeface="#9Slide03 Philosopher Bold" panose="00000800000000000000" pitchFamily="2" charset="0"/>
                <a:cs typeface="#9Slide03 Arima Madurai Light" panose="00000400000000000000" pitchFamily="2" charset="0"/>
              </a:endParaRPr>
            </a:p>
          </p:txBody>
        </p:sp>
      </p:grpSp>
      <p:sp>
        <p:nvSpPr>
          <p:cNvPr id="7" name="Hộp Văn bản 6"/>
          <p:cNvSpPr txBox="1"/>
          <p:nvPr/>
        </p:nvSpPr>
        <p:spPr>
          <a:xfrm>
            <a:off x="1076426" y="1562639"/>
            <a:ext cx="10039151" cy="26776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1.2.   </a:t>
            </a:r>
            <a:r>
              <a:rPr lang="en-US" sz="2800" b="1" dirty="0" err="1">
                <a:solidFill>
                  <a:srgbClr val="002060"/>
                </a:solidFill>
              </a:rPr>
              <a:t>LƯU</a:t>
            </a:r>
            <a:r>
              <a:rPr lang="en-US" sz="2800" b="1" dirty="0">
                <a:solidFill>
                  <a:srgbClr val="002060"/>
                </a:solidFill>
              </a:rPr>
              <a:t> Ý: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- </a:t>
            </a:r>
            <a:r>
              <a:rPr lang="en-US" sz="2800" dirty="0" err="1">
                <a:solidFill>
                  <a:srgbClr val="FF0000"/>
                </a:solidFill>
              </a:rPr>
              <a:t>Tiến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tự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cứu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- </a:t>
            </a:r>
            <a:r>
              <a:rPr lang="en-US" sz="2800" dirty="0" err="1">
                <a:solidFill>
                  <a:srgbClr val="FF0000"/>
                </a:solidFill>
              </a:rPr>
              <a:t>Xây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dựng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dàn</a:t>
            </a:r>
            <a:r>
              <a:rPr lang="en-US" sz="2800" dirty="0">
                <a:solidFill>
                  <a:srgbClr val="FF0000"/>
                </a:solidFill>
              </a:rPr>
              <a:t> ý </a:t>
            </a:r>
            <a:r>
              <a:rPr lang="en-US" sz="2800" dirty="0" err="1">
                <a:solidFill>
                  <a:srgbClr val="FF0000"/>
                </a:solidFill>
              </a:rPr>
              <a:t>đề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cương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-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cứu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dựa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dàn</a:t>
            </a:r>
            <a:r>
              <a:rPr lang="en-US" sz="2800" dirty="0">
                <a:solidFill>
                  <a:srgbClr val="FF0000"/>
                </a:solidFill>
              </a:rPr>
              <a:t> ý </a:t>
            </a:r>
            <a:r>
              <a:rPr lang="en-US" sz="2800" dirty="0" err="1">
                <a:solidFill>
                  <a:srgbClr val="FF0000"/>
                </a:solidFill>
              </a:rPr>
              <a:t>đã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lập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- </a:t>
            </a:r>
            <a:r>
              <a:rPr lang="en-US" sz="2800" dirty="0" err="1">
                <a:solidFill>
                  <a:srgbClr val="FF0000"/>
                </a:solidFill>
              </a:rPr>
              <a:t>Nhấn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cứu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- </a:t>
            </a:r>
            <a:r>
              <a:rPr lang="en-US" sz="2800" dirty="0" err="1">
                <a:solidFill>
                  <a:srgbClr val="FF0000"/>
                </a:solidFill>
              </a:rPr>
              <a:t>Nêu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rõ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liệu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tham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khảo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Google Shape;337;p43"/>
          <p:cNvPicPr preferRelativeResize="0"/>
          <p:nvPr/>
        </p:nvPicPr>
        <p:blipFill rotWithShape="1">
          <a:blip r:embed="rId1">
            <a:alphaModFix amt="91000"/>
          </a:blip>
          <a:srcRect t="46332" b="18468"/>
          <a:stretch>
            <a:fillRect/>
          </a:stretch>
        </p:blipFill>
        <p:spPr>
          <a:xfrm>
            <a:off x="1134979" y="4600878"/>
            <a:ext cx="9922043" cy="21512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/>
          <p:cNvCxnSpPr/>
          <p:nvPr/>
        </p:nvCxnSpPr>
        <p:spPr>
          <a:xfrm flipV="1">
            <a:off x="1886693" y="2633134"/>
            <a:ext cx="1600783" cy="159173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Kỹ năng làm việc nhóm trong học tập và nghiên cứu | Vietnam Journal of 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35793"/>
            <a:ext cx="4290687" cy="2495603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846326" y="4623062"/>
            <a:ext cx="1916231" cy="19162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3000000" sx="101000" sy="101000" algn="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024685" y="4623062"/>
            <a:ext cx="1916231" cy="19162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3000000" sx="101000" sy="101000" algn="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52974" y="4665974"/>
            <a:ext cx="1916231" cy="191623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3000000" sx="101000" sy="101000" algn="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086314" y="5096557"/>
            <a:ext cx="1916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#9Slide03 Philosopher Bold" panose="00000800000000000000" pitchFamily="2" charset="0"/>
              </a:rPr>
              <a:t>Thảo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luận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nhóm</a:t>
            </a:r>
            <a:r>
              <a:rPr lang="en-US" sz="2400" dirty="0">
                <a:latin typeface="#9Slide03 Philosopher Bold" panose="00000800000000000000" pitchFamily="2" charset="0"/>
              </a:rPr>
              <a:t> 5 </a:t>
            </a:r>
            <a:r>
              <a:rPr lang="en-US" sz="2400" dirty="0" err="1">
                <a:latin typeface="#9Slide03 Philosopher Bold" panose="00000800000000000000" pitchFamily="2" charset="0"/>
              </a:rPr>
              <a:t>phút</a:t>
            </a:r>
            <a:endParaRPr lang="en-US" sz="2400" dirty="0">
              <a:latin typeface="#9Slide03 Philosopher Bold" panose="000008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26953" y="5350345"/>
            <a:ext cx="191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#9Slide03 Philosopher Bold" panose="00000800000000000000" pitchFamily="2" charset="0"/>
              </a:rPr>
              <a:t>Lập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dàn</a:t>
            </a:r>
            <a:r>
              <a:rPr lang="en-US" sz="2400" dirty="0">
                <a:latin typeface="#9Slide03 Philosopher Bold" panose="00000800000000000000" pitchFamily="2" charset="0"/>
              </a:rPr>
              <a:t> ý </a:t>
            </a:r>
            <a:endParaRPr lang="en-US" sz="2400" dirty="0">
              <a:latin typeface="#9Slide03 Philosopher Bold" panose="000008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149136" y="4911891"/>
            <a:ext cx="17404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#9Slide03 Philosopher Bold" panose="00000800000000000000" pitchFamily="2" charset="0"/>
              </a:rPr>
              <a:t>Cá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nhân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ghi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chép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lại</a:t>
            </a:r>
            <a:r>
              <a:rPr lang="en-US" sz="2400" dirty="0"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latin typeface="#9Slide03 Philosopher Bold" panose="00000800000000000000" pitchFamily="2" charset="0"/>
              </a:rPr>
              <a:t>nội</a:t>
            </a:r>
            <a:r>
              <a:rPr lang="en-US" sz="2400" dirty="0">
                <a:latin typeface="#9Slide03 Philosopher Bold" panose="00000800000000000000" pitchFamily="2" charset="0"/>
              </a:rPr>
              <a:t> dung</a:t>
            </a:r>
            <a:endParaRPr lang="en-US" sz="2400" dirty="0">
              <a:latin typeface="#9Slide03 Philosopher Bold" panose="00000800000000000000" pitchFamily="2" charset="0"/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464455" y="3401875"/>
            <a:ext cx="2677445" cy="931332"/>
          </a:xfrm>
          <a:prstGeom prst="roundRect">
            <a:avLst>
              <a:gd name="adj" fmla="val 2625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38100" dist="38100" dir="3000000" sx="101000" sy="101000" algn="l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>
            <a:stCxn id="26" idx="2"/>
            <a:endCxn id="21" idx="7"/>
          </p:cNvCxnSpPr>
          <p:nvPr/>
        </p:nvCxnSpPr>
        <p:spPr>
          <a:xfrm flipH="1">
            <a:off x="5688579" y="4333207"/>
            <a:ext cx="2114599" cy="613392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6" idx="2"/>
            <a:endCxn id="18" idx="1"/>
          </p:cNvCxnSpPr>
          <p:nvPr/>
        </p:nvCxnSpPr>
        <p:spPr>
          <a:xfrm>
            <a:off x="7803178" y="4333207"/>
            <a:ext cx="2502132" cy="570480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09767" y="3593197"/>
            <a:ext cx="2231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Philosopher Bold" panose="00000800000000000000" pitchFamily="2" charset="0"/>
                <a:cs typeface="#9Slide03 Arima Madurai Light" panose="00000400000000000000" pitchFamily="2" charset="0"/>
              </a:rPr>
              <a:t>YÊU</a:t>
            </a:r>
            <a:r>
              <a:rPr lang="en-US" sz="2800" dirty="0">
                <a:latin typeface="#9Slide03 Philosopher Bold" panose="00000800000000000000" pitchFamily="2" charset="0"/>
                <a:cs typeface="#9Slide03 Arima Madurai Light" panose="00000400000000000000" pitchFamily="2" charset="0"/>
              </a:rPr>
              <a:t> </a:t>
            </a:r>
            <a:r>
              <a:rPr lang="en-US" sz="2800" dirty="0" err="1">
                <a:latin typeface="#9Slide03 Philosopher Bold" panose="00000800000000000000" pitchFamily="2" charset="0"/>
                <a:cs typeface="#9Slide03 Arima Madurai Light" panose="00000400000000000000" pitchFamily="2" charset="0"/>
              </a:rPr>
              <a:t>CẦU</a:t>
            </a:r>
            <a:endParaRPr lang="en-US" sz="2800" dirty="0">
              <a:latin typeface="#9Slide03 Philosopher Bold" panose="00000800000000000000" pitchFamily="2" charset="0"/>
              <a:cs typeface="#9Slide03 Arima Madurai Light" panose="00000400000000000000" pitchFamily="2" charset="0"/>
            </a:endParaRPr>
          </a:p>
        </p:txBody>
      </p:sp>
      <p:cxnSp>
        <p:nvCxnSpPr>
          <p:cNvPr id="6" name="Straight Connector 5"/>
          <p:cNvCxnSpPr>
            <a:stCxn id="26" idx="2"/>
            <a:endCxn id="9" idx="0"/>
          </p:cNvCxnSpPr>
          <p:nvPr/>
        </p:nvCxnSpPr>
        <p:spPr>
          <a:xfrm>
            <a:off x="7803177" y="4333209"/>
            <a:ext cx="1264" cy="289855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lide Zoom 29"/>
          <p:cNvPicPr>
            <a:picLocks noGrp="1" noRot="1" noChangeAspect="1" noMove="1" noResize="1" noEditPoints="1" noAdjustHandles="1" noChangeArrowheads="1" noChangeShapeType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800" y="1706443"/>
            <a:ext cx="1737208" cy="1714500"/>
          </a:xfrm>
          <a:prstGeom prst="rect">
            <a:avLst/>
          </a:prstGeom>
          <a:ln w="3175">
            <a:solidFill>
              <a:prstClr val="lightGray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530039" y="3987959"/>
            <a:ext cx="1696447" cy="1696447"/>
            <a:chOff x="530039" y="3987959"/>
            <a:chExt cx="1696446" cy="1696446"/>
          </a:xfrm>
        </p:grpSpPr>
        <p:sp>
          <p:nvSpPr>
            <p:cNvPr id="3" name="Oval 2"/>
            <p:cNvSpPr/>
            <p:nvPr/>
          </p:nvSpPr>
          <p:spPr>
            <a:xfrm>
              <a:off x="530039" y="3987959"/>
              <a:ext cx="1696446" cy="169644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5874" y="4718528"/>
              <a:ext cx="1488061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ĐỊNH</a:t>
              </a:r>
              <a:r>
                <a:rPr lang="en-US" sz="2000" b="1" dirty="0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HƯỚNG</a:t>
              </a:r>
              <a:endParaRPr lang="en-US" sz="2000" b="1" dirty="0">
                <a:solidFill>
                  <a:srgbClr val="FFFF00"/>
                </a:solidFill>
                <a:latin typeface="#9Slide03 AllRoundGothic" panose="020B07030202020201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26553" y="4151727"/>
              <a:ext cx="85110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#9Slide03 AmpleSoft Bold" panose="02000000000000000000" pitchFamily="2" charset="0"/>
                </a:rPr>
                <a:t>1</a:t>
              </a:r>
              <a:endParaRPr lang="en-US" sz="4400" b="1" dirty="0">
                <a:latin typeface="#9Slide03 AmpleSoft Bold" panose="02000000000000000000" pitchFamily="2" charset="0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1003557" y="409827"/>
            <a:ext cx="4108451" cy="931333"/>
            <a:chOff x="1111249" y="441351"/>
            <a:chExt cx="4108451" cy="931332"/>
          </a:xfrm>
        </p:grpSpPr>
        <p:sp>
          <p:nvSpPr>
            <p:cNvPr id="10" name="Rectangle: Rounded Corners 3"/>
            <p:cNvSpPr/>
            <p:nvPr/>
          </p:nvSpPr>
          <p:spPr>
            <a:xfrm>
              <a:off x="1111249" y="441351"/>
              <a:ext cx="4108451" cy="931332"/>
            </a:xfrm>
            <a:prstGeom prst="roundRect">
              <a:avLst>
                <a:gd name="adj" fmla="val 2625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38100" dir="3000000" sx="101000" sy="101000" algn="l" rotWithShape="0">
                <a:prstClr val="black">
                  <a:alpha val="5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43"/>
            <p:cNvSpPr txBox="1"/>
            <p:nvPr/>
          </p:nvSpPr>
          <p:spPr>
            <a:xfrm>
              <a:off x="1323478" y="631306"/>
              <a:ext cx="34684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2.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THỰC</a:t>
              </a:r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HÀNH</a:t>
              </a:r>
              <a:endParaRPr lang="en-US" sz="3200" dirty="0">
                <a:latin typeface="#9Slide03 Philosopher Bold" panose="00000800000000000000" pitchFamily="2" charset="0"/>
                <a:cs typeface="#9Slide03 Arima Madurai Light" panose="00000400000000000000" pitchFamily="2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40" fill="hold">
                                          <p:stCondLst>
                                            <p:cond delay="34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40" fill="hold">
                                          <p:stCondLst>
                                            <p:cond delay="6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40" fill="hold">
                                          <p:stCondLst>
                                            <p:cond delay="102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4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21" grpId="0" animBg="1"/>
      <p:bldP spid="22" grpId="0"/>
      <p:bldP spid="23" grpId="0"/>
      <p:bldP spid="25" grpId="0"/>
      <p:bldP spid="26" grpId="0" animBg="1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72888" y="818053"/>
            <a:ext cx="10991515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2888" y="4740084"/>
            <a:ext cx="4931229" cy="1161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484260" y="4740084"/>
            <a:ext cx="4931229" cy="11615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endParaRPr lang="en-US" sz="2400" dirty="0"/>
          </a:p>
        </p:txBody>
      </p:sp>
      <p:sp>
        <p:nvSpPr>
          <p:cNvPr id="6" name="Google Shape;325;p42"/>
          <p:cNvSpPr txBox="1"/>
          <p:nvPr/>
        </p:nvSpPr>
        <p:spPr>
          <a:xfrm>
            <a:off x="402771" y="164133"/>
            <a:ext cx="577757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vi-VN" sz="266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1. CHUẨN BỊ VIẾT </a:t>
            </a:r>
            <a:endParaRPr lang="vi-VN" sz="266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95881" y="848101"/>
            <a:ext cx="10368927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video clip,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;...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Google Shape;325;p42"/>
          <p:cNvSpPr txBox="1"/>
          <p:nvPr/>
        </p:nvSpPr>
        <p:spPr>
          <a:xfrm>
            <a:off x="402771" y="164133"/>
            <a:ext cx="577757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vi-VN" sz="266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1. CHUẨN BỊ VIẾT </a:t>
            </a:r>
            <a:endParaRPr lang="vi-VN" sz="266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3973" y="774486"/>
            <a:ext cx="11768027" cy="525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2859" y="838608"/>
            <a:ext cx="714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BẢNG KÊ DANH MỤC TÀI LIỆU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15547" y="1538085"/>
          <a:ext cx="11560907" cy="4394635"/>
        </p:xfrm>
        <a:graphic>
          <a:graphicData uri="http://schemas.openxmlformats.org/drawingml/2006/table">
            <a:tbl>
              <a:tblPr firstRow="1" firstCol="1" bandRow="1"/>
              <a:tblGrid>
                <a:gridCol w="857985"/>
                <a:gridCol w="2954795"/>
                <a:gridCol w="4333697"/>
                <a:gridCol w="3414429"/>
              </a:tblGrid>
              <a:tr h="732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tài liệu</a:t>
                      </a:r>
                      <a:endParaRPr lang="en-US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NXB/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web/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243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….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653" marR="596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Google Shape;325;p42"/>
          <p:cNvSpPr txBox="1"/>
          <p:nvPr/>
        </p:nvSpPr>
        <p:spPr>
          <a:xfrm>
            <a:off x="402771" y="164133"/>
            <a:ext cx="577757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vi-VN" sz="2665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1. CHUẨN BỊ VIẾT </a:t>
            </a:r>
            <a:endParaRPr lang="vi-VN" sz="2665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47025" y="503207"/>
          <a:ext cx="10644168" cy="5851671"/>
        </p:xfrm>
        <a:graphic>
          <a:graphicData uri="http://schemas.openxmlformats.org/drawingml/2006/table">
            <a:tbl>
              <a:tblPr firstRow="1" firstCol="1" bandRow="1"/>
              <a:tblGrid>
                <a:gridCol w="2389265"/>
                <a:gridCol w="2686364"/>
                <a:gridCol w="2397935"/>
                <a:gridCol w="3170604"/>
              </a:tblGrid>
              <a:tr h="103157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lượng dữ liệu</a:t>
                      </a:r>
                      <a:endParaRPr lang="en-US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5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02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57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kiến chuyên gia 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phỏng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6715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nhằm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067" marR="3406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02;p39"/>
          <p:cNvPicPr preferRelativeResize="0"/>
          <p:nvPr/>
        </p:nvPicPr>
        <p:blipFill rotWithShape="1">
          <a:blip r:embed="rId2"/>
          <a:srcRect l="1595" r="8766" b="872"/>
          <a:stretch>
            <a:fillRect/>
          </a:stretch>
        </p:blipFill>
        <p:spPr>
          <a:xfrm>
            <a:off x="2754964" y="3057334"/>
            <a:ext cx="6439301" cy="35084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68890" y="100943"/>
            <a:ext cx="741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Khởi</a:t>
            </a:r>
            <a:r>
              <a:rPr lang="en-US" sz="3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động</a:t>
            </a:r>
            <a:endParaRPr lang="en-US" sz="32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0000" y="610021"/>
            <a:ext cx="738779" cy="7387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SFU Grenoble" panose="00000500000000000000" pitchFamily="2" charset="0"/>
              </a:rPr>
              <a:t>1</a:t>
            </a:r>
            <a:endParaRPr lang="en-US" sz="3200" dirty="0">
              <a:latin typeface="#9Slide03 SFU Grenoble" panose="00000500000000000000" pitchFamily="2" charset="0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1392989" y="839596"/>
            <a:ext cx="9163251" cy="1739849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50800" dir="7800000" sx="101000" sy="101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Câu</a:t>
            </a:r>
            <a:r>
              <a:rPr lang="vi-VN" sz="3600" b="1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tài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liệu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tham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khảo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nghiên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cứu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gồm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:</a:t>
            </a:r>
            <a:endParaRPr lang="en-US" sz="36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17" name="Freeform: Shape 16"/>
          <p:cNvSpPr/>
          <p:nvPr/>
        </p:nvSpPr>
        <p:spPr>
          <a:xfrm>
            <a:off x="1317013" y="3429000"/>
            <a:ext cx="3549151" cy="1101965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A.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Sách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báo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phim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ảnh</a:t>
            </a:r>
            <a:endParaRPr lang="en-US" sz="24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7161196" y="3429000"/>
            <a:ext cx="3275587" cy="1101965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vi-VN" sz="20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B. </a:t>
            </a:r>
            <a:r>
              <a:rPr lang="en-US" sz="20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Chương</a:t>
            </a:r>
            <a:r>
              <a:rPr lang="en-US" sz="20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trình</a:t>
            </a:r>
            <a:r>
              <a:rPr lang="en-US" sz="20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văn</a:t>
            </a:r>
            <a:r>
              <a:rPr lang="en-US" sz="20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nghệ</a:t>
            </a:r>
            <a:endParaRPr lang="en-US" sz="20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20" name="Freeform: Shape 19"/>
          <p:cNvSpPr/>
          <p:nvPr/>
        </p:nvSpPr>
        <p:spPr>
          <a:xfrm>
            <a:off x="1273530" y="5463648"/>
            <a:ext cx="3413973" cy="1101965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vi-VN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C. 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Thông tin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không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xuất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xứ</a:t>
            </a:r>
            <a:endParaRPr lang="en-US" sz="24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21" name="Freeform: Shape 20"/>
          <p:cNvSpPr/>
          <p:nvPr/>
        </p:nvSpPr>
        <p:spPr>
          <a:xfrm>
            <a:off x="7161196" y="5380523"/>
            <a:ext cx="3275587" cy="1201979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vi-VN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D.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Thư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viện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tàng</a:t>
            </a:r>
            <a:endParaRPr lang="en-US" sz="24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76;p49"/>
          <p:cNvSpPr txBox="1"/>
          <p:nvPr/>
        </p:nvSpPr>
        <p:spPr>
          <a:xfrm>
            <a:off x="4844385" y="2008756"/>
            <a:ext cx="3025987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500" b="1" i="0" u="none" strike="noStrike" cap="none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indent="0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477;p49"/>
          <p:cNvSpPr txBox="1"/>
          <p:nvPr/>
        </p:nvSpPr>
        <p:spPr>
          <a:xfrm>
            <a:off x="728346" y="1956939"/>
            <a:ext cx="3129969" cy="596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500" b="1" i="0" u="none" strike="noStrike" cap="none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indent="0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481;p49"/>
          <p:cNvSpPr txBox="1"/>
          <p:nvPr/>
        </p:nvSpPr>
        <p:spPr>
          <a:xfrm>
            <a:off x="9529872" y="1964615"/>
            <a:ext cx="2480000" cy="5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500" b="1" i="0" u="none" strike="noStrike" cap="none">
                <a:solidFill>
                  <a:schemeClr val="dk1"/>
                </a:solidFill>
                <a:latin typeface="Rufina"/>
                <a:ea typeface="Rufina"/>
                <a:cs typeface="Rufina"/>
                <a:sym typeface="Rufina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 panose="020B0606020202050201"/>
              <a:buNone/>
              <a:defRPr sz="2400" b="0" i="0" u="none" strike="noStrike" cap="none">
                <a:solidFill>
                  <a:schemeClr val="dk1"/>
                </a:solidFill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pPr marL="0" indent="0"/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66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482;p49"/>
          <p:cNvSpPr txBox="1"/>
          <p:nvPr/>
        </p:nvSpPr>
        <p:spPr>
          <a:xfrm>
            <a:off x="5002809" y="1194948"/>
            <a:ext cx="9796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ea typeface="Rufina"/>
                <a:cs typeface="Times New Roman" panose="02020603050405020304" pitchFamily="18" charset="0"/>
                <a:sym typeface="Rufina"/>
              </a:rPr>
              <a:t>B.</a:t>
            </a:r>
            <a:endParaRPr sz="4000" b="1" dirty="0">
              <a:solidFill>
                <a:srgbClr val="C00000"/>
              </a:solidFill>
              <a:latin typeface="Times New Roman" panose="02020603050405020304" pitchFamily="18" charset="0"/>
              <a:ea typeface="Rufina"/>
              <a:cs typeface="Times New Roman" panose="02020603050405020304" pitchFamily="18" charset="0"/>
              <a:sym typeface="Rufina"/>
            </a:endParaRPr>
          </a:p>
        </p:txBody>
      </p:sp>
      <p:sp>
        <p:nvSpPr>
          <p:cNvPr id="16" name="Google Shape;483;p49"/>
          <p:cNvSpPr txBox="1"/>
          <p:nvPr/>
        </p:nvSpPr>
        <p:spPr>
          <a:xfrm>
            <a:off x="9532889" y="1160053"/>
            <a:ext cx="9796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ea typeface="Rufina"/>
                <a:cs typeface="Times New Roman" panose="02020603050405020304" pitchFamily="18" charset="0"/>
                <a:sym typeface="Rufina"/>
              </a:rPr>
              <a:t>C.</a:t>
            </a:r>
            <a:endParaRPr sz="4000" b="1" dirty="0">
              <a:solidFill>
                <a:srgbClr val="C00000"/>
              </a:solidFill>
              <a:latin typeface="Times New Roman" panose="02020603050405020304" pitchFamily="18" charset="0"/>
              <a:ea typeface="Rufina"/>
              <a:cs typeface="Times New Roman" panose="02020603050405020304" pitchFamily="18" charset="0"/>
              <a:sym typeface="Rufina"/>
            </a:endParaRPr>
          </a:p>
        </p:txBody>
      </p:sp>
      <p:sp>
        <p:nvSpPr>
          <p:cNvPr id="17" name="Google Shape;485;p49"/>
          <p:cNvSpPr txBox="1"/>
          <p:nvPr/>
        </p:nvSpPr>
        <p:spPr>
          <a:xfrm>
            <a:off x="728344" y="1194948"/>
            <a:ext cx="907600" cy="5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GB" sz="4000" b="1" dirty="0">
                <a:solidFill>
                  <a:srgbClr val="C00000"/>
                </a:solidFill>
                <a:latin typeface="Times New Roman" panose="02020603050405020304" pitchFamily="18" charset="0"/>
                <a:ea typeface="Rufina"/>
                <a:cs typeface="Times New Roman" panose="02020603050405020304" pitchFamily="18" charset="0"/>
                <a:sym typeface="Rufina"/>
              </a:rPr>
              <a:t>A.</a:t>
            </a:r>
            <a:endParaRPr sz="4000" b="1" dirty="0">
              <a:solidFill>
                <a:srgbClr val="C00000"/>
              </a:solidFill>
              <a:latin typeface="Times New Roman" panose="02020603050405020304" pitchFamily="18" charset="0"/>
              <a:ea typeface="Rufina"/>
              <a:cs typeface="Times New Roman" panose="02020603050405020304" pitchFamily="18" charset="0"/>
              <a:sym typeface="Rufina"/>
            </a:endParaRPr>
          </a:p>
        </p:txBody>
      </p:sp>
      <p:cxnSp>
        <p:nvCxnSpPr>
          <p:cNvPr id="18" name="Google Shape;486;p49"/>
          <p:cNvCxnSpPr/>
          <p:nvPr/>
        </p:nvCxnSpPr>
        <p:spPr>
          <a:xfrm rot="10800000">
            <a:off x="869744" y="1848732"/>
            <a:ext cx="624800" cy="0"/>
          </a:xfrm>
          <a:prstGeom prst="straightConnector1">
            <a:avLst/>
          </a:prstGeom>
          <a:noFill/>
          <a:ln w="9525" cap="flat" cmpd="sng">
            <a:solidFill>
              <a:srgbClr val="B6631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487;p49"/>
          <p:cNvCxnSpPr/>
          <p:nvPr/>
        </p:nvCxnSpPr>
        <p:spPr>
          <a:xfrm rot="10800000">
            <a:off x="9620600" y="1813837"/>
            <a:ext cx="624800" cy="0"/>
          </a:xfrm>
          <a:prstGeom prst="straightConnector1">
            <a:avLst/>
          </a:prstGeom>
          <a:noFill/>
          <a:ln w="9525" cap="flat" cmpd="sng">
            <a:solidFill>
              <a:srgbClr val="B6631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488;p49"/>
          <p:cNvCxnSpPr/>
          <p:nvPr/>
        </p:nvCxnSpPr>
        <p:spPr>
          <a:xfrm rot="10800000">
            <a:off x="5127165" y="1856781"/>
            <a:ext cx="624800" cy="0"/>
          </a:xfrm>
          <a:prstGeom prst="straightConnector1">
            <a:avLst/>
          </a:prstGeom>
          <a:noFill/>
          <a:ln w="9525" cap="flat" cmpd="sng">
            <a:solidFill>
              <a:srgbClr val="B6631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TextBox 21"/>
          <p:cNvSpPr txBox="1"/>
          <p:nvPr/>
        </p:nvSpPr>
        <p:spPr>
          <a:xfrm>
            <a:off x="3917578" y="2517012"/>
            <a:ext cx="4879601" cy="348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endParaRPr lang="en-US" sz="21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buFontTx/>
              <a:buChar char="-"/>
            </a:pP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buFontTx/>
              <a:buChar char="-"/>
            </a:pP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buFontTx/>
              <a:buChar char="-"/>
            </a:pP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21291" y="2490617"/>
            <a:ext cx="2988583" cy="2495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7987" y="2499537"/>
            <a:ext cx="3770685" cy="1510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0" indent="-381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13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sz="213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13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325;p42"/>
          <p:cNvSpPr txBox="1"/>
          <p:nvPr/>
        </p:nvSpPr>
        <p:spPr>
          <a:xfrm>
            <a:off x="1920000" y="97335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- 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CƯƠNG NGHIÊN CỨU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22" grpId="0"/>
      <p:bldP spid="2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325;p42"/>
          <p:cNvSpPr txBox="1"/>
          <p:nvPr/>
        </p:nvSpPr>
        <p:spPr>
          <a:xfrm>
            <a:off x="898319" y="617276"/>
            <a:ext cx="102720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076426" y="1793644"/>
            <a:ext cx="10039151" cy="25545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   </a:t>
            </a:r>
            <a:r>
              <a:rPr lang="en-US" sz="3200" b="1" dirty="0" err="1">
                <a:solidFill>
                  <a:srgbClr val="002060"/>
                </a:solidFill>
              </a:rPr>
              <a:t>LƯU</a:t>
            </a:r>
            <a:r>
              <a:rPr lang="en-US" sz="3200" b="1" dirty="0">
                <a:solidFill>
                  <a:srgbClr val="002060"/>
                </a:solidFill>
              </a:rPr>
              <a:t> Ý:</a:t>
            </a:r>
            <a:endParaRPr lang="en-US" sz="3200" b="1" dirty="0">
              <a:solidFill>
                <a:srgbClr val="00206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	- </a:t>
            </a:r>
            <a:r>
              <a:rPr lang="en-US" sz="3200" dirty="0" err="1">
                <a:solidFill>
                  <a:srgbClr val="FF0000"/>
                </a:solidFill>
              </a:rPr>
              <a:t>Trình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bày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thể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rõ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ràng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	- </a:t>
            </a:r>
            <a:r>
              <a:rPr lang="en-US" sz="3200" dirty="0" err="1">
                <a:solidFill>
                  <a:srgbClr val="FF0000"/>
                </a:solidFill>
              </a:rPr>
              <a:t>Kết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hợp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phương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tiên</a:t>
            </a:r>
            <a:r>
              <a:rPr lang="en-US" sz="3200" dirty="0">
                <a:solidFill>
                  <a:srgbClr val="FF0000"/>
                </a:solidFill>
              </a:rPr>
              <a:t> phi </a:t>
            </a:r>
            <a:r>
              <a:rPr lang="en-US" sz="3200" dirty="0" err="1">
                <a:solidFill>
                  <a:srgbClr val="FF0000"/>
                </a:solidFill>
              </a:rPr>
              <a:t>ngôn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ngữ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	- </a:t>
            </a:r>
            <a:r>
              <a:rPr lang="en-US" sz="3200" dirty="0" err="1">
                <a:solidFill>
                  <a:srgbClr val="FF0000"/>
                </a:solidFill>
              </a:rPr>
              <a:t>Ngữ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pháp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chính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tả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r>
              <a:rPr lang="en-US" sz="3200" dirty="0" err="1">
                <a:solidFill>
                  <a:srgbClr val="FF0000"/>
                </a:solidFill>
              </a:rPr>
              <a:t>dùng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từ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chính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xác</a:t>
            </a:r>
            <a:r>
              <a:rPr lang="en-US" sz="3200" dirty="0">
                <a:solidFill>
                  <a:srgbClr val="FF0000"/>
                </a:solidFill>
              </a:rPr>
              <a:t>, </a:t>
            </a:r>
            <a:endParaRPr lang="en-US" sz="32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FF0000"/>
                </a:solidFill>
              </a:rPr>
              <a:t>	- </a:t>
            </a:r>
            <a:r>
              <a:rPr lang="en-US" sz="3200" dirty="0" err="1">
                <a:solidFill>
                  <a:srgbClr val="FF0000"/>
                </a:solidFill>
              </a:rPr>
              <a:t>Nêu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rõ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tài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liệu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tham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khảo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86;p57"/>
          <p:cNvSpPr txBox="1">
            <a:spLocks noGrp="1"/>
          </p:cNvSpPr>
          <p:nvPr>
            <p:ph type="title"/>
          </p:nvPr>
        </p:nvSpPr>
        <p:spPr>
          <a:xfrm flipH="1">
            <a:off x="7218480" y="-805600"/>
            <a:ext cx="3832517" cy="161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RUBRIC ĐÁNH GIÁ</a:t>
            </a:r>
            <a:endParaRPr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71945" y="1030929"/>
          <a:ext cx="11694107" cy="6247855"/>
        </p:xfrm>
        <a:graphic>
          <a:graphicData uri="http://schemas.openxmlformats.org/drawingml/2006/table">
            <a:tbl>
              <a:tblPr firstRow="1" firstCol="1" bandRow="1"/>
              <a:tblGrid>
                <a:gridCol w="1934456"/>
                <a:gridCol w="6585539"/>
                <a:gridCol w="1587056"/>
                <a:gridCol w="1587056"/>
              </a:tblGrid>
              <a:tr h="4537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US" sz="1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9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9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19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tắt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khóa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khóa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 đầu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được vấn đề nghiên cứu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lí do đề tài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 được nhiệm vụ, mục đích, câu hỏi nghiên cứu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 sở lí thuyết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ngắn gọn cơ sở lí thuyết làm nền tảng cho đề tài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rowSpan="3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 nghiên cứu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2387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Đưa ra lí giải và bằng chứng để lần lượt làm sáng tỏ câu hỏi nghiên cứu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giải pháp cho vấn đề (Nếu có)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 luận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Tóm tắt kết quả nghiên cứu 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78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nghiên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Nếu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9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Google Shape;325;p42"/>
          <p:cNvSpPr txBox="1"/>
          <p:nvPr/>
        </p:nvSpPr>
        <p:spPr>
          <a:xfrm>
            <a:off x="738619" y="154664"/>
            <a:ext cx="8761517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33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vi-VN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4. KIỂM TRA VÀ CHỈNH SỬA</a:t>
            </a:r>
            <a:endParaRPr lang="vi-VN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586;p57"/>
          <p:cNvSpPr txBox="1">
            <a:spLocks noGrp="1"/>
          </p:cNvSpPr>
          <p:nvPr>
            <p:ph type="title"/>
          </p:nvPr>
        </p:nvSpPr>
        <p:spPr>
          <a:xfrm flipH="1">
            <a:off x="817680" y="-563672"/>
            <a:ext cx="3832517" cy="1611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 algn="r"/>
            <a:r>
              <a:rPr lang="en-GB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RUBRIC ĐÁNH GIÁ</a:t>
            </a:r>
            <a:endParaRPr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45492" y="1348107"/>
          <a:ext cx="11694109" cy="5417103"/>
        </p:xfrm>
        <a:graphic>
          <a:graphicData uri="http://schemas.openxmlformats.org/drawingml/2006/table">
            <a:tbl>
              <a:tblPr firstRow="1" firstCol="1" bandRow="1"/>
              <a:tblGrid>
                <a:gridCol w="2365052"/>
                <a:gridCol w="6977743"/>
                <a:gridCol w="793627"/>
                <a:gridCol w="1557687"/>
              </a:tblGrid>
              <a:tr h="56106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97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kê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61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 năng trình bày, diễn đạt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mục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logic,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61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trích dẫn và cước chú đúng quy định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57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hợp lí, hiệu quả các phương tiện giao tiếp phi ngôn ngữ.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061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ngôn ngữ chính xác, khách quan.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1579">
                <a:tc vMerge="1"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 đạt rõ ràng trong sáng, không mắc lỗi chính tả ngữ pháp.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061" marR="39061" marT="39061" marB="3906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4063974" y="908164"/>
            <a:ext cx="5491551" cy="2271563"/>
            <a:chOff x="6623050" y="406478"/>
            <a:chExt cx="5312613" cy="189155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5" name="Thought Bubble: Cloud 24"/>
            <p:cNvSpPr/>
            <p:nvPr/>
          </p:nvSpPr>
          <p:spPr>
            <a:xfrm>
              <a:off x="6623050" y="406478"/>
              <a:ext cx="5312613" cy="1891551"/>
            </a:xfrm>
            <a:prstGeom prst="cloudCallout">
              <a:avLst>
                <a:gd name="adj1" fmla="val 59125"/>
                <a:gd name="adj2" fmla="val 49547"/>
              </a:avLst>
            </a:prstGeom>
            <a:grpFill/>
            <a:ln w="381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23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23130" y="946624"/>
              <a:ext cx="4186605" cy="99952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2.1.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Thực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hành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viết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theo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các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bước</a:t>
              </a:r>
              <a:endParaRPr lang="en-US" sz="3600" b="1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37252" y="-823188"/>
            <a:ext cx="22014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#9Slide03 Philosopher Bold" panose="00000800000000000000" pitchFamily="2" charset="0"/>
              </a:rPr>
              <a:t>3</a:t>
            </a:r>
            <a:r>
              <a:rPr lang="en-US" dirty="0">
                <a:latin typeface="#9Slide03 Philosopher Bold" panose="00000800000000000000" pitchFamily="2" charset="0"/>
              </a:rPr>
              <a:t>5 </a:t>
            </a:r>
            <a:r>
              <a:rPr lang="en-US" dirty="0" err="1">
                <a:latin typeface="#9Slide03 Philosopher Bold" panose="00000800000000000000" pitchFamily="2" charset="0"/>
              </a:rPr>
              <a:t>tuổi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endParaRPr lang="en-US" dirty="0">
              <a:latin typeface="#9Slide03 Philosopher Bold" panose="00000800000000000000" pitchFamily="2" charset="0"/>
            </a:endParaRPr>
          </a:p>
          <a:p>
            <a:pPr algn="ctr"/>
            <a:r>
              <a:rPr lang="en-US" dirty="0" err="1">
                <a:latin typeface="#9Slide03 Philosopher Bold" panose="00000800000000000000" pitchFamily="2" charset="0"/>
              </a:rPr>
              <a:t>Đi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r>
              <a:rPr lang="vi-VN" dirty="0">
                <a:latin typeface="#9Slide03 Philosopher Bold" panose="00000800000000000000" pitchFamily="2" charset="0"/>
              </a:rPr>
              <a:t>làm- có gia đình</a:t>
            </a:r>
            <a:endParaRPr lang="vi-VN" dirty="0">
              <a:latin typeface="#9Slide03 Philosopher Bold" panose="000008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0240" y="-888980"/>
            <a:ext cx="220141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latin typeface="#9Slide03 Philosopher Bold" panose="00000800000000000000" pitchFamily="2" charset="0"/>
              </a:rPr>
              <a:t>50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r>
              <a:rPr lang="en-US" dirty="0" err="1">
                <a:latin typeface="#9Slide03 Philosopher Bold" panose="00000800000000000000" pitchFamily="2" charset="0"/>
              </a:rPr>
              <a:t>tuổi</a:t>
            </a:r>
            <a:endParaRPr lang="vi-VN" dirty="0">
              <a:latin typeface="#9Slide03 Philosopher Bold" panose="00000800000000000000" pitchFamily="2" charset="0"/>
            </a:endParaRPr>
          </a:p>
          <a:p>
            <a:pPr algn="ctr"/>
            <a:r>
              <a:rPr lang="vi-VN" dirty="0">
                <a:latin typeface="#9Slide03 Philosopher Bold" panose="00000800000000000000" pitchFamily="2" charset="0"/>
              </a:rPr>
              <a:t>Trở thành TGĐ</a:t>
            </a:r>
            <a:endParaRPr lang="en-US" dirty="0">
              <a:latin typeface="#9Slide03 Philosopher Bold" panose="000008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81540" y="-572544"/>
            <a:ext cx="1992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#9Slide03 Bebas Neue Bold" panose="020B0606020202050201" pitchFamily="34" charset="0"/>
              </a:rPr>
              <a:t>2052</a:t>
            </a:r>
            <a:endParaRPr lang="en-US" sz="2400" dirty="0">
              <a:latin typeface="#9Slide03 Bebas Neue Bold" panose="020B0606020202050201" pitchFamily="34" charset="0"/>
            </a:endParaRPr>
          </a:p>
        </p:txBody>
      </p:sp>
      <p:pic>
        <p:nvPicPr>
          <p:cNvPr id="27" name="Picture 2" descr="Tự học - Phát triển cá nhân - Home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049" y="2288911"/>
            <a:ext cx="1711179" cy="17111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/>
          <p:cNvSpPr/>
          <p:nvPr/>
        </p:nvSpPr>
        <p:spPr>
          <a:xfrm>
            <a:off x="446099" y="1489094"/>
            <a:ext cx="2677445" cy="931332"/>
          </a:xfrm>
          <a:prstGeom prst="roundRect">
            <a:avLst>
              <a:gd name="adj" fmla="val 2625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38100" dist="38100" dir="3000000" sx="101000" sy="101000" algn="l" rotWithShape="0">
              <a:prstClr val="black">
                <a:alpha val="5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BÀI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TẬP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SGK</a:t>
            </a:r>
            <a:r>
              <a:rPr lang="en-US" sz="3200" b="1" dirty="0">
                <a:solidFill>
                  <a:srgbClr val="C00000"/>
                </a:solidFill>
              </a:rPr>
              <a:t> </a:t>
            </a:r>
            <a:r>
              <a:rPr lang="en-US" sz="3200" b="1" dirty="0" err="1">
                <a:solidFill>
                  <a:srgbClr val="C00000"/>
                </a:solidFill>
              </a:rPr>
              <a:t>trang</a:t>
            </a:r>
            <a:r>
              <a:rPr lang="en-US" sz="3200" b="1" dirty="0">
                <a:solidFill>
                  <a:srgbClr val="C00000"/>
                </a:solidFill>
              </a:rPr>
              <a:t> 79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pSp>
        <p:nvGrpSpPr>
          <p:cNvPr id="6" name="Nhóm 5"/>
          <p:cNvGrpSpPr/>
          <p:nvPr/>
        </p:nvGrpSpPr>
        <p:grpSpPr>
          <a:xfrm>
            <a:off x="158683" y="4564744"/>
            <a:ext cx="11863272" cy="1802558"/>
            <a:chOff x="579698" y="4739123"/>
            <a:chExt cx="11115443" cy="1203793"/>
          </a:xfrm>
        </p:grpSpPr>
        <p:grpSp>
          <p:nvGrpSpPr>
            <p:cNvPr id="29" name="Group 28"/>
            <p:cNvGrpSpPr/>
            <p:nvPr/>
          </p:nvGrpSpPr>
          <p:grpSpPr>
            <a:xfrm>
              <a:off x="579698" y="4739123"/>
              <a:ext cx="8306547" cy="1203793"/>
              <a:chOff x="1080767" y="4739123"/>
              <a:chExt cx="7571433" cy="1203793"/>
            </a:xfrm>
          </p:grpSpPr>
          <p:sp>
            <p:nvSpPr>
              <p:cNvPr id="43" name="Freeform: Shape 42"/>
              <p:cNvSpPr/>
              <p:nvPr/>
            </p:nvSpPr>
            <p:spPr>
              <a:xfrm rot="10800000">
                <a:off x="1080767" y="5121783"/>
                <a:ext cx="2229853" cy="821133"/>
              </a:xfrm>
              <a:custGeom>
                <a:avLst/>
                <a:gdLst>
                  <a:gd name="connsiteX0" fmla="*/ 1445394 w 3009499"/>
                  <a:gd name="connsiteY0" fmla="*/ 0 h 1108234"/>
                  <a:gd name="connsiteX1" fmla="*/ 1719714 w 3009499"/>
                  <a:gd name="connsiteY1" fmla="*/ 472966 h 1108234"/>
                  <a:gd name="connsiteX2" fmla="*/ 2691865 w 3009499"/>
                  <a:gd name="connsiteY2" fmla="*/ 472966 h 1108234"/>
                  <a:gd name="connsiteX3" fmla="*/ 3009499 w 3009499"/>
                  <a:gd name="connsiteY3" fmla="*/ 790600 h 1108234"/>
                  <a:gd name="connsiteX4" fmla="*/ 2691865 w 3009499"/>
                  <a:gd name="connsiteY4" fmla="*/ 1108234 h 1108234"/>
                  <a:gd name="connsiteX5" fmla="*/ 317634 w 3009499"/>
                  <a:gd name="connsiteY5" fmla="*/ 1108234 h 1108234"/>
                  <a:gd name="connsiteX6" fmla="*/ 0 w 3009499"/>
                  <a:gd name="connsiteY6" fmla="*/ 790600 h 1108234"/>
                  <a:gd name="connsiteX7" fmla="*/ 317634 w 3009499"/>
                  <a:gd name="connsiteY7" fmla="*/ 472966 h 1108234"/>
                  <a:gd name="connsiteX8" fmla="*/ 1171074 w 3009499"/>
                  <a:gd name="connsiteY8" fmla="*/ 472966 h 110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9499" h="1108234">
                    <a:moveTo>
                      <a:pt x="1445394" y="0"/>
                    </a:moveTo>
                    <a:lnTo>
                      <a:pt x="1719714" y="472966"/>
                    </a:lnTo>
                    <a:lnTo>
                      <a:pt x="2691865" y="472966"/>
                    </a:lnTo>
                    <a:cubicBezTo>
                      <a:pt x="2867289" y="472966"/>
                      <a:pt x="3009499" y="615176"/>
                      <a:pt x="3009499" y="790600"/>
                    </a:cubicBezTo>
                    <a:cubicBezTo>
                      <a:pt x="3009499" y="966024"/>
                      <a:pt x="2867289" y="1108234"/>
                      <a:pt x="2691865" y="1108234"/>
                    </a:cubicBezTo>
                    <a:lnTo>
                      <a:pt x="317634" y="1108234"/>
                    </a:lnTo>
                    <a:cubicBezTo>
                      <a:pt x="142210" y="1108234"/>
                      <a:pt x="0" y="966024"/>
                      <a:pt x="0" y="790600"/>
                    </a:cubicBezTo>
                    <a:cubicBezTo>
                      <a:pt x="0" y="615176"/>
                      <a:pt x="142210" y="472966"/>
                      <a:pt x="317634" y="472966"/>
                    </a:cubicBezTo>
                    <a:lnTo>
                      <a:pt x="1171074" y="472966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Freeform: Shape 41"/>
              <p:cNvSpPr/>
              <p:nvPr/>
            </p:nvSpPr>
            <p:spPr>
              <a:xfrm>
                <a:off x="3308319" y="4739123"/>
                <a:ext cx="3184291" cy="821133"/>
              </a:xfrm>
              <a:custGeom>
                <a:avLst/>
                <a:gdLst>
                  <a:gd name="connsiteX0" fmla="*/ 1445394 w 3009499"/>
                  <a:gd name="connsiteY0" fmla="*/ 0 h 1108234"/>
                  <a:gd name="connsiteX1" fmla="*/ 1719714 w 3009499"/>
                  <a:gd name="connsiteY1" fmla="*/ 472966 h 1108234"/>
                  <a:gd name="connsiteX2" fmla="*/ 2691865 w 3009499"/>
                  <a:gd name="connsiteY2" fmla="*/ 472966 h 1108234"/>
                  <a:gd name="connsiteX3" fmla="*/ 3009499 w 3009499"/>
                  <a:gd name="connsiteY3" fmla="*/ 790600 h 1108234"/>
                  <a:gd name="connsiteX4" fmla="*/ 2691865 w 3009499"/>
                  <a:gd name="connsiteY4" fmla="*/ 1108234 h 1108234"/>
                  <a:gd name="connsiteX5" fmla="*/ 317634 w 3009499"/>
                  <a:gd name="connsiteY5" fmla="*/ 1108234 h 1108234"/>
                  <a:gd name="connsiteX6" fmla="*/ 0 w 3009499"/>
                  <a:gd name="connsiteY6" fmla="*/ 790600 h 1108234"/>
                  <a:gd name="connsiteX7" fmla="*/ 317634 w 3009499"/>
                  <a:gd name="connsiteY7" fmla="*/ 472966 h 1108234"/>
                  <a:gd name="connsiteX8" fmla="*/ 1171074 w 3009499"/>
                  <a:gd name="connsiteY8" fmla="*/ 472966 h 110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9499" h="1108234">
                    <a:moveTo>
                      <a:pt x="1445394" y="0"/>
                    </a:moveTo>
                    <a:lnTo>
                      <a:pt x="1719714" y="472966"/>
                    </a:lnTo>
                    <a:lnTo>
                      <a:pt x="2691865" y="472966"/>
                    </a:lnTo>
                    <a:cubicBezTo>
                      <a:pt x="2867289" y="472966"/>
                      <a:pt x="3009499" y="615176"/>
                      <a:pt x="3009499" y="790600"/>
                    </a:cubicBezTo>
                    <a:cubicBezTo>
                      <a:pt x="3009499" y="966024"/>
                      <a:pt x="2867289" y="1108234"/>
                      <a:pt x="2691865" y="1108234"/>
                    </a:cubicBezTo>
                    <a:lnTo>
                      <a:pt x="317634" y="1108234"/>
                    </a:lnTo>
                    <a:cubicBezTo>
                      <a:pt x="142210" y="1108234"/>
                      <a:pt x="0" y="966024"/>
                      <a:pt x="0" y="790600"/>
                    </a:cubicBezTo>
                    <a:cubicBezTo>
                      <a:pt x="0" y="615176"/>
                      <a:pt x="142210" y="472966"/>
                      <a:pt x="317634" y="472966"/>
                    </a:cubicBezTo>
                    <a:lnTo>
                      <a:pt x="1171074" y="472966"/>
                    </a:ln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Freeform: Shape 43"/>
              <p:cNvSpPr/>
              <p:nvPr/>
            </p:nvSpPr>
            <p:spPr>
              <a:xfrm rot="10800000">
                <a:off x="6492610" y="5121782"/>
                <a:ext cx="2149172" cy="708516"/>
              </a:xfrm>
              <a:custGeom>
                <a:avLst/>
                <a:gdLst>
                  <a:gd name="connsiteX0" fmla="*/ 1445394 w 3009499"/>
                  <a:gd name="connsiteY0" fmla="*/ 0 h 1108234"/>
                  <a:gd name="connsiteX1" fmla="*/ 1719714 w 3009499"/>
                  <a:gd name="connsiteY1" fmla="*/ 472966 h 1108234"/>
                  <a:gd name="connsiteX2" fmla="*/ 2691865 w 3009499"/>
                  <a:gd name="connsiteY2" fmla="*/ 472966 h 1108234"/>
                  <a:gd name="connsiteX3" fmla="*/ 3009499 w 3009499"/>
                  <a:gd name="connsiteY3" fmla="*/ 790600 h 1108234"/>
                  <a:gd name="connsiteX4" fmla="*/ 2691865 w 3009499"/>
                  <a:gd name="connsiteY4" fmla="*/ 1108234 h 1108234"/>
                  <a:gd name="connsiteX5" fmla="*/ 317634 w 3009499"/>
                  <a:gd name="connsiteY5" fmla="*/ 1108234 h 1108234"/>
                  <a:gd name="connsiteX6" fmla="*/ 0 w 3009499"/>
                  <a:gd name="connsiteY6" fmla="*/ 790600 h 1108234"/>
                  <a:gd name="connsiteX7" fmla="*/ 317634 w 3009499"/>
                  <a:gd name="connsiteY7" fmla="*/ 472966 h 1108234"/>
                  <a:gd name="connsiteX8" fmla="*/ 1171074 w 3009499"/>
                  <a:gd name="connsiteY8" fmla="*/ 472966 h 110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9499" h="1108234">
                    <a:moveTo>
                      <a:pt x="1445394" y="0"/>
                    </a:moveTo>
                    <a:lnTo>
                      <a:pt x="1719714" y="472966"/>
                    </a:lnTo>
                    <a:lnTo>
                      <a:pt x="2691865" y="472966"/>
                    </a:lnTo>
                    <a:cubicBezTo>
                      <a:pt x="2867289" y="472966"/>
                      <a:pt x="3009499" y="615176"/>
                      <a:pt x="3009499" y="790600"/>
                    </a:cubicBezTo>
                    <a:cubicBezTo>
                      <a:pt x="3009499" y="966024"/>
                      <a:pt x="2867289" y="1108234"/>
                      <a:pt x="2691865" y="1108234"/>
                    </a:cubicBezTo>
                    <a:lnTo>
                      <a:pt x="317634" y="1108234"/>
                    </a:lnTo>
                    <a:cubicBezTo>
                      <a:pt x="142210" y="1108234"/>
                      <a:pt x="0" y="966024"/>
                      <a:pt x="0" y="790600"/>
                    </a:cubicBezTo>
                    <a:cubicBezTo>
                      <a:pt x="0" y="615176"/>
                      <a:pt x="142210" y="472966"/>
                      <a:pt x="317634" y="472966"/>
                    </a:cubicBezTo>
                    <a:lnTo>
                      <a:pt x="1171074" y="472966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381640" y="5198441"/>
                <a:ext cx="1551683" cy="30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#9Slide03 Philosopher Bold" panose="00000800000000000000" pitchFamily="2" charset="0"/>
                  </a:rPr>
                  <a:t>b1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. </a:t>
                </a:r>
                <a:r>
                  <a:rPr lang="en-US" sz="2400" dirty="0" err="1">
                    <a:latin typeface="#9Slide03 Philosopher Bold" panose="00000800000000000000" pitchFamily="2" charset="0"/>
                  </a:rPr>
                  <a:t>Chuẩn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 </a:t>
                </a:r>
                <a:r>
                  <a:rPr lang="en-US" sz="2400" dirty="0" err="1">
                    <a:latin typeface="#9Slide03 Philosopher Bold" panose="00000800000000000000" pitchFamily="2" charset="0"/>
                  </a:rPr>
                  <a:t>bị</a:t>
                </a:r>
                <a:endParaRPr lang="en-US" sz="2400" dirty="0">
                  <a:latin typeface="#9Slide03 Philosopher Bold" panose="00000800000000000000" pitchFamily="2" charset="0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3529940" y="5183444"/>
                <a:ext cx="2765771" cy="30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#9Slide03 Philosopher Bold" panose="00000800000000000000" pitchFamily="2" charset="0"/>
                  </a:rPr>
                  <a:t>b2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. </a:t>
                </a:r>
                <a:r>
                  <a:rPr lang="en-US" sz="2400" dirty="0" err="1">
                    <a:latin typeface="#9Slide03 Philosopher Bold" panose="00000800000000000000" pitchFamily="2" charset="0"/>
                  </a:rPr>
                  <a:t>Tìm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 ý </a:t>
                </a:r>
                <a:r>
                  <a:rPr lang="en-US" sz="2400" dirty="0" err="1">
                    <a:latin typeface="#9Slide03 Philosopher Bold" panose="00000800000000000000" pitchFamily="2" charset="0"/>
                  </a:rPr>
                  <a:t>và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 </a:t>
                </a:r>
                <a:r>
                  <a:rPr lang="en-US" sz="2400" dirty="0" err="1">
                    <a:latin typeface="#9Slide03 Philosopher Bold" panose="00000800000000000000" pitchFamily="2" charset="0"/>
                  </a:rPr>
                  <a:t>lập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 </a:t>
                </a:r>
                <a:r>
                  <a:rPr lang="en-US" sz="2400" dirty="0" err="1">
                    <a:latin typeface="#9Slide03 Philosopher Bold" panose="00000800000000000000" pitchFamily="2" charset="0"/>
                  </a:rPr>
                  <a:t>dàn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 ý</a:t>
                </a:r>
                <a:endParaRPr lang="en-US" sz="2400" dirty="0">
                  <a:latin typeface="#9Slide03 Philosopher Bold" panose="00000800000000000000" pitchFamily="2" charset="0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100517" y="5207687"/>
                <a:ext cx="1551683" cy="308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>
                    <a:latin typeface="#9Slide03 Philosopher Bold" panose="00000800000000000000" pitchFamily="2" charset="0"/>
                  </a:rPr>
                  <a:t>b3</a:t>
                </a:r>
                <a:r>
                  <a:rPr lang="en-US" sz="2400" dirty="0">
                    <a:latin typeface="#9Slide03 Philosopher Bold" panose="00000800000000000000" pitchFamily="2" charset="0"/>
                  </a:rPr>
                  <a:t>. </a:t>
                </a:r>
                <a:r>
                  <a:rPr lang="en-US" sz="2400" dirty="0" err="1">
                    <a:latin typeface="#9Slide03 Philosopher Bold" panose="00000800000000000000" pitchFamily="2" charset="0"/>
                  </a:rPr>
                  <a:t>Viết</a:t>
                </a:r>
                <a:endParaRPr lang="en-US" sz="2400" dirty="0">
                  <a:latin typeface="#9Slide03 Philosopher Bold" panose="00000800000000000000" pitchFamily="2" charset="0"/>
                </a:endParaRPr>
              </a:p>
            </p:txBody>
          </p:sp>
        </p:grpSp>
        <p:sp>
          <p:nvSpPr>
            <p:cNvPr id="5" name="Freeform: Shape 41"/>
            <p:cNvSpPr/>
            <p:nvPr/>
          </p:nvSpPr>
          <p:spPr>
            <a:xfrm>
              <a:off x="8886245" y="4742023"/>
              <a:ext cx="2808896" cy="821133"/>
            </a:xfrm>
            <a:custGeom>
              <a:avLst/>
              <a:gdLst>
                <a:gd name="connsiteX0" fmla="*/ 1445394 w 3009499"/>
                <a:gd name="connsiteY0" fmla="*/ 0 h 1108234"/>
                <a:gd name="connsiteX1" fmla="*/ 1719714 w 3009499"/>
                <a:gd name="connsiteY1" fmla="*/ 472966 h 1108234"/>
                <a:gd name="connsiteX2" fmla="*/ 2691865 w 3009499"/>
                <a:gd name="connsiteY2" fmla="*/ 472966 h 1108234"/>
                <a:gd name="connsiteX3" fmla="*/ 3009499 w 3009499"/>
                <a:gd name="connsiteY3" fmla="*/ 790600 h 1108234"/>
                <a:gd name="connsiteX4" fmla="*/ 2691865 w 3009499"/>
                <a:gd name="connsiteY4" fmla="*/ 1108234 h 1108234"/>
                <a:gd name="connsiteX5" fmla="*/ 317634 w 3009499"/>
                <a:gd name="connsiteY5" fmla="*/ 1108234 h 1108234"/>
                <a:gd name="connsiteX6" fmla="*/ 0 w 3009499"/>
                <a:gd name="connsiteY6" fmla="*/ 790600 h 1108234"/>
                <a:gd name="connsiteX7" fmla="*/ 317634 w 3009499"/>
                <a:gd name="connsiteY7" fmla="*/ 472966 h 1108234"/>
                <a:gd name="connsiteX8" fmla="*/ 1171074 w 3009499"/>
                <a:gd name="connsiteY8" fmla="*/ 472966 h 1108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9499" h="1108234">
                  <a:moveTo>
                    <a:pt x="1445394" y="0"/>
                  </a:moveTo>
                  <a:lnTo>
                    <a:pt x="1719714" y="472966"/>
                  </a:lnTo>
                  <a:lnTo>
                    <a:pt x="2691865" y="472966"/>
                  </a:lnTo>
                  <a:cubicBezTo>
                    <a:pt x="2867289" y="472966"/>
                    <a:pt x="3009499" y="615176"/>
                    <a:pt x="3009499" y="790600"/>
                  </a:cubicBezTo>
                  <a:cubicBezTo>
                    <a:pt x="3009499" y="966024"/>
                    <a:pt x="2867289" y="1108234"/>
                    <a:pt x="2691865" y="1108234"/>
                  </a:cubicBezTo>
                  <a:lnTo>
                    <a:pt x="317634" y="1108234"/>
                  </a:lnTo>
                  <a:cubicBezTo>
                    <a:pt x="142210" y="1108234"/>
                    <a:pt x="0" y="966024"/>
                    <a:pt x="0" y="790600"/>
                  </a:cubicBezTo>
                  <a:cubicBezTo>
                    <a:pt x="0" y="615176"/>
                    <a:pt x="142210" y="472966"/>
                    <a:pt x="317634" y="472966"/>
                  </a:cubicBezTo>
                  <a:lnTo>
                    <a:pt x="1171074" y="472966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" name="TextBox 6"/>
          <p:cNvSpPr txBox="1"/>
          <p:nvPr/>
        </p:nvSpPr>
        <p:spPr>
          <a:xfrm>
            <a:off x="9300399" y="5276238"/>
            <a:ext cx="2721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#9Slide03 Philosopher Bold" panose="00000800000000000000" pitchFamily="2" charset="0"/>
              </a:rPr>
              <a:t>b4</a:t>
            </a:r>
            <a:r>
              <a:rPr lang="en-US" dirty="0">
                <a:latin typeface="#9Slide03 Philosopher Bold" panose="00000800000000000000" pitchFamily="2" charset="0"/>
              </a:rPr>
              <a:t>. </a:t>
            </a:r>
            <a:r>
              <a:rPr lang="en-US" dirty="0" err="1">
                <a:latin typeface="#9Slide03 Philosopher Bold" panose="00000800000000000000" pitchFamily="2" charset="0"/>
              </a:rPr>
              <a:t>Kiểm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r>
              <a:rPr lang="en-US" dirty="0" err="1">
                <a:latin typeface="#9Slide03 Philosopher Bold" panose="00000800000000000000" pitchFamily="2" charset="0"/>
              </a:rPr>
              <a:t>tra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r>
              <a:rPr lang="en-US" dirty="0" err="1">
                <a:latin typeface="#9Slide03 Philosopher Bold" panose="00000800000000000000" pitchFamily="2" charset="0"/>
              </a:rPr>
              <a:t>và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r>
              <a:rPr lang="en-US" dirty="0" err="1">
                <a:latin typeface="#9Slide03 Philosopher Bold" panose="00000800000000000000" pitchFamily="2" charset="0"/>
              </a:rPr>
              <a:t>chỉnh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r>
              <a:rPr lang="en-US" dirty="0" err="1">
                <a:latin typeface="#9Slide03 Philosopher Bold" panose="00000800000000000000" pitchFamily="2" charset="0"/>
              </a:rPr>
              <a:t>sửa</a:t>
            </a:r>
            <a:endParaRPr lang="en-US" dirty="0">
              <a:latin typeface="#9Slide03 Philosopher Bold" panose="00000800000000000000" pitchFamily="2" charset="0"/>
            </a:endParaRPr>
          </a:p>
        </p:txBody>
      </p:sp>
      <p:grpSp>
        <p:nvGrpSpPr>
          <p:cNvPr id="17" name="Nhóm 16"/>
          <p:cNvGrpSpPr/>
          <p:nvPr/>
        </p:nvGrpSpPr>
        <p:grpSpPr>
          <a:xfrm>
            <a:off x="648641" y="331337"/>
            <a:ext cx="4108451" cy="931333"/>
            <a:chOff x="1111249" y="441351"/>
            <a:chExt cx="4108451" cy="931332"/>
          </a:xfrm>
        </p:grpSpPr>
        <p:sp>
          <p:nvSpPr>
            <p:cNvPr id="19" name="Rectangle: Rounded Corners 3"/>
            <p:cNvSpPr/>
            <p:nvPr/>
          </p:nvSpPr>
          <p:spPr>
            <a:xfrm>
              <a:off x="1111249" y="441351"/>
              <a:ext cx="4108451" cy="931332"/>
            </a:xfrm>
            <a:prstGeom prst="roundRect">
              <a:avLst>
                <a:gd name="adj" fmla="val 2625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38100" dir="3000000" sx="101000" sy="101000" algn="l" rotWithShape="0">
                <a:prstClr val="black">
                  <a:alpha val="5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43"/>
            <p:cNvSpPr txBox="1"/>
            <p:nvPr/>
          </p:nvSpPr>
          <p:spPr>
            <a:xfrm>
              <a:off x="1323478" y="631306"/>
              <a:ext cx="34684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2.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THỰC</a:t>
              </a:r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HÀNH</a:t>
              </a:r>
              <a:endParaRPr lang="en-US" sz="3200" dirty="0">
                <a:latin typeface="#9Slide03 Philosopher Bold" panose="00000800000000000000" pitchFamily="2" charset="0"/>
                <a:cs typeface="#9Slide03 Arima Madurai Light" panose="00000400000000000000" pitchFamily="2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6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/>
          <p:cNvCxnSpPr/>
          <p:nvPr/>
        </p:nvCxnSpPr>
        <p:spPr>
          <a:xfrm>
            <a:off x="3763479" y="3306486"/>
            <a:ext cx="1574343" cy="629431"/>
          </a:xfrm>
          <a:prstGeom prst="curvedConnector3">
            <a:avLst>
              <a:gd name="adj1" fmla="val 50000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51504" y="3935917"/>
            <a:ext cx="1756125" cy="770839"/>
          </a:xfrm>
          <a:prstGeom prst="curvedConnector3">
            <a:avLst>
              <a:gd name="adj1" fmla="val 50000"/>
            </a:avLst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5490795" y="3031571"/>
            <a:ext cx="1939063" cy="180869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TextBox 123"/>
          <p:cNvSpPr txBox="1"/>
          <p:nvPr/>
        </p:nvSpPr>
        <p:spPr>
          <a:xfrm>
            <a:off x="5675189" y="3681727"/>
            <a:ext cx="1757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#9Slide03 Bebas Neue Bold" panose="020B0606020202050201" pitchFamily="34" charset="0"/>
              </a:rPr>
              <a:t>CÁCH</a:t>
            </a:r>
            <a:r>
              <a:rPr lang="en-US" sz="3600" dirty="0">
                <a:latin typeface="#9Slide03 Bebas Neue Bold" panose="020B0606020202050201" pitchFamily="34" charset="0"/>
              </a:rPr>
              <a:t> </a:t>
            </a:r>
            <a:r>
              <a:rPr lang="en-US" sz="3600" dirty="0" err="1">
                <a:latin typeface="#9Slide03 Bebas Neue Bold" panose="020B0606020202050201" pitchFamily="34" charset="0"/>
              </a:rPr>
              <a:t>THỨC</a:t>
            </a:r>
            <a:endParaRPr lang="en-US" sz="3600" dirty="0">
              <a:latin typeface="#9Slide03 Bebas Neue Bold" panose="020B0606020202050201" pitchFamily="34" charset="0"/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3834447" y="455343"/>
            <a:ext cx="5637191" cy="1684042"/>
            <a:chOff x="6623050" y="406478"/>
            <a:chExt cx="5312613" cy="1891551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Thought Bubble: Cloud 24"/>
            <p:cNvSpPr/>
            <p:nvPr/>
          </p:nvSpPr>
          <p:spPr>
            <a:xfrm>
              <a:off x="6623050" y="406478"/>
              <a:ext cx="5312613" cy="1891551"/>
            </a:xfrm>
            <a:prstGeom prst="cloudCallout">
              <a:avLst>
                <a:gd name="adj1" fmla="val 59125"/>
                <a:gd name="adj2" fmla="val 49547"/>
              </a:avLst>
            </a:prstGeom>
            <a:grpFill/>
            <a:ln w="38100">
              <a:gradFill flip="none" rotWithShape="1">
                <a:gsLst>
                  <a:gs pos="0">
                    <a:schemeClr val="accent2">
                      <a:lumMod val="89000"/>
                    </a:schemeClr>
                  </a:gs>
                  <a:gs pos="23000">
                    <a:schemeClr val="accent2">
                      <a:lumMod val="89000"/>
                    </a:schemeClr>
                  </a:gs>
                  <a:gs pos="69000">
                    <a:schemeClr val="accent2">
                      <a:lumMod val="75000"/>
                    </a:schemeClr>
                  </a:gs>
                  <a:gs pos="97000">
                    <a:schemeClr val="accent2">
                      <a:lumMod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9"/>
            <p:cNvSpPr txBox="1"/>
            <p:nvPr/>
          </p:nvSpPr>
          <p:spPr>
            <a:xfrm>
              <a:off x="6988598" y="1028777"/>
              <a:ext cx="4542654" cy="72597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2.2.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Rèn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luyện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kĩ</a:t>
              </a:r>
              <a:r>
                <a:rPr lang="en-US" sz="3600" b="1" dirty="0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C00000"/>
                  </a:solidFill>
                  <a:latin typeface="#9Slide03 Arima Madurai Light" panose="00000400000000000000" pitchFamily="2" charset="0"/>
                  <a:cs typeface="#9Slide03 Arima Madurai Light" panose="00000400000000000000" pitchFamily="2" charset="0"/>
                </a:rPr>
                <a:t>năng</a:t>
              </a:r>
              <a:endParaRPr lang="en-US" sz="3600" b="1" dirty="0">
                <a:solidFill>
                  <a:srgbClr val="C00000"/>
                </a:solidFill>
                <a:latin typeface="#9Slide03 Arima Madurai Light" panose="00000400000000000000" pitchFamily="2" charset="0"/>
                <a:cs typeface="#9Slide03 Arima Madurai Light" panose="00000400000000000000" pitchFamily="2" charset="0"/>
              </a:endParaRPr>
            </a:p>
          </p:txBody>
        </p:sp>
      </p:grpSp>
      <p:sp>
        <p:nvSpPr>
          <p:cNvPr id="11" name="Hình Bầu dục 10"/>
          <p:cNvSpPr/>
          <p:nvPr/>
        </p:nvSpPr>
        <p:spPr>
          <a:xfrm>
            <a:off x="1428149" y="2811718"/>
            <a:ext cx="2213683" cy="98953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TRỰC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endParaRPr lang="en-US" sz="2400" b="1" dirty="0"/>
          </a:p>
        </p:txBody>
      </p:sp>
      <p:sp>
        <p:nvSpPr>
          <p:cNvPr id="12" name="Hình Bầu dục 11"/>
          <p:cNvSpPr/>
          <p:nvPr/>
        </p:nvSpPr>
        <p:spPr>
          <a:xfrm>
            <a:off x="9307629" y="4321334"/>
            <a:ext cx="2213683" cy="98953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GIÁN</a:t>
            </a:r>
            <a:r>
              <a:rPr lang="en-US" sz="2400" b="1" dirty="0"/>
              <a:t> </a:t>
            </a:r>
            <a:r>
              <a:rPr lang="en-US" sz="2400" b="1" dirty="0" err="1"/>
              <a:t>TIẾP</a:t>
            </a:r>
            <a:endParaRPr lang="en-US" sz="2400" b="1" dirty="0"/>
          </a:p>
        </p:txBody>
      </p:sp>
      <p:sp>
        <p:nvSpPr>
          <p:cNvPr id="21" name="Hộp Văn bản 20"/>
          <p:cNvSpPr txBox="1"/>
          <p:nvPr/>
        </p:nvSpPr>
        <p:spPr>
          <a:xfrm>
            <a:off x="1934679" y="5310868"/>
            <a:ext cx="8258476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SGK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nêu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 </a:t>
            </a:r>
            <a:r>
              <a:rPr lang="en-US" sz="3200" dirty="0" err="1"/>
              <a:t>trích</a:t>
            </a:r>
            <a:r>
              <a:rPr lang="en-US" sz="3200" dirty="0"/>
              <a:t> </a:t>
            </a:r>
            <a:r>
              <a:rPr lang="en-US" sz="3200" dirty="0" err="1"/>
              <a:t>dẫn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bản</a:t>
            </a:r>
            <a:r>
              <a:rPr lang="en-US" sz="3200" dirty="0"/>
              <a:t>? 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124" grpId="0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/>
          <p:cNvCxnSpPr/>
          <p:nvPr/>
        </p:nvCxnSpPr>
        <p:spPr>
          <a:xfrm flipH="1" flipV="1">
            <a:off x="5913383" y="2633134"/>
            <a:ext cx="2149516" cy="1256561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86692" y="2745241"/>
            <a:ext cx="2079907" cy="147962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259" y="232275"/>
            <a:ext cx="3844908" cy="95353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#9Slide03 Bebas Neue Bold" panose="020B0606020202050201" pitchFamily="34" charset="0"/>
              </a:rPr>
              <a:t> 3. </a:t>
            </a:r>
            <a:r>
              <a:rPr lang="en-US" sz="4800" dirty="0" err="1">
                <a:latin typeface="#9Slide03 Bebas Neue Bold" panose="020B0606020202050201" pitchFamily="34" charset="0"/>
              </a:rPr>
              <a:t>LUYỆN</a:t>
            </a:r>
            <a:r>
              <a:rPr lang="en-US" sz="4800" dirty="0">
                <a:latin typeface="#9Slide03 Bebas Neue Bold" panose="020B0606020202050201" pitchFamily="34" charset="0"/>
              </a:rPr>
              <a:t> </a:t>
            </a:r>
            <a:r>
              <a:rPr lang="en-US" sz="4800" dirty="0" err="1">
                <a:latin typeface="#9Slide03 Bebas Neue Bold" panose="020B0606020202050201" pitchFamily="34" charset="0"/>
              </a:rPr>
              <a:t>TẬP</a:t>
            </a:r>
            <a:endParaRPr lang="en-US" sz="4800" dirty="0">
              <a:latin typeface="#9Slide03 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8353" y="3781379"/>
            <a:ext cx="1905931" cy="1838426"/>
            <a:chOff x="488354" y="3779837"/>
            <a:chExt cx="1905930" cy="1912221"/>
          </a:xfrm>
        </p:grpSpPr>
        <p:pic>
          <p:nvPicPr>
            <p:cNvPr id="3" name="Slide Zoom 42">
              <a:hlinkClick r:id="rId1" action="ppaction://hlinksldjump"/>
            </p:cNvPr>
            <p:cNvPicPr>
              <a:picLocks noGrp="1" noRot="1" noChangeAspect="1" noMove="1" noResize="1" noEditPoints="1" noAdjustHandles="1" noChangeArrowheads="1" noChangeShapeType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54" y="3781378"/>
              <a:ext cx="1905930" cy="183842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0687" y="4862009"/>
              <a:ext cx="1701263" cy="736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ĐỊNH</a:t>
              </a:r>
              <a:r>
                <a:rPr lang="en-US" sz="2000" b="1" dirty="0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HƯỚNG</a:t>
              </a:r>
              <a:endParaRPr lang="en-US" sz="2000" b="1" dirty="0">
                <a:solidFill>
                  <a:srgbClr val="FFFF00"/>
                </a:solidFill>
                <a:latin typeface="#9Slide03 AllRoundGothic" panose="020B07030202020201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66600" y="1441309"/>
            <a:ext cx="1838425" cy="1838425"/>
            <a:chOff x="3324192" y="1681939"/>
            <a:chExt cx="1838425" cy="1838425"/>
          </a:xfrm>
        </p:grpSpPr>
        <p:grpSp>
          <p:nvGrpSpPr>
            <p:cNvPr id="4" name="Group 3"/>
            <p:cNvGrpSpPr/>
            <p:nvPr/>
          </p:nvGrpSpPr>
          <p:grpSpPr>
            <a:xfrm>
              <a:off x="3324192" y="1681939"/>
              <a:ext cx="1838425" cy="1838425"/>
              <a:chOff x="3324192" y="1681939"/>
              <a:chExt cx="1838425" cy="1838425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3324192" y="1681939"/>
                <a:ext cx="1838425" cy="183842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999925" y="2216430"/>
                <a:ext cx="5250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432551" y="2853007"/>
              <a:ext cx="1691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#9Slide03 AllRoundGothic" panose="020B0703020202020104" pitchFamily="34" charset="0"/>
                </a:rPr>
                <a:t>THỰC HÀNH </a:t>
              </a:r>
              <a:endParaRPr lang="en-US" sz="2000" b="1" dirty="0">
                <a:latin typeface="#9Slide03 AllRoundGothic" panose="020B07030202020201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100997" y="2853009"/>
            <a:ext cx="1838425" cy="1838426"/>
            <a:chOff x="6560954" y="3337306"/>
            <a:chExt cx="1838425" cy="1838425"/>
          </a:xfrm>
        </p:grpSpPr>
        <p:grpSp>
          <p:nvGrpSpPr>
            <p:cNvPr id="6" name="Group 5"/>
            <p:cNvGrpSpPr/>
            <p:nvPr/>
          </p:nvGrpSpPr>
          <p:grpSpPr>
            <a:xfrm>
              <a:off x="6560954" y="3337306"/>
              <a:ext cx="1838425" cy="1838425"/>
              <a:chOff x="6560954" y="3337306"/>
              <a:chExt cx="1838425" cy="183842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560954" y="3337306"/>
                <a:ext cx="1838425" cy="1838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281199" y="3856121"/>
                <a:ext cx="39793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#9Slide03 AmpleSoft Bold" panose="02000000000000000000" pitchFamily="2" charset="0"/>
                  </a:rPr>
                  <a:t>3</a:t>
                </a:r>
                <a:endParaRPr lang="en-US" sz="4400" dirty="0">
                  <a:latin typeface="#9Slide03 AmpleSoft Bold" panose="02000000000000000000" pitchFamily="2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777205" y="4500536"/>
              <a:ext cx="1622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LUYỆN TẬP</a:t>
              </a:r>
              <a:endParaRPr lang="en-US" sz="2000" b="1" dirty="0">
                <a:solidFill>
                  <a:srgbClr val="C0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19765" y="975354"/>
            <a:ext cx="11311895" cy="500329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marL="457200" indent="-330200" defTabSz="914400">
              <a:buClr>
                <a:srgbClr val="212121"/>
              </a:buClr>
              <a:buSzPts val="2800"/>
              <a:buFont typeface="Source Sans Pro" panose="020B0503030403020204"/>
              <a:buChar char="●"/>
              <a:defRPr/>
            </a:pP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Lớp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chia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thành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4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nhóm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,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mỗi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nhóm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1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đề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tài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,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lập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đề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cương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và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viết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báo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cáo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nghiên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cứu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theo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các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đề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tài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36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sau</a:t>
            </a:r>
            <a:r>
              <a:rPr lang="en-US" sz="36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:</a:t>
            </a:r>
            <a:endParaRPr lang="en-US" sz="3600" kern="0" dirty="0">
              <a:solidFill>
                <a:srgbClr val="212121"/>
              </a:solidFill>
              <a:latin typeface="Source Sans Pro" panose="020B0503030403020204"/>
              <a:ea typeface="Source Sans Pro" panose="020B0503030403020204"/>
              <a:sym typeface="Source Sans Pro" panose="020B0503030403020204"/>
            </a:endParaRPr>
          </a:p>
          <a:p>
            <a:pPr marL="127000" defTabSz="914400">
              <a:buClr>
                <a:srgbClr val="212121"/>
              </a:buClr>
              <a:buSzPts val="2800"/>
              <a:defRPr/>
            </a:pPr>
            <a:endParaRPr lang="en-US" sz="3600" kern="0" dirty="0">
              <a:solidFill>
                <a:srgbClr val="212121"/>
              </a:solidFill>
              <a:latin typeface="Source Sans Pro" panose="020B0503030403020204"/>
              <a:ea typeface="Source Sans Pro" panose="020B0503030403020204"/>
              <a:sym typeface="Source Sans Pro" panose="020B0503030403020204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 tài 1: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Đề tài 2: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Nét đẹp của một số trang phục truyền thống Việt Nam.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Đề tài 3: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Trò chơi dân gian trong các lễ hội của người Việt.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Đề tài 4:</a:t>
            </a:r>
            <a:r>
              <a:rPr lang="vi-VN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endParaRPr lang="en-US" sz="2800" i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330200" defTabSz="914400">
              <a:buClr>
                <a:srgbClr val="212121"/>
              </a:buClr>
              <a:buSzPts val="2800"/>
              <a:buFont typeface="Source Sans Pro" panose="020B0503030403020204"/>
              <a:buChar char="●"/>
              <a:defRPr/>
            </a:pP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N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hóm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cử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đại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diện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trình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bày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,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nhóm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khác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phản</a:t>
            </a:r>
            <a:r>
              <a:rPr lang="en-US" sz="2800" kern="0" dirty="0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 </a:t>
            </a:r>
            <a:r>
              <a:rPr lang="en-US" sz="2800" kern="0" dirty="0" err="1">
                <a:solidFill>
                  <a:srgbClr val="212121"/>
                </a:solidFill>
                <a:latin typeface="Source Sans Pro" panose="020B0503030403020204"/>
                <a:ea typeface="Source Sans Pro" panose="020B0503030403020204"/>
                <a:sym typeface="Source Sans Pro" panose="020B0503030403020204"/>
              </a:rPr>
              <a:t>biện</a:t>
            </a:r>
            <a:endParaRPr lang="en-US" sz="2800" kern="0" dirty="0">
              <a:solidFill>
                <a:srgbClr val="212121"/>
              </a:solidFill>
              <a:latin typeface="Source Sans Pro" panose="020B0503030403020204"/>
              <a:ea typeface="Source Sans Pro" panose="020B0503030403020204"/>
              <a:sym typeface="Source Sans Pro" panose="020B0503030403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0298" y="312415"/>
            <a:ext cx="8985173" cy="1325563"/>
          </a:xfrm>
          <a:ln>
            <a:solidFill>
              <a:srgbClr val="C00000"/>
            </a:solidFill>
          </a:ln>
        </p:spPr>
        <p:txBody>
          <a:bodyPr/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NHIỆM VỤ TIẾT HỌC SAU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0632" y="2611170"/>
            <a:ext cx="6414824" cy="306083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nhà </a:t>
            </a:r>
            <a:endParaRPr 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AutoNum type="arabicPeriod"/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ổng hợp những hình ảnh cảm ơn đẹp và ý nghĩa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671" y="2120560"/>
            <a:ext cx="2931800" cy="412623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1;p40"/>
          <p:cNvPicPr preferRelativeResize="0"/>
          <p:nvPr/>
        </p:nvPicPr>
        <p:blipFill rotWithShape="1">
          <a:blip r:embed="rId2">
            <a:alphaModFix amt="90000"/>
          </a:blip>
          <a:srcRect l="9709" r="9709"/>
          <a:stretch>
            <a:fillRect/>
          </a:stretch>
        </p:blipFill>
        <p:spPr>
          <a:xfrm flipH="1">
            <a:off x="131123" y="3342373"/>
            <a:ext cx="2929711" cy="3428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9690" y="100943"/>
            <a:ext cx="741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3 Bebas Neue Bold" panose="020B0606020202050201" pitchFamily="34" charset="0"/>
              </a:rPr>
              <a:t>Khởi</a:t>
            </a:r>
            <a:r>
              <a:rPr lang="en-US" sz="3200" dirty="0">
                <a:latin typeface="#9Slide03 Bebas Neue Bold" panose="020B0606020202050201" pitchFamily="34" charset="0"/>
              </a:rPr>
              <a:t> </a:t>
            </a:r>
            <a:r>
              <a:rPr lang="en-US" sz="3200" dirty="0" err="1">
                <a:latin typeface="#9Slide03 Bebas Neue Bold" panose="020B0606020202050201" pitchFamily="34" charset="0"/>
              </a:rPr>
              <a:t>động</a:t>
            </a:r>
            <a:endParaRPr lang="en-US" sz="3200" dirty="0">
              <a:latin typeface="#9Slide03 Bebas Neue Bold" panose="020B0606020202050201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0000" y="610021"/>
            <a:ext cx="738779" cy="7387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SFU Grenoble" panose="00000500000000000000" pitchFamily="2" charset="0"/>
              </a:rPr>
              <a:t>2</a:t>
            </a:r>
            <a:endParaRPr lang="en-US" sz="3200" dirty="0">
              <a:latin typeface="#9Slide03 SFU Grenoble" panose="00000500000000000000" pitchFamily="2" charset="0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1273532" y="685717"/>
            <a:ext cx="9163251" cy="2172987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50800" dir="7800000" sx="101000" sy="101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Câu 2: 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Danh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mục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tài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tham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khảo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đâu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nghiên</a:t>
            </a:r>
            <a:r>
              <a:rPr lang="en-US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cứu</a:t>
            </a:r>
            <a:r>
              <a:rPr lang="vi-VN" sz="36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?</a:t>
            </a:r>
            <a:endParaRPr lang="en-US" sz="3600" dirty="0">
              <a:solidFill>
                <a:srgbClr val="0070C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17" name="Freeform: Shape 16"/>
          <p:cNvSpPr/>
          <p:nvPr/>
        </p:nvSpPr>
        <p:spPr>
          <a:xfrm>
            <a:off x="7007193" y="5361272"/>
            <a:ext cx="3513219" cy="1117715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D.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trang</a:t>
            </a:r>
            <a:r>
              <a:rPr lang="en-US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riêng</a:t>
            </a:r>
            <a:r>
              <a:rPr lang="en-US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cuối</a:t>
            </a:r>
            <a:r>
              <a:rPr lang="en-US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văn</a:t>
            </a:r>
            <a:r>
              <a:rPr lang="en-US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bản</a:t>
            </a:r>
            <a:endParaRPr lang="en-US" sz="28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7061311" y="3599847"/>
            <a:ext cx="3375472" cy="1174283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Cuối</a:t>
            </a:r>
            <a:r>
              <a:rPr lang="en-US" sz="32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endParaRPr lang="en-US" sz="32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20" name="Freeform: Shape 19"/>
          <p:cNvSpPr/>
          <p:nvPr/>
        </p:nvSpPr>
        <p:spPr>
          <a:xfrm>
            <a:off x="1177277" y="5361273"/>
            <a:ext cx="3279219" cy="1117715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C.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Chân</a:t>
            </a:r>
            <a:r>
              <a:rPr lang="en-US" sz="28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trang</a:t>
            </a:r>
            <a:endParaRPr lang="en-US" sz="28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21" name="Freeform: Shape 20"/>
          <p:cNvSpPr/>
          <p:nvPr/>
        </p:nvSpPr>
        <p:spPr>
          <a:xfrm>
            <a:off x="1273531" y="3599847"/>
            <a:ext cx="3375472" cy="1174284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A. </a:t>
            </a:r>
            <a:r>
              <a:rPr lang="en-US" sz="32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Đầu</a:t>
            </a:r>
            <a:r>
              <a:rPr lang="en-US" sz="32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bài</a:t>
            </a:r>
            <a:endParaRPr lang="en-US" sz="32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66;p36"/>
          <p:cNvPicPr preferRelativeResize="0"/>
          <p:nvPr/>
        </p:nvPicPr>
        <p:blipFill rotWithShape="1">
          <a:blip r:embed="rId2">
            <a:alphaModFix amt="88000"/>
          </a:blip>
          <a:srcRect l="23227" r="23227"/>
          <a:stretch>
            <a:fillRect/>
          </a:stretch>
        </p:blipFill>
        <p:spPr>
          <a:xfrm flipH="1">
            <a:off x="12619" y="3258154"/>
            <a:ext cx="2894211" cy="35998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19690" y="100943"/>
            <a:ext cx="74114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3 Bebas Neue Bold" panose="020B0606020202050201" pitchFamily="34" charset="0"/>
              </a:rPr>
              <a:t>Khởi</a:t>
            </a:r>
            <a:r>
              <a:rPr lang="en-US" sz="3200" dirty="0">
                <a:latin typeface="#9Slide03 Bebas Neue Bold" panose="020B0606020202050201" pitchFamily="34" charset="0"/>
              </a:rPr>
              <a:t> </a:t>
            </a:r>
            <a:r>
              <a:rPr lang="en-US" sz="3200" dirty="0" err="1">
                <a:latin typeface="#9Slide03 Bebas Neue Bold" panose="020B0606020202050201" pitchFamily="34" charset="0"/>
              </a:rPr>
              <a:t>động</a:t>
            </a:r>
            <a:endParaRPr lang="en-US" sz="3200" dirty="0">
              <a:latin typeface="#9Slide03 Bebas Neue Bold" panose="020B0606020202050201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60000" y="610021"/>
            <a:ext cx="738779" cy="7387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latin typeface="#9Slide03 SFU Grenoble" panose="00000500000000000000" pitchFamily="2" charset="0"/>
              </a:rPr>
              <a:t>3</a:t>
            </a:r>
            <a:endParaRPr lang="en-US" sz="3200" dirty="0">
              <a:latin typeface="#9Slide03 SFU Grenoble" panose="00000500000000000000" pitchFamily="2" charset="0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1273532" y="685718"/>
            <a:ext cx="9163251" cy="2435191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50800" dir="7800000" sx="101000" sy="101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Câu 3: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Viết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nghiên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cứu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đem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lợi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ích</a:t>
            </a:r>
            <a:r>
              <a:rPr lang="en-US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3 Philosopher Bold" panose="00000800000000000000" pitchFamily="2" charset="0"/>
              </a:rPr>
              <a:t>gì</a:t>
            </a:r>
            <a:r>
              <a:rPr lang="vi-VN" sz="3600" dirty="0">
                <a:solidFill>
                  <a:srgbClr val="FF0000"/>
                </a:solidFill>
                <a:latin typeface="#9Slide03 Philosopher Bold" panose="00000800000000000000" pitchFamily="2" charset="0"/>
              </a:rPr>
              <a:t>?</a:t>
            </a:r>
            <a:endParaRPr lang="en-US" sz="3600" dirty="0">
              <a:solidFill>
                <a:srgbClr val="FF000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17" name="Freeform: Shape 16"/>
          <p:cNvSpPr/>
          <p:nvPr/>
        </p:nvSpPr>
        <p:spPr>
          <a:xfrm>
            <a:off x="7353701" y="5449082"/>
            <a:ext cx="3564771" cy="1116532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vi-VN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D. Tất cả các đáp án trên</a:t>
            </a:r>
            <a:endParaRPr lang="en-US" sz="2400" dirty="0">
              <a:solidFill>
                <a:srgbClr val="0070C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19" name="Freeform: Shape 18"/>
          <p:cNvSpPr/>
          <p:nvPr/>
        </p:nvSpPr>
        <p:spPr>
          <a:xfrm>
            <a:off x="7257449" y="3599847"/>
            <a:ext cx="3416969" cy="1116532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vi-VN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B.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Nâng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cao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kĩ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bày</a:t>
            </a:r>
            <a:endParaRPr lang="en-US" sz="2400" dirty="0">
              <a:solidFill>
                <a:srgbClr val="0070C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20" name="Freeform: Shape 19"/>
          <p:cNvSpPr/>
          <p:nvPr/>
        </p:nvSpPr>
        <p:spPr>
          <a:xfrm>
            <a:off x="1273529" y="5449082"/>
            <a:ext cx="4532360" cy="1116532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vi-VN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C.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Thể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hiện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lực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độ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thân</a:t>
            </a:r>
            <a:endParaRPr lang="en-US" sz="2400" dirty="0">
              <a:solidFill>
                <a:srgbClr val="0070C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21" name="Freeform: Shape 20"/>
          <p:cNvSpPr/>
          <p:nvPr/>
        </p:nvSpPr>
        <p:spPr>
          <a:xfrm>
            <a:off x="1273529" y="3652195"/>
            <a:ext cx="4532360" cy="1011836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A.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Rèn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luyện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khả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năng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nghiên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cứu</a:t>
            </a:r>
            <a:r>
              <a:rPr lang="en-US" sz="2400" dirty="0">
                <a:solidFill>
                  <a:srgbClr val="0070C0"/>
                </a:solidFill>
                <a:latin typeface="#9Slide03 Philosopher Bold" panose="00000800000000000000" pitchFamily="2" charset="0"/>
              </a:rPr>
              <a:t> khoa </a:t>
            </a:r>
            <a:r>
              <a:rPr lang="en-US" sz="2400" dirty="0" err="1">
                <a:solidFill>
                  <a:srgbClr val="0070C0"/>
                </a:solidFill>
                <a:latin typeface="#9Slide03 Philosopher Bold" panose="00000800000000000000" pitchFamily="2" charset="0"/>
              </a:rPr>
              <a:t>học</a:t>
            </a:r>
            <a:endParaRPr lang="en-US" sz="2400" dirty="0">
              <a:solidFill>
                <a:srgbClr val="0070C0"/>
              </a:solidFill>
              <a:latin typeface="#9Slide03 Philosopher Bold" panose="00000800000000000000" pitchFamily="2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160000" y="610021"/>
            <a:ext cx="738779" cy="7387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#9Slide03 SFU Grenoble" panose="00000500000000000000" pitchFamily="2" charset="0"/>
              </a:rPr>
              <a:t>4</a:t>
            </a:r>
            <a:endParaRPr lang="en-US" sz="2800" dirty="0">
              <a:latin typeface="#9Slide03 SFU Grenoble" panose="00000500000000000000" pitchFamily="2" charset="0"/>
            </a:endParaRPr>
          </a:p>
        </p:txBody>
      </p:sp>
      <p:sp>
        <p:nvSpPr>
          <p:cNvPr id="10" name="Freeform: Shape 9"/>
          <p:cNvSpPr/>
          <p:nvPr/>
        </p:nvSpPr>
        <p:spPr>
          <a:xfrm>
            <a:off x="1658541" y="401137"/>
            <a:ext cx="9163251" cy="2435191"/>
          </a:xfrm>
          <a:custGeom>
            <a:avLst/>
            <a:gdLst>
              <a:gd name="connsiteX0" fmla="*/ 128759 w 9163251"/>
              <a:gd name="connsiteY0" fmla="*/ 0 h 2435191"/>
              <a:gd name="connsiteX1" fmla="*/ 9034492 w 9163251"/>
              <a:gd name="connsiteY1" fmla="*/ 0 h 2435191"/>
              <a:gd name="connsiteX2" fmla="*/ 9044610 w 9163251"/>
              <a:gd name="connsiteY2" fmla="*/ 50118 h 2435191"/>
              <a:gd name="connsiteX3" fmla="*/ 9163251 w 9163251"/>
              <a:gd name="connsiteY3" fmla="*/ 128758 h 2435191"/>
              <a:gd name="connsiteX4" fmla="*/ 9163251 w 9163251"/>
              <a:gd name="connsiteY4" fmla="*/ 2306433 h 2435191"/>
              <a:gd name="connsiteX5" fmla="*/ 9044610 w 9163251"/>
              <a:gd name="connsiteY5" fmla="*/ 2385073 h 2435191"/>
              <a:gd name="connsiteX6" fmla="*/ 9034492 w 9163251"/>
              <a:gd name="connsiteY6" fmla="*/ 2435191 h 2435191"/>
              <a:gd name="connsiteX7" fmla="*/ 128759 w 9163251"/>
              <a:gd name="connsiteY7" fmla="*/ 2435191 h 2435191"/>
              <a:gd name="connsiteX8" fmla="*/ 118641 w 9163251"/>
              <a:gd name="connsiteY8" fmla="*/ 2385073 h 2435191"/>
              <a:gd name="connsiteX9" fmla="*/ 0 w 9163251"/>
              <a:gd name="connsiteY9" fmla="*/ 2306433 h 2435191"/>
              <a:gd name="connsiteX10" fmla="*/ 0 w 9163251"/>
              <a:gd name="connsiteY10" fmla="*/ 128759 h 2435191"/>
              <a:gd name="connsiteX11" fmla="*/ 128759 w 9163251"/>
              <a:gd name="connsiteY11" fmla="*/ 0 h 2435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163251" h="2435191">
                <a:moveTo>
                  <a:pt x="128759" y="0"/>
                </a:moveTo>
                <a:lnTo>
                  <a:pt x="9034492" y="0"/>
                </a:lnTo>
                <a:lnTo>
                  <a:pt x="9044610" y="50118"/>
                </a:lnTo>
                <a:cubicBezTo>
                  <a:pt x="9064157" y="96332"/>
                  <a:pt x="9109917" y="128758"/>
                  <a:pt x="9163251" y="128758"/>
                </a:cubicBezTo>
                <a:lnTo>
                  <a:pt x="9163251" y="2306433"/>
                </a:lnTo>
                <a:cubicBezTo>
                  <a:pt x="9109917" y="2306433"/>
                  <a:pt x="9064157" y="2338860"/>
                  <a:pt x="9044610" y="2385073"/>
                </a:cubicBezTo>
                <a:lnTo>
                  <a:pt x="9034492" y="2435191"/>
                </a:lnTo>
                <a:lnTo>
                  <a:pt x="128759" y="2435191"/>
                </a:lnTo>
                <a:lnTo>
                  <a:pt x="118641" y="2385073"/>
                </a:lnTo>
                <a:cubicBezTo>
                  <a:pt x="99094" y="2338860"/>
                  <a:pt x="53334" y="2306433"/>
                  <a:pt x="0" y="2306433"/>
                </a:cubicBezTo>
                <a:lnTo>
                  <a:pt x="0" y="128759"/>
                </a:lnTo>
                <a:cubicBezTo>
                  <a:pt x="71112" y="128759"/>
                  <a:pt x="128759" y="71112"/>
                  <a:pt x="128759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50800" dir="7800000" sx="101000" sy="101000" algn="tl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600" dirty="0">
              <a:solidFill>
                <a:srgbClr val="0070C0"/>
              </a:solidFill>
              <a:latin typeface="#9Slide03 Philosopher Bold" panose="00000800000000000000" pitchFamily="2" charset="0"/>
            </a:endParaRPr>
          </a:p>
        </p:txBody>
      </p:sp>
      <p:sp>
        <p:nvSpPr>
          <p:cNvPr id="2" name="Google Shape;273;p37"/>
          <p:cNvSpPr txBox="1">
            <a:spLocks noGrp="1"/>
          </p:cNvSpPr>
          <p:nvPr>
            <p:ph type="title"/>
          </p:nvPr>
        </p:nvSpPr>
        <p:spPr>
          <a:xfrm>
            <a:off x="4139548" y="333663"/>
            <a:ext cx="3993801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GB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 lại kiến thức</a:t>
            </a:r>
            <a:endParaRPr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Google Shape;274;p37"/>
          <p:cNvGraphicFramePr/>
          <p:nvPr/>
        </p:nvGraphicFramePr>
        <p:xfrm>
          <a:off x="1087655" y="3112193"/>
          <a:ext cx="9913468" cy="345812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37601"/>
                <a:gridCol w="5175867"/>
              </a:tblGrid>
              <a:tr h="116052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Kinh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nghiệm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thực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hiện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báo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cáo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nghiên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cứu</a:t>
                      </a:r>
                      <a:endParaRPr sz="27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Roboto Mono"/>
                        <a:cs typeface="Times New Roman" panose="02020603050405020304" pitchFamily="18" charset="0"/>
                        <a:sym typeface="Roboto Mono"/>
                      </a:endParaRPr>
                    </a:p>
                  </a:txBody>
                  <a:tcPr marL="121900" marR="121900" marT="0" marB="0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Điều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em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mong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muốn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được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cải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thiện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và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học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hỏi</a:t>
                      </a:r>
                      <a:r>
                        <a:rPr lang="en-US" sz="27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 </a:t>
                      </a:r>
                      <a:r>
                        <a:rPr lang="en-US" sz="2700" b="1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Arial" panose="020B0604020202020204"/>
                          <a:cs typeface="Times New Roman" panose="02020603050405020304" pitchFamily="18" charset="0"/>
                          <a:sym typeface="Arial" panose="020B0604020202020204"/>
                        </a:rPr>
                        <a:t>thêm</a:t>
                      </a:r>
                      <a:endParaRPr sz="27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Roboto Mono"/>
                        <a:cs typeface="Times New Roman" panose="02020603050405020304" pitchFamily="18" charset="0"/>
                        <a:sym typeface="Roboto Mono"/>
                      </a:endParaRPr>
                    </a:p>
                  </a:txBody>
                  <a:tcPr marL="121900" marR="121900" marT="0" marB="0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2297600">
                <a:tc>
                  <a:txBody>
                    <a:bodyPr/>
                    <a:lstStyle/>
                    <a:p>
                      <a:pPr marL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Roboto Mono"/>
                        <a:cs typeface="Times New Roman" panose="02020603050405020304" pitchFamily="18" charset="0"/>
                        <a:sym typeface="Roboto Mono"/>
                      </a:endParaRPr>
                    </a:p>
                  </a:txBody>
                  <a:tcPr marL="121900" marR="121900" marT="0" marB="0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lang="en-US" sz="27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Roboto Mono"/>
                        <a:cs typeface="Times New Roman" panose="02020603050405020304" pitchFamily="18" charset="0"/>
                        <a:sym typeface="Roboto Mono"/>
                      </a:endParaRPr>
                    </a:p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lang="en-US" sz="27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Roboto Mono"/>
                        <a:cs typeface="Times New Roman" panose="02020603050405020304" pitchFamily="18" charset="0"/>
                        <a:sym typeface="Roboto Mono"/>
                      </a:endParaRPr>
                    </a:p>
                    <a:p>
                      <a:pPr marL="0" marR="0" lvl="0" indent="0" algn="just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endParaRPr lang="en-US" sz="27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Roboto Mono"/>
                        <a:cs typeface="Times New Roman" panose="02020603050405020304" pitchFamily="18" charset="0"/>
                        <a:sym typeface="Roboto Mono"/>
                      </a:endParaRPr>
                    </a:p>
                  </a:txBody>
                  <a:tcPr marL="121900" marR="121900" marT="0" marB="0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Google Shape;275;p37"/>
          <p:cNvSpPr txBox="1"/>
          <p:nvPr/>
        </p:nvSpPr>
        <p:spPr>
          <a:xfrm>
            <a:off x="1918306" y="935838"/>
            <a:ext cx="8643721" cy="140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0" bIns="121900" anchor="t" anchorCtr="0">
            <a:no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HS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nghiệm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cáo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nghiên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cứu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trong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CT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Ngữ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10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hoàn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thành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bảng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: </a:t>
            </a:r>
            <a:endParaRPr lang="en-US" sz="3200" dirty="0">
              <a:latin typeface="Noto Sans Symbols"/>
              <a:ea typeface="Noto Sans Symbols"/>
              <a:cs typeface="Noto Sans Symbol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85;p60"/>
          <p:cNvSpPr txBox="1"/>
          <p:nvPr/>
        </p:nvSpPr>
        <p:spPr>
          <a:xfrm>
            <a:off x="1380851" y="646736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chivo Black"/>
              <a:buNone/>
              <a:defRPr sz="3000" b="0" i="0" u="none" strike="noStrike" cap="none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defTabSz="914400">
              <a:buClr>
                <a:srgbClr val="212121"/>
              </a:buClr>
              <a:defRPr/>
            </a:pPr>
            <a:r>
              <a:rPr lang="en-US" sz="4000" b="1" kern="0" dirty="0" err="1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Quy</a:t>
            </a:r>
            <a:r>
              <a:rPr lang="en-US" sz="4000" b="1" kern="0" dirty="0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trình</a:t>
            </a:r>
            <a:r>
              <a:rPr lang="en-US" sz="4000" b="1" kern="0" dirty="0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viết</a:t>
            </a:r>
            <a:r>
              <a:rPr lang="en-US" sz="4000" b="1" kern="0" dirty="0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báo</a:t>
            </a:r>
            <a:r>
              <a:rPr lang="en-US" sz="4000" b="1" kern="0" dirty="0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cáo</a:t>
            </a:r>
            <a:r>
              <a:rPr lang="en-US" sz="4000" b="1" kern="0" dirty="0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nghiên</a:t>
            </a:r>
            <a:r>
              <a:rPr lang="en-US" sz="4000" b="1" kern="0" dirty="0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000" b="1" kern="0" dirty="0" err="1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cứu</a:t>
            </a:r>
            <a:r>
              <a:rPr lang="en-US" sz="4000" b="1" kern="0" dirty="0">
                <a:ln w="12700" cmpd="sng">
                  <a:solidFill>
                    <a:srgbClr val="03BAC8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endParaRPr lang="en-US" sz="4000" b="1" kern="0" dirty="0">
              <a:ln w="12700" cmpd="sng">
                <a:solidFill>
                  <a:srgbClr val="03BAC8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Google Shape;1586;p60"/>
          <p:cNvSpPr/>
          <p:nvPr/>
        </p:nvSpPr>
        <p:spPr>
          <a:xfrm rot="-2700000">
            <a:off x="5488506" y="2128221"/>
            <a:ext cx="1215092" cy="1215659"/>
          </a:xfrm>
          <a:prstGeom prst="rect">
            <a:avLst/>
          </a:pr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1587;p60"/>
          <p:cNvSpPr/>
          <p:nvPr/>
        </p:nvSpPr>
        <p:spPr>
          <a:xfrm rot="-2700000">
            <a:off x="5488506" y="3952589"/>
            <a:ext cx="1215092" cy="1215659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1588;p60"/>
          <p:cNvSpPr/>
          <p:nvPr/>
        </p:nvSpPr>
        <p:spPr>
          <a:xfrm rot="-2700000">
            <a:off x="6389839" y="3031721"/>
            <a:ext cx="1215092" cy="1215659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1589;p60"/>
          <p:cNvSpPr/>
          <p:nvPr/>
        </p:nvSpPr>
        <p:spPr>
          <a:xfrm rot="-2700000">
            <a:off x="4578771" y="3031721"/>
            <a:ext cx="1215092" cy="1215659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1" name="Google Shape;1590;p60"/>
          <p:cNvGrpSpPr/>
          <p:nvPr/>
        </p:nvGrpSpPr>
        <p:grpSpPr>
          <a:xfrm>
            <a:off x="4847361" y="3363571"/>
            <a:ext cx="605816" cy="551845"/>
            <a:chOff x="-40745125" y="3632900"/>
            <a:chExt cx="318225" cy="289875"/>
          </a:xfrm>
        </p:grpSpPr>
        <p:sp>
          <p:nvSpPr>
            <p:cNvPr id="13" name="Google Shape;1591;p60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592;p60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593;p60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" name="Google Shape;1594;p60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1595;p60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596;p60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597;p60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" name="Google Shape;1598;p60"/>
          <p:cNvGrpSpPr/>
          <p:nvPr/>
        </p:nvGrpSpPr>
        <p:grpSpPr>
          <a:xfrm>
            <a:off x="5799800" y="4207368"/>
            <a:ext cx="592347" cy="602817"/>
            <a:chOff x="-40372575" y="3604550"/>
            <a:chExt cx="311150" cy="316650"/>
          </a:xfrm>
        </p:grpSpPr>
        <p:sp>
          <p:nvSpPr>
            <p:cNvPr id="24" name="Google Shape;1599;p60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" name="Google Shape;1600;p60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601;p60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" name="Google Shape;1602;p60"/>
          <p:cNvSpPr/>
          <p:nvPr/>
        </p:nvSpPr>
        <p:spPr>
          <a:xfrm>
            <a:off x="6667516" y="3336497"/>
            <a:ext cx="590824" cy="605959"/>
          </a:xfrm>
          <a:custGeom>
            <a:avLst/>
            <a:gdLst/>
            <a:ahLst/>
            <a:cxnLst/>
            <a:rect l="l" t="t" r="r" b="b"/>
            <a:pathLst>
              <a:path w="12414" h="12732" extrusionOk="0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endParaRPr sz="1865" kern="0">
              <a:solidFill>
                <a:srgbClr val="000000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8" name="Google Shape;1603;p60"/>
          <p:cNvGrpSpPr/>
          <p:nvPr/>
        </p:nvGrpSpPr>
        <p:grpSpPr>
          <a:xfrm>
            <a:off x="5793053" y="2432880"/>
            <a:ext cx="605803" cy="606229"/>
            <a:chOff x="-57956275" y="3197925"/>
            <a:chExt cx="319000" cy="319225"/>
          </a:xfrm>
        </p:grpSpPr>
        <p:sp>
          <p:nvSpPr>
            <p:cNvPr id="29" name="Google Shape;1604;p60"/>
            <p:cNvSpPr/>
            <p:nvPr/>
          </p:nvSpPr>
          <p:spPr>
            <a:xfrm>
              <a:off x="-57940525" y="3353300"/>
              <a:ext cx="18150" cy="65400"/>
            </a:xfrm>
            <a:custGeom>
              <a:avLst/>
              <a:gdLst/>
              <a:ahLst/>
              <a:cxnLst/>
              <a:rect l="l" t="t" r="r" b="b"/>
              <a:pathLst>
                <a:path w="726" h="2616" extrusionOk="0">
                  <a:moveTo>
                    <a:pt x="725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25" y="2615"/>
                  </a:cubicBezTo>
                  <a:lnTo>
                    <a:pt x="725" y="2395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" name="Google Shape;1605;p60"/>
            <p:cNvSpPr/>
            <p:nvPr/>
          </p:nvSpPr>
          <p:spPr>
            <a:xfrm>
              <a:off x="-57679825" y="3353300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1" y="0"/>
                  </a:moveTo>
                  <a:lnTo>
                    <a:pt x="1" y="2395"/>
                  </a:lnTo>
                  <a:lnTo>
                    <a:pt x="1" y="2615"/>
                  </a:lnTo>
                  <a:cubicBezTo>
                    <a:pt x="442" y="2332"/>
                    <a:pt x="757" y="1859"/>
                    <a:pt x="757" y="1292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606;p60"/>
            <p:cNvSpPr/>
            <p:nvPr/>
          </p:nvSpPr>
          <p:spPr>
            <a:xfrm>
              <a:off x="-57956275" y="3255625"/>
              <a:ext cx="319000" cy="55175"/>
            </a:xfrm>
            <a:custGeom>
              <a:avLst/>
              <a:gdLst/>
              <a:ahLst/>
              <a:cxnLst/>
              <a:rect l="l" t="t" r="r" b="b"/>
              <a:pathLst>
                <a:path w="12760" h="2207" extrusionOk="0">
                  <a:moveTo>
                    <a:pt x="442" y="1"/>
                  </a:moveTo>
                  <a:cubicBezTo>
                    <a:pt x="190" y="1"/>
                    <a:pt x="1" y="253"/>
                    <a:pt x="64" y="442"/>
                  </a:cubicBezTo>
                  <a:cubicBezTo>
                    <a:pt x="284" y="1481"/>
                    <a:pt x="1261" y="2206"/>
                    <a:pt x="2332" y="2206"/>
                  </a:cubicBezTo>
                  <a:lnTo>
                    <a:pt x="10523" y="2206"/>
                  </a:lnTo>
                  <a:cubicBezTo>
                    <a:pt x="11563" y="2206"/>
                    <a:pt x="12571" y="1418"/>
                    <a:pt x="12760" y="442"/>
                  </a:cubicBezTo>
                  <a:cubicBezTo>
                    <a:pt x="12603" y="221"/>
                    <a:pt x="12445" y="1"/>
                    <a:pt x="12193" y="1"/>
                  </a:cubicBezTo>
                  <a:lnTo>
                    <a:pt x="10303" y="1"/>
                  </a:lnTo>
                  <a:lnTo>
                    <a:pt x="10303" y="757"/>
                  </a:lnTo>
                  <a:cubicBezTo>
                    <a:pt x="10303" y="946"/>
                    <a:pt x="10145" y="1103"/>
                    <a:pt x="9956" y="1103"/>
                  </a:cubicBezTo>
                  <a:cubicBezTo>
                    <a:pt x="9767" y="1103"/>
                    <a:pt x="9610" y="946"/>
                    <a:pt x="9610" y="757"/>
                  </a:cubicBezTo>
                  <a:lnTo>
                    <a:pt x="9610" y="1"/>
                  </a:lnTo>
                  <a:lnTo>
                    <a:pt x="8853" y="1"/>
                  </a:lnTo>
                  <a:lnTo>
                    <a:pt x="8853" y="757"/>
                  </a:lnTo>
                  <a:cubicBezTo>
                    <a:pt x="8853" y="946"/>
                    <a:pt x="8696" y="1103"/>
                    <a:pt x="8507" y="1103"/>
                  </a:cubicBezTo>
                  <a:cubicBezTo>
                    <a:pt x="8318" y="1103"/>
                    <a:pt x="8160" y="946"/>
                    <a:pt x="8160" y="757"/>
                  </a:cubicBezTo>
                  <a:lnTo>
                    <a:pt x="8160" y="1"/>
                  </a:lnTo>
                  <a:lnTo>
                    <a:pt x="7404" y="1"/>
                  </a:lnTo>
                  <a:lnTo>
                    <a:pt x="7404" y="757"/>
                  </a:lnTo>
                  <a:cubicBezTo>
                    <a:pt x="7404" y="946"/>
                    <a:pt x="7247" y="1103"/>
                    <a:pt x="7058" y="1103"/>
                  </a:cubicBezTo>
                  <a:cubicBezTo>
                    <a:pt x="6837" y="1103"/>
                    <a:pt x="6680" y="946"/>
                    <a:pt x="6680" y="757"/>
                  </a:cubicBezTo>
                  <a:lnTo>
                    <a:pt x="6680" y="1"/>
                  </a:lnTo>
                  <a:lnTo>
                    <a:pt x="5955" y="1"/>
                  </a:lnTo>
                  <a:lnTo>
                    <a:pt x="5955" y="757"/>
                  </a:lnTo>
                  <a:cubicBezTo>
                    <a:pt x="5955" y="946"/>
                    <a:pt x="5797" y="1103"/>
                    <a:pt x="5577" y="1103"/>
                  </a:cubicBezTo>
                  <a:cubicBezTo>
                    <a:pt x="5388" y="1103"/>
                    <a:pt x="5230" y="946"/>
                    <a:pt x="5230" y="757"/>
                  </a:cubicBezTo>
                  <a:lnTo>
                    <a:pt x="5230" y="1"/>
                  </a:lnTo>
                  <a:lnTo>
                    <a:pt x="4474" y="1"/>
                  </a:lnTo>
                  <a:lnTo>
                    <a:pt x="4474" y="757"/>
                  </a:lnTo>
                  <a:cubicBezTo>
                    <a:pt x="4474" y="946"/>
                    <a:pt x="4317" y="1103"/>
                    <a:pt x="4128" y="1103"/>
                  </a:cubicBezTo>
                  <a:cubicBezTo>
                    <a:pt x="3939" y="1103"/>
                    <a:pt x="3781" y="946"/>
                    <a:pt x="3781" y="757"/>
                  </a:cubicBezTo>
                  <a:lnTo>
                    <a:pt x="3781" y="1"/>
                  </a:lnTo>
                  <a:lnTo>
                    <a:pt x="3025" y="1"/>
                  </a:lnTo>
                  <a:lnTo>
                    <a:pt x="3025" y="757"/>
                  </a:lnTo>
                  <a:cubicBezTo>
                    <a:pt x="3025" y="946"/>
                    <a:pt x="2867" y="1103"/>
                    <a:pt x="2678" y="1103"/>
                  </a:cubicBezTo>
                  <a:cubicBezTo>
                    <a:pt x="2489" y="1103"/>
                    <a:pt x="2332" y="946"/>
                    <a:pt x="2332" y="757"/>
                  </a:cubicBezTo>
                  <a:lnTo>
                    <a:pt x="23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607;p60"/>
            <p:cNvSpPr/>
            <p:nvPr/>
          </p:nvSpPr>
          <p:spPr>
            <a:xfrm>
              <a:off x="-57868050" y="3494275"/>
              <a:ext cx="18900" cy="22875"/>
            </a:xfrm>
            <a:custGeom>
              <a:avLst/>
              <a:gdLst/>
              <a:ahLst/>
              <a:cxnLst/>
              <a:rect l="l" t="t" r="r" b="b"/>
              <a:pathLst>
                <a:path w="756" h="915" extrusionOk="0">
                  <a:moveTo>
                    <a:pt x="0" y="1"/>
                  </a:move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410" y="914"/>
                  </a:cubicBezTo>
                  <a:cubicBezTo>
                    <a:pt x="599" y="914"/>
                    <a:pt x="756" y="757"/>
                    <a:pt x="756" y="536"/>
                  </a:cubicBezTo>
                  <a:lnTo>
                    <a:pt x="756" y="473"/>
                  </a:lnTo>
                  <a:cubicBezTo>
                    <a:pt x="473" y="347"/>
                    <a:pt x="252" y="15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608;p60"/>
            <p:cNvSpPr/>
            <p:nvPr/>
          </p:nvSpPr>
          <p:spPr>
            <a:xfrm>
              <a:off x="-57755425" y="3494275"/>
              <a:ext cx="18125" cy="22875"/>
            </a:xfrm>
            <a:custGeom>
              <a:avLst/>
              <a:gdLst/>
              <a:ahLst/>
              <a:cxnLst/>
              <a:rect l="l" t="t" r="r" b="b"/>
              <a:pathLst>
                <a:path w="725" h="915" extrusionOk="0">
                  <a:moveTo>
                    <a:pt x="725" y="1"/>
                  </a:moveTo>
                  <a:cubicBezTo>
                    <a:pt x="504" y="190"/>
                    <a:pt x="252" y="347"/>
                    <a:pt x="0" y="473"/>
                  </a:cubicBez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378" y="914"/>
                  </a:cubicBezTo>
                  <a:cubicBezTo>
                    <a:pt x="567" y="914"/>
                    <a:pt x="725" y="757"/>
                    <a:pt x="725" y="536"/>
                  </a:cubicBezTo>
                  <a:lnTo>
                    <a:pt x="7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1609;p60"/>
            <p:cNvSpPr/>
            <p:nvPr/>
          </p:nvSpPr>
          <p:spPr>
            <a:xfrm>
              <a:off x="-57903500" y="3329675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615" y="756"/>
                  </a:moveTo>
                  <a:cubicBezTo>
                    <a:pt x="2804" y="756"/>
                    <a:pt x="2962" y="914"/>
                    <a:pt x="2962" y="1103"/>
                  </a:cubicBezTo>
                  <a:cubicBezTo>
                    <a:pt x="2962" y="1292"/>
                    <a:pt x="2804" y="1449"/>
                    <a:pt x="2615" y="1449"/>
                  </a:cubicBezTo>
                  <a:cubicBezTo>
                    <a:pt x="2395" y="1449"/>
                    <a:pt x="2269" y="1292"/>
                    <a:pt x="2269" y="1103"/>
                  </a:cubicBezTo>
                  <a:cubicBezTo>
                    <a:pt x="2206" y="945"/>
                    <a:pt x="2395" y="756"/>
                    <a:pt x="2615" y="756"/>
                  </a:cubicBezTo>
                  <a:close/>
                  <a:moveTo>
                    <a:pt x="5608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608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199" y="945"/>
                    <a:pt x="5356" y="756"/>
                    <a:pt x="5608" y="756"/>
                  </a:cubicBezTo>
                  <a:close/>
                  <a:moveTo>
                    <a:pt x="5159" y="4072"/>
                  </a:moveTo>
                  <a:cubicBezTo>
                    <a:pt x="5254" y="4072"/>
                    <a:pt x="5340" y="4112"/>
                    <a:pt x="5388" y="4190"/>
                  </a:cubicBezTo>
                  <a:cubicBezTo>
                    <a:pt x="5545" y="4348"/>
                    <a:pt x="5545" y="4568"/>
                    <a:pt x="5388" y="4694"/>
                  </a:cubicBezTo>
                  <a:cubicBezTo>
                    <a:pt x="5041" y="5041"/>
                    <a:pt x="4569" y="5230"/>
                    <a:pt x="4096" y="5230"/>
                  </a:cubicBezTo>
                  <a:cubicBezTo>
                    <a:pt x="3623" y="5230"/>
                    <a:pt x="3119" y="5041"/>
                    <a:pt x="2804" y="4694"/>
                  </a:cubicBezTo>
                  <a:cubicBezTo>
                    <a:pt x="2647" y="4537"/>
                    <a:pt x="2647" y="4285"/>
                    <a:pt x="2804" y="4190"/>
                  </a:cubicBezTo>
                  <a:cubicBezTo>
                    <a:pt x="2883" y="4112"/>
                    <a:pt x="2978" y="4072"/>
                    <a:pt x="3068" y="4072"/>
                  </a:cubicBezTo>
                  <a:cubicBezTo>
                    <a:pt x="3159" y="4072"/>
                    <a:pt x="3245" y="4112"/>
                    <a:pt x="3308" y="4190"/>
                  </a:cubicBezTo>
                  <a:cubicBezTo>
                    <a:pt x="3513" y="4379"/>
                    <a:pt x="3797" y="4474"/>
                    <a:pt x="4084" y="4474"/>
                  </a:cubicBezTo>
                  <a:cubicBezTo>
                    <a:pt x="4372" y="4474"/>
                    <a:pt x="4663" y="4379"/>
                    <a:pt x="4884" y="4190"/>
                  </a:cubicBezTo>
                  <a:cubicBezTo>
                    <a:pt x="4962" y="4112"/>
                    <a:pt x="5065" y="4072"/>
                    <a:pt x="5159" y="4072"/>
                  </a:cubicBezTo>
                  <a:close/>
                  <a:moveTo>
                    <a:pt x="0" y="0"/>
                  </a:moveTo>
                  <a:lnTo>
                    <a:pt x="0" y="3403"/>
                  </a:lnTo>
                  <a:cubicBezTo>
                    <a:pt x="0" y="4663"/>
                    <a:pt x="599" y="5829"/>
                    <a:pt x="1513" y="6585"/>
                  </a:cubicBezTo>
                  <a:lnTo>
                    <a:pt x="1513" y="4127"/>
                  </a:lnTo>
                  <a:cubicBezTo>
                    <a:pt x="1513" y="3119"/>
                    <a:pt x="2332" y="2300"/>
                    <a:pt x="3340" y="2300"/>
                  </a:cubicBezTo>
                  <a:cubicBezTo>
                    <a:pt x="3560" y="2300"/>
                    <a:pt x="3718" y="2458"/>
                    <a:pt x="3718" y="2647"/>
                  </a:cubicBezTo>
                  <a:cubicBezTo>
                    <a:pt x="3718" y="2836"/>
                    <a:pt x="3560" y="2993"/>
                    <a:pt x="3340" y="2993"/>
                  </a:cubicBezTo>
                  <a:cubicBezTo>
                    <a:pt x="2710" y="2993"/>
                    <a:pt x="2237" y="3497"/>
                    <a:pt x="2237" y="4096"/>
                  </a:cubicBezTo>
                  <a:lnTo>
                    <a:pt x="2237" y="7026"/>
                  </a:lnTo>
                  <a:cubicBezTo>
                    <a:pt x="2804" y="7278"/>
                    <a:pt x="3434" y="7498"/>
                    <a:pt x="4096" y="7498"/>
                  </a:cubicBezTo>
                  <a:cubicBezTo>
                    <a:pt x="4758" y="7498"/>
                    <a:pt x="5388" y="7341"/>
                    <a:pt x="5955" y="7026"/>
                  </a:cubicBezTo>
                  <a:lnTo>
                    <a:pt x="5955" y="4096"/>
                  </a:lnTo>
                  <a:cubicBezTo>
                    <a:pt x="5955" y="3466"/>
                    <a:pt x="5451" y="2993"/>
                    <a:pt x="4852" y="2993"/>
                  </a:cubicBezTo>
                  <a:cubicBezTo>
                    <a:pt x="4663" y="2993"/>
                    <a:pt x="4506" y="2836"/>
                    <a:pt x="4506" y="2647"/>
                  </a:cubicBezTo>
                  <a:cubicBezTo>
                    <a:pt x="4506" y="2458"/>
                    <a:pt x="4663" y="2300"/>
                    <a:pt x="4852" y="2300"/>
                  </a:cubicBezTo>
                  <a:cubicBezTo>
                    <a:pt x="5860" y="2300"/>
                    <a:pt x="6711" y="3119"/>
                    <a:pt x="6711" y="4127"/>
                  </a:cubicBezTo>
                  <a:lnTo>
                    <a:pt x="6711" y="6585"/>
                  </a:lnTo>
                  <a:cubicBezTo>
                    <a:pt x="7593" y="5829"/>
                    <a:pt x="8192" y="4663"/>
                    <a:pt x="8192" y="3403"/>
                  </a:cubicBezTo>
                  <a:lnTo>
                    <a:pt x="81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1610;p60"/>
            <p:cNvSpPr/>
            <p:nvPr/>
          </p:nvSpPr>
          <p:spPr>
            <a:xfrm>
              <a:off x="-57860975" y="3197925"/>
              <a:ext cx="119750" cy="37250"/>
            </a:xfrm>
            <a:custGeom>
              <a:avLst/>
              <a:gdLst/>
              <a:ahLst/>
              <a:cxnLst/>
              <a:rect l="l" t="t" r="r" b="b"/>
              <a:pathLst>
                <a:path w="4790" h="1490" extrusionOk="0">
                  <a:moveTo>
                    <a:pt x="2383" y="1"/>
                  </a:moveTo>
                  <a:cubicBezTo>
                    <a:pt x="1812" y="1"/>
                    <a:pt x="1245" y="214"/>
                    <a:pt x="851" y="639"/>
                  </a:cubicBezTo>
                  <a:lnTo>
                    <a:pt x="1" y="1490"/>
                  </a:lnTo>
                  <a:lnTo>
                    <a:pt x="4789" y="1490"/>
                  </a:lnTo>
                  <a:lnTo>
                    <a:pt x="3939" y="639"/>
                  </a:lnTo>
                  <a:cubicBezTo>
                    <a:pt x="3529" y="214"/>
                    <a:pt x="2954" y="1"/>
                    <a:pt x="23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1611;p60"/>
          <p:cNvSpPr txBox="1"/>
          <p:nvPr/>
        </p:nvSpPr>
        <p:spPr>
          <a:xfrm>
            <a:off x="1278767" y="2115713"/>
            <a:ext cx="2731200" cy="428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ĐẶT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VẤN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ĐỀ</a:t>
            </a:r>
            <a:endParaRPr lang="en-US" sz="2800" b="1" kern="0" dirty="0">
              <a:solidFill>
                <a:srgbClr val="21212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38" name="Google Shape;1613;p60"/>
          <p:cNvSpPr txBox="1"/>
          <p:nvPr/>
        </p:nvSpPr>
        <p:spPr>
          <a:xfrm>
            <a:off x="1278767" y="4207375"/>
            <a:ext cx="2733600" cy="428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KẾT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LUẬN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endParaRPr lang="en-US" sz="2800" b="1" kern="0" dirty="0">
              <a:solidFill>
                <a:srgbClr val="FEDD7A"/>
              </a:solidFill>
              <a:latin typeface="Exo"/>
              <a:ea typeface="Exo"/>
              <a:cs typeface="Exo"/>
              <a:sym typeface="Exo"/>
            </a:endParaRPr>
          </a:p>
        </p:txBody>
      </p:sp>
      <p:sp>
        <p:nvSpPr>
          <p:cNvPr id="40" name="Google Shape;1615;p60"/>
          <p:cNvSpPr txBox="1"/>
          <p:nvPr/>
        </p:nvSpPr>
        <p:spPr>
          <a:xfrm>
            <a:off x="8472667" y="2113280"/>
            <a:ext cx="3145027" cy="428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GIẢI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QUYẾT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VẤN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ĐỀ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endParaRPr lang="en-US" sz="2800" b="1" kern="0" dirty="0">
              <a:solidFill>
                <a:srgbClr val="212121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2" name="Google Shape;1617;p60"/>
          <p:cNvSpPr txBox="1"/>
          <p:nvPr/>
        </p:nvSpPr>
        <p:spPr>
          <a:xfrm>
            <a:off x="8472667" y="4210304"/>
            <a:ext cx="3501160" cy="428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TÀI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LIỆU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THAM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2800" b="1" kern="0" dirty="0" err="1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KHẢO</a:t>
            </a:r>
            <a:r>
              <a:rPr lang="en-US" sz="2800" b="1" kern="0" dirty="0">
                <a:solidFill>
                  <a:srgbClr val="212121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endParaRPr lang="en-US" sz="2800" b="1" kern="0" dirty="0">
              <a:solidFill>
                <a:srgbClr val="FEDD7A"/>
              </a:solidFill>
              <a:latin typeface="Exo"/>
              <a:ea typeface="Exo"/>
              <a:cs typeface="Exo"/>
              <a:sym typeface="Exo"/>
            </a:endParaRPr>
          </a:p>
        </p:txBody>
      </p:sp>
      <p:cxnSp>
        <p:nvCxnSpPr>
          <p:cNvPr id="44" name="Google Shape;1619;p60"/>
          <p:cNvCxnSpPr/>
          <p:nvPr/>
        </p:nvCxnSpPr>
        <p:spPr>
          <a:xfrm flipV="1">
            <a:off x="4009967" y="2226967"/>
            <a:ext cx="1655200" cy="338301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" name="Google Shape;1620;p60"/>
          <p:cNvCxnSpPr>
            <a:stCxn id="42" idx="1"/>
            <a:endCxn id="4" idx="2"/>
          </p:cNvCxnSpPr>
          <p:nvPr/>
        </p:nvCxnSpPr>
        <p:spPr>
          <a:xfrm rot="10800000" flipV="1">
            <a:off x="6525851" y="4424704"/>
            <a:ext cx="1946816" cy="565515"/>
          </a:xfrm>
          <a:prstGeom prst="curvedConnector4">
            <a:avLst>
              <a:gd name="adj1" fmla="val 45435"/>
              <a:gd name="adj2" fmla="val 171904"/>
            </a:avLst>
          </a:prstGeom>
          <a:noFill/>
          <a:ln w="57150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621;p60"/>
          <p:cNvCxnSpPr>
            <a:stCxn id="38" idx="3"/>
            <a:endCxn id="9" idx="1"/>
          </p:cNvCxnSpPr>
          <p:nvPr/>
        </p:nvCxnSpPr>
        <p:spPr>
          <a:xfrm rot="10800000" flipH="1">
            <a:off x="4012367" y="4068975"/>
            <a:ext cx="744400" cy="352800"/>
          </a:xfrm>
          <a:prstGeom prst="curvedConnector3">
            <a:avLst>
              <a:gd name="adj1" fmla="val 84390"/>
            </a:avLst>
          </a:prstGeom>
          <a:noFill/>
          <a:ln w="57150" cap="flat" cmpd="sng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" name="Google Shape;1622;p60"/>
          <p:cNvCxnSpPr>
            <a:stCxn id="40" idx="1"/>
            <a:endCxn id="5" idx="3"/>
          </p:cNvCxnSpPr>
          <p:nvPr/>
        </p:nvCxnSpPr>
        <p:spPr>
          <a:xfrm rot="10800000" flipV="1">
            <a:off x="7426985" y="2327681"/>
            <a:ext cx="1045683" cy="882271"/>
          </a:xfrm>
          <a:prstGeom prst="curvedConnector3">
            <a:avLst>
              <a:gd name="adj1" fmla="val 50000"/>
            </a:avLst>
          </a:prstGeom>
          <a:noFill/>
          <a:ln w="57150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áo cáo nghiên cứu khả thi dự án đầu t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59" y="434518"/>
            <a:ext cx="3083261" cy="43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am khảo 10 bài báo cáo nghiên cứu khoa học đúng chuẩn - Top Báo Cáo Thực  Tập Tốt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149" y="696301"/>
            <a:ext cx="3583104" cy="4614603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 flipH="1" flipV="1">
            <a:off x="5913383" y="2633134"/>
            <a:ext cx="1971548" cy="1591735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886692" y="2745241"/>
            <a:ext cx="2079907" cy="1479627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259" y="232275"/>
            <a:ext cx="3844908" cy="953536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#9Slide03 Bebas Neue Bold" panose="020B0606020202050201" pitchFamily="34" charset="0"/>
              </a:rPr>
              <a:t> </a:t>
            </a:r>
            <a:r>
              <a:rPr lang="en-US" sz="4800" dirty="0" err="1">
                <a:latin typeface="#9Slide03 Bebas Neue Bold" panose="020B0606020202050201" pitchFamily="34" charset="0"/>
              </a:rPr>
              <a:t>NỘI</a:t>
            </a:r>
            <a:r>
              <a:rPr lang="en-US" sz="4800" dirty="0">
                <a:latin typeface="#9Slide03 Bebas Neue Bold" panose="020B0606020202050201" pitchFamily="34" charset="0"/>
              </a:rPr>
              <a:t> DUNG </a:t>
            </a:r>
            <a:r>
              <a:rPr lang="en-US" sz="4800" dirty="0" err="1">
                <a:latin typeface="#9Slide03 Bebas Neue Bold" panose="020B0606020202050201" pitchFamily="34" charset="0"/>
              </a:rPr>
              <a:t>BÀI</a:t>
            </a:r>
            <a:r>
              <a:rPr lang="en-US" sz="4800" dirty="0">
                <a:latin typeface="#9Slide03 Bebas Neue Bold" panose="020B0606020202050201" pitchFamily="34" charset="0"/>
              </a:rPr>
              <a:t> </a:t>
            </a:r>
            <a:r>
              <a:rPr lang="en-US" sz="4800" dirty="0" err="1">
                <a:latin typeface="#9Slide03 Bebas Neue Bold" panose="020B0606020202050201" pitchFamily="34" charset="0"/>
              </a:rPr>
              <a:t>HỌC</a:t>
            </a:r>
            <a:r>
              <a:rPr lang="en-US" sz="4800" dirty="0">
                <a:latin typeface="#9Slide03 Bebas Neue Bold" panose="020B0606020202050201" pitchFamily="34" charset="0"/>
              </a:rPr>
              <a:t> </a:t>
            </a:r>
            <a:endParaRPr lang="en-US" sz="4800" dirty="0">
              <a:latin typeface="#9Slide03 Bebas Neue Bold" panose="020B0606020202050201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8353" y="3781379"/>
            <a:ext cx="1905931" cy="1838426"/>
            <a:chOff x="488354" y="3779837"/>
            <a:chExt cx="1905930" cy="1912221"/>
          </a:xfrm>
        </p:grpSpPr>
        <p:pic>
          <p:nvPicPr>
            <p:cNvPr id="3" name="Slide Zoom 42">
              <a:hlinkClick r:id="rId4" action="ppaction://hlinksldjump"/>
            </p:cNvPr>
            <p:cNvPicPr>
              <a:picLocks noGrp="1" noRot="1" noChangeAspect="1" noMove="1" noResize="1" noEditPoints="1" noAdjustHandles="1" noChangeArrowheads="1" noChangeShapeType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354" y="3781378"/>
              <a:ext cx="1905930" cy="1838425"/>
            </a:xfrm>
            <a:prstGeom prst="rect">
              <a:avLst/>
            </a:prstGeom>
            <a:ln w="3175">
              <a:noFill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590687" y="4862009"/>
              <a:ext cx="1701263" cy="73630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ĐỊNH</a:t>
              </a:r>
              <a:r>
                <a:rPr lang="en-US" sz="2000" b="1" dirty="0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 </a:t>
              </a:r>
              <a:r>
                <a:rPr lang="en-US" sz="2000" b="1" dirty="0" err="1">
                  <a:solidFill>
                    <a:srgbClr val="FFFF00"/>
                  </a:solidFill>
                  <a:latin typeface="#9Slide03 AllRoundGothic" panose="020B0703020202020104" pitchFamily="34" charset="0"/>
                </a:rPr>
                <a:t>HƯỚNG</a:t>
              </a:r>
              <a:endParaRPr lang="en-US" sz="2000" b="1" dirty="0">
                <a:solidFill>
                  <a:srgbClr val="FFFF00"/>
                </a:solidFill>
                <a:latin typeface="#9Slide03 AllRoundGothic" panose="020B07030202020201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66600" y="1441309"/>
            <a:ext cx="1838425" cy="1838425"/>
            <a:chOff x="3324192" y="1681939"/>
            <a:chExt cx="1838425" cy="1838425"/>
          </a:xfrm>
        </p:grpSpPr>
        <p:grpSp>
          <p:nvGrpSpPr>
            <p:cNvPr id="4" name="Group 3"/>
            <p:cNvGrpSpPr/>
            <p:nvPr/>
          </p:nvGrpSpPr>
          <p:grpSpPr>
            <a:xfrm>
              <a:off x="3324192" y="1681939"/>
              <a:ext cx="1838425" cy="1838425"/>
              <a:chOff x="3324192" y="1681939"/>
              <a:chExt cx="1838425" cy="1838425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3324192" y="1681939"/>
                <a:ext cx="1838425" cy="183842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999925" y="2216430"/>
                <a:ext cx="52508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3432551" y="2853007"/>
              <a:ext cx="16919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#9Slide03 AllRoundGothic" panose="020B0703020202020104" pitchFamily="34" charset="0"/>
                </a:rPr>
                <a:t>THỰC HÀNH </a:t>
              </a:r>
              <a:endParaRPr lang="en-US" sz="2000" b="1" dirty="0">
                <a:latin typeface="#9Slide03 AllRoundGothic" panose="020B07030202020201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06193" y="4224869"/>
            <a:ext cx="1838425" cy="1838426"/>
            <a:chOff x="6560954" y="3337306"/>
            <a:chExt cx="1838425" cy="1838425"/>
          </a:xfrm>
        </p:grpSpPr>
        <p:grpSp>
          <p:nvGrpSpPr>
            <p:cNvPr id="6" name="Group 5"/>
            <p:cNvGrpSpPr/>
            <p:nvPr/>
          </p:nvGrpSpPr>
          <p:grpSpPr>
            <a:xfrm>
              <a:off x="6560954" y="3337306"/>
              <a:ext cx="1838425" cy="1838425"/>
              <a:chOff x="6560954" y="3337306"/>
              <a:chExt cx="1838425" cy="183842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560954" y="3337306"/>
                <a:ext cx="1838425" cy="183842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281199" y="3856121"/>
                <a:ext cx="39793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#9Slide03 AmpleSoft Bold" panose="02000000000000000000" pitchFamily="2" charset="0"/>
                  </a:rPr>
                  <a:t>3</a:t>
                </a:r>
                <a:endParaRPr lang="en-US" sz="4400" dirty="0">
                  <a:latin typeface="#9Slide03 AmpleSoft Bold" panose="02000000000000000000" pitchFamily="2" charset="0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777205" y="4500536"/>
              <a:ext cx="162217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C00000"/>
                  </a:solidFill>
                  <a:latin typeface="#9Slide03 AllRoundGothic" panose="020B0703020202020104" pitchFamily="34" charset="0"/>
                </a:rPr>
                <a:t>LUYỆN TẬP</a:t>
              </a:r>
              <a:endParaRPr lang="en-US" sz="2000" b="1" dirty="0">
                <a:solidFill>
                  <a:srgbClr val="C00000"/>
                </a:solidFill>
                <a:latin typeface="#9Slide03 AllRoundGothic" panose="020B07030202020201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/>
        </p:nvGrpSpPr>
        <p:grpSpPr>
          <a:xfrm>
            <a:off x="1111249" y="441351"/>
            <a:ext cx="4108451" cy="931333"/>
            <a:chOff x="1111249" y="441351"/>
            <a:chExt cx="4108451" cy="931332"/>
          </a:xfrm>
        </p:grpSpPr>
        <p:sp>
          <p:nvSpPr>
            <p:cNvPr id="5" name="Rectangle: Rounded Corners 3"/>
            <p:cNvSpPr/>
            <p:nvPr/>
          </p:nvSpPr>
          <p:spPr>
            <a:xfrm>
              <a:off x="1111249" y="441351"/>
              <a:ext cx="4108451" cy="931332"/>
            </a:xfrm>
            <a:prstGeom prst="roundRect">
              <a:avLst>
                <a:gd name="adj" fmla="val 2625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38100" dir="3000000" sx="101000" sy="101000" algn="l" rotWithShape="0">
                <a:prstClr val="black">
                  <a:alpha val="5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43"/>
            <p:cNvSpPr txBox="1"/>
            <p:nvPr/>
          </p:nvSpPr>
          <p:spPr>
            <a:xfrm>
              <a:off x="1323478" y="631306"/>
              <a:ext cx="34684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1.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ĐỊNH</a:t>
              </a:r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HƯỚNG</a:t>
              </a:r>
              <a:endParaRPr lang="en-US" sz="3200" dirty="0">
                <a:latin typeface="#9Slide03 Philosopher Bold" panose="00000800000000000000" pitchFamily="2" charset="0"/>
                <a:cs typeface="#9Slide03 Arima Madurai Light" panose="00000400000000000000" pitchFamily="2" charset="0"/>
              </a:endParaRPr>
            </a:p>
          </p:txBody>
        </p:sp>
      </p:grpSp>
      <p:sp>
        <p:nvSpPr>
          <p:cNvPr id="7" name="Hộp Văn bản 6"/>
          <p:cNvSpPr txBox="1"/>
          <p:nvPr/>
        </p:nvSpPr>
        <p:spPr>
          <a:xfrm>
            <a:off x="1236377" y="1348013"/>
            <a:ext cx="1003915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1.1.  </a:t>
            </a:r>
            <a:r>
              <a:rPr lang="en-US" sz="2800" b="1" dirty="0" err="1">
                <a:solidFill>
                  <a:srgbClr val="002060"/>
                </a:solidFill>
              </a:rPr>
              <a:t>KHÁI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NIỆM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dirty="0">
                <a:solidFill>
                  <a:srgbClr val="FF0000"/>
                </a:solidFill>
              </a:rPr>
              <a:t>	- </a:t>
            </a:r>
            <a:r>
              <a:rPr lang="en-US" sz="2800" dirty="0" err="1">
                <a:solidFill>
                  <a:srgbClr val="FF0000"/>
                </a:solidFill>
              </a:rPr>
              <a:t>Viết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cứu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vẫn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tự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hội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cứu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thuộc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lĩnh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tự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hội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Hình Bầu dục 7"/>
          <p:cNvSpPr/>
          <p:nvPr/>
        </p:nvSpPr>
        <p:spPr>
          <a:xfrm>
            <a:off x="2154653" y="3493999"/>
            <a:ext cx="2637323" cy="9432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NHIÊN</a:t>
            </a:r>
            <a:endParaRPr lang="en-US" sz="2800" dirty="0"/>
          </a:p>
        </p:txBody>
      </p:sp>
      <p:sp>
        <p:nvSpPr>
          <p:cNvPr id="9" name="Hình Bầu dục 8"/>
          <p:cNvSpPr/>
          <p:nvPr/>
        </p:nvSpPr>
        <p:spPr>
          <a:xfrm>
            <a:off x="7400027" y="3461782"/>
            <a:ext cx="2637323" cy="9432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XÃ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endParaRPr lang="en-US" sz="2800" dirty="0"/>
          </a:p>
        </p:txBody>
      </p:sp>
      <p:graphicFrame>
        <p:nvGraphicFramePr>
          <p:cNvPr id="10" name="Sơ đồ 9"/>
          <p:cNvGraphicFramePr/>
          <p:nvPr/>
        </p:nvGraphicFramePr>
        <p:xfrm>
          <a:off x="1601672" y="4377269"/>
          <a:ext cx="3618029" cy="2480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1" name="Sơ đồ 10"/>
          <p:cNvGraphicFramePr/>
          <p:nvPr/>
        </p:nvGraphicFramePr>
        <p:xfrm>
          <a:off x="6972303" y="4377269"/>
          <a:ext cx="3618029" cy="2480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Graphic spid="10" grpId="0">
        <p:bldAsOne/>
      </p:bldGraphic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stCxn id="4" idx="2"/>
          </p:cNvCxnSpPr>
          <p:nvPr/>
        </p:nvCxnSpPr>
        <p:spPr>
          <a:xfrm flipH="1">
            <a:off x="1032934" y="1372684"/>
            <a:ext cx="2132543" cy="982133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/>
          <p:cNvSpPr/>
          <p:nvPr/>
        </p:nvSpPr>
        <p:spPr>
          <a:xfrm rot="5400000">
            <a:off x="395665" y="2453519"/>
            <a:ext cx="1257151" cy="998615"/>
          </a:xfrm>
          <a:prstGeom prst="roundRect">
            <a:avLst>
              <a:gd name="adj" fmla="val 25455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>
            <a:stCxn id="4" idx="2"/>
          </p:cNvCxnSpPr>
          <p:nvPr/>
        </p:nvCxnSpPr>
        <p:spPr>
          <a:xfrm flipH="1">
            <a:off x="2409447" y="1372684"/>
            <a:ext cx="756029" cy="982133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 rot="5400000">
            <a:off x="1772178" y="2453519"/>
            <a:ext cx="1257151" cy="998615"/>
          </a:xfrm>
          <a:prstGeom prst="roundRect">
            <a:avLst>
              <a:gd name="adj" fmla="val 25455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4" idx="2"/>
          </p:cNvCxnSpPr>
          <p:nvPr/>
        </p:nvCxnSpPr>
        <p:spPr>
          <a:xfrm>
            <a:off x="3165476" y="1372684"/>
            <a:ext cx="620483" cy="982133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 rot="5400000">
            <a:off x="3148690" y="2453519"/>
            <a:ext cx="1257151" cy="998615"/>
          </a:xfrm>
          <a:prstGeom prst="roundRect">
            <a:avLst>
              <a:gd name="adj" fmla="val 25455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4" idx="2"/>
          </p:cNvCxnSpPr>
          <p:nvPr/>
        </p:nvCxnSpPr>
        <p:spPr>
          <a:xfrm>
            <a:off x="3165475" y="1372684"/>
            <a:ext cx="1996995" cy="982133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 rot="5400000">
            <a:off x="4525201" y="2453519"/>
            <a:ext cx="1257151" cy="998615"/>
          </a:xfrm>
          <a:prstGeom prst="roundRect">
            <a:avLst>
              <a:gd name="adj" fmla="val 25455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580530" y="2588973"/>
            <a:ext cx="8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Philosopher Bold" panose="00000800000000000000" pitchFamily="2" charset="0"/>
              </a:rPr>
              <a:t>Nhóm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endParaRPr lang="en-US" dirty="0">
              <a:latin typeface="#9Slide03 Philosopher Bold" panose="00000800000000000000" pitchFamily="2" charset="0"/>
            </a:endParaRPr>
          </a:p>
          <a:p>
            <a:pPr algn="ctr"/>
            <a:r>
              <a:rPr lang="en-US" dirty="0">
                <a:latin typeface="#9Slide03 Philosopher Bold" panose="00000800000000000000" pitchFamily="2" charset="0"/>
              </a:rPr>
              <a:t>1</a:t>
            </a:r>
            <a:endParaRPr lang="en-US" dirty="0">
              <a:latin typeface="#9Slide03 Philosopher Bold" panose="000008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5467" y="2551463"/>
            <a:ext cx="8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Philosopher Bold" panose="00000800000000000000" pitchFamily="2" charset="0"/>
              </a:rPr>
              <a:t>Nhóm</a:t>
            </a:r>
            <a:r>
              <a:rPr lang="en-US" dirty="0">
                <a:latin typeface="#9Slide03 Philosopher Bold" panose="00000800000000000000" pitchFamily="2" charset="0"/>
              </a:rPr>
              <a:t> 2</a:t>
            </a:r>
            <a:endParaRPr lang="en-US" dirty="0">
              <a:latin typeface="#9Slide03 Philosopher Bold" panose="000008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25981" y="2593792"/>
            <a:ext cx="8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Philosopher Bold" panose="00000800000000000000" pitchFamily="2" charset="0"/>
              </a:rPr>
              <a:t>Nhóm</a:t>
            </a:r>
            <a:r>
              <a:rPr lang="en-US" dirty="0">
                <a:latin typeface="#9Slide03 Philosopher Bold" panose="00000800000000000000" pitchFamily="2" charset="0"/>
              </a:rPr>
              <a:t> </a:t>
            </a:r>
            <a:endParaRPr lang="en-US" dirty="0">
              <a:latin typeface="#9Slide03 Philosopher Bold" panose="00000800000000000000" pitchFamily="2" charset="0"/>
            </a:endParaRPr>
          </a:p>
          <a:p>
            <a:pPr algn="ctr"/>
            <a:r>
              <a:rPr lang="en-US" dirty="0">
                <a:latin typeface="#9Slide03 Philosopher Bold" panose="00000800000000000000" pitchFamily="2" charset="0"/>
              </a:rPr>
              <a:t>3</a:t>
            </a:r>
            <a:endParaRPr lang="en-US" dirty="0">
              <a:latin typeface="#9Slide03 Philosopher Bold" panose="000008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705518" y="2593791"/>
            <a:ext cx="8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Philosopher Bold" panose="00000800000000000000" pitchFamily="2" charset="0"/>
              </a:rPr>
              <a:t>Nhóm</a:t>
            </a:r>
            <a:r>
              <a:rPr lang="en-US" dirty="0">
                <a:latin typeface="#9Slide03 Philosopher Bold" panose="00000800000000000000" pitchFamily="2" charset="0"/>
              </a:rPr>
              <a:t>  4</a:t>
            </a:r>
            <a:endParaRPr lang="en-US" dirty="0">
              <a:latin typeface="#9Slide03 Philosopher Bold" panose="00000800000000000000" pitchFamily="2" charset="0"/>
            </a:endParaRPr>
          </a:p>
        </p:txBody>
      </p:sp>
      <p:grpSp>
        <p:nvGrpSpPr>
          <p:cNvPr id="21" name="Nhóm 20"/>
          <p:cNvGrpSpPr/>
          <p:nvPr/>
        </p:nvGrpSpPr>
        <p:grpSpPr>
          <a:xfrm>
            <a:off x="1111249" y="441351"/>
            <a:ext cx="4108451" cy="931333"/>
            <a:chOff x="1111249" y="441351"/>
            <a:chExt cx="4108451" cy="931332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1249" y="441351"/>
              <a:ext cx="4108451" cy="931332"/>
            </a:xfrm>
            <a:prstGeom prst="roundRect">
              <a:avLst>
                <a:gd name="adj" fmla="val 2625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38100" dist="38100" dir="3000000" sx="101000" sy="101000" algn="l" rotWithShape="0">
                <a:prstClr val="black">
                  <a:alpha val="5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23478" y="631306"/>
              <a:ext cx="34684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1.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ĐỊNH</a:t>
              </a:r>
              <a:r>
                <a:rPr lang="en-US" sz="3200" dirty="0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 </a:t>
              </a:r>
              <a:r>
                <a:rPr lang="en-US" sz="3200" dirty="0" err="1">
                  <a:latin typeface="#9Slide03 Philosopher Bold" panose="00000800000000000000" pitchFamily="2" charset="0"/>
                  <a:cs typeface="#9Slide03 Arima Madurai Light" panose="00000400000000000000" pitchFamily="2" charset="0"/>
                </a:rPr>
                <a:t>HƯỚNG</a:t>
              </a:r>
              <a:endParaRPr lang="en-US" sz="3200" dirty="0">
                <a:latin typeface="#9Slide03 Philosopher Bold" panose="00000800000000000000" pitchFamily="2" charset="0"/>
                <a:cs typeface="#9Slide03 Arima Madurai Light" panose="00000400000000000000" pitchFamily="2" charset="0"/>
              </a:endParaRPr>
            </a:p>
          </p:txBody>
        </p:sp>
      </p:grpSp>
      <p:pic>
        <p:nvPicPr>
          <p:cNvPr id="1026" name="Picture 2" descr="Bỏ túi ngay 8 kỹ năng làm việc nhóm hiệu quả mà ai cũng cần phải có |  Edu2Review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1" y="561957"/>
            <a:ext cx="3835683" cy="2147983"/>
          </a:xfrm>
          <a:prstGeom prst="round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Nhóm 16"/>
          <p:cNvGrpSpPr/>
          <p:nvPr/>
        </p:nvGrpSpPr>
        <p:grpSpPr>
          <a:xfrm>
            <a:off x="154004" y="3875257"/>
            <a:ext cx="5419864" cy="1219104"/>
            <a:chOff x="154004" y="3875257"/>
            <a:chExt cx="5419864" cy="1219104"/>
          </a:xfrm>
        </p:grpSpPr>
        <p:sp>
          <p:nvSpPr>
            <p:cNvPr id="20" name="Oval 19"/>
            <p:cNvSpPr/>
            <p:nvPr/>
          </p:nvSpPr>
          <p:spPr>
            <a:xfrm>
              <a:off x="154004" y="3875257"/>
              <a:ext cx="5419864" cy="121910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7"/>
            <p:cNvSpPr txBox="1"/>
            <p:nvPr/>
          </p:nvSpPr>
          <p:spPr>
            <a:xfrm>
              <a:off x="524931" y="4098872"/>
              <a:ext cx="4956271" cy="744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vi-VN" sz="1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1</a:t>
              </a:r>
              <a:r>
                <a:rPr lang="en-US" sz="1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NHAN ĐỀ CỦA BÁO CÁO NGHIÊN CỨU CHO BIẾT ĐIỀU GÌ VỀ NỘI DUNG VÀ PHẠM VI NGHIÊN CỨU?</a:t>
              </a:r>
              <a:endParaRPr lang="en-US" sz="14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18" name="Nhóm 17"/>
          <p:cNvGrpSpPr/>
          <p:nvPr/>
        </p:nvGrpSpPr>
        <p:grpSpPr>
          <a:xfrm>
            <a:off x="154004" y="5188781"/>
            <a:ext cx="5419864" cy="1298647"/>
            <a:chOff x="154004" y="5188779"/>
            <a:chExt cx="5419864" cy="1298647"/>
          </a:xfrm>
        </p:grpSpPr>
        <p:sp>
          <p:nvSpPr>
            <p:cNvPr id="31" name="Oval 30"/>
            <p:cNvSpPr/>
            <p:nvPr/>
          </p:nvSpPr>
          <p:spPr>
            <a:xfrm>
              <a:off x="154004" y="5188779"/>
              <a:ext cx="5419864" cy="129864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TextBox 17"/>
            <p:cNvSpPr txBox="1"/>
            <p:nvPr/>
          </p:nvSpPr>
          <p:spPr>
            <a:xfrm>
              <a:off x="524931" y="5726903"/>
              <a:ext cx="49959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Aft>
                  <a:spcPts val="800"/>
                </a:spcAft>
              </a:pP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DUNG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NGHIÊN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CỨU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GỒM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1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6" name="Nhóm 5"/>
          <p:cNvGrpSpPr/>
          <p:nvPr/>
        </p:nvGrpSpPr>
        <p:grpSpPr>
          <a:xfrm>
            <a:off x="5955959" y="5274162"/>
            <a:ext cx="5873491" cy="1213265"/>
            <a:chOff x="5955959" y="5274161"/>
            <a:chExt cx="5873490" cy="1213265"/>
          </a:xfrm>
        </p:grpSpPr>
        <p:sp>
          <p:nvSpPr>
            <p:cNvPr id="19" name="Oval 18"/>
            <p:cNvSpPr/>
            <p:nvPr/>
          </p:nvSpPr>
          <p:spPr>
            <a:xfrm>
              <a:off x="5955959" y="5274161"/>
              <a:ext cx="5873490" cy="1213265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3000000" sx="101000" sy="101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7"/>
            <p:cNvSpPr txBox="1"/>
            <p:nvPr/>
          </p:nvSpPr>
          <p:spPr>
            <a:xfrm>
              <a:off x="6492294" y="5659128"/>
              <a:ext cx="5283971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  <a:defRPr/>
              </a:pP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ĐƯA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BIỂU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TÁC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DỤNG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GÌ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endParaRPr lang="en-US" sz="1200" dirty="0">
                <a:solidFill>
                  <a:srgbClr val="FF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  <p:grpSp>
        <p:nvGrpSpPr>
          <p:cNvPr id="23" name="Nhóm 22"/>
          <p:cNvGrpSpPr/>
          <p:nvPr/>
        </p:nvGrpSpPr>
        <p:grpSpPr>
          <a:xfrm>
            <a:off x="6065155" y="3842740"/>
            <a:ext cx="6348016" cy="1257151"/>
            <a:chOff x="6065154" y="3842738"/>
            <a:chExt cx="6348016" cy="1257151"/>
          </a:xfrm>
        </p:grpSpPr>
        <p:sp>
          <p:nvSpPr>
            <p:cNvPr id="30" name="Oval 29"/>
            <p:cNvSpPr/>
            <p:nvPr/>
          </p:nvSpPr>
          <p:spPr>
            <a:xfrm>
              <a:off x="6065154" y="3842738"/>
              <a:ext cx="5711111" cy="1257151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3000000" sx="101000" sy="101000" algn="l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17"/>
            <p:cNvSpPr txBox="1"/>
            <p:nvPr/>
          </p:nvSpPr>
          <p:spPr>
            <a:xfrm>
              <a:off x="6383098" y="4263307"/>
              <a:ext cx="6030072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914400">
                <a:lnSpc>
                  <a:spcPct val="150000"/>
                </a:lnSpc>
                <a:spcAft>
                  <a:spcPts val="800"/>
                </a:spcAft>
                <a:defRPr/>
              </a:pP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2.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ĐOẠN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TÓM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TẮT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NỘI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DUNG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CHÍNH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400" b="1" dirty="0" err="1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1400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1200" dirty="0">
                <a:solidFill>
                  <a:srgbClr val="C00000"/>
                </a:solidFill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40" grpId="0"/>
      <p:bldP spid="41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Hoài niệm">
  <a:themeElements>
    <a:clrScheme name="Hoài niệm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Hoài niệm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ài niệm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7052</Words>
  <Application>WPS Presentation</Application>
  <PresentationFormat>Màn hình rộng</PresentationFormat>
  <Paragraphs>552</Paragraphs>
  <Slides>28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56" baseType="lpstr">
      <vt:lpstr>Arial</vt:lpstr>
      <vt:lpstr>SimSun</vt:lpstr>
      <vt:lpstr>Wingdings</vt:lpstr>
      <vt:lpstr>Calibri</vt:lpstr>
      <vt:lpstr>Bebas Neue</vt:lpstr>
      <vt:lpstr>Rufina</vt:lpstr>
      <vt:lpstr>UTM Scriptina KT</vt:lpstr>
      <vt:lpstr>#9Slide03 SFU Grenoble</vt:lpstr>
      <vt:lpstr>Times New Roman</vt:lpstr>
      <vt:lpstr>#9Slide03 Bebas Neue Bold</vt:lpstr>
      <vt:lpstr>#9Slide03 Philosopher Bold</vt:lpstr>
      <vt:lpstr>Arial</vt:lpstr>
      <vt:lpstr>Roboto Mono</vt:lpstr>
      <vt:lpstr>Noto Sans Symbols</vt:lpstr>
      <vt:lpstr>Archivo Black</vt:lpstr>
      <vt:lpstr>Exo</vt:lpstr>
      <vt:lpstr>#9Slide03 AllRoundGothic</vt:lpstr>
      <vt:lpstr>#9Slide03 AmpleSoft Bold</vt:lpstr>
      <vt:lpstr>#9Slide03 Arima Madurai Light</vt:lpstr>
      <vt:lpstr>Yu Mincho</vt:lpstr>
      <vt:lpstr>Yu Gothic UI Semilight</vt:lpstr>
      <vt:lpstr>Calibri</vt:lpstr>
      <vt:lpstr>DengXian</vt:lpstr>
      <vt:lpstr>Microsoft YaHei</vt:lpstr>
      <vt:lpstr>Arial Unicode MS</vt:lpstr>
      <vt:lpstr>Calibri Light</vt:lpstr>
      <vt:lpstr>Source Sans Pro</vt:lpstr>
      <vt:lpstr>Hoài niệm</vt:lpstr>
      <vt:lpstr>Bài 7- PHẦN VIẾT</vt:lpstr>
      <vt:lpstr>PowerPoint 演示文稿</vt:lpstr>
      <vt:lpstr>PowerPoint 演示文稿</vt:lpstr>
      <vt:lpstr>PowerPoint 演示文稿</vt:lpstr>
      <vt:lpstr>Nhắc lại kiến thức</vt:lpstr>
      <vt:lpstr>PowerPoint 演示文稿</vt:lpstr>
      <vt:lpstr> NỘI DUNG BÀI HỌC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RUBRIC ĐÁNH GIÁ</vt:lpstr>
      <vt:lpstr>RUBRIC ĐÁNH GIÁ</vt:lpstr>
      <vt:lpstr>PowerPoint 演示文稿</vt:lpstr>
      <vt:lpstr>PowerPoint 演示文稿</vt:lpstr>
      <vt:lpstr> 3. LUYỆN TẬP</vt:lpstr>
      <vt:lpstr>PowerPoint 演示文稿</vt:lpstr>
      <vt:lpstr>NHIỆM VỤ TIẾT HỌC SAU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tiếng Việt  Tiết 97: Sử dụng phi ngôn ngữ (tiếp theo)</dc:title>
  <dc:creator>Bình Nguyễn Thị Thu</dc:creator>
  <cp:lastModifiedBy>Windows 10</cp:lastModifiedBy>
  <cp:revision>43</cp:revision>
  <dcterms:created xsi:type="dcterms:W3CDTF">2022-08-16T14:43:00Z</dcterms:created>
  <dcterms:modified xsi:type="dcterms:W3CDTF">2023-08-14T00:40:40Z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A1AC2DDF3A874AC187863CC482B4B40A</vt:lpwstr>
  </property>
  <property fmtid="{D5CDD505-2E9C-101B-9397-08002B2CF9AE}" pid="3" name="KSOProductBuildVer">
    <vt:lpwstr>1033-11.2.0.11537</vt:lpwstr>
  </property>
</Properties>
</file>