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511" r:id="rId3"/>
    <p:sldId id="512" r:id="rId5"/>
    <p:sldId id="352" r:id="rId6"/>
    <p:sldId id="403" r:id="rId7"/>
    <p:sldId id="404" r:id="rId8"/>
    <p:sldId id="513" r:id="rId9"/>
    <p:sldId id="514" r:id="rId10"/>
    <p:sldId id="515" r:id="rId11"/>
    <p:sldId id="270" r:id="rId12"/>
    <p:sldId id="450" r:id="rId13"/>
    <p:sldId id="451" r:id="rId14"/>
    <p:sldId id="452" r:id="rId15"/>
    <p:sldId id="453" r:id="rId16"/>
    <p:sldId id="462" r:id="rId17"/>
    <p:sldId id="456" r:id="rId18"/>
    <p:sldId id="454" r:id="rId19"/>
    <p:sldId id="463" r:id="rId20"/>
    <p:sldId id="464" r:id="rId21"/>
    <p:sldId id="465" r:id="rId22"/>
    <p:sldId id="466" r:id="rId23"/>
    <p:sldId id="516" r:id="rId24"/>
    <p:sldId id="468" r:id="rId25"/>
    <p:sldId id="467" r:id="rId26"/>
    <p:sldId id="469" r:id="rId27"/>
    <p:sldId id="458" r:id="rId28"/>
    <p:sldId id="470" r:id="rId29"/>
    <p:sldId id="471" r:id="rId30"/>
    <p:sldId id="472" r:id="rId31"/>
    <p:sldId id="474" r:id="rId32"/>
    <p:sldId id="475" r:id="rId33"/>
    <p:sldId id="480" r:id="rId34"/>
    <p:sldId id="477" r:id="rId35"/>
    <p:sldId id="478" r:id="rId36"/>
    <p:sldId id="479" r:id="rId37"/>
    <p:sldId id="481" r:id="rId38"/>
    <p:sldId id="482" r:id="rId39"/>
    <p:sldId id="483" r:id="rId40"/>
    <p:sldId id="518" r:id="rId41"/>
    <p:sldId id="484" r:id="rId42"/>
    <p:sldId id="486" r:id="rId43"/>
    <p:sldId id="488" r:id="rId44"/>
    <p:sldId id="519" r:id="rId45"/>
    <p:sldId id="520" r:id="rId46"/>
    <p:sldId id="522" r:id="rId47"/>
    <p:sldId id="495" r:id="rId48"/>
    <p:sldId id="524" r:id="rId49"/>
    <p:sldId id="443" r:id="rId50"/>
    <p:sldId id="444" r:id="rId51"/>
    <p:sldId id="501" r:id="rId52"/>
    <p:sldId id="502" r:id="rId53"/>
    <p:sldId id="503" r:id="rId54"/>
    <p:sldId id="504" r:id="rId55"/>
    <p:sldId id="525" r:id="rId56"/>
    <p:sldId id="393" r:id="rId57"/>
    <p:sldId id="505" r:id="rId58"/>
    <p:sldId id="506" r:id="rId59"/>
    <p:sldId id="526" r:id="rId60"/>
    <p:sldId id="399" r:id="rId61"/>
    <p:sldId id="527" r:id="rId62"/>
    <p:sldId id="508" r:id="rId63"/>
    <p:sldId id="510" r:id="rId64"/>
    <p:sldId id="509"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99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7" d="100"/>
          <a:sy n="87" d="100"/>
        </p:scale>
        <p:origin x="-96"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8" Type="http://schemas.openxmlformats.org/officeDocument/2006/relationships/tableStyles" Target="tableStyles.xml"/><Relationship Id="rId67" Type="http://schemas.openxmlformats.org/officeDocument/2006/relationships/viewProps" Target="viewProps.xml"/><Relationship Id="rId66" Type="http://schemas.openxmlformats.org/officeDocument/2006/relationships/presProps" Target="presProps.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9AE1CB8-FA15-4DD7-BC2E-C2B555BC8439}"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D0891766-1803-4BCC-88E1-63CB20A4CCD0}">
      <dgm:prSet phldrT="[Text]"/>
      <dgm:spPr>
        <a:xfrm>
          <a:off x="1242831" y="1104718"/>
          <a:ext cx="848087" cy="84808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a:solidFill>
                <a:sysClr val="windowText" lastClr="000000">
                  <a:lumMod val="95000"/>
                  <a:lumOff val="5000"/>
                </a:sysClr>
              </a:solidFill>
              <a:latin typeface="Calibri" panose="020F0502020204030204"/>
              <a:ea typeface="+mn-ea"/>
              <a:cs typeface="+mn-cs"/>
            </a:rPr>
            <a:t>sư</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thầy</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Đàm</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Thân</a:t>
          </a:r>
          <a:endParaRPr lang="en-US" dirty="0">
            <a:solidFill>
              <a:sysClr val="windowText" lastClr="000000">
                <a:lumMod val="95000"/>
                <a:lumOff val="5000"/>
              </a:sysClr>
            </a:solidFill>
            <a:latin typeface="Calibri" panose="020F0502020204030204"/>
            <a:ea typeface="+mn-ea"/>
            <a:cs typeface="+mn-cs"/>
          </a:endParaRPr>
        </a:p>
      </dgm:t>
    </dgm:pt>
    <dgm:pt modelId="{F5A38605-87F0-4B80-B4A8-1AA0F0C71226}" cxnId="{E6B7A727-4961-4E75-85F3-D9AFD39941B0}" type="parTrans">
      <dgm:prSet/>
      <dgm:spPr/>
      <dgm:t>
        <a:bodyPr/>
        <a:lstStyle/>
        <a:p>
          <a:endParaRPr lang="en-US"/>
        </a:p>
      </dgm:t>
    </dgm:pt>
    <dgm:pt modelId="{C0C4F756-AE32-4067-A7AA-00458298DC59}" cxnId="{E6B7A727-4961-4E75-85F3-D9AFD39941B0}" type="sibTrans">
      <dgm:prSet/>
      <dgm:spPr/>
      <dgm:t>
        <a:bodyPr/>
        <a:lstStyle/>
        <a:p>
          <a:endParaRPr lang="en-US"/>
        </a:p>
      </dgm:t>
    </dgm:pt>
    <dgm:pt modelId="{8F6590AC-1E32-4AC2-A391-E86D411D58E5}">
      <dgm:prSet phldrT="[Text]"/>
      <dgm:spPr>
        <a:xfrm>
          <a:off x="1242831" y="1558"/>
          <a:ext cx="848087" cy="84808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a:solidFill>
                <a:sysClr val="windowText" lastClr="000000">
                  <a:lumMod val="95000"/>
                  <a:lumOff val="5000"/>
                </a:sysClr>
              </a:solidFill>
              <a:latin typeface="Times New Roman" panose="02020603050405020304" pitchFamily="18" charset="0"/>
              <a:ea typeface="+mn-ea"/>
              <a:cs typeface="Times New Roman" panose="02020603050405020304" pitchFamily="18" charset="0"/>
            </a:rPr>
            <a:t>Nhân</a:t>
          </a:r>
          <a:r>
            <a:rPr lang="en-US" dirty="0">
              <a:solidFill>
                <a:sysClr val="windowText" lastClr="000000">
                  <a:lumMod val="95000"/>
                  <a:lumOff val="5000"/>
                </a:sysClr>
              </a:solidFill>
              <a:latin typeface="Times New Roman" panose="02020603050405020304" pitchFamily="18" charset="0"/>
              <a:ea typeface="+mn-ea"/>
              <a:cs typeface="Times New Roman" panose="02020603050405020304" pitchFamily="18" charset="0"/>
            </a:rPr>
            <a:t> </a:t>
          </a:r>
          <a:r>
            <a:rPr lang="en-US" dirty="0" err="1">
              <a:solidFill>
                <a:sysClr val="windowText" lastClr="000000">
                  <a:lumMod val="95000"/>
                  <a:lumOff val="5000"/>
                </a:sysClr>
              </a:solidFill>
              <a:latin typeface="Times New Roman" panose="02020603050405020304" pitchFamily="18" charset="0"/>
              <a:ea typeface="+mn-ea"/>
              <a:cs typeface="Times New Roman" panose="02020603050405020304" pitchFamily="18" charset="0"/>
            </a:rPr>
            <a:t>vật</a:t>
          </a:r>
          <a:r>
            <a:rPr lang="en-US" dirty="0">
              <a:solidFill>
                <a:sysClr val="windowText" lastClr="000000">
                  <a:lumMod val="95000"/>
                  <a:lumOff val="5000"/>
                </a:sysClr>
              </a:solidFill>
              <a:latin typeface="Times New Roman" panose="02020603050405020304" pitchFamily="18" charset="0"/>
              <a:ea typeface="+mn-ea"/>
              <a:cs typeface="Times New Roman" panose="02020603050405020304" pitchFamily="18" charset="0"/>
            </a:rPr>
            <a:t> </a:t>
          </a:r>
          <a:r>
            <a:rPr lang="en-US" dirty="0" err="1">
              <a:solidFill>
                <a:sysClr val="windowText" lastClr="000000">
                  <a:lumMod val="95000"/>
                  <a:lumOff val="5000"/>
                </a:sysClr>
              </a:solidFill>
              <a:latin typeface="Times New Roman" panose="02020603050405020304" pitchFamily="18" charset="0"/>
              <a:ea typeface="+mn-ea"/>
              <a:cs typeface="Times New Roman" panose="02020603050405020304" pitchFamily="18" charset="0"/>
            </a:rPr>
            <a:t>xưng</a:t>
          </a:r>
          <a:r>
            <a:rPr lang="en-US" dirty="0">
              <a:solidFill>
                <a:sysClr val="windowText" lastClr="000000">
                  <a:lumMod val="95000"/>
                  <a:lumOff val="5000"/>
                </a:sysClr>
              </a:solidFill>
              <a:latin typeface="Times New Roman" panose="02020603050405020304" pitchFamily="18" charset="0"/>
              <a:ea typeface="+mn-ea"/>
              <a:cs typeface="Times New Roman" panose="02020603050405020304" pitchFamily="18" charset="0"/>
            </a:rPr>
            <a:t> "</a:t>
          </a:r>
          <a:r>
            <a:rPr lang="en-US" dirty="0" err="1">
              <a:solidFill>
                <a:sysClr val="windowText" lastClr="000000">
                  <a:lumMod val="95000"/>
                  <a:lumOff val="5000"/>
                </a:sysClr>
              </a:solidFill>
              <a:latin typeface="Times New Roman" panose="02020603050405020304" pitchFamily="18" charset="0"/>
              <a:ea typeface="+mn-ea"/>
              <a:cs typeface="Times New Roman" panose="02020603050405020304" pitchFamily="18" charset="0"/>
            </a:rPr>
            <a:t>tôi</a:t>
          </a:r>
          <a:r>
            <a:rPr lang="en-US" dirty="0">
              <a:solidFill>
                <a:sysClr val="windowText" lastClr="000000">
                  <a:lumMod val="95000"/>
                  <a:lumOff val="5000"/>
                </a:sysClr>
              </a:solidFill>
              <a:latin typeface="Calibri" panose="020F0502020204030204"/>
              <a:ea typeface="+mn-ea"/>
              <a:cs typeface="+mn-cs"/>
            </a:rPr>
            <a:t>"</a:t>
          </a:r>
        </a:p>
      </dgm:t>
    </dgm:pt>
    <dgm:pt modelId="{C90FBB30-5DA8-4ACB-B9DB-A2157827700E}" cxnId="{36D0B56D-0387-43AC-8C95-22AACACEE40F}" type="parTrans">
      <dgm:prSet/>
      <dgm:spPr>
        <a:xfrm rot="16200000">
          <a:off x="1539338" y="954286"/>
          <a:ext cx="255072" cy="45791"/>
        </a:xfrm>
        <a:noFill/>
        <a:ln w="12700" cap="flat" cmpd="sng" algn="ctr">
          <a:solidFill>
            <a:srgbClr val="5B9BD5">
              <a:shade val="60000"/>
              <a:hueOff val="0"/>
              <a:satOff val="0"/>
              <a:lumOff val="0"/>
              <a:alphaOff val="0"/>
            </a:srgbClr>
          </a:solidFill>
          <a:prstDash val="solid"/>
          <a:miter lim="800000"/>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1DA19B9C-B8C0-448D-91A0-97501DAA2E84}" cxnId="{36D0B56D-0387-43AC-8C95-22AACACEE40F}" type="sibTrans">
      <dgm:prSet/>
      <dgm:spPr/>
      <dgm:t>
        <a:bodyPr/>
        <a:lstStyle/>
        <a:p>
          <a:endParaRPr lang="en-US"/>
        </a:p>
      </dgm:t>
    </dgm:pt>
    <dgm:pt modelId="{76B65C00-C6D2-4027-B8CE-9503C7C3D81B}">
      <dgm:prSet phldrT="[Text]"/>
      <dgm:spPr>
        <a:xfrm>
          <a:off x="2345991" y="1104718"/>
          <a:ext cx="848087" cy="84808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a:solidFill>
                <a:sysClr val="windowText" lastClr="000000">
                  <a:lumMod val="95000"/>
                  <a:lumOff val="5000"/>
                </a:sysClr>
              </a:solidFill>
              <a:latin typeface="Calibri" panose="020F0502020204030204"/>
              <a:ea typeface="+mn-ea"/>
              <a:cs typeface="+mn-cs"/>
            </a:rPr>
            <a:t>Vũ</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Thị</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Bích</a:t>
          </a:r>
          <a:endParaRPr lang="en-US" dirty="0">
            <a:solidFill>
              <a:sysClr val="windowText" lastClr="000000">
                <a:lumMod val="95000"/>
                <a:lumOff val="5000"/>
              </a:sysClr>
            </a:solidFill>
            <a:latin typeface="Calibri" panose="020F0502020204030204"/>
            <a:ea typeface="+mn-ea"/>
            <a:cs typeface="+mn-cs"/>
          </a:endParaRPr>
        </a:p>
      </dgm:t>
    </dgm:pt>
    <dgm:pt modelId="{C1F53EC7-02F8-4F74-8FFA-CD383408B56F}" cxnId="{4D2C7EA9-34A8-4F15-9CCB-F251270B0F2C}" type="parTrans">
      <dgm:prSet/>
      <dgm:spPr>
        <a:xfrm>
          <a:off x="2090918" y="1505866"/>
          <a:ext cx="255072" cy="45791"/>
        </a:xfrm>
        <a:noFill/>
        <a:ln w="12700" cap="flat" cmpd="sng" algn="ctr">
          <a:solidFill>
            <a:srgbClr val="5B9BD5">
              <a:shade val="60000"/>
              <a:hueOff val="0"/>
              <a:satOff val="0"/>
              <a:lumOff val="0"/>
              <a:alphaOff val="0"/>
            </a:srgbClr>
          </a:solidFill>
          <a:prstDash val="solid"/>
          <a:miter lim="800000"/>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78B5E551-475B-4A08-BC13-639327B7690A}" cxnId="{4D2C7EA9-34A8-4F15-9CCB-F251270B0F2C}" type="sibTrans">
      <dgm:prSet/>
      <dgm:spPr/>
      <dgm:t>
        <a:bodyPr/>
        <a:lstStyle/>
        <a:p>
          <a:endParaRPr lang="en-US"/>
        </a:p>
      </dgm:t>
    </dgm:pt>
    <dgm:pt modelId="{60044597-86D8-4A06-BBFA-8CD8FE8DE5AD}">
      <dgm:prSet phldrT="[Text]"/>
      <dgm:spPr>
        <a:xfrm>
          <a:off x="1242831" y="2207878"/>
          <a:ext cx="848087" cy="84808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a:solidFill>
                <a:sysClr val="windowText" lastClr="000000">
                  <a:lumMod val="95000"/>
                  <a:lumOff val="5000"/>
                </a:sysClr>
              </a:solidFill>
              <a:latin typeface="Calibri" panose="020F0502020204030204"/>
              <a:ea typeface="+mn-ea"/>
              <a:cs typeface="+mn-cs"/>
            </a:rPr>
            <a:t>Bố</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mẹ</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sư</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thầy</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Đàm</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Thân</a:t>
          </a:r>
          <a:endParaRPr lang="en-US" dirty="0">
            <a:solidFill>
              <a:sysClr val="windowText" lastClr="000000">
                <a:lumMod val="95000"/>
                <a:lumOff val="5000"/>
              </a:sysClr>
            </a:solidFill>
            <a:latin typeface="Calibri" panose="020F0502020204030204"/>
            <a:ea typeface="+mn-ea"/>
            <a:cs typeface="+mn-cs"/>
          </a:endParaRPr>
        </a:p>
      </dgm:t>
    </dgm:pt>
    <dgm:pt modelId="{2AE9FAA6-A5F7-493E-B89F-54B3E406537B}" cxnId="{F714BFE6-261E-45FB-8252-576ED682D5B7}" type="parTrans">
      <dgm:prSet/>
      <dgm:spPr>
        <a:xfrm rot="5400000">
          <a:off x="1539338" y="2057447"/>
          <a:ext cx="255072" cy="45791"/>
        </a:xfrm>
        <a:noFill/>
        <a:ln w="12700" cap="flat" cmpd="sng" algn="ctr">
          <a:solidFill>
            <a:srgbClr val="5B9BD5">
              <a:shade val="60000"/>
              <a:hueOff val="0"/>
              <a:satOff val="0"/>
              <a:lumOff val="0"/>
              <a:alphaOff val="0"/>
            </a:srgbClr>
          </a:solidFill>
          <a:prstDash val="solid"/>
          <a:miter lim="800000"/>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054089C0-F3BA-470B-9FF0-382183B99EA1}" cxnId="{F714BFE6-261E-45FB-8252-576ED682D5B7}" type="sibTrans">
      <dgm:prSet/>
      <dgm:spPr/>
      <dgm:t>
        <a:bodyPr/>
        <a:lstStyle/>
        <a:p>
          <a:endParaRPr lang="en-US"/>
        </a:p>
      </dgm:t>
    </dgm:pt>
    <dgm:pt modelId="{57E7A149-3BBA-4CF1-8A23-76AF70882F8B}">
      <dgm:prSet phldrT="[Text]"/>
      <dgm:spPr>
        <a:xfrm>
          <a:off x="139670" y="1104718"/>
          <a:ext cx="848087" cy="84808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a:solidFill>
                <a:sysClr val="windowText" lastClr="000000">
                  <a:lumMod val="95000"/>
                  <a:lumOff val="5000"/>
                </a:sysClr>
              </a:solidFill>
              <a:latin typeface="Calibri" panose="020F0502020204030204"/>
              <a:ea typeface="+mn-ea"/>
              <a:cs typeface="+mn-cs"/>
            </a:rPr>
            <a:t>Nguyễn</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Hồng</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Quân</a:t>
          </a:r>
          <a:endParaRPr lang="en-US" dirty="0">
            <a:solidFill>
              <a:sysClr val="windowText" lastClr="000000">
                <a:lumMod val="95000"/>
                <a:lumOff val="5000"/>
              </a:sysClr>
            </a:solidFill>
            <a:latin typeface="Calibri" panose="020F0502020204030204"/>
            <a:ea typeface="+mn-ea"/>
            <a:cs typeface="+mn-cs"/>
          </a:endParaRPr>
        </a:p>
      </dgm:t>
    </dgm:pt>
    <dgm:pt modelId="{8C9D6312-E323-4447-B028-8C74E561158B}" cxnId="{C5F56DD8-653B-46B8-9FDC-907EDC882A54}" type="parTrans">
      <dgm:prSet/>
      <dgm:spPr>
        <a:xfrm rot="10800000">
          <a:off x="987758" y="1505866"/>
          <a:ext cx="255072" cy="45791"/>
        </a:xfrm>
        <a:noFill/>
        <a:ln w="12700" cap="flat" cmpd="sng" algn="ctr">
          <a:solidFill>
            <a:srgbClr val="5B9BD5">
              <a:shade val="60000"/>
              <a:hueOff val="0"/>
              <a:satOff val="0"/>
              <a:lumOff val="0"/>
              <a:alphaOff val="0"/>
            </a:srgbClr>
          </a:solidFill>
          <a:prstDash val="solid"/>
          <a:miter lim="800000"/>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4EC7DF3D-EFBE-4445-ABF6-FCFC580EDDF2}" cxnId="{C5F56DD8-653B-46B8-9FDC-907EDC882A54}" type="sibTrans">
      <dgm:prSet/>
      <dgm:spPr/>
      <dgm:t>
        <a:bodyPr/>
        <a:lstStyle/>
        <a:p>
          <a:endParaRPr lang="en-US"/>
        </a:p>
      </dgm:t>
    </dgm:pt>
    <dgm:pt modelId="{0DA16B4E-E4F5-485D-9B4E-91A0FEC521E2}" type="pres">
      <dgm:prSet presAssocID="{E9AE1CB8-FA15-4DD7-BC2E-C2B555BC8439}" presName="cycle" presStyleCnt="0">
        <dgm:presLayoutVars>
          <dgm:chMax val="1"/>
          <dgm:dir/>
          <dgm:animLvl val="ctr"/>
          <dgm:resizeHandles val="exact"/>
        </dgm:presLayoutVars>
      </dgm:prSet>
      <dgm:spPr/>
      <dgm:t>
        <a:bodyPr/>
        <a:lstStyle/>
        <a:p>
          <a:endParaRPr lang="en-US"/>
        </a:p>
      </dgm:t>
    </dgm:pt>
    <dgm:pt modelId="{3D2C6D65-F405-4D89-B996-56D2B573E820}" type="pres">
      <dgm:prSet presAssocID="{D0891766-1803-4BCC-88E1-63CB20A4CCD0}" presName="centerShape" presStyleLbl="node0" presStyleIdx="0" presStyleCnt="1" custScaleX="144184" custScaleY="137567"/>
      <dgm:spPr>
        <a:prstGeom prst="ellipse">
          <a:avLst/>
        </a:prstGeom>
      </dgm:spPr>
      <dgm:t>
        <a:bodyPr/>
        <a:lstStyle/>
        <a:p>
          <a:endParaRPr lang="en-US"/>
        </a:p>
      </dgm:t>
    </dgm:pt>
    <dgm:pt modelId="{B68FAC60-F7DF-4581-876F-B1F247D62247}" type="pres">
      <dgm:prSet presAssocID="{C90FBB30-5DA8-4ACB-B9DB-A2157827700E}" presName="Name9" presStyleLbl="parChTrans1D2" presStyleIdx="0" presStyleCnt="4"/>
      <dgm:spPr>
        <a:custGeom>
          <a:avLst/>
          <a:gdLst/>
          <a:ahLst/>
          <a:cxnLst/>
          <a:rect l="0" t="0" r="0" b="0"/>
          <a:pathLst>
            <a:path>
              <a:moveTo>
                <a:pt x="0" y="22895"/>
              </a:moveTo>
              <a:lnTo>
                <a:pt x="255072" y="22895"/>
              </a:lnTo>
            </a:path>
          </a:pathLst>
        </a:custGeom>
      </dgm:spPr>
      <dgm:t>
        <a:bodyPr/>
        <a:lstStyle/>
        <a:p>
          <a:endParaRPr lang="en-US"/>
        </a:p>
      </dgm:t>
    </dgm:pt>
    <dgm:pt modelId="{3754DCCB-D93C-4DCF-975B-C66A51A263A1}" type="pres">
      <dgm:prSet presAssocID="{C90FBB30-5DA8-4ACB-B9DB-A2157827700E}" presName="connTx" presStyleLbl="parChTrans1D2" presStyleIdx="0" presStyleCnt="4"/>
      <dgm:spPr/>
      <dgm:t>
        <a:bodyPr/>
        <a:lstStyle/>
        <a:p>
          <a:endParaRPr lang="en-US"/>
        </a:p>
      </dgm:t>
    </dgm:pt>
    <dgm:pt modelId="{195CFAF0-2C71-4343-9481-80579509B611}" type="pres">
      <dgm:prSet presAssocID="{8F6590AC-1E32-4AC2-A391-E86D411D58E5}" presName="node" presStyleLbl="node1" presStyleIdx="0" presStyleCnt="4" custScaleX="121466" custScaleY="98540" custRadScaleRad="111138" custRadScaleInc="-1504">
        <dgm:presLayoutVars>
          <dgm:bulletEnabled val="1"/>
        </dgm:presLayoutVars>
      </dgm:prSet>
      <dgm:spPr>
        <a:prstGeom prst="ellipse">
          <a:avLst/>
        </a:prstGeom>
      </dgm:spPr>
      <dgm:t>
        <a:bodyPr/>
        <a:lstStyle/>
        <a:p>
          <a:endParaRPr lang="en-US"/>
        </a:p>
      </dgm:t>
    </dgm:pt>
    <dgm:pt modelId="{7420B38C-C21F-49C9-A442-7425E2C1644C}" type="pres">
      <dgm:prSet presAssocID="{C1F53EC7-02F8-4F74-8FFA-CD383408B56F}" presName="Name9" presStyleLbl="parChTrans1D2" presStyleIdx="1" presStyleCnt="4"/>
      <dgm:spPr>
        <a:custGeom>
          <a:avLst/>
          <a:gdLst/>
          <a:ahLst/>
          <a:cxnLst/>
          <a:rect l="0" t="0" r="0" b="0"/>
          <a:pathLst>
            <a:path>
              <a:moveTo>
                <a:pt x="0" y="22895"/>
              </a:moveTo>
              <a:lnTo>
                <a:pt x="255072" y="22895"/>
              </a:lnTo>
            </a:path>
          </a:pathLst>
        </a:custGeom>
      </dgm:spPr>
      <dgm:t>
        <a:bodyPr/>
        <a:lstStyle/>
        <a:p>
          <a:endParaRPr lang="en-US"/>
        </a:p>
      </dgm:t>
    </dgm:pt>
    <dgm:pt modelId="{65212FB7-F129-48E9-A876-F04C0209390C}" type="pres">
      <dgm:prSet presAssocID="{C1F53EC7-02F8-4F74-8FFA-CD383408B56F}" presName="connTx" presStyleLbl="parChTrans1D2" presStyleIdx="1" presStyleCnt="4"/>
      <dgm:spPr/>
      <dgm:t>
        <a:bodyPr/>
        <a:lstStyle/>
        <a:p>
          <a:endParaRPr lang="en-US"/>
        </a:p>
      </dgm:t>
    </dgm:pt>
    <dgm:pt modelId="{1C8DC2CD-629F-4BA7-B945-D1C0D3F58921}" type="pres">
      <dgm:prSet presAssocID="{76B65C00-C6D2-4027-B8CE-9503C7C3D81B}" presName="node" presStyleLbl="node1" presStyleIdx="1" presStyleCnt="4" custScaleX="113457" custScaleY="118190" custRadScaleRad="116582" custRadScaleInc="-5683">
        <dgm:presLayoutVars>
          <dgm:bulletEnabled val="1"/>
        </dgm:presLayoutVars>
      </dgm:prSet>
      <dgm:spPr>
        <a:prstGeom prst="ellipse">
          <a:avLst/>
        </a:prstGeom>
      </dgm:spPr>
      <dgm:t>
        <a:bodyPr/>
        <a:lstStyle/>
        <a:p>
          <a:endParaRPr lang="en-US"/>
        </a:p>
      </dgm:t>
    </dgm:pt>
    <dgm:pt modelId="{F7B5CD02-5BA1-4D63-9988-A4309A94AE18}" type="pres">
      <dgm:prSet presAssocID="{2AE9FAA6-A5F7-493E-B89F-54B3E406537B}" presName="Name9" presStyleLbl="parChTrans1D2" presStyleIdx="2" presStyleCnt="4"/>
      <dgm:spPr>
        <a:custGeom>
          <a:avLst/>
          <a:gdLst/>
          <a:ahLst/>
          <a:cxnLst/>
          <a:rect l="0" t="0" r="0" b="0"/>
          <a:pathLst>
            <a:path>
              <a:moveTo>
                <a:pt x="0" y="22895"/>
              </a:moveTo>
              <a:lnTo>
                <a:pt x="255072" y="22895"/>
              </a:lnTo>
            </a:path>
          </a:pathLst>
        </a:custGeom>
      </dgm:spPr>
      <dgm:t>
        <a:bodyPr/>
        <a:lstStyle/>
        <a:p>
          <a:endParaRPr lang="en-US"/>
        </a:p>
      </dgm:t>
    </dgm:pt>
    <dgm:pt modelId="{72EA6723-7C1C-49F3-8652-DFC7515CCE4D}" type="pres">
      <dgm:prSet presAssocID="{2AE9FAA6-A5F7-493E-B89F-54B3E406537B}" presName="connTx" presStyleLbl="parChTrans1D2" presStyleIdx="2" presStyleCnt="4"/>
      <dgm:spPr/>
      <dgm:t>
        <a:bodyPr/>
        <a:lstStyle/>
        <a:p>
          <a:endParaRPr lang="en-US"/>
        </a:p>
      </dgm:t>
    </dgm:pt>
    <dgm:pt modelId="{5CB71DDA-85BA-47B8-B630-772255569F99}" type="pres">
      <dgm:prSet presAssocID="{60044597-86D8-4A06-BBFA-8CD8FE8DE5AD}" presName="node" presStyleLbl="node1" presStyleIdx="2" presStyleCnt="4" custScaleX="120232" custScaleY="107334" custRadScaleRad="112610" custRadScaleInc="-272">
        <dgm:presLayoutVars>
          <dgm:bulletEnabled val="1"/>
        </dgm:presLayoutVars>
      </dgm:prSet>
      <dgm:spPr>
        <a:prstGeom prst="ellipse">
          <a:avLst/>
        </a:prstGeom>
      </dgm:spPr>
      <dgm:t>
        <a:bodyPr/>
        <a:lstStyle/>
        <a:p>
          <a:endParaRPr lang="en-US"/>
        </a:p>
      </dgm:t>
    </dgm:pt>
    <dgm:pt modelId="{923197F7-9AFA-4355-BA9E-C203ABCB7936}" type="pres">
      <dgm:prSet presAssocID="{8C9D6312-E323-4447-B028-8C74E561158B}" presName="Name9" presStyleLbl="parChTrans1D2" presStyleIdx="3" presStyleCnt="4"/>
      <dgm:spPr>
        <a:custGeom>
          <a:avLst/>
          <a:gdLst/>
          <a:ahLst/>
          <a:cxnLst/>
          <a:rect l="0" t="0" r="0" b="0"/>
          <a:pathLst>
            <a:path>
              <a:moveTo>
                <a:pt x="0" y="22895"/>
              </a:moveTo>
              <a:lnTo>
                <a:pt x="255072" y="22895"/>
              </a:lnTo>
            </a:path>
          </a:pathLst>
        </a:custGeom>
      </dgm:spPr>
      <dgm:t>
        <a:bodyPr/>
        <a:lstStyle/>
        <a:p>
          <a:endParaRPr lang="en-US"/>
        </a:p>
      </dgm:t>
    </dgm:pt>
    <dgm:pt modelId="{0116432C-62BF-4D93-8F54-DC243111E62D}" type="pres">
      <dgm:prSet presAssocID="{8C9D6312-E323-4447-B028-8C74E561158B}" presName="connTx" presStyleLbl="parChTrans1D2" presStyleIdx="3" presStyleCnt="4"/>
      <dgm:spPr/>
      <dgm:t>
        <a:bodyPr/>
        <a:lstStyle/>
        <a:p>
          <a:endParaRPr lang="en-US"/>
        </a:p>
      </dgm:t>
    </dgm:pt>
    <dgm:pt modelId="{499F118A-B136-4414-B82A-1A2DB33B3BD8}" type="pres">
      <dgm:prSet presAssocID="{57E7A149-3BBA-4CF1-8A23-76AF70882F8B}" presName="node" presStyleLbl="node1" presStyleIdx="3" presStyleCnt="4" custScaleX="119078" custScaleY="112911" custRadScaleRad="114194" custRadScaleInc="1562">
        <dgm:presLayoutVars>
          <dgm:bulletEnabled val="1"/>
        </dgm:presLayoutVars>
      </dgm:prSet>
      <dgm:spPr>
        <a:prstGeom prst="ellipse">
          <a:avLst/>
        </a:prstGeom>
      </dgm:spPr>
      <dgm:t>
        <a:bodyPr/>
        <a:lstStyle/>
        <a:p>
          <a:endParaRPr lang="en-US"/>
        </a:p>
      </dgm:t>
    </dgm:pt>
  </dgm:ptLst>
  <dgm:cxnLst>
    <dgm:cxn modelId="{70158287-21F7-43AD-B1AD-26D05AC92F7B}" type="presOf" srcId="{D0891766-1803-4BCC-88E1-63CB20A4CCD0}" destId="{3D2C6D65-F405-4D89-B996-56D2B573E820}" srcOrd="0" destOrd="0" presId="urn:microsoft.com/office/officeart/2005/8/layout/radial1"/>
    <dgm:cxn modelId="{F714BFE6-261E-45FB-8252-576ED682D5B7}" srcId="{D0891766-1803-4BCC-88E1-63CB20A4CCD0}" destId="{60044597-86D8-4A06-BBFA-8CD8FE8DE5AD}" srcOrd="2" destOrd="0" parTransId="{2AE9FAA6-A5F7-493E-B89F-54B3E406537B}" sibTransId="{054089C0-F3BA-470B-9FF0-382183B99EA1}"/>
    <dgm:cxn modelId="{D6927657-6937-4C14-8910-5E827B394AC0}" type="presOf" srcId="{2AE9FAA6-A5F7-493E-B89F-54B3E406537B}" destId="{72EA6723-7C1C-49F3-8652-DFC7515CCE4D}" srcOrd="1" destOrd="0" presId="urn:microsoft.com/office/officeart/2005/8/layout/radial1"/>
    <dgm:cxn modelId="{DE1FF8F2-A1BC-4C20-AE15-2A06B08482AF}" type="presOf" srcId="{76B65C00-C6D2-4027-B8CE-9503C7C3D81B}" destId="{1C8DC2CD-629F-4BA7-B945-D1C0D3F58921}" srcOrd="0" destOrd="0" presId="urn:microsoft.com/office/officeart/2005/8/layout/radial1"/>
    <dgm:cxn modelId="{C5F56DD8-653B-46B8-9FDC-907EDC882A54}" srcId="{D0891766-1803-4BCC-88E1-63CB20A4CCD0}" destId="{57E7A149-3BBA-4CF1-8A23-76AF70882F8B}" srcOrd="3" destOrd="0" parTransId="{8C9D6312-E323-4447-B028-8C74E561158B}" sibTransId="{4EC7DF3D-EFBE-4445-ABF6-FCFC580EDDF2}"/>
    <dgm:cxn modelId="{CD460EBB-1052-48D4-8822-4728EEA68389}" type="presOf" srcId="{C1F53EC7-02F8-4F74-8FFA-CD383408B56F}" destId="{7420B38C-C21F-49C9-A442-7425E2C1644C}" srcOrd="0" destOrd="0" presId="urn:microsoft.com/office/officeart/2005/8/layout/radial1"/>
    <dgm:cxn modelId="{36D0B56D-0387-43AC-8C95-22AACACEE40F}" srcId="{D0891766-1803-4BCC-88E1-63CB20A4CCD0}" destId="{8F6590AC-1E32-4AC2-A391-E86D411D58E5}" srcOrd="0" destOrd="0" parTransId="{C90FBB30-5DA8-4ACB-B9DB-A2157827700E}" sibTransId="{1DA19B9C-B8C0-448D-91A0-97501DAA2E84}"/>
    <dgm:cxn modelId="{0BE2AE9A-10D3-4AFD-A50D-8AE659516A65}" type="presOf" srcId="{2AE9FAA6-A5F7-493E-B89F-54B3E406537B}" destId="{F7B5CD02-5BA1-4D63-9988-A4309A94AE18}" srcOrd="0" destOrd="0" presId="urn:microsoft.com/office/officeart/2005/8/layout/radial1"/>
    <dgm:cxn modelId="{E6B7A727-4961-4E75-85F3-D9AFD39941B0}" srcId="{E9AE1CB8-FA15-4DD7-BC2E-C2B555BC8439}" destId="{D0891766-1803-4BCC-88E1-63CB20A4CCD0}" srcOrd="0" destOrd="0" parTransId="{F5A38605-87F0-4B80-B4A8-1AA0F0C71226}" sibTransId="{C0C4F756-AE32-4067-A7AA-00458298DC59}"/>
    <dgm:cxn modelId="{20F2BC91-BEBB-41D5-BC4E-59DE101D4F26}" type="presOf" srcId="{60044597-86D8-4A06-BBFA-8CD8FE8DE5AD}" destId="{5CB71DDA-85BA-47B8-B630-772255569F99}" srcOrd="0" destOrd="0" presId="urn:microsoft.com/office/officeart/2005/8/layout/radial1"/>
    <dgm:cxn modelId="{BB525F4F-2B97-4510-B535-4BC1984E6092}" type="presOf" srcId="{E9AE1CB8-FA15-4DD7-BC2E-C2B555BC8439}" destId="{0DA16B4E-E4F5-485D-9B4E-91A0FEC521E2}" srcOrd="0" destOrd="0" presId="urn:microsoft.com/office/officeart/2005/8/layout/radial1"/>
    <dgm:cxn modelId="{E3B9DFA1-3FD4-4C1B-AECA-05EEC87E277D}" type="presOf" srcId="{8C9D6312-E323-4447-B028-8C74E561158B}" destId="{0116432C-62BF-4D93-8F54-DC243111E62D}" srcOrd="1" destOrd="0" presId="urn:microsoft.com/office/officeart/2005/8/layout/radial1"/>
    <dgm:cxn modelId="{4AB1C40F-4C33-48BD-BDC6-A8A1B80F4265}" type="presOf" srcId="{C1F53EC7-02F8-4F74-8FFA-CD383408B56F}" destId="{65212FB7-F129-48E9-A876-F04C0209390C}" srcOrd="1" destOrd="0" presId="urn:microsoft.com/office/officeart/2005/8/layout/radial1"/>
    <dgm:cxn modelId="{1BB64629-8967-4D0D-B344-9D172C42A137}" type="presOf" srcId="{C90FBB30-5DA8-4ACB-B9DB-A2157827700E}" destId="{B68FAC60-F7DF-4581-876F-B1F247D62247}" srcOrd="0" destOrd="0" presId="urn:microsoft.com/office/officeart/2005/8/layout/radial1"/>
    <dgm:cxn modelId="{FC8B0F01-A23D-41AB-801B-A102ED91FD4F}" type="presOf" srcId="{57E7A149-3BBA-4CF1-8A23-76AF70882F8B}" destId="{499F118A-B136-4414-B82A-1A2DB33B3BD8}" srcOrd="0" destOrd="0" presId="urn:microsoft.com/office/officeart/2005/8/layout/radial1"/>
    <dgm:cxn modelId="{CCF527D1-90C2-4A50-91C7-6F6BC49D79E7}" type="presOf" srcId="{8C9D6312-E323-4447-B028-8C74E561158B}" destId="{923197F7-9AFA-4355-BA9E-C203ABCB7936}" srcOrd="0" destOrd="0" presId="urn:microsoft.com/office/officeart/2005/8/layout/radial1"/>
    <dgm:cxn modelId="{AA1D2431-F93C-4C95-85CF-6BC64E265DB5}" type="presOf" srcId="{8F6590AC-1E32-4AC2-A391-E86D411D58E5}" destId="{195CFAF0-2C71-4343-9481-80579509B611}" srcOrd="0" destOrd="0" presId="urn:microsoft.com/office/officeart/2005/8/layout/radial1"/>
    <dgm:cxn modelId="{7DAAFDB3-85B3-45B2-BC2E-4C25FEB399F2}" type="presOf" srcId="{C90FBB30-5DA8-4ACB-B9DB-A2157827700E}" destId="{3754DCCB-D93C-4DCF-975B-C66A51A263A1}" srcOrd="1" destOrd="0" presId="urn:microsoft.com/office/officeart/2005/8/layout/radial1"/>
    <dgm:cxn modelId="{4D2C7EA9-34A8-4F15-9CCB-F251270B0F2C}" srcId="{D0891766-1803-4BCC-88E1-63CB20A4CCD0}" destId="{76B65C00-C6D2-4027-B8CE-9503C7C3D81B}" srcOrd="1" destOrd="0" parTransId="{C1F53EC7-02F8-4F74-8FFA-CD383408B56F}" sibTransId="{78B5E551-475B-4A08-BC13-639327B7690A}"/>
    <dgm:cxn modelId="{C53BFB95-CD2D-4DA0-8669-87C2724DC601}" type="presParOf" srcId="{0DA16B4E-E4F5-485D-9B4E-91A0FEC521E2}" destId="{3D2C6D65-F405-4D89-B996-56D2B573E820}" srcOrd="0" destOrd="0" presId="urn:microsoft.com/office/officeart/2005/8/layout/radial1"/>
    <dgm:cxn modelId="{93C173E7-8A27-4E64-93DB-BBDBAA1D4618}" type="presParOf" srcId="{0DA16B4E-E4F5-485D-9B4E-91A0FEC521E2}" destId="{B68FAC60-F7DF-4581-876F-B1F247D62247}" srcOrd="1" destOrd="0" presId="urn:microsoft.com/office/officeart/2005/8/layout/radial1"/>
    <dgm:cxn modelId="{5ECD7011-D8BE-437F-988A-AE43C4A2682D}" type="presParOf" srcId="{B68FAC60-F7DF-4581-876F-B1F247D62247}" destId="{3754DCCB-D93C-4DCF-975B-C66A51A263A1}" srcOrd="0" destOrd="0" presId="urn:microsoft.com/office/officeart/2005/8/layout/radial1"/>
    <dgm:cxn modelId="{BA0A6040-5BF7-4746-862D-F56864065127}" type="presParOf" srcId="{0DA16B4E-E4F5-485D-9B4E-91A0FEC521E2}" destId="{195CFAF0-2C71-4343-9481-80579509B611}" srcOrd="2" destOrd="0" presId="urn:microsoft.com/office/officeart/2005/8/layout/radial1"/>
    <dgm:cxn modelId="{6C2A870D-0F93-421B-A37E-0D9696FAB202}" type="presParOf" srcId="{0DA16B4E-E4F5-485D-9B4E-91A0FEC521E2}" destId="{7420B38C-C21F-49C9-A442-7425E2C1644C}" srcOrd="3" destOrd="0" presId="urn:microsoft.com/office/officeart/2005/8/layout/radial1"/>
    <dgm:cxn modelId="{4FEC0BA4-205A-4BA9-BD99-CD082EACCBC0}" type="presParOf" srcId="{7420B38C-C21F-49C9-A442-7425E2C1644C}" destId="{65212FB7-F129-48E9-A876-F04C0209390C}" srcOrd="0" destOrd="0" presId="urn:microsoft.com/office/officeart/2005/8/layout/radial1"/>
    <dgm:cxn modelId="{2666F56A-3957-4BE5-8E61-48DA1D353B96}" type="presParOf" srcId="{0DA16B4E-E4F5-485D-9B4E-91A0FEC521E2}" destId="{1C8DC2CD-629F-4BA7-B945-D1C0D3F58921}" srcOrd="4" destOrd="0" presId="urn:microsoft.com/office/officeart/2005/8/layout/radial1"/>
    <dgm:cxn modelId="{5434D90C-25EA-4F89-949F-C5A13E8FAFA4}" type="presParOf" srcId="{0DA16B4E-E4F5-485D-9B4E-91A0FEC521E2}" destId="{F7B5CD02-5BA1-4D63-9988-A4309A94AE18}" srcOrd="5" destOrd="0" presId="urn:microsoft.com/office/officeart/2005/8/layout/radial1"/>
    <dgm:cxn modelId="{CF7B812A-3E5C-4A53-A910-9F493C3C58A2}" type="presParOf" srcId="{F7B5CD02-5BA1-4D63-9988-A4309A94AE18}" destId="{72EA6723-7C1C-49F3-8652-DFC7515CCE4D}" srcOrd="0" destOrd="0" presId="urn:microsoft.com/office/officeart/2005/8/layout/radial1"/>
    <dgm:cxn modelId="{7C637A4E-9FD9-4863-93C7-73D2D61D5491}" type="presParOf" srcId="{0DA16B4E-E4F5-485D-9B4E-91A0FEC521E2}" destId="{5CB71DDA-85BA-47B8-B630-772255569F99}" srcOrd="6" destOrd="0" presId="urn:microsoft.com/office/officeart/2005/8/layout/radial1"/>
    <dgm:cxn modelId="{9D4C1BDC-BA72-4432-8A3F-F1F8AB8FE2B9}" type="presParOf" srcId="{0DA16B4E-E4F5-485D-9B4E-91A0FEC521E2}" destId="{923197F7-9AFA-4355-BA9E-C203ABCB7936}" srcOrd="7" destOrd="0" presId="urn:microsoft.com/office/officeart/2005/8/layout/radial1"/>
    <dgm:cxn modelId="{ECE16261-C74E-42B9-BBD2-A423AD3378D3}" type="presParOf" srcId="{923197F7-9AFA-4355-BA9E-C203ABCB7936}" destId="{0116432C-62BF-4D93-8F54-DC243111E62D}" srcOrd="0" destOrd="0" presId="urn:microsoft.com/office/officeart/2005/8/layout/radial1"/>
    <dgm:cxn modelId="{CD13080C-1B52-4EB0-B784-9A58CF7E9FC2}" type="presParOf" srcId="{0DA16B4E-E4F5-485D-9B4E-91A0FEC521E2}" destId="{499F118A-B136-4414-B82A-1A2DB33B3BD8}"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C6D65-F405-4D89-B996-56D2B573E820}">
      <dsp:nvSpPr>
        <dsp:cNvPr id="0" name=""/>
        <dsp:cNvSpPr/>
      </dsp:nvSpPr>
      <dsp:spPr>
        <a:xfrm>
          <a:off x="2553846" y="1429080"/>
          <a:ext cx="1862253" cy="1776789"/>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solidFill>
                <a:sysClr val="windowText" lastClr="000000">
                  <a:lumMod val="95000"/>
                  <a:lumOff val="5000"/>
                </a:sysClr>
              </a:solidFill>
              <a:latin typeface="Calibri" panose="020F0502020204030204"/>
              <a:ea typeface="+mn-ea"/>
              <a:cs typeface="+mn-cs"/>
            </a:rPr>
            <a:t>sư</a:t>
          </a:r>
          <a:r>
            <a:rPr lang="en-US" sz="2800" kern="1200" dirty="0">
              <a:solidFill>
                <a:sysClr val="windowText" lastClr="000000">
                  <a:lumMod val="95000"/>
                  <a:lumOff val="5000"/>
                </a:sysClr>
              </a:solidFill>
              <a:latin typeface="Calibri" panose="020F0502020204030204"/>
              <a:ea typeface="+mn-ea"/>
              <a:cs typeface="+mn-cs"/>
            </a:rPr>
            <a:t> </a:t>
          </a:r>
          <a:r>
            <a:rPr lang="en-US" sz="2800" kern="1200" dirty="0" err="1">
              <a:solidFill>
                <a:sysClr val="windowText" lastClr="000000">
                  <a:lumMod val="95000"/>
                  <a:lumOff val="5000"/>
                </a:sysClr>
              </a:solidFill>
              <a:latin typeface="Calibri" panose="020F0502020204030204"/>
              <a:ea typeface="+mn-ea"/>
              <a:cs typeface="+mn-cs"/>
            </a:rPr>
            <a:t>thầy</a:t>
          </a:r>
          <a:r>
            <a:rPr lang="en-US" sz="2800" kern="1200" dirty="0">
              <a:solidFill>
                <a:sysClr val="windowText" lastClr="000000">
                  <a:lumMod val="95000"/>
                  <a:lumOff val="5000"/>
                </a:sysClr>
              </a:solidFill>
              <a:latin typeface="Calibri" panose="020F0502020204030204"/>
              <a:ea typeface="+mn-ea"/>
              <a:cs typeface="+mn-cs"/>
            </a:rPr>
            <a:t> </a:t>
          </a:r>
          <a:r>
            <a:rPr lang="en-US" sz="2800" kern="1200" dirty="0" err="1">
              <a:solidFill>
                <a:sysClr val="windowText" lastClr="000000">
                  <a:lumMod val="95000"/>
                  <a:lumOff val="5000"/>
                </a:sysClr>
              </a:solidFill>
              <a:latin typeface="Calibri" panose="020F0502020204030204"/>
              <a:ea typeface="+mn-ea"/>
              <a:cs typeface="+mn-cs"/>
            </a:rPr>
            <a:t>Đàm</a:t>
          </a:r>
          <a:r>
            <a:rPr lang="en-US" sz="2800" kern="1200" dirty="0">
              <a:solidFill>
                <a:sysClr val="windowText" lastClr="000000">
                  <a:lumMod val="95000"/>
                  <a:lumOff val="5000"/>
                </a:sysClr>
              </a:solidFill>
              <a:latin typeface="Calibri" panose="020F0502020204030204"/>
              <a:ea typeface="+mn-ea"/>
              <a:cs typeface="+mn-cs"/>
            </a:rPr>
            <a:t> </a:t>
          </a:r>
          <a:r>
            <a:rPr lang="en-US" sz="2800" kern="1200" dirty="0" err="1">
              <a:solidFill>
                <a:sysClr val="windowText" lastClr="000000">
                  <a:lumMod val="95000"/>
                  <a:lumOff val="5000"/>
                </a:sysClr>
              </a:solidFill>
              <a:latin typeface="Calibri" panose="020F0502020204030204"/>
              <a:ea typeface="+mn-ea"/>
              <a:cs typeface="+mn-cs"/>
            </a:rPr>
            <a:t>Thân</a:t>
          </a:r>
          <a:endParaRPr lang="en-US" sz="2800" kern="1200" dirty="0">
            <a:solidFill>
              <a:sysClr val="windowText" lastClr="000000">
                <a:lumMod val="95000"/>
                <a:lumOff val="5000"/>
              </a:sysClr>
            </a:solidFill>
            <a:latin typeface="Calibri" panose="020F0502020204030204"/>
            <a:ea typeface="+mn-ea"/>
            <a:cs typeface="+mn-cs"/>
          </a:endParaRPr>
        </a:p>
      </dsp:txBody>
      <dsp:txXfrm>
        <a:off x="2826567" y="1689285"/>
        <a:ext cx="1316811" cy="1256379"/>
      </dsp:txXfrm>
    </dsp:sp>
    <dsp:sp modelId="{B68FAC60-F7DF-4581-876F-B1F247D62247}">
      <dsp:nvSpPr>
        <dsp:cNvPr id="0" name=""/>
        <dsp:cNvSpPr/>
      </dsp:nvSpPr>
      <dsp:spPr>
        <a:xfrm rot="16154876">
          <a:off x="3394047" y="1334154"/>
          <a:ext cx="156475" cy="33529"/>
        </a:xfrm>
        <a:custGeom>
          <a:avLst/>
          <a:gdLst/>
          <a:ahLst/>
          <a:cxnLst/>
          <a:rect l="0" t="0" r="0" b="0"/>
          <a:pathLst>
            <a:path>
              <a:moveTo>
                <a:pt x="0" y="22895"/>
              </a:moveTo>
              <a:lnTo>
                <a:pt x="255072" y="22895"/>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rot="10800000">
        <a:off x="3468373" y="1347007"/>
        <a:ext cx="7823" cy="7823"/>
      </dsp:txXfrm>
    </dsp:sp>
    <dsp:sp modelId="{195CFAF0-2C71-4343-9481-80579509B611}">
      <dsp:nvSpPr>
        <dsp:cNvPr id="0" name=""/>
        <dsp:cNvSpPr/>
      </dsp:nvSpPr>
      <dsp:spPr>
        <a:xfrm>
          <a:off x="2678489" y="0"/>
          <a:ext cx="1568832" cy="1272724"/>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err="1">
              <a:solidFill>
                <a:sysClr val="windowText" lastClr="000000">
                  <a:lumMod val="95000"/>
                  <a:lumOff val="5000"/>
                </a:sysClr>
              </a:solidFill>
              <a:latin typeface="Times New Roman" pitchFamily="18" charset="0"/>
              <a:ea typeface="+mn-ea"/>
              <a:cs typeface="Times New Roman" pitchFamily="18" charset="0"/>
            </a:rPr>
            <a:t>Nhân</a:t>
          </a:r>
          <a:r>
            <a:rPr lang="en-US" sz="1900" kern="1200" dirty="0">
              <a:solidFill>
                <a:sysClr val="windowText" lastClr="000000">
                  <a:lumMod val="95000"/>
                  <a:lumOff val="5000"/>
                </a:sysClr>
              </a:solidFill>
              <a:latin typeface="Times New Roman" pitchFamily="18" charset="0"/>
              <a:ea typeface="+mn-ea"/>
              <a:cs typeface="Times New Roman" pitchFamily="18" charset="0"/>
            </a:rPr>
            <a:t> </a:t>
          </a:r>
          <a:r>
            <a:rPr lang="en-US" sz="1900" kern="1200" dirty="0" err="1">
              <a:solidFill>
                <a:sysClr val="windowText" lastClr="000000">
                  <a:lumMod val="95000"/>
                  <a:lumOff val="5000"/>
                </a:sysClr>
              </a:solidFill>
              <a:latin typeface="Times New Roman" pitchFamily="18" charset="0"/>
              <a:ea typeface="+mn-ea"/>
              <a:cs typeface="Times New Roman" pitchFamily="18" charset="0"/>
            </a:rPr>
            <a:t>vật</a:t>
          </a:r>
          <a:r>
            <a:rPr lang="en-US" sz="1900" kern="1200" dirty="0">
              <a:solidFill>
                <a:sysClr val="windowText" lastClr="000000">
                  <a:lumMod val="95000"/>
                  <a:lumOff val="5000"/>
                </a:sysClr>
              </a:solidFill>
              <a:latin typeface="Times New Roman" pitchFamily="18" charset="0"/>
              <a:ea typeface="+mn-ea"/>
              <a:cs typeface="Times New Roman" pitchFamily="18" charset="0"/>
            </a:rPr>
            <a:t> </a:t>
          </a:r>
          <a:r>
            <a:rPr lang="en-US" sz="1900" kern="1200" dirty="0" err="1">
              <a:solidFill>
                <a:sysClr val="windowText" lastClr="000000">
                  <a:lumMod val="95000"/>
                  <a:lumOff val="5000"/>
                </a:sysClr>
              </a:solidFill>
              <a:latin typeface="Times New Roman" pitchFamily="18" charset="0"/>
              <a:ea typeface="+mn-ea"/>
              <a:cs typeface="Times New Roman" pitchFamily="18" charset="0"/>
            </a:rPr>
            <a:t>xưng</a:t>
          </a:r>
          <a:r>
            <a:rPr lang="en-US" sz="1900" kern="1200" dirty="0">
              <a:solidFill>
                <a:sysClr val="windowText" lastClr="000000">
                  <a:lumMod val="95000"/>
                  <a:lumOff val="5000"/>
                </a:sysClr>
              </a:solidFill>
              <a:latin typeface="Times New Roman" pitchFamily="18" charset="0"/>
              <a:ea typeface="+mn-ea"/>
              <a:cs typeface="Times New Roman" pitchFamily="18" charset="0"/>
            </a:rPr>
            <a:t> "</a:t>
          </a:r>
          <a:r>
            <a:rPr lang="en-US" sz="1900" kern="1200" dirty="0" err="1">
              <a:solidFill>
                <a:sysClr val="windowText" lastClr="000000">
                  <a:lumMod val="95000"/>
                  <a:lumOff val="5000"/>
                </a:sysClr>
              </a:solidFill>
              <a:latin typeface="Times New Roman" pitchFamily="18" charset="0"/>
              <a:ea typeface="+mn-ea"/>
              <a:cs typeface="Times New Roman" pitchFamily="18" charset="0"/>
            </a:rPr>
            <a:t>tôi</a:t>
          </a:r>
          <a:r>
            <a:rPr lang="en-US" sz="1900" kern="1200" dirty="0">
              <a:solidFill>
                <a:sysClr val="windowText" lastClr="000000">
                  <a:lumMod val="95000"/>
                  <a:lumOff val="5000"/>
                </a:sysClr>
              </a:solidFill>
              <a:latin typeface="Calibri" panose="020F0502020204030204"/>
              <a:ea typeface="+mn-ea"/>
              <a:cs typeface="+mn-cs"/>
            </a:rPr>
            <a:t>"</a:t>
          </a:r>
        </a:p>
      </dsp:txBody>
      <dsp:txXfrm>
        <a:off x="2908239" y="186386"/>
        <a:ext cx="1109332" cy="899952"/>
      </dsp:txXfrm>
    </dsp:sp>
    <dsp:sp modelId="{7420B38C-C21F-49C9-A442-7425E2C1644C}">
      <dsp:nvSpPr>
        <dsp:cNvPr id="0" name=""/>
        <dsp:cNvSpPr/>
      </dsp:nvSpPr>
      <dsp:spPr>
        <a:xfrm rot="21446559">
          <a:off x="4414933" y="2252566"/>
          <a:ext cx="295927" cy="33529"/>
        </a:xfrm>
        <a:custGeom>
          <a:avLst/>
          <a:gdLst/>
          <a:ahLst/>
          <a:cxnLst/>
          <a:rect l="0" t="0" r="0" b="0"/>
          <a:pathLst>
            <a:path>
              <a:moveTo>
                <a:pt x="0" y="22895"/>
              </a:moveTo>
              <a:lnTo>
                <a:pt x="255072" y="22895"/>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4555499" y="2261933"/>
        <a:ext cx="14796" cy="14796"/>
      </dsp:txXfrm>
    </dsp:sp>
    <dsp:sp modelId="{1C8DC2CD-629F-4BA7-B945-D1C0D3F58921}">
      <dsp:nvSpPr>
        <dsp:cNvPr id="0" name=""/>
        <dsp:cNvSpPr/>
      </dsp:nvSpPr>
      <dsp:spPr>
        <a:xfrm>
          <a:off x="4710041" y="1466774"/>
          <a:ext cx="1465389" cy="1526520"/>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err="1">
              <a:solidFill>
                <a:sysClr val="windowText" lastClr="000000">
                  <a:lumMod val="95000"/>
                  <a:lumOff val="5000"/>
                </a:sysClr>
              </a:solidFill>
              <a:latin typeface="Calibri" panose="020F0502020204030204"/>
              <a:ea typeface="+mn-ea"/>
              <a:cs typeface="+mn-cs"/>
            </a:rPr>
            <a:t>Vũ</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Thị</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Bích</a:t>
          </a:r>
          <a:endParaRPr lang="en-US" sz="1900" kern="1200" dirty="0">
            <a:solidFill>
              <a:sysClr val="windowText" lastClr="000000">
                <a:lumMod val="95000"/>
                <a:lumOff val="5000"/>
              </a:sysClr>
            </a:solidFill>
            <a:latin typeface="Calibri" panose="020F0502020204030204"/>
            <a:ea typeface="+mn-ea"/>
            <a:cs typeface="+mn-cs"/>
          </a:endParaRPr>
        </a:p>
      </dsp:txBody>
      <dsp:txXfrm>
        <a:off x="4924642" y="1690328"/>
        <a:ext cx="1036187" cy="1079412"/>
      </dsp:txXfrm>
    </dsp:sp>
    <dsp:sp modelId="{F7B5CD02-5BA1-4D63-9988-A4309A94AE18}">
      <dsp:nvSpPr>
        <dsp:cNvPr id="0" name=""/>
        <dsp:cNvSpPr/>
      </dsp:nvSpPr>
      <dsp:spPr>
        <a:xfrm rot="5391731">
          <a:off x="3437444" y="3238887"/>
          <a:ext cx="99569" cy="33529"/>
        </a:xfrm>
        <a:custGeom>
          <a:avLst/>
          <a:gdLst/>
          <a:ahLst/>
          <a:cxnLst/>
          <a:rect l="0" t="0" r="0" b="0"/>
          <a:pathLst>
            <a:path>
              <a:moveTo>
                <a:pt x="0" y="22895"/>
              </a:moveTo>
              <a:lnTo>
                <a:pt x="255072" y="22895"/>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3484740" y="3253163"/>
        <a:ext cx="4978" cy="4978"/>
      </dsp:txXfrm>
    </dsp:sp>
    <dsp:sp modelId="{5CB71DDA-85BA-47B8-B630-772255569F99}">
      <dsp:nvSpPr>
        <dsp:cNvPr id="0" name=""/>
        <dsp:cNvSpPr/>
      </dsp:nvSpPr>
      <dsp:spPr>
        <a:xfrm>
          <a:off x="2712563" y="3305435"/>
          <a:ext cx="1552907" cy="1386306"/>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err="1">
              <a:solidFill>
                <a:sysClr val="windowText" lastClr="000000">
                  <a:lumMod val="95000"/>
                  <a:lumOff val="5000"/>
                </a:sysClr>
              </a:solidFill>
              <a:latin typeface="Calibri" panose="020F0502020204030204"/>
              <a:ea typeface="+mn-ea"/>
              <a:cs typeface="+mn-cs"/>
            </a:rPr>
            <a:t>Bố</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mẹ</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sư</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thầy</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Đàm</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Thân</a:t>
          </a:r>
          <a:endParaRPr lang="en-US" sz="1900" kern="1200" dirty="0">
            <a:solidFill>
              <a:sysClr val="windowText" lastClr="000000">
                <a:lumMod val="95000"/>
                <a:lumOff val="5000"/>
              </a:sysClr>
            </a:solidFill>
            <a:latin typeface="Calibri" panose="020F0502020204030204"/>
            <a:ea typeface="+mn-ea"/>
            <a:cs typeface="+mn-cs"/>
          </a:endParaRPr>
        </a:p>
      </dsp:txBody>
      <dsp:txXfrm>
        <a:off x="2939981" y="3508455"/>
        <a:ext cx="1098071" cy="980266"/>
      </dsp:txXfrm>
    </dsp:sp>
    <dsp:sp modelId="{923197F7-9AFA-4355-BA9E-C203ABCB7936}">
      <dsp:nvSpPr>
        <dsp:cNvPr id="0" name=""/>
        <dsp:cNvSpPr/>
      </dsp:nvSpPr>
      <dsp:spPr>
        <a:xfrm rot="10842174">
          <a:off x="2334465" y="2287941"/>
          <a:ext cx="219465" cy="33529"/>
        </a:xfrm>
        <a:custGeom>
          <a:avLst/>
          <a:gdLst/>
          <a:ahLst/>
          <a:cxnLst/>
          <a:rect l="0" t="0" r="0" b="0"/>
          <a:pathLst>
            <a:path>
              <a:moveTo>
                <a:pt x="0" y="22895"/>
              </a:moveTo>
              <a:lnTo>
                <a:pt x="255072" y="22895"/>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rot="10800000">
        <a:off x="2438711" y="2299220"/>
        <a:ext cx="10973" cy="10973"/>
      </dsp:txXfrm>
    </dsp:sp>
    <dsp:sp modelId="{499F118A-B136-4414-B82A-1A2DB33B3BD8}">
      <dsp:nvSpPr>
        <dsp:cNvPr id="0" name=""/>
        <dsp:cNvSpPr/>
      </dsp:nvSpPr>
      <dsp:spPr>
        <a:xfrm>
          <a:off x="796548" y="1564758"/>
          <a:ext cx="1537989" cy="1458337"/>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err="1">
              <a:solidFill>
                <a:sysClr val="windowText" lastClr="000000">
                  <a:lumMod val="95000"/>
                  <a:lumOff val="5000"/>
                </a:sysClr>
              </a:solidFill>
              <a:latin typeface="Calibri" panose="020F0502020204030204"/>
              <a:ea typeface="+mn-ea"/>
              <a:cs typeface="+mn-cs"/>
            </a:rPr>
            <a:t>Nguyễn</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Hồng</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Quân</a:t>
          </a:r>
          <a:endParaRPr lang="en-US" sz="1900" kern="1200" dirty="0">
            <a:solidFill>
              <a:sysClr val="windowText" lastClr="000000">
                <a:lumMod val="95000"/>
                <a:lumOff val="5000"/>
              </a:sysClr>
            </a:solidFill>
            <a:latin typeface="Calibri" panose="020F0502020204030204"/>
            <a:ea typeface="+mn-ea"/>
            <a:cs typeface="+mn-cs"/>
          </a:endParaRPr>
        </a:p>
      </dsp:txBody>
      <dsp:txXfrm>
        <a:off x="1021781" y="1778327"/>
        <a:ext cx="1087523" cy="103119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639C61-A924-4377-A748-E2C9EDA92DC0}"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6042B-3B95-428E-9DFD-2F18E9C3ACF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TRẦN</a:t>
            </a:r>
            <a:r>
              <a:rPr lang="en-US" altLang="zh-CN" baseline="0" dirty="0" smtClean="0"/>
              <a:t> THỊ NGỌC LÀNH – </a:t>
            </a:r>
            <a:r>
              <a:rPr lang="en-US" altLang="zh-CN" baseline="0" dirty="0" err="1" smtClean="0"/>
              <a:t>Trung</a:t>
            </a:r>
            <a:r>
              <a:rPr lang="en-US" altLang="zh-CN" baseline="0" dirty="0" smtClean="0"/>
              <a:t> </a:t>
            </a:r>
            <a:r>
              <a:rPr lang="en-US" altLang="zh-CN" baseline="0" dirty="0" err="1" smtClean="0"/>
              <a:t>tâm</a:t>
            </a:r>
            <a:r>
              <a:rPr lang="en-US" altLang="zh-CN" baseline="0" dirty="0" smtClean="0"/>
              <a:t> GDNN – GDTX </a:t>
            </a:r>
            <a:r>
              <a:rPr lang="en-US" altLang="zh-CN" baseline="0" dirty="0" err="1" smtClean="0"/>
              <a:t>Giao</a:t>
            </a:r>
            <a:r>
              <a:rPr lang="en-US" altLang="zh-CN" baseline="0" dirty="0" smtClean="0"/>
              <a:t> </a:t>
            </a:r>
            <a:r>
              <a:rPr lang="en-US" altLang="zh-CN" baseline="0" dirty="0" err="1" smtClean="0"/>
              <a:t>Thủy</a:t>
            </a:r>
            <a:r>
              <a:rPr lang="en-US" altLang="zh-CN" baseline="0" dirty="0" smtClean="0"/>
              <a:t> – Nam </a:t>
            </a:r>
            <a:r>
              <a:rPr lang="en-US" altLang="zh-CN" baseline="0" dirty="0" err="1" smtClean="0"/>
              <a:t>Định</a:t>
            </a:r>
            <a:r>
              <a:rPr lang="en-US" altLang="zh-CN" baseline="0" smtClean="0"/>
              <a:t>. </a:t>
            </a:r>
            <a:endParaRPr lang="zh-CN" altLang="en-US" dirty="0"/>
          </a:p>
        </p:txBody>
      </p:sp>
      <p:sp>
        <p:nvSpPr>
          <p:cNvPr id="4" name="灯片编号占位符 3"/>
          <p:cNvSpPr>
            <a:spLocks noGrp="1"/>
          </p:cNvSpPr>
          <p:nvPr>
            <p:ph type="sldNum" sz="quarter" idx="5"/>
          </p:nvPr>
        </p:nvSpPr>
        <p:spPr/>
        <p:txBody>
          <a:bodyPr/>
          <a:lstStyle/>
          <a:p>
            <a:fld id="{C3F0BE39-8038-4699-9F93-B32DA16FC4F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F0BE39-8038-4699-9F93-B32DA16FC4FA}" type="slidenum">
              <a:rPr kumimoji="0" lang="zh-CN" altLang="en-US" sz="1200" b="0" i="0" u="none" strike="noStrike" kern="1200" cap="none" spc="0" normalizeH="0" baseline="0" noProof="0" smtClean="0">
                <a:ln>
                  <a:noFill/>
                </a:ln>
                <a:solidFill>
                  <a:prstClr val="black"/>
                </a:solidFill>
                <a:effectLst/>
                <a:uLnTx/>
                <a:uFillTx/>
                <a:ea typeface="zihun95hao-shoukesong" pitchFamily="2" charset="-122"/>
                <a:cs typeface="+mn-cs"/>
              </a:rPr>
            </a:fld>
            <a:endParaRPr kumimoji="0" lang="zh-CN" altLang="en-US" sz="1200" b="0" i="0" u="none" strike="noStrike" kern="1200" cap="none" spc="0" normalizeH="0" baseline="0" noProof="0">
              <a:ln>
                <a:noFill/>
              </a:ln>
              <a:solidFill>
                <a:prstClr val="black"/>
              </a:solidFill>
              <a:effectLst/>
              <a:uLnTx/>
              <a:uFillTx/>
              <a:ea typeface="zihun95hao-shoukesong"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F0BE39-8038-4699-9F93-B32DA16FC4FA}" type="slidenum">
              <a:rPr kumimoji="0" lang="zh-CN" altLang="en-US" sz="1200" b="0" i="0" u="none" strike="noStrike" kern="1200" cap="none" spc="0" normalizeH="0" baseline="0" noProof="0" smtClean="0">
                <a:ln>
                  <a:noFill/>
                </a:ln>
                <a:solidFill>
                  <a:prstClr val="black"/>
                </a:solidFill>
                <a:effectLst/>
                <a:uLnTx/>
                <a:uFillTx/>
                <a:ea typeface="zihun95hao-shoukesong" pitchFamily="2" charset="-122"/>
                <a:cs typeface="+mn-cs"/>
              </a:rPr>
            </a:fld>
            <a:endParaRPr kumimoji="0" lang="zh-CN" altLang="en-US" sz="1200" b="0" i="0" u="none" strike="noStrike" kern="1200" cap="none" spc="0" normalizeH="0" baseline="0" noProof="0">
              <a:ln>
                <a:noFill/>
              </a:ln>
              <a:solidFill>
                <a:prstClr val="black"/>
              </a:solidFill>
              <a:effectLst/>
              <a:uLnTx/>
              <a:uFillTx/>
              <a:ea typeface="zihun95hao-shoukesong"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F0BE39-8038-4699-9F93-B32DA16FC4FA}" type="slidenum">
              <a:rPr kumimoji="0" lang="zh-CN" altLang="en-US" sz="1200" b="0" i="0" u="none" strike="noStrike" kern="1200" cap="none" spc="0" normalizeH="0" baseline="0" noProof="0" smtClean="0">
                <a:ln>
                  <a:noFill/>
                </a:ln>
                <a:solidFill>
                  <a:prstClr val="black"/>
                </a:solidFill>
                <a:effectLst/>
                <a:uLnTx/>
                <a:uFillTx/>
                <a:ea typeface="zihun95hao-shoukesong" pitchFamily="2" charset="-122"/>
                <a:cs typeface="+mn-cs"/>
              </a:rPr>
            </a:fld>
            <a:endParaRPr kumimoji="0" lang="zh-CN" altLang="en-US" sz="1200" b="0" i="0" u="none" strike="noStrike" kern="1200" cap="none" spc="0" normalizeH="0" baseline="0" noProof="0">
              <a:ln>
                <a:noFill/>
              </a:ln>
              <a:solidFill>
                <a:prstClr val="black"/>
              </a:solidFill>
              <a:effectLst/>
              <a:uLnTx/>
              <a:uFillTx/>
              <a:ea typeface="zihun95hao-shoukesong"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F0BE39-8038-4699-9F93-B32DA16FC4FA}" type="slidenum">
              <a:rPr kumimoji="0" lang="zh-CN" altLang="en-US" sz="1200" b="0" i="0" u="none" strike="noStrike" kern="1200" cap="none" spc="0" normalizeH="0" baseline="0" noProof="0" smtClean="0">
                <a:ln>
                  <a:noFill/>
                </a:ln>
                <a:solidFill>
                  <a:prstClr val="black"/>
                </a:solidFill>
                <a:effectLst/>
                <a:uLnTx/>
                <a:uFillTx/>
                <a:ea typeface="zihun95hao-shoukesong" pitchFamily="2" charset="-122"/>
                <a:cs typeface="+mn-cs"/>
              </a:rPr>
            </a:fld>
            <a:endParaRPr kumimoji="0" lang="zh-CN" altLang="en-US" sz="1200" b="0" i="0" u="none" strike="noStrike" kern="1200" cap="none" spc="0" normalizeH="0" baseline="0" noProof="0">
              <a:ln>
                <a:noFill/>
              </a:ln>
              <a:solidFill>
                <a:prstClr val="black"/>
              </a:solidFill>
              <a:effectLst/>
              <a:uLnTx/>
              <a:uFillTx/>
              <a:ea typeface="zihun95hao-shoukesong"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2BCB3FB-A682-443B-A2F2-6B98AAA08F5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11E418-57E5-424D-BBD9-F04F91375D12}"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2BCB3FB-A682-443B-A2F2-6B98AAA08F5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11E418-57E5-424D-BBD9-F04F91375D1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2BCB3FB-A682-443B-A2F2-6B98AAA08F5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11E418-57E5-424D-BBD9-F04F91375D12}"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5" name="图片 4" descr="图片包含 鲜花, 植物&#10;&#10;描述已自动生成"/>
          <p:cNvPicPr>
            <a:picLocks noChangeAspect="1"/>
          </p:cNvPicPr>
          <p:nvPr userDrawn="1"/>
        </p:nvPicPr>
        <p:blipFill rotWithShape="1">
          <a:blip r:embed="rId2" cstate="screen"/>
          <a:srcRect/>
          <a:stretch>
            <a:fillRect/>
          </a:stretch>
        </p:blipFill>
        <p:spPr>
          <a:xfrm flipH="1">
            <a:off x="0" y="-227641"/>
            <a:ext cx="4220308" cy="5347709"/>
          </a:xfrm>
          <a:prstGeom prst="rect">
            <a:avLst/>
          </a:prstGeom>
        </p:spPr>
      </p:pic>
      <p:pic>
        <p:nvPicPr>
          <p:cNvPr id="6" name="图片 5" descr="图片包含 鲜花, 植物&#10;&#10;描述已自动生成"/>
          <p:cNvPicPr>
            <a:picLocks noChangeAspect="1"/>
          </p:cNvPicPr>
          <p:nvPr userDrawn="1"/>
        </p:nvPicPr>
        <p:blipFill rotWithShape="1">
          <a:blip r:embed="rId3" cstate="screen"/>
          <a:srcRect/>
          <a:stretch>
            <a:fillRect/>
          </a:stretch>
        </p:blipFill>
        <p:spPr>
          <a:xfrm>
            <a:off x="7149864" y="-227641"/>
            <a:ext cx="5042136" cy="6389077"/>
          </a:xfrm>
          <a:prstGeom prst="rect">
            <a:avLst/>
          </a:prstGeom>
        </p:spPr>
      </p:pic>
      <p:sp>
        <p:nvSpPr>
          <p:cNvPr id="9" name="椭圆 8"/>
          <p:cNvSpPr/>
          <p:nvPr userDrawn="1"/>
        </p:nvSpPr>
        <p:spPr>
          <a:xfrm>
            <a:off x="1246774" y="850808"/>
            <a:ext cx="5367735" cy="5156383"/>
          </a:xfrm>
          <a:prstGeom prst="ellipse">
            <a:avLst/>
          </a:prstGeom>
          <a:gradFill>
            <a:gsLst>
              <a:gs pos="0">
                <a:schemeClr val="accent1">
                  <a:lumMod val="5000"/>
                  <a:lumOff val="95000"/>
                  <a:alpha val="0"/>
                </a:schemeClr>
              </a:gs>
              <a:gs pos="57000">
                <a:srgbClr val="EEC0CE"/>
              </a:gs>
              <a:gs pos="83000">
                <a:srgbClr val="EEC0CE"/>
              </a:gs>
              <a:gs pos="100000">
                <a:srgbClr val="EEC0C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zihun95hao-shoukesong" pitchFamily="2" charset="-122"/>
              <a:ea typeface="zihun95hao-shoukesong" pitchFamily="2" charset="-122"/>
            </a:endParaRPr>
          </a:p>
        </p:txBody>
      </p:sp>
      <p:pic>
        <p:nvPicPr>
          <p:cNvPr id="11" name="图片 10"/>
          <p:cNvPicPr>
            <a:picLocks noChangeAspect="1"/>
          </p:cNvPicPr>
          <p:nvPr userDrawn="1"/>
        </p:nvPicPr>
        <p:blipFill rotWithShape="1">
          <a:blip r:embed="rId4" cstate="screen"/>
          <a:srcRect/>
          <a:stretch>
            <a:fillRect/>
          </a:stretch>
        </p:blipFill>
        <p:spPr>
          <a:xfrm>
            <a:off x="8220573" y="190461"/>
            <a:ext cx="1740646" cy="22006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1000"/>
                                        <p:tgtEl>
                                          <p:spTgt spid="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8" name="椭圆 7"/>
          <p:cNvSpPr/>
          <p:nvPr userDrawn="1"/>
        </p:nvSpPr>
        <p:spPr>
          <a:xfrm>
            <a:off x="4518645" y="1029423"/>
            <a:ext cx="3154709" cy="3154709"/>
          </a:xfrm>
          <a:prstGeom prst="ellipse">
            <a:avLst/>
          </a:prstGeom>
          <a:gradFill>
            <a:gsLst>
              <a:gs pos="0">
                <a:schemeClr val="accent1">
                  <a:lumMod val="5000"/>
                  <a:lumOff val="95000"/>
                  <a:alpha val="0"/>
                </a:schemeClr>
              </a:gs>
              <a:gs pos="57000">
                <a:srgbClr val="EEC0CE"/>
              </a:gs>
              <a:gs pos="83000">
                <a:srgbClr val="EEC0CE"/>
              </a:gs>
              <a:gs pos="100000">
                <a:srgbClr val="EEC0C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zihun95hao-shoukesong" pitchFamily="2" charset="-122"/>
              <a:ea typeface="zihun95hao-shoukesong" pitchFamily="2" charset="-122"/>
            </a:endParaRPr>
          </a:p>
        </p:txBody>
      </p:sp>
      <p:pic>
        <p:nvPicPr>
          <p:cNvPr id="9" name="图片 8" descr="图片包含 鲜花, 植物&#10;&#10;描述已自动生成"/>
          <p:cNvPicPr>
            <a:picLocks noChangeAspect="1"/>
          </p:cNvPicPr>
          <p:nvPr userDrawn="1"/>
        </p:nvPicPr>
        <p:blipFill rotWithShape="1">
          <a:blip r:embed="rId2" cstate="screen">
            <a:alphaModFix amt="50000"/>
          </a:blip>
          <a:srcRect/>
          <a:stretch>
            <a:fillRect/>
          </a:stretch>
        </p:blipFill>
        <p:spPr>
          <a:xfrm flipH="1">
            <a:off x="0" y="0"/>
            <a:ext cx="4220308" cy="5347709"/>
          </a:xfrm>
          <a:prstGeom prst="rect">
            <a:avLst/>
          </a:prstGeom>
        </p:spPr>
      </p:pic>
      <p:pic>
        <p:nvPicPr>
          <p:cNvPr id="10" name="图片 9" descr="图片包含 鲜花, 植物&#10;&#10;描述已自动生成"/>
          <p:cNvPicPr>
            <a:picLocks noChangeAspect="1"/>
          </p:cNvPicPr>
          <p:nvPr userDrawn="1"/>
        </p:nvPicPr>
        <p:blipFill rotWithShape="1">
          <a:blip r:embed="rId2" cstate="screen">
            <a:alphaModFix amt="50000"/>
          </a:blip>
          <a:srcRect/>
          <a:stretch>
            <a:fillRect/>
          </a:stretch>
        </p:blipFill>
        <p:spPr>
          <a:xfrm>
            <a:off x="7971690" y="-1"/>
            <a:ext cx="4220308" cy="5347709"/>
          </a:xfrm>
          <a:prstGeom prst="rect">
            <a:avLst/>
          </a:prstGeom>
        </p:spPr>
      </p:pic>
      <p:grpSp>
        <p:nvGrpSpPr>
          <p:cNvPr id="6" name="组合 5"/>
          <p:cNvGrpSpPr/>
          <p:nvPr userDrawn="1"/>
        </p:nvGrpSpPr>
        <p:grpSpPr>
          <a:xfrm>
            <a:off x="3562336" y="-372515"/>
            <a:ext cx="1702667" cy="3545950"/>
            <a:chOff x="4446613" y="-372515"/>
            <a:chExt cx="1702667" cy="3545950"/>
          </a:xfrm>
        </p:grpSpPr>
        <p:pic>
          <p:nvPicPr>
            <p:cNvPr id="11" name="图片 10" descr="图片包含 物体&#10;&#10;描述已自动生成"/>
            <p:cNvPicPr>
              <a:picLocks noChangeAspect="1"/>
            </p:cNvPicPr>
            <p:nvPr/>
          </p:nvPicPr>
          <p:blipFill rotWithShape="1">
            <a:blip r:embed="rId3" cstate="screen"/>
            <a:srcRect/>
            <a:stretch>
              <a:fillRect/>
            </a:stretch>
          </p:blipFill>
          <p:spPr>
            <a:xfrm>
              <a:off x="4446613" y="-372515"/>
              <a:ext cx="1422918" cy="3545950"/>
            </a:xfrm>
            <a:prstGeom prst="rect">
              <a:avLst/>
            </a:prstGeom>
          </p:spPr>
        </p:pic>
        <p:pic>
          <p:nvPicPr>
            <p:cNvPr id="12" name="图片 11" descr="图片包含 物体&#10;&#10;描述已自动生成"/>
            <p:cNvPicPr>
              <a:picLocks noChangeAspect="1"/>
            </p:cNvPicPr>
            <p:nvPr/>
          </p:nvPicPr>
          <p:blipFill rotWithShape="1">
            <a:blip r:embed="rId4" cstate="screen"/>
            <a:srcRect/>
            <a:stretch>
              <a:fillRect/>
            </a:stretch>
          </p:blipFill>
          <p:spPr>
            <a:xfrm flipH="1">
              <a:off x="5249862" y="-213392"/>
              <a:ext cx="899418" cy="224137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1500"/>
                                        <p:tgtEl>
                                          <p:spTgt spid="9"/>
                                        </p:tgtEl>
                                      </p:cBhvr>
                                    </p:animEffect>
                                  </p:childTnLst>
                                </p:cTn>
                              </p:par>
                              <p:par>
                                <p:cTn id="11" presetID="6" presetClass="entr" presetSubtype="3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out)">
                                      <p:cBhvr>
                                        <p:cTn id="13" dur="1500"/>
                                        <p:tgtEl>
                                          <p:spTgt spid="10"/>
                                        </p:tgtEl>
                                      </p:cBhvr>
                                    </p:animEffect>
                                  </p:childTnLst>
                                </p:cTn>
                              </p:par>
                              <p:par>
                                <p:cTn id="14" presetID="47"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0" name="图片 9" descr="图片包含 鲜花, 植物&#10;&#10;描述已自动生成"/>
          <p:cNvPicPr>
            <a:picLocks noChangeAspect="1"/>
          </p:cNvPicPr>
          <p:nvPr userDrawn="1"/>
        </p:nvPicPr>
        <p:blipFill rotWithShape="1">
          <a:blip r:embed="rId2" cstate="screen">
            <a:alphaModFix amt="35000"/>
          </a:blip>
          <a:srcRect/>
          <a:stretch>
            <a:fillRect/>
          </a:stretch>
        </p:blipFill>
        <p:spPr>
          <a:xfrm flipH="1">
            <a:off x="3501921" y="3429000"/>
            <a:ext cx="2885750" cy="3656641"/>
          </a:xfrm>
          <a:prstGeom prst="rect">
            <a:avLst/>
          </a:prstGeom>
        </p:spPr>
      </p:pic>
      <p:grpSp>
        <p:nvGrpSpPr>
          <p:cNvPr id="2" name="组合 1"/>
          <p:cNvGrpSpPr/>
          <p:nvPr userDrawn="1"/>
        </p:nvGrpSpPr>
        <p:grpSpPr>
          <a:xfrm flipH="1">
            <a:off x="-1841500" y="-757281"/>
            <a:ext cx="5549900" cy="6858000"/>
            <a:chOff x="6642100" y="0"/>
            <a:chExt cx="5549900" cy="6858000"/>
          </a:xfrm>
        </p:grpSpPr>
        <p:pic>
          <p:nvPicPr>
            <p:cNvPr id="7" name="图片 6" descr="图片包含 鲜花, 植物&#10;&#10;描述已自动生成"/>
            <p:cNvPicPr>
              <a:picLocks noChangeAspect="1"/>
            </p:cNvPicPr>
            <p:nvPr userDrawn="1"/>
          </p:nvPicPr>
          <p:blipFill rotWithShape="1">
            <a:blip r:embed="rId3" cstate="screen"/>
            <a:srcRect/>
            <a:stretch>
              <a:fillRect/>
            </a:stretch>
          </p:blipFill>
          <p:spPr>
            <a:xfrm>
              <a:off x="6779799" y="0"/>
              <a:ext cx="5412201" cy="6858000"/>
            </a:xfrm>
            <a:prstGeom prst="rect">
              <a:avLst/>
            </a:prstGeom>
          </p:spPr>
        </p:pic>
        <p:sp>
          <p:nvSpPr>
            <p:cNvPr id="8" name="椭圆 7"/>
            <p:cNvSpPr/>
            <p:nvPr userDrawn="1"/>
          </p:nvSpPr>
          <p:spPr>
            <a:xfrm>
              <a:off x="6642100" y="1519281"/>
              <a:ext cx="3825866" cy="3873500"/>
            </a:xfrm>
            <a:prstGeom prst="ellipse">
              <a:avLst/>
            </a:prstGeom>
            <a:gradFill>
              <a:gsLst>
                <a:gs pos="0">
                  <a:schemeClr val="accent1">
                    <a:lumMod val="5000"/>
                    <a:lumOff val="95000"/>
                    <a:alpha val="0"/>
                  </a:schemeClr>
                </a:gs>
                <a:gs pos="57000">
                  <a:srgbClr val="EEC0CE"/>
                </a:gs>
                <a:gs pos="83000">
                  <a:srgbClr val="EEC0CE"/>
                </a:gs>
                <a:gs pos="100000">
                  <a:srgbClr val="EEC0C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zihun95hao-shoukesong" pitchFamily="2" charset="-122"/>
                <a:ea typeface="zihun95hao-shoukesong" pitchFamily="2" charset="-122"/>
              </a:endParaRPr>
            </a:p>
          </p:txBody>
        </p:sp>
        <p:pic>
          <p:nvPicPr>
            <p:cNvPr id="11" name="图片 10"/>
            <p:cNvPicPr>
              <a:picLocks noChangeAspect="1"/>
            </p:cNvPicPr>
            <p:nvPr userDrawn="1"/>
          </p:nvPicPr>
          <p:blipFill>
            <a:blip r:embed="rId4" cstate="screen"/>
            <a:stretch>
              <a:fillRect/>
            </a:stretch>
          </p:blipFill>
          <p:spPr>
            <a:xfrm>
              <a:off x="9079897" y="4336993"/>
              <a:ext cx="1171305" cy="1345973"/>
            </a:xfrm>
            <a:prstGeom prst="rect">
              <a:avLst/>
            </a:prstGeom>
          </p:spPr>
        </p:pic>
      </p:grpSp>
      <p:pic>
        <p:nvPicPr>
          <p:cNvPr id="16" name="图片 15"/>
          <p:cNvPicPr>
            <a:picLocks noChangeAspect="1"/>
          </p:cNvPicPr>
          <p:nvPr userDrawn="1"/>
        </p:nvPicPr>
        <p:blipFill rotWithShape="1">
          <a:blip r:embed="rId5" cstate="screen">
            <a:alphaModFix amt="35000"/>
          </a:blip>
          <a:srcRect/>
          <a:stretch>
            <a:fillRect/>
          </a:stretch>
        </p:blipFill>
        <p:spPr>
          <a:xfrm>
            <a:off x="10027419" y="314963"/>
            <a:ext cx="1740646" cy="22006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0" name="图片 9" descr="图片包含 鲜花, 植物&#10;&#10;描述已自动生成"/>
          <p:cNvPicPr>
            <a:picLocks noChangeAspect="1"/>
          </p:cNvPicPr>
          <p:nvPr userDrawn="1"/>
        </p:nvPicPr>
        <p:blipFill rotWithShape="1">
          <a:blip r:embed="rId2" cstate="screen">
            <a:alphaModFix amt="50000"/>
          </a:blip>
          <a:srcRect/>
          <a:stretch>
            <a:fillRect/>
          </a:stretch>
        </p:blipFill>
        <p:spPr>
          <a:xfrm>
            <a:off x="7971692" y="0"/>
            <a:ext cx="4220308" cy="53477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2BCB3FB-A682-443B-A2F2-6B98AAA08F5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11E418-57E5-424D-BBD9-F04F91375D1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2BCB3FB-A682-443B-A2F2-6B98AAA08F5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11E418-57E5-424D-BBD9-F04F91375D12}"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12BCB3FB-A682-443B-A2F2-6B98AAA08F5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11E418-57E5-424D-BBD9-F04F91375D12}"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2BCB3FB-A682-443B-A2F2-6B98AAA08F5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11E418-57E5-424D-BBD9-F04F91375D1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BCB3FB-A682-443B-A2F2-6B98AAA08F5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11E418-57E5-424D-BBD9-F04F91375D1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BCB3FB-A682-443B-A2F2-6B98AAA08F5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11E418-57E5-424D-BBD9-F04F91375D1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2BCB3FB-A682-443B-A2F2-6B98AAA08F5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11E418-57E5-424D-BBD9-F04F91375D12}" type="slidenum">
              <a:rPr lang="en-US" smtClean="0"/>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8" name="Date Placeholder 7"/>
          <p:cNvSpPr>
            <a:spLocks noGrp="1"/>
          </p:cNvSpPr>
          <p:nvPr>
            <p:ph type="dt" sz="half" idx="10"/>
          </p:nvPr>
        </p:nvSpPr>
        <p:spPr/>
        <p:txBody>
          <a:bodyPr/>
          <a:lstStyle/>
          <a:p>
            <a:fld id="{12BCB3FB-A682-443B-A2F2-6B98AAA08F51}" type="datetimeFigureOut">
              <a:rPr lang="en-US" smtClean="0"/>
            </a:fld>
            <a:endParaRPr lang="en-US"/>
          </a:p>
        </p:txBody>
      </p:sp>
      <p:sp>
        <p:nvSpPr>
          <p:cNvPr id="9" name="Slide Number Placeholder 8"/>
          <p:cNvSpPr>
            <a:spLocks noGrp="1"/>
          </p:cNvSpPr>
          <p:nvPr>
            <p:ph type="sldNum" sz="quarter" idx="11"/>
          </p:nvPr>
        </p:nvSpPr>
        <p:spPr/>
        <p:txBody>
          <a:bodyPr/>
          <a:lstStyle/>
          <a:p>
            <a:fld id="{8011E418-57E5-424D-BBD9-F04F91375D12}" type="slidenum">
              <a:rPr lang="en-US" smtClean="0"/>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8011E418-57E5-424D-BBD9-F04F91375D12}" type="slidenum">
              <a:rPr lang="en-US" smtClean="0"/>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12BCB3FB-A682-443B-A2F2-6B98AAA08F51}" type="datetimeFigureOut">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microsoft.com/office/2007/relationships/media" Target="../media/media2.mp4"/><Relationship Id="rId1" Type="http://schemas.openxmlformats.org/officeDocument/2006/relationships/video" Target="../media/media2.mp4"/></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image" Target="../media/image10.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media/media1.mp4"/></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0.png"/></Relationships>
</file>

<file path=ppt/slides/_rels/slide4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image" Target="../media/image10.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0.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10.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10.png"/></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image" Target="../media/image10.pn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image" Target="../media/image10.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13" y="2641366"/>
            <a:ext cx="8135712" cy="1015663"/>
          </a:xfrm>
          <a:prstGeom prst="rect">
            <a:avLst/>
          </a:prstGeom>
          <a:noFill/>
        </p:spPr>
        <p:txBody>
          <a:bodyPr wrap="square" rtlCol="0">
            <a:spAutoFit/>
          </a:bodyPr>
          <a:lstStyle/>
          <a:p>
            <a:r>
              <a:rPr lang="en-US" sz="6000" b="1" dirty="0" smtClean="0">
                <a:solidFill>
                  <a:srgbClr val="DB7796"/>
                </a:solidFill>
                <a:latin typeface="Segoe UI Black" panose="020B0A02040204020203" pitchFamily="34" charset="0"/>
                <a:ea typeface="Segoe UI Black" panose="020B0A02040204020203" pitchFamily="34" charset="0"/>
              </a:rPr>
              <a:t>VÀO CHÙA GẶP LẠI</a:t>
            </a:r>
            <a:endParaRPr lang="en-US" sz="6000" b="1" dirty="0">
              <a:solidFill>
                <a:srgbClr val="DB7796"/>
              </a:solidFill>
              <a:latin typeface="Segoe UI Black" panose="020B0A02040204020203" pitchFamily="34" charset="0"/>
              <a:ea typeface="Segoe UI Black" panose="020B0A02040204020203" pitchFamily="34" charset="0"/>
            </a:endParaRPr>
          </a:p>
        </p:txBody>
      </p:sp>
      <p:sp>
        <p:nvSpPr>
          <p:cNvPr id="7" name="TextBox 6"/>
          <p:cNvSpPr txBox="1"/>
          <p:nvPr/>
        </p:nvSpPr>
        <p:spPr>
          <a:xfrm>
            <a:off x="0" y="4035700"/>
            <a:ext cx="6237515" cy="523220"/>
          </a:xfrm>
          <a:prstGeom prst="rect">
            <a:avLst/>
          </a:prstGeom>
          <a:noFill/>
        </p:spPr>
        <p:txBody>
          <a:bodyPr wrap="square" rtlCol="0">
            <a:spAutoFit/>
          </a:bodyPr>
          <a:lstStyle/>
          <a:p>
            <a:pPr algn="r"/>
            <a:r>
              <a:rPr lang="en-US" sz="2800" dirty="0" smtClean="0">
                <a:solidFill>
                  <a:srgbClr val="C00000"/>
                </a:solidFill>
                <a:latin typeface="SVN-Cornish" pitchFamily="2" charset="0"/>
              </a:rPr>
              <a:t>MINH CHUYÊN</a:t>
            </a:r>
            <a:endParaRPr lang="en-US" sz="2800" dirty="0">
              <a:solidFill>
                <a:srgbClr val="C00000"/>
              </a:solidFill>
              <a:latin typeface="SVN-Cornish" pitchFamily="2" charset="0"/>
            </a:endParaRPr>
          </a:p>
        </p:txBody>
      </p:sp>
      <p:sp>
        <p:nvSpPr>
          <p:cNvPr id="4" name="TextBox 3"/>
          <p:cNvSpPr txBox="1"/>
          <p:nvPr/>
        </p:nvSpPr>
        <p:spPr>
          <a:xfrm>
            <a:off x="522514" y="5918929"/>
            <a:ext cx="10341429" cy="892552"/>
          </a:xfrm>
          <a:prstGeom prst="rect">
            <a:avLst/>
          </a:prstGeom>
          <a:noFill/>
        </p:spPr>
        <p:txBody>
          <a:bodyPr wrap="square" rtlCol="0">
            <a:spAutoFit/>
          </a:bodyPr>
          <a:lstStyle/>
          <a:p>
            <a:pPr algn="ctr"/>
            <a:r>
              <a:rPr lang="en-US" sz="2400" dirty="0" err="1" smtClean="0">
                <a:solidFill>
                  <a:srgbClr val="0070C0"/>
                </a:solidFill>
                <a:latin typeface="SVN-Cornish" pitchFamily="2" charset="0"/>
              </a:rPr>
              <a:t>Trần</a:t>
            </a:r>
            <a:r>
              <a:rPr lang="en-US" sz="2400" dirty="0" smtClean="0">
                <a:solidFill>
                  <a:srgbClr val="0070C0"/>
                </a:solidFill>
                <a:latin typeface="SVN-Cornish" pitchFamily="2" charset="0"/>
              </a:rPr>
              <a:t> </a:t>
            </a:r>
            <a:r>
              <a:rPr lang="en-US" sz="2400" dirty="0" err="1" smtClean="0">
                <a:solidFill>
                  <a:srgbClr val="0070C0"/>
                </a:solidFill>
                <a:latin typeface="SVN-Cornish" pitchFamily="2" charset="0"/>
              </a:rPr>
              <a:t>Thị</a:t>
            </a:r>
            <a:r>
              <a:rPr lang="en-US" sz="2400" dirty="0" smtClean="0">
                <a:solidFill>
                  <a:srgbClr val="0070C0"/>
                </a:solidFill>
                <a:latin typeface="SVN-Cornish" pitchFamily="2" charset="0"/>
              </a:rPr>
              <a:t> </a:t>
            </a:r>
            <a:r>
              <a:rPr lang="en-US" sz="2400" dirty="0" err="1" smtClean="0">
                <a:solidFill>
                  <a:srgbClr val="0070C0"/>
                </a:solidFill>
                <a:latin typeface="SVN-Cornish" pitchFamily="2" charset="0"/>
              </a:rPr>
              <a:t>Ngọc</a:t>
            </a:r>
            <a:r>
              <a:rPr lang="en-US" sz="2400" dirty="0" smtClean="0">
                <a:solidFill>
                  <a:srgbClr val="0070C0"/>
                </a:solidFill>
                <a:latin typeface="SVN-Cornish" pitchFamily="2" charset="0"/>
              </a:rPr>
              <a:t> </a:t>
            </a:r>
            <a:r>
              <a:rPr lang="en-US" sz="2400" dirty="0" err="1" smtClean="0">
                <a:solidFill>
                  <a:srgbClr val="0070C0"/>
                </a:solidFill>
                <a:latin typeface="SVN-Cornish" pitchFamily="2" charset="0"/>
              </a:rPr>
              <a:t>Lành</a:t>
            </a:r>
            <a:r>
              <a:rPr lang="en-US" sz="2400" dirty="0" smtClean="0">
                <a:solidFill>
                  <a:srgbClr val="0070C0"/>
                </a:solidFill>
                <a:latin typeface="SVN-Cornish" pitchFamily="2" charset="0"/>
              </a:rPr>
              <a:t> – </a:t>
            </a:r>
            <a:r>
              <a:rPr lang="en-US" sz="2400" dirty="0" err="1" smtClean="0">
                <a:solidFill>
                  <a:srgbClr val="0070C0"/>
                </a:solidFill>
                <a:latin typeface="SVN-Cornish" pitchFamily="2" charset="0"/>
              </a:rPr>
              <a:t>Trung</a:t>
            </a:r>
            <a:r>
              <a:rPr lang="en-US" sz="2400" dirty="0" smtClean="0">
                <a:solidFill>
                  <a:srgbClr val="0070C0"/>
                </a:solidFill>
                <a:latin typeface="SVN-Cornish" pitchFamily="2" charset="0"/>
              </a:rPr>
              <a:t> </a:t>
            </a:r>
            <a:r>
              <a:rPr lang="en-US" sz="2400" dirty="0" err="1" smtClean="0">
                <a:solidFill>
                  <a:srgbClr val="0070C0"/>
                </a:solidFill>
                <a:latin typeface="SVN-Cornish" pitchFamily="2" charset="0"/>
              </a:rPr>
              <a:t>tâm</a:t>
            </a:r>
            <a:r>
              <a:rPr lang="en-US" sz="2400" dirty="0" smtClean="0">
                <a:solidFill>
                  <a:srgbClr val="0070C0"/>
                </a:solidFill>
                <a:latin typeface="SVN-Cornish" pitchFamily="2" charset="0"/>
              </a:rPr>
              <a:t> GDNN – GDTX </a:t>
            </a:r>
            <a:r>
              <a:rPr lang="en-US" sz="2400" dirty="0" err="1" smtClean="0">
                <a:solidFill>
                  <a:srgbClr val="0070C0"/>
                </a:solidFill>
                <a:latin typeface="SVN-Cornish" pitchFamily="2" charset="0"/>
              </a:rPr>
              <a:t>Giao</a:t>
            </a:r>
            <a:r>
              <a:rPr lang="en-US" sz="2400" dirty="0" smtClean="0">
                <a:solidFill>
                  <a:srgbClr val="0070C0"/>
                </a:solidFill>
                <a:latin typeface="SVN-Cornish" pitchFamily="2" charset="0"/>
              </a:rPr>
              <a:t> </a:t>
            </a:r>
            <a:r>
              <a:rPr lang="en-US" sz="2400" dirty="0" err="1" smtClean="0">
                <a:solidFill>
                  <a:srgbClr val="0070C0"/>
                </a:solidFill>
                <a:latin typeface="SVN-Cornish" pitchFamily="2" charset="0"/>
              </a:rPr>
              <a:t>Thủy</a:t>
            </a:r>
            <a:r>
              <a:rPr lang="en-US" sz="2400" dirty="0" smtClean="0">
                <a:solidFill>
                  <a:srgbClr val="0070C0"/>
                </a:solidFill>
                <a:latin typeface="SVN-Cornish" pitchFamily="2" charset="0"/>
              </a:rPr>
              <a:t>- Nam </a:t>
            </a:r>
            <a:r>
              <a:rPr lang="en-US" sz="2400" dirty="0" err="1" smtClean="0">
                <a:solidFill>
                  <a:srgbClr val="0070C0"/>
                </a:solidFill>
                <a:latin typeface="SVN-Cornish" pitchFamily="2" charset="0"/>
              </a:rPr>
              <a:t>Định</a:t>
            </a:r>
            <a:endParaRPr lang="en-US" sz="2400" dirty="0" smtClean="0">
              <a:solidFill>
                <a:srgbClr val="0070C0"/>
              </a:solidFill>
              <a:latin typeface="SVN-Cornish" pitchFamily="2" charset="0"/>
            </a:endParaRPr>
          </a:p>
          <a:p>
            <a:pPr algn="r"/>
            <a:endParaRPr lang="en-US" sz="2800" dirty="0">
              <a:solidFill>
                <a:srgbClr val="C00000"/>
              </a:solidFill>
              <a:latin typeface="SVN-Cornish"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75" y="3174"/>
            <a:ext cx="12173651"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ộp Văn bản 6"/>
          <p:cNvSpPr txBox="1"/>
          <p:nvPr/>
        </p:nvSpPr>
        <p:spPr>
          <a:xfrm>
            <a:off x="2589987" y="5780381"/>
            <a:ext cx="7784099" cy="715089"/>
          </a:xfrm>
          <a:prstGeom prst="roundRect">
            <a:avLst/>
          </a:prstGeom>
          <a:noFill/>
          <a:ln w="38100">
            <a:solidFill>
              <a:srgbClr val="00CC00"/>
            </a:solidFill>
          </a:ln>
        </p:spPr>
        <p:txBody>
          <a:bodyPr wrap="square">
            <a:spAutoFit/>
          </a:bodyPr>
          <a:lstStyle/>
          <a:p>
            <a:pPr algn="ctr"/>
            <a:r>
              <a:rPr lang="vi-VN" sz="3600" b="1" dirty="0">
                <a:latin typeface="Times New Roman" panose="02020603050405020304" pitchFamily="18" charset="0"/>
                <a:ea typeface="Times New Roman" panose="02020603050405020304" pitchFamily="18" charset="0"/>
              </a:rPr>
              <a:t>NHÀ </a:t>
            </a:r>
            <a:r>
              <a:rPr lang="vi-VN" sz="3600" b="1" dirty="0" smtClean="0">
                <a:latin typeface="Times New Roman" panose="02020603050405020304" pitchFamily="18" charset="0"/>
                <a:ea typeface="Times New Roman" panose="02020603050405020304" pitchFamily="18" charset="0"/>
              </a:rPr>
              <a:t>VĂN </a:t>
            </a:r>
            <a:r>
              <a:rPr lang="vi-VN" sz="3600" b="1" dirty="0">
                <a:latin typeface="Times New Roman" panose="02020603050405020304" pitchFamily="18" charset="0"/>
                <a:ea typeface="Times New Roman" panose="02020603050405020304" pitchFamily="18" charset="0"/>
              </a:rPr>
              <a:t>MINH </a:t>
            </a:r>
            <a:r>
              <a:rPr lang="en-US" sz="3600" b="1" dirty="0" smtClean="0">
                <a:latin typeface="Times New Roman" panose="02020603050405020304" pitchFamily="18" charset="0"/>
                <a:ea typeface="Times New Roman" panose="02020603050405020304" pitchFamily="18" charset="0"/>
              </a:rPr>
              <a:t>CHUYÊN</a:t>
            </a:r>
            <a:endParaRPr lang="en-US" sz="3200" b="1" dirty="0">
              <a:effectLst/>
              <a:latin typeface="Times New Roman" panose="02020603050405020304" pitchFamily="18" charset="0"/>
              <a:ea typeface="Times New Roman" panose="02020603050405020304" pitchFamily="18" charset="0"/>
            </a:endParaRPr>
          </a:p>
        </p:txBody>
      </p:sp>
      <p:pic>
        <p:nvPicPr>
          <p:cNvPr id="8" name="Picture 7" descr="Minh Chuyên: Nhà văn trưởng thành từ chiến trường"/>
          <p:cNvPicPr/>
          <p:nvPr/>
        </p:nvPicPr>
        <p:blipFill>
          <a:blip r:embed="rId2">
            <a:extLst>
              <a:ext uri="{28A0092B-C50C-407E-A947-70E740481C1C}">
                <a14:useLocalDpi xmlns:a14="http://schemas.microsoft.com/office/drawing/2010/main" val="0"/>
              </a:ext>
            </a:extLst>
          </a:blip>
          <a:srcRect/>
          <a:stretch>
            <a:fillRect/>
          </a:stretch>
        </p:blipFill>
        <p:spPr bwMode="auto">
          <a:xfrm>
            <a:off x="611731" y="298722"/>
            <a:ext cx="3021965" cy="29730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20934"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117600" y="456131"/>
            <a:ext cx="9017000" cy="1077218"/>
          </a:xfrm>
          <a:prstGeom prst="rect">
            <a:avLst/>
          </a:prstGeom>
          <a:noFill/>
        </p:spPr>
        <p:txBody>
          <a:bodyPr wrap="square">
            <a:spAutoFit/>
          </a:bodyPr>
          <a:lstStyle/>
          <a:p>
            <a:pPr algn="just"/>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I.TÌM HIỂU CHUNG</a:t>
            </a:r>
            <a:endPar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b="1" dirty="0" err="1" smtClean="0">
                <a:solidFill>
                  <a:srgbClr val="339933"/>
                </a:solidFill>
                <a:latin typeface="Times New Roman" panose="02020603050405020304" pitchFamily="18" charset="0"/>
                <a:cs typeface="Times New Roman" panose="02020603050405020304" pitchFamily="18" charset="0"/>
              </a:rPr>
              <a:t>Tác</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giả</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Minh </a:t>
            </a:r>
            <a:r>
              <a:rPr lang="en-US" sz="3200" b="1" dirty="0" err="1" smtClean="0">
                <a:solidFill>
                  <a:srgbClr val="339933"/>
                </a:solidFill>
                <a:latin typeface="Times New Roman" panose="02020603050405020304" pitchFamily="18" charset="0"/>
                <a:cs typeface="Times New Roman" panose="02020603050405020304" pitchFamily="18" charset="0"/>
              </a:rPr>
              <a:t>Chuyên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2" name="Hộp Văn bản 1"/>
          <p:cNvSpPr txBox="1"/>
          <p:nvPr/>
        </p:nvSpPr>
        <p:spPr>
          <a:xfrm>
            <a:off x="1212893" y="1488680"/>
            <a:ext cx="6472421" cy="1055608"/>
          </a:xfrm>
          <a:prstGeom prst="roundRect">
            <a:avLst/>
          </a:prstGeom>
          <a:noFill/>
          <a:ln w="38100">
            <a:solidFill>
              <a:srgbClr val="00CC00"/>
            </a:solidFill>
          </a:ln>
        </p:spPr>
        <p:txBody>
          <a:bodyPr wrap="square">
            <a:spAutoFit/>
          </a:bodyPr>
          <a:lstStyle/>
          <a:p>
            <a:pPr>
              <a:tabLst>
                <a:tab pos="135255" algn="l"/>
              </a:tabLst>
            </a:pPr>
            <a:r>
              <a:rPr lang="vi-VN" sz="2800" dirty="0">
                <a:solidFill>
                  <a:srgbClr val="0070C0"/>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văn</a:t>
            </a:r>
            <a:r>
              <a:rPr lang="vi-VN" sz="2800" dirty="0" smtClean="0">
                <a:solidFill>
                  <a:srgbClr val="333333"/>
                </a:solidFill>
                <a:latin typeface="Times New Roman" panose="02020603050405020304" pitchFamily="18" charset="0"/>
                <a:ea typeface="Times New Roman" panose="02020603050405020304" pitchFamily="18" charset="0"/>
              </a:rPr>
              <a:t> </a:t>
            </a:r>
            <a:r>
              <a:rPr lang="vi-VN" sz="2800" dirty="0">
                <a:solidFill>
                  <a:srgbClr val="333333"/>
                </a:solidFill>
                <a:latin typeface="Times New Roman" panose="02020603050405020304" pitchFamily="18" charset="0"/>
                <a:ea typeface="Times New Roman" panose="02020603050405020304" pitchFamily="18" charset="0"/>
              </a:rPr>
              <a:t>Minh </a:t>
            </a:r>
            <a:r>
              <a:rPr lang="en-US" sz="2800" dirty="0" err="1" smtClean="0">
                <a:solidFill>
                  <a:srgbClr val="333333"/>
                </a:solidFill>
                <a:latin typeface="Times New Roman" panose="02020603050405020304" pitchFamily="18" charset="0"/>
                <a:ea typeface="Times New Roman" panose="02020603050405020304" pitchFamily="18" charset="0"/>
              </a:rPr>
              <a:t>Chuyên</a:t>
            </a:r>
            <a:r>
              <a:rPr lang="en-US" sz="2800" dirty="0" smtClean="0">
                <a:solidFill>
                  <a:srgbClr val="333333"/>
                </a:solidFill>
                <a:latin typeface="Times New Roman" panose="02020603050405020304" pitchFamily="18" charset="0"/>
                <a:ea typeface="Times New Roman" panose="02020603050405020304" pitchFamily="18" charset="0"/>
              </a:rPr>
              <a:t>,</a:t>
            </a:r>
            <a:r>
              <a:rPr lang="vi-VN" sz="2800" dirty="0" smtClean="0">
                <a:solidFill>
                  <a:srgbClr val="333333"/>
                </a:solidFill>
                <a:latin typeface="Times New Roman" panose="02020603050405020304" pitchFamily="18" charset="0"/>
                <a:ea typeface="Times New Roman" panose="02020603050405020304" pitchFamily="18" charset="0"/>
              </a:rPr>
              <a:t> </a:t>
            </a:r>
            <a:r>
              <a:rPr lang="vi-VN" sz="2800" dirty="0">
                <a:solidFill>
                  <a:srgbClr val="333333"/>
                </a:solidFill>
                <a:latin typeface="Times New Roman" panose="02020603050405020304" pitchFamily="18" charset="0"/>
                <a:ea typeface="Times New Roman" panose="02020603050405020304" pitchFamily="18" charset="0"/>
              </a:rPr>
              <a:t>tên khai sinh là Nguyễn </a:t>
            </a:r>
            <a:r>
              <a:rPr lang="en-US" sz="2800" dirty="0" smtClean="0">
                <a:solidFill>
                  <a:srgbClr val="333333"/>
                </a:solidFill>
                <a:latin typeface="Times New Roman" panose="02020603050405020304" pitchFamily="18" charset="0"/>
                <a:ea typeface="Times New Roman" panose="02020603050405020304" pitchFamily="18" charset="0"/>
              </a:rPr>
              <a:t>Minh </a:t>
            </a:r>
            <a:r>
              <a:rPr lang="en-US" sz="2800" dirty="0" err="1" smtClean="0">
                <a:solidFill>
                  <a:srgbClr val="333333"/>
                </a:solidFill>
                <a:latin typeface="Times New Roman" panose="02020603050405020304" pitchFamily="18" charset="0"/>
                <a:ea typeface="Times New Roman" panose="02020603050405020304" pitchFamily="18" charset="0"/>
              </a:rPr>
              <a:t>Chuyên</a:t>
            </a:r>
            <a:r>
              <a:rPr lang="vi-VN" sz="2800" dirty="0" smtClean="0">
                <a:solidFill>
                  <a:srgbClr val="333333"/>
                </a:solidFill>
                <a:latin typeface="Times New Roman" panose="02020603050405020304" pitchFamily="18" charset="0"/>
                <a:ea typeface="Times New Roman" panose="02020603050405020304" pitchFamily="18" charset="0"/>
              </a:rPr>
              <a:t>, </a:t>
            </a:r>
            <a:r>
              <a:rPr lang="vi-VN" sz="2800" dirty="0">
                <a:solidFill>
                  <a:srgbClr val="333333"/>
                </a:solidFill>
                <a:latin typeface="Times New Roman" panose="02020603050405020304" pitchFamily="18" charset="0"/>
                <a:ea typeface="Times New Roman" panose="02020603050405020304" pitchFamily="18" charset="0"/>
              </a:rPr>
              <a:t>sinh năm </a:t>
            </a:r>
            <a:r>
              <a:rPr lang="vi-VN" sz="2800" dirty="0" smtClean="0">
                <a:solidFill>
                  <a:srgbClr val="333333"/>
                </a:solidFill>
                <a:latin typeface="Times New Roman" panose="02020603050405020304" pitchFamily="18" charset="0"/>
                <a:ea typeface="Times New Roman" panose="02020603050405020304" pitchFamily="18" charset="0"/>
              </a:rPr>
              <a:t>19</a:t>
            </a:r>
            <a:r>
              <a:rPr lang="en-US" sz="2800" dirty="0" smtClean="0">
                <a:solidFill>
                  <a:srgbClr val="333333"/>
                </a:solidFill>
                <a:latin typeface="Times New Roman" panose="02020603050405020304" pitchFamily="18" charset="0"/>
                <a:ea typeface="Times New Roman" panose="02020603050405020304" pitchFamily="18" charset="0"/>
              </a:rPr>
              <a:t>4</a:t>
            </a:r>
            <a:r>
              <a:rPr lang="vi-VN" sz="2800" dirty="0" smtClean="0">
                <a:solidFill>
                  <a:srgbClr val="333333"/>
                </a:solidFill>
                <a:latin typeface="Times New Roman" panose="02020603050405020304" pitchFamily="18" charset="0"/>
                <a:ea typeface="Times New Roman" panose="02020603050405020304" pitchFamily="18" charset="0"/>
              </a:rPr>
              <a:t>8</a:t>
            </a:r>
            <a:r>
              <a:rPr lang="vi-VN" sz="2800" dirty="0">
                <a:solidFill>
                  <a:srgbClr val="333333"/>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4" name="Hộp Văn bản 3"/>
          <p:cNvSpPr txBox="1"/>
          <p:nvPr/>
        </p:nvSpPr>
        <p:spPr>
          <a:xfrm>
            <a:off x="1212894" y="2691553"/>
            <a:ext cx="6875192" cy="578882"/>
          </a:xfrm>
          <a:prstGeom prst="roundRect">
            <a:avLst/>
          </a:prstGeom>
          <a:noFill/>
          <a:ln w="38100">
            <a:solidFill>
              <a:srgbClr val="00CC00"/>
            </a:solidFill>
          </a:ln>
        </p:spPr>
        <p:txBody>
          <a:bodyPr wrap="square">
            <a:spAutoFit/>
          </a:bodyPr>
          <a:lstStyle/>
          <a:p>
            <a:pPr algn="just"/>
            <a:r>
              <a:rPr lang="nl-NL"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333333"/>
                </a:solidFill>
                <a:latin typeface="Times New Roman" panose="02020603050405020304" pitchFamily="18" charset="0"/>
                <a:ea typeface="Times New Roman" panose="02020603050405020304" pitchFamily="18" charset="0"/>
              </a:rPr>
              <a:t>Quê </a:t>
            </a:r>
            <a:r>
              <a:rPr lang="vi-VN" sz="2800" dirty="0" smtClean="0">
                <a:solidFill>
                  <a:srgbClr val="333333"/>
                </a:solidFill>
                <a:latin typeface="Times New Roman" panose="02020603050405020304" pitchFamily="18" charset="0"/>
                <a:ea typeface="Times New Roman" panose="02020603050405020304" pitchFamily="18" charset="0"/>
              </a:rPr>
              <a:t>quán:</a:t>
            </a:r>
            <a:r>
              <a:rPr lang="en-US" sz="2800" dirty="0" smtClean="0">
                <a:solidFill>
                  <a:srgbClr val="333333"/>
                </a:solidFill>
                <a:latin typeface="Times New Roman" panose="02020603050405020304" pitchFamily="18" charset="0"/>
                <a:ea typeface="Times New Roman" panose="02020603050405020304" pitchFamily="18" charset="0"/>
              </a:rPr>
              <a:t>Minh </a:t>
            </a:r>
            <a:r>
              <a:rPr lang="en-US" sz="2800" dirty="0" err="1" smtClean="0">
                <a:solidFill>
                  <a:srgbClr val="333333"/>
                </a:solidFill>
                <a:latin typeface="Times New Roman" panose="02020603050405020304" pitchFamily="18" charset="0"/>
                <a:ea typeface="Times New Roman" panose="02020603050405020304" pitchFamily="18" charset="0"/>
              </a:rPr>
              <a:t>Khai</a:t>
            </a:r>
            <a:r>
              <a:rPr lang="en-US" sz="2800" dirty="0" smtClean="0">
                <a:solidFill>
                  <a:srgbClr val="333333"/>
                </a:solidFill>
                <a:latin typeface="Times New Roman" panose="02020603050405020304" pitchFamily="18" charset="0"/>
                <a:ea typeface="Times New Roman" panose="02020603050405020304" pitchFamily="18" charset="0"/>
              </a:rPr>
              <a:t> – </a:t>
            </a:r>
            <a:r>
              <a:rPr lang="en-US" sz="2800" dirty="0" err="1" smtClean="0">
                <a:solidFill>
                  <a:srgbClr val="333333"/>
                </a:solidFill>
                <a:latin typeface="Times New Roman" panose="02020603050405020304" pitchFamily="18" charset="0"/>
                <a:ea typeface="Times New Roman" panose="02020603050405020304" pitchFamily="18" charset="0"/>
              </a:rPr>
              <a:t>Vũ</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Thư</a:t>
            </a:r>
            <a:r>
              <a:rPr lang="vi-VN" sz="2800" dirty="0" smtClean="0">
                <a:solidFill>
                  <a:srgbClr val="333333"/>
                </a:solidFill>
                <a:latin typeface="Times New Roman" panose="02020603050405020304" pitchFamily="18" charset="0"/>
                <a:ea typeface="Times New Roman" panose="02020603050405020304" pitchFamily="18" charset="0"/>
              </a:rPr>
              <a:t> </a:t>
            </a:r>
            <a:r>
              <a:rPr lang="en-US" sz="2800" dirty="0" smtClean="0">
                <a:solidFill>
                  <a:srgbClr val="333333"/>
                </a:solidFill>
                <a:latin typeface="Times New Roman" panose="02020603050405020304" pitchFamily="18" charset="0"/>
                <a:ea typeface="Times New Roman" panose="02020603050405020304" pitchFamily="18" charset="0"/>
              </a:rPr>
              <a:t>-</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Thái</a:t>
            </a:r>
            <a:r>
              <a:rPr lang="vi-VN" sz="2800" dirty="0" smtClean="0">
                <a:solidFill>
                  <a:srgbClr val="333333"/>
                </a:solidFill>
                <a:latin typeface="Times New Roman" panose="02020603050405020304" pitchFamily="18" charset="0"/>
                <a:ea typeface="Times New Roman" panose="02020603050405020304" pitchFamily="18" charset="0"/>
              </a:rPr>
              <a:t> </a:t>
            </a:r>
            <a:r>
              <a:rPr lang="vi-VN" sz="2800" dirty="0">
                <a:solidFill>
                  <a:srgbClr val="333333"/>
                </a:solidFill>
                <a:latin typeface="Times New Roman" panose="02020603050405020304" pitchFamily="18" charset="0"/>
                <a:ea typeface="Times New Roman" panose="02020603050405020304" pitchFamily="18" charset="0"/>
              </a:rPr>
              <a:t>Bình</a:t>
            </a:r>
            <a:endParaRPr lang="en-US" sz="2400" dirty="0">
              <a:latin typeface="Times New Roman" panose="02020603050405020304" pitchFamily="18" charset="0"/>
              <a:ea typeface="Times New Roman" panose="02020603050405020304" pitchFamily="18" charset="0"/>
            </a:endParaRPr>
          </a:p>
        </p:txBody>
      </p:sp>
      <p:sp>
        <p:nvSpPr>
          <p:cNvPr id="7" name="Hộp Văn bản 6"/>
          <p:cNvSpPr txBox="1"/>
          <p:nvPr/>
        </p:nvSpPr>
        <p:spPr>
          <a:xfrm>
            <a:off x="1117600" y="3423425"/>
            <a:ext cx="7135902" cy="3439239"/>
          </a:xfrm>
          <a:prstGeom prst="roundRect">
            <a:avLst/>
          </a:prstGeom>
          <a:noFill/>
          <a:ln w="38100">
            <a:solidFill>
              <a:srgbClr val="00CC00"/>
            </a:solidFill>
          </a:ln>
        </p:spPr>
        <p:txBody>
          <a:bodyPr wrap="square">
            <a:spAutoFit/>
          </a:bodyPr>
          <a:lstStyle/>
          <a:p>
            <a:pPr algn="just" fontAlgn="base"/>
            <a:r>
              <a:rPr lang="en-US" sz="2800" dirty="0">
                <a:solidFill>
                  <a:srgbClr val="333333"/>
                </a:solidFill>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cs typeface="Times New Roman" panose="02020603050405020304" pitchFamily="18" charset="0"/>
              </a:rPr>
              <a:t>Ông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1" name="Picture 10" descr="Minh Chuyên: Nhà văn trưởng thành từ chiến trường"/>
          <p:cNvPicPr/>
          <p:nvPr/>
        </p:nvPicPr>
        <p:blipFill>
          <a:blip r:embed="rId2">
            <a:extLst>
              <a:ext uri="{28A0092B-C50C-407E-A947-70E740481C1C}">
                <a14:useLocalDpi xmlns:a14="http://schemas.microsoft.com/office/drawing/2010/main" val="0"/>
              </a:ext>
            </a:extLst>
          </a:blip>
          <a:srcRect/>
          <a:stretch>
            <a:fillRect/>
          </a:stretch>
        </p:blipFill>
        <p:spPr bwMode="auto">
          <a:xfrm>
            <a:off x="8253502" y="1796143"/>
            <a:ext cx="3252698" cy="326791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6287"/>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1291771" y="1651197"/>
            <a:ext cx="10032049" cy="1055608"/>
          </a:xfrm>
          <a:prstGeom prst="roundRect">
            <a:avLst/>
          </a:prstGeom>
          <a:noFill/>
          <a:ln w="38100">
            <a:solidFill>
              <a:srgbClr val="00CC00"/>
            </a:solidFill>
          </a:ln>
        </p:spPr>
        <p:txBody>
          <a:bodyPr wrap="square">
            <a:spAutoFit/>
          </a:bodyPr>
          <a:lstStyle/>
          <a:p>
            <a:pPr algn="just"/>
            <a:r>
              <a:rPr lang="vi-VN" sz="2800" dirty="0">
                <a:solidFill>
                  <a:srgbClr val="333333"/>
                </a:solidFill>
                <a:latin typeface="Times New Roman" panose="02020603050405020304" pitchFamily="18" charset="0"/>
                <a:ea typeface="Times New Roman" panose="02020603050405020304" pitchFamily="18" charset="0"/>
              </a:rPr>
              <a:t>- Phong cách nghệ thuật: tinh tế, nhẹ nhàng, sâu </a:t>
            </a:r>
            <a:r>
              <a:rPr lang="vi-VN" sz="2800" dirty="0" smtClean="0">
                <a:solidFill>
                  <a:srgbClr val="333333"/>
                </a:solidFill>
                <a:latin typeface="Times New Roman" panose="02020603050405020304" pitchFamily="18" charset="0"/>
                <a:ea typeface="Times New Roman" panose="02020603050405020304" pitchFamily="18" charset="0"/>
              </a:rPr>
              <a:t>lắng</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giàu</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cảm</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xúc</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chân</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thành</a:t>
            </a:r>
            <a:r>
              <a:rPr lang="en-US" sz="2800" dirty="0" smtClean="0">
                <a:solidFill>
                  <a:srgbClr val="333333"/>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7" name="Hộp Văn bản 6"/>
          <p:cNvSpPr txBox="1"/>
          <p:nvPr/>
        </p:nvSpPr>
        <p:spPr>
          <a:xfrm>
            <a:off x="4511265" y="3177832"/>
            <a:ext cx="7027592" cy="1532334"/>
          </a:xfrm>
          <a:prstGeom prst="roundRect">
            <a:avLst/>
          </a:prstGeom>
          <a:noFill/>
          <a:ln w="38100">
            <a:solidFill>
              <a:srgbClr val="00CC00"/>
            </a:solidFill>
          </a:ln>
        </p:spPr>
        <p:txBody>
          <a:bodyPr wrap="square">
            <a:spAutoFit/>
          </a:bodyPr>
          <a:lstStyle/>
          <a:p>
            <a:pPr algn="just"/>
            <a:r>
              <a:rPr lang="vi-VN" sz="2800" dirty="0">
                <a:solidFill>
                  <a:srgbClr val="333333"/>
                </a:solidFill>
                <a:latin typeface="Times New Roman" panose="02020603050405020304" pitchFamily="18" charset="0"/>
                <a:ea typeface="Times New Roman" panose="02020603050405020304" pitchFamily="18" charset="0"/>
              </a:rPr>
              <a:t>- Tác phẩm chính: </a:t>
            </a:r>
            <a:r>
              <a:rPr lang="en-US" sz="2800" i="1" dirty="0" err="1" smtClean="0">
                <a:solidFill>
                  <a:srgbClr val="333333"/>
                </a:solidFill>
                <a:latin typeface="Times New Roman" panose="02020603050405020304" pitchFamily="18" charset="0"/>
                <a:ea typeface="Times New Roman" panose="02020603050405020304" pitchFamily="18" charset="0"/>
              </a:rPr>
              <a:t>Người</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lang</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thang</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không</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cô</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đơn</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Thủ</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tục</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làm</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người</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còn</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sống</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Vào</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chùa</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gặp</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lại</a:t>
            </a:r>
            <a:r>
              <a:rPr lang="en-US" sz="2800" i="1" dirty="0" smtClean="0">
                <a:solidFill>
                  <a:srgbClr val="333333"/>
                </a:solidFill>
                <a:latin typeface="Times New Roman" panose="02020603050405020304" pitchFamily="18" charset="0"/>
                <a:ea typeface="Times New Roman" panose="02020603050405020304" pitchFamily="18" charset="0"/>
              </a:rPr>
              <a:t>, Di </a:t>
            </a:r>
            <a:r>
              <a:rPr lang="en-US" sz="2800" i="1" dirty="0" err="1" smtClean="0">
                <a:solidFill>
                  <a:srgbClr val="333333"/>
                </a:solidFill>
                <a:latin typeface="Times New Roman" panose="02020603050405020304" pitchFamily="18" charset="0"/>
                <a:ea typeface="Times New Roman" panose="02020603050405020304" pitchFamily="18" charset="0"/>
              </a:rPr>
              <a:t>họa</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chiến</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tranh</a:t>
            </a:r>
            <a:r>
              <a:rPr lang="en-US" sz="2800" i="1" dirty="0" smtClean="0">
                <a:solidFill>
                  <a:srgbClr val="333333"/>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
        <p:nvSpPr>
          <p:cNvPr id="9" name="Hộp Văn bản 9"/>
          <p:cNvSpPr txBox="1"/>
          <p:nvPr/>
        </p:nvSpPr>
        <p:spPr>
          <a:xfrm>
            <a:off x="1117600" y="456130"/>
            <a:ext cx="9017000" cy="1077218"/>
          </a:xfrm>
          <a:prstGeom prst="rect">
            <a:avLst/>
          </a:prstGeom>
          <a:noFill/>
        </p:spPr>
        <p:txBody>
          <a:bodyPr wrap="square">
            <a:spAutoFit/>
          </a:bodyPr>
          <a:lstStyle/>
          <a:p>
            <a:pPr algn="just"/>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I.TÌM HIỂU CHUNG</a:t>
            </a:r>
            <a:endPar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b="1" dirty="0" smtClean="0">
                <a:solidFill>
                  <a:srgbClr val="339933"/>
                </a:solidFill>
                <a:latin typeface="Times New Roman" panose="02020603050405020304" pitchFamily="18" charset="0"/>
                <a:cs typeface="Times New Roman" panose="02020603050405020304" pitchFamily="18" charset="0"/>
              </a:rPr>
              <a:t>1. </a:t>
            </a:r>
            <a:r>
              <a:rPr lang="en-US" sz="3200" b="1" dirty="0" err="1" smtClean="0">
                <a:solidFill>
                  <a:srgbClr val="339933"/>
                </a:solidFill>
                <a:latin typeface="Times New Roman" panose="02020603050405020304" pitchFamily="18" charset="0"/>
                <a:cs typeface="Times New Roman" panose="02020603050405020304" pitchFamily="18" charset="0"/>
              </a:rPr>
              <a:t>Tác</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giả</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Minh </a:t>
            </a:r>
            <a:r>
              <a:rPr lang="en-US" sz="3200" b="1" dirty="0" err="1" smtClean="0">
                <a:solidFill>
                  <a:srgbClr val="339933"/>
                </a:solidFill>
                <a:latin typeface="Times New Roman" panose="02020603050405020304" pitchFamily="18" charset="0"/>
                <a:cs typeface="Times New Roman" panose="02020603050405020304" pitchFamily="18" charset="0"/>
              </a:rPr>
              <a:t>Chuyên</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11" name="Picture 10" descr="Minh Chuyên: Nhà văn trưởng thành từ chiến trường"/>
          <p:cNvPicPr/>
          <p:nvPr/>
        </p:nvPicPr>
        <p:blipFill>
          <a:blip r:embed="rId2">
            <a:extLst>
              <a:ext uri="{28A0092B-C50C-407E-A947-70E740481C1C}">
                <a14:useLocalDpi xmlns:a14="http://schemas.microsoft.com/office/drawing/2010/main" val="0"/>
              </a:ext>
            </a:extLst>
          </a:blip>
          <a:srcRect/>
          <a:stretch>
            <a:fillRect/>
          </a:stretch>
        </p:blipFill>
        <p:spPr bwMode="auto">
          <a:xfrm>
            <a:off x="1117600" y="3177832"/>
            <a:ext cx="3252698" cy="326791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117600" y="300717"/>
            <a:ext cx="9017000" cy="1077218"/>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 TÌM HIỂU CHUNG</a:t>
            </a:r>
            <a:endParaRPr lang="en-US" sz="3200" b="1" dirty="0" smtClean="0">
              <a:solidFill>
                <a:srgbClr val="339933"/>
              </a:solidFill>
              <a:latin typeface="Times New Roman" panose="02020603050405020304" pitchFamily="18" charset="0"/>
              <a:cs typeface="Times New Roman" panose="02020603050405020304" pitchFamily="18" charset="0"/>
            </a:endParaRPr>
          </a:p>
          <a:p>
            <a:r>
              <a:rPr lang="en-US" sz="3200" b="1" dirty="0" smtClean="0">
                <a:solidFill>
                  <a:srgbClr val="339933"/>
                </a:solidFill>
                <a:latin typeface="Times New Roman" panose="02020603050405020304" pitchFamily="18" charset="0"/>
                <a:cs typeface="Times New Roman" panose="02020603050405020304" pitchFamily="18" charset="0"/>
              </a:rPr>
              <a:t>2.Văn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366156" y="1426905"/>
            <a:ext cx="7941129"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9900"/>
                </a:solidFill>
                <a:effectLst/>
                <a:latin typeface="Times New Roman" panose="02020603050405020304" pitchFamily="18" charset="0"/>
                <a:ea typeface="Calibri" panose="020F0502020204030204" pitchFamily="34" charset="0"/>
              </a:rPr>
              <a:t>2.1. </a:t>
            </a:r>
            <a:r>
              <a:rPr lang="en-US" sz="2800" b="1" dirty="0" err="1">
                <a:solidFill>
                  <a:srgbClr val="009900"/>
                </a:solidFill>
                <a:effectLst/>
                <a:latin typeface="Times New Roman" panose="02020603050405020304" pitchFamily="18" charset="0"/>
                <a:ea typeface="Calibri" panose="020F0502020204030204" pitchFamily="34" charset="0"/>
              </a:rPr>
              <a:t>Đọc</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văn</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bản</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và</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tìm</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hiểu</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từ</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khó</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chú</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giải</a:t>
            </a:r>
            <a:endParaRPr lang="en-US" sz="2800" dirty="0">
              <a:solidFill>
                <a:srgbClr val="009900"/>
              </a:solidFill>
              <a:effectLst/>
              <a:latin typeface="Times New Roman" panose="02020603050405020304" pitchFamily="18" charset="0"/>
              <a:ea typeface="Calibri" panose="020F0502020204030204" pitchFamily="34" charset="0"/>
            </a:endParaRPr>
          </a:p>
        </p:txBody>
      </p:sp>
      <p:pic>
        <p:nvPicPr>
          <p:cNvPr id="14" name="Hình ảnh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864" y="2379235"/>
            <a:ext cx="4231822" cy="42318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22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5" name="Hộp Văn bản 14"/>
          <p:cNvSpPr txBox="1"/>
          <p:nvPr/>
        </p:nvSpPr>
        <p:spPr>
          <a:xfrm>
            <a:off x="2749824" y="2228602"/>
            <a:ext cx="6894919" cy="2108299"/>
          </a:xfrm>
          <a:prstGeom prst="cloudCallout">
            <a:avLst>
              <a:gd name="adj1" fmla="val -42382"/>
              <a:gd name="adj2" fmla="val 44305"/>
            </a:avLst>
          </a:prstGeom>
          <a:noFill/>
          <a:ln w="38100">
            <a:solidFill>
              <a:srgbClr val="00CC00"/>
            </a:solidFill>
          </a:ln>
        </p:spPr>
        <p:txBody>
          <a:bodyPr wrap="square">
            <a:spAutoFit/>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Yêu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cầu</a:t>
            </a:r>
            <a:r>
              <a:rPr lang="en-US" sz="2800" b="1" dirty="0">
                <a:solidFill>
                  <a:srgbClr val="00B050"/>
                </a:solidFill>
                <a:latin typeface="Times New Roman" panose="02020603050405020304" pitchFamily="18" charset="0"/>
                <a:cs typeface="Times New Roman" panose="02020603050405020304" pitchFamily="18" charset="0"/>
              </a:rPr>
              <a:t>: </a:t>
            </a:r>
            <a:endParaRPr lang="en-US" sz="2800" b="1" dirty="0">
              <a:solidFill>
                <a:srgbClr val="00B050"/>
              </a:solidFill>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THẢO LUẬN </a:t>
            </a:r>
            <a:r>
              <a:rPr lang="en-US" sz="2800" b="1" dirty="0" smtClean="0">
                <a:latin typeface="Times New Roman" panose="02020603050405020304" pitchFamily="18" charset="0"/>
                <a:cs typeface="Times New Roman" panose="02020603050405020304" pitchFamily="18" charset="0"/>
              </a:rPr>
              <a:t>NHÓM THEO BÀN</a:t>
            </a:r>
            <a:endParaRPr lang="en-US" sz="2800" b="1" i="1" dirty="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41300" y="3850700"/>
            <a:ext cx="3149600" cy="3149600"/>
          </a:xfrm>
          <a:prstGeom prst="rect">
            <a:avLst/>
          </a:prstGeom>
        </p:spPr>
      </p:pic>
      <p:pic>
        <p:nvPicPr>
          <p:cNvPr id="3" name="Hình ảnh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606" y="4368552"/>
            <a:ext cx="3685335" cy="2113895"/>
          </a:xfrm>
          <a:prstGeom prst="rect">
            <a:avLst/>
          </a:prstGeom>
        </p:spPr>
      </p:pic>
      <p:sp>
        <p:nvSpPr>
          <p:cNvPr id="8" name="Hộp Văn bản 9"/>
          <p:cNvSpPr txBox="1"/>
          <p:nvPr/>
        </p:nvSpPr>
        <p:spPr>
          <a:xfrm>
            <a:off x="1367971" y="551088"/>
            <a:ext cx="9017000" cy="1077218"/>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 TÌM HIỂU CHUNG</a:t>
            </a:r>
            <a:endParaRPr lang="en-US" sz="3200" b="1" dirty="0" smtClean="0">
              <a:solidFill>
                <a:srgbClr val="339933"/>
              </a:solidFill>
              <a:latin typeface="Times New Roman" panose="02020603050405020304" pitchFamily="18" charset="0"/>
              <a:cs typeface="Times New Roman" panose="02020603050405020304" pitchFamily="18" charset="0"/>
            </a:endParaRPr>
          </a:p>
          <a:p>
            <a:r>
              <a:rPr lang="en-US" sz="3200" b="1" dirty="0" smtClean="0">
                <a:solidFill>
                  <a:srgbClr val="339933"/>
                </a:solidFill>
                <a:latin typeface="Times New Roman" panose="02020603050405020304" pitchFamily="18" charset="0"/>
                <a:cs typeface="Times New Roman" panose="02020603050405020304" pitchFamily="18" charset="0"/>
              </a:rPr>
              <a:t>2.Văn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p:cNvGraphicFramePr>
            <a:graphicFrameLocks noGrp="1"/>
          </p:cNvGraphicFramePr>
          <p:nvPr/>
        </p:nvGraphicFramePr>
        <p:xfrm>
          <a:off x="1379186" y="2018873"/>
          <a:ext cx="9433628" cy="2987285"/>
        </p:xfrm>
        <a:graphic>
          <a:graphicData uri="http://schemas.openxmlformats.org/drawingml/2006/table">
            <a:tbl>
              <a:tblPr firstRow="1" firstCol="1" bandRow="1">
                <a:tableStyleId>{5C22544A-7EE6-4342-B048-85BDC9FD1C3A}</a:tableStyleId>
              </a:tblPr>
              <a:tblGrid>
                <a:gridCol w="7582784"/>
                <a:gridCol w="1850844"/>
              </a:tblGrid>
              <a:tr h="226522">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1. Thể 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0477">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2. Xuất xứ và thời điểm sáng tác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0477">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3. Sự kiện chính ở mỗi phần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de-DE"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82306">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4. Nhân vật trung tâm.</a:t>
                      </a:r>
                      <a:endParaRPr lang="en-US" sz="28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Vẽ sơ đồ mối quan hệ giữa nv trung tâm với các nv khác.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6965">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5. Điểm nhìn nghệ thuật và người kể chuyện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Hộp Văn bản 5"/>
          <p:cNvSpPr txBox="1"/>
          <p:nvPr/>
        </p:nvSpPr>
        <p:spPr>
          <a:xfrm>
            <a:off x="3048000" y="651613"/>
            <a:ext cx="6096000" cy="584775"/>
          </a:xfrm>
          <a:prstGeom prst="rect">
            <a:avLst/>
          </a:prstGeom>
          <a:noFill/>
        </p:spPr>
        <p:txBody>
          <a:bodyPr wrap="square">
            <a:spAutoFit/>
          </a:bodyPr>
          <a:lstStyle/>
          <a:p>
            <a:pPr marL="0" marR="0" algn="ctr">
              <a:lnSpc>
                <a:spcPct val="100000"/>
              </a:lnSpc>
              <a:spcBef>
                <a:spcPts val="0"/>
              </a:spcBef>
              <a:spcAft>
                <a:spcPts val="0"/>
              </a:spcAft>
            </a:pPr>
            <a:r>
              <a:rPr lang="de-DE" sz="3200" b="1" dirty="0">
                <a:solidFill>
                  <a:srgbClr val="00B050"/>
                </a:solidFill>
                <a:effectLst/>
                <a:latin typeface="Times New Roman" panose="02020603050405020304" pitchFamily="18" charset="0"/>
                <a:cs typeface="Times New Roman" panose="02020603050405020304" pitchFamily="18" charset="0"/>
              </a:rPr>
              <a:t>PHT 01: Tìm hiểu chung về VB</a:t>
            </a:r>
            <a:endPar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Đồng hồ đếm ngược 5 phút có âm thanh">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431263" y="276202"/>
            <a:ext cx="2616737" cy="14719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117600" y="647974"/>
            <a:ext cx="9017000" cy="1077218"/>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I.TÌM HIỂU CHUNG</a:t>
            </a:r>
            <a:endParaRPr lang="en-US" sz="3200" b="1" dirty="0" smtClean="0">
              <a:solidFill>
                <a:srgbClr val="339933"/>
              </a:solidFill>
              <a:latin typeface="Times New Roman" panose="02020603050405020304" pitchFamily="18" charset="0"/>
              <a:cs typeface="Times New Roman" panose="02020603050405020304" pitchFamily="18" charset="0"/>
            </a:endParaRPr>
          </a:p>
          <a:p>
            <a:r>
              <a:rPr lang="en-US" sz="3200" b="1" dirty="0" smtClean="0">
                <a:solidFill>
                  <a:srgbClr val="339933"/>
                </a:solidFill>
                <a:latin typeface="Times New Roman" panose="02020603050405020304" pitchFamily="18" charset="0"/>
                <a:cs typeface="Times New Roman" panose="02020603050405020304" pitchFamily="18" charset="0"/>
              </a:rPr>
              <a:t>2. </a:t>
            </a:r>
            <a:r>
              <a:rPr lang="en-US" sz="3200" b="1" dirty="0" err="1">
                <a:solidFill>
                  <a:srgbClr val="339933"/>
                </a:solidFill>
                <a:latin typeface="Times New Roman" panose="02020603050405020304" pitchFamily="18" charset="0"/>
                <a:cs typeface="Times New Roman" panose="02020603050405020304" pitchFamily="18" charset="0"/>
              </a:rPr>
              <a:t>Văn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366156" y="1426905"/>
            <a:ext cx="2487387" cy="596574"/>
          </a:xfrm>
          <a:prstGeom prst="rect">
            <a:avLst/>
          </a:prstGeom>
          <a:noFill/>
        </p:spPr>
        <p:txBody>
          <a:bodyPr wrap="square">
            <a:spAutoFit/>
          </a:bodyPr>
          <a:lstStyle/>
          <a:p>
            <a:pPr marR="91440">
              <a:lnSpc>
                <a:spcPct val="130000"/>
              </a:lnSpc>
            </a:pPr>
            <a:r>
              <a:rPr lang="vi-VN" sz="2800" b="1" dirty="0">
                <a:solidFill>
                  <a:srgbClr val="00B050"/>
                </a:solidFill>
                <a:latin typeface="Times New Roman" panose="02020603050405020304" pitchFamily="18" charset="0"/>
                <a:ea typeface="Times New Roman" panose="02020603050405020304" pitchFamily="18" charset="0"/>
              </a:rPr>
              <a:t>2.2. </a:t>
            </a:r>
            <a:r>
              <a:rPr lang="vi-VN" sz="2800" b="1" dirty="0" err="1">
                <a:solidFill>
                  <a:srgbClr val="00B050"/>
                </a:solidFill>
                <a:latin typeface="Times New Roman" panose="02020603050405020304" pitchFamily="18" charset="0"/>
                <a:ea typeface="Times New Roman" panose="02020603050405020304" pitchFamily="18" charset="0"/>
              </a:rPr>
              <a:t>Thể</a:t>
            </a:r>
            <a:r>
              <a:rPr lang="vi-VN" sz="2800" b="1" dirty="0">
                <a:solidFill>
                  <a:srgbClr val="00B050"/>
                </a:solidFill>
                <a:latin typeface="Times New Roman" panose="02020603050405020304" pitchFamily="18" charset="0"/>
                <a:ea typeface="Times New Roman" panose="02020603050405020304" pitchFamily="18" charset="0"/>
              </a:rPr>
              <a:t> </a:t>
            </a:r>
            <a:r>
              <a:rPr lang="vi-VN" sz="2800" b="1" dirty="0" err="1">
                <a:solidFill>
                  <a:srgbClr val="00B050"/>
                </a:solidFill>
                <a:latin typeface="Times New Roman" panose="02020603050405020304" pitchFamily="18" charset="0"/>
                <a:ea typeface="Times New Roman" panose="02020603050405020304" pitchFamily="18" charset="0"/>
              </a:rPr>
              <a:t>loại</a:t>
            </a:r>
            <a:r>
              <a:rPr lang="vi-VN" sz="2800" b="1" dirty="0">
                <a:solidFill>
                  <a:srgbClr val="00B050"/>
                </a:solidFill>
                <a:latin typeface="Times New Roman" panose="02020603050405020304" pitchFamily="18" charset="0"/>
                <a:ea typeface="Times New Roman" panose="02020603050405020304" pitchFamily="18" charset="0"/>
              </a:rPr>
              <a:t>:</a:t>
            </a:r>
            <a:r>
              <a:rPr lang="vi-VN" sz="2800"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2" name="Hộp Văn bản 1"/>
          <p:cNvSpPr txBox="1"/>
          <p:nvPr/>
        </p:nvSpPr>
        <p:spPr>
          <a:xfrm>
            <a:off x="1725861" y="2096991"/>
            <a:ext cx="2127682" cy="578882"/>
          </a:xfrm>
          <a:prstGeom prst="roundRect">
            <a:avLst/>
          </a:prstGeom>
          <a:noFill/>
          <a:ln w="38100">
            <a:solidFill>
              <a:srgbClr val="00CC00"/>
            </a:solidFill>
          </a:ln>
        </p:spPr>
        <p:txBody>
          <a:bodyPr wrap="square">
            <a:spAutoFit/>
          </a:bodyPr>
          <a:lstStyle/>
          <a:p>
            <a:pPr algn="just"/>
            <a:r>
              <a:rPr lang="vi-VN" sz="2800" dirty="0">
                <a:solidFill>
                  <a:srgbClr val="333333"/>
                </a:solidFill>
                <a:latin typeface="Times New Roman" panose="02020603050405020304" pitchFamily="18" charset="0"/>
                <a:ea typeface="Times New Roman" panose="02020603050405020304" pitchFamily="18" charset="0"/>
              </a:rPr>
              <a:t>Truyện </a:t>
            </a:r>
            <a:r>
              <a:rPr lang="en-US" sz="2800" dirty="0" err="1" smtClean="0">
                <a:solidFill>
                  <a:srgbClr val="333333"/>
                </a:solidFill>
                <a:latin typeface="Times New Roman" panose="02020603050405020304" pitchFamily="18" charset="0"/>
                <a:ea typeface="Times New Roman" panose="02020603050405020304" pitchFamily="18" charset="0"/>
              </a:rPr>
              <a:t>kí</a:t>
            </a:r>
            <a:endParaRPr lang="en-US" sz="2400" dirty="0">
              <a:latin typeface="Times New Roman" panose="02020603050405020304" pitchFamily="18" charset="0"/>
              <a:ea typeface="Times New Roman" panose="02020603050405020304" pitchFamily="18" charset="0"/>
            </a:endParaRPr>
          </a:p>
        </p:txBody>
      </p:sp>
      <p:sp>
        <p:nvSpPr>
          <p:cNvPr id="3" name="Hộp Văn bản 2"/>
          <p:cNvSpPr txBox="1"/>
          <p:nvPr/>
        </p:nvSpPr>
        <p:spPr>
          <a:xfrm>
            <a:off x="1545532" y="4665125"/>
            <a:ext cx="5666015" cy="523220"/>
          </a:xfrm>
          <a:prstGeom prst="rect">
            <a:avLst/>
          </a:prstGeom>
          <a:noFill/>
        </p:spPr>
        <p:txBody>
          <a:bodyPr wrap="square">
            <a:spAutoFit/>
          </a:bodyPr>
          <a:lstStyle/>
          <a:p>
            <a:pPr marR="91440"/>
            <a:r>
              <a:rPr lang="vi-VN" sz="2800" b="1" dirty="0" smtClean="0">
                <a:solidFill>
                  <a:srgbClr val="00B050"/>
                </a:solidFill>
                <a:latin typeface="Times New Roman" panose="02020603050405020304" pitchFamily="18" charset="0"/>
                <a:ea typeface="Times New Roman" panose="02020603050405020304" pitchFamily="18" charset="0"/>
              </a:rPr>
              <a:t>2.</a:t>
            </a:r>
            <a:r>
              <a:rPr lang="en-US" sz="2800" b="1" dirty="0" smtClean="0">
                <a:solidFill>
                  <a:srgbClr val="00B050"/>
                </a:solidFill>
                <a:latin typeface="Times New Roman" panose="02020603050405020304" pitchFamily="18" charset="0"/>
                <a:ea typeface="Times New Roman" panose="02020603050405020304" pitchFamily="18" charset="0"/>
              </a:rPr>
              <a:t>4.</a:t>
            </a:r>
            <a:r>
              <a:rPr lang="vi-VN" sz="2800" b="1" dirty="0" smtClean="0">
                <a:solidFill>
                  <a:srgbClr val="00B050"/>
                </a:solidFill>
                <a:latin typeface="Times New Roman" panose="02020603050405020304" pitchFamily="18" charset="0"/>
                <a:ea typeface="Times New Roman" panose="02020603050405020304" pitchFamily="18" charset="0"/>
              </a:rPr>
              <a:t> </a:t>
            </a:r>
            <a:r>
              <a:rPr lang="vi-VN" sz="2800" b="1" dirty="0">
                <a:solidFill>
                  <a:srgbClr val="00B050"/>
                </a:solidFill>
                <a:latin typeface="Times New Roman" panose="02020603050405020304" pitchFamily="18" charset="0"/>
                <a:ea typeface="Times New Roman" panose="02020603050405020304" pitchFamily="18" charset="0"/>
              </a:rPr>
              <a:t>Xuất xứ và thời điểm sáng tác:</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4" name="Hộp Văn bản 3"/>
          <p:cNvSpPr txBox="1"/>
          <p:nvPr/>
        </p:nvSpPr>
        <p:spPr>
          <a:xfrm>
            <a:off x="1409699" y="5632046"/>
            <a:ext cx="5937682" cy="1055608"/>
          </a:xfrm>
          <a:prstGeom prst="roundRect">
            <a:avLst/>
          </a:prstGeom>
          <a:noFill/>
          <a:ln w="38100">
            <a:solidFill>
              <a:srgbClr val="00CC00"/>
            </a:solidFill>
          </a:ln>
        </p:spPr>
        <p:txBody>
          <a:bodyPr wrap="square">
            <a:spAutoFit/>
          </a:bodyPr>
          <a:lstStyle/>
          <a:p>
            <a:pPr algn="just"/>
            <a:r>
              <a:rPr lang="vi-VN" sz="2800" dirty="0">
                <a:solidFill>
                  <a:srgbClr val="333333"/>
                </a:solidFill>
                <a:latin typeface="Times New Roman" panose="02020603050405020304" pitchFamily="18" charset="0"/>
                <a:ea typeface="Times New Roman" panose="02020603050405020304" pitchFamily="18" charset="0"/>
              </a:rPr>
              <a:t> Trích trong tập truyện </a:t>
            </a:r>
            <a:r>
              <a:rPr lang="en-US" sz="2800" dirty="0" err="1" smtClean="0">
                <a:solidFill>
                  <a:srgbClr val="333333"/>
                </a:solidFill>
                <a:latin typeface="Times New Roman" panose="02020603050405020304" pitchFamily="18" charset="0"/>
                <a:ea typeface="Times New Roman" panose="02020603050405020304" pitchFamily="18" charset="0"/>
              </a:rPr>
              <a:t>kí</a:t>
            </a:r>
            <a:r>
              <a:rPr lang="vi-VN" sz="2800" dirty="0" smtClean="0">
                <a:solidFill>
                  <a:srgbClr val="333333"/>
                </a:solidFill>
                <a:latin typeface="Times New Roman" panose="02020603050405020304" pitchFamily="18" charset="0"/>
                <a:ea typeface="Times New Roman" panose="02020603050405020304" pitchFamily="18" charset="0"/>
              </a:rPr>
              <a:t> </a:t>
            </a:r>
            <a:r>
              <a:rPr lang="en-US" sz="2800" dirty="0" smtClean="0">
                <a:solidFill>
                  <a:srgbClr val="333333"/>
                </a:solidFill>
                <a:latin typeface="Times New Roman" panose="02020603050405020304" pitchFamily="18" charset="0"/>
                <a:ea typeface="Times New Roman" panose="02020603050405020304" pitchFamily="18" charset="0"/>
              </a:rPr>
              <a:t>“</a:t>
            </a:r>
            <a:r>
              <a:rPr lang="en-US" sz="2800" dirty="0" err="1" smtClean="0">
                <a:solidFill>
                  <a:srgbClr val="333333"/>
                </a:solidFill>
                <a:latin typeface="Times New Roman" panose="02020603050405020304" pitchFamily="18" charset="0"/>
                <a:ea typeface="Times New Roman" panose="02020603050405020304" pitchFamily="18" charset="0"/>
              </a:rPr>
              <a:t>Người</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lang</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thang</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không</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cô</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đơn</a:t>
            </a:r>
            <a:r>
              <a:rPr lang="en-US" sz="2800" dirty="0" smtClean="0">
                <a:solidFill>
                  <a:srgbClr val="333333"/>
                </a:solidFill>
                <a:latin typeface="Times New Roman" panose="02020603050405020304" pitchFamily="18" charset="0"/>
                <a:ea typeface="Times New Roman" panose="02020603050405020304" pitchFamily="18" charset="0"/>
              </a:rPr>
              <a:t>” (1993).</a:t>
            </a:r>
            <a:endParaRPr lang="en-US" sz="2400" dirty="0">
              <a:latin typeface="Times New Roman" panose="02020603050405020304" pitchFamily="18" charset="0"/>
              <a:ea typeface="Times New Roman" panose="02020603050405020304" pitchFamily="18" charset="0"/>
            </a:endParaRPr>
          </a:p>
        </p:txBody>
      </p:sp>
      <p:pic>
        <p:nvPicPr>
          <p:cNvPr id="13" name="Picture 12" descr="Người lang thang không cô đơn | Vanhoctre.com"/>
          <p:cNvPicPr/>
          <p:nvPr/>
        </p:nvPicPr>
        <p:blipFill>
          <a:blip r:embed="rId2">
            <a:extLst>
              <a:ext uri="{28A0092B-C50C-407E-A947-70E740481C1C}">
                <a14:useLocalDpi xmlns:a14="http://schemas.microsoft.com/office/drawing/2010/main" val="0"/>
              </a:ext>
            </a:extLst>
          </a:blip>
          <a:srcRect/>
          <a:stretch>
            <a:fillRect/>
          </a:stretch>
        </p:blipFill>
        <p:spPr bwMode="auto">
          <a:xfrm>
            <a:off x="7753667" y="1088571"/>
            <a:ext cx="3752533" cy="5769429"/>
          </a:xfrm>
          <a:prstGeom prst="rect">
            <a:avLst/>
          </a:prstGeom>
          <a:noFill/>
          <a:ln>
            <a:noFill/>
          </a:ln>
        </p:spPr>
      </p:pic>
      <p:sp>
        <p:nvSpPr>
          <p:cNvPr id="14" name="Hộp Văn bản 11"/>
          <p:cNvSpPr txBox="1"/>
          <p:nvPr/>
        </p:nvSpPr>
        <p:spPr>
          <a:xfrm>
            <a:off x="1546008" y="2836089"/>
            <a:ext cx="5943363" cy="652486"/>
          </a:xfrm>
          <a:prstGeom prst="rect">
            <a:avLst/>
          </a:prstGeom>
          <a:noFill/>
        </p:spPr>
        <p:txBody>
          <a:bodyPr wrap="square">
            <a:spAutoFit/>
          </a:bodyPr>
          <a:lstStyle/>
          <a:p>
            <a:pPr marR="91440">
              <a:lnSpc>
                <a:spcPct val="130000"/>
              </a:lnSpc>
            </a:pPr>
            <a:r>
              <a:rPr lang="vi-VN" sz="2800" b="1" dirty="0" smtClean="0">
                <a:solidFill>
                  <a:srgbClr val="00B050"/>
                </a:solidFill>
                <a:latin typeface="Times New Roman" panose="02020603050405020304" pitchFamily="18" charset="0"/>
                <a:ea typeface="Times New Roman" panose="02020603050405020304" pitchFamily="18" charset="0"/>
              </a:rPr>
              <a:t>2.</a:t>
            </a:r>
            <a:r>
              <a:rPr lang="en-US" sz="2800" b="1" dirty="0" smtClean="0">
                <a:solidFill>
                  <a:srgbClr val="00B050"/>
                </a:solidFill>
                <a:latin typeface="Times New Roman" panose="02020603050405020304" pitchFamily="18" charset="0"/>
                <a:ea typeface="Times New Roman" panose="02020603050405020304" pitchFamily="18" charset="0"/>
              </a:rPr>
              <a:t>3</a:t>
            </a:r>
            <a:r>
              <a:rPr lang="vi-VN" sz="2800" b="1" dirty="0" smtClean="0">
                <a:solidFill>
                  <a:srgbClr val="00B050"/>
                </a:solidFill>
                <a:latin typeface="Times New Roman" panose="02020603050405020304" pitchFamily="18" charset="0"/>
                <a:ea typeface="Times New Roman" panose="02020603050405020304" pitchFamily="18" charset="0"/>
              </a:rPr>
              <a:t>. </a:t>
            </a:r>
            <a:r>
              <a:rPr lang="en-US" sz="2800" b="1" dirty="0" err="1" smtClean="0">
                <a:solidFill>
                  <a:srgbClr val="00B050"/>
                </a:solidFill>
                <a:latin typeface="Times New Roman" panose="02020603050405020304" pitchFamily="18" charset="0"/>
                <a:ea typeface="Times New Roman" panose="02020603050405020304" pitchFamily="18" charset="0"/>
              </a:rPr>
              <a:t>Phương</a:t>
            </a:r>
            <a:r>
              <a:rPr lang="en-US" sz="2800" b="1" dirty="0" smtClean="0">
                <a:solidFill>
                  <a:srgbClr val="00B050"/>
                </a:solidFill>
                <a:latin typeface="Times New Roman" panose="02020603050405020304" pitchFamily="18" charset="0"/>
                <a:ea typeface="Times New Roman" panose="02020603050405020304" pitchFamily="18" charset="0"/>
              </a:rPr>
              <a:t> </a:t>
            </a:r>
            <a:r>
              <a:rPr lang="en-US" sz="2800" b="1" dirty="0" err="1" smtClean="0">
                <a:solidFill>
                  <a:srgbClr val="00B050"/>
                </a:solidFill>
                <a:latin typeface="Times New Roman" panose="02020603050405020304" pitchFamily="18" charset="0"/>
                <a:ea typeface="Times New Roman" panose="02020603050405020304" pitchFamily="18" charset="0"/>
              </a:rPr>
              <a:t>thức</a:t>
            </a:r>
            <a:r>
              <a:rPr lang="en-US" sz="2800" b="1" dirty="0" smtClean="0">
                <a:solidFill>
                  <a:srgbClr val="00B050"/>
                </a:solidFill>
                <a:latin typeface="Times New Roman" panose="02020603050405020304" pitchFamily="18" charset="0"/>
                <a:ea typeface="Times New Roman" panose="02020603050405020304" pitchFamily="18" charset="0"/>
              </a:rPr>
              <a:t> </a:t>
            </a:r>
            <a:r>
              <a:rPr lang="en-US" sz="2800" b="1" dirty="0" err="1" smtClean="0">
                <a:solidFill>
                  <a:srgbClr val="00B050"/>
                </a:solidFill>
                <a:latin typeface="Times New Roman" panose="02020603050405020304" pitchFamily="18" charset="0"/>
                <a:ea typeface="Times New Roman" panose="02020603050405020304" pitchFamily="18" charset="0"/>
              </a:rPr>
              <a:t>biểu</a:t>
            </a:r>
            <a:r>
              <a:rPr lang="en-US" sz="2800" b="1" dirty="0" smtClean="0">
                <a:solidFill>
                  <a:srgbClr val="00B050"/>
                </a:solidFill>
                <a:latin typeface="Times New Roman" panose="02020603050405020304" pitchFamily="18" charset="0"/>
                <a:ea typeface="Times New Roman" panose="02020603050405020304" pitchFamily="18" charset="0"/>
              </a:rPr>
              <a:t> </a:t>
            </a:r>
            <a:r>
              <a:rPr lang="en-US" sz="2800" b="1" dirty="0" err="1" smtClean="0">
                <a:solidFill>
                  <a:srgbClr val="00B050"/>
                </a:solidFill>
                <a:latin typeface="Times New Roman" panose="02020603050405020304" pitchFamily="18" charset="0"/>
                <a:ea typeface="Times New Roman" panose="02020603050405020304" pitchFamily="18" charset="0"/>
              </a:rPr>
              <a:t>đạt</a:t>
            </a:r>
            <a:r>
              <a:rPr lang="vi-VN" sz="2800" b="1" dirty="0" smtClean="0">
                <a:solidFill>
                  <a:srgbClr val="00B050"/>
                </a:solidFill>
                <a:latin typeface="Times New Roman" panose="02020603050405020304" pitchFamily="18" charset="0"/>
                <a:ea typeface="Times New Roman" panose="02020603050405020304" pitchFamily="18" charset="0"/>
              </a:rPr>
              <a:t>:</a:t>
            </a:r>
            <a:r>
              <a:rPr lang="vi-VN" sz="2800"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15" name="Hộp Văn bản 1"/>
          <p:cNvSpPr txBox="1"/>
          <p:nvPr/>
        </p:nvSpPr>
        <p:spPr>
          <a:xfrm>
            <a:off x="1878261" y="3683844"/>
            <a:ext cx="2127682" cy="578882"/>
          </a:xfrm>
          <a:prstGeom prst="roundRect">
            <a:avLst/>
          </a:prstGeom>
          <a:noFill/>
          <a:ln w="38100">
            <a:solidFill>
              <a:srgbClr val="00CC00"/>
            </a:solidFill>
          </a:ln>
        </p:spPr>
        <p:txBody>
          <a:bodyPr wrap="square">
            <a:spAutoFit/>
          </a:bodyPr>
          <a:lstStyle/>
          <a:p>
            <a:pPr algn="just"/>
            <a:r>
              <a:rPr lang="vi-VN" sz="2800" dirty="0" smtClean="0">
                <a:solidFill>
                  <a:srgbClr val="333333"/>
                </a:solidFill>
                <a:latin typeface="Times New Roman" panose="02020603050405020304" pitchFamily="18" charset="0"/>
                <a:ea typeface="Times New Roman" panose="02020603050405020304" pitchFamily="18" charset="0"/>
              </a:rPr>
              <a:t>T</a:t>
            </a:r>
            <a:r>
              <a:rPr lang="en-US" sz="2800" dirty="0" smtClean="0">
                <a:solidFill>
                  <a:srgbClr val="333333"/>
                </a:solidFill>
                <a:latin typeface="Times New Roman" panose="02020603050405020304" pitchFamily="18" charset="0"/>
                <a:ea typeface="Times New Roman" panose="02020603050405020304" pitchFamily="18" charset="0"/>
              </a:rPr>
              <a:t>ự </a:t>
            </a:r>
            <a:r>
              <a:rPr lang="en-US" sz="2800" dirty="0" err="1" smtClean="0">
                <a:solidFill>
                  <a:srgbClr val="333333"/>
                </a:solidFill>
                <a:latin typeface="Times New Roman" panose="02020603050405020304" pitchFamily="18" charset="0"/>
                <a:ea typeface="Times New Roman" panose="02020603050405020304" pitchFamily="18" charset="0"/>
              </a:rPr>
              <a:t>sự</a:t>
            </a:r>
            <a:endParaRPr lang="en-US" sz="2400"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 grpId="0" animBg="1"/>
      <p:bldP spid="3" grpId="0"/>
      <p:bldP spid="4" grpId="0" animBg="1"/>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117600" y="574906"/>
            <a:ext cx="9017000" cy="1077218"/>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 TÌM HIỂU CHUNG</a:t>
            </a:r>
            <a:endParaRPr lang="en-US" sz="3200" b="1" dirty="0" smtClean="0">
              <a:solidFill>
                <a:srgbClr val="339933"/>
              </a:solidFill>
              <a:latin typeface="Times New Roman" panose="02020603050405020304" pitchFamily="18" charset="0"/>
              <a:cs typeface="Times New Roman" panose="02020603050405020304" pitchFamily="18" charset="0"/>
            </a:endParaRPr>
          </a:p>
          <a:p>
            <a:r>
              <a:rPr lang="en-US" sz="3200" b="1" dirty="0" smtClean="0">
                <a:solidFill>
                  <a:srgbClr val="339933"/>
                </a:solidFill>
                <a:latin typeface="Times New Roman" panose="02020603050405020304" pitchFamily="18" charset="0"/>
                <a:cs typeface="Times New Roman" panose="02020603050405020304" pitchFamily="18" charset="0"/>
              </a:rPr>
              <a:t>2. </a:t>
            </a:r>
            <a:r>
              <a:rPr lang="en-US" sz="3200" b="1" dirty="0" err="1">
                <a:solidFill>
                  <a:srgbClr val="339933"/>
                </a:solidFill>
                <a:latin typeface="Times New Roman" panose="02020603050405020304" pitchFamily="18" charset="0"/>
                <a:cs typeface="Times New Roman" panose="02020603050405020304" pitchFamily="18" charset="0"/>
              </a:rPr>
              <a:t>Văn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219852" y="1526882"/>
            <a:ext cx="6190488" cy="652486"/>
          </a:xfrm>
          <a:prstGeom prst="rect">
            <a:avLst/>
          </a:prstGeom>
          <a:noFill/>
        </p:spPr>
        <p:txBody>
          <a:bodyPr wrap="square">
            <a:spAutoFit/>
          </a:bodyPr>
          <a:lstStyle/>
          <a:p>
            <a:pPr marR="91440">
              <a:lnSpc>
                <a:spcPct val="130000"/>
              </a:lnSpc>
            </a:pPr>
            <a:r>
              <a:rPr lang="en-US" sz="2800" b="1" dirty="0" smtClean="0">
                <a:solidFill>
                  <a:srgbClr val="00B050"/>
                </a:solidFill>
                <a:latin typeface="Times New Roman" panose="02020603050405020304" pitchFamily="18" charset="0"/>
                <a:ea typeface="Times New Roman" panose="02020603050405020304" pitchFamily="18" charset="0"/>
              </a:rPr>
              <a:t>2.5. </a:t>
            </a:r>
            <a:r>
              <a:rPr lang="en-US" sz="2800" b="1" dirty="0" err="1">
                <a:solidFill>
                  <a:srgbClr val="00B050"/>
                </a:solidFill>
                <a:latin typeface="Times New Roman" panose="02020603050405020304" pitchFamily="18" charset="0"/>
                <a:ea typeface="Times New Roman" panose="02020603050405020304" pitchFamily="18" charset="0"/>
              </a:rPr>
              <a:t>Một</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số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yếu</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4" name="Hộp Văn bản 3"/>
          <p:cNvSpPr txBox="1"/>
          <p:nvPr/>
        </p:nvSpPr>
        <p:spPr>
          <a:xfrm>
            <a:off x="1362186" y="2733703"/>
            <a:ext cx="9578738" cy="2009061"/>
          </a:xfrm>
          <a:prstGeom prst="roundRect">
            <a:avLst/>
          </a:prstGeom>
          <a:noFill/>
          <a:ln w="38100">
            <a:solidFill>
              <a:srgbClr val="00CC00"/>
            </a:solidFill>
          </a:ln>
        </p:spPr>
        <p:txBody>
          <a:bodyPr wrap="square">
            <a:spAutoFit/>
          </a:bodyPr>
          <a:lstStyle/>
          <a:p>
            <a:pPr algn="just"/>
            <a:r>
              <a:rPr lang="vi-VN" sz="2800" dirty="0">
                <a:solidFill>
                  <a:srgbClr val="333333"/>
                </a:solidFill>
                <a:latin typeface="+mj-lt"/>
                <a:ea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r>
              <a:rPr lang="en-US" sz="2800" dirty="0" smtClean="0">
                <a:solidFill>
                  <a:srgbClr val="262626"/>
                </a:solidFill>
                <a:latin typeface="+mj-lt"/>
                <a:ea typeface="Calibri" panose="020F0502020204030204" pitchFamily="34" charset="0"/>
              </a:rPr>
              <a:t>.</a:t>
            </a:r>
            <a:endParaRPr lang="en-US" sz="2800" dirty="0">
              <a:latin typeface="+mj-lt"/>
              <a:ea typeface="Calibri" panose="020F0502020204030204" pitchFamily="34" charset="0"/>
            </a:endParaRPr>
          </a:p>
        </p:txBody>
      </p:sp>
      <p:sp>
        <p:nvSpPr>
          <p:cNvPr id="13" name="Hộp Văn bản 12"/>
          <p:cNvSpPr txBox="1"/>
          <p:nvPr/>
        </p:nvSpPr>
        <p:spPr>
          <a:xfrm>
            <a:off x="1117599" y="1961654"/>
            <a:ext cx="8161893" cy="652486"/>
          </a:xfrm>
          <a:prstGeom prst="rect">
            <a:avLst/>
          </a:prstGeom>
          <a:noFill/>
        </p:spPr>
        <p:txBody>
          <a:bodyPr wrap="square">
            <a:spAutoFit/>
          </a:bodyPr>
          <a:lstStyle/>
          <a:p>
            <a:pPr marL="0" marR="91440" algn="just">
              <a:lnSpc>
                <a:spcPct val="130000"/>
              </a:lnSpc>
              <a:spcBef>
                <a:spcPts val="0"/>
              </a:spcBef>
              <a:spcAft>
                <a:spcPts val="0"/>
              </a:spcAft>
            </a:pPr>
            <a:r>
              <a:rPr lang="en-US" sz="2800" b="1" dirty="0">
                <a:solidFill>
                  <a:srgbClr val="262626"/>
                </a:solidFill>
                <a:effectLst/>
                <a:latin typeface="Times New Roman" panose="02020603050405020304" pitchFamily="18" charset="0"/>
                <a:ea typeface="Calibri" panose="020F0502020204030204" pitchFamily="34" charset="0"/>
              </a:rPr>
              <a:t>a.</a:t>
            </a:r>
            <a:r>
              <a:rPr lang="en-US" sz="2800"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Sự</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kiện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chính</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tương</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ứng</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với</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mỗi</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phần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trong</a:t>
            </a:r>
            <a:r>
              <a:rPr lang="en-US" sz="2800" b="1" dirty="0">
                <a:solidFill>
                  <a:srgbClr val="262626"/>
                </a:solidFill>
                <a:effectLst/>
                <a:latin typeface="Times New Roman" panose="02020603050405020304" pitchFamily="18" charset="0"/>
                <a:ea typeface="Calibri" panose="020F0502020204030204" pitchFamily="34" charset="0"/>
              </a:rPr>
              <a:t> VB:</a:t>
            </a:r>
            <a:endParaRPr lang="en-US" sz="2800" dirty="0">
              <a:effectLst/>
              <a:latin typeface="Times New Roman" panose="02020603050405020304" pitchFamily="18" charset="0"/>
              <a:ea typeface="Calibri" panose="020F0502020204030204" pitchFamily="34" charset="0"/>
            </a:endParaRPr>
          </a:p>
        </p:txBody>
      </p:sp>
      <p:sp>
        <p:nvSpPr>
          <p:cNvPr id="14" name="Hộp Văn bản 13"/>
          <p:cNvSpPr txBox="1"/>
          <p:nvPr/>
        </p:nvSpPr>
        <p:spPr>
          <a:xfrm>
            <a:off x="1362186" y="5136354"/>
            <a:ext cx="9578738" cy="1055608"/>
          </a:xfrm>
          <a:prstGeom prst="roundRect">
            <a:avLst/>
          </a:prstGeom>
          <a:noFill/>
          <a:ln w="38100">
            <a:solidFill>
              <a:srgbClr val="00CC00"/>
            </a:solidFill>
          </a:ln>
        </p:spPr>
        <p:txBody>
          <a:bodyPr wrap="square">
            <a:spAutoFit/>
          </a:bodyPr>
          <a:lstStyle/>
          <a:p>
            <a:r>
              <a:rPr lang="vi-VN" sz="2800" dirty="0">
                <a:solidFill>
                  <a:srgbClr val="333333"/>
                </a:solidFill>
                <a:latin typeface="+mj-lt"/>
                <a:ea typeface="Times New Roman" panose="02020603050405020304" pitchFamily="18" charset="0"/>
              </a:rPr>
              <a:t> </a:t>
            </a:r>
            <a:r>
              <a:rPr lang="en-US" sz="2800" dirty="0">
                <a:solidFill>
                  <a:srgbClr val="262626"/>
                </a:solidFill>
                <a:latin typeface="+mj-lt"/>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2</a:t>
            </a:r>
            <a:r>
              <a:rPr lang="en-US" sz="28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kể</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arn(inVertical)">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127252" y="558193"/>
            <a:ext cx="9017000" cy="1077218"/>
          </a:xfrm>
          <a:prstGeom prst="rect">
            <a:avLst/>
          </a:prstGeom>
          <a:noFill/>
        </p:spPr>
        <p:txBody>
          <a:bodyPr wrap="square">
            <a:spAutoFit/>
          </a:bodyPr>
          <a:lstStyle/>
          <a:p>
            <a:r>
              <a:rPr lang="en-US" sz="3200" b="1" dirty="0">
                <a:solidFill>
                  <a:srgbClr val="339933"/>
                </a:solidFill>
                <a:latin typeface="Times New Roman" panose="02020603050405020304" pitchFamily="18" charset="0"/>
                <a:cs typeface="Times New Roman" panose="02020603050405020304" pitchFamily="18" charset="0"/>
              </a:rPr>
              <a:t>I</a:t>
            </a:r>
            <a:r>
              <a:rPr lang="en-US" sz="3200" b="1" dirty="0" smtClean="0">
                <a:solidFill>
                  <a:srgbClr val="339933"/>
                </a:solidFill>
                <a:latin typeface="Times New Roman" panose="02020603050405020304" pitchFamily="18" charset="0"/>
                <a:cs typeface="Times New Roman" panose="02020603050405020304" pitchFamily="18" charset="0"/>
              </a:rPr>
              <a:t>. TÌM HIỂU CHUNG </a:t>
            </a:r>
            <a:endParaRPr lang="en-US" sz="3200" b="1" dirty="0" smtClean="0">
              <a:solidFill>
                <a:srgbClr val="339933"/>
              </a:solidFill>
              <a:latin typeface="Times New Roman" panose="02020603050405020304" pitchFamily="18" charset="0"/>
              <a:cs typeface="Times New Roman" panose="02020603050405020304" pitchFamily="18" charset="0"/>
            </a:endParaRPr>
          </a:p>
          <a:p>
            <a:r>
              <a:rPr lang="en-US" sz="3200" b="1" dirty="0" smtClean="0">
                <a:solidFill>
                  <a:srgbClr val="339933"/>
                </a:solidFill>
                <a:latin typeface="Times New Roman" panose="02020603050405020304" pitchFamily="18" charset="0"/>
                <a:cs typeface="Times New Roman" panose="02020603050405020304" pitchFamily="18" charset="0"/>
              </a:rPr>
              <a:t>2. </a:t>
            </a:r>
            <a:r>
              <a:rPr lang="en-US" sz="3200" b="1" dirty="0" err="1" smtClean="0">
                <a:solidFill>
                  <a:srgbClr val="339933"/>
                </a:solidFill>
                <a:latin typeface="Times New Roman" panose="02020603050405020304" pitchFamily="18" charset="0"/>
                <a:cs typeface="Times New Roman" panose="02020603050405020304" pitchFamily="18" charset="0"/>
              </a:rPr>
              <a:t>Văn</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219852" y="1667574"/>
            <a:ext cx="6190488" cy="652486"/>
          </a:xfrm>
          <a:prstGeom prst="rect">
            <a:avLst/>
          </a:prstGeom>
          <a:noFill/>
        </p:spPr>
        <p:txBody>
          <a:bodyPr wrap="square">
            <a:spAutoFit/>
          </a:bodyPr>
          <a:lstStyle/>
          <a:p>
            <a:pPr marR="91440">
              <a:lnSpc>
                <a:spcPct val="130000"/>
              </a:lnSpc>
            </a:pPr>
            <a:r>
              <a:rPr lang="en-US" sz="2800" b="1" dirty="0" smtClean="0">
                <a:solidFill>
                  <a:srgbClr val="00B050"/>
                </a:solidFill>
                <a:latin typeface="Times New Roman" panose="02020603050405020304" pitchFamily="18" charset="0"/>
                <a:ea typeface="Times New Roman" panose="02020603050405020304" pitchFamily="18" charset="0"/>
              </a:rPr>
              <a:t>2.5. </a:t>
            </a:r>
            <a:r>
              <a:rPr lang="en-US" sz="2800" b="1" dirty="0" err="1">
                <a:solidFill>
                  <a:srgbClr val="00B050"/>
                </a:solidFill>
                <a:latin typeface="Times New Roman" panose="02020603050405020304" pitchFamily="18" charset="0"/>
                <a:ea typeface="Times New Roman" panose="02020603050405020304" pitchFamily="18" charset="0"/>
              </a:rPr>
              <a:t>Một</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số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yếu</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4" name="Hộp Văn bản 3"/>
          <p:cNvSpPr txBox="1"/>
          <p:nvPr/>
        </p:nvSpPr>
        <p:spPr>
          <a:xfrm>
            <a:off x="1421494" y="3587279"/>
            <a:ext cx="9578738" cy="2009061"/>
          </a:xfrm>
          <a:prstGeom prst="roundRect">
            <a:avLst/>
          </a:prstGeom>
          <a:noFill/>
          <a:ln w="38100">
            <a:solidFill>
              <a:srgbClr val="00CC00"/>
            </a:solidFill>
          </a:ln>
        </p:spPr>
        <p:txBody>
          <a:bodyPr wrap="square">
            <a:spAutoFit/>
          </a:bodyPr>
          <a:lstStyle/>
          <a:p>
            <a:r>
              <a:rPr lang="en-US" sz="2800"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Phần</a:t>
            </a:r>
            <a:r>
              <a:rPr lang="en-US" sz="2800" b="1" dirty="0">
                <a:solidFill>
                  <a:srgbClr val="262626"/>
                </a:solidFill>
                <a:latin typeface="Times New Roman" panose="02020603050405020304" pitchFamily="18" charset="0"/>
                <a:ea typeface="Calibri" panose="020F0502020204030204" pitchFamily="34" charset="0"/>
              </a:rPr>
              <a:t> 3</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t>
            </a:r>
            <a:r>
              <a:rPr lang="en-US" sz="2800" dirty="0" err="1" smtClean="0">
                <a:latin typeface="Times New Roman" panose="02020603050405020304" pitchFamily="18" charset="0"/>
                <a:cs typeface="Times New Roman" panose="02020603050405020304" pitchFamily="18" charset="0"/>
              </a:rPr>
              <a:t>au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Hộp Văn bản 8"/>
          <p:cNvSpPr txBox="1"/>
          <p:nvPr/>
        </p:nvSpPr>
        <p:spPr>
          <a:xfrm>
            <a:off x="1107948" y="9104526"/>
            <a:ext cx="9036304" cy="3693319"/>
          </a:xfrm>
          <a:prstGeom prst="rect">
            <a:avLst/>
          </a:prstGeom>
          <a:noFill/>
        </p:spPr>
        <p:txBody>
          <a:bodyPr wrap="square">
            <a:spAutoFit/>
          </a:bodyPr>
          <a:lstStyle/>
          <a:p>
            <a:pPr marL="0" marR="91440" algn="just">
              <a:spcBef>
                <a:spcPts val="0"/>
              </a:spcBef>
              <a:spcAft>
                <a:spcPts val="0"/>
              </a:spcAft>
            </a:pPr>
            <a:r>
              <a:rPr lang="en-US" sz="1800" dirty="0">
                <a:solidFill>
                  <a:srgbClr val="262626"/>
                </a:solidFill>
                <a:effectLst/>
                <a:latin typeface="Times New Roman" panose="02020603050405020304" pitchFamily="18" charset="0"/>
                <a:ea typeface="Calibri" panose="020F0502020204030204" pitchFamily="34" charset="0"/>
                <a:sym typeface="Wingdings" panose="05000000000000000000" pitchFamily="2" charset="2"/>
              </a:rPr>
              <a:t></a:t>
            </a:r>
            <a:r>
              <a:rPr lang="en-US" sz="1800" b="1" dirty="0" err="1">
                <a:solidFill>
                  <a:srgbClr val="262626"/>
                </a:solidFill>
                <a:effectLst/>
                <a:latin typeface="Times New Roman" panose="02020603050405020304" pitchFamily="18" charset="0"/>
                <a:ea typeface="Calibri" panose="020F0502020204030204" pitchFamily="34" charset="0"/>
              </a:rPr>
              <a:t>Nhận</a:t>
            </a:r>
            <a:r>
              <a:rPr lang="en-US" sz="1800" b="1"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xét</a:t>
            </a:r>
            <a:r>
              <a:rPr lang="en-US" sz="1800" b="1"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về</a:t>
            </a:r>
            <a:r>
              <a:rPr lang="en-US" sz="1800" b="1"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cốt</a:t>
            </a:r>
            <a:r>
              <a:rPr lang="en-US" sz="1800" b="1"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truyện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Các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sự</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kiện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tạo</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thành</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cốt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truyện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chủ</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yếu</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được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sắp</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xếp</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theo</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trật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tự</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thời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gian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có</a:t>
            </a:r>
            <a:r>
              <a:rPr lang="en-US" sz="1800" dirty="0">
                <a:solidFill>
                  <a:srgbClr val="262626"/>
                </a:solidFill>
                <a:effectLst/>
                <a:latin typeface="Times New Roman" panose="02020603050405020304" pitchFamily="18" charset="0"/>
                <a:ea typeface="Calibri" panose="020F0502020204030204" pitchFamily="34" charset="0"/>
              </a:rPr>
              <a:t> xen </a:t>
            </a:r>
            <a:r>
              <a:rPr lang="en-US" sz="1800" dirty="0" err="1">
                <a:solidFill>
                  <a:srgbClr val="262626"/>
                </a:solidFill>
                <a:effectLst/>
                <a:latin typeface="Times New Roman" panose="02020603050405020304" pitchFamily="18" charset="0"/>
                <a:ea typeface="Calibri" panose="020F0502020204030204" pitchFamily="34" charset="0"/>
              </a:rPr>
              <a:t>kẽ</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một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vài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đoạn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hồi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tưởng</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vừa</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đủ</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để</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tạo</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sức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gợi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cung</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cấp</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những</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thông</a:t>
            </a:r>
            <a:r>
              <a:rPr lang="en-US" sz="1800" dirty="0">
                <a:solidFill>
                  <a:srgbClr val="262626"/>
                </a:solidFill>
                <a:effectLst/>
                <a:latin typeface="Times New Roman" panose="02020603050405020304" pitchFamily="18" charset="0"/>
                <a:ea typeface="Calibri" panose="020F0502020204030204" pitchFamily="34" charset="0"/>
              </a:rPr>
              <a:t> tin </a:t>
            </a:r>
            <a:r>
              <a:rPr lang="en-US" sz="1800" dirty="0" err="1">
                <a:solidFill>
                  <a:srgbClr val="262626"/>
                </a:solidFill>
                <a:effectLst/>
                <a:latin typeface="Times New Roman" panose="02020603050405020304" pitchFamily="18" charset="0"/>
                <a:ea typeface="Calibri" panose="020F0502020204030204" pitchFamily="34" charset="0"/>
              </a:rPr>
              <a:t>cần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thiết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về</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cuộc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đời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nhân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vật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Cốt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truyện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chặt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chẽ</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giàu</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kịch</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tính</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các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sự</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kiện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chính</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được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liên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kết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mạch</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lạc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dễ</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theo</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dõi</a:t>
            </a:r>
            <a:r>
              <a:rPr lang="en-US" sz="1800" dirty="0">
                <a:solidFill>
                  <a:srgbClr val="262626"/>
                </a:solidFill>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9144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Tóm</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tắt</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truyện</a:t>
            </a:r>
            <a:r>
              <a:rPr lang="en-US" sz="1800" b="1"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y </a:t>
            </a:r>
            <a:r>
              <a:rPr lang="en-US" sz="1800" dirty="0" err="1">
                <a:effectLst/>
                <a:latin typeface="Times New Roman" panose="02020603050405020304" pitchFamily="18" charset="0"/>
                <a:ea typeface="Calibri" panose="020F0502020204030204" pitchFamily="34" charset="0"/>
              </a:rPr>
              <a:t>tá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Hòa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thêm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lặng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đơn</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lều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cỏ</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chèo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y </a:t>
            </a:r>
            <a:r>
              <a:rPr lang="en-US" sz="1800" dirty="0" err="1">
                <a:effectLst/>
                <a:latin typeface="Times New Roman" panose="02020603050405020304" pitchFamily="18" charset="0"/>
                <a:ea typeface="Calibri" panose="020F0502020204030204" pitchFamily="34" charset="0"/>
              </a:rPr>
              <a:t>tá</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trạm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Thím</a:t>
            </a:r>
            <a:r>
              <a:rPr lang="en-US" sz="1800" dirty="0">
                <a:effectLst/>
                <a:latin typeface="Times New Roman" panose="02020603050405020304" pitchFamily="18" charset="0"/>
                <a:ea typeface="Calibri" panose="020F0502020204030204" pitchFamily="34" charset="0"/>
              </a:rPr>
              <a:t> Ba </a:t>
            </a:r>
            <a:r>
              <a:rPr lang="en-US" sz="1800" dirty="0" err="1">
                <a:effectLst/>
                <a:latin typeface="Times New Roman" panose="02020603050405020304" pitchFamily="18" charset="0"/>
                <a:ea typeface="Calibri" panose="020F0502020204030204" pitchFamily="34" charset="0"/>
              </a:rPr>
              <a:t>chết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bom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nuôi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Cún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Quang-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ngậm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ngùi</a:t>
            </a:r>
            <a:r>
              <a:rPr lang="en-US" sz="1800" dirty="0">
                <a:effectLst/>
                <a:latin typeface="Times New Roman" panose="02020603050405020304" pitchFamily="18" charset="0"/>
                <a:ea typeface="Calibri" panose="020F0502020204030204" pitchFamily="34" charset="0"/>
              </a:rPr>
              <a:t> dang </a:t>
            </a:r>
            <a:r>
              <a:rPr lang="en-US" sz="1800" dirty="0" err="1">
                <a:effectLst/>
                <a:latin typeface="Times New Roman" panose="02020603050405020304" pitchFamily="18" charset="0"/>
                <a:ea typeface="Calibri" panose="020F0502020204030204" pitchFamily="34" charset="0"/>
              </a:rPr>
              <a:t>dở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xa</a:t>
            </a:r>
            <a:r>
              <a:rPr lang="en-US" sz="1800" dirty="0">
                <a:effectLst/>
                <a:latin typeface="Times New Roman" panose="02020603050405020304" pitchFamily="18" charset="0"/>
                <a:ea typeface="Calibri" panose="020F0502020204030204" pitchFamily="34" charset="0"/>
              </a:rPr>
              <a:t>, vang </a:t>
            </a:r>
            <a:r>
              <a:rPr lang="en-US" sz="1800" dirty="0" err="1">
                <a:effectLst/>
                <a:latin typeface="Times New Roman" panose="02020603050405020304" pitchFamily="18" charset="0"/>
                <a:ea typeface="Calibri" panose="020F0502020204030204" pitchFamily="34" charset="0"/>
              </a:rPr>
              <a:t>vọng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khắp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p:txBody>
      </p:sp>
      <p:sp>
        <p:nvSpPr>
          <p:cNvPr id="13" name="Hộp Văn bản 12"/>
          <p:cNvSpPr txBox="1"/>
          <p:nvPr/>
        </p:nvSpPr>
        <p:spPr>
          <a:xfrm>
            <a:off x="1219852" y="2320060"/>
            <a:ext cx="8161893" cy="596574"/>
          </a:xfrm>
          <a:prstGeom prst="rect">
            <a:avLst/>
          </a:prstGeom>
          <a:noFill/>
        </p:spPr>
        <p:txBody>
          <a:bodyPr wrap="square">
            <a:spAutoFit/>
          </a:bodyPr>
          <a:lstStyle/>
          <a:p>
            <a:pPr marL="0" marR="91440" algn="just">
              <a:lnSpc>
                <a:spcPct val="130000"/>
              </a:lnSpc>
              <a:spcBef>
                <a:spcPts val="0"/>
              </a:spcBef>
              <a:spcAft>
                <a:spcPts val="0"/>
              </a:spcAft>
            </a:pPr>
            <a:r>
              <a:rPr lang="en-US" sz="2800" b="1" dirty="0">
                <a:solidFill>
                  <a:srgbClr val="262626"/>
                </a:solidFill>
                <a:effectLst/>
                <a:latin typeface="Times New Roman" panose="02020603050405020304" pitchFamily="18" charset="0"/>
                <a:ea typeface="Calibri" panose="020F0502020204030204" pitchFamily="34" charset="0"/>
              </a:rPr>
              <a:t>a. </a:t>
            </a:r>
            <a:r>
              <a:rPr lang="en-US" sz="2800" b="1" dirty="0" err="1">
                <a:solidFill>
                  <a:srgbClr val="262626"/>
                </a:solidFill>
                <a:effectLst/>
                <a:latin typeface="Times New Roman" panose="02020603050405020304" pitchFamily="18" charset="0"/>
                <a:ea typeface="Calibri" panose="020F0502020204030204" pitchFamily="34" charset="0"/>
              </a:rPr>
              <a:t>Sự</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kiện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chính</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tương</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ứng</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với</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mỗi</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phần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trong</a:t>
            </a:r>
            <a:r>
              <a:rPr lang="en-US" sz="2800" b="1" dirty="0">
                <a:solidFill>
                  <a:srgbClr val="262626"/>
                </a:solidFill>
                <a:effectLst/>
                <a:latin typeface="Times New Roman" panose="02020603050405020304" pitchFamily="18" charset="0"/>
                <a:ea typeface="Calibri" panose="020F0502020204030204" pitchFamily="34" charset="0"/>
              </a:rPr>
              <a:t> VB:</a:t>
            </a:r>
            <a:endParaRPr lang="en-US" sz="2800" b="1" dirty="0">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149675" y="414783"/>
            <a:ext cx="9017000" cy="1077218"/>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 TÌM HIỂU CHUNG</a:t>
            </a:r>
            <a:endParaRPr lang="en-US" sz="3200" b="1" dirty="0" smtClean="0">
              <a:solidFill>
                <a:srgbClr val="339933"/>
              </a:solidFill>
              <a:latin typeface="Times New Roman" panose="02020603050405020304" pitchFamily="18" charset="0"/>
              <a:cs typeface="Times New Roman" panose="02020603050405020304" pitchFamily="18" charset="0"/>
            </a:endParaRPr>
          </a:p>
          <a:p>
            <a:r>
              <a:rPr lang="en-US" sz="3200" b="1" dirty="0" smtClean="0">
                <a:solidFill>
                  <a:srgbClr val="339933"/>
                </a:solidFill>
                <a:latin typeface="Times New Roman" panose="02020603050405020304" pitchFamily="18" charset="0"/>
                <a:cs typeface="Times New Roman" panose="02020603050405020304" pitchFamily="18" charset="0"/>
              </a:rPr>
              <a:t>2.Văn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219852" y="1309168"/>
            <a:ext cx="6190488" cy="652486"/>
          </a:xfrm>
          <a:prstGeom prst="rect">
            <a:avLst/>
          </a:prstGeom>
          <a:noFill/>
        </p:spPr>
        <p:txBody>
          <a:bodyPr wrap="square">
            <a:spAutoFit/>
          </a:bodyPr>
          <a:lstStyle/>
          <a:p>
            <a:pPr marR="91440">
              <a:lnSpc>
                <a:spcPct val="130000"/>
              </a:lnSpc>
            </a:pPr>
            <a:r>
              <a:rPr lang="en-US" sz="2800" b="1" dirty="0" smtClean="0">
                <a:solidFill>
                  <a:srgbClr val="00B050"/>
                </a:solidFill>
                <a:latin typeface="Times New Roman" panose="02020603050405020304" pitchFamily="18" charset="0"/>
                <a:ea typeface="Times New Roman" panose="02020603050405020304" pitchFamily="18" charset="0"/>
              </a:rPr>
              <a:t>2.5. </a:t>
            </a:r>
            <a:r>
              <a:rPr lang="en-US" sz="2800" b="1" dirty="0" err="1">
                <a:solidFill>
                  <a:srgbClr val="00B050"/>
                </a:solidFill>
                <a:latin typeface="Times New Roman" panose="02020603050405020304" pitchFamily="18" charset="0"/>
                <a:ea typeface="Times New Roman" panose="02020603050405020304" pitchFamily="18" charset="0"/>
              </a:rPr>
              <a:t>Một</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số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yếu</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9" name="Hộp Văn bản 8"/>
          <p:cNvSpPr txBox="1"/>
          <p:nvPr/>
        </p:nvSpPr>
        <p:spPr>
          <a:xfrm>
            <a:off x="1107948" y="9104526"/>
            <a:ext cx="9036304" cy="2585323"/>
          </a:xfrm>
          <a:prstGeom prst="rect">
            <a:avLst/>
          </a:prstGeom>
          <a:noFill/>
        </p:spPr>
        <p:txBody>
          <a:bodyPr wrap="square">
            <a:spAutoFit/>
          </a:bodyPr>
          <a:lstStyle/>
          <a:p>
            <a:pPr marL="0" marR="9144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Tóm</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tắt</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truyện</a:t>
            </a:r>
            <a:r>
              <a:rPr lang="en-US" sz="1800" b="1"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y </a:t>
            </a:r>
            <a:r>
              <a:rPr lang="en-US" sz="1800" dirty="0" err="1">
                <a:effectLst/>
                <a:latin typeface="Times New Roman" panose="02020603050405020304" pitchFamily="18" charset="0"/>
                <a:ea typeface="Calibri" panose="020F0502020204030204" pitchFamily="34" charset="0"/>
              </a:rPr>
              <a:t>tá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Hòa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thêm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lặng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đơn</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lều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cỏ</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chèo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y </a:t>
            </a:r>
            <a:r>
              <a:rPr lang="en-US" sz="1800" dirty="0" err="1">
                <a:effectLst/>
                <a:latin typeface="Times New Roman" panose="02020603050405020304" pitchFamily="18" charset="0"/>
                <a:ea typeface="Calibri" panose="020F0502020204030204" pitchFamily="34" charset="0"/>
              </a:rPr>
              <a:t>tá</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trạm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Thím</a:t>
            </a:r>
            <a:r>
              <a:rPr lang="en-US" sz="1800" dirty="0">
                <a:effectLst/>
                <a:latin typeface="Times New Roman" panose="02020603050405020304" pitchFamily="18" charset="0"/>
                <a:ea typeface="Calibri" panose="020F0502020204030204" pitchFamily="34" charset="0"/>
              </a:rPr>
              <a:t> Ba </a:t>
            </a:r>
            <a:r>
              <a:rPr lang="en-US" sz="1800" dirty="0" err="1">
                <a:effectLst/>
                <a:latin typeface="Times New Roman" panose="02020603050405020304" pitchFamily="18" charset="0"/>
                <a:ea typeface="Calibri" panose="020F0502020204030204" pitchFamily="34" charset="0"/>
              </a:rPr>
              <a:t>chết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bom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nuôi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Cún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Quang-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ngậm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ngùi</a:t>
            </a:r>
            <a:r>
              <a:rPr lang="en-US" sz="1800" dirty="0">
                <a:effectLst/>
                <a:latin typeface="Times New Roman" panose="02020603050405020304" pitchFamily="18" charset="0"/>
                <a:ea typeface="Calibri" panose="020F0502020204030204" pitchFamily="34" charset="0"/>
              </a:rPr>
              <a:t> dang </a:t>
            </a:r>
            <a:r>
              <a:rPr lang="en-US" sz="1800" dirty="0" err="1">
                <a:effectLst/>
                <a:latin typeface="Times New Roman" panose="02020603050405020304" pitchFamily="18" charset="0"/>
                <a:ea typeface="Calibri" panose="020F0502020204030204" pitchFamily="34" charset="0"/>
              </a:rPr>
              <a:t>dở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xa</a:t>
            </a:r>
            <a:r>
              <a:rPr lang="en-US" sz="1800" dirty="0">
                <a:effectLst/>
                <a:latin typeface="Times New Roman" panose="02020603050405020304" pitchFamily="18" charset="0"/>
                <a:ea typeface="Calibri" panose="020F0502020204030204" pitchFamily="34" charset="0"/>
              </a:rPr>
              <a:t>, vang </a:t>
            </a:r>
            <a:r>
              <a:rPr lang="en-US" sz="1800" dirty="0" err="1">
                <a:effectLst/>
                <a:latin typeface="Times New Roman" panose="02020603050405020304" pitchFamily="18" charset="0"/>
                <a:ea typeface="Calibri" panose="020F0502020204030204" pitchFamily="34" charset="0"/>
              </a:rPr>
              <a:t>vọng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khắp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p:txBody>
      </p:sp>
      <p:sp>
        <p:nvSpPr>
          <p:cNvPr id="13" name="Hộp Văn bản 12"/>
          <p:cNvSpPr txBox="1"/>
          <p:nvPr/>
        </p:nvSpPr>
        <p:spPr>
          <a:xfrm>
            <a:off x="1117600" y="1732600"/>
            <a:ext cx="8161893" cy="596574"/>
          </a:xfrm>
          <a:prstGeom prst="rect">
            <a:avLst/>
          </a:prstGeom>
          <a:noFill/>
        </p:spPr>
        <p:txBody>
          <a:bodyPr wrap="square">
            <a:spAutoFit/>
          </a:bodyPr>
          <a:lstStyle/>
          <a:p>
            <a:pPr marL="0" marR="91440" algn="just">
              <a:lnSpc>
                <a:spcPct val="130000"/>
              </a:lnSpc>
              <a:spcBef>
                <a:spcPts val="0"/>
              </a:spcBef>
              <a:spcAft>
                <a:spcPts val="0"/>
              </a:spcAft>
            </a:pPr>
            <a:r>
              <a:rPr lang="en-US" sz="2800" b="1" dirty="0">
                <a:solidFill>
                  <a:srgbClr val="262626"/>
                </a:solidFill>
                <a:effectLst/>
                <a:latin typeface="Times New Roman" panose="02020603050405020304" pitchFamily="18" charset="0"/>
                <a:ea typeface="Calibri" panose="020F0502020204030204" pitchFamily="34" charset="0"/>
              </a:rPr>
              <a:t>a. </a:t>
            </a:r>
            <a:r>
              <a:rPr lang="en-US" sz="2800" b="1" dirty="0" err="1">
                <a:solidFill>
                  <a:srgbClr val="262626"/>
                </a:solidFill>
                <a:effectLst/>
                <a:latin typeface="Times New Roman" panose="02020603050405020304" pitchFamily="18" charset="0"/>
                <a:ea typeface="Calibri" panose="020F0502020204030204" pitchFamily="34" charset="0"/>
              </a:rPr>
              <a:t>Sự</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kiện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chính</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tương</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ứng</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với</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mỗi</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phần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trong</a:t>
            </a:r>
            <a:r>
              <a:rPr lang="en-US" sz="2800" b="1" dirty="0">
                <a:solidFill>
                  <a:srgbClr val="262626"/>
                </a:solidFill>
                <a:effectLst/>
                <a:latin typeface="Times New Roman" panose="02020603050405020304" pitchFamily="18" charset="0"/>
                <a:ea typeface="Calibri" panose="020F0502020204030204" pitchFamily="34" charset="0"/>
              </a:rPr>
              <a:t> VB:</a:t>
            </a:r>
            <a:endParaRPr lang="en-US" sz="2800" b="1" dirty="0">
              <a:effectLst/>
              <a:latin typeface="Times New Roman" panose="02020603050405020304" pitchFamily="18" charset="0"/>
              <a:ea typeface="Calibri" panose="020F0502020204030204" pitchFamily="34" charset="0"/>
            </a:endParaRPr>
          </a:p>
        </p:txBody>
      </p:sp>
      <p:sp>
        <p:nvSpPr>
          <p:cNvPr id="14" name="Hộp Văn bản 13"/>
          <p:cNvSpPr txBox="1"/>
          <p:nvPr/>
        </p:nvSpPr>
        <p:spPr>
          <a:xfrm>
            <a:off x="1421494" y="2765925"/>
            <a:ext cx="9578738" cy="2677656"/>
          </a:xfrm>
          <a:prstGeom prst="rect">
            <a:avLst/>
          </a:prstGeom>
          <a:noFill/>
          <a:ln w="38100">
            <a:noFill/>
          </a:ln>
        </p:spPr>
        <p:txBody>
          <a:bodyPr wrap="square">
            <a:spAutoFit/>
          </a:bodyPr>
          <a:lstStyle/>
          <a:p>
            <a:r>
              <a:rPr lang="en-US" sz="2800" dirty="0">
                <a:latin typeface="Times New Roman" panose="02020603050405020304" pitchFamily="18" charset="0"/>
                <a:cs typeface="Times New Roman" panose="02020603050405020304" pitchFamily="18" charset="0"/>
                <a:sym typeface="Wingdings" panose="05000000000000000000"/>
              </a:rPr>
              <a:t></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cốt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dõi</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40313" y="2463566"/>
            <a:ext cx="6237515" cy="1200329"/>
          </a:xfrm>
          <a:prstGeom prst="rect">
            <a:avLst/>
          </a:prstGeom>
          <a:noFill/>
        </p:spPr>
        <p:txBody>
          <a:bodyPr wrap="square" rtlCol="0">
            <a:spAutoFit/>
          </a:bodyPr>
          <a:lstStyle/>
          <a:p>
            <a:r>
              <a:rPr lang="en-US" sz="7200" b="1" dirty="0">
                <a:solidFill>
                  <a:srgbClr val="C00000"/>
                </a:solidFill>
                <a:latin typeface="Times New Roman" panose="02020603050405020304" pitchFamily="18" charset="0"/>
                <a:cs typeface="Times New Roman" panose="02020603050405020304" pitchFamily="18" charset="0"/>
              </a:rPr>
              <a:t>KHỞI ĐỘNG</a:t>
            </a:r>
            <a:endParaRPr lang="en-US" sz="72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20934" y="-27346"/>
            <a:ext cx="12401910" cy="68853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1"/>
          <p:cNvSpPr txBox="1"/>
          <p:nvPr/>
        </p:nvSpPr>
        <p:spPr>
          <a:xfrm>
            <a:off x="991252" y="168874"/>
            <a:ext cx="6190488" cy="652486"/>
          </a:xfrm>
          <a:prstGeom prst="rect">
            <a:avLst/>
          </a:prstGeom>
          <a:noFill/>
        </p:spPr>
        <p:txBody>
          <a:bodyPr wrap="square">
            <a:spAutoFit/>
          </a:bodyPr>
          <a:lstStyle/>
          <a:p>
            <a:pPr marR="91440">
              <a:lnSpc>
                <a:spcPct val="130000"/>
              </a:lnSpc>
            </a:pPr>
            <a:r>
              <a:rPr lang="en-US" sz="2800" b="1" dirty="0" smtClean="0">
                <a:solidFill>
                  <a:srgbClr val="00B050"/>
                </a:solidFill>
                <a:latin typeface="Times New Roman" panose="02020603050405020304" pitchFamily="18" charset="0"/>
                <a:ea typeface="Times New Roman" panose="02020603050405020304" pitchFamily="18" charset="0"/>
              </a:rPr>
              <a:t>2.5. </a:t>
            </a:r>
            <a:r>
              <a:rPr lang="en-US" sz="2800" b="1" dirty="0" err="1">
                <a:solidFill>
                  <a:srgbClr val="00B050"/>
                </a:solidFill>
                <a:latin typeface="Times New Roman" panose="02020603050405020304" pitchFamily="18" charset="0"/>
                <a:ea typeface="Times New Roman" panose="02020603050405020304" pitchFamily="18" charset="0"/>
              </a:rPr>
              <a:t>Một</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số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yếu</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13" name="Hộp Văn bản 12"/>
          <p:cNvSpPr txBox="1"/>
          <p:nvPr/>
        </p:nvSpPr>
        <p:spPr>
          <a:xfrm>
            <a:off x="991252" y="663380"/>
            <a:ext cx="8161893" cy="596574"/>
          </a:xfrm>
          <a:prstGeom prst="rect">
            <a:avLst/>
          </a:prstGeom>
          <a:noFill/>
        </p:spPr>
        <p:txBody>
          <a:bodyPr wrap="square">
            <a:spAutoFit/>
          </a:bodyPr>
          <a:lstStyle/>
          <a:p>
            <a:pPr marL="0" marR="91440" algn="just">
              <a:lnSpc>
                <a:spcPct val="130000"/>
              </a:lnSpc>
              <a:spcBef>
                <a:spcPts val="0"/>
              </a:spcBef>
              <a:spcAft>
                <a:spcPts val="0"/>
              </a:spcAft>
            </a:pPr>
            <a:r>
              <a:rPr lang="en-US" sz="2800" b="1" dirty="0">
                <a:solidFill>
                  <a:srgbClr val="262626"/>
                </a:solidFill>
                <a:effectLst/>
                <a:latin typeface="Times New Roman" panose="02020603050405020304" pitchFamily="18" charset="0"/>
                <a:ea typeface="Calibri" panose="020F0502020204030204" pitchFamily="34" charset="0"/>
              </a:rPr>
              <a:t>a. </a:t>
            </a:r>
            <a:r>
              <a:rPr lang="en-US" sz="2800" b="1" dirty="0" err="1">
                <a:solidFill>
                  <a:srgbClr val="262626"/>
                </a:solidFill>
                <a:effectLst/>
                <a:latin typeface="Times New Roman" panose="02020603050405020304" pitchFamily="18" charset="0"/>
                <a:ea typeface="Calibri" panose="020F0502020204030204" pitchFamily="34" charset="0"/>
              </a:rPr>
              <a:t>Sự</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kiện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chính</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tương</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ứng</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với</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mỗi</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phần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trong</a:t>
            </a:r>
            <a:r>
              <a:rPr lang="en-US" sz="2800" b="1" dirty="0">
                <a:solidFill>
                  <a:srgbClr val="262626"/>
                </a:solidFill>
                <a:effectLst/>
                <a:latin typeface="Times New Roman" panose="02020603050405020304" pitchFamily="18" charset="0"/>
                <a:ea typeface="Calibri" panose="020F0502020204030204" pitchFamily="34" charset="0"/>
              </a:rPr>
              <a:t> VB:</a:t>
            </a:r>
            <a:endParaRPr lang="en-US" sz="2800" b="1" dirty="0">
              <a:effectLst/>
              <a:latin typeface="Times New Roman" panose="02020603050405020304" pitchFamily="18" charset="0"/>
              <a:ea typeface="Calibri" panose="020F0502020204030204" pitchFamily="34" charset="0"/>
            </a:endParaRPr>
          </a:p>
        </p:txBody>
      </p:sp>
      <p:sp>
        <p:nvSpPr>
          <p:cNvPr id="14" name="Hộp Văn bản 13"/>
          <p:cNvSpPr txBox="1"/>
          <p:nvPr/>
        </p:nvSpPr>
        <p:spPr>
          <a:xfrm>
            <a:off x="1128886" y="1434126"/>
            <a:ext cx="10465706" cy="4893647"/>
          </a:xfrm>
          <a:prstGeom prst="rect">
            <a:avLst/>
          </a:prstGeom>
          <a:noFill/>
          <a:ln w="38100">
            <a:noFill/>
          </a:ln>
        </p:spPr>
        <p:txBody>
          <a:bodyPr wrap="square">
            <a:spAutoFit/>
          </a:bodyPr>
          <a:lstStyle/>
          <a:p>
            <a:r>
              <a:rPr lang="en-US" sz="2600" b="1" dirty="0" err="1">
                <a:latin typeface="Times New Roman" panose="02020603050405020304" pitchFamily="18" charset="0"/>
                <a:cs typeface="Times New Roman" panose="02020603050405020304" pitchFamily="18" charset="0"/>
              </a:rPr>
              <a:t>Tóm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tắt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truyện</a:t>
            </a:r>
            <a:r>
              <a:rPr lang="en-US" sz="2600" b="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Tác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phẩm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kể</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về</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cuộc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gặp</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gỡ</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giữa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tác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giả</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với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sư</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Đàm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Lương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Thị</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Thân</a:t>
            </a:r>
            <a:r>
              <a:rPr lang="en-US" sz="2600" i="1" dirty="0">
                <a:latin typeface="Times New Roman" panose="02020603050405020304" pitchFamily="18" charset="0"/>
                <a:cs typeface="Times New Roman" panose="02020603050405020304" pitchFamily="18" charset="0"/>
              </a:rPr>
              <a:t> - </a:t>
            </a:r>
            <a:r>
              <a:rPr lang="en-US" sz="2600" i="1" dirty="0" err="1">
                <a:latin typeface="Times New Roman" panose="02020603050405020304" pitchFamily="18" charset="0"/>
                <a:cs typeface="Times New Roman" panose="02020603050405020304" pitchFamily="18" charset="0"/>
              </a:rPr>
              <a:t>một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cô</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gái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xinh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đẹp</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quê</a:t>
            </a:r>
            <a:r>
              <a:rPr lang="en-US" sz="2600" i="1" dirty="0">
                <a:latin typeface="Times New Roman" panose="02020603050405020304" pitchFamily="18" charset="0"/>
                <a:cs typeface="Times New Roman" panose="02020603050405020304" pitchFamily="18" charset="0"/>
              </a:rPr>
              <a:t> ở </a:t>
            </a:r>
            <a:r>
              <a:rPr lang="en-US" sz="2600" i="1" dirty="0" err="1">
                <a:latin typeface="Times New Roman" panose="02020603050405020304" pitchFamily="18" charset="0"/>
                <a:cs typeface="Times New Roman" panose="02020603050405020304" pitchFamily="18" charset="0"/>
              </a:rPr>
              <a:t>Thái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Bình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từng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sĩ</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quan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công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tác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trong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trạm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quân</a:t>
            </a:r>
            <a:r>
              <a:rPr lang="en-US" sz="2600" i="1" dirty="0">
                <a:latin typeface="Times New Roman" panose="02020603050405020304" pitchFamily="18" charset="0"/>
                <a:cs typeface="Times New Roman" panose="02020603050405020304" pitchFamily="18" charset="0"/>
              </a:rPr>
              <a:t> y, </a:t>
            </a:r>
            <a:r>
              <a:rPr lang="en-US" sz="2600" i="1" dirty="0" err="1">
                <a:latin typeface="Times New Roman" panose="02020603050405020304" pitchFamily="18" charset="0"/>
                <a:cs typeface="Times New Roman" panose="02020603050405020304" pitchFamily="18" charset="0"/>
              </a:rPr>
              <a:t>sau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đó</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được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điều</a:t>
            </a:r>
            <a:r>
              <a:rPr lang="en-US" sz="2600" i="1" dirty="0">
                <a:latin typeface="Times New Roman" panose="02020603050405020304" pitchFamily="18" charset="0"/>
                <a:cs typeface="Times New Roman" panose="02020603050405020304" pitchFamily="18" charset="0"/>
              </a:rPr>
              <a:t> sang </a:t>
            </a:r>
            <a:r>
              <a:rPr lang="en-US" sz="2600" i="1" dirty="0" err="1">
                <a:latin typeface="Times New Roman" panose="02020603050405020304" pitchFamily="18" charset="0"/>
                <a:cs typeface="Times New Roman" panose="02020603050405020304" pitchFamily="18" charset="0"/>
              </a:rPr>
              <a:t>phục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trách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trạm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xá</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Lúc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còn</a:t>
            </a:r>
            <a:r>
              <a:rPr lang="en-US" sz="2600" i="1" dirty="0">
                <a:latin typeface="Times New Roman" panose="02020603050405020304" pitchFamily="18" charset="0"/>
                <a:cs typeface="Times New Roman" panose="02020603050405020304" pitchFamily="18" charset="0"/>
              </a:rPr>
              <a:t> ở </a:t>
            </a:r>
            <a:r>
              <a:rPr lang="en-US" sz="2600" i="1" dirty="0" err="1">
                <a:latin typeface="Times New Roman" panose="02020603050405020304" pitchFamily="18" charset="0"/>
                <a:cs typeface="Times New Roman" panose="02020603050405020304" pitchFamily="18" charset="0"/>
              </a:rPr>
              <a:t>chiến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trường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nhiều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lần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cận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kề</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cái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Sau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phục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viên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Lương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Thị</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đã</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trở</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về</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quê</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mang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theo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thương</a:t>
            </a:r>
            <a:r>
              <a:rPr lang="en-US" sz="2600" i="1" dirty="0">
                <a:latin typeface="Times New Roman" panose="02020603050405020304" pitchFamily="18" charset="0"/>
                <a:cs typeface="Times New Roman" panose="02020603050405020304" pitchFamily="18" charset="0"/>
              </a:rPr>
              <a:t> do </a:t>
            </a:r>
            <a:r>
              <a:rPr lang="en-US" sz="2600" i="1" dirty="0" err="1">
                <a:latin typeface="Times New Roman" panose="02020603050405020304" pitchFamily="18" charset="0"/>
                <a:cs typeface="Times New Roman" panose="02020603050405020304" pitchFamily="18" charset="0"/>
              </a:rPr>
              <a:t>chiến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tranh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để</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lại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nỗi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đau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mất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Quân</a:t>
            </a:r>
            <a:r>
              <a:rPr lang="en-US" sz="2600" i="1" dirty="0">
                <a:latin typeface="Times New Roman" panose="02020603050405020304" pitchFamily="18" charset="0"/>
                <a:cs typeface="Times New Roman" panose="02020603050405020304" pitchFamily="18" charset="0"/>
              </a:rPr>
              <a:t> – </a:t>
            </a:r>
            <a:r>
              <a:rPr lang="en-US" sz="2600" i="1" dirty="0" err="1">
                <a:latin typeface="Times New Roman" panose="02020603050405020304" pitchFamily="18" charset="0"/>
                <a:cs typeface="Times New Roman" panose="02020603050405020304" pitchFamily="18" charset="0"/>
              </a:rPr>
              <a:t>một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nửa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sự</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sống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của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cô</a:t>
            </a:r>
            <a:r>
              <a:rPr lang="en-US" sz="2600" i="1" dirty="0">
                <a:latin typeface="Times New Roman" panose="02020603050405020304" pitchFamily="18" charset="0"/>
                <a:cs typeface="Times New Roman" panose="02020603050405020304" pitchFamily="18" charset="0"/>
              </a:rPr>
              <a:t> - </a:t>
            </a:r>
            <a:r>
              <a:rPr lang="en-US" sz="2600" i="1" dirty="0" err="1">
                <a:latin typeface="Times New Roman" panose="02020603050405020304" pitchFamily="18" charset="0"/>
                <a:cs typeface="Times New Roman" panose="02020603050405020304" pitchFamily="18" charset="0"/>
              </a:rPr>
              <a:t>tìm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tới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của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Phật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quyết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định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xuống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tóc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làm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những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việc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tốt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đời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đẹp</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đạo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Nhưng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bất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ngờ</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thay</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không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đã</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tìm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tới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tận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chùa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để</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xin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cưới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hỏi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khuyên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bảo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cô</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trở</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về</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Nhưng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dù</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có</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năn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nỉ</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như</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thế</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nào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thì</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cô</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cũng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nhất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quyết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không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đồng</a:t>
            </a:r>
            <a:r>
              <a:rPr lang="en-US" sz="2600" i="1" dirty="0">
                <a:latin typeface="Times New Roman" panose="02020603050405020304" pitchFamily="18" charset="0"/>
                <a:cs typeface="Times New Roman" panose="02020603050405020304" pitchFamily="18" charset="0"/>
              </a:rPr>
              <a:t> ý </a:t>
            </a:r>
            <a:r>
              <a:rPr lang="en-US" sz="2600" i="1" dirty="0" err="1">
                <a:latin typeface="Times New Roman" panose="02020603050405020304" pitchFamily="18" charset="0"/>
                <a:cs typeface="Times New Roman" panose="02020603050405020304" pitchFamily="18" charset="0"/>
              </a:rPr>
              <a:t>bởi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cô</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biết</a:t>
            </a:r>
            <a:r>
              <a:rPr lang="en-US" sz="2600" i="1" dirty="0">
                <a:latin typeface="Times New Roman" panose="02020603050405020304" pitchFamily="18" charset="0"/>
                <a:cs typeface="Times New Roman" panose="02020603050405020304" pitchFamily="18" charset="0"/>
              </a:rPr>
              <a:t> di </a:t>
            </a:r>
            <a:r>
              <a:rPr lang="en-US" sz="2600" i="1" dirty="0" err="1">
                <a:latin typeface="Times New Roman" panose="02020603050405020304" pitchFamily="18" charset="0"/>
                <a:cs typeface="Times New Roman" panose="02020603050405020304" pitchFamily="18" charset="0"/>
              </a:rPr>
              <a:t>chứng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chất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độc</a:t>
            </a:r>
            <a:r>
              <a:rPr lang="en-US" sz="2600" i="1" dirty="0">
                <a:latin typeface="Times New Roman" panose="02020603050405020304" pitchFamily="18" charset="0"/>
                <a:cs typeface="Times New Roman" panose="02020603050405020304" pitchFamily="18" charset="0"/>
              </a:rPr>
              <a:t> da cam </a:t>
            </a:r>
            <a:r>
              <a:rPr lang="en-US" sz="2600" i="1" dirty="0" err="1">
                <a:latin typeface="Times New Roman" panose="02020603050405020304" pitchFamily="18" charset="0"/>
                <a:cs typeface="Times New Roman" panose="02020603050405020304" pitchFamily="18" charset="0"/>
              </a:rPr>
              <a:t>và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thương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cột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sống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sẽ</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khiến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không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thể</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đem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lại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tương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lai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hạnh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phúc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được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cũng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vì</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bị</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nhiễm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chất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độc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màu</a:t>
            </a:r>
            <a:r>
              <a:rPr lang="en-US" sz="2600" i="1" dirty="0">
                <a:latin typeface="Times New Roman" panose="02020603050405020304" pitchFamily="18" charset="0"/>
                <a:cs typeface="Times New Roman" panose="02020603050405020304" pitchFamily="18" charset="0"/>
              </a:rPr>
              <a:t> da cam </a:t>
            </a:r>
            <a:r>
              <a:rPr lang="en-US" sz="2600" i="1" dirty="0" err="1">
                <a:latin typeface="Times New Roman" panose="02020603050405020304" pitchFamily="18" charset="0"/>
                <a:cs typeface="Times New Roman" panose="02020603050405020304" pitchFamily="18" charset="0"/>
              </a:rPr>
              <a:t>mà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quyết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định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không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lập</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gia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đình</a:t>
            </a:r>
            <a:r>
              <a:rPr lang="en-US" sz="2600" i="1"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20934"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219852" y="403430"/>
            <a:ext cx="9017000" cy="1077218"/>
          </a:xfrm>
          <a:prstGeom prst="rect">
            <a:avLst/>
          </a:prstGeom>
          <a:noFill/>
        </p:spPr>
        <p:txBody>
          <a:bodyPr wrap="square">
            <a:spAutoFit/>
          </a:bodyPr>
          <a:lstStyle/>
          <a:p>
            <a:r>
              <a:rPr lang="en-US" sz="3200" b="1" dirty="0">
                <a:solidFill>
                  <a:srgbClr val="339933"/>
                </a:solidFill>
                <a:latin typeface="Times New Roman" panose="02020603050405020304" pitchFamily="18" charset="0"/>
                <a:cs typeface="Times New Roman" panose="02020603050405020304" pitchFamily="18" charset="0"/>
              </a:rPr>
              <a:t>I</a:t>
            </a:r>
            <a:r>
              <a:rPr lang="en-US" sz="3200" b="1" dirty="0" smtClean="0">
                <a:solidFill>
                  <a:srgbClr val="339933"/>
                </a:solidFill>
                <a:latin typeface="Times New Roman" panose="02020603050405020304" pitchFamily="18" charset="0"/>
                <a:cs typeface="Times New Roman" panose="02020603050405020304" pitchFamily="18" charset="0"/>
              </a:rPr>
              <a:t>. TÌM HIỂU CHUNG </a:t>
            </a:r>
            <a:endParaRPr lang="en-US" sz="3200" b="1" dirty="0" smtClean="0">
              <a:solidFill>
                <a:srgbClr val="339933"/>
              </a:solidFill>
              <a:latin typeface="Times New Roman" panose="02020603050405020304" pitchFamily="18" charset="0"/>
              <a:cs typeface="Times New Roman" panose="02020603050405020304" pitchFamily="18" charset="0"/>
            </a:endParaRPr>
          </a:p>
          <a:p>
            <a:r>
              <a:rPr lang="en-US" sz="3200" b="1" dirty="0" smtClean="0">
                <a:solidFill>
                  <a:srgbClr val="339933"/>
                </a:solidFill>
                <a:latin typeface="Times New Roman" panose="02020603050405020304" pitchFamily="18" charset="0"/>
                <a:cs typeface="Times New Roman" panose="02020603050405020304" pitchFamily="18" charset="0"/>
              </a:rPr>
              <a:t>2. </a:t>
            </a:r>
            <a:r>
              <a:rPr lang="en-US" sz="3200" b="1" dirty="0" err="1" smtClean="0">
                <a:solidFill>
                  <a:srgbClr val="339933"/>
                </a:solidFill>
                <a:latin typeface="Times New Roman" panose="02020603050405020304" pitchFamily="18" charset="0"/>
                <a:cs typeface="Times New Roman" panose="02020603050405020304" pitchFamily="18" charset="0"/>
              </a:rPr>
              <a:t>Văn</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219852" y="1309168"/>
            <a:ext cx="6190488" cy="652486"/>
          </a:xfrm>
          <a:prstGeom prst="rect">
            <a:avLst/>
          </a:prstGeom>
          <a:noFill/>
        </p:spPr>
        <p:txBody>
          <a:bodyPr wrap="square">
            <a:spAutoFit/>
          </a:bodyPr>
          <a:lstStyle/>
          <a:p>
            <a:pPr marR="91440">
              <a:lnSpc>
                <a:spcPct val="130000"/>
              </a:lnSpc>
            </a:pPr>
            <a:r>
              <a:rPr lang="en-US" sz="2800" b="1" dirty="0" smtClean="0">
                <a:solidFill>
                  <a:srgbClr val="00B050"/>
                </a:solidFill>
                <a:latin typeface="Times New Roman" panose="02020603050405020304" pitchFamily="18" charset="0"/>
                <a:ea typeface="Times New Roman" panose="02020603050405020304" pitchFamily="18" charset="0"/>
              </a:rPr>
              <a:t>2.5. </a:t>
            </a:r>
            <a:r>
              <a:rPr lang="en-US" sz="2800" b="1" dirty="0" err="1">
                <a:solidFill>
                  <a:srgbClr val="00B050"/>
                </a:solidFill>
                <a:latin typeface="Times New Roman" panose="02020603050405020304" pitchFamily="18" charset="0"/>
                <a:ea typeface="Times New Roman" panose="02020603050405020304" pitchFamily="18" charset="0"/>
              </a:rPr>
              <a:t>Một</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số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yếu</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13" name="Hộp Văn bản 12"/>
          <p:cNvSpPr txBox="1"/>
          <p:nvPr/>
        </p:nvSpPr>
        <p:spPr>
          <a:xfrm>
            <a:off x="1394692" y="1777146"/>
            <a:ext cx="8161893" cy="596574"/>
          </a:xfrm>
          <a:prstGeom prst="rect">
            <a:avLst/>
          </a:prstGeom>
          <a:noFill/>
        </p:spPr>
        <p:txBody>
          <a:bodyPr wrap="square">
            <a:spAutoFit/>
          </a:bodyPr>
          <a:lstStyle/>
          <a:p>
            <a:pPr marL="0" marR="91440" algn="just">
              <a:lnSpc>
                <a:spcPct val="130000"/>
              </a:lnSpc>
              <a:spcBef>
                <a:spcPts val="0"/>
              </a:spcBef>
              <a:spcAft>
                <a:spcPts val="0"/>
              </a:spcAft>
            </a:pPr>
            <a:r>
              <a:rPr lang="en-US" sz="2800" b="1" dirty="0">
                <a:solidFill>
                  <a:srgbClr val="262626"/>
                </a:solidFill>
                <a:effectLst/>
                <a:latin typeface="Times New Roman" panose="02020603050405020304" pitchFamily="18" charset="0"/>
                <a:ea typeface="Calibri" panose="020F0502020204030204" pitchFamily="34" charset="0"/>
              </a:rPr>
              <a:t>b. </a:t>
            </a:r>
            <a:r>
              <a:rPr lang="en-US" sz="2800" b="1" dirty="0" err="1">
                <a:solidFill>
                  <a:srgbClr val="262626"/>
                </a:solidFill>
                <a:effectLst/>
                <a:latin typeface="Times New Roman" panose="02020603050405020304" pitchFamily="18" charset="0"/>
                <a:ea typeface="Calibri" panose="020F0502020204030204" pitchFamily="34" charset="0"/>
              </a:rPr>
              <a:t>Nhân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vật</a:t>
            </a:r>
            <a:endParaRPr lang="en-US" sz="2800" b="1" dirty="0">
              <a:effectLst/>
              <a:latin typeface="Times New Roman" panose="02020603050405020304" pitchFamily="18" charset="0"/>
              <a:ea typeface="Calibri" panose="020F0502020204030204" pitchFamily="34" charset="0"/>
            </a:endParaRPr>
          </a:p>
        </p:txBody>
      </p:sp>
      <p:sp>
        <p:nvSpPr>
          <p:cNvPr id="4" name="Hộp Văn bản 3"/>
          <p:cNvSpPr txBox="1"/>
          <p:nvPr/>
        </p:nvSpPr>
        <p:spPr>
          <a:xfrm>
            <a:off x="1394692" y="2440608"/>
            <a:ext cx="9578738" cy="3439239"/>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y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559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da cam.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20934"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219852" y="403430"/>
            <a:ext cx="9017000" cy="1077218"/>
          </a:xfrm>
          <a:prstGeom prst="rect">
            <a:avLst/>
          </a:prstGeom>
          <a:noFill/>
        </p:spPr>
        <p:txBody>
          <a:bodyPr wrap="square">
            <a:spAutoFit/>
          </a:bodyPr>
          <a:lstStyle/>
          <a:p>
            <a:r>
              <a:rPr lang="en-US" sz="3200" b="1" dirty="0">
                <a:solidFill>
                  <a:srgbClr val="339933"/>
                </a:solidFill>
                <a:latin typeface="Times New Roman" panose="02020603050405020304" pitchFamily="18" charset="0"/>
                <a:cs typeface="Times New Roman" panose="02020603050405020304" pitchFamily="18" charset="0"/>
              </a:rPr>
              <a:t>I</a:t>
            </a:r>
            <a:r>
              <a:rPr lang="en-US" sz="3200" b="1" dirty="0" smtClean="0">
                <a:solidFill>
                  <a:srgbClr val="339933"/>
                </a:solidFill>
                <a:latin typeface="Times New Roman" panose="02020603050405020304" pitchFamily="18" charset="0"/>
                <a:cs typeface="Times New Roman" panose="02020603050405020304" pitchFamily="18" charset="0"/>
              </a:rPr>
              <a:t>. TÌM HIỂU CHUNG </a:t>
            </a:r>
            <a:endParaRPr lang="en-US" sz="3200" b="1" dirty="0" smtClean="0">
              <a:solidFill>
                <a:srgbClr val="339933"/>
              </a:solidFill>
              <a:latin typeface="Times New Roman" panose="02020603050405020304" pitchFamily="18" charset="0"/>
              <a:cs typeface="Times New Roman" panose="02020603050405020304" pitchFamily="18" charset="0"/>
            </a:endParaRPr>
          </a:p>
          <a:p>
            <a:r>
              <a:rPr lang="en-US" sz="3200" b="1" dirty="0" smtClean="0">
                <a:solidFill>
                  <a:srgbClr val="339933"/>
                </a:solidFill>
                <a:latin typeface="Times New Roman" panose="02020603050405020304" pitchFamily="18" charset="0"/>
                <a:cs typeface="Times New Roman" panose="02020603050405020304" pitchFamily="18" charset="0"/>
              </a:rPr>
              <a:t>2. </a:t>
            </a:r>
            <a:r>
              <a:rPr lang="en-US" sz="3200" b="1" dirty="0" err="1" smtClean="0">
                <a:solidFill>
                  <a:srgbClr val="339933"/>
                </a:solidFill>
                <a:latin typeface="Times New Roman" panose="02020603050405020304" pitchFamily="18" charset="0"/>
                <a:cs typeface="Times New Roman" panose="02020603050405020304" pitchFamily="18" charset="0"/>
              </a:rPr>
              <a:t>Văn</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219852" y="1309168"/>
            <a:ext cx="6190488" cy="652486"/>
          </a:xfrm>
          <a:prstGeom prst="rect">
            <a:avLst/>
          </a:prstGeom>
          <a:noFill/>
        </p:spPr>
        <p:txBody>
          <a:bodyPr wrap="square">
            <a:spAutoFit/>
          </a:bodyPr>
          <a:lstStyle/>
          <a:p>
            <a:pPr marR="91440">
              <a:lnSpc>
                <a:spcPct val="130000"/>
              </a:lnSpc>
            </a:pPr>
            <a:r>
              <a:rPr lang="en-US" sz="2800" b="1" dirty="0" smtClean="0">
                <a:solidFill>
                  <a:srgbClr val="00B050"/>
                </a:solidFill>
                <a:latin typeface="Times New Roman" panose="02020603050405020304" pitchFamily="18" charset="0"/>
                <a:ea typeface="Times New Roman" panose="02020603050405020304" pitchFamily="18" charset="0"/>
              </a:rPr>
              <a:t>2.5. </a:t>
            </a:r>
            <a:r>
              <a:rPr lang="en-US" sz="2800" b="1" dirty="0" err="1">
                <a:solidFill>
                  <a:srgbClr val="00B050"/>
                </a:solidFill>
                <a:latin typeface="Times New Roman" panose="02020603050405020304" pitchFamily="18" charset="0"/>
                <a:ea typeface="Times New Roman" panose="02020603050405020304" pitchFamily="18" charset="0"/>
              </a:rPr>
              <a:t>Một</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số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yếu</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13" name="Hộp Văn bản 12"/>
          <p:cNvSpPr txBox="1"/>
          <p:nvPr/>
        </p:nvSpPr>
        <p:spPr>
          <a:xfrm>
            <a:off x="1394692" y="1777146"/>
            <a:ext cx="8161893" cy="596574"/>
          </a:xfrm>
          <a:prstGeom prst="rect">
            <a:avLst/>
          </a:prstGeom>
          <a:noFill/>
        </p:spPr>
        <p:txBody>
          <a:bodyPr wrap="square">
            <a:spAutoFit/>
          </a:bodyPr>
          <a:lstStyle/>
          <a:p>
            <a:pPr marL="0" marR="91440" algn="just">
              <a:lnSpc>
                <a:spcPct val="130000"/>
              </a:lnSpc>
              <a:spcBef>
                <a:spcPts val="0"/>
              </a:spcBef>
              <a:spcAft>
                <a:spcPts val="0"/>
              </a:spcAft>
            </a:pPr>
            <a:r>
              <a:rPr lang="en-US" sz="2800" b="1" dirty="0">
                <a:solidFill>
                  <a:srgbClr val="262626"/>
                </a:solidFill>
                <a:effectLst/>
                <a:latin typeface="Times New Roman" panose="02020603050405020304" pitchFamily="18" charset="0"/>
                <a:ea typeface="Calibri" panose="020F0502020204030204" pitchFamily="34" charset="0"/>
              </a:rPr>
              <a:t>b. </a:t>
            </a:r>
            <a:r>
              <a:rPr lang="en-US" sz="2800" b="1" dirty="0" err="1">
                <a:solidFill>
                  <a:srgbClr val="262626"/>
                </a:solidFill>
                <a:effectLst/>
                <a:latin typeface="Times New Roman" panose="02020603050405020304" pitchFamily="18" charset="0"/>
                <a:ea typeface="Calibri" panose="020F0502020204030204" pitchFamily="34" charset="0"/>
              </a:rPr>
              <a:t>Nhân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vật</a:t>
            </a:r>
            <a:endParaRPr lang="en-US" sz="2800" b="1" dirty="0">
              <a:effectLst/>
              <a:latin typeface="Times New Roman" panose="02020603050405020304" pitchFamily="18" charset="0"/>
              <a:ea typeface="Calibri" panose="020F0502020204030204" pitchFamily="34" charset="0"/>
            </a:endParaRPr>
          </a:p>
        </p:txBody>
      </p:sp>
      <p:sp>
        <p:nvSpPr>
          <p:cNvPr id="4" name="Hộp Văn bản 3"/>
          <p:cNvSpPr txBox="1"/>
          <p:nvPr/>
        </p:nvSpPr>
        <p:spPr>
          <a:xfrm>
            <a:off x="1306631" y="2669532"/>
            <a:ext cx="9578738" cy="2485787"/>
          </a:xfrm>
          <a:prstGeom prst="roundRect">
            <a:avLst/>
          </a:prstGeom>
          <a:noFill/>
          <a:ln w="38100">
            <a:solidFill>
              <a:srgbClr val="00CC00"/>
            </a:solidFill>
          </a:ln>
        </p:spPr>
        <p:txBody>
          <a:bodyPr wrap="square">
            <a:spAutoFit/>
          </a:bodyPr>
          <a:lstStyle/>
          <a:p>
            <a:r>
              <a:rPr lang="en-US"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Mối quan hệ của nhân vật trung tâm với các nhân vật khác thể hiện chủ yếu qua </a:t>
            </a:r>
            <a:r>
              <a:rPr lang="vi-VN" sz="2800" dirty="0" smtClean="0">
                <a:latin typeface="Times New Roman" panose="02020603050405020304" pitchFamily="18" charset="0"/>
                <a:cs typeface="Times New Roman" panose="02020603050405020304" pitchFamily="18" charset="0"/>
              </a:rPr>
              <a:t>việc </a:t>
            </a:r>
            <a:r>
              <a:rPr lang="vi-VN" sz="2800" dirty="0">
                <a:latin typeface="Times New Roman" panose="02020603050405020304" pitchFamily="18" charset="0"/>
                <a:cs typeface="Times New Roman" panose="02020603050405020304" pitchFamily="18" charset="0"/>
              </a:rPr>
              <a:t>trò chuyện giữa nhà sư với Vũ Thị Bích (Chủ tịch Hội phụ nữ), nhân vật “tôi” (là nhà văn, người chứng kiến và ghi chép lại câu chuyện), Nguyễn Hồng Quân (người yêu của Lương Thị Thân trước đây). </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20934"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3" name="Hộp Văn bản 12"/>
          <p:cNvSpPr txBox="1"/>
          <p:nvPr/>
        </p:nvSpPr>
        <p:spPr>
          <a:xfrm>
            <a:off x="1394691" y="447490"/>
            <a:ext cx="8161893" cy="596574"/>
          </a:xfrm>
          <a:prstGeom prst="rect">
            <a:avLst/>
          </a:prstGeom>
          <a:noFill/>
        </p:spPr>
        <p:txBody>
          <a:bodyPr wrap="square">
            <a:spAutoFit/>
          </a:bodyPr>
          <a:lstStyle/>
          <a:p>
            <a:pPr marL="0" marR="91440" algn="just">
              <a:lnSpc>
                <a:spcPct val="130000"/>
              </a:lnSpc>
              <a:spcBef>
                <a:spcPts val="0"/>
              </a:spcBef>
              <a:spcAft>
                <a:spcPts val="0"/>
              </a:spcAft>
            </a:pPr>
            <a:r>
              <a:rPr lang="en-US" sz="2800" b="1" dirty="0">
                <a:solidFill>
                  <a:srgbClr val="262626"/>
                </a:solidFill>
                <a:effectLst/>
                <a:latin typeface="Times New Roman" panose="02020603050405020304" pitchFamily="18" charset="0"/>
                <a:ea typeface="Calibri" panose="020F0502020204030204" pitchFamily="34" charset="0"/>
              </a:rPr>
              <a:t>b. </a:t>
            </a:r>
            <a:r>
              <a:rPr lang="en-US" sz="2800" b="1" dirty="0" err="1">
                <a:solidFill>
                  <a:srgbClr val="262626"/>
                </a:solidFill>
                <a:effectLst/>
                <a:latin typeface="Times New Roman" panose="02020603050405020304" pitchFamily="18" charset="0"/>
                <a:ea typeface="Calibri" panose="020F0502020204030204" pitchFamily="34" charset="0"/>
              </a:rPr>
              <a:t>Nhân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vật</a:t>
            </a:r>
            <a:endParaRPr lang="en-US" sz="2800" b="1" dirty="0">
              <a:effectLst/>
              <a:latin typeface="Times New Roman" panose="02020603050405020304" pitchFamily="18" charset="0"/>
              <a:ea typeface="Calibri" panose="020F0502020204030204" pitchFamily="34" charset="0"/>
            </a:endParaRPr>
          </a:p>
        </p:txBody>
      </p:sp>
      <p:sp>
        <p:nvSpPr>
          <p:cNvPr id="8" name="Hộp Văn bản 12"/>
          <p:cNvSpPr txBox="1"/>
          <p:nvPr/>
        </p:nvSpPr>
        <p:spPr>
          <a:xfrm>
            <a:off x="2211121" y="1044064"/>
            <a:ext cx="8161893" cy="596574"/>
          </a:xfrm>
          <a:prstGeom prst="rect">
            <a:avLst/>
          </a:prstGeom>
          <a:noFill/>
        </p:spPr>
        <p:txBody>
          <a:bodyPr wrap="square">
            <a:spAutoFit/>
          </a:bodyPr>
          <a:lstStyle/>
          <a:p>
            <a:pPr marL="0" marR="91440" algn="ctr">
              <a:lnSpc>
                <a:spcPct val="130000"/>
              </a:lnSpc>
              <a:spcBef>
                <a:spcPts val="0"/>
              </a:spcBef>
              <a:spcAft>
                <a:spcPts val="0"/>
              </a:spcAft>
            </a:pPr>
            <a:r>
              <a:rPr lang="en-US" sz="2800" b="1" dirty="0" err="1" smtClean="0">
                <a:solidFill>
                  <a:srgbClr val="262626"/>
                </a:solidFill>
                <a:effectLst/>
                <a:latin typeface="Times New Roman" panose="02020603050405020304" pitchFamily="18" charset="0"/>
                <a:ea typeface="Calibri" panose="020F0502020204030204" pitchFamily="34" charset="0"/>
              </a:rPr>
              <a:t>Sơ</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đồ</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thể</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hiện</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mối</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quan</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hệ</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giữa</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các</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nhân</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vật</a:t>
            </a:r>
            <a:endParaRPr lang="en-US" sz="2800" b="1" dirty="0">
              <a:effectLst/>
              <a:latin typeface="Times New Roman" panose="02020603050405020304" pitchFamily="18" charset="0"/>
              <a:ea typeface="Calibri" panose="020F0502020204030204" pitchFamily="34" charset="0"/>
            </a:endParaRPr>
          </a:p>
        </p:txBody>
      </p:sp>
      <p:graphicFrame>
        <p:nvGraphicFramePr>
          <p:cNvPr id="9" name="Diagram 8"/>
          <p:cNvGraphicFramePr/>
          <p:nvPr/>
        </p:nvGraphicFramePr>
        <p:xfrm>
          <a:off x="2787297" y="1850572"/>
          <a:ext cx="6933646" cy="4691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20934"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117600" y="509592"/>
            <a:ext cx="9017000" cy="1077218"/>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 TÌM HIỂU CHUNG</a:t>
            </a:r>
            <a:endParaRPr lang="en-US" sz="3200" b="1" dirty="0" smtClean="0">
              <a:solidFill>
                <a:srgbClr val="339933"/>
              </a:solidFill>
              <a:latin typeface="Times New Roman" panose="02020603050405020304" pitchFamily="18" charset="0"/>
              <a:cs typeface="Times New Roman" panose="02020603050405020304" pitchFamily="18" charset="0"/>
            </a:endParaRPr>
          </a:p>
          <a:p>
            <a:r>
              <a:rPr lang="en-US" sz="3200" b="1" dirty="0" smtClean="0">
                <a:solidFill>
                  <a:srgbClr val="339933"/>
                </a:solidFill>
                <a:latin typeface="Times New Roman" panose="02020603050405020304" pitchFamily="18" charset="0"/>
                <a:cs typeface="Times New Roman" panose="02020603050405020304" pitchFamily="18" charset="0"/>
              </a:rPr>
              <a:t>2. </a:t>
            </a:r>
            <a:r>
              <a:rPr lang="en-US" sz="3200" b="1" dirty="0" err="1" smtClean="0">
                <a:solidFill>
                  <a:srgbClr val="339933"/>
                </a:solidFill>
                <a:latin typeface="Times New Roman" panose="02020603050405020304" pitchFamily="18" charset="0"/>
                <a:cs typeface="Times New Roman" panose="02020603050405020304" pitchFamily="18" charset="0"/>
              </a:rPr>
              <a:t>Văn</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219852" y="1309168"/>
            <a:ext cx="6190488" cy="652486"/>
          </a:xfrm>
          <a:prstGeom prst="rect">
            <a:avLst/>
          </a:prstGeom>
          <a:noFill/>
        </p:spPr>
        <p:txBody>
          <a:bodyPr wrap="square">
            <a:spAutoFit/>
          </a:bodyPr>
          <a:lstStyle/>
          <a:p>
            <a:pPr marR="91440">
              <a:lnSpc>
                <a:spcPct val="130000"/>
              </a:lnSpc>
            </a:pPr>
            <a:r>
              <a:rPr lang="en-US" sz="2800" b="1" dirty="0" smtClean="0">
                <a:solidFill>
                  <a:srgbClr val="00B050"/>
                </a:solidFill>
                <a:latin typeface="Times New Roman" panose="02020603050405020304" pitchFamily="18" charset="0"/>
                <a:ea typeface="Times New Roman" panose="02020603050405020304" pitchFamily="18" charset="0"/>
              </a:rPr>
              <a:t>2.5. </a:t>
            </a:r>
            <a:r>
              <a:rPr lang="en-US" sz="2800" b="1" dirty="0" err="1">
                <a:solidFill>
                  <a:srgbClr val="00B050"/>
                </a:solidFill>
                <a:latin typeface="Times New Roman" panose="02020603050405020304" pitchFamily="18" charset="0"/>
                <a:ea typeface="Times New Roman" panose="02020603050405020304" pitchFamily="18" charset="0"/>
              </a:rPr>
              <a:t>Một</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số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yếu</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13" name="Hộp Văn bản 12"/>
          <p:cNvSpPr txBox="1"/>
          <p:nvPr/>
        </p:nvSpPr>
        <p:spPr>
          <a:xfrm>
            <a:off x="1394692" y="1777146"/>
            <a:ext cx="8161893" cy="596574"/>
          </a:xfrm>
          <a:prstGeom prst="rect">
            <a:avLst/>
          </a:prstGeom>
          <a:noFill/>
        </p:spPr>
        <p:txBody>
          <a:bodyPr wrap="square">
            <a:spAutoFit/>
          </a:bodyPr>
          <a:lstStyle/>
          <a:p>
            <a:pPr marR="91440" algn="just">
              <a:lnSpc>
                <a:spcPct val="130000"/>
              </a:lnSpc>
            </a:pPr>
            <a:r>
              <a:rPr lang="en-US" sz="2800" b="1" dirty="0">
                <a:solidFill>
                  <a:srgbClr val="262626"/>
                </a:solidFill>
                <a:latin typeface="Times New Roman" panose="02020603050405020304" pitchFamily="18" charset="0"/>
                <a:ea typeface="Calibri" panose="020F0502020204030204" pitchFamily="34" charset="0"/>
              </a:rPr>
              <a:t>c</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Điểm</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nhìn</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nghệ</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thuật</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và</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người</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kể</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chuyện</a:t>
            </a:r>
            <a:endParaRPr lang="en-US" sz="2800" dirty="0">
              <a:latin typeface="Times New Roman" panose="02020603050405020304" pitchFamily="18" charset="0"/>
              <a:ea typeface="Calibri" panose="020F0502020204030204" pitchFamily="34" charset="0"/>
            </a:endParaRPr>
          </a:p>
        </p:txBody>
      </p:sp>
      <p:sp>
        <p:nvSpPr>
          <p:cNvPr id="7" name="Hộp Văn bản 6"/>
          <p:cNvSpPr txBox="1"/>
          <p:nvPr/>
        </p:nvSpPr>
        <p:spPr>
          <a:xfrm>
            <a:off x="1435218" y="2423176"/>
            <a:ext cx="9766182" cy="578882"/>
          </a:xfrm>
          <a:prstGeom prst="roundRect">
            <a:avLst/>
          </a:prstGeom>
          <a:noFill/>
          <a:ln w="38100">
            <a:solidFill>
              <a:srgbClr val="00CC00"/>
            </a:solidFill>
          </a:ln>
        </p:spPr>
        <p:txBody>
          <a:bodyPr wrap="square">
            <a:spAutoFit/>
          </a:bodyPr>
          <a:lstStyle/>
          <a:p>
            <a:pPr marR="91440"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nhất</a:t>
            </a:r>
            <a:r>
              <a:rPr lang="en-US" sz="2800" dirty="0" smtClean="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chuyện</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xưng</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Tôi</a:t>
            </a:r>
            <a:r>
              <a:rPr lang="en-US" sz="2800" dirty="0" smtClean="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8" name="Hộp Văn bản 7"/>
          <p:cNvSpPr txBox="1"/>
          <p:nvPr/>
        </p:nvSpPr>
        <p:spPr>
          <a:xfrm>
            <a:off x="1435217" y="3153231"/>
            <a:ext cx="9853672" cy="3439239"/>
          </a:xfrm>
          <a:prstGeom prst="roundRect">
            <a:avLst/>
          </a:prstGeom>
          <a:noFill/>
          <a:ln w="38100">
            <a:solidFill>
              <a:srgbClr val="00CC00"/>
            </a:solidFill>
          </a:ln>
        </p:spPr>
        <p:txBody>
          <a:bodyPr wrap="square">
            <a:spAutoFit/>
          </a:bodyPr>
          <a:lstStyle/>
          <a:p>
            <a:pPr marR="91440"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3671494" y="375139"/>
            <a:ext cx="6096000" cy="646331"/>
          </a:xfrm>
          <a:prstGeom prst="rect">
            <a:avLst/>
          </a:prstGeom>
          <a:noFill/>
        </p:spPr>
        <p:txBody>
          <a:bodyPr wrap="square">
            <a:spAutoFit/>
          </a:bodyPr>
          <a:lstStyle/>
          <a:p>
            <a:pPr marL="0" marR="0">
              <a:spcBef>
                <a:spcPts val="0"/>
              </a:spcBef>
              <a:spcAft>
                <a:spcPts val="0"/>
              </a:spcAft>
            </a:pPr>
            <a:r>
              <a:rPr lang="en-US" sz="3600" b="1" dirty="0" err="1">
                <a:solidFill>
                  <a:srgbClr val="009900"/>
                </a:solidFill>
                <a:latin typeface="Times New Roman" panose="02020603050405020304" pitchFamily="18" charset="0"/>
                <a:ea typeface="Calibri" panose="020F0502020204030204" pitchFamily="34" charset="0"/>
              </a:rPr>
              <a:t>B</a:t>
            </a:r>
            <a:r>
              <a:rPr lang="en-US" sz="3600" b="1" dirty="0" err="1">
                <a:solidFill>
                  <a:srgbClr val="009900"/>
                </a:solidFill>
                <a:effectLst/>
                <a:latin typeface="Times New Roman" panose="02020603050405020304" pitchFamily="18" charset="0"/>
                <a:ea typeface="Calibri" panose="020F0502020204030204" pitchFamily="34" charset="0"/>
              </a:rPr>
              <a:t>ảng</a:t>
            </a:r>
            <a:r>
              <a:rPr lang="en-US" sz="3600" b="1" dirty="0">
                <a:solidFill>
                  <a:srgbClr val="009900"/>
                </a:solidFill>
                <a:effectLst/>
                <a:latin typeface="Times New Roman" panose="02020603050405020304" pitchFamily="18" charset="0"/>
                <a:ea typeface="Calibri" panose="020F0502020204030204" pitchFamily="34" charset="0"/>
              </a:rPr>
              <a:t> Rubric </a:t>
            </a:r>
            <a:r>
              <a:rPr lang="en-US" sz="3600" b="1" dirty="0" err="1">
                <a:solidFill>
                  <a:srgbClr val="009900"/>
                </a:solidFill>
                <a:effectLst/>
                <a:latin typeface="Times New Roman" panose="02020603050405020304" pitchFamily="18" charset="0"/>
                <a:ea typeface="Calibri" panose="020F0502020204030204" pitchFamily="34" charset="0"/>
              </a:rPr>
              <a:t>đánh</a:t>
            </a:r>
            <a:r>
              <a:rPr lang="en-US" sz="3600" b="1" dirty="0">
                <a:solidFill>
                  <a:srgbClr val="009900"/>
                </a:solidFill>
                <a:effectLst/>
                <a:latin typeface="Times New Roman" panose="02020603050405020304" pitchFamily="18" charset="0"/>
                <a:ea typeface="Calibri" panose="020F0502020204030204" pitchFamily="34" charset="0"/>
              </a:rPr>
              <a:t> </a:t>
            </a:r>
            <a:r>
              <a:rPr lang="en-US" sz="3600" b="1" dirty="0" err="1">
                <a:solidFill>
                  <a:srgbClr val="009900"/>
                </a:solidFill>
                <a:effectLst/>
                <a:latin typeface="Times New Roman" panose="02020603050405020304" pitchFamily="18" charset="0"/>
                <a:ea typeface="Calibri" panose="020F0502020204030204" pitchFamily="34" charset="0"/>
              </a:rPr>
              <a:t>giá</a:t>
            </a:r>
            <a:endParaRPr lang="en-US" sz="3600" b="1" dirty="0">
              <a:solidFill>
                <a:srgbClr val="009900"/>
              </a:solidFill>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313066" y="1714939"/>
          <a:ext cx="11565868" cy="3428122"/>
        </p:xfrm>
        <a:graphic>
          <a:graphicData uri="http://schemas.openxmlformats.org/drawingml/2006/table">
            <a:tbl>
              <a:tblPr firstRow="1" firstCol="1" bandRow="1">
                <a:tableStyleId>{5C22544A-7EE6-4342-B048-85BDC9FD1C3A}</a:tableStyleId>
              </a:tblPr>
              <a:tblGrid>
                <a:gridCol w="1774154"/>
                <a:gridCol w="2766134"/>
                <a:gridCol w="3094892"/>
                <a:gridCol w="3930688"/>
              </a:tblGrid>
              <a:tr h="161149">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TIÊU CHÍ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CẦN CỐ GẮNG</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(0 – 4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ĐÃ LÀM TỐT</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(5 – 7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RẤT XUẤT SẮC</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(8 – 10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582314">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Nội dung báo cáo</a:t>
                      </a:r>
                      <a:endParaRPr lang="en-US" sz="280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(6 điểm)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1 - 3 </a:t>
                      </a:r>
                      <a:r>
                        <a:rPr lang="en-US" sz="2800" dirty="0" err="1">
                          <a:effectLst/>
                          <a:latin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dừng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diện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4 – 5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cs typeface="Times New Roman" panose="02020603050405020304" pitchFamily="18" charset="0"/>
                        </a:rPr>
                        <a:t> 1 – 2 ý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nâng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6 </a:t>
                      </a:r>
                      <a:r>
                        <a:rPr lang="en-US" sz="2800" dirty="0" err="1">
                          <a:effectLst/>
                          <a:latin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phú</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cs typeface="Times New Roman" panose="02020603050405020304" pitchFamily="18" charset="0"/>
                        </a:rPr>
                        <a:t> 2 ý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nâng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0" name="Hình ảnh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281355"/>
            <a:ext cx="3671494" cy="189377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3648048" y="77958"/>
            <a:ext cx="6096000" cy="646331"/>
          </a:xfrm>
          <a:prstGeom prst="rect">
            <a:avLst/>
          </a:prstGeom>
          <a:noFill/>
        </p:spPr>
        <p:txBody>
          <a:bodyPr wrap="square">
            <a:spAutoFit/>
          </a:bodyPr>
          <a:lstStyle/>
          <a:p>
            <a:pPr marL="0" marR="0">
              <a:spcBef>
                <a:spcPts val="0"/>
              </a:spcBef>
              <a:spcAft>
                <a:spcPts val="0"/>
              </a:spcAft>
            </a:pPr>
            <a:r>
              <a:rPr lang="en-US" sz="3600" b="1" dirty="0" err="1">
                <a:solidFill>
                  <a:srgbClr val="009900"/>
                </a:solidFill>
                <a:latin typeface="Times New Roman" panose="02020603050405020304" pitchFamily="18" charset="0"/>
                <a:ea typeface="Calibri" panose="020F0502020204030204" pitchFamily="34" charset="0"/>
              </a:rPr>
              <a:t>B</a:t>
            </a:r>
            <a:r>
              <a:rPr lang="en-US" sz="3600" b="1" dirty="0" err="1">
                <a:solidFill>
                  <a:srgbClr val="009900"/>
                </a:solidFill>
                <a:effectLst/>
                <a:latin typeface="Times New Roman" panose="02020603050405020304" pitchFamily="18" charset="0"/>
                <a:ea typeface="Calibri" panose="020F0502020204030204" pitchFamily="34" charset="0"/>
              </a:rPr>
              <a:t>ảng</a:t>
            </a:r>
            <a:r>
              <a:rPr lang="en-US" sz="3600" b="1" dirty="0">
                <a:solidFill>
                  <a:srgbClr val="009900"/>
                </a:solidFill>
                <a:effectLst/>
                <a:latin typeface="Times New Roman" panose="02020603050405020304" pitchFamily="18" charset="0"/>
                <a:ea typeface="Calibri" panose="020F0502020204030204" pitchFamily="34" charset="0"/>
              </a:rPr>
              <a:t> Rubric </a:t>
            </a:r>
            <a:r>
              <a:rPr lang="en-US" sz="3600" b="1" dirty="0" err="1">
                <a:solidFill>
                  <a:srgbClr val="009900"/>
                </a:solidFill>
                <a:effectLst/>
                <a:latin typeface="Times New Roman" panose="02020603050405020304" pitchFamily="18" charset="0"/>
                <a:ea typeface="Calibri" panose="020F0502020204030204" pitchFamily="34" charset="0"/>
              </a:rPr>
              <a:t>đánh</a:t>
            </a:r>
            <a:r>
              <a:rPr lang="en-US" sz="3600" b="1" dirty="0">
                <a:solidFill>
                  <a:srgbClr val="009900"/>
                </a:solidFill>
                <a:effectLst/>
                <a:latin typeface="Times New Roman" panose="02020603050405020304" pitchFamily="18" charset="0"/>
                <a:ea typeface="Calibri" panose="020F0502020204030204" pitchFamily="34" charset="0"/>
              </a:rPr>
              <a:t> </a:t>
            </a:r>
            <a:r>
              <a:rPr lang="en-US" sz="3600" b="1" dirty="0" err="1">
                <a:solidFill>
                  <a:srgbClr val="009900"/>
                </a:solidFill>
                <a:effectLst/>
                <a:latin typeface="Times New Roman" panose="02020603050405020304" pitchFamily="18" charset="0"/>
                <a:ea typeface="Calibri" panose="020F0502020204030204" pitchFamily="34" charset="0"/>
              </a:rPr>
              <a:t>giá</a:t>
            </a:r>
            <a:endParaRPr lang="en-US" sz="3600" b="1" dirty="0">
              <a:solidFill>
                <a:srgbClr val="009900"/>
              </a:solidFill>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444191" y="1162143"/>
          <a:ext cx="11565868" cy="5576084"/>
        </p:xfrm>
        <a:graphic>
          <a:graphicData uri="http://schemas.openxmlformats.org/drawingml/2006/table">
            <a:tbl>
              <a:tblPr firstRow="1" firstCol="1" bandRow="1">
                <a:tableStyleId>{5C22544A-7EE6-4342-B048-85BDC9FD1C3A}</a:tableStyleId>
              </a:tblPr>
              <a:tblGrid>
                <a:gridCol w="1774154"/>
                <a:gridCol w="2617191"/>
                <a:gridCol w="3212123"/>
                <a:gridCol w="3962400"/>
              </a:tblGrid>
              <a:tr h="749570">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CẦN CỐ GẮNG</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(0 – 4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ĐÃ LÀM TỐT</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(5 – 7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RẤT XUẤT SẮC</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(8 – 10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492196">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(4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0 - 1 điểm </a:t>
                      </a:r>
                      <a:endParaRPr lang="en-US" sz="280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Hình thức báo cáo chưa sáng tạo;</a:t>
                      </a:r>
                      <a:endParaRPr lang="en-US" sz="280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Lời nói còn ấp úng, chưa đủ âm lượng nghe, chưa tự tin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2 - 3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hút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âm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4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âm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7767">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Điểm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7767">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TỔNG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gridSpan="3">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r>
            </a:tbl>
          </a:graphicData>
        </a:graphic>
      </p:graphicFrame>
      <p:pic>
        <p:nvPicPr>
          <p:cNvPr id="2" name="Hình ảnh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29112"/>
            <a:ext cx="3090972" cy="159433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20934"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5" name="Hộp Văn bản 14"/>
          <p:cNvSpPr txBox="1"/>
          <p:nvPr/>
        </p:nvSpPr>
        <p:spPr>
          <a:xfrm>
            <a:off x="1205533" y="3405576"/>
            <a:ext cx="3700099" cy="1055608"/>
          </a:xfrm>
          <a:prstGeom prst="wedgeRoundRectCallout">
            <a:avLst>
              <a:gd name="adj1" fmla="val -30633"/>
              <a:gd name="adj2" fmla="val 74206"/>
              <a:gd name="adj3" fmla="val 16667"/>
            </a:avLst>
          </a:prstGeom>
          <a:noFill/>
          <a:ln w="38100">
            <a:solidFill>
              <a:srgbClr val="00CC00"/>
            </a:solidFill>
          </a:ln>
        </p:spPr>
        <p:txBody>
          <a:bodyPr wrap="square">
            <a:spAutoFit/>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Yêu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cầu</a:t>
            </a:r>
            <a:r>
              <a:rPr lang="en-US" sz="2800" b="1" dirty="0">
                <a:solidFill>
                  <a:srgbClr val="00B050"/>
                </a:solidFill>
                <a:latin typeface="Times New Roman" panose="02020603050405020304" pitchFamily="18" charset="0"/>
                <a:cs typeface="Times New Roman" panose="02020603050405020304" pitchFamily="18" charset="0"/>
              </a:rPr>
              <a:t>: </a:t>
            </a:r>
            <a:endParaRPr lang="en-US" sz="2800" b="1" dirty="0">
              <a:solidFill>
                <a:srgbClr val="00B050"/>
              </a:solidFill>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THẢO LUẬN NHÓM</a:t>
            </a:r>
            <a:endParaRPr lang="en-US" sz="2800" b="1" i="1" dirty="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78845" y="4499479"/>
            <a:ext cx="2611129" cy="2611129"/>
          </a:xfrm>
          <a:prstGeom prst="rect">
            <a:avLst/>
          </a:prstGeom>
        </p:spPr>
      </p:pic>
      <p:pic>
        <p:nvPicPr>
          <p:cNvPr id="3" name="Hình ảnh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9435" y="105882"/>
            <a:ext cx="2200721" cy="1262326"/>
          </a:xfrm>
          <a:prstGeom prst="rect">
            <a:avLst/>
          </a:prstGeom>
        </p:spPr>
      </p:pic>
      <p:sp>
        <p:nvSpPr>
          <p:cNvPr id="8" name="Hộp Văn bản 7"/>
          <p:cNvSpPr txBox="1"/>
          <p:nvPr/>
        </p:nvSpPr>
        <p:spPr>
          <a:xfrm>
            <a:off x="3303022" y="1839173"/>
            <a:ext cx="1503936" cy="1055608"/>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ctr">
              <a:tabLst>
                <a:tab pos="923925" algn="l"/>
              </a:tabLst>
            </a:pP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Nhóm</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1,2</a:t>
            </a:r>
            <a:endParaRPr lang="en-US" sz="2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Mũi tên: Phải 8"/>
          <p:cNvSpPr/>
          <p:nvPr/>
        </p:nvSpPr>
        <p:spPr>
          <a:xfrm>
            <a:off x="4806958" y="2155594"/>
            <a:ext cx="522515" cy="330554"/>
          </a:xfrm>
          <a:prstGeom prst="rightArrow">
            <a:avLst/>
          </a:prstGeom>
          <a:gradFill>
            <a:gsLst>
              <a:gs pos="36000">
                <a:srgbClr val="00CC00"/>
              </a:gs>
              <a:gs pos="79000">
                <a:srgbClr val="00990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p:cNvSpPr txBox="1"/>
          <p:nvPr/>
        </p:nvSpPr>
        <p:spPr>
          <a:xfrm>
            <a:off x="5329473" y="1628373"/>
            <a:ext cx="5826269" cy="1384995"/>
          </a:xfrm>
          <a:prstGeom prst="rect">
            <a:avLst/>
          </a:prstGeom>
          <a:noFill/>
          <a:ln w="38100">
            <a:solidFill>
              <a:srgbClr val="00B050"/>
            </a:solidFill>
          </a:ln>
        </p:spPr>
        <p:txBody>
          <a:bodyPr wrap="square">
            <a:spAutoFit/>
          </a:bodyPr>
          <a:lstStyle/>
          <a:p>
            <a:r>
              <a:rPr lang="vi-VN" sz="2800" i="1" dirty="0">
                <a:latin typeface="Times New Roman" panose="02020603050405020304" pitchFamily="18" charset="0"/>
                <a:cs typeface="Times New Roman" panose="02020603050405020304" pitchFamily="18" charset="0"/>
              </a:rPr>
              <a:t>Nhân vật "tôi” gǎp lại người nữ quân y trong tình huống nào? </a:t>
            </a:r>
            <a:r>
              <a:rPr lang="en-GB" sz="2800" i="1" dirty="0">
                <a:latin typeface="Times New Roman" panose="02020603050405020304" pitchFamily="18" charset="0"/>
                <a:cs typeface="Times New Roman" panose="02020603050405020304" pitchFamily="18" charset="0"/>
              </a:rPr>
              <a:t>Ý</a:t>
            </a:r>
            <a:r>
              <a:rPr lang="vi-VN" sz="2800" i="1" dirty="0">
                <a:latin typeface="Times New Roman" panose="02020603050405020304" pitchFamily="18" charset="0"/>
                <a:cs typeface="Times New Roman" panose="02020603050405020304" pitchFamily="18" charset="0"/>
              </a:rPr>
              <a:t> nghīa của tình huống ấy là gì?</a:t>
            </a:r>
            <a:endParaRPr lang="en-US" sz="2800" dirty="0">
              <a:latin typeface="Times New Roman" panose="02020603050405020304" pitchFamily="18" charset="0"/>
              <a:cs typeface="Times New Roman" panose="02020603050405020304" pitchFamily="18" charset="0"/>
            </a:endParaRPr>
          </a:p>
        </p:txBody>
      </p:sp>
      <p:sp>
        <p:nvSpPr>
          <p:cNvPr id="13" name="Hộp Văn bản 12"/>
          <p:cNvSpPr txBox="1"/>
          <p:nvPr/>
        </p:nvSpPr>
        <p:spPr>
          <a:xfrm>
            <a:off x="3389974" y="5003941"/>
            <a:ext cx="1503936" cy="1055608"/>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ctr">
              <a:tabLst>
                <a:tab pos="923925" algn="l"/>
              </a:tabLst>
            </a:pP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Nhóm</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3,4</a:t>
            </a:r>
            <a:endParaRPr lang="en-US" sz="2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Mũi tên: Phải 13"/>
          <p:cNvSpPr/>
          <p:nvPr/>
        </p:nvSpPr>
        <p:spPr>
          <a:xfrm>
            <a:off x="4908789" y="5459953"/>
            <a:ext cx="522515" cy="330554"/>
          </a:xfrm>
          <a:prstGeom prst="rightArrow">
            <a:avLst/>
          </a:prstGeom>
          <a:gradFill>
            <a:gsLst>
              <a:gs pos="36000">
                <a:srgbClr val="00CC00"/>
              </a:gs>
              <a:gs pos="79000">
                <a:srgbClr val="00990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ộp Văn bản 15"/>
          <p:cNvSpPr txBox="1"/>
          <p:nvPr/>
        </p:nvSpPr>
        <p:spPr>
          <a:xfrm>
            <a:off x="5431304" y="5105442"/>
            <a:ext cx="5826270" cy="954107"/>
          </a:xfrm>
          <a:prstGeom prst="rect">
            <a:avLst/>
          </a:prstGeom>
          <a:noFill/>
          <a:ln w="38100">
            <a:solidFill>
              <a:srgbClr val="00B050"/>
            </a:solidFill>
          </a:ln>
        </p:spPr>
        <p:txBody>
          <a:bodyPr wrap="square">
            <a:spAutoFit/>
          </a:bodyPr>
          <a:lstStyle/>
          <a:p>
            <a:pPr algn="just">
              <a:spcBef>
                <a:spcPts val="600"/>
              </a:spcBef>
            </a:pPr>
            <a:r>
              <a:rPr lang="de-DE" sz="2800" i="1" dirty="0">
                <a:latin typeface="Times New Roman" panose="02020603050405020304" pitchFamily="18" charset="0"/>
                <a:cs typeface="Times New Roman" panose="02020603050405020304" pitchFamily="18" charset="0"/>
              </a:rPr>
              <a:t>Câu chuyện diễn ra trong những không gian và thời gian nào?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Hộp Văn bản 9"/>
          <p:cNvSpPr txBox="1"/>
          <p:nvPr/>
        </p:nvSpPr>
        <p:spPr>
          <a:xfrm>
            <a:off x="1117600" y="509592"/>
            <a:ext cx="9017000" cy="584775"/>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II. KHÁM PHÁ VĂN BẢN</a:t>
            </a:r>
            <a:endParaRPr lang="en-US" sz="3200" b="1" dirty="0" smtClean="0">
              <a:solidFill>
                <a:srgbClr val="339933"/>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000"/>
                                        <p:tgtEl>
                                          <p:spTgt spid="16"/>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9" grpId="0" animBg="1"/>
      <p:bldP spid="12" grpId="0" animBg="1"/>
      <p:bldP spid="13" grpId="0" animBg="1"/>
      <p:bldP spid="14" grpId="0" animBg="1"/>
      <p:bldP spid="16"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20934"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117600" y="839326"/>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truyện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7" name="Hộp Văn bản 16"/>
          <p:cNvSpPr txBox="1"/>
          <p:nvPr/>
        </p:nvSpPr>
        <p:spPr>
          <a:xfrm>
            <a:off x="1324007" y="1866575"/>
            <a:ext cx="10019496" cy="1532334"/>
          </a:xfrm>
          <a:prstGeom prst="roundRect">
            <a:avLst/>
          </a:prstGeom>
          <a:noFill/>
          <a:ln w="38100">
            <a:solidFill>
              <a:srgbClr val="00CC00"/>
            </a:solidFill>
          </a:ln>
        </p:spPr>
        <p:txBody>
          <a:bodyPr wrap="square">
            <a:spAutoFit/>
          </a:bodyPr>
          <a:lstStyle/>
          <a:p>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Nhà văn đã tạo dựng được tình huống truyện đặc sắc, đó là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Nhân vật “tôi” gặp lại người nữ quân y trong </a:t>
            </a:r>
            <a:r>
              <a:rPr lang="en-GB" sz="2800" dirty="0" err="1">
                <a:latin typeface="Times New Roman" panose="02020603050405020304" pitchFamily="18" charset="0"/>
                <a:cs typeface="Times New Roman" panose="02020603050405020304" pitchFamily="18" charset="0"/>
              </a:rPr>
              <a:t>tình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huống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bất</a:t>
            </a:r>
            <a:r>
              <a:rPr lang="vi-VN" sz="2800" dirty="0">
                <a:latin typeface="Times New Roman" panose="02020603050405020304" pitchFamily="18" charset="0"/>
                <a:cs typeface="Times New Roman" panose="02020603050405020304" pitchFamily="18" charset="0"/>
              </a:rPr>
              <a:t> ngờ: tại chùa Đông Am, xã </a:t>
            </a:r>
            <a:r>
              <a:rPr lang="en-GB" sz="2800" dirty="0" err="1">
                <a:latin typeface="Times New Roman" panose="02020603050405020304" pitchFamily="18" charset="0"/>
                <a:cs typeface="Times New Roman" panose="02020603050405020304" pitchFamily="18" charset="0"/>
              </a:rPr>
              <a:t>Quả</a:t>
            </a:r>
            <a:r>
              <a:rPr lang="vi-VN" sz="2800" dirty="0">
                <a:latin typeface="Times New Roman" panose="02020603050405020304" pitchFamily="18" charset="0"/>
                <a:cs typeface="Times New Roman" panose="02020603050405020304" pitchFamily="18" charset="0"/>
              </a:rPr>
              <a:t>ng Bình, huyện </a:t>
            </a:r>
            <a:r>
              <a:rPr lang="en-GB" sz="2800" dirty="0" err="1">
                <a:latin typeface="Times New Roman" panose="02020603050405020304" pitchFamily="18" charset="0"/>
                <a:cs typeface="Times New Roman" panose="02020603050405020304" pitchFamily="18" charset="0"/>
              </a:rPr>
              <a:t>Kiến</a:t>
            </a:r>
            <a:r>
              <a:rPr lang="en-GB"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Xương (tỉnh Thái Bình). </a:t>
            </a:r>
            <a:endParaRPr lang="en-US" sz="2800" dirty="0">
              <a:latin typeface="Times New Roman" panose="02020603050405020304" pitchFamily="18" charset="0"/>
              <a:cs typeface="Times New Roman" panose="02020603050405020304" pitchFamily="18" charset="0"/>
            </a:endParaRPr>
          </a:p>
        </p:txBody>
      </p:sp>
      <p:sp>
        <p:nvSpPr>
          <p:cNvPr id="7" name="Hộp Văn bản 9"/>
          <p:cNvSpPr txBox="1"/>
          <p:nvPr/>
        </p:nvSpPr>
        <p:spPr>
          <a:xfrm>
            <a:off x="1117600" y="509592"/>
            <a:ext cx="9017000" cy="584775"/>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II. KHÁM PHÁ VĂN BẢN</a:t>
            </a:r>
            <a:endParaRPr lang="en-US" sz="3200" b="1" dirty="0" smtClean="0">
              <a:solidFill>
                <a:srgbClr val="339933"/>
              </a:solidFill>
              <a:latin typeface="Times New Roman" panose="02020603050405020304" pitchFamily="18" charset="0"/>
              <a:cs typeface="Times New Roman" panose="02020603050405020304" pitchFamily="18" charset="0"/>
            </a:endParaRPr>
          </a:p>
        </p:txBody>
      </p:sp>
      <p:sp>
        <p:nvSpPr>
          <p:cNvPr id="8" name="Hộp Văn bản 16"/>
          <p:cNvSpPr txBox="1"/>
          <p:nvPr/>
        </p:nvSpPr>
        <p:spPr>
          <a:xfrm>
            <a:off x="1226035" y="3804232"/>
            <a:ext cx="10019496" cy="2009061"/>
          </a:xfrm>
          <a:prstGeom prst="roundRect">
            <a:avLst/>
          </a:prstGeom>
          <a:noFill/>
          <a:ln w="38100">
            <a:solidFill>
              <a:srgbClr val="00CC00"/>
            </a:solidFill>
          </a:ln>
        </p:spPr>
        <p:txBody>
          <a:bodyPr wrap="square">
            <a:spAutoFit/>
          </a:bodyPr>
          <a:lstStyle/>
          <a:p>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a:t>
            </a:r>
            <a:r>
              <a:rPr lang="en-GB" sz="2800" dirty="0">
                <a:latin typeface="Times New Roman" panose="02020603050405020304" pitchFamily="18" charset="0"/>
                <a:cs typeface="Times New Roman" panose="02020603050405020304" pitchFamily="18" charset="0"/>
              </a:rPr>
              <a:t> Ý </a:t>
            </a:r>
            <a:r>
              <a:rPr lang="en-GB" sz="2800" dirty="0" err="1">
                <a:latin typeface="Times New Roman" panose="02020603050405020304" pitchFamily="18" charset="0"/>
                <a:cs typeface="Times New Roman" panose="02020603050405020304" pitchFamily="18" charset="0"/>
              </a:rPr>
              <a:t>nghĩa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huống</a:t>
            </a:r>
            <a:r>
              <a:rPr lang="vi-VN"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khiến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người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đọc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nhiên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bất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ngờ</a:t>
            </a:r>
            <a:r>
              <a:rPr lang="en-GB"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và chú ý dōi theo câu chuyện.Từ đó, tác giả đã bày tỏ thái độ, tình cảm yêu mến, trân trọng và cảm phục đối với nhân vật chính.</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20934"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117600" y="839326"/>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truyện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8" name="Hộp Văn bản 17"/>
          <p:cNvSpPr txBox="1"/>
          <p:nvPr/>
        </p:nvSpPr>
        <p:spPr>
          <a:xfrm>
            <a:off x="1237510" y="1679291"/>
            <a:ext cx="10167776" cy="3439239"/>
          </a:xfrm>
          <a:prstGeom prst="roundRect">
            <a:avLst/>
          </a:prstGeom>
          <a:noFill/>
          <a:ln w="38100">
            <a:solidFill>
              <a:srgbClr val="00CC00"/>
            </a:solidFill>
          </a:ln>
        </p:spPr>
        <p:txBody>
          <a:bodyPr wrap="square">
            <a:spAutoFit/>
          </a:bodyPr>
          <a:lstStyle/>
          <a:p>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xét</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ái</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Chuyên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Hộp Văn bản 9"/>
          <p:cNvSpPr txBox="1"/>
          <p:nvPr/>
        </p:nvSpPr>
        <p:spPr>
          <a:xfrm>
            <a:off x="1117600" y="509592"/>
            <a:ext cx="9017000" cy="584775"/>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II. KHÁM PHÁ VĂN BẢN</a:t>
            </a:r>
            <a:endParaRPr lang="en-US" sz="3200" b="1" dirty="0" smtClean="0">
              <a:solidFill>
                <a:srgbClr val="339933"/>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0" y="-63983"/>
            <a:ext cx="12257994" cy="6891562"/>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450" y="3177090"/>
            <a:ext cx="3161071" cy="3161071"/>
          </a:xfrm>
          <a:prstGeom prst="rect">
            <a:avLst/>
          </a:prstGeom>
        </p:spPr>
      </p:pic>
      <p:sp>
        <p:nvSpPr>
          <p:cNvPr id="10" name="Bong bóng Lời nói: Hình chữ nhật với Góc Tròn 9"/>
          <p:cNvSpPr/>
          <p:nvPr/>
        </p:nvSpPr>
        <p:spPr>
          <a:xfrm>
            <a:off x="4336079" y="2463149"/>
            <a:ext cx="4360571" cy="919401"/>
          </a:xfrm>
          <a:prstGeom prst="wedgeRoundRectCallout">
            <a:avLst>
              <a:gd name="adj1" fmla="val -51080"/>
              <a:gd name="adj2" fmla="val 72168"/>
              <a:gd name="adj3" fmla="val 16667"/>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7150" algn="just">
              <a:spcBef>
                <a:spcPts val="600"/>
              </a:spcBef>
              <a:spcAft>
                <a:spcPts val="600"/>
              </a:spcAft>
              <a:tabLst>
                <a:tab pos="0" algn="l"/>
                <a:tab pos="57150" algn="l"/>
                <a:tab pos="152400" algn="l"/>
              </a:tabLst>
            </a:pP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 SÁT VIDEO SAU</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117600" y="839326"/>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truyện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7" name="Hộp Văn bản 16"/>
          <p:cNvSpPr txBox="1"/>
          <p:nvPr/>
        </p:nvSpPr>
        <p:spPr>
          <a:xfrm>
            <a:off x="1311650" y="1519369"/>
            <a:ext cx="10019496" cy="2485787"/>
          </a:xfrm>
          <a:prstGeom prst="roundRect">
            <a:avLst/>
          </a:prstGeom>
          <a:noFill/>
          <a:ln w="38100">
            <a:solidFill>
              <a:srgbClr val="00CC00"/>
            </a:solidFill>
          </a:ln>
        </p:spPr>
        <p:txBody>
          <a:bodyPr wrap="square">
            <a:spAutoFit/>
          </a:bodyPr>
          <a:lstStyle/>
          <a:p>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Am, </a:t>
            </a:r>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nhắc</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Hộp Văn bản 3"/>
          <p:cNvSpPr txBox="1"/>
          <p:nvPr/>
        </p:nvSpPr>
        <p:spPr>
          <a:xfrm>
            <a:off x="3058637" y="6915705"/>
            <a:ext cx="6116594" cy="2585323"/>
          </a:xfrm>
          <a:prstGeom prst="rect">
            <a:avLst/>
          </a:prstGeom>
          <a:noFill/>
        </p:spPr>
        <p:txBody>
          <a:bodyPr wrap="square">
            <a:spAutoFit/>
          </a:bodyPr>
          <a:lstStyle/>
          <a:p>
            <a:pPr marL="0" marR="91440">
              <a:spcBef>
                <a:spcPts val="0"/>
              </a:spcBef>
              <a:spcAft>
                <a:spcPts val="0"/>
              </a:spcAft>
            </a:pPr>
            <a:r>
              <a:rPr lang="en-US" sz="1800" b="1" dirty="0">
                <a:solidFill>
                  <a:srgbClr val="0070C0"/>
                </a:solidFill>
                <a:effectLst/>
                <a:latin typeface="Times New Roman" panose="02020603050405020304" pitchFamily="18" charset="0"/>
                <a:ea typeface="Calibri" panose="020F0502020204030204" pitchFamily="34" charset="0"/>
              </a:rPr>
              <a:t>2. </a:t>
            </a:r>
            <a:r>
              <a:rPr lang="en-US" sz="1800" b="1" dirty="0" err="1">
                <a:solidFill>
                  <a:srgbClr val="0070C0"/>
                </a:solidFill>
                <a:effectLst/>
                <a:latin typeface="Times New Roman" panose="02020603050405020304" pitchFamily="18" charset="0"/>
                <a:ea typeface="Calibri" panose="020F0502020204030204" pitchFamily="34" charset="0"/>
              </a:rPr>
              <a:t>Không</a:t>
            </a:r>
            <a:r>
              <a:rPr lang="en-US" sz="1800" b="1" dirty="0">
                <a:solidFill>
                  <a:srgbClr val="0070C0"/>
                </a:solidFill>
                <a:effectLst/>
                <a:latin typeface="Times New Roman" panose="02020603050405020304" pitchFamily="18" charset="0"/>
                <a:ea typeface="Calibri" panose="020F0502020204030204" pitchFamily="34" charset="0"/>
              </a:rPr>
              <a:t> </a:t>
            </a:r>
            <a:r>
              <a:rPr lang="en-US" sz="1800" b="1" dirty="0" err="1">
                <a:solidFill>
                  <a:srgbClr val="0070C0"/>
                </a:solidFill>
                <a:effectLst/>
                <a:latin typeface="Times New Roman" panose="02020603050405020304" pitchFamily="18" charset="0"/>
                <a:ea typeface="Calibri" panose="020F0502020204030204" pitchFamily="34" charset="0"/>
              </a:rPr>
              <a:t>gian</a:t>
            </a:r>
            <a:r>
              <a:rPr lang="en-US" sz="1800" b="1" dirty="0">
                <a:solidFill>
                  <a:srgbClr val="0070C0"/>
                </a:solidFill>
                <a:effectLst/>
                <a:latin typeface="Times New Roman" panose="02020603050405020304" pitchFamily="18" charset="0"/>
                <a:ea typeface="Calibri" panose="020F0502020204030204" pitchFamily="34" charset="0"/>
              </a:rPr>
              <a:t>, </a:t>
            </a:r>
            <a:r>
              <a:rPr lang="en-US" sz="1800" b="1" dirty="0" err="1">
                <a:solidFill>
                  <a:srgbClr val="0070C0"/>
                </a:solidFill>
                <a:effectLst/>
                <a:latin typeface="Times New Roman" panose="02020603050405020304" pitchFamily="18" charset="0"/>
                <a:ea typeface="Calibri" panose="020F0502020204030204" pitchFamily="34" charset="0"/>
              </a:rPr>
              <a:t>thời</a:t>
            </a:r>
            <a:r>
              <a:rPr lang="en-US" sz="1800" b="1" dirty="0">
                <a:solidFill>
                  <a:srgbClr val="0070C0"/>
                </a:solidFill>
                <a:effectLst/>
                <a:latin typeface="Times New Roman" panose="02020603050405020304" pitchFamily="18" charset="0"/>
                <a:ea typeface="Calibri" panose="020F0502020204030204" pitchFamily="34" charset="0"/>
              </a:rPr>
              <a:t> </a:t>
            </a:r>
            <a:r>
              <a:rPr lang="en-US" sz="1800" b="1" dirty="0" err="1">
                <a:solidFill>
                  <a:srgbClr val="0070C0"/>
                </a:solidFill>
                <a:effectLst/>
                <a:latin typeface="Times New Roman" panose="02020603050405020304" pitchFamily="18" charset="0"/>
                <a:ea typeface="Calibri" panose="020F0502020204030204" pitchFamily="34" charset="0"/>
              </a:rPr>
              <a:t>gian</a:t>
            </a:r>
            <a:r>
              <a:rPr lang="en-US" sz="1800" b="1" dirty="0">
                <a:solidFill>
                  <a:srgbClr val="0070C0"/>
                </a:solidFill>
                <a:effectLst/>
                <a:latin typeface="Times New Roman" panose="02020603050405020304" pitchFamily="18" charset="0"/>
                <a:ea typeface="Calibri" panose="020F0502020204030204" pitchFamily="34" charset="0"/>
              </a:rPr>
              <a:t> </a:t>
            </a:r>
            <a:r>
              <a:rPr lang="en-US" sz="1800" b="1" dirty="0" err="1">
                <a:solidFill>
                  <a:srgbClr val="0070C0"/>
                </a:solidFill>
                <a:effectLst/>
                <a:latin typeface="Times New Roman" panose="02020603050405020304" pitchFamily="18" charset="0"/>
                <a:ea typeface="Calibri" panose="020F0502020204030204" pitchFamily="34" charset="0"/>
              </a:rPr>
              <a:t>trong</a:t>
            </a:r>
            <a:r>
              <a:rPr lang="en-US" sz="1800" b="1" dirty="0">
                <a:solidFill>
                  <a:srgbClr val="0070C0"/>
                </a:solidFill>
                <a:effectLst/>
                <a:latin typeface="Times New Roman" panose="02020603050405020304" pitchFamily="18" charset="0"/>
                <a:ea typeface="Calibri" panose="020F0502020204030204" pitchFamily="34" charset="0"/>
              </a:rPr>
              <a:t> </a:t>
            </a:r>
            <a:r>
              <a:rPr lang="en-US" sz="1800" b="1" dirty="0" err="1">
                <a:solidFill>
                  <a:srgbClr val="0070C0"/>
                </a:solidFill>
                <a:effectLst/>
                <a:latin typeface="Times New Roman" panose="02020603050405020304" pitchFamily="18" charset="0"/>
                <a:ea typeface="Calibri" panose="020F0502020204030204" pitchFamily="34" charset="0"/>
              </a:rPr>
              <a:t>truyện</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a:t>
            </a:r>
            <a:r>
              <a:rPr lang="en-US" sz="1800" b="1" dirty="0" err="1">
                <a:effectLst/>
                <a:latin typeface="Times New Roman" panose="02020603050405020304" pitchFamily="18" charset="0"/>
                <a:ea typeface="Calibri" panose="020F0502020204030204" pitchFamily="34" charset="0"/>
              </a:rPr>
              <a:t>Thời</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gian</a:t>
            </a:r>
            <a:r>
              <a:rPr lang="en-US" sz="1800" b="1"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đầu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bến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chèo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tá</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trạm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nuôi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Cún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tuyến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xen </a:t>
            </a:r>
            <a:r>
              <a:rPr lang="en-US" sz="1800" dirty="0" err="1">
                <a:effectLst/>
                <a:latin typeface="Times New Roman" panose="02020603050405020304" pitchFamily="18" charset="0"/>
                <a:ea typeface="Calibri" panose="020F0502020204030204" pitchFamily="34" charset="0"/>
              </a:rPr>
              <a:t>kẽ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khoảng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a:t>
            </a:r>
            <a:r>
              <a:rPr lang="en-US" sz="1800" dirty="0" err="1">
                <a:effectLst/>
                <a:latin typeface="Times New Roman" panose="02020603050405020304" pitchFamily="18" charset="0"/>
                <a:ea typeface="Calibri" panose="020F0502020204030204" pitchFamily="34" charset="0"/>
              </a:rPr>
              <a:t>trước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binh</a:t>
            </a:r>
            <a:r>
              <a:rPr lang="en-US" sz="1800" dirty="0">
                <a:effectLst/>
                <a:latin typeface="Times New Roman" panose="02020603050405020304" pitchFamily="18" charset="0"/>
                <a:ea typeface="Calibri" panose="020F0502020204030204" pitchFamily="34" charset="0"/>
              </a:rPr>
              <a:t> Quang).</a:t>
            </a:r>
            <a:endParaRPr lang="en-US" sz="1800" dirty="0">
              <a:effectLst/>
              <a:latin typeface="Times New Roman" panose="02020603050405020304" pitchFamily="18" charset="0"/>
              <a:ea typeface="Calibri" panose="020F0502020204030204" pitchFamily="34" charset="0"/>
            </a:endParaRPr>
          </a:p>
        </p:txBody>
      </p:sp>
      <p:sp>
        <p:nvSpPr>
          <p:cNvPr id="11" name="Hộp Văn bản 9"/>
          <p:cNvSpPr txBox="1"/>
          <p:nvPr/>
        </p:nvSpPr>
        <p:spPr>
          <a:xfrm>
            <a:off x="1117600" y="509592"/>
            <a:ext cx="9017000" cy="584775"/>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II. KHÁM PHÁ VĂN BẢN</a:t>
            </a:r>
            <a:endParaRPr lang="en-US" sz="3200" b="1" dirty="0" smtClean="0">
              <a:solidFill>
                <a:srgbClr val="339933"/>
              </a:solidFill>
              <a:latin typeface="Times New Roman" panose="02020603050405020304" pitchFamily="18" charset="0"/>
              <a:cs typeface="Times New Roman" panose="02020603050405020304" pitchFamily="18" charset="0"/>
            </a:endParaRPr>
          </a:p>
        </p:txBody>
      </p:sp>
      <p:sp>
        <p:nvSpPr>
          <p:cNvPr id="12" name="Hộp Văn bản 16"/>
          <p:cNvSpPr txBox="1"/>
          <p:nvPr/>
        </p:nvSpPr>
        <p:spPr>
          <a:xfrm>
            <a:off x="1262223" y="4212401"/>
            <a:ext cx="10019496" cy="2485787"/>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y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Am, ;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11"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20934"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5" name="Hộp Văn bản 14"/>
          <p:cNvSpPr txBox="1"/>
          <p:nvPr/>
        </p:nvSpPr>
        <p:spPr>
          <a:xfrm>
            <a:off x="2890510" y="2131989"/>
            <a:ext cx="6908398" cy="2009061"/>
          </a:xfrm>
          <a:prstGeom prst="wedgeRoundRectCallout">
            <a:avLst>
              <a:gd name="adj1" fmla="val -30633"/>
              <a:gd name="adj2" fmla="val 74206"/>
              <a:gd name="adj3" fmla="val 16667"/>
            </a:avLst>
          </a:prstGeom>
          <a:noFill/>
          <a:ln w="38100">
            <a:solidFill>
              <a:srgbClr val="00CC00"/>
            </a:solidFill>
          </a:ln>
        </p:spPr>
        <p:txBody>
          <a:bodyPr wrap="square">
            <a:spAutoFit/>
          </a:bodyPr>
          <a:lstStyle/>
          <a:p>
            <a:pPr algn="just"/>
            <a:r>
              <a:rPr lang="de-DE" sz="2800" b="1" dirty="0">
                <a:latin typeface="Times New Roman" panose="02020603050405020304" pitchFamily="18" charset="0"/>
                <a:cs typeface="Times New Roman" panose="02020603050405020304" pitchFamily="18" charset="0"/>
              </a:rPr>
              <a:t>- </a:t>
            </a:r>
            <a:r>
              <a:rPr lang="de-DE" sz="2800" dirty="0">
                <a:latin typeface="Times New Roman" panose="02020603050405020304" pitchFamily="18" charset="0"/>
                <a:cs typeface="Times New Roman" panose="02020603050405020304" pitchFamily="18" charset="0"/>
              </a:rPr>
              <a:t>Các nhóm cử nhóm trưởng, thư kí.</a:t>
            </a:r>
            <a:endParaRPr lang="en-US" sz="2800" dirty="0">
              <a:latin typeface="Times New Roman" panose="02020603050405020304" pitchFamily="18" charset="0"/>
              <a:cs typeface="Times New Roman" panose="02020603050405020304" pitchFamily="18" charset="0"/>
            </a:endParaRPr>
          </a:p>
          <a:p>
            <a:pPr algn="just"/>
            <a:r>
              <a:rPr lang="de-DE" sz="2800" dirty="0">
                <a:latin typeface="Times New Roman" panose="02020603050405020304" pitchFamily="18" charset="0"/>
                <a:cs typeface="Times New Roman" panose="02020603050405020304" pitchFamily="18" charset="0"/>
              </a:rPr>
              <a:t>- Làm việc cá nhân rồi thảo luận nhóm hoàn thành PHT theo kĩ thuật khăn trải bàn.</a:t>
            </a:r>
            <a:endParaRPr lang="en-US" sz="2800" dirty="0">
              <a:latin typeface="Times New Roman" panose="02020603050405020304" pitchFamily="18" charset="0"/>
              <a:cs typeface="Times New Roman" panose="02020603050405020304" pitchFamily="18" charset="0"/>
            </a:endParaRPr>
          </a:p>
          <a:p>
            <a:pPr algn="just"/>
            <a:r>
              <a:rPr lang="de-DE" sz="2800" dirty="0">
                <a:latin typeface="Times New Roman" panose="02020603050405020304" pitchFamily="18" charset="0"/>
                <a:cs typeface="Times New Roman" panose="02020603050405020304" pitchFamily="18" charset="0"/>
              </a:rPr>
              <a:t>- Thời gian thảo luận: 05 phút</a:t>
            </a:r>
            <a:endParaRPr lang="en-US" sz="2800" dirty="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78845" y="4499479"/>
            <a:ext cx="2611129" cy="2611129"/>
          </a:xfrm>
          <a:prstGeom prst="rect">
            <a:avLst/>
          </a:prstGeom>
        </p:spPr>
      </p:pic>
      <p:sp>
        <p:nvSpPr>
          <p:cNvPr id="2" name="Hộp Văn bản 1"/>
          <p:cNvSpPr txBox="1"/>
          <p:nvPr/>
        </p:nvSpPr>
        <p:spPr>
          <a:xfrm>
            <a:off x="1117600" y="839326"/>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Đàm</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10" name="Hình ảnh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7964" y="4272662"/>
            <a:ext cx="3048902" cy="2333398"/>
          </a:xfrm>
          <a:prstGeom prst="rect">
            <a:avLst/>
          </a:prstGeom>
        </p:spPr>
      </p:pic>
      <p:sp>
        <p:nvSpPr>
          <p:cNvPr id="8" name="Hộp Văn bản 9"/>
          <p:cNvSpPr txBox="1"/>
          <p:nvPr/>
        </p:nvSpPr>
        <p:spPr>
          <a:xfrm>
            <a:off x="1117600" y="509592"/>
            <a:ext cx="9017000" cy="584775"/>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II. KHÁM PHÁ VĂN BẢN</a:t>
            </a:r>
            <a:endParaRPr lang="en-US" sz="3200" b="1" dirty="0" smtClean="0">
              <a:solidFill>
                <a:srgbClr val="339933"/>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2778490" y="94479"/>
            <a:ext cx="7095867" cy="596574"/>
          </a:xfrm>
          <a:prstGeom prst="rect">
            <a:avLst/>
          </a:prstGeom>
          <a:noFill/>
        </p:spPr>
        <p:txBody>
          <a:bodyPr wrap="square">
            <a:spAutoFit/>
          </a:bodyPr>
          <a:lstStyle/>
          <a:p>
            <a:pPr marL="0" marR="91440" algn="ctr">
              <a:lnSpc>
                <a:spcPct val="130000"/>
              </a:lnSpc>
              <a:spcBef>
                <a:spcPts val="0"/>
              </a:spcBef>
              <a:spcAft>
                <a:spcPts val="0"/>
              </a:spcAft>
            </a:pPr>
            <a:r>
              <a:rPr lang="en-US" sz="2800" b="1" dirty="0">
                <a:solidFill>
                  <a:srgbClr val="009900"/>
                </a:solidFill>
                <a:effectLst/>
                <a:latin typeface="Times New Roman" panose="02020603050405020304" pitchFamily="18" charset="0"/>
                <a:ea typeface="Calibri" panose="020F0502020204030204" pitchFamily="34" charset="0"/>
              </a:rPr>
              <a:t>PHIẾU HỌC TẬP THẢO LUẬN NHÓM:</a:t>
            </a:r>
            <a:endParaRPr lang="en-US" sz="2800" dirty="0">
              <a:solidFill>
                <a:srgbClr val="009900"/>
              </a:solidFill>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1264272" y="1751226"/>
          <a:ext cx="9663456" cy="1498092"/>
        </p:xfrm>
        <a:graphic>
          <a:graphicData uri="http://schemas.openxmlformats.org/drawingml/2006/table">
            <a:tbl>
              <a:tblPr firstRow="1" firstCol="1" bandRow="1">
                <a:tableStyleId>{5C22544A-7EE6-4342-B048-85BDC9FD1C3A}</a:tableStyleId>
              </a:tblPr>
              <a:tblGrid>
                <a:gridCol w="3057598"/>
                <a:gridCol w="3532765"/>
                <a:gridCol w="3073093"/>
              </a:tblGrid>
              <a:tr h="250431">
                <a:tc>
                  <a:txBody>
                    <a:bodyPr/>
                    <a:lstStyle/>
                    <a:p>
                      <a:pPr marL="0" marR="91440" algn="ctr">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91440" algn="ctr">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Trước chiến tranh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91440" algn="ctr">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Sau </a:t>
                      </a:r>
                      <a:r>
                        <a:rPr lang="en-US" sz="2800" dirty="0" err="1">
                          <a:effectLst/>
                          <a:latin typeface="Times New Roman" panose="02020603050405020304" pitchFamily="18" charset="0"/>
                          <a:cs typeface="Times New Roman" panose="02020603050405020304" pitchFamily="18" charset="0"/>
                        </a:rPr>
                        <a:t>chiến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82225">
                <a:tc>
                  <a:txBody>
                    <a:bodyPr/>
                    <a:lstStyle/>
                    <a:p>
                      <a:pPr marL="0" marR="91440" algn="ctr">
                        <a:lnSpc>
                          <a:spcPct val="13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2225">
                <a:tc>
                  <a:txBody>
                    <a:bodyPr/>
                    <a:lstStyle/>
                    <a:p>
                      <a:pPr marL="0" marR="91440" algn="ctr">
                        <a:lnSpc>
                          <a:spcPct val="13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Ngoại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0" name="Hộp Văn bản 9"/>
          <p:cNvSpPr txBox="1"/>
          <p:nvPr/>
        </p:nvSpPr>
        <p:spPr>
          <a:xfrm>
            <a:off x="174171" y="628344"/>
            <a:ext cx="11945371" cy="954107"/>
          </a:xfrm>
          <a:prstGeom prst="rect">
            <a:avLst/>
          </a:prstGeom>
          <a:noFill/>
        </p:spPr>
        <p:txBody>
          <a:bodyPr wrap="square">
            <a:spAutoFit/>
          </a:bodyPr>
          <a:lstStyle/>
          <a:p>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1 + </a:t>
            </a:r>
            <a:r>
              <a:rPr lang="en-US" sz="2800" b="1" dirty="0" smtClean="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PHT </a:t>
            </a:r>
            <a:r>
              <a:rPr lang="en-US" sz="2800" b="1" dirty="0">
                <a:latin typeface="Times New Roman" panose="02020603050405020304" pitchFamily="18" charset="0"/>
                <a:cs typeface="Times New Roman" panose="02020603050405020304" pitchFamily="18" charset="0"/>
              </a:rPr>
              <a:t>2.1.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Hình ảnh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93303" y="3597824"/>
            <a:ext cx="4259863" cy="3260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p:cNvSpPr txBox="1"/>
          <p:nvPr/>
        </p:nvSpPr>
        <p:spPr>
          <a:xfrm>
            <a:off x="281099" y="98854"/>
            <a:ext cx="10081153" cy="1384995"/>
          </a:xfrm>
          <a:prstGeom prst="rect">
            <a:avLst/>
          </a:prstGeom>
          <a:noFill/>
        </p:spPr>
        <p:txBody>
          <a:bodyPr wrap="square">
            <a:spAutoFit/>
          </a:bodyPr>
          <a:lstStyle/>
          <a:p>
            <a:r>
              <a:rPr lang="en-US" sz="2800" b="1" dirty="0" err="1"/>
              <a:t>Nhóm</a:t>
            </a:r>
            <a:r>
              <a:rPr lang="en-US" sz="2800" b="1" dirty="0"/>
              <a:t> 3 + 4:</a:t>
            </a:r>
            <a:endParaRPr lang="en-US" sz="2800" dirty="0"/>
          </a:p>
          <a:p>
            <a:r>
              <a:rPr lang="en-US" sz="2800" b="1" dirty="0"/>
              <a:t>PHT 2.2: </a:t>
            </a:r>
            <a:r>
              <a:rPr lang="de-DE" sz="2800" b="1" dirty="0"/>
              <a:t>Tìm hiểu phẩm chất, tính cách của sư thầy Đàm Thân khi ở chiến trường</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Bảng 4"/>
          <p:cNvGraphicFramePr>
            <a:graphicFrameLocks noGrp="1"/>
          </p:cNvGraphicFramePr>
          <p:nvPr/>
        </p:nvGraphicFramePr>
        <p:xfrm>
          <a:off x="567848" y="1575305"/>
          <a:ext cx="11056303" cy="4267200"/>
        </p:xfrm>
        <a:graphic>
          <a:graphicData uri="http://schemas.openxmlformats.org/drawingml/2006/table">
            <a:tbl>
              <a:tblPr firstRow="1" firstCol="1" bandRow="1">
                <a:tableStyleId>{5C22544A-7EE6-4342-B048-85BDC9FD1C3A}</a:tableStyleId>
              </a:tblPr>
              <a:tblGrid>
                <a:gridCol w="5990032"/>
                <a:gridCol w="5066271"/>
              </a:tblGrid>
              <a:tr h="311457">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kê</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Đàm</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Thân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519095">
                <a:tc>
                  <a:txBody>
                    <a:bodyPr/>
                    <a:lstStyle/>
                    <a:p>
                      <a:pPr lvl="0"/>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Tâm</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trạng</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của</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Đàm</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Thân</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endParaRPr lang="en-US" sz="2800" b="1" kern="1200" dirty="0" smtClean="0">
                        <a:solidFill>
                          <a:schemeClr val="lt1"/>
                        </a:solidFill>
                        <a:effectLst/>
                        <a:latin typeface="Times New Roman" panose="02020603050405020304" pitchFamily="18" charset="0"/>
                        <a:ea typeface="+mn-ea"/>
                        <a:cs typeface="Times New Roman" panose="02020603050405020304" pitchFamily="18" charset="0"/>
                      </a:endParaRPr>
                    </a:p>
                    <a:p>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khi</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được</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cử</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ra</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Bắc</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học</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tập</a:t>
                      </a:r>
                      <a:endParaRPr lang="en-US" sz="2800" b="1" kern="1200" dirty="0" smtClean="0">
                        <a:solidFill>
                          <a:schemeClr val="lt1"/>
                        </a:solidFill>
                        <a:effectLst/>
                        <a:latin typeface="Times New Roman" panose="02020603050405020304" pitchFamily="18" charset="0"/>
                        <a:ea typeface="+mn-ea"/>
                        <a:cs typeface="Times New Roman" panose="02020603050405020304" pitchFamily="18" charset="0"/>
                      </a:endParaRPr>
                    </a:p>
                    <a:p>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khi</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nghe</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tin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người</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yêu</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hi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sinh</a:t>
                      </a:r>
                      <a:endParaRPr lang="en-US" sz="2800" b="1" kern="1200" dirty="0">
                        <a:solidFill>
                          <a:schemeClr val="lt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9144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4719">
                <a:tc>
                  <a:txBody>
                    <a:bodyPr/>
                    <a:lstStyle/>
                    <a:p>
                      <a:pPr marL="0" marR="91440" lvl="0" indent="0">
                        <a:lnSpc>
                          <a:spcPct val="100000"/>
                        </a:lnSpc>
                        <a:spcBef>
                          <a:spcPts val="0"/>
                        </a:spcBef>
                        <a:spcAft>
                          <a:spcPts val="0"/>
                        </a:spcAft>
                        <a:buFont typeface="Times New Roman" panose="02020603050405020304" pitchFamily="18" charset="0"/>
                        <a:buNone/>
                      </a:pPr>
                      <a:r>
                        <a:rPr lang="en-US" sz="2800" dirty="0">
                          <a:effectLst/>
                          <a:latin typeface="Times New Roman" panose="02020603050405020304" pitchFamily="18" charset="0"/>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Quyết</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định</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của</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chị</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như</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thế</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nào</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Nhận</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xét</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về</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quyết</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định</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ấy</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9144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33105">
                <a:tc>
                  <a:txBody>
                    <a:bodyPr/>
                    <a:lstStyle/>
                    <a:p>
                      <a:pPr marL="0" marR="91440" lvl="0" indent="0">
                        <a:lnSpc>
                          <a:spcPct val="100000"/>
                        </a:lnSpc>
                        <a:spcBef>
                          <a:spcPts val="0"/>
                        </a:spcBef>
                        <a:spcAft>
                          <a:spcPts val="0"/>
                        </a:spcAft>
                        <a:buFont typeface="Times New Roman" panose="02020603050405020304" pitchFamily="18" charset="0"/>
                        <a:buNone/>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huống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vẻ</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chị</a:t>
                      </a:r>
                      <a:r>
                        <a:rPr lang="en-US" sz="2800" dirty="0" smtClean="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9144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7" name="Hình ảnh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075504" y="98854"/>
            <a:ext cx="1929184" cy="14764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p:cNvSpPr txBox="1"/>
          <p:nvPr/>
        </p:nvSpPr>
        <p:spPr>
          <a:xfrm>
            <a:off x="619799" y="201389"/>
            <a:ext cx="8561271" cy="1384995"/>
          </a:xfrm>
          <a:prstGeom prst="rect">
            <a:avLst/>
          </a:prstGeom>
          <a:noFill/>
        </p:spPr>
        <p:txBody>
          <a:bodyPr wrap="square">
            <a:spAutoFit/>
          </a:bodyPr>
          <a:lstStyle/>
          <a:p>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5 + 6:</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PHT 2.3: </a:t>
            </a:r>
            <a:r>
              <a:rPr lang="de-DE" sz="2800" b="1" dirty="0">
                <a:latin typeface="Times New Roman" panose="02020603050405020304" pitchFamily="18" charset="0"/>
                <a:cs typeface="Times New Roman" panose="02020603050405020304" pitchFamily="18" charset="0"/>
              </a:rPr>
              <a:t>Tìm hiểu những hành động, việc làm của sư thầy Đàm Thân khi từ chiến trường trở về</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Bảng 3"/>
          <p:cNvGraphicFramePr>
            <a:graphicFrameLocks noGrp="1"/>
          </p:cNvGraphicFramePr>
          <p:nvPr/>
        </p:nvGraphicFramePr>
        <p:xfrm>
          <a:off x="326891" y="1941753"/>
          <a:ext cx="11538217" cy="4693920"/>
        </p:xfrm>
        <a:graphic>
          <a:graphicData uri="http://schemas.openxmlformats.org/drawingml/2006/table">
            <a:tbl>
              <a:tblPr firstRow="1" firstCol="1" bandRow="1">
                <a:tableStyleId>{5C22544A-7EE6-4342-B048-85BDC9FD1C3A}</a:tableStyleId>
              </a:tblPr>
              <a:tblGrid>
                <a:gridCol w="6473108"/>
                <a:gridCol w="5065109"/>
              </a:tblGrid>
              <a:tr h="0">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kê</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Đàm</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Thân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0">
                <a:tc>
                  <a:txBody>
                    <a:bodyPr/>
                    <a:lstStyle/>
                    <a:p>
                      <a:pPr marL="0" marR="91440" lvl="0" indent="0">
                        <a:lnSpc>
                          <a:spcPct val="100000"/>
                        </a:lnSpc>
                        <a:spcBef>
                          <a:spcPts val="0"/>
                        </a:spcBef>
                        <a:spcAft>
                          <a:spcPts val="0"/>
                        </a:spcAft>
                        <a:buFont typeface="Times New Roman" panose="02020603050405020304" pitchFamily="18" charset="0"/>
                        <a:buNone/>
                      </a:pPr>
                      <a:r>
                        <a:rPr lang="en-US" sz="2800" dirty="0">
                          <a:effectLst/>
                          <a:latin typeface="Times New Roman" panose="02020603050405020304" pitchFamily="18" charset="0"/>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Đàm</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Thân</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đứng</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trước</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lựa</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chọn</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khó</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khăn</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như</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thế</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nào</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khi</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cha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mẹ</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ngăn</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cấm</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không</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cho</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xuất</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gia</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Khi</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gặp</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lại</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người</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yêu</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còn</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sống</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trở</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về</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Chị</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đã</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quyết</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định</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ra</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sao</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9144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marL="0" marR="91440" lvl="0" indent="0">
                        <a:lnSpc>
                          <a:spcPct val="100000"/>
                        </a:lnSpc>
                        <a:spcBef>
                          <a:spcPts val="0"/>
                        </a:spcBef>
                        <a:spcAft>
                          <a:spcPts val="0"/>
                        </a:spcAft>
                        <a:buFont typeface="Times New Roman" panose="02020603050405020304" pitchFamily="18" charset="0"/>
                        <a:buNone/>
                      </a:pPr>
                      <a:r>
                        <a:rPr lang="en-US" sz="2800" dirty="0">
                          <a:effectLst/>
                          <a:latin typeface="Times New Roman" panose="02020603050405020304" pitchFamily="18" charset="0"/>
                          <a:cs typeface="Times New Roman" panose="02020603050405020304" pitchFamily="18" charset="0"/>
                        </a:rPr>
                        <a:t>-  </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Qua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những</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tình</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huống</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ấy</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người</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đọc</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thấy</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vẻ</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đẹp</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phẩm</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chất</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tính</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cách</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gì</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của</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Đàm</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Thân</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9144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6" name="Hình ảnh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181070" y="71744"/>
            <a:ext cx="2443421" cy="18700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1117600" y="274348"/>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Đàm</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4" name="Hộp Văn bản 3"/>
          <p:cNvSpPr txBox="1"/>
          <p:nvPr/>
        </p:nvSpPr>
        <p:spPr>
          <a:xfrm>
            <a:off x="1334952" y="2971805"/>
            <a:ext cx="7821942" cy="721900"/>
          </a:xfrm>
          <a:prstGeom prst="roundRect">
            <a:avLst/>
          </a:prstGeom>
          <a:noFill/>
          <a:ln w="38100">
            <a:solidFill>
              <a:srgbClr val="00CC00"/>
            </a:solidFill>
          </a:ln>
        </p:spPr>
        <p:txBody>
          <a:bodyPr wrap="square">
            <a:spAutoFit/>
          </a:bodyPr>
          <a:lstStyle/>
          <a:p>
            <a:pPr marL="30480" marR="30480" algn="just">
              <a:lnSpc>
                <a:spcPct val="130000"/>
              </a:lnSpc>
              <a:spcBef>
                <a:spcPts val="0"/>
              </a:spcBef>
              <a:spcAft>
                <a:spcPts val="0"/>
              </a:spcAft>
            </a:pPr>
            <a:r>
              <a:rPr lang="vi-VN" sz="2800" dirty="0">
                <a:solidFill>
                  <a:srgbClr val="000000"/>
                </a:solidFill>
                <a:latin typeface="Times New Roman" panose="02020603050405020304" pitchFamily="18" charset="0"/>
                <a:ea typeface="Times New Roman" panose="02020603050405020304" pitchFamily="18" charset="0"/>
              </a:rPr>
              <a:t>+ Có mối tình đẹp đẽ, trong trẻo với chú </a:t>
            </a:r>
            <a:r>
              <a:rPr lang="en-US" sz="2800" dirty="0" err="1" smtClean="0">
                <a:solidFill>
                  <a:srgbClr val="000000"/>
                </a:solidFill>
                <a:latin typeface="Times New Roman" panose="02020603050405020304" pitchFamily="18" charset="0"/>
                <a:ea typeface="Times New Roman" panose="02020603050405020304" pitchFamily="18" charset="0"/>
              </a:rPr>
              <a:t>Quân</a:t>
            </a:r>
            <a:r>
              <a:rPr lang="vi-VN" sz="2800" dirty="0" smtClean="0">
                <a:solidFill>
                  <a:srgbClr val="000000"/>
                </a:solidFill>
                <a:latin typeface="Times New Roman" panose="02020603050405020304" pitchFamily="18" charset="0"/>
                <a:ea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
        <p:nvSpPr>
          <p:cNvPr id="8" name="Hộp Văn bản 7"/>
          <p:cNvSpPr txBox="1"/>
          <p:nvPr/>
        </p:nvSpPr>
        <p:spPr>
          <a:xfrm>
            <a:off x="1334952" y="717609"/>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3.1. </a:t>
            </a:r>
            <a:r>
              <a:rPr lang="en-US" sz="2800" b="1" dirty="0" err="1">
                <a:solidFill>
                  <a:srgbClr val="00CC00"/>
                </a:solidFill>
                <a:effectLst/>
                <a:latin typeface="Times New Roman" panose="02020603050405020304" pitchFamily="18" charset="0"/>
                <a:ea typeface="Calibri" panose="020F0502020204030204" pitchFamily="34" charset="0"/>
              </a:rPr>
              <a:t>Hoàn</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cảnh</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sống</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9" name="Hộp Văn bản 8"/>
          <p:cNvSpPr txBox="1"/>
          <p:nvPr/>
        </p:nvSpPr>
        <p:spPr>
          <a:xfrm>
            <a:off x="1334952" y="1361308"/>
            <a:ext cx="6846786" cy="721900"/>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R="91440">
              <a:lnSpc>
                <a:spcPct val="130000"/>
              </a:lnSpc>
            </a:pPr>
            <a:r>
              <a:rPr lang="vi-VN" sz="2800" dirty="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Trước khi </a:t>
            </a:r>
            <a:r>
              <a:rPr lang="en-US" sz="2800" b="1" dirty="0" err="1" smtClean="0">
                <a:solidFill>
                  <a:schemeClr val="bg1"/>
                </a:solidFill>
                <a:latin typeface="Times New Roman" panose="02020603050405020304" pitchFamily="18" charset="0"/>
                <a:ea typeface="Times New Roman" panose="02020603050405020304" pitchFamily="18" charset="0"/>
              </a:rPr>
              <a:t>tình</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nguyện</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vào</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chiến</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trường</a:t>
            </a:r>
            <a:r>
              <a:rPr lang="en-US" sz="2800" dirty="0" smtClean="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2" name="Hộp Văn bản 11"/>
          <p:cNvSpPr txBox="1"/>
          <p:nvPr/>
        </p:nvSpPr>
        <p:spPr>
          <a:xfrm>
            <a:off x="1365041" y="3854177"/>
            <a:ext cx="10064959" cy="1055608"/>
          </a:xfrm>
          <a:prstGeom prst="roundRect">
            <a:avLst/>
          </a:prstGeom>
          <a:noFill/>
          <a:ln w="38100">
            <a:solidFill>
              <a:srgbClr val="00CC00"/>
            </a:solidFill>
          </a:ln>
        </p:spPr>
        <p:txBody>
          <a:bodyPr wrap="square">
            <a:spAutoFit/>
          </a:bodyPr>
          <a:lstStyle/>
          <a:p>
            <a:pPr marL="30480" marR="30480" algn="just">
              <a:spcBef>
                <a:spcPts val="0"/>
              </a:spcBef>
              <a:spcAft>
                <a:spcPts val="0"/>
              </a:spcAft>
            </a:pPr>
            <a:r>
              <a:rPr lang="vi-VN" sz="2800" dirty="0">
                <a:solidFill>
                  <a:srgbClr val="000000"/>
                </a:solidFill>
                <a:latin typeface="+mj-lt"/>
                <a:ea typeface="Times New Roman" panose="02020603050405020304" pitchFamily="18" charset="0"/>
              </a:rPr>
              <a:t>+ </a:t>
            </a:r>
            <a:r>
              <a:rPr lang="vi-VN" sz="2800" dirty="0" smtClean="0">
                <a:latin typeface="+mj-lt"/>
              </a:rPr>
              <a:t>Nhưng </a:t>
            </a:r>
            <a:r>
              <a:rPr lang="vi-VN" sz="2800" dirty="0">
                <a:latin typeface="+mj-lt"/>
              </a:rPr>
              <a:t>phải chia tay nhau vì</a:t>
            </a:r>
            <a:r>
              <a:rPr lang="en-US" sz="2800" dirty="0">
                <a:latin typeface="+mj-lt"/>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vi-VN" sz="2800" dirty="0">
                <a:latin typeface="+mj-lt"/>
              </a:rPr>
              <a:t>. Còn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vi-VN" sz="2800" dirty="0">
                <a:latin typeface="+mj-lt"/>
              </a:rPr>
              <a:t>thì xung phong làm cô y sĩ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vi-VN" sz="2800" dirty="0">
                <a:latin typeface="+mj-lt"/>
              </a:rPr>
              <a:t>. </a:t>
            </a:r>
            <a:endParaRPr lang="en-US" sz="2400" dirty="0">
              <a:latin typeface="+mj-lt"/>
              <a:ea typeface="Times New Roman" panose="02020603050405020304" pitchFamily="18" charset="0"/>
            </a:endParaRPr>
          </a:p>
        </p:txBody>
      </p:sp>
      <p:sp>
        <p:nvSpPr>
          <p:cNvPr id="13" name="Hộp Văn bản 12"/>
          <p:cNvSpPr txBox="1"/>
          <p:nvPr/>
        </p:nvSpPr>
        <p:spPr>
          <a:xfrm>
            <a:off x="1334951" y="4909785"/>
            <a:ext cx="9468253" cy="578882"/>
          </a:xfrm>
          <a:prstGeom prst="roundRect">
            <a:avLst/>
          </a:prstGeom>
          <a:noFill/>
          <a:ln w="38100">
            <a:noFill/>
          </a:ln>
        </p:spPr>
        <p:txBody>
          <a:bodyPr wrap="square">
            <a:spAutoFit/>
          </a:bodyPr>
          <a:lstStyle/>
          <a:p>
            <a:pPr marL="30480" marR="30480" algn="just">
              <a:spcBef>
                <a:spcPts val="0"/>
              </a:spcBef>
              <a:spcAft>
                <a:spcPts val="0"/>
              </a:spcAft>
            </a:pP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Mỗi</a:t>
            </a: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người</a:t>
            </a: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mỗi</a:t>
            </a: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ngả</a:t>
            </a:r>
            <a:endParaRPr lang="en-US" sz="2400" b="1" dirty="0">
              <a:solidFill>
                <a:srgbClr val="009900"/>
              </a:solidFill>
              <a:latin typeface="Times New Roman" panose="02020603050405020304" pitchFamily="18" charset="0"/>
              <a:ea typeface="Times New Roman" panose="02020603050405020304" pitchFamily="18" charset="0"/>
            </a:endParaRPr>
          </a:p>
        </p:txBody>
      </p:sp>
      <p:sp>
        <p:nvSpPr>
          <p:cNvPr id="14" name="Hộp Văn bản 3"/>
          <p:cNvSpPr txBox="1"/>
          <p:nvPr/>
        </p:nvSpPr>
        <p:spPr>
          <a:xfrm>
            <a:off x="1334952" y="2148243"/>
            <a:ext cx="9498342" cy="721900"/>
          </a:xfrm>
          <a:prstGeom prst="roundRect">
            <a:avLst/>
          </a:prstGeom>
          <a:noFill/>
          <a:ln w="38100">
            <a:solidFill>
              <a:srgbClr val="00CC00"/>
            </a:solidFill>
          </a:ln>
        </p:spPr>
        <p:txBody>
          <a:bodyPr wrap="square">
            <a:spAutoFit/>
          </a:bodyPr>
          <a:lstStyle/>
          <a:p>
            <a:pPr marL="30480" marR="30480" algn="just">
              <a:lnSpc>
                <a:spcPct val="130000"/>
              </a:lnSpc>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t>
            </a:r>
            <a:r>
              <a:rPr lang="en-US" sz="2800" dirty="0" err="1" smtClean="0">
                <a:latin typeface="Times New Roman" panose="02020603050405020304" pitchFamily="18" charset="0"/>
                <a:cs typeface="Times New Roman" panose="02020603050405020304" pitchFamily="18" charset="0"/>
              </a:rPr>
              <a:t>ột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Bình</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5" name="Hộp Văn bản 3"/>
          <p:cNvSpPr txBox="1"/>
          <p:nvPr/>
        </p:nvSpPr>
        <p:spPr>
          <a:xfrm>
            <a:off x="1365041" y="5488667"/>
            <a:ext cx="10064959" cy="1341644"/>
          </a:xfrm>
          <a:prstGeom prst="roundRect">
            <a:avLst/>
          </a:prstGeom>
          <a:noFill/>
          <a:ln w="38100">
            <a:solidFill>
              <a:srgbClr val="00CC00"/>
            </a:solidFill>
          </a:ln>
        </p:spPr>
        <p:txBody>
          <a:bodyPr wrap="square">
            <a:spAutoFit/>
          </a:bodyPr>
          <a:lstStyle/>
          <a:p>
            <a:pPr marL="30480" marR="30480" algn="just">
              <a:lnSpc>
                <a:spcPct val="13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chết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9" grpId="0" animBg="1"/>
      <p:bldP spid="12" grpId="0" animBg="1"/>
      <p:bldP spid="13" grpId="0"/>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1117600" y="839326"/>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Đàm</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Thân</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4" name="Hộp Văn bản 3"/>
          <p:cNvSpPr txBox="1"/>
          <p:nvPr/>
        </p:nvSpPr>
        <p:spPr>
          <a:xfrm>
            <a:off x="1591043" y="2730104"/>
            <a:ext cx="8891900" cy="578882"/>
          </a:xfrm>
          <a:prstGeom prst="roundRect">
            <a:avLst/>
          </a:prstGeom>
          <a:noFill/>
          <a:ln w="38100">
            <a:solidFill>
              <a:srgbClr val="00CC00"/>
            </a:solidFill>
          </a:ln>
        </p:spPr>
        <p:txBody>
          <a:bodyPr wrap="square">
            <a:spAutoFit/>
          </a:bodyPr>
          <a:lstStyle/>
          <a:p>
            <a:pPr marL="30480" marR="30480" algn="just"/>
            <a:r>
              <a:rPr lang="vi-VN" sz="2800" dirty="0">
                <a:latin typeface="+mj-lt"/>
              </a:rPr>
              <a:t>+ </a:t>
            </a:r>
            <a:r>
              <a:rPr lang="en-US" sz="2800" dirty="0" err="1">
                <a:latin typeface="+mj-lt"/>
              </a:rPr>
              <a:t>Bị</a:t>
            </a:r>
            <a:r>
              <a:rPr lang="en-US" sz="2800" dirty="0">
                <a:latin typeface="+mj-lt"/>
              </a:rPr>
              <a:t> 62% </a:t>
            </a:r>
            <a:r>
              <a:rPr lang="en-US" sz="2800" dirty="0" err="1">
                <a:latin typeface="+mj-lt"/>
              </a:rPr>
              <a:t>thương</a:t>
            </a:r>
            <a:r>
              <a:rPr lang="en-US" sz="2800" dirty="0">
                <a:latin typeface="+mj-lt"/>
              </a:rPr>
              <a:t> </a:t>
            </a:r>
            <a:r>
              <a:rPr lang="en-US" sz="2800" dirty="0" err="1">
                <a:latin typeface="+mj-lt"/>
              </a:rPr>
              <a:t>tật</a:t>
            </a:r>
            <a:r>
              <a:rPr lang="en-US" sz="2800" dirty="0">
                <a:latin typeface="+mj-lt"/>
              </a:rPr>
              <a:t>, </a:t>
            </a:r>
            <a:r>
              <a:rPr lang="en-US" sz="2800" dirty="0" err="1">
                <a:latin typeface="+mj-lt"/>
              </a:rPr>
              <a:t>nhiễm</a:t>
            </a:r>
            <a:r>
              <a:rPr lang="en-US" sz="2800" dirty="0">
                <a:latin typeface="+mj-lt"/>
              </a:rPr>
              <a:t> </a:t>
            </a:r>
            <a:r>
              <a:rPr lang="en-US" sz="2800" dirty="0" err="1">
                <a:latin typeface="+mj-lt"/>
              </a:rPr>
              <a:t>chất</a:t>
            </a:r>
            <a:r>
              <a:rPr lang="en-US" sz="2800" dirty="0">
                <a:latin typeface="+mj-lt"/>
              </a:rPr>
              <a:t> </a:t>
            </a:r>
            <a:r>
              <a:rPr lang="en-US" sz="2800" dirty="0" err="1">
                <a:latin typeface="+mj-lt"/>
              </a:rPr>
              <a:t>độc</a:t>
            </a:r>
            <a:r>
              <a:rPr lang="en-US" sz="2800" dirty="0">
                <a:latin typeface="+mj-lt"/>
              </a:rPr>
              <a:t> </a:t>
            </a:r>
            <a:r>
              <a:rPr lang="en-US" sz="2800" dirty="0" err="1">
                <a:latin typeface="+mj-lt"/>
              </a:rPr>
              <a:t>màu</a:t>
            </a:r>
            <a:r>
              <a:rPr lang="en-US" sz="2800" dirty="0">
                <a:latin typeface="+mj-lt"/>
              </a:rPr>
              <a:t> da </a:t>
            </a:r>
            <a:r>
              <a:rPr lang="en-US" sz="2800" dirty="0" smtClean="0">
                <a:latin typeface="+mj-lt"/>
              </a:rPr>
              <a:t>cam.</a:t>
            </a:r>
            <a:endParaRPr lang="en-US" sz="2800" dirty="0">
              <a:latin typeface="+mj-lt"/>
            </a:endParaRPr>
          </a:p>
        </p:txBody>
      </p:sp>
      <p:sp>
        <p:nvSpPr>
          <p:cNvPr id="8" name="Hộp Văn bản 7"/>
          <p:cNvSpPr txBox="1"/>
          <p:nvPr/>
        </p:nvSpPr>
        <p:spPr>
          <a:xfrm>
            <a:off x="1262223" y="1234275"/>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3.1. </a:t>
            </a:r>
            <a:r>
              <a:rPr lang="en-US" sz="2800" b="1" dirty="0" err="1">
                <a:solidFill>
                  <a:srgbClr val="00CC00"/>
                </a:solidFill>
                <a:effectLst/>
                <a:latin typeface="Times New Roman" panose="02020603050405020304" pitchFamily="18" charset="0"/>
                <a:ea typeface="Calibri" panose="020F0502020204030204" pitchFamily="34" charset="0"/>
              </a:rPr>
              <a:t>Hoàn</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cảnh</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sống</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9" name="Hộp Văn bản 8"/>
          <p:cNvSpPr txBox="1"/>
          <p:nvPr/>
        </p:nvSpPr>
        <p:spPr>
          <a:xfrm>
            <a:off x="1539784" y="1904991"/>
            <a:ext cx="6356184"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L="30480" marR="30480" algn="just">
              <a:spcBef>
                <a:spcPts val="0"/>
              </a:spcBef>
              <a:spcAft>
                <a:spcPts val="0"/>
              </a:spcAft>
            </a:pPr>
            <a:r>
              <a:rPr lang="vi-VN" sz="2800" dirty="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Khi từ chiến trường bom đạn </a:t>
            </a:r>
            <a:r>
              <a:rPr lang="en-US" sz="2800" b="1" dirty="0" err="1" smtClean="0">
                <a:solidFill>
                  <a:schemeClr val="bg1"/>
                </a:solidFill>
                <a:latin typeface="Times New Roman" panose="02020603050405020304" pitchFamily="18" charset="0"/>
                <a:ea typeface="Times New Roman" panose="02020603050405020304" pitchFamily="18" charset="0"/>
              </a:rPr>
              <a:t>trở</a:t>
            </a:r>
            <a:r>
              <a:rPr lang="vi-VN" sz="2800" b="1" dirty="0" smtClean="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về:</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2" name="Hộp Văn bản 11"/>
          <p:cNvSpPr txBox="1"/>
          <p:nvPr/>
        </p:nvSpPr>
        <p:spPr>
          <a:xfrm>
            <a:off x="1591043" y="3550723"/>
            <a:ext cx="7194611" cy="578882"/>
          </a:xfrm>
          <a:prstGeom prst="roundRect">
            <a:avLst/>
          </a:prstGeom>
          <a:noFill/>
          <a:ln w="38100">
            <a:solidFill>
              <a:srgbClr val="00CC00"/>
            </a:solidFill>
          </a:ln>
        </p:spPr>
        <p:txBody>
          <a:bodyPr wrap="square">
            <a:spAutoFit/>
          </a:bodyPr>
          <a:lstStyle/>
          <a:p>
            <a:r>
              <a:rPr lang="vi-VN" sz="2800" dirty="0">
                <a:solidFill>
                  <a:srgbClr val="000000"/>
                </a:solidFill>
                <a:latin typeface="+mj-lt"/>
                <a:ea typeface="Times New Roman" panose="02020603050405020304" pitchFamily="18" charset="0"/>
              </a:rPr>
              <a:t>+ </a:t>
            </a:r>
            <a:r>
              <a:rPr lang="vi-VN" sz="2800" dirty="0">
                <a:latin typeface="+mj-lt"/>
              </a:rPr>
              <a:t>+ </a:t>
            </a:r>
            <a:r>
              <a:rPr lang="en-US" sz="2800" dirty="0" err="1">
                <a:latin typeface="+mj-lt"/>
              </a:rPr>
              <a:t>Bố</a:t>
            </a:r>
            <a:r>
              <a:rPr lang="en-US" sz="2800" dirty="0">
                <a:latin typeface="+mj-lt"/>
              </a:rPr>
              <a:t> </a:t>
            </a:r>
            <a:r>
              <a:rPr lang="en-US" sz="2800" dirty="0" err="1">
                <a:latin typeface="+mj-lt"/>
              </a:rPr>
              <a:t>mẹ</a:t>
            </a:r>
            <a:r>
              <a:rPr lang="en-US" sz="2800" dirty="0">
                <a:latin typeface="+mj-lt"/>
              </a:rPr>
              <a:t> </a:t>
            </a:r>
            <a:r>
              <a:rPr lang="en-US" sz="2800" dirty="0" err="1">
                <a:latin typeface="+mj-lt"/>
              </a:rPr>
              <a:t>ngăn</a:t>
            </a:r>
            <a:r>
              <a:rPr lang="en-US" sz="2800" dirty="0">
                <a:latin typeface="+mj-lt"/>
              </a:rPr>
              <a:t> </a:t>
            </a:r>
            <a:r>
              <a:rPr lang="en-US" sz="2800" dirty="0" err="1">
                <a:latin typeface="+mj-lt"/>
              </a:rPr>
              <a:t>cấm</a:t>
            </a:r>
            <a:r>
              <a:rPr lang="en-US" sz="2800" dirty="0">
                <a:latin typeface="+mj-lt"/>
              </a:rPr>
              <a:t> </a:t>
            </a:r>
            <a:r>
              <a:rPr lang="en-US" sz="2800" dirty="0" err="1">
                <a:latin typeface="+mj-lt"/>
              </a:rPr>
              <a:t>không</a:t>
            </a:r>
            <a:r>
              <a:rPr lang="en-US" sz="2800" dirty="0">
                <a:latin typeface="+mj-lt"/>
              </a:rPr>
              <a:t> </a:t>
            </a:r>
            <a:r>
              <a:rPr lang="en-US" sz="2800" dirty="0" err="1">
                <a:latin typeface="+mj-lt"/>
              </a:rPr>
              <a:t>cho</a:t>
            </a:r>
            <a:r>
              <a:rPr lang="en-US" sz="2800" dirty="0">
                <a:latin typeface="+mj-lt"/>
              </a:rPr>
              <a:t> </a:t>
            </a:r>
            <a:r>
              <a:rPr lang="en-US" sz="2800" dirty="0" err="1">
                <a:latin typeface="+mj-lt"/>
              </a:rPr>
              <a:t>xuất</a:t>
            </a:r>
            <a:r>
              <a:rPr lang="en-US" sz="2800" dirty="0">
                <a:latin typeface="+mj-lt"/>
              </a:rPr>
              <a:t> </a:t>
            </a:r>
            <a:r>
              <a:rPr lang="en-US" sz="2800" dirty="0" err="1" smtClean="0">
                <a:latin typeface="+mj-lt"/>
              </a:rPr>
              <a:t>gia</a:t>
            </a:r>
            <a:r>
              <a:rPr lang="en-US" sz="2800" dirty="0" smtClean="0">
                <a:latin typeface="+mj-lt"/>
              </a:rPr>
              <a:t>.</a:t>
            </a:r>
            <a:endParaRPr lang="en-US" sz="2800" dirty="0">
              <a:latin typeface="+mj-lt"/>
            </a:endParaRPr>
          </a:p>
        </p:txBody>
      </p:sp>
      <p:sp>
        <p:nvSpPr>
          <p:cNvPr id="13" name="Hộp Văn bản 12"/>
          <p:cNvSpPr txBox="1"/>
          <p:nvPr/>
        </p:nvSpPr>
        <p:spPr>
          <a:xfrm>
            <a:off x="1361873" y="4379977"/>
            <a:ext cx="9991927" cy="578882"/>
          </a:xfrm>
          <a:prstGeom prst="roundRect">
            <a:avLst/>
          </a:prstGeom>
          <a:noFill/>
          <a:ln w="38100">
            <a:noFill/>
          </a:ln>
        </p:spPr>
        <p:txBody>
          <a:bodyPr wrap="square">
            <a:spAutoFit/>
          </a:bodyPr>
          <a:lstStyle/>
          <a:p>
            <a:r>
              <a:rPr lang="vi-VN" sz="2800" b="1" dirty="0">
                <a:solidFill>
                  <a:srgbClr val="FF0000"/>
                </a:solidFill>
                <a:latin typeface="+mj-lt"/>
              </a:rPr>
              <a:t>→ </a:t>
            </a:r>
            <a:r>
              <a:rPr lang="en-US" sz="2800" b="1" dirty="0" err="1">
                <a:solidFill>
                  <a:srgbClr val="FF0000"/>
                </a:solidFill>
                <a:latin typeface="+mj-lt"/>
              </a:rPr>
              <a:t>Mang</a:t>
            </a:r>
            <a:r>
              <a:rPr lang="en-US" sz="2800" b="1" dirty="0">
                <a:solidFill>
                  <a:srgbClr val="FF0000"/>
                </a:solidFill>
                <a:latin typeface="+mj-lt"/>
              </a:rPr>
              <a:t> </a:t>
            </a:r>
            <a:r>
              <a:rPr lang="en-US" sz="2800" b="1" dirty="0" err="1">
                <a:solidFill>
                  <a:srgbClr val="FF0000"/>
                </a:solidFill>
                <a:latin typeface="+mj-lt"/>
              </a:rPr>
              <a:t>trong</a:t>
            </a:r>
            <a:r>
              <a:rPr lang="en-US" sz="2800" b="1" dirty="0">
                <a:solidFill>
                  <a:srgbClr val="FF0000"/>
                </a:solidFill>
                <a:latin typeface="+mj-lt"/>
              </a:rPr>
              <a:t> </a:t>
            </a:r>
            <a:r>
              <a:rPr lang="en-US" sz="2800" b="1" dirty="0" err="1">
                <a:solidFill>
                  <a:srgbClr val="FF0000"/>
                </a:solidFill>
                <a:latin typeface="+mj-lt"/>
              </a:rPr>
              <a:t>mình</a:t>
            </a:r>
            <a:r>
              <a:rPr lang="en-US" sz="2800" b="1" dirty="0">
                <a:solidFill>
                  <a:srgbClr val="FF0000"/>
                </a:solidFill>
                <a:latin typeface="+mj-lt"/>
              </a:rPr>
              <a:t> </a:t>
            </a:r>
            <a:r>
              <a:rPr lang="en-US" sz="2800" b="1" dirty="0" err="1">
                <a:solidFill>
                  <a:srgbClr val="FF0000"/>
                </a:solidFill>
                <a:latin typeface="+mj-lt"/>
              </a:rPr>
              <a:t>nhiều</a:t>
            </a:r>
            <a:r>
              <a:rPr lang="en-US" sz="2800" b="1" dirty="0">
                <a:solidFill>
                  <a:srgbClr val="FF0000"/>
                </a:solidFill>
                <a:latin typeface="+mj-lt"/>
              </a:rPr>
              <a:t> </a:t>
            </a:r>
            <a:r>
              <a:rPr lang="en-US" sz="2800" b="1" dirty="0" err="1">
                <a:solidFill>
                  <a:srgbClr val="FF0000"/>
                </a:solidFill>
                <a:latin typeface="+mj-lt"/>
              </a:rPr>
              <a:t>nỗi</a:t>
            </a:r>
            <a:r>
              <a:rPr lang="en-US" sz="2800" b="1" dirty="0">
                <a:solidFill>
                  <a:srgbClr val="FF0000"/>
                </a:solidFill>
                <a:latin typeface="+mj-lt"/>
              </a:rPr>
              <a:t> </a:t>
            </a:r>
            <a:r>
              <a:rPr lang="en-US" sz="2800" b="1" dirty="0" err="1">
                <a:solidFill>
                  <a:srgbClr val="FF0000"/>
                </a:solidFill>
                <a:latin typeface="+mj-lt"/>
              </a:rPr>
              <a:t>đau</a:t>
            </a:r>
            <a:r>
              <a:rPr lang="en-US" sz="2800" b="1" dirty="0">
                <a:solidFill>
                  <a:srgbClr val="FF0000"/>
                </a:solidFill>
                <a:latin typeface="+mj-lt"/>
              </a:rPr>
              <a:t> </a:t>
            </a:r>
            <a:r>
              <a:rPr lang="en-US" sz="2800" b="1" dirty="0" err="1">
                <a:solidFill>
                  <a:srgbClr val="FF0000"/>
                </a:solidFill>
                <a:latin typeface="+mj-lt"/>
              </a:rPr>
              <a:t>về</a:t>
            </a:r>
            <a:r>
              <a:rPr lang="en-US" sz="2800" b="1" dirty="0">
                <a:solidFill>
                  <a:srgbClr val="FF0000"/>
                </a:solidFill>
                <a:latin typeface="+mj-lt"/>
              </a:rPr>
              <a:t> </a:t>
            </a:r>
            <a:r>
              <a:rPr lang="en-US" sz="2800" b="1" dirty="0" err="1">
                <a:solidFill>
                  <a:srgbClr val="FF0000"/>
                </a:solidFill>
                <a:latin typeface="+mj-lt"/>
              </a:rPr>
              <a:t>thể</a:t>
            </a:r>
            <a:r>
              <a:rPr lang="en-US" sz="2800" b="1" dirty="0">
                <a:solidFill>
                  <a:srgbClr val="FF0000"/>
                </a:solidFill>
                <a:latin typeface="+mj-lt"/>
              </a:rPr>
              <a:t> </a:t>
            </a:r>
            <a:r>
              <a:rPr lang="en-US" sz="2800" b="1" dirty="0" err="1">
                <a:solidFill>
                  <a:srgbClr val="FF0000"/>
                </a:solidFill>
                <a:latin typeface="+mj-lt"/>
              </a:rPr>
              <a:t>xác</a:t>
            </a:r>
            <a:r>
              <a:rPr lang="en-US" sz="2800" b="1" dirty="0">
                <a:solidFill>
                  <a:srgbClr val="FF0000"/>
                </a:solidFill>
                <a:latin typeface="+mj-lt"/>
              </a:rPr>
              <a:t> </a:t>
            </a:r>
            <a:r>
              <a:rPr lang="en-US" sz="2800" b="1" dirty="0" err="1">
                <a:solidFill>
                  <a:srgbClr val="FF0000"/>
                </a:solidFill>
                <a:latin typeface="+mj-lt"/>
              </a:rPr>
              <a:t>và</a:t>
            </a:r>
            <a:r>
              <a:rPr lang="en-US" sz="2800" b="1" dirty="0">
                <a:solidFill>
                  <a:srgbClr val="FF0000"/>
                </a:solidFill>
                <a:latin typeface="+mj-lt"/>
              </a:rPr>
              <a:t> </a:t>
            </a:r>
            <a:r>
              <a:rPr lang="en-US" sz="2800" b="1" dirty="0" err="1">
                <a:solidFill>
                  <a:srgbClr val="FF0000"/>
                </a:solidFill>
                <a:latin typeface="+mj-lt"/>
              </a:rPr>
              <a:t>tinh</a:t>
            </a:r>
            <a:r>
              <a:rPr lang="en-US" sz="2800" b="1" dirty="0">
                <a:solidFill>
                  <a:srgbClr val="FF0000"/>
                </a:solidFill>
                <a:latin typeface="+mj-lt"/>
              </a:rPr>
              <a:t> </a:t>
            </a:r>
            <a:r>
              <a:rPr lang="en-US" sz="2800" b="1" dirty="0" err="1">
                <a:solidFill>
                  <a:srgbClr val="FF0000"/>
                </a:solidFill>
                <a:latin typeface="+mj-lt"/>
              </a:rPr>
              <a:t>thần</a:t>
            </a:r>
            <a:r>
              <a:rPr lang="vi-VN" sz="2800" b="1" dirty="0">
                <a:solidFill>
                  <a:srgbClr val="FF0000"/>
                </a:solidFill>
                <a:latin typeface="+mj-lt"/>
              </a:rPr>
              <a:t>.</a:t>
            </a:r>
            <a:endParaRPr lang="en-US" sz="2800" b="1" dirty="0">
              <a:solidFill>
                <a:srgbClr val="FF0000"/>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2" grpId="0" animBg="1"/>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1117600" y="557357"/>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Đàm</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4" name="Hộp Văn bản 3"/>
          <p:cNvSpPr txBox="1"/>
          <p:nvPr/>
        </p:nvSpPr>
        <p:spPr>
          <a:xfrm>
            <a:off x="1453286" y="3415327"/>
            <a:ext cx="9323571" cy="578882"/>
          </a:xfrm>
          <a:prstGeom prst="roundRect">
            <a:avLst/>
          </a:prstGeom>
          <a:noFill/>
          <a:ln w="38100">
            <a:solidFill>
              <a:srgbClr val="00CC00"/>
            </a:solidFill>
          </a:ln>
        </p:spPr>
        <p:txBody>
          <a:bodyPr wrap="square">
            <a:spAutoFit/>
          </a:bodyPr>
          <a:lstStyle/>
          <a:p>
            <a:pPr marL="30480" marR="30480" algn="just"/>
            <a:r>
              <a:rPr lang="vi-VN" sz="2800" dirty="0">
                <a:latin typeface="+mj-lt"/>
              </a:rPr>
              <a:t>+ </a:t>
            </a:r>
            <a:r>
              <a:rPr lang="en-US" sz="2800" dirty="0" err="1">
                <a:latin typeface="+mj-lt"/>
              </a:rPr>
              <a:t>Là</a:t>
            </a:r>
            <a:r>
              <a:rPr lang="en-US" sz="2800" dirty="0">
                <a:latin typeface="+mj-lt"/>
              </a:rPr>
              <a:t> </a:t>
            </a:r>
            <a:r>
              <a:rPr lang="en-US" sz="2800" dirty="0" err="1">
                <a:latin typeface="+mj-lt"/>
              </a:rPr>
              <a:t>một</a:t>
            </a:r>
            <a:r>
              <a:rPr lang="en-US" sz="2800" dirty="0">
                <a:latin typeface="+mj-lt"/>
              </a:rPr>
              <a:t> </a:t>
            </a:r>
            <a:r>
              <a:rPr lang="en-US" sz="2800" dirty="0" err="1">
                <a:latin typeface="+mj-lt"/>
              </a:rPr>
              <a:t>cô</a:t>
            </a:r>
            <a:r>
              <a:rPr lang="en-US" sz="2800" dirty="0">
                <a:latin typeface="+mj-lt"/>
              </a:rPr>
              <a:t> </a:t>
            </a:r>
            <a:r>
              <a:rPr lang="en-US" sz="2800" dirty="0" err="1">
                <a:latin typeface="+mj-lt"/>
              </a:rPr>
              <a:t>gái</a:t>
            </a:r>
            <a:r>
              <a:rPr lang="en-US" sz="2800" dirty="0">
                <a:latin typeface="+mj-lt"/>
              </a:rPr>
              <a:t> </a:t>
            </a:r>
            <a:r>
              <a:rPr lang="en-US" sz="2800" dirty="0" err="1">
                <a:latin typeface="+mj-lt"/>
              </a:rPr>
              <a:t>làng</a:t>
            </a:r>
            <a:r>
              <a:rPr lang="en-US" sz="2800" dirty="0">
                <a:latin typeface="+mj-lt"/>
              </a:rPr>
              <a:t> </a:t>
            </a:r>
            <a:r>
              <a:rPr lang="en-US" sz="2800" dirty="0" err="1">
                <a:latin typeface="+mj-lt"/>
              </a:rPr>
              <a:t>biển</a:t>
            </a:r>
            <a:r>
              <a:rPr lang="en-US" sz="2800" dirty="0">
                <a:latin typeface="+mj-lt"/>
              </a:rPr>
              <a:t> </a:t>
            </a:r>
            <a:r>
              <a:rPr lang="en-US" sz="2800" dirty="0" err="1">
                <a:latin typeface="+mj-lt"/>
              </a:rPr>
              <a:t>duyên</a:t>
            </a:r>
            <a:r>
              <a:rPr lang="en-US" sz="2800" dirty="0">
                <a:latin typeface="+mj-lt"/>
              </a:rPr>
              <a:t> </a:t>
            </a:r>
            <a:r>
              <a:rPr lang="en-US" sz="2800" dirty="0" err="1">
                <a:latin typeface="+mj-lt"/>
              </a:rPr>
              <a:t>dáng</a:t>
            </a:r>
            <a:r>
              <a:rPr lang="en-US" sz="2800" dirty="0">
                <a:latin typeface="+mj-lt"/>
              </a:rPr>
              <a:t>, </a:t>
            </a:r>
            <a:r>
              <a:rPr lang="en-US" sz="2800" dirty="0" err="1">
                <a:latin typeface="+mj-lt"/>
              </a:rPr>
              <a:t>trẻ</a:t>
            </a:r>
            <a:r>
              <a:rPr lang="en-US" sz="2800" dirty="0">
                <a:latin typeface="+mj-lt"/>
              </a:rPr>
              <a:t> </a:t>
            </a:r>
            <a:r>
              <a:rPr lang="en-US" sz="2800" dirty="0" err="1">
                <a:latin typeface="+mj-lt"/>
              </a:rPr>
              <a:t>trung</a:t>
            </a:r>
            <a:r>
              <a:rPr lang="en-US" sz="2800" dirty="0">
                <a:latin typeface="+mj-lt"/>
              </a:rPr>
              <a:t>, </a:t>
            </a:r>
            <a:r>
              <a:rPr lang="en-US" sz="2800" dirty="0" err="1">
                <a:latin typeface="+mj-lt"/>
              </a:rPr>
              <a:t>xinh</a:t>
            </a:r>
            <a:r>
              <a:rPr lang="en-US" sz="2800" dirty="0">
                <a:latin typeface="+mj-lt"/>
              </a:rPr>
              <a:t> </a:t>
            </a:r>
            <a:r>
              <a:rPr lang="en-US" sz="2800" dirty="0" err="1" smtClean="0">
                <a:latin typeface="+mj-lt"/>
              </a:rPr>
              <a:t>đẹp</a:t>
            </a:r>
            <a:r>
              <a:rPr lang="en-US" sz="2800" dirty="0" smtClean="0">
                <a:latin typeface="+mj-lt"/>
              </a:rPr>
              <a:t>.</a:t>
            </a:r>
            <a:endParaRPr lang="en-US" sz="2800" dirty="0">
              <a:latin typeface="+mj-lt"/>
            </a:endParaRPr>
          </a:p>
        </p:txBody>
      </p:sp>
      <p:sp>
        <p:nvSpPr>
          <p:cNvPr id="8" name="Hộp Văn bản 7"/>
          <p:cNvSpPr txBox="1"/>
          <p:nvPr/>
        </p:nvSpPr>
        <p:spPr>
          <a:xfrm>
            <a:off x="1262223" y="1283405"/>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3.2 </a:t>
            </a:r>
            <a:r>
              <a:rPr lang="en-US" sz="2800" b="1" dirty="0" err="1">
                <a:solidFill>
                  <a:srgbClr val="00CC00"/>
                </a:solidFill>
                <a:effectLst/>
                <a:latin typeface="Times New Roman" panose="02020603050405020304" pitchFamily="18" charset="0"/>
                <a:ea typeface="Calibri" panose="020F0502020204030204" pitchFamily="34" charset="0"/>
              </a:rPr>
              <a:t>Ngoại</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hình</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9" name="Hộp Văn bản 8"/>
          <p:cNvSpPr txBox="1"/>
          <p:nvPr/>
        </p:nvSpPr>
        <p:spPr>
          <a:xfrm>
            <a:off x="1453286" y="2170894"/>
            <a:ext cx="4440887"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L="30480" marR="30480" algn="just">
              <a:spcBef>
                <a:spcPts val="0"/>
              </a:spcBef>
              <a:spcAft>
                <a:spcPts val="0"/>
              </a:spcAft>
            </a:pPr>
            <a:r>
              <a:rPr lang="vi-VN" sz="2800" b="1" dirty="0">
                <a:solidFill>
                  <a:schemeClr val="bg1"/>
                </a:solidFill>
                <a:latin typeface="Times New Roman" panose="02020603050405020304" pitchFamily="18" charset="0"/>
                <a:ea typeface="Times New Roman" panose="02020603050405020304" pitchFamily="18" charset="0"/>
              </a:rPr>
              <a:t>- </a:t>
            </a:r>
            <a:r>
              <a:rPr lang="vi-VN" sz="2800" b="1" dirty="0" err="1">
                <a:solidFill>
                  <a:schemeClr val="bg1"/>
                </a:solidFill>
                <a:latin typeface="Times New Roman" panose="02020603050405020304" pitchFamily="18" charset="0"/>
                <a:ea typeface="Times New Roman" panose="02020603050405020304" pitchFamily="18" charset="0"/>
              </a:rPr>
              <a:t>Trước</a:t>
            </a:r>
            <a:r>
              <a:rPr lang="vi-VN" sz="2800" b="1" dirty="0">
                <a:solidFill>
                  <a:schemeClr val="bg1"/>
                </a:solidFill>
                <a:latin typeface="Times New Roman" panose="02020603050405020304" pitchFamily="18" charset="0"/>
                <a:ea typeface="Times New Roman" panose="02020603050405020304" pitchFamily="18" charset="0"/>
              </a:rPr>
              <a:t> khi đi xung phong</a:t>
            </a:r>
            <a:r>
              <a:rPr lang="en-US" sz="2800" b="1"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2" name="Hộp Văn bản 11"/>
          <p:cNvSpPr txBox="1"/>
          <p:nvPr/>
        </p:nvSpPr>
        <p:spPr>
          <a:xfrm>
            <a:off x="1453284" y="4476588"/>
            <a:ext cx="9323571" cy="578882"/>
          </a:xfrm>
          <a:prstGeom prst="roundRect">
            <a:avLst/>
          </a:prstGeom>
          <a:noFill/>
          <a:ln w="38100">
            <a:solidFill>
              <a:srgbClr val="00CC00"/>
            </a:solidFill>
          </a:ln>
        </p:spPr>
        <p:txBody>
          <a:bodyPr wrap="square">
            <a:spAutoFit/>
          </a:bodyPr>
          <a:lstStyle/>
          <a:p>
            <a:pPr marL="30480" marR="3048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mái</a:t>
            </a:r>
            <a:r>
              <a:rPr lang="en-US" sz="2800" dirty="0">
                <a:latin typeface="Times New Roman" panose="02020603050405020304" pitchFamily="18" charset="0"/>
                <a:cs typeface="Times New Roman" panose="02020603050405020304" pitchFamily="18" charset="0"/>
              </a:rPr>
              <a:t> t</a:t>
            </a:r>
            <a:r>
              <a:rPr lang="vi-VN" sz="2800" dirty="0">
                <a:latin typeface="Times New Roman" panose="02020603050405020304" pitchFamily="18" charset="0"/>
                <a:cs typeface="Times New Roman" panose="02020603050405020304" pitchFamily="18" charset="0"/>
              </a:rPr>
              <a:t>óc đen dài, óng mượt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1117600" y="557357"/>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Đàm</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8" name="Hộp Văn bản 7"/>
          <p:cNvSpPr txBox="1"/>
          <p:nvPr/>
        </p:nvSpPr>
        <p:spPr>
          <a:xfrm>
            <a:off x="1262223" y="1098348"/>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3.2 </a:t>
            </a:r>
            <a:r>
              <a:rPr lang="en-US" sz="2800" b="1" dirty="0" err="1">
                <a:solidFill>
                  <a:srgbClr val="00CC00"/>
                </a:solidFill>
                <a:effectLst/>
                <a:latin typeface="Times New Roman" panose="02020603050405020304" pitchFamily="18" charset="0"/>
                <a:ea typeface="Calibri" panose="020F0502020204030204" pitchFamily="34" charset="0"/>
              </a:rPr>
              <a:t>Ngoại</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hình</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7" name="Hộp Văn bản 6"/>
          <p:cNvSpPr txBox="1"/>
          <p:nvPr/>
        </p:nvSpPr>
        <p:spPr>
          <a:xfrm>
            <a:off x="1527427" y="1936292"/>
            <a:ext cx="6232616"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L="30480" marR="30480" algn="just">
              <a:spcBef>
                <a:spcPts val="0"/>
              </a:spcBef>
              <a:spcAft>
                <a:spcPts val="0"/>
              </a:spcAft>
            </a:pPr>
            <a:r>
              <a:rPr lang="vi-VN" sz="2800" dirty="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Khi từ chiến trường bom đạn </a:t>
            </a:r>
            <a:r>
              <a:rPr lang="en-US" sz="2800" b="1" dirty="0" err="1" smtClean="0">
                <a:solidFill>
                  <a:schemeClr val="bg1"/>
                </a:solidFill>
                <a:latin typeface="Times New Roman" panose="02020603050405020304" pitchFamily="18" charset="0"/>
                <a:ea typeface="Times New Roman" panose="02020603050405020304" pitchFamily="18" charset="0"/>
              </a:rPr>
              <a:t>trở</a:t>
            </a:r>
            <a:r>
              <a:rPr lang="vi-VN" sz="2800" b="1" dirty="0" smtClean="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về:</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0" name="Hộp Văn bản 9"/>
          <p:cNvSpPr txBox="1"/>
          <p:nvPr/>
        </p:nvSpPr>
        <p:spPr>
          <a:xfrm>
            <a:off x="1527427" y="2893765"/>
            <a:ext cx="9653432" cy="1532334"/>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62%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tật</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độc</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da cam,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nghe</a:t>
            </a:r>
            <a:r>
              <a:rPr lang="en-US" sz="2800" dirty="0" smtClean="0">
                <a:latin typeface="Times New Roman" panose="02020603050405020304" pitchFamily="18" charset="0"/>
                <a:cs typeface="Times New Roman" panose="02020603050405020304" pitchFamily="18" charset="0"/>
              </a:rPr>
              <a:t> tin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4" name="Hộp Văn bản 13"/>
          <p:cNvSpPr txBox="1"/>
          <p:nvPr/>
        </p:nvSpPr>
        <p:spPr>
          <a:xfrm>
            <a:off x="1527427" y="4786969"/>
            <a:ext cx="9653432" cy="1055608"/>
          </a:xfrm>
          <a:prstGeom prst="roundRect">
            <a:avLst/>
          </a:prstGeom>
          <a:noFill/>
          <a:ln w="38100">
            <a:noFill/>
          </a:ln>
        </p:spPr>
        <p:txBody>
          <a:bodyPr wrap="square">
            <a:spAutoFit/>
          </a:bodyPr>
          <a:lstStyle/>
          <a:p>
            <a:pPr marL="30480" marR="30480" algn="just">
              <a:spcBef>
                <a:spcPts val="0"/>
              </a:spcBef>
              <a:spcAft>
                <a:spcPts val="0"/>
              </a:spcAft>
            </a:pPr>
            <a:r>
              <a:rPr lang="vi-VN" sz="2800" b="1" dirty="0">
                <a:solidFill>
                  <a:srgbClr val="009900"/>
                </a:solidFill>
                <a:latin typeface="Times New Roman" panose="02020603050405020304" pitchFamily="18" charset="0"/>
                <a:ea typeface="Times New Roman" panose="02020603050405020304" pitchFamily="18" charset="0"/>
              </a:rPr>
              <a:t>→ Bom </a:t>
            </a:r>
            <a:r>
              <a:rPr lang="vi-VN" sz="2800" b="1" dirty="0" err="1">
                <a:solidFill>
                  <a:srgbClr val="009900"/>
                </a:solidFill>
                <a:latin typeface="Times New Roman" panose="02020603050405020304" pitchFamily="18" charset="0"/>
                <a:ea typeface="Times New Roman" panose="02020603050405020304" pitchFamily="18" charset="0"/>
              </a:rPr>
              <a:t>đạn</a:t>
            </a: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chiến</a:t>
            </a:r>
            <a:r>
              <a:rPr lang="vi-VN" sz="2800" b="1" dirty="0">
                <a:solidFill>
                  <a:srgbClr val="009900"/>
                </a:solidFill>
                <a:latin typeface="Times New Roman" panose="02020603050405020304" pitchFamily="18" charset="0"/>
                <a:ea typeface="Times New Roman" panose="02020603050405020304" pitchFamily="18" charset="0"/>
              </a:rPr>
              <a:t> tranh </a:t>
            </a:r>
            <a:r>
              <a:rPr lang="vi-VN" sz="2800" b="1" dirty="0" err="1">
                <a:solidFill>
                  <a:srgbClr val="009900"/>
                </a:solidFill>
                <a:latin typeface="Times New Roman" panose="02020603050405020304" pitchFamily="18" charset="0"/>
                <a:ea typeface="Times New Roman" panose="02020603050405020304" pitchFamily="18" charset="0"/>
              </a:rPr>
              <a:t>đã</a:t>
            </a: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lấy</a:t>
            </a:r>
            <a:r>
              <a:rPr lang="vi-VN" sz="2800" b="1" dirty="0">
                <a:solidFill>
                  <a:srgbClr val="009900"/>
                </a:solidFill>
                <a:latin typeface="Times New Roman" panose="02020603050405020304" pitchFamily="18" charset="0"/>
                <a:ea typeface="Times New Roman" panose="02020603050405020304" pitchFamily="18" charset="0"/>
              </a:rPr>
              <a:t> đi </a:t>
            </a:r>
            <a:r>
              <a:rPr lang="vi-VN" sz="2800" b="1" dirty="0" err="1">
                <a:solidFill>
                  <a:srgbClr val="009900"/>
                </a:solidFill>
                <a:latin typeface="Times New Roman" panose="02020603050405020304" pitchFamily="18" charset="0"/>
                <a:ea typeface="Times New Roman" panose="02020603050405020304" pitchFamily="18" charset="0"/>
              </a:rPr>
              <a:t>tuổi</a:t>
            </a:r>
            <a:r>
              <a:rPr lang="vi-VN" sz="2800" b="1" dirty="0">
                <a:solidFill>
                  <a:srgbClr val="009900"/>
                </a:solidFill>
                <a:latin typeface="Times New Roman" panose="02020603050405020304" pitchFamily="18" charset="0"/>
                <a:ea typeface="Times New Roman" panose="02020603050405020304" pitchFamily="18" charset="0"/>
              </a:rPr>
              <a:t> thanh xuân,</a:t>
            </a:r>
            <a:r>
              <a:rPr lang="en-US" sz="2800" b="1" dirty="0">
                <a:solidFill>
                  <a:srgbClr val="009900"/>
                </a:solidFill>
                <a:latin typeface="Times New Roman" panose="02020603050405020304" pitchFamily="18" charset="0"/>
                <a:ea typeface="Times New Roman" panose="02020603050405020304" pitchFamily="18" charset="0"/>
              </a:rPr>
              <a:t> </a:t>
            </a:r>
            <a:r>
              <a:rPr lang="en-US" sz="2800" b="1" dirty="0" err="1">
                <a:solidFill>
                  <a:srgbClr val="009900"/>
                </a:solidFill>
                <a:latin typeface="Times New Roman" panose="02020603050405020304" pitchFamily="18" charset="0"/>
                <a:ea typeface="Times New Roman" panose="02020603050405020304" pitchFamily="18" charset="0"/>
              </a:rPr>
              <a:t>nhan</a:t>
            </a:r>
            <a:r>
              <a:rPr lang="en-US" sz="2800" b="1" dirty="0">
                <a:solidFill>
                  <a:srgbClr val="009900"/>
                </a:solidFill>
                <a:latin typeface="Times New Roman" panose="02020603050405020304" pitchFamily="18" charset="0"/>
                <a:ea typeface="Times New Roman" panose="02020603050405020304" pitchFamily="18" charset="0"/>
              </a:rPr>
              <a:t> </a:t>
            </a:r>
            <a:r>
              <a:rPr lang="en-US" sz="2800" b="1" dirty="0" err="1">
                <a:solidFill>
                  <a:srgbClr val="009900"/>
                </a:solidFill>
                <a:latin typeface="Times New Roman" panose="02020603050405020304" pitchFamily="18" charset="0"/>
                <a:ea typeface="Times New Roman" panose="02020603050405020304" pitchFamily="18" charset="0"/>
              </a:rPr>
              <a:t>sắc</a:t>
            </a:r>
            <a:r>
              <a:rPr lang="vi-VN" sz="2800" b="1" dirty="0">
                <a:solidFill>
                  <a:srgbClr val="009900"/>
                </a:solidFill>
                <a:latin typeface="Times New Roman" panose="02020603050405020304" pitchFamily="18" charset="0"/>
                <a:ea typeface="Times New Roman" panose="02020603050405020304" pitchFamily="18" charset="0"/>
              </a:rPr>
              <a:t> tươi </a:t>
            </a:r>
            <a:r>
              <a:rPr lang="vi-VN" sz="2800" b="1" dirty="0" err="1">
                <a:solidFill>
                  <a:srgbClr val="009900"/>
                </a:solidFill>
                <a:latin typeface="Times New Roman" panose="02020603050405020304" pitchFamily="18" charset="0"/>
                <a:ea typeface="Times New Roman" panose="02020603050405020304" pitchFamily="18" charset="0"/>
              </a:rPr>
              <a:t>đẹp</a:t>
            </a: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của</a:t>
            </a: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những</a:t>
            </a: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người</a:t>
            </a:r>
            <a:r>
              <a:rPr lang="vi-VN" sz="2800" b="1" dirty="0">
                <a:solidFill>
                  <a:srgbClr val="009900"/>
                </a:solidFill>
                <a:latin typeface="Times New Roman" panose="02020603050405020304" pitchFamily="18" charset="0"/>
                <a:ea typeface="Times New Roman" panose="02020603050405020304" pitchFamily="18" charset="0"/>
              </a:rPr>
              <a:t> con </a:t>
            </a:r>
            <a:r>
              <a:rPr lang="vi-VN" sz="2800" b="1" dirty="0" err="1">
                <a:solidFill>
                  <a:srgbClr val="009900"/>
                </a:solidFill>
                <a:latin typeface="Times New Roman" panose="02020603050405020304" pitchFamily="18" charset="0"/>
                <a:ea typeface="Times New Roman" panose="02020603050405020304" pitchFamily="18" charset="0"/>
              </a:rPr>
              <a:t>gái</a:t>
            </a:r>
            <a:r>
              <a:rPr lang="vi-VN" sz="2800" b="1" dirty="0">
                <a:solidFill>
                  <a:srgbClr val="009900"/>
                </a:solidFill>
                <a:latin typeface="Times New Roman" panose="02020603050405020304" pitchFamily="18" charset="0"/>
                <a:ea typeface="Times New Roman" panose="02020603050405020304" pitchFamily="18" charset="0"/>
              </a:rPr>
              <a:t> đôi mươi.</a:t>
            </a:r>
            <a:endParaRPr lang="en-US" sz="2400" b="1" dirty="0">
              <a:solidFill>
                <a:srgbClr val="009900"/>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0" grpId="0" animBg="1"/>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690389" cy="6885345"/>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1187197" y="292112"/>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Đàm</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8" name="Hộp Văn bản 7"/>
          <p:cNvSpPr txBox="1"/>
          <p:nvPr/>
        </p:nvSpPr>
        <p:spPr>
          <a:xfrm>
            <a:off x="1317825" y="876887"/>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3.3 </a:t>
            </a:r>
            <a:r>
              <a:rPr lang="en-US" sz="2800" b="1" dirty="0" err="1">
                <a:solidFill>
                  <a:srgbClr val="00CC00"/>
                </a:solidFill>
                <a:effectLst/>
                <a:latin typeface="Times New Roman" panose="02020603050405020304" pitchFamily="18" charset="0"/>
                <a:ea typeface="Calibri" panose="020F0502020204030204" pitchFamily="34" charset="0"/>
              </a:rPr>
              <a:t>Tính</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cách</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phẩm</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chất</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9" name="Hộp Văn bản 8"/>
          <p:cNvSpPr txBox="1"/>
          <p:nvPr/>
        </p:nvSpPr>
        <p:spPr>
          <a:xfrm>
            <a:off x="1178501" y="2427568"/>
            <a:ext cx="10868455" cy="523220"/>
          </a:xfrm>
          <a:prstGeom prst="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R="91440"/>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Tình</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huống</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sự</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kiện</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thứ</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nhất</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cs typeface="Times New Roman" panose="02020603050405020304" pitchFamily="18" charset="0"/>
              </a:rPr>
              <a:t>Khi</a:t>
            </a:r>
            <a:r>
              <a:rPr lang="en-US" sz="2800" b="1" dirty="0">
                <a:solidFill>
                  <a:schemeClr val="bg1"/>
                </a:solidFill>
                <a:latin typeface="Times New Roman" panose="02020603050405020304" pitchFamily="18" charset="0"/>
                <a:cs typeface="Times New Roman" panose="02020603050405020304" pitchFamily="18" charset="0"/>
              </a:rPr>
              <a:t> ở </a:t>
            </a:r>
            <a:r>
              <a:rPr lang="en-US" sz="2800" b="1" dirty="0" err="1">
                <a:solidFill>
                  <a:schemeClr val="bg1"/>
                </a:solidFill>
                <a:latin typeface="Times New Roman" panose="02020603050405020304" pitchFamily="18" charset="0"/>
                <a:cs typeface="Times New Roman" panose="02020603050405020304" pitchFamily="18" charset="0"/>
              </a:rPr>
              <a:t>chiến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trường</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Hộp Văn bản 14"/>
          <p:cNvSpPr txBox="1"/>
          <p:nvPr/>
        </p:nvSpPr>
        <p:spPr>
          <a:xfrm>
            <a:off x="1187197" y="1473461"/>
            <a:ext cx="9643080" cy="954107"/>
          </a:xfrm>
          <a:prstGeom prst="rect">
            <a:avLst/>
          </a:prstGeom>
          <a:noFill/>
        </p:spPr>
        <p:txBody>
          <a:bodyPr wrap="square">
            <a:spAutoFit/>
          </a:bodyPr>
          <a:lstStyle/>
          <a:p>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Vẻ</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đẹp</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tính</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cách</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phẩm</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chất</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của</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nhân</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vật</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được</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nhà</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văn</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dồn</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sức</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diễn</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tả</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thể</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hiện</a:t>
            </a:r>
            <a:r>
              <a:rPr lang="en-US" sz="2800" b="1" dirty="0">
                <a:solidFill>
                  <a:srgbClr val="0D0D0D"/>
                </a:solidFill>
                <a:effectLst/>
                <a:latin typeface="Times New Roman" panose="02020603050405020304" pitchFamily="18" charset="0"/>
                <a:ea typeface="Calibri" panose="020F0502020204030204" pitchFamily="34" charset="0"/>
              </a:rPr>
              <a:t> qua </a:t>
            </a:r>
            <a:r>
              <a:rPr lang="en-US" sz="2800" b="1" dirty="0" err="1">
                <a:solidFill>
                  <a:srgbClr val="0D0D0D"/>
                </a:solidFill>
                <a:effectLst/>
                <a:latin typeface="Times New Roman" panose="02020603050405020304" pitchFamily="18" charset="0"/>
                <a:ea typeface="Calibri" panose="020F0502020204030204" pitchFamily="34" charset="0"/>
              </a:rPr>
              <a:t>hai</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tình</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huống</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sự</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kiện</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tiêu</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biểu</a:t>
            </a:r>
            <a:r>
              <a:rPr lang="en-US" sz="2800" b="1" dirty="0">
                <a:solidFill>
                  <a:srgbClr val="0D0D0D"/>
                </a:solidFill>
                <a:effectLst/>
                <a:latin typeface="Times New Roman" panose="02020603050405020304" pitchFamily="18" charset="0"/>
                <a:ea typeface="Calibri" panose="020F0502020204030204" pitchFamily="34" charset="0"/>
              </a:rPr>
              <a:t>:</a:t>
            </a:r>
            <a:endParaRPr lang="en-US" sz="2800" b="1" dirty="0"/>
          </a:p>
        </p:txBody>
      </p:sp>
      <p:sp>
        <p:nvSpPr>
          <p:cNvPr id="16" name="Hộp Văn bản 15"/>
          <p:cNvSpPr txBox="1"/>
          <p:nvPr/>
        </p:nvSpPr>
        <p:spPr>
          <a:xfrm>
            <a:off x="1178501" y="3090673"/>
            <a:ext cx="11102776" cy="954107"/>
          </a:xfrm>
          <a:prstGeom prst="rect">
            <a:avLst/>
          </a:prstGeom>
          <a:noFill/>
          <a:ln w="38100">
            <a:noFill/>
          </a:ln>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chiến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7" name="Hộp Văn bản 16"/>
          <p:cNvSpPr txBox="1"/>
          <p:nvPr/>
        </p:nvSpPr>
        <p:spPr>
          <a:xfrm>
            <a:off x="1187197" y="4044780"/>
            <a:ext cx="10859759" cy="2246769"/>
          </a:xfrm>
          <a:prstGeom prst="rect">
            <a:avLst/>
          </a:prstGeom>
          <a:noFill/>
          <a:ln w="38100">
            <a:noFill/>
          </a:ln>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ậu quả chiến tranh">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2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16376" y="-27345"/>
            <a:ext cx="12690389" cy="6885345"/>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p:cNvSpPr txBox="1"/>
          <p:nvPr/>
        </p:nvSpPr>
        <p:spPr>
          <a:xfrm>
            <a:off x="1290593" y="995127"/>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3.3 </a:t>
            </a:r>
            <a:r>
              <a:rPr lang="en-US" sz="2800" b="1" dirty="0" err="1">
                <a:solidFill>
                  <a:srgbClr val="00CC00"/>
                </a:solidFill>
                <a:effectLst/>
                <a:latin typeface="Times New Roman" panose="02020603050405020304" pitchFamily="18" charset="0"/>
                <a:ea typeface="Calibri" panose="020F0502020204030204" pitchFamily="34" charset="0"/>
              </a:rPr>
              <a:t>Tính</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cách</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phẩm</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chất</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7" name="Hộp Văn bản 3"/>
          <p:cNvSpPr txBox="1"/>
          <p:nvPr/>
        </p:nvSpPr>
        <p:spPr>
          <a:xfrm>
            <a:off x="1290593" y="1954137"/>
            <a:ext cx="10027227" cy="1055608"/>
          </a:xfrm>
          <a:prstGeom prst="roundRect">
            <a:avLst/>
          </a:prstGeom>
          <a:noFill/>
          <a:ln w="38100">
            <a:solidFill>
              <a:srgbClr val="00CC00"/>
            </a:solidFill>
          </a:ln>
        </p:spPr>
        <p:txBody>
          <a:bodyPr wrap="square">
            <a:spAutoFit/>
          </a:bodyPr>
          <a:lstStyle/>
          <a:p>
            <a:pPr algn="just"/>
            <a:r>
              <a:rPr lang="en-US" sz="2800" dirty="0" smtClean="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khoát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0" name="Hộp Văn bản 1"/>
          <p:cNvSpPr txBox="1"/>
          <p:nvPr/>
        </p:nvSpPr>
        <p:spPr>
          <a:xfrm>
            <a:off x="1187197" y="292112"/>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Đàm</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1" name="Hộp Văn bản 3"/>
          <p:cNvSpPr txBox="1"/>
          <p:nvPr/>
        </p:nvSpPr>
        <p:spPr>
          <a:xfrm>
            <a:off x="1290593" y="3546641"/>
            <a:ext cx="10027227" cy="1532334"/>
          </a:xfrm>
          <a:prstGeom prst="roundRect">
            <a:avLst/>
          </a:prstGeom>
          <a:noFill/>
          <a:ln w="38100">
            <a:solidFill>
              <a:srgbClr val="00CC00"/>
            </a:solidFill>
          </a:ln>
        </p:spPr>
        <p:txBody>
          <a:bodyPr wrap="square">
            <a:spAutoFit/>
          </a:bodyPr>
          <a:lstStyle/>
          <a:p>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800" b="1" i="1" dirty="0" err="1" smtClean="0">
                <a:latin typeface="Times New Roman" panose="02020603050405020304" pitchFamily="18" charset="0"/>
                <a:cs typeface="Times New Roman" panose="02020603050405020304" pitchFamily="18" charset="0"/>
              </a:rPr>
              <a:t>Tình</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huống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Đàm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người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cảm</a:t>
            </a:r>
            <a:r>
              <a:rPr lang="en-US" sz="2800" b="1" i="1" dirty="0">
                <a:latin typeface="Times New Roman" panose="02020603050405020304" pitchFamily="18" charset="0"/>
                <a:cs typeface="Times New Roman" panose="02020603050405020304" pitchFamily="18" charset="0"/>
              </a:rPr>
              <a:t> da </a:t>
            </a:r>
            <a:r>
              <a:rPr lang="en-US" sz="2800" b="1" i="1" dirty="0" err="1">
                <a:latin typeface="Times New Roman" panose="02020603050405020304" pitchFamily="18" charset="0"/>
                <a:cs typeface="Times New Roman" panose="02020603050405020304" pitchFamily="18" charset="0"/>
              </a:rPr>
              <a:t>diết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sâu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nặng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có</a:t>
            </a:r>
            <a:r>
              <a:rPr lang="en-US" sz="2800" b="1" i="1" dirty="0">
                <a:latin typeface="Times New Roman" panose="02020603050405020304" pitchFamily="18" charset="0"/>
                <a:cs typeface="Times New Roman" panose="02020603050405020304" pitchFamily="18" charset="0"/>
              </a:rPr>
              <a:t> ý </a:t>
            </a:r>
            <a:r>
              <a:rPr lang="en-US" sz="2800" b="1" i="1" dirty="0" err="1">
                <a:latin typeface="Times New Roman" panose="02020603050405020304" pitchFamily="18" charset="0"/>
                <a:cs typeface="Times New Roman" panose="02020603050405020304" pitchFamily="18" charset="0"/>
              </a:rPr>
              <a:t>chí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mạnh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mẽ</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bản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lĩnh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lòng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hậu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vị</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sâu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sắc</a:t>
            </a:r>
            <a:r>
              <a:rPr lang="en-US" sz="2800" b="1"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690389" cy="6885345"/>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1304377" y="1469058"/>
            <a:ext cx="10452193" cy="1532334"/>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Do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ấp</a:t>
            </a:r>
            <a:r>
              <a:rPr lang="en-US" sz="2800" dirty="0">
                <a:latin typeface="Times New Roman" panose="02020603050405020304" pitchFamily="18" charset="0"/>
                <a:cs typeface="Times New Roman" panose="02020603050405020304" pitchFamily="18" charset="0"/>
              </a:rPr>
              <a:t> ủ </a:t>
            </a:r>
            <a:r>
              <a:rPr lang="en-US" sz="2800" dirty="0" err="1">
                <a:latin typeface="Times New Roman" panose="02020603050405020304" pitchFamily="18" charset="0"/>
                <a:cs typeface="Times New Roman" panose="02020603050405020304" pitchFamily="18" charset="0"/>
              </a:rPr>
              <a:t>nguyện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
        <p:nvSpPr>
          <p:cNvPr id="8" name="Hộp Văn bản 7"/>
          <p:cNvSpPr txBox="1"/>
          <p:nvPr/>
        </p:nvSpPr>
        <p:spPr>
          <a:xfrm>
            <a:off x="1089225" y="125073"/>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3.3 </a:t>
            </a:r>
            <a:r>
              <a:rPr lang="en-US" sz="2800" b="1" dirty="0" err="1">
                <a:solidFill>
                  <a:srgbClr val="00CC00"/>
                </a:solidFill>
                <a:effectLst/>
                <a:latin typeface="Times New Roman" panose="02020603050405020304" pitchFamily="18" charset="0"/>
                <a:ea typeface="Calibri" panose="020F0502020204030204" pitchFamily="34" charset="0"/>
              </a:rPr>
              <a:t>Tính</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cách</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phẩm</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chất</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3" name="Hộp Văn bản 2"/>
          <p:cNvSpPr txBox="1"/>
          <p:nvPr/>
        </p:nvSpPr>
        <p:spPr>
          <a:xfrm>
            <a:off x="1562547" y="6994913"/>
            <a:ext cx="7781110" cy="4524315"/>
          </a:xfrm>
          <a:prstGeom prst="rect">
            <a:avLst/>
          </a:prstGeom>
          <a:noFill/>
        </p:spPr>
        <p:txBody>
          <a:bodyPr wrap="square">
            <a:spAutoFit/>
          </a:bodyPr>
          <a:lstStyle/>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trẻ</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oe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oe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gục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a:t>
            </a:r>
            <a:r>
              <a:rPr lang="en-US" sz="1800" dirty="0" err="1">
                <a:effectLst/>
                <a:latin typeface="Times New Roman" panose="02020603050405020304" pitchFamily="18" charset="0"/>
                <a:ea typeface="Calibri" panose="020F0502020204030204" pitchFamily="34" charset="0"/>
              </a:rPr>
              <a:t>bên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đường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70C0"/>
                </a:solidFill>
                <a:effectLst/>
                <a:latin typeface="Times New Roman" panose="02020603050405020304" pitchFamily="18" charset="0"/>
                <a:ea typeface="Calibri" panose="020F0502020204030204" pitchFamily="34" charset="0"/>
                <a:sym typeface="Wingdings" panose="05000000000000000000" pitchFamily="2" charset="2"/>
              </a:rPr>
              <a:t></a:t>
            </a:r>
            <a:r>
              <a:rPr lang="en-US" sz="1800" dirty="0">
                <a:solidFill>
                  <a:srgbClr val="0070C0"/>
                </a:solidFill>
                <a:effectLst/>
                <a:latin typeface="Times New Roman" panose="02020603050405020304" pitchFamily="18" charset="0"/>
                <a:ea typeface="Calibri" panose="020F0502020204030204" pitchFamily="34" charset="0"/>
              </a:rPr>
              <a:t>Qua </a:t>
            </a:r>
            <a:r>
              <a:rPr lang="en-US" sz="1800" dirty="0" err="1">
                <a:solidFill>
                  <a:srgbClr val="0070C0"/>
                </a:solidFill>
                <a:effectLst/>
                <a:latin typeface="Times New Roman" panose="02020603050405020304" pitchFamily="18" charset="0"/>
                <a:ea typeface="Calibri" panose="020F0502020204030204" pitchFamily="34" charset="0"/>
              </a:rPr>
              <a:t>tình</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huống</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thấy</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được</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phẩm</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chất</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của</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nhân</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vật</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dì</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Mây</a:t>
            </a:r>
            <a:r>
              <a:rPr lang="en-US" sz="1800" dirty="0">
                <a:solidFill>
                  <a:srgbClr val="0070C0"/>
                </a:solidFill>
                <a:effectLst/>
                <a:latin typeface="Times New Roman" panose="02020603050405020304" pitchFamily="18" charset="0"/>
                <a:ea typeface="Calibri" panose="020F0502020204030204" pitchFamily="34" charset="0"/>
              </a:rPr>
              <a:t>:</a:t>
            </a:r>
            <a:r>
              <a:rPr lang="en-US" sz="1800" b="1"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effectLst/>
                <a:latin typeface="Times New Roman" panose="02020603050405020304" pitchFamily="18" charset="0"/>
                <a:ea typeface="Calibri" panose="020F0502020204030204" pitchFamily="34" charset="0"/>
              </a:rPr>
              <a:t>+</a:t>
            </a:r>
            <a:r>
              <a:rPr lang="en-US" sz="1800" b="1" dirty="0">
                <a:solidFill>
                  <a:srgbClr val="FF0000"/>
                </a:solidFill>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toan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lo an </a:t>
            </a:r>
            <a:r>
              <a:rPr lang="en-US" sz="1800" dirty="0" err="1">
                <a:effectLst/>
                <a:latin typeface="Times New Roman" panose="02020603050405020304" pitchFamily="18" charset="0"/>
                <a:ea typeface="Calibri" panose="020F0502020204030204" pitchFamily="34" charset="0"/>
              </a:rPr>
              <a:t>toàn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can </a:t>
            </a:r>
            <a:r>
              <a:rPr lang="en-US" sz="1800" dirty="0" err="1">
                <a:effectLst/>
                <a:latin typeface="Times New Roman" panose="02020603050405020304" pitchFamily="18" charset="0"/>
                <a:ea typeface="Calibri" panose="020F0502020204030204" pitchFamily="34" charset="0"/>
              </a:rPr>
              <a:t>đảm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tin, </a:t>
            </a:r>
            <a:r>
              <a:rPr lang="en-US" sz="1800" dirty="0" err="1">
                <a:effectLst/>
                <a:latin typeface="Times New Roman" panose="02020603050405020304" pitchFamily="18" charset="0"/>
                <a:ea typeface="Calibri" panose="020F0502020204030204" pitchFamily="34" charset="0"/>
              </a:rPr>
              <a:t>tận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tấm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hậu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hiếm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tròn</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vuông</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lựa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chọn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quyết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định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vượt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riêng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bổn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nghề</a:t>
            </a:r>
            <a:r>
              <a:rPr lang="en-US" sz="1800" dirty="0">
                <a:effectLst/>
                <a:latin typeface="Times New Roman" panose="02020603050405020304" pitchFamily="18" charset="0"/>
                <a:ea typeface="Calibri" panose="020F0502020204030204" pitchFamily="34" charset="0"/>
              </a:rPr>
              <a:t> y.</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Sau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gục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niềm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vui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tủi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éo</a:t>
            </a:r>
            <a:r>
              <a:rPr lang="en-US" sz="1800" dirty="0">
                <a:effectLst/>
                <a:latin typeface="Times New Roman" panose="02020603050405020304" pitchFamily="18" charset="0"/>
                <a:ea typeface="Calibri" panose="020F0502020204030204" pitchFamily="34" charset="0"/>
              </a:rPr>
              <a:t> le, </a:t>
            </a:r>
            <a:r>
              <a:rPr lang="en-US" sz="1800" dirty="0" err="1">
                <a:effectLst/>
                <a:latin typeface="Times New Roman" panose="02020603050405020304" pitchFamily="18" charset="0"/>
                <a:ea typeface="Calibri" panose="020F0502020204030204" pitchFamily="34" charset="0"/>
              </a:rPr>
              <a:t>trớ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nỗi</a:t>
            </a:r>
            <a:r>
              <a:rPr lang="en-US" sz="1800" dirty="0">
                <a:effectLst/>
                <a:latin typeface="Times New Roman" panose="02020603050405020304" pitchFamily="18" charset="0"/>
                <a:ea typeface="Calibri" panose="020F0502020204030204" pitchFamily="34" charset="0"/>
              </a:rPr>
              <a:t> khao </a:t>
            </a:r>
            <a:r>
              <a:rPr lang="en-US" sz="1800" dirty="0" err="1">
                <a:effectLst/>
                <a:latin typeface="Times New Roman" panose="02020603050405020304" pitchFamily="18" charset="0"/>
                <a:ea typeface="Calibri" panose="020F0502020204030204" pitchFamily="34" charset="0"/>
              </a:rPr>
              <a:t>khát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khao </a:t>
            </a:r>
            <a:r>
              <a:rPr lang="en-US" sz="1800" dirty="0" err="1">
                <a:effectLst/>
                <a:latin typeface="Times New Roman" panose="02020603050405020304" pitchFamily="18" charset="0"/>
                <a:ea typeface="Calibri" panose="020F0502020204030204" pitchFamily="34" charset="0"/>
              </a:rPr>
              <a:t>khát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phúc</a:t>
            </a:r>
            <a:r>
              <a:rPr lang="en-US" sz="1800"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p:txBody>
      </p:sp>
      <p:sp>
        <p:nvSpPr>
          <p:cNvPr id="7" name="Hộp Văn bản 6"/>
          <p:cNvSpPr txBox="1"/>
          <p:nvPr/>
        </p:nvSpPr>
        <p:spPr>
          <a:xfrm>
            <a:off x="1304377" y="3140646"/>
            <a:ext cx="10615480" cy="578882"/>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
        <p:nvSpPr>
          <p:cNvPr id="10" name="Hộp Văn bản 8"/>
          <p:cNvSpPr txBox="1"/>
          <p:nvPr/>
        </p:nvSpPr>
        <p:spPr>
          <a:xfrm>
            <a:off x="1178501" y="816483"/>
            <a:ext cx="10868455" cy="523220"/>
          </a:xfrm>
          <a:prstGeom prst="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R="91440"/>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Tình</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huống</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sự</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kiện</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smtClean="0">
                <a:solidFill>
                  <a:schemeClr val="bg1"/>
                </a:solidFill>
                <a:latin typeface="Times New Roman" panose="02020603050405020304" pitchFamily="18" charset="0"/>
                <a:ea typeface="Calibri" panose="020F0502020204030204" pitchFamily="34" charset="0"/>
              </a:rPr>
              <a:t>thứ</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smtClean="0">
                <a:solidFill>
                  <a:schemeClr val="bg1"/>
                </a:solidFill>
                <a:latin typeface="Times New Roman" panose="02020603050405020304" pitchFamily="18" charset="0"/>
                <a:ea typeface="Calibri" panose="020F0502020204030204" pitchFamily="34" charset="0"/>
              </a:rPr>
              <a:t>hai</a:t>
            </a:r>
            <a:r>
              <a:rPr lang="en-US" sz="2800" b="1" dirty="0" smtClean="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cs typeface="Times New Roman" panose="02020603050405020304" pitchFamily="18" charset="0"/>
              </a:rPr>
              <a:t>Khi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từ</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chiến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trường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trở</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về</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6"/>
          <p:cNvSpPr txBox="1"/>
          <p:nvPr/>
        </p:nvSpPr>
        <p:spPr>
          <a:xfrm>
            <a:off x="1219629" y="3869683"/>
            <a:ext cx="10613142" cy="2485787"/>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da cam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690389" cy="6885345"/>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1304377" y="1469058"/>
            <a:ext cx="10452193" cy="1532334"/>
          </a:xfrm>
          <a:prstGeom prst="roundRect">
            <a:avLst/>
          </a:prstGeom>
          <a:noFill/>
          <a:ln w="38100">
            <a:solidFill>
              <a:srgbClr val="00CC00"/>
            </a:solidFill>
          </a:ln>
        </p:spPr>
        <p:txBody>
          <a:bodyPr wrap="square">
            <a:spAutoFit/>
          </a:bodyPr>
          <a:lstStyle/>
          <a:p>
            <a:r>
              <a:rPr lang="en-US" sz="2800" dirty="0" smtClean="0">
                <a:latin typeface="Times New Roman" panose="02020603050405020304" pitchFamily="18" charset="0"/>
                <a:cs typeface="Times New Roman" panose="02020603050405020304" pitchFamily="18" charset="0"/>
                <a:sym typeface="Wingdings" panose="05000000000000000000"/>
              </a:rPr>
              <a:t></a:t>
            </a:r>
            <a:r>
              <a:rPr lang="en-US" sz="2800" dirty="0">
                <a:latin typeface="Times New Roman" panose="02020603050405020304" pitchFamily="18" charset="0"/>
                <a:cs typeface="Times New Roman" panose="02020603050405020304" pitchFamily="18" charset="0"/>
              </a:rPr>
              <a:t>Qua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đức</a:t>
            </a:r>
            <a:r>
              <a:rPr lang="en-US" sz="2800" b="1" dirty="0">
                <a:latin typeface="Times New Roman" panose="02020603050405020304" pitchFamily="18" charset="0"/>
                <a:cs typeface="Times New Roman" panose="02020603050405020304" pitchFamily="18" charset="0"/>
              </a:rPr>
              <a:t> hi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hậu</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Hộp Văn bản 7"/>
          <p:cNvSpPr txBox="1"/>
          <p:nvPr/>
        </p:nvSpPr>
        <p:spPr>
          <a:xfrm>
            <a:off x="1089225" y="125073"/>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3.3 </a:t>
            </a:r>
            <a:r>
              <a:rPr lang="en-US" sz="2800" b="1" dirty="0" err="1">
                <a:solidFill>
                  <a:srgbClr val="00CC00"/>
                </a:solidFill>
                <a:effectLst/>
                <a:latin typeface="Times New Roman" panose="02020603050405020304" pitchFamily="18" charset="0"/>
                <a:ea typeface="Calibri" panose="020F0502020204030204" pitchFamily="34" charset="0"/>
              </a:rPr>
              <a:t>Tính</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cách</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phẩm</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chất</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3" name="Hộp Văn bản 2"/>
          <p:cNvSpPr txBox="1"/>
          <p:nvPr/>
        </p:nvSpPr>
        <p:spPr>
          <a:xfrm>
            <a:off x="1562547" y="6994913"/>
            <a:ext cx="7781110" cy="4524315"/>
          </a:xfrm>
          <a:prstGeom prst="rect">
            <a:avLst/>
          </a:prstGeom>
          <a:noFill/>
        </p:spPr>
        <p:txBody>
          <a:bodyPr wrap="square">
            <a:spAutoFit/>
          </a:bodyPr>
          <a:lstStyle/>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trẻ</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oe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oe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gục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a:t>
            </a:r>
            <a:r>
              <a:rPr lang="en-US" sz="1800" dirty="0" err="1">
                <a:effectLst/>
                <a:latin typeface="Times New Roman" panose="02020603050405020304" pitchFamily="18" charset="0"/>
                <a:ea typeface="Calibri" panose="020F0502020204030204" pitchFamily="34" charset="0"/>
              </a:rPr>
              <a:t>bên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đường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70C0"/>
                </a:solidFill>
                <a:effectLst/>
                <a:latin typeface="Times New Roman" panose="02020603050405020304" pitchFamily="18" charset="0"/>
                <a:ea typeface="Calibri" panose="020F0502020204030204" pitchFamily="34" charset="0"/>
                <a:sym typeface="Wingdings" panose="05000000000000000000" pitchFamily="2" charset="2"/>
              </a:rPr>
              <a:t></a:t>
            </a:r>
            <a:r>
              <a:rPr lang="en-US" sz="1800" dirty="0">
                <a:solidFill>
                  <a:srgbClr val="0070C0"/>
                </a:solidFill>
                <a:effectLst/>
                <a:latin typeface="Times New Roman" panose="02020603050405020304" pitchFamily="18" charset="0"/>
                <a:ea typeface="Calibri" panose="020F0502020204030204" pitchFamily="34" charset="0"/>
              </a:rPr>
              <a:t>Qua </a:t>
            </a:r>
            <a:r>
              <a:rPr lang="en-US" sz="1800" dirty="0" err="1">
                <a:solidFill>
                  <a:srgbClr val="0070C0"/>
                </a:solidFill>
                <a:effectLst/>
                <a:latin typeface="Times New Roman" panose="02020603050405020304" pitchFamily="18" charset="0"/>
                <a:ea typeface="Calibri" panose="020F0502020204030204" pitchFamily="34" charset="0"/>
              </a:rPr>
              <a:t>tình</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huống</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thấy</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được</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phẩm</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chất</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của</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nhân</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vật</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dì</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Mây</a:t>
            </a:r>
            <a:r>
              <a:rPr lang="en-US" sz="1800" dirty="0">
                <a:solidFill>
                  <a:srgbClr val="0070C0"/>
                </a:solidFill>
                <a:effectLst/>
                <a:latin typeface="Times New Roman" panose="02020603050405020304" pitchFamily="18" charset="0"/>
                <a:ea typeface="Calibri" panose="020F0502020204030204" pitchFamily="34" charset="0"/>
              </a:rPr>
              <a:t>:</a:t>
            </a:r>
            <a:r>
              <a:rPr lang="en-US" sz="1800" b="1"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effectLst/>
                <a:latin typeface="Times New Roman" panose="02020603050405020304" pitchFamily="18" charset="0"/>
                <a:ea typeface="Calibri" panose="020F0502020204030204" pitchFamily="34" charset="0"/>
              </a:rPr>
              <a:t>+</a:t>
            </a:r>
            <a:r>
              <a:rPr lang="en-US" sz="1800" b="1" dirty="0">
                <a:solidFill>
                  <a:srgbClr val="FF0000"/>
                </a:solidFill>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toan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lo an </a:t>
            </a:r>
            <a:r>
              <a:rPr lang="en-US" sz="1800" dirty="0" err="1">
                <a:effectLst/>
                <a:latin typeface="Times New Roman" panose="02020603050405020304" pitchFamily="18" charset="0"/>
                <a:ea typeface="Calibri" panose="020F0502020204030204" pitchFamily="34" charset="0"/>
              </a:rPr>
              <a:t>toàn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can </a:t>
            </a:r>
            <a:r>
              <a:rPr lang="en-US" sz="1800" dirty="0" err="1">
                <a:effectLst/>
                <a:latin typeface="Times New Roman" panose="02020603050405020304" pitchFamily="18" charset="0"/>
                <a:ea typeface="Calibri" panose="020F0502020204030204" pitchFamily="34" charset="0"/>
              </a:rPr>
              <a:t>đảm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tin, </a:t>
            </a:r>
            <a:r>
              <a:rPr lang="en-US" sz="1800" dirty="0" err="1">
                <a:effectLst/>
                <a:latin typeface="Times New Roman" panose="02020603050405020304" pitchFamily="18" charset="0"/>
                <a:ea typeface="Calibri" panose="020F0502020204030204" pitchFamily="34" charset="0"/>
              </a:rPr>
              <a:t>tận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tấm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hậu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hiếm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tròn</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vuông</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lựa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chọn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quyết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định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vượt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riêng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bổn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nghề</a:t>
            </a:r>
            <a:r>
              <a:rPr lang="en-US" sz="1800" dirty="0">
                <a:effectLst/>
                <a:latin typeface="Times New Roman" panose="02020603050405020304" pitchFamily="18" charset="0"/>
                <a:ea typeface="Calibri" panose="020F0502020204030204" pitchFamily="34" charset="0"/>
              </a:rPr>
              <a:t> y.</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Sau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gục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niềm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vui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tủi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éo</a:t>
            </a:r>
            <a:r>
              <a:rPr lang="en-US" sz="1800" dirty="0">
                <a:effectLst/>
                <a:latin typeface="Times New Roman" panose="02020603050405020304" pitchFamily="18" charset="0"/>
                <a:ea typeface="Calibri" panose="020F0502020204030204" pitchFamily="34" charset="0"/>
              </a:rPr>
              <a:t> le, </a:t>
            </a:r>
            <a:r>
              <a:rPr lang="en-US" sz="1800" dirty="0" err="1">
                <a:effectLst/>
                <a:latin typeface="Times New Roman" panose="02020603050405020304" pitchFamily="18" charset="0"/>
                <a:ea typeface="Calibri" panose="020F0502020204030204" pitchFamily="34" charset="0"/>
              </a:rPr>
              <a:t>trớ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nỗi</a:t>
            </a:r>
            <a:r>
              <a:rPr lang="en-US" sz="1800" dirty="0">
                <a:effectLst/>
                <a:latin typeface="Times New Roman" panose="02020603050405020304" pitchFamily="18" charset="0"/>
                <a:ea typeface="Calibri" panose="020F0502020204030204" pitchFamily="34" charset="0"/>
              </a:rPr>
              <a:t> khao </a:t>
            </a:r>
            <a:r>
              <a:rPr lang="en-US" sz="1800" dirty="0" err="1">
                <a:effectLst/>
                <a:latin typeface="Times New Roman" panose="02020603050405020304" pitchFamily="18" charset="0"/>
                <a:ea typeface="Calibri" panose="020F0502020204030204" pitchFamily="34" charset="0"/>
              </a:rPr>
              <a:t>khát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khao </a:t>
            </a:r>
            <a:r>
              <a:rPr lang="en-US" sz="1800" dirty="0" err="1">
                <a:effectLst/>
                <a:latin typeface="Times New Roman" panose="02020603050405020304" pitchFamily="18" charset="0"/>
                <a:ea typeface="Calibri" panose="020F0502020204030204" pitchFamily="34" charset="0"/>
              </a:rPr>
              <a:t>khát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phúc</a:t>
            </a:r>
            <a:r>
              <a:rPr lang="en-US" sz="1800"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p:txBody>
      </p:sp>
      <p:sp>
        <p:nvSpPr>
          <p:cNvPr id="10" name="Hộp Văn bản 8"/>
          <p:cNvSpPr txBox="1"/>
          <p:nvPr/>
        </p:nvSpPr>
        <p:spPr>
          <a:xfrm>
            <a:off x="1178501" y="816483"/>
            <a:ext cx="10578069" cy="523220"/>
          </a:xfrm>
          <a:prstGeom prst="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R="91440"/>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Tình</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huống</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sự</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kiện</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smtClean="0">
                <a:solidFill>
                  <a:schemeClr val="bg1"/>
                </a:solidFill>
                <a:latin typeface="Times New Roman" panose="02020603050405020304" pitchFamily="18" charset="0"/>
                <a:ea typeface="Calibri" panose="020F0502020204030204" pitchFamily="34" charset="0"/>
              </a:rPr>
              <a:t>thứ</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smtClean="0">
                <a:solidFill>
                  <a:schemeClr val="bg1"/>
                </a:solidFill>
                <a:latin typeface="Times New Roman" panose="02020603050405020304" pitchFamily="18" charset="0"/>
                <a:ea typeface="Calibri" panose="020F0502020204030204" pitchFamily="34" charset="0"/>
              </a:rPr>
              <a:t>hai</a:t>
            </a:r>
            <a:r>
              <a:rPr lang="en-US" sz="2800" b="1" dirty="0" smtClean="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cs typeface="Times New Roman" panose="02020603050405020304" pitchFamily="18" charset="0"/>
              </a:rPr>
              <a:t>Khi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từ</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chiến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trường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trở</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về</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6"/>
          <p:cNvSpPr txBox="1"/>
          <p:nvPr/>
        </p:nvSpPr>
        <p:spPr>
          <a:xfrm>
            <a:off x="1223902" y="3238312"/>
            <a:ext cx="10613142" cy="2962513"/>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Chǎm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da cam;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tật</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da cam;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chǎm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chùa</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690389" cy="6885345"/>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1304377" y="2448772"/>
            <a:ext cx="10452193" cy="2962513"/>
          </a:xfrm>
          <a:prstGeom prst="roundRect">
            <a:avLst/>
          </a:prstGeom>
          <a:noFill/>
          <a:ln w="38100">
            <a:solidFill>
              <a:srgbClr val="00CC00"/>
            </a:solidFill>
          </a:ln>
        </p:spPr>
        <p:txBody>
          <a:bodyPr wrap="square">
            <a:spAutoFit/>
          </a:bodyPr>
          <a:lstStyle/>
          <a:p>
            <a:r>
              <a:rPr lang="en-US" sz="2800" dirty="0" smtClean="0">
                <a:latin typeface="Times New Roman" panose="02020603050405020304" pitchFamily="18" charset="0"/>
                <a:cs typeface="Times New Roman" panose="02020603050405020304" pitchFamily="18" charset="0"/>
                <a:sym typeface="Wingdings" panose="05000000000000000000"/>
              </a:rPr>
              <a:t></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éo</a:t>
            </a:r>
            <a:r>
              <a:rPr lang="en-US" sz="2800" dirty="0">
                <a:latin typeface="Times New Roman" panose="02020603050405020304" pitchFamily="18" charset="0"/>
                <a:cs typeface="Times New Roman" panose="02020603050405020304" pitchFamily="18" charset="0"/>
              </a:rPr>
              <a:t> le song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cs typeface="Times New Roman" panose="02020603050405020304" pitchFamily="18" charset="0"/>
              </a:rPr>
              <a:t> phi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Hộp Văn bản 7"/>
          <p:cNvSpPr txBox="1"/>
          <p:nvPr/>
        </p:nvSpPr>
        <p:spPr>
          <a:xfrm>
            <a:off x="1089225" y="125073"/>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3.3 </a:t>
            </a:r>
            <a:r>
              <a:rPr lang="en-US" sz="2800" b="1" dirty="0" err="1">
                <a:solidFill>
                  <a:srgbClr val="00CC00"/>
                </a:solidFill>
                <a:effectLst/>
                <a:latin typeface="Times New Roman" panose="02020603050405020304" pitchFamily="18" charset="0"/>
                <a:ea typeface="Calibri" panose="020F0502020204030204" pitchFamily="34" charset="0"/>
              </a:rPr>
              <a:t>Tính</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cách</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phẩm</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chất</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3" name="Hộp Văn bản 2"/>
          <p:cNvSpPr txBox="1"/>
          <p:nvPr/>
        </p:nvSpPr>
        <p:spPr>
          <a:xfrm>
            <a:off x="1562547" y="6994913"/>
            <a:ext cx="7781110" cy="4524315"/>
          </a:xfrm>
          <a:prstGeom prst="rect">
            <a:avLst/>
          </a:prstGeom>
          <a:noFill/>
        </p:spPr>
        <p:txBody>
          <a:bodyPr wrap="square">
            <a:spAutoFit/>
          </a:bodyPr>
          <a:lstStyle/>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trẻ</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oe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oe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gục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a:t>
            </a:r>
            <a:r>
              <a:rPr lang="en-US" sz="1800" dirty="0" err="1">
                <a:effectLst/>
                <a:latin typeface="Times New Roman" panose="02020603050405020304" pitchFamily="18" charset="0"/>
                <a:ea typeface="Calibri" panose="020F0502020204030204" pitchFamily="34" charset="0"/>
              </a:rPr>
              <a:t>bên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đường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70C0"/>
                </a:solidFill>
                <a:effectLst/>
                <a:latin typeface="Times New Roman" panose="02020603050405020304" pitchFamily="18" charset="0"/>
                <a:ea typeface="Calibri" panose="020F0502020204030204" pitchFamily="34" charset="0"/>
                <a:sym typeface="Wingdings" panose="05000000000000000000" pitchFamily="2" charset="2"/>
              </a:rPr>
              <a:t></a:t>
            </a:r>
            <a:r>
              <a:rPr lang="en-US" sz="1800" dirty="0">
                <a:solidFill>
                  <a:srgbClr val="0070C0"/>
                </a:solidFill>
                <a:effectLst/>
                <a:latin typeface="Times New Roman" panose="02020603050405020304" pitchFamily="18" charset="0"/>
                <a:ea typeface="Calibri" panose="020F0502020204030204" pitchFamily="34" charset="0"/>
              </a:rPr>
              <a:t>Qua </a:t>
            </a:r>
            <a:r>
              <a:rPr lang="en-US" sz="1800" dirty="0" err="1">
                <a:solidFill>
                  <a:srgbClr val="0070C0"/>
                </a:solidFill>
                <a:effectLst/>
                <a:latin typeface="Times New Roman" panose="02020603050405020304" pitchFamily="18" charset="0"/>
                <a:ea typeface="Calibri" panose="020F0502020204030204" pitchFamily="34" charset="0"/>
              </a:rPr>
              <a:t>tình</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huống</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thấy</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được</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phẩm</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chất</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của</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nhân</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vật</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dì</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Mây</a:t>
            </a:r>
            <a:r>
              <a:rPr lang="en-US" sz="1800" dirty="0">
                <a:solidFill>
                  <a:srgbClr val="0070C0"/>
                </a:solidFill>
                <a:effectLst/>
                <a:latin typeface="Times New Roman" panose="02020603050405020304" pitchFamily="18" charset="0"/>
                <a:ea typeface="Calibri" panose="020F0502020204030204" pitchFamily="34" charset="0"/>
              </a:rPr>
              <a:t>:</a:t>
            </a:r>
            <a:r>
              <a:rPr lang="en-US" sz="1800" b="1"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effectLst/>
                <a:latin typeface="Times New Roman" panose="02020603050405020304" pitchFamily="18" charset="0"/>
                <a:ea typeface="Calibri" panose="020F0502020204030204" pitchFamily="34" charset="0"/>
              </a:rPr>
              <a:t>+</a:t>
            </a:r>
            <a:r>
              <a:rPr lang="en-US" sz="1800" b="1" dirty="0">
                <a:solidFill>
                  <a:srgbClr val="FF0000"/>
                </a:solidFill>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toan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lo an </a:t>
            </a:r>
            <a:r>
              <a:rPr lang="en-US" sz="1800" dirty="0" err="1">
                <a:effectLst/>
                <a:latin typeface="Times New Roman" panose="02020603050405020304" pitchFamily="18" charset="0"/>
                <a:ea typeface="Calibri" panose="020F0502020204030204" pitchFamily="34" charset="0"/>
              </a:rPr>
              <a:t>toàn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can </a:t>
            </a:r>
            <a:r>
              <a:rPr lang="en-US" sz="1800" dirty="0" err="1">
                <a:effectLst/>
                <a:latin typeface="Times New Roman" panose="02020603050405020304" pitchFamily="18" charset="0"/>
                <a:ea typeface="Calibri" panose="020F0502020204030204" pitchFamily="34" charset="0"/>
              </a:rPr>
              <a:t>đảm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tin, </a:t>
            </a:r>
            <a:r>
              <a:rPr lang="en-US" sz="1800" dirty="0" err="1">
                <a:effectLst/>
                <a:latin typeface="Times New Roman" panose="02020603050405020304" pitchFamily="18" charset="0"/>
                <a:ea typeface="Calibri" panose="020F0502020204030204" pitchFamily="34" charset="0"/>
              </a:rPr>
              <a:t>tận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tấm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hậu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hiếm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tròn</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vuông</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lựa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chọn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quyết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định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vượt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riêng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bổn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nghề</a:t>
            </a:r>
            <a:r>
              <a:rPr lang="en-US" sz="1800" dirty="0">
                <a:effectLst/>
                <a:latin typeface="Times New Roman" panose="02020603050405020304" pitchFamily="18" charset="0"/>
                <a:ea typeface="Calibri" panose="020F0502020204030204" pitchFamily="34" charset="0"/>
              </a:rPr>
              <a:t> y.</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Sau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gục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niềm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vui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tủi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éo</a:t>
            </a:r>
            <a:r>
              <a:rPr lang="en-US" sz="1800" dirty="0">
                <a:effectLst/>
                <a:latin typeface="Times New Roman" panose="02020603050405020304" pitchFamily="18" charset="0"/>
                <a:ea typeface="Calibri" panose="020F0502020204030204" pitchFamily="34" charset="0"/>
              </a:rPr>
              <a:t> le, </a:t>
            </a:r>
            <a:r>
              <a:rPr lang="en-US" sz="1800" dirty="0" err="1">
                <a:effectLst/>
                <a:latin typeface="Times New Roman" panose="02020603050405020304" pitchFamily="18" charset="0"/>
                <a:ea typeface="Calibri" panose="020F0502020204030204" pitchFamily="34" charset="0"/>
              </a:rPr>
              <a:t>trớ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nỗi</a:t>
            </a:r>
            <a:r>
              <a:rPr lang="en-US" sz="1800" dirty="0">
                <a:effectLst/>
                <a:latin typeface="Times New Roman" panose="02020603050405020304" pitchFamily="18" charset="0"/>
                <a:ea typeface="Calibri" panose="020F0502020204030204" pitchFamily="34" charset="0"/>
              </a:rPr>
              <a:t> khao </a:t>
            </a:r>
            <a:r>
              <a:rPr lang="en-US" sz="1800" dirty="0" err="1">
                <a:effectLst/>
                <a:latin typeface="Times New Roman" panose="02020603050405020304" pitchFamily="18" charset="0"/>
                <a:ea typeface="Calibri" panose="020F0502020204030204" pitchFamily="34" charset="0"/>
              </a:rPr>
              <a:t>khát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khao </a:t>
            </a:r>
            <a:r>
              <a:rPr lang="en-US" sz="1800" dirty="0" err="1">
                <a:effectLst/>
                <a:latin typeface="Times New Roman" panose="02020603050405020304" pitchFamily="18" charset="0"/>
                <a:ea typeface="Calibri" panose="020F0502020204030204" pitchFamily="34" charset="0"/>
              </a:rPr>
              <a:t>khát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phúc</a:t>
            </a:r>
            <a:r>
              <a:rPr lang="en-US" sz="1800"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p:txBody>
      </p:sp>
      <p:sp>
        <p:nvSpPr>
          <p:cNvPr id="10" name="Hộp Văn bản 8"/>
          <p:cNvSpPr txBox="1"/>
          <p:nvPr/>
        </p:nvSpPr>
        <p:spPr>
          <a:xfrm>
            <a:off x="1178501" y="816483"/>
            <a:ext cx="10578069" cy="523220"/>
          </a:xfrm>
          <a:prstGeom prst="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R="91440"/>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Tình</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huống</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sự</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kiện</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smtClean="0">
                <a:solidFill>
                  <a:schemeClr val="bg1"/>
                </a:solidFill>
                <a:latin typeface="Times New Roman" panose="02020603050405020304" pitchFamily="18" charset="0"/>
                <a:ea typeface="Calibri" panose="020F0502020204030204" pitchFamily="34" charset="0"/>
              </a:rPr>
              <a:t>thứ</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smtClean="0">
                <a:solidFill>
                  <a:schemeClr val="bg1"/>
                </a:solidFill>
                <a:latin typeface="Times New Roman" panose="02020603050405020304" pitchFamily="18" charset="0"/>
                <a:ea typeface="Calibri" panose="020F0502020204030204" pitchFamily="34" charset="0"/>
              </a:rPr>
              <a:t>hai</a:t>
            </a:r>
            <a:r>
              <a:rPr lang="en-US" sz="2800" b="1" dirty="0" smtClean="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cs typeface="Times New Roman" panose="02020603050405020304" pitchFamily="18" charset="0"/>
              </a:rPr>
              <a:t>Khi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từ</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chiến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trường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trở</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về</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27345"/>
            <a:ext cx="12690389" cy="6885345"/>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1364248" y="1280420"/>
            <a:ext cx="10452193" cy="2962513"/>
          </a:xfrm>
          <a:prstGeom prst="roundRect">
            <a:avLst/>
          </a:prstGeom>
          <a:noFill/>
          <a:ln w="38100">
            <a:solidFill>
              <a:srgbClr val="00CC00"/>
            </a:solidFill>
          </a:ln>
        </p:spPr>
        <p:txBody>
          <a:bodyPr wrap="square">
            <a:spAutoFit/>
          </a:bodyPr>
          <a:lstStyle/>
          <a:p>
            <a:pPr marL="457200" indent="-457200">
              <a:buFontTx/>
              <a:buChar char="-"/>
            </a:pPr>
            <a:r>
              <a:rPr lang="en-US" sz="2800" dirty="0" err="1" smtClean="0">
                <a:latin typeface="Times New Roman" panose="02020603050405020304" pitchFamily="18" charset="0"/>
                <a:cs typeface="Times New Roman" panose="02020603050405020304" pitchFamily="18" charset="0"/>
              </a:rPr>
              <a:t>Thái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y </a:t>
            </a:r>
            <a:r>
              <a:rPr lang="en-US" sz="2800" i="1" dirty="0" err="1">
                <a:latin typeface="Times New Roman" panose="02020603050405020304" pitchFamily="18" charset="0"/>
                <a:cs typeface="Times New Roman" panose="02020603050405020304" pitchFamily="18" charset="0"/>
              </a:rPr>
              <a:t>sī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gặp</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binh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trạm</a:t>
            </a:r>
            <a:r>
              <a:rPr lang="en-US" sz="2800" i="1" dirty="0">
                <a:latin typeface="Times New Roman" panose="02020603050405020304" pitchFamily="18" charset="0"/>
                <a:cs typeface="Times New Roman" panose="02020603050405020304" pitchFamily="18" charset="0"/>
              </a:rPr>
              <a:t> 31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bồ</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thầy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vẫn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chi.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chùa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kính</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nể</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Hộp Văn bản 7"/>
          <p:cNvSpPr txBox="1"/>
          <p:nvPr/>
        </p:nvSpPr>
        <p:spPr>
          <a:xfrm>
            <a:off x="1089225" y="125073"/>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3.3 </a:t>
            </a:r>
            <a:r>
              <a:rPr lang="en-US" sz="2800" b="1" dirty="0" err="1">
                <a:solidFill>
                  <a:srgbClr val="00CC00"/>
                </a:solidFill>
                <a:effectLst/>
                <a:latin typeface="Times New Roman" panose="02020603050405020304" pitchFamily="18" charset="0"/>
                <a:ea typeface="Calibri" panose="020F0502020204030204" pitchFamily="34" charset="0"/>
              </a:rPr>
              <a:t>Tính</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cách</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phẩm</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chất</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3" name="Hộp Văn bản 2"/>
          <p:cNvSpPr txBox="1"/>
          <p:nvPr/>
        </p:nvSpPr>
        <p:spPr>
          <a:xfrm>
            <a:off x="1562547" y="6994913"/>
            <a:ext cx="7781110" cy="4524315"/>
          </a:xfrm>
          <a:prstGeom prst="rect">
            <a:avLst/>
          </a:prstGeom>
          <a:noFill/>
        </p:spPr>
        <p:txBody>
          <a:bodyPr wrap="square">
            <a:spAutoFit/>
          </a:bodyPr>
          <a:lstStyle/>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trẻ</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oe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oe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gục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a:t>
            </a:r>
            <a:r>
              <a:rPr lang="en-US" sz="1800" dirty="0" err="1">
                <a:effectLst/>
                <a:latin typeface="Times New Roman" panose="02020603050405020304" pitchFamily="18" charset="0"/>
                <a:ea typeface="Calibri" panose="020F0502020204030204" pitchFamily="34" charset="0"/>
              </a:rPr>
              <a:t>bên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đường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70C0"/>
                </a:solidFill>
                <a:effectLst/>
                <a:latin typeface="Times New Roman" panose="02020603050405020304" pitchFamily="18" charset="0"/>
                <a:ea typeface="Calibri" panose="020F0502020204030204" pitchFamily="34" charset="0"/>
                <a:sym typeface="Wingdings" panose="05000000000000000000" pitchFamily="2" charset="2"/>
              </a:rPr>
              <a:t></a:t>
            </a:r>
            <a:r>
              <a:rPr lang="en-US" sz="1800" dirty="0">
                <a:solidFill>
                  <a:srgbClr val="0070C0"/>
                </a:solidFill>
                <a:effectLst/>
                <a:latin typeface="Times New Roman" panose="02020603050405020304" pitchFamily="18" charset="0"/>
                <a:ea typeface="Calibri" panose="020F0502020204030204" pitchFamily="34" charset="0"/>
              </a:rPr>
              <a:t>Qua </a:t>
            </a:r>
            <a:r>
              <a:rPr lang="en-US" sz="1800" dirty="0" err="1">
                <a:solidFill>
                  <a:srgbClr val="0070C0"/>
                </a:solidFill>
                <a:effectLst/>
                <a:latin typeface="Times New Roman" panose="02020603050405020304" pitchFamily="18" charset="0"/>
                <a:ea typeface="Calibri" panose="020F0502020204030204" pitchFamily="34" charset="0"/>
              </a:rPr>
              <a:t>tình</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huống</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thấy</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được</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phẩm</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chất</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của</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nhân</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vật</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dì</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Mây</a:t>
            </a:r>
            <a:r>
              <a:rPr lang="en-US" sz="1800" dirty="0">
                <a:solidFill>
                  <a:srgbClr val="0070C0"/>
                </a:solidFill>
                <a:effectLst/>
                <a:latin typeface="Times New Roman" panose="02020603050405020304" pitchFamily="18" charset="0"/>
                <a:ea typeface="Calibri" panose="020F0502020204030204" pitchFamily="34" charset="0"/>
              </a:rPr>
              <a:t>:</a:t>
            </a:r>
            <a:r>
              <a:rPr lang="en-US" sz="1800" b="1"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effectLst/>
                <a:latin typeface="Times New Roman" panose="02020603050405020304" pitchFamily="18" charset="0"/>
                <a:ea typeface="Calibri" panose="020F0502020204030204" pitchFamily="34" charset="0"/>
              </a:rPr>
              <a:t>+</a:t>
            </a:r>
            <a:r>
              <a:rPr lang="en-US" sz="1800" b="1" dirty="0">
                <a:solidFill>
                  <a:srgbClr val="FF0000"/>
                </a:solidFill>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toan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lo an </a:t>
            </a:r>
            <a:r>
              <a:rPr lang="en-US" sz="1800" dirty="0" err="1">
                <a:effectLst/>
                <a:latin typeface="Times New Roman" panose="02020603050405020304" pitchFamily="18" charset="0"/>
                <a:ea typeface="Calibri" panose="020F0502020204030204" pitchFamily="34" charset="0"/>
              </a:rPr>
              <a:t>toàn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can </a:t>
            </a:r>
            <a:r>
              <a:rPr lang="en-US" sz="1800" dirty="0" err="1">
                <a:effectLst/>
                <a:latin typeface="Times New Roman" panose="02020603050405020304" pitchFamily="18" charset="0"/>
                <a:ea typeface="Calibri" panose="020F0502020204030204" pitchFamily="34" charset="0"/>
              </a:rPr>
              <a:t>đảm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tin, </a:t>
            </a:r>
            <a:r>
              <a:rPr lang="en-US" sz="1800" dirty="0" err="1">
                <a:effectLst/>
                <a:latin typeface="Times New Roman" panose="02020603050405020304" pitchFamily="18" charset="0"/>
                <a:ea typeface="Calibri" panose="020F0502020204030204" pitchFamily="34" charset="0"/>
              </a:rPr>
              <a:t>tận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tấm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hậu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hiếm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tròn</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vuông</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lựa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chọn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quyết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định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vượt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riêng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bổn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nghề</a:t>
            </a:r>
            <a:r>
              <a:rPr lang="en-US" sz="1800" dirty="0">
                <a:effectLst/>
                <a:latin typeface="Times New Roman" panose="02020603050405020304" pitchFamily="18" charset="0"/>
                <a:ea typeface="Calibri" panose="020F0502020204030204" pitchFamily="34" charset="0"/>
              </a:rPr>
              <a:t> y.</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Sau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gục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niềm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vui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tủi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éo</a:t>
            </a:r>
            <a:r>
              <a:rPr lang="en-US" sz="1800" dirty="0">
                <a:effectLst/>
                <a:latin typeface="Times New Roman" panose="02020603050405020304" pitchFamily="18" charset="0"/>
                <a:ea typeface="Calibri" panose="020F0502020204030204" pitchFamily="34" charset="0"/>
              </a:rPr>
              <a:t> le, </a:t>
            </a:r>
            <a:r>
              <a:rPr lang="en-US" sz="1800" dirty="0" err="1">
                <a:effectLst/>
                <a:latin typeface="Times New Roman" panose="02020603050405020304" pitchFamily="18" charset="0"/>
                <a:ea typeface="Calibri" panose="020F0502020204030204" pitchFamily="34" charset="0"/>
              </a:rPr>
              <a:t>trớ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nỗi</a:t>
            </a:r>
            <a:r>
              <a:rPr lang="en-US" sz="1800" dirty="0">
                <a:effectLst/>
                <a:latin typeface="Times New Roman" panose="02020603050405020304" pitchFamily="18" charset="0"/>
                <a:ea typeface="Calibri" panose="020F0502020204030204" pitchFamily="34" charset="0"/>
              </a:rPr>
              <a:t> khao </a:t>
            </a:r>
            <a:r>
              <a:rPr lang="en-US" sz="1800" dirty="0" err="1">
                <a:effectLst/>
                <a:latin typeface="Times New Roman" panose="02020603050405020304" pitchFamily="18" charset="0"/>
                <a:ea typeface="Calibri" panose="020F0502020204030204" pitchFamily="34" charset="0"/>
              </a:rPr>
              <a:t>khát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khao </a:t>
            </a:r>
            <a:r>
              <a:rPr lang="en-US" sz="1800" dirty="0" err="1">
                <a:effectLst/>
                <a:latin typeface="Times New Roman" panose="02020603050405020304" pitchFamily="18" charset="0"/>
                <a:ea typeface="Calibri" panose="020F0502020204030204" pitchFamily="34" charset="0"/>
              </a:rPr>
              <a:t>khát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phúc</a:t>
            </a:r>
            <a:r>
              <a:rPr lang="en-US" sz="1800"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p:txBody>
      </p:sp>
      <p:pic>
        <p:nvPicPr>
          <p:cNvPr id="7" name="Hình ảnh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24328" y="3845313"/>
            <a:ext cx="3149600" cy="3149600"/>
          </a:xfrm>
          <a:prstGeom prst="rect">
            <a:avLst/>
          </a:prstGeom>
        </p:spPr>
      </p:pic>
      <p:sp>
        <p:nvSpPr>
          <p:cNvPr id="9" name="Hộp Văn bản 14"/>
          <p:cNvSpPr txBox="1"/>
          <p:nvPr/>
        </p:nvSpPr>
        <p:spPr>
          <a:xfrm>
            <a:off x="2749824" y="2228602"/>
            <a:ext cx="6894919" cy="2764215"/>
          </a:xfrm>
          <a:prstGeom prst="cloudCallout">
            <a:avLst>
              <a:gd name="adj1" fmla="val -42382"/>
              <a:gd name="adj2" fmla="val 44305"/>
            </a:avLst>
          </a:prstGeom>
          <a:noFill/>
          <a:ln w="38100">
            <a:solidFill>
              <a:srgbClr val="00CC00"/>
            </a:solidFill>
          </a:ln>
        </p:spPr>
        <p:txBody>
          <a:bodyPr wrap="square">
            <a:spAutoFit/>
          </a:bodyPr>
          <a:lstStyle/>
          <a:p>
            <a:r>
              <a:rPr lang="en-US" sz="2800" dirty="0">
                <a:latin typeface="Times New Roman" panose="02020603050405020304" pitchFamily="18" charset="0"/>
                <a:cs typeface="Times New Roman" panose="02020603050405020304" pitchFamily="18" charset="0"/>
              </a:rPr>
              <a:t>GV: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a:t>
            </a:r>
            <a:r>
              <a:rPr lang="en-US"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thể</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Dẫn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điều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đó</a:t>
            </a:r>
            <a:r>
              <a:rPr lang="en-US" sz="2800" i="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9"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20934"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5" name="Hộp Văn bản 14"/>
          <p:cNvSpPr txBox="1"/>
          <p:nvPr/>
        </p:nvSpPr>
        <p:spPr>
          <a:xfrm>
            <a:off x="1759881" y="1819706"/>
            <a:ext cx="9331791" cy="2485787"/>
          </a:xfrm>
          <a:prstGeom prst="wedgeRoundRectCallout">
            <a:avLst>
              <a:gd name="adj1" fmla="val -38601"/>
              <a:gd name="adj2" fmla="val 60599"/>
              <a:gd name="adj3" fmla="val 16667"/>
            </a:avLst>
          </a:prstGeom>
          <a:noFill/>
          <a:ln w="38100">
            <a:solidFill>
              <a:srgbClr val="00CC00"/>
            </a:solidFill>
          </a:ln>
        </p:spPr>
        <p:txBody>
          <a:bodyPr wrap="square">
            <a:spAutoFit/>
          </a:bodyPr>
          <a:lstStyle/>
          <a:p>
            <a:pPr marL="514350" indent="-514350" algn="just">
              <a:buAutoNum type="arabicPeriod"/>
            </a:pPr>
            <a:r>
              <a:rPr lang="en-US" sz="2800" i="1" dirty="0" err="1" smtClean="0">
                <a:latin typeface="Times New Roman" panose="02020603050405020304" pitchFamily="18" charset="0"/>
                <a:cs typeface="Times New Roman" panose="02020603050405020304" pitchFamily="18" charset="0"/>
              </a:rPr>
              <a:t>Chỉ</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một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số</a:t>
            </a:r>
            <a:r>
              <a:rPr lang="en-US" sz="2800" i="1" dirty="0" smtClean="0">
                <a:latin typeface="Times New Roman" panose="02020603050405020304" pitchFamily="18" charset="0"/>
                <a:cs typeface="Times New Roman" panose="02020603050405020304" pitchFamily="18" charset="0"/>
              </a:rPr>
              <a:t> chi </a:t>
            </a:r>
            <a:r>
              <a:rPr lang="en-US" sz="2800" i="1" dirty="0" err="1" smtClean="0">
                <a:latin typeface="Times New Roman" panose="02020603050405020304" pitchFamily="18" charset="0"/>
                <a:cs typeface="Times New Roman" panose="02020603050405020304" pitchFamily="18" charset="0"/>
              </a:rPr>
              <a:t>tiết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thấy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sự</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kết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hợp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giữa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yếu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tố</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hư</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cấu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yếu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tố</a:t>
            </a:r>
            <a:r>
              <a:rPr lang="en-US" sz="2800" i="1" dirty="0" smtClean="0">
                <a:latin typeface="Times New Roman" panose="02020603050405020304" pitchFamily="18" charset="0"/>
                <a:cs typeface="Times New Roman" panose="02020603050405020304" pitchFamily="18" charset="0"/>
              </a:rPr>
              <a:t> phi </a:t>
            </a:r>
            <a:r>
              <a:rPr lang="en-US" sz="2800" i="1" dirty="0" err="1" smtClean="0">
                <a:latin typeface="Times New Roman" panose="02020603050405020304" pitchFamily="18" charset="0"/>
                <a:cs typeface="Times New Roman" panose="02020603050405020304" pitchFamily="18" charset="0"/>
              </a:rPr>
              <a:t>hư</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cấu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trong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văn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bản</a:t>
            </a:r>
            <a:r>
              <a:rPr lang="en-US" sz="2800" i="1" dirty="0" smtClean="0">
                <a:latin typeface="Times New Roman" panose="02020603050405020304" pitchFamily="18" charset="0"/>
                <a:cs typeface="Times New Roman" panose="02020603050405020304" pitchFamily="18" charset="0"/>
              </a:rPr>
              <a:t>? </a:t>
            </a:r>
            <a:endParaRPr lang="en-US" sz="2800" i="1" dirty="0" smtClean="0">
              <a:latin typeface="Times New Roman" panose="02020603050405020304" pitchFamily="18" charset="0"/>
              <a:cs typeface="Times New Roman" panose="02020603050405020304" pitchFamily="18" charset="0"/>
            </a:endParaRPr>
          </a:p>
          <a:p>
            <a:pPr algn="just"/>
            <a:r>
              <a:rPr lang="en-US" sz="2800" i="1" dirty="0" smtClean="0">
                <a:latin typeface="Times New Roman" panose="02020603050405020304" pitchFamily="18" charset="0"/>
                <a:cs typeface="Times New Roman" panose="02020603050405020304" pitchFamily="18" charset="0"/>
              </a:rPr>
              <a:t>2</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nội</a:t>
            </a:r>
            <a:r>
              <a:rPr lang="en-US" sz="2800" i="1" dirty="0">
                <a:latin typeface="Times New Roman" panose="02020603050405020304" pitchFamily="18" charset="0"/>
                <a:cs typeface="Times New Roman" panose="02020603050405020304" pitchFamily="18" charset="0"/>
              </a:rPr>
              <a:t> dung,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78845" y="4499479"/>
            <a:ext cx="2611129" cy="2611129"/>
          </a:xfrm>
          <a:prstGeom prst="rect">
            <a:avLst/>
          </a:prstGeom>
        </p:spPr>
      </p:pic>
      <p:sp>
        <p:nvSpPr>
          <p:cNvPr id="2" name="Hộp Văn bản 1"/>
          <p:cNvSpPr txBox="1"/>
          <p:nvPr/>
        </p:nvSpPr>
        <p:spPr>
          <a:xfrm>
            <a:off x="1117600" y="839326"/>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4.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sắc</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kí</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9" name="Hình ảnh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8579" y="2926351"/>
            <a:ext cx="5361432" cy="5372176"/>
          </a:xfrm>
          <a:prstGeom prst="rect">
            <a:avLst/>
          </a:prstGeom>
        </p:spPr>
      </p:pic>
      <p:pic>
        <p:nvPicPr>
          <p:cNvPr id="10" name="Đồng hồ đếm ngược 5 phút có âm thanh">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4756728" y="4784965"/>
            <a:ext cx="2995760" cy="1685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112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0"/>
                                        </p:tgtEl>
                                      </p:cBhvr>
                                    </p:cmd>
                                  </p:childTnLst>
                                </p:cTn>
                              </p:par>
                            </p:childTnLst>
                          </p:cTn>
                        </p:par>
                      </p:childTnLst>
                    </p:cTn>
                  </p:par>
                </p:childTnLst>
              </p:cTn>
              <p:nextCondLst>
                <p:cond evt="onClick" delay="0">
                  <p:tgtEl>
                    <p:spTgt spid="10"/>
                  </p:tgtEl>
                </p:cond>
              </p:nextCondLst>
            </p:seq>
          </p:childTnLst>
        </p:cTn>
      </p:par>
    </p:tnLst>
    <p:bldLst>
      <p:bldP spid="15" grpId="0"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20934" y="-27345"/>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1117600" y="340109"/>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4.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sắc</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truyện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197428" y="770495"/>
            <a:ext cx="11291556" cy="830997"/>
          </a:xfrm>
          <a:prstGeom prst="rect">
            <a:avLst/>
          </a:prstGeom>
          <a:noFill/>
        </p:spPr>
        <p:txBody>
          <a:bodyPr wrap="square">
            <a:spAutoFit/>
          </a:bodyPr>
          <a:lstStyle/>
          <a:p>
            <a:r>
              <a:rPr lang="en-US" sz="2400" dirty="0" smtClean="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sự</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kết</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hợp</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giữa</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nhuần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nhuyễn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giữa</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yếu</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tố</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hư</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cấu</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và</a:t>
            </a:r>
            <a:r>
              <a:rPr lang="en-GB" sz="2000" dirty="0">
                <a:latin typeface="Times New Roman" panose="02020603050405020304" pitchFamily="18" charset="0"/>
                <a:cs typeface="Times New Roman" panose="02020603050405020304" pitchFamily="18" charset="0"/>
              </a:rPr>
              <a:t> phi </a:t>
            </a:r>
            <a:r>
              <a:rPr lang="en-GB" sz="2000" dirty="0" err="1">
                <a:latin typeface="Times New Roman" panose="02020603050405020304" pitchFamily="18" charset="0"/>
                <a:cs typeface="Times New Roman" panose="02020603050405020304" pitchFamily="18" charset="0"/>
              </a:rPr>
              <a:t>hư</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cấu</a:t>
            </a:r>
            <a:r>
              <a:rPr lang="en-GB" sz="2000" dirty="0">
                <a:latin typeface="Times New Roman" panose="02020603050405020304" pitchFamily="18" charset="0"/>
                <a:cs typeface="Times New Roman" panose="02020603050405020304" pitchFamily="18" charset="0"/>
              </a:rPr>
              <a:t> </a:t>
            </a:r>
            <a:r>
              <a:rPr lang="en-GB" sz="2000" dirty="0" err="1" smtClean="0">
                <a:latin typeface="Times New Roman" panose="02020603050405020304" pitchFamily="18" charset="0"/>
                <a:cs typeface="Times New Roman" panose="02020603050405020304" pitchFamily="18" charset="0"/>
              </a:rPr>
              <a:t>thông</a:t>
            </a:r>
            <a:r>
              <a:rPr lang="en-GB" sz="2000" dirty="0" smtClean="0">
                <a:latin typeface="Times New Roman" panose="02020603050405020304" pitchFamily="18" charset="0"/>
                <a:cs typeface="Times New Roman" panose="02020603050405020304" pitchFamily="18" charset="0"/>
              </a:rPr>
              <a:t> </a:t>
            </a:r>
            <a:r>
              <a:rPr lang="en-GB" sz="2000" dirty="0">
                <a:latin typeface="Times New Roman" panose="02020603050405020304" pitchFamily="18" charset="0"/>
                <a:cs typeface="Times New Roman" panose="02020603050405020304" pitchFamily="18" charset="0"/>
              </a:rPr>
              <a:t>qua </a:t>
            </a:r>
            <a:r>
              <a:rPr lang="en-GB" sz="2000" dirty="0" err="1">
                <a:latin typeface="Times New Roman" panose="02020603050405020304" pitchFamily="18" charset="0"/>
                <a:cs typeface="Times New Roman" panose="02020603050405020304" pitchFamily="18" charset="0"/>
              </a:rPr>
              <a:t>bảng</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sau</a:t>
            </a:r>
            <a:r>
              <a:rPr lang="en-GB"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en-US" sz="2400" dirty="0"/>
          </a:p>
        </p:txBody>
      </p:sp>
      <p:graphicFrame>
        <p:nvGraphicFramePr>
          <p:cNvPr id="6" name="Table 5"/>
          <p:cNvGraphicFramePr>
            <a:graphicFrameLocks noGrp="1"/>
          </p:cNvGraphicFramePr>
          <p:nvPr/>
        </p:nvGraphicFramePr>
        <p:xfrm>
          <a:off x="1117600" y="1492020"/>
          <a:ext cx="10308771" cy="5471917"/>
        </p:xfrm>
        <a:graphic>
          <a:graphicData uri="http://schemas.openxmlformats.org/drawingml/2006/table">
            <a:tbl>
              <a:tblPr firstRow="1" firstCol="1" bandRow="1"/>
              <a:tblGrid>
                <a:gridCol w="3775438"/>
                <a:gridCol w="2227584"/>
                <a:gridCol w="1520808"/>
                <a:gridCol w="2784941"/>
              </a:tblGrid>
              <a:tr h="690442">
                <a:tc>
                  <a:txBody>
                    <a:bodyPr/>
                    <a:lstStyle/>
                    <a:p>
                      <a:pPr marL="457200" indent="-228600" algn="ctr" fontAlgn="t">
                        <a:lnSpc>
                          <a:spcPct val="115000"/>
                        </a:lnSpc>
                        <a:spcBef>
                          <a:spcPts val="240"/>
                        </a:spcBef>
                        <a:spcAft>
                          <a:spcPts val="240"/>
                        </a:spcAft>
                      </a:pPr>
                      <a:r>
                        <a:rPr lang="en-US" sz="18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CHI TIẾT</a:t>
                      </a:r>
                      <a:endParaRPr lang="en-US" sz="1800" b="1" i="0" u="none" strike="noStrike" dirty="0">
                        <a:effectLst/>
                        <a:latin typeface="Times New Roman" panose="02020603050405020304" pitchFamily="18" charset="0"/>
                        <a:cs typeface="Times New Roman" panose="02020603050405020304" pitchFamily="18" charset="0"/>
                      </a:endParaRPr>
                    </a:p>
                  </a:txBody>
                  <a:tcPr marL="86384" marR="86384" marT="1199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ctr" fontAlgn="t">
                        <a:lnSpc>
                          <a:spcPct val="115000"/>
                        </a:lnSpc>
                        <a:spcBef>
                          <a:spcPts val="240"/>
                        </a:spcBef>
                        <a:spcAft>
                          <a:spcPts val="240"/>
                        </a:spcAft>
                      </a:pPr>
                      <a:r>
                        <a:rPr lang="vi-VN" sz="18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YẾU TỐ PHI HƯ CẤU</a:t>
                      </a:r>
                      <a:endParaRPr lang="vi-VN" sz="1800" b="1" i="0" u="none" strike="noStrike" dirty="0">
                        <a:effectLst/>
                        <a:latin typeface="Times New Roman" panose="02020603050405020304" pitchFamily="18" charset="0"/>
                        <a:cs typeface="Times New Roman" panose="02020603050405020304" pitchFamily="18" charset="0"/>
                      </a:endParaRPr>
                    </a:p>
                  </a:txBody>
                  <a:tcPr marL="86384" marR="86384" marT="1199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ctr" fontAlgn="t">
                        <a:lnSpc>
                          <a:spcPct val="115000"/>
                        </a:lnSpc>
                        <a:spcBef>
                          <a:spcPts val="240"/>
                        </a:spcBef>
                        <a:spcAft>
                          <a:spcPts val="240"/>
                        </a:spcAft>
                      </a:pPr>
                      <a:r>
                        <a:rPr lang="vi-VN" sz="18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YẾU TỐ HƯ CẤU</a:t>
                      </a:r>
                      <a:endParaRPr lang="vi-VN" sz="1800" b="1" i="0" u="none" strike="noStrike" dirty="0">
                        <a:effectLst/>
                        <a:latin typeface="Times New Roman" panose="02020603050405020304" pitchFamily="18" charset="0"/>
                        <a:cs typeface="Times New Roman" panose="02020603050405020304" pitchFamily="18" charset="0"/>
                      </a:endParaRPr>
                    </a:p>
                  </a:txBody>
                  <a:tcPr marL="86384" marR="86384" marT="1199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ctr" fontAlgn="t">
                        <a:lnSpc>
                          <a:spcPct val="115000"/>
                        </a:lnSpc>
                        <a:spcBef>
                          <a:spcPts val="240"/>
                        </a:spcBef>
                        <a:spcAft>
                          <a:spcPts val="240"/>
                        </a:spcAft>
                      </a:pPr>
                      <a:r>
                        <a:rPr lang="en-US" sz="18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TÁC DỤNG</a:t>
                      </a:r>
                      <a:endParaRPr lang="en-US" sz="1800" b="1" i="0" u="none" strike="noStrike" dirty="0">
                        <a:effectLst/>
                        <a:latin typeface="Times New Roman" panose="02020603050405020304" pitchFamily="18" charset="0"/>
                        <a:cs typeface="Times New Roman" panose="02020603050405020304" pitchFamily="18" charset="0"/>
                      </a:endParaRPr>
                    </a:p>
                  </a:txBody>
                  <a:tcPr marL="86384" marR="86384" marT="1199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7034">
                <a:tc>
                  <a:txBody>
                    <a:bodyPr/>
                    <a:lstStyle/>
                    <a:p>
                      <a:pPr marL="457200" indent="-228600" algn="just" fontAlgn="ctr">
                        <a:lnSpc>
                          <a:spcPct val="115000"/>
                        </a:lnSpc>
                        <a:spcBef>
                          <a:spcPts val="240"/>
                        </a:spcBef>
                        <a:spcAft>
                          <a:spcPts val="240"/>
                        </a:spcAft>
                      </a:pPr>
                      <a:r>
                        <a:rPr lang="x-none" sz="1800" b="1" i="0" u="none" strike="noStrike" kern="100" smtClean="0">
                          <a:effectLst/>
                          <a:latin typeface="Times New Roman" panose="02020603050405020304" pitchFamily="18" charset="0"/>
                          <a:ea typeface="Calibri" panose="020F0502020204030204" pitchFamily="34" charset="0"/>
                          <a:cs typeface="Times New Roman" panose="02020603050405020304" pitchFamily="18" charset="0"/>
                        </a:rPr>
                        <a:t>1. </a:t>
                      </a:r>
                      <a:r>
                        <a:rPr lang="vi-VN" sz="1800" b="1" i="0" u="none" strike="noStrike" kern="100" dirty="0" smtClean="0">
                          <a:effectLst/>
                          <a:latin typeface="Times New Roman" panose="02020603050405020304" pitchFamily="18" charset="0"/>
                          <a:ea typeface="Calibri" panose="020F0502020204030204" pitchFamily="34" charset="0"/>
                          <a:cs typeface="Times New Roman" panose="02020603050405020304" pitchFamily="18" charset="0"/>
                        </a:rPr>
                        <a:t>Chi </a:t>
                      </a:r>
                      <a:r>
                        <a:rPr lang="vi-VN" sz="18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tiết mở đầu VB kể về tình huống nhân vật "tôi" gặp lại người nữ y sĩ tại chùa Ðông Am, xã Quảng Bình, huyện Kiến Xương</a:t>
                      </a:r>
                      <a:endParaRPr lang="vi-VN" sz="1800" b="1" i="0"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vi-VN" sz="1800" b="1" i="1" u="none" strike="noStrike" kern="100" dirty="0" smtClean="0">
                          <a:effectLst/>
                          <a:latin typeface="Times New Roman" panose="02020603050405020304" pitchFamily="18" charset="0"/>
                          <a:ea typeface="Calibri" panose="020F0502020204030204" pitchFamily="34" charset="0"/>
                          <a:cs typeface="Times New Roman" panose="02020603050405020304" pitchFamily="18" charset="0"/>
                        </a:rPr>
                        <a:t>Địa </a:t>
                      </a:r>
                      <a:r>
                        <a:rPr lang="vi-VN"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chỉ cụ thể của ngôi chùa và sư thầy Ðàm Thân.</a:t>
                      </a:r>
                      <a:endParaRPr lang="vi-VN" sz="1800" b="1" i="1"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en-US" sz="1800" b="1" i="1" u="none" strike="noStrike" kern="1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b="1" i="1" u="none" strike="noStrike" kern="1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gặp</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gỡ</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x-none"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1" i="1"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en-US" sz="1800" b="1" i="1" u="none" strike="noStrike" kern="1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1800" b="1" i="1" u="none" strike="noStrike" kern="1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ngờ</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1" i="1"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0782">
                <a:tc>
                  <a:txBody>
                    <a:bodyPr/>
                    <a:lstStyle/>
                    <a:p>
                      <a:pPr marL="457200" indent="-228600" algn="just" fontAlgn="ctr">
                        <a:lnSpc>
                          <a:spcPct val="115000"/>
                        </a:lnSpc>
                        <a:spcBef>
                          <a:spcPts val="240"/>
                        </a:spcBef>
                        <a:spcAft>
                          <a:spcPts val="240"/>
                        </a:spcAft>
                      </a:pPr>
                      <a:r>
                        <a:rPr lang="vi-VN" sz="18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2. Chi tiết Thân theo đoàn xe chở bô đội vê Lao Bảo – Quảng Trị ngày 12-2-1975, rồi đoàn xe trúng bom địch, Thân bị thương và nằm điều trị tại gia đình Phật tử có thờ Phật tại gia và đạo Phật ngấm vào tâm hồn cô,... </a:t>
                      </a:r>
                      <a:endParaRPr lang="vi-VN" sz="1800" b="1" i="0"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x-none"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x-none"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1" i="1"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x-none"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Tạo tình huống, cơ duyên để Thân đến với đạo Phật sau này,</a:t>
                      </a:r>
                      <a:r>
                        <a:rPr lang="x-none"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800" b="1" i="1"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x-none"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Giúp người đọc cảm nhận được sự khốc liệt của chiến tranh  đồng thời khiến diến tiến truyện tự nhiên, hợp lý</a:t>
                      </a:r>
                      <a:r>
                        <a:rPr lang="x-none"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800" b="1" i="1"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435">
                <a:tc>
                  <a:txBody>
                    <a:bodyPr/>
                    <a:lstStyle/>
                    <a:p>
                      <a:pPr marL="457200" indent="-228600" algn="just" fontAlgn="ctr">
                        <a:lnSpc>
                          <a:spcPct val="115000"/>
                        </a:lnSpc>
                        <a:spcBef>
                          <a:spcPts val="240"/>
                        </a:spcBef>
                        <a:spcAft>
                          <a:spcPts val="240"/>
                        </a:spcAft>
                      </a:pPr>
                      <a:r>
                        <a:rPr lang="en-US" sz="18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1" i="0" u="none" strike="noStrike">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en-US" sz="18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b="1" i="0" u="none" strike="noStrike">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en-US" sz="18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b="1" i="0" u="none" strike="noStrike">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en-US" sz="18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b="1" i="0"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3782"/>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8"/>
          <p:cNvSpPr txBox="1"/>
          <p:nvPr/>
        </p:nvSpPr>
        <p:spPr>
          <a:xfrm>
            <a:off x="2942536" y="1505922"/>
            <a:ext cx="7659204" cy="4076045"/>
          </a:xfrm>
          <a:prstGeom prst="cloudCallout">
            <a:avLst>
              <a:gd name="adj1" fmla="val -48690"/>
              <a:gd name="adj2" fmla="val 44289"/>
            </a:avLst>
          </a:prstGeom>
          <a:noFill/>
          <a:ln w="38100">
            <a:solidFill>
              <a:srgbClr val="00CC00"/>
            </a:solidFill>
          </a:ln>
        </p:spPr>
        <p:txBody>
          <a:bodyPr wrap="square">
            <a:spAutoFit/>
          </a:bodyPr>
          <a:lstStyle/>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xét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nét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nội</a:t>
            </a:r>
            <a:r>
              <a:rPr lang="en-US" sz="2800" i="1" dirty="0">
                <a:latin typeface="Times New Roman" panose="02020603050405020304" pitchFamily="18" charset="0"/>
                <a:cs typeface="Times New Roman" panose="02020603050405020304" pitchFamily="18" charset="0"/>
              </a:rPr>
              <a:t> dung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rPr>
              <a:t>“</a:t>
            </a:r>
            <a:r>
              <a:rPr lang="en-US" sz="2800" i="1" dirty="0" err="1" smtClean="0">
                <a:latin typeface="Times New Roman" panose="02020603050405020304" pitchFamily="18" charset="0"/>
                <a:cs typeface="Times New Roman" panose="02020603050405020304" pitchFamily="18" charset="0"/>
              </a:rPr>
              <a:t>Vào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chùa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gặp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lại</a:t>
            </a:r>
            <a:r>
              <a:rPr lang="en-US" sz="2800" i="1" dirty="0" smtClean="0">
                <a:latin typeface="Times New Roman" panose="02020603050405020304" pitchFamily="18" charset="0"/>
                <a:cs typeface="Times New Roman" panose="02020603050405020304" pitchFamily="18" charset="0"/>
              </a:rPr>
              <a:t>” (Minh </a:t>
            </a:r>
            <a:r>
              <a:rPr lang="en-US" sz="2800" i="1" dirty="0" err="1" smtClean="0">
                <a:latin typeface="Times New Roman" panose="02020603050405020304" pitchFamily="18" charset="0"/>
                <a:cs typeface="Times New Roman" panose="02020603050405020304" pitchFamily="18" charset="0"/>
              </a:rPr>
              <a:t>Chuyên</a:t>
            </a:r>
            <a:r>
              <a:rPr lang="en-US" sz="2800" i="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lưu</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truyện</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kí</a:t>
            </a:r>
            <a:r>
              <a:rPr lang="en-US" sz="2800" i="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41300" y="3850700"/>
            <a:ext cx="3149600" cy="3149600"/>
          </a:xfrm>
          <a:prstGeom prst="rect">
            <a:avLst/>
          </a:prstGeom>
        </p:spPr>
      </p:pic>
      <p:sp>
        <p:nvSpPr>
          <p:cNvPr id="2" name="Rectangle 1"/>
          <p:cNvSpPr/>
          <p:nvPr/>
        </p:nvSpPr>
        <p:spPr>
          <a:xfrm>
            <a:off x="1236827" y="490249"/>
            <a:ext cx="2678875" cy="523220"/>
          </a:xfrm>
          <a:prstGeom prst="rect">
            <a:avLst/>
          </a:prstGeom>
        </p:spPr>
        <p:txBody>
          <a:bodyPr wrap="none">
            <a:spAutoFit/>
          </a:bodyPr>
          <a:lstStyle/>
          <a:p>
            <a:r>
              <a:rPr lang="en-US" sz="2800" b="1" dirty="0" smtClean="0">
                <a:solidFill>
                  <a:srgbClr val="339933"/>
                </a:solidFill>
                <a:latin typeface="Times New Roman" panose="02020603050405020304" pitchFamily="18" charset="0"/>
                <a:cs typeface="Times New Roman" panose="02020603050405020304" pitchFamily="18" charset="0"/>
              </a:rPr>
              <a:t>III. TỔNG KẾT</a:t>
            </a:r>
            <a:endParaRPr lang="en-US" sz="2800" b="1" dirty="0">
              <a:solidFill>
                <a:srgbClr val="339933"/>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0"/>
            <a:ext cx="12227339" cy="6861781"/>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276626" y="732628"/>
            <a:ext cx="9017000" cy="954107"/>
          </a:xfrm>
          <a:prstGeom prst="rect">
            <a:avLst/>
          </a:prstGeom>
          <a:noFill/>
        </p:spPr>
        <p:txBody>
          <a:bodyPr wrap="square">
            <a:spAutoFit/>
          </a:bodyPr>
          <a:lstStyle/>
          <a:p>
            <a:pPr algn="just"/>
            <a:r>
              <a:rPr lang="en-US" sz="28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III</a:t>
            </a:r>
            <a:r>
              <a:rPr lang="en-US" sz="2800" b="1" dirty="0" smtClean="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TỔNG KẾT </a:t>
            </a:r>
            <a:endParaRPr lang="en-US" sz="2800" b="1" dirty="0" smtClean="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sắc</a:t>
            </a:r>
            <a:r>
              <a:rPr lang="en-US" sz="28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a:t>
            </a:r>
            <a:r>
              <a:rPr lang="en-US" sz="28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ghệ</a:t>
            </a:r>
            <a:r>
              <a:rPr lang="en-US" sz="28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thuật</a:t>
            </a:r>
            <a:endParaRPr lang="en-US" sz="2800" dirty="0">
              <a:solidFill>
                <a:srgbClr val="339933"/>
              </a:solidFill>
              <a:latin typeface="Times New Roman" panose="02020603050405020304" pitchFamily="18" charset="0"/>
              <a:cs typeface="Times New Roman" panose="02020603050405020304" pitchFamily="18" charset="0"/>
            </a:endParaRPr>
          </a:p>
        </p:txBody>
      </p:sp>
      <p:sp>
        <p:nvSpPr>
          <p:cNvPr id="7" name="Hộp Văn bản 6"/>
          <p:cNvSpPr txBox="1"/>
          <p:nvPr/>
        </p:nvSpPr>
        <p:spPr>
          <a:xfrm>
            <a:off x="1276626" y="1695693"/>
            <a:ext cx="10213009" cy="1055608"/>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Times New Roman" panose="02020603050405020304" pitchFamily="18" charset="0"/>
              </a:rPr>
              <a: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Xây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huống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cốt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chặt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giàu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kịch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tính</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4" name="Hộp Văn bản 13"/>
          <p:cNvSpPr txBox="1"/>
          <p:nvPr/>
        </p:nvSpPr>
        <p:spPr>
          <a:xfrm>
            <a:off x="1276626" y="2903086"/>
            <a:ext cx="10042163" cy="1055608"/>
          </a:xfrm>
          <a:prstGeom prst="roundRect">
            <a:avLst/>
          </a:prstGeom>
          <a:noFill/>
          <a:ln w="38100">
            <a:solidFill>
              <a:srgbClr val="00CC00"/>
            </a:solidFill>
          </a:ln>
        </p:spPr>
        <p:txBody>
          <a:bodyPr wrap="square">
            <a:spAutoFit/>
          </a:bodyPr>
          <a:lstStyle/>
          <a:p>
            <a:pPr algn="just"/>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nhìn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đổi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nhìn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ngoài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giả</a:t>
            </a:r>
            <a:r>
              <a:rPr lang="en-US" sz="2800" dirty="0">
                <a:solidFill>
                  <a:srgbClr val="0D0D0D"/>
                </a:solidFill>
                <a:latin typeface="Times New Roman" panose="02020603050405020304" pitchFamily="18" charset="0"/>
                <a:ea typeface="Times New Roman" panose="02020603050405020304" pitchFamily="18" charset="0"/>
              </a:rPr>
              <a:t>) sang </a:t>
            </a:r>
            <a:r>
              <a:rPr lang="en-US" sz="2800" dirty="0" err="1">
                <a:solidFill>
                  <a:srgbClr val="0D0D0D"/>
                </a:solidFill>
                <a:latin typeface="Times New Roman" panose="02020603050405020304" pitchFamily="18" charset="0"/>
                <a:ea typeface="Times New Roman" panose="02020603050405020304" pitchFamily="18" charset="0"/>
              </a:rPr>
              <a:t>điểm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nhìn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
        <p:nvSpPr>
          <p:cNvPr id="16" name="Hộp Văn bản 15"/>
          <p:cNvSpPr txBox="1"/>
          <p:nvPr/>
        </p:nvSpPr>
        <p:spPr>
          <a:xfrm>
            <a:off x="1276626" y="4174280"/>
            <a:ext cx="8494883" cy="578882"/>
          </a:xfrm>
          <a:prstGeom prst="roundRect">
            <a:avLst/>
          </a:prstGeom>
          <a:noFill/>
          <a:ln w="38100">
            <a:solidFill>
              <a:srgbClr val="00CC00"/>
            </a:solidFill>
          </a:ln>
        </p:spPr>
        <p:txBody>
          <a:bodyPr wrap="square">
            <a:spAutoFit/>
          </a:bodyPr>
          <a:lstStyle/>
          <a:p>
            <a:pPr algn="just"/>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thuật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tế</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4" name="Hộp Văn bản 3"/>
          <p:cNvSpPr txBox="1"/>
          <p:nvPr/>
        </p:nvSpPr>
        <p:spPr>
          <a:xfrm>
            <a:off x="2752437" y="7508112"/>
            <a:ext cx="8143073" cy="7571303"/>
          </a:xfrm>
          <a:prstGeom prst="rect">
            <a:avLst/>
          </a:prstGeom>
          <a:noFill/>
        </p:spPr>
        <p:txBody>
          <a:bodyPr wrap="square">
            <a:spAutoFit/>
          </a:bodyPr>
          <a:lstStyle/>
          <a:p>
            <a:pPr marL="342900" marR="0" lvl="0" indent="-342900" algn="just">
              <a:spcBef>
                <a:spcPts val="0"/>
              </a:spcBef>
              <a:spcAft>
                <a:spcPts val="0"/>
              </a:spcAft>
              <a:buClr>
                <a:srgbClr val="7030A0"/>
              </a:buClr>
              <a:buFont typeface="+mj-lt"/>
              <a:buAutoNum type="arabicPeriod"/>
            </a:pPr>
            <a:r>
              <a:rPr lang="en-US" sz="1800" b="1" dirty="0" err="1">
                <a:solidFill>
                  <a:srgbClr val="7030A0"/>
                </a:solidFill>
                <a:effectLst/>
                <a:latin typeface="Times New Roman" panose="02020603050405020304" pitchFamily="18" charset="0"/>
                <a:ea typeface="Calibri" panose="020F0502020204030204" pitchFamily="34" charset="0"/>
              </a:rPr>
              <a:t>Đặc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sắc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nghệ</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thuật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solidFill>
                  <a:srgbClr val="7030A0"/>
                </a:solidFill>
                <a:effectLst/>
                <a:latin typeface="Times New Roman" panose="02020603050405020304" pitchFamily="18" charset="0"/>
                <a:ea typeface="Calibri" panose="020F0502020204030204" pitchFamily="34" charset="0"/>
              </a:rPr>
              <a:t>2. </a:t>
            </a:r>
            <a:r>
              <a:rPr lang="en-US" sz="1800" b="1" dirty="0" err="1">
                <a:solidFill>
                  <a:srgbClr val="7030A0"/>
                </a:solidFill>
                <a:effectLst/>
                <a:latin typeface="Times New Roman" panose="02020603050405020304" pitchFamily="18" charset="0"/>
                <a:ea typeface="Calibri" panose="020F0502020204030204" pitchFamily="34" charset="0"/>
              </a:rPr>
              <a:t>Đặc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sắc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nội</a:t>
            </a:r>
            <a:r>
              <a:rPr lang="en-US" sz="1800" b="1" dirty="0">
                <a:solidFill>
                  <a:srgbClr val="7030A0"/>
                </a:solidFill>
                <a:effectLst/>
                <a:latin typeface="Times New Roman" panose="02020603050405020304" pitchFamily="18" charset="0"/>
                <a:ea typeface="Calibri" panose="020F0502020204030204" pitchFamily="34" charset="0"/>
              </a:rPr>
              <a:t> dung</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ca </a:t>
            </a:r>
            <a:r>
              <a:rPr lang="en-US" sz="1800" dirty="0" err="1">
                <a:effectLst/>
                <a:latin typeface="Times New Roman" panose="02020603050405020304" pitchFamily="18" charset="0"/>
                <a:ea typeface="Calibri" panose="020F0502020204030204" pitchFamily="34" charset="0"/>
              </a:rPr>
              <a:t>ngợi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hi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thầm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lặng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phi </a:t>
            </a:r>
            <a:r>
              <a:rPr lang="en-US" sz="1800" dirty="0" err="1">
                <a:effectLst/>
                <a:latin typeface="Times New Roman" panose="02020603050405020304" pitchFamily="18" charset="0"/>
                <a:ea typeface="Calibri" panose="020F0502020204030204" pitchFamily="34" charset="0"/>
              </a:rPr>
              <a:t>thường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phụ</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gục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đớn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trớ</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bước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chiến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hòa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nhập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sẵn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nhiệm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nghĩa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hậu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đời</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effectLst/>
                <a:latin typeface="Times New Roman" panose="02020603050405020304" pitchFamily="18" charset="0"/>
                <a:ea typeface="Times New Roman" panose="02020603050405020304" pitchFamily="18" charset="0"/>
              </a:rPr>
              <a:t>- Qua </a:t>
            </a:r>
            <a:r>
              <a:rPr lang="en-US" sz="1800" dirty="0" err="1">
                <a:effectLst/>
                <a:latin typeface="Times New Roman" panose="02020603050405020304" pitchFamily="18" charset="0"/>
                <a:ea typeface="Times New Roman" panose="02020603050405020304" pitchFamily="18" charset="0"/>
              </a:rPr>
              <a:t>truyện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ngắn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ngợi</a:t>
            </a:r>
            <a:r>
              <a:rPr lang="en-US" sz="1800" dirty="0">
                <a:effectLst/>
                <a:latin typeface="Times New Roman" panose="02020603050405020304" pitchFamily="18" charset="0"/>
                <a:ea typeface="Times New Roman" panose="02020603050405020304" pitchFamily="18" charset="0"/>
              </a:rPr>
              <a:t> ca </a:t>
            </a:r>
            <a:r>
              <a:rPr lang="en-US" sz="1800" dirty="0" err="1">
                <a:effectLst/>
                <a:latin typeface="Times New Roman" panose="02020603050405020304" pitchFamily="18" charset="0"/>
                <a:ea typeface="Times New Roman" panose="02020603050405020304" pitchFamily="18" charset="0"/>
              </a:rPr>
              <a:t>tính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phẩm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đẹp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phụ</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Việt</a:t>
            </a:r>
            <a:r>
              <a:rPr lang="en-US" sz="1800" dirty="0">
                <a:effectLst/>
                <a:latin typeface="Times New Roman" panose="02020603050405020304" pitchFamily="18" charset="0"/>
                <a:ea typeface="Times New Roman" panose="02020603050405020304" pitchFamily="18" charset="0"/>
              </a:rPr>
              <a:t> Nam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chiến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tranh</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200025" algn="l"/>
              </a:tabLst>
            </a:pPr>
            <a:r>
              <a:rPr lang="en-US" sz="1800" b="1" dirty="0">
                <a:solidFill>
                  <a:srgbClr val="7030A0"/>
                </a:solidFill>
                <a:effectLst/>
                <a:latin typeface="Times New Roman" panose="02020603050405020304" pitchFamily="18" charset="0"/>
                <a:ea typeface="Times New Roman" panose="02020603050405020304" pitchFamily="18" charset="0"/>
              </a:rPr>
              <a:t>3. </a:t>
            </a:r>
            <a:r>
              <a:rPr lang="en-US" sz="1800" b="1" dirty="0" err="1">
                <a:solidFill>
                  <a:srgbClr val="7030A0"/>
                </a:solidFill>
                <a:effectLst/>
                <a:latin typeface="Times New Roman" panose="02020603050405020304" pitchFamily="18" charset="0"/>
                <a:ea typeface="Times New Roman" panose="02020603050405020304" pitchFamily="18" charset="0"/>
              </a:rPr>
              <a:t>Lưu</a:t>
            </a:r>
            <a:r>
              <a:rPr lang="en-US" sz="1800" b="1" dirty="0">
                <a:solidFill>
                  <a:srgbClr val="7030A0"/>
                </a:solidFill>
                <a:effectLst/>
                <a:latin typeface="Times New Roman" panose="02020603050405020304" pitchFamily="18" charset="0"/>
                <a:ea typeface="Times New Roman" panose="02020603050405020304" pitchFamily="18" charset="0"/>
              </a:rPr>
              <a:t> ý </a:t>
            </a:r>
            <a:r>
              <a:rPr lang="en-US" sz="1800" b="1" dirty="0" err="1">
                <a:solidFill>
                  <a:srgbClr val="7030A0"/>
                </a:solidFill>
                <a:effectLst/>
                <a:latin typeface="Times New Roman" panose="02020603050405020304" pitchFamily="18" charset="0"/>
                <a:ea typeface="Times New Roman" panose="02020603050405020304" pitchFamily="18" charset="0"/>
              </a:rPr>
              <a:t>về</a:t>
            </a:r>
            <a:r>
              <a:rPr lang="en-US" sz="1800" b="1" dirty="0">
                <a:solidFill>
                  <a:srgbClr val="7030A0"/>
                </a:solidFill>
                <a:effectLst/>
                <a:latin typeface="Times New Roman" panose="02020603050405020304" pitchFamily="18" charset="0"/>
                <a:ea typeface="Times New Roman" panose="02020603050405020304" pitchFamily="18" charset="0"/>
              </a:rPr>
              <a:t> </a:t>
            </a:r>
            <a:r>
              <a:rPr lang="en-US" sz="1800" b="1" dirty="0" err="1">
                <a:solidFill>
                  <a:srgbClr val="7030A0"/>
                </a:solidFill>
                <a:effectLst/>
                <a:latin typeface="Times New Roman" panose="02020603050405020304" pitchFamily="18" charset="0"/>
                <a:ea typeface="Times New Roman" panose="02020603050405020304" pitchFamily="18" charset="0"/>
              </a:rPr>
              <a:t>cách</a:t>
            </a:r>
            <a:r>
              <a:rPr lang="en-US" sz="1800" b="1" dirty="0">
                <a:solidFill>
                  <a:srgbClr val="7030A0"/>
                </a:solidFill>
                <a:effectLst/>
                <a:latin typeface="Times New Roman" panose="02020603050405020304" pitchFamily="18" charset="0"/>
                <a:ea typeface="Times New Roman" panose="02020603050405020304" pitchFamily="18" charset="0"/>
              </a:rPr>
              <a:t> </a:t>
            </a:r>
            <a:r>
              <a:rPr lang="en-US" sz="1800" b="1" dirty="0" err="1">
                <a:solidFill>
                  <a:srgbClr val="7030A0"/>
                </a:solidFill>
                <a:effectLst/>
                <a:latin typeface="Times New Roman" panose="02020603050405020304" pitchFamily="18" charset="0"/>
                <a:ea typeface="Times New Roman" panose="02020603050405020304" pitchFamily="18" charset="0"/>
              </a:rPr>
              <a:t>đọc</a:t>
            </a:r>
            <a:r>
              <a:rPr lang="en-US" sz="1800" b="1" dirty="0">
                <a:solidFill>
                  <a:srgbClr val="7030A0"/>
                </a:solidFill>
                <a:effectLst/>
                <a:latin typeface="Times New Roman" panose="02020603050405020304" pitchFamily="18" charset="0"/>
                <a:ea typeface="Times New Roman" panose="02020603050405020304" pitchFamily="18" charset="0"/>
              </a:rPr>
              <a:t> </a:t>
            </a:r>
            <a:r>
              <a:rPr lang="en-US" sz="1800" b="1" dirty="0" err="1">
                <a:solidFill>
                  <a:srgbClr val="7030A0"/>
                </a:solidFill>
                <a:effectLst/>
                <a:latin typeface="Times New Roman" panose="02020603050405020304" pitchFamily="18" charset="0"/>
                <a:ea typeface="Times New Roman" panose="02020603050405020304" pitchFamily="18" charset="0"/>
              </a:rPr>
              <a:t>hiểu</a:t>
            </a:r>
            <a:r>
              <a:rPr lang="en-US" sz="1800" b="1" dirty="0">
                <a:solidFill>
                  <a:srgbClr val="7030A0"/>
                </a:solidFill>
                <a:effectLst/>
                <a:latin typeface="Times New Roman" panose="02020603050405020304" pitchFamily="18" charset="0"/>
                <a:ea typeface="Times New Roman" panose="02020603050405020304" pitchFamily="18" charset="0"/>
              </a:rPr>
              <a:t> </a:t>
            </a:r>
            <a:r>
              <a:rPr lang="en-US" sz="1800" b="1" dirty="0" err="1">
                <a:solidFill>
                  <a:srgbClr val="7030A0"/>
                </a:solidFill>
                <a:effectLst/>
                <a:latin typeface="Times New Roman" panose="02020603050405020304" pitchFamily="18" charset="0"/>
                <a:ea typeface="Times New Roman" panose="02020603050405020304" pitchFamily="18" charset="0"/>
              </a:rPr>
              <a:t>truyện</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Nhận</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biết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nhìn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sắc</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cảnh</a:t>
            </a:r>
            <a:r>
              <a:rPr lang="en-US" sz="1800" dirty="0">
                <a:effectLst/>
                <a:latin typeface="Times New Roman" panose="02020603050405020304" pitchFamily="18" charset="0"/>
                <a:ea typeface="Calibri" panose="020F0502020204030204" pitchFamily="34" charset="0"/>
              </a:rPr>
              <a:t>, chi </a:t>
            </a:r>
            <a:r>
              <a:rPr lang="en-US" sz="1800" dirty="0" err="1">
                <a:effectLst/>
                <a:latin typeface="Times New Roman" panose="02020603050405020304" pitchFamily="18" charset="0"/>
                <a:ea typeface="Calibri" panose="020F0502020204030204" pitchFamily="34" charset="0"/>
              </a:rPr>
              <a:t>tiết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Thông</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hiểu</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Tóm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tắt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chi </a:t>
            </a:r>
            <a:r>
              <a:rPr lang="en-US" sz="1800" dirty="0" err="1">
                <a:effectLst/>
                <a:latin typeface="Times New Roman" panose="02020603050405020304" pitchFamily="18" charset="0"/>
                <a:ea typeface="Calibri" panose="020F0502020204030204" pitchFamily="34" charset="0"/>
              </a:rPr>
              <a:t>tiết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chủ</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chủ</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Vận</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dụng</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Rút</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ra</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được</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bài</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học</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về</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cách</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nghĩ</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cách</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ứng</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xử</a:t>
            </a:r>
            <a:r>
              <a:rPr lang="en-US" sz="1800" dirty="0">
                <a:effectLst/>
                <a:latin typeface="Times New Roman" panose="02020603050405020304" pitchFamily="18" charset="0"/>
                <a:ea typeface="SimSun" panose="02010600030101010101" pitchFamily="2" charset="-122"/>
              </a:rPr>
              <a:t> do </a:t>
            </a:r>
            <a:r>
              <a:rPr lang="en-US" sz="1800" dirty="0" err="1">
                <a:effectLst/>
                <a:latin typeface="Times New Roman" panose="02020603050405020304" pitchFamily="18" charset="0"/>
                <a:ea typeface="SimSun" panose="02010600030101010101" pitchFamily="2" charset="-122"/>
              </a:rPr>
              <a:t>văn</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bản</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gợi</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ra.</a:t>
            </a:r>
            <a:r>
              <a:rPr lang="en-US" sz="1800" dirty="0">
                <a:effectLst/>
                <a:latin typeface="Times New Roman" panose="02020603050405020304" pitchFamily="18" charset="0"/>
                <a:ea typeface="SimSun" panose="02010600030101010101" pitchFamily="2" charset="-122"/>
              </a:rPr>
              <a:t> </a:t>
            </a:r>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Calibri" panose="020F0502020204030204" pitchFamily="34" charset="0"/>
              </a:rPr>
              <a:t>Nêu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SimSun" panose="02010600030101010101" pitchFamily="2" charset="-122"/>
              </a:rPr>
              <a:t>.</a:t>
            </a:r>
            <a:endParaRPr lang="en-US" dirty="0"/>
          </a:p>
        </p:txBody>
      </p:sp>
      <p:sp>
        <p:nvSpPr>
          <p:cNvPr id="9" name="Hộp Văn bản 13"/>
          <p:cNvSpPr txBox="1"/>
          <p:nvPr/>
        </p:nvSpPr>
        <p:spPr>
          <a:xfrm>
            <a:off x="1276626" y="4987706"/>
            <a:ext cx="10042163" cy="1055608"/>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tạp</a:t>
            </a:r>
            <a:r>
              <a:rPr lang="en-US" sz="28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
        <p:nvSpPr>
          <p:cNvPr id="12" name="Hộp Văn bản 8"/>
          <p:cNvSpPr txBox="1"/>
          <p:nvPr/>
        </p:nvSpPr>
        <p:spPr>
          <a:xfrm>
            <a:off x="1276626" y="6168356"/>
            <a:ext cx="3167688" cy="578882"/>
          </a:xfrm>
          <a:prstGeom prst="roundRect">
            <a:avLst/>
          </a:prstGeom>
          <a:noFill/>
          <a:ln w="38100">
            <a:solidFill>
              <a:srgbClr val="00CC00"/>
            </a:solidFill>
          </a:ln>
        </p:spPr>
        <p:txBody>
          <a:bodyPr wrap="square">
            <a:spAutoFit/>
          </a:bodyPr>
          <a:lstStyle/>
          <a:p>
            <a:pPr algn="just"/>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Ngôn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gũi</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6" grpId="0" animBg="1"/>
      <p:bldP spid="9"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0"/>
            <a:ext cx="12227339" cy="6861781"/>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276626" y="512309"/>
            <a:ext cx="9017000" cy="954107"/>
          </a:xfrm>
          <a:prstGeom prst="rect">
            <a:avLst/>
          </a:prstGeom>
          <a:noFill/>
        </p:spPr>
        <p:txBody>
          <a:bodyPr wrap="square">
            <a:spAutoFit/>
          </a:bodyPr>
          <a:lstStyle/>
          <a:p>
            <a:pPr algn="just"/>
            <a:r>
              <a:rPr lang="en-US" sz="28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III</a:t>
            </a:r>
            <a:r>
              <a:rPr lang="en-US" sz="2800" b="1" dirty="0" smtClean="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TỔNG KẾT</a:t>
            </a:r>
            <a:endParaRPr lang="en-US" sz="2800" b="1" dirty="0" smtClean="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b="1" dirty="0" smtClean="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sắc</a:t>
            </a:r>
            <a:r>
              <a:rPr lang="en-US" sz="28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dung</a:t>
            </a:r>
            <a:endParaRPr lang="en-US" sz="2800" dirty="0">
              <a:solidFill>
                <a:srgbClr val="339933"/>
              </a:solidFill>
              <a:latin typeface="Times New Roman" panose="02020603050405020304" pitchFamily="18" charset="0"/>
              <a:cs typeface="Times New Roman" panose="02020603050405020304" pitchFamily="18" charset="0"/>
            </a:endParaRPr>
          </a:p>
        </p:txBody>
      </p:sp>
      <p:sp>
        <p:nvSpPr>
          <p:cNvPr id="17" name="Hộp Văn bản 16"/>
          <p:cNvSpPr txBox="1"/>
          <p:nvPr/>
        </p:nvSpPr>
        <p:spPr>
          <a:xfrm>
            <a:off x="1041400" y="1466416"/>
            <a:ext cx="10388152" cy="2962513"/>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cs typeface="Times New Roman" panose="02020603050405020304" pitchFamily="18" charset="0"/>
              </a:rPr>
              <a:t> phi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mát</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Hộp Văn bản 3"/>
          <p:cNvSpPr txBox="1"/>
          <p:nvPr/>
        </p:nvSpPr>
        <p:spPr>
          <a:xfrm>
            <a:off x="2752437" y="7508112"/>
            <a:ext cx="8143073" cy="5632311"/>
          </a:xfrm>
          <a:prstGeom prst="rect">
            <a:avLst/>
          </a:prstGeom>
          <a:noFill/>
        </p:spPr>
        <p:txBody>
          <a:bodyPr wrap="square">
            <a:spAutoFit/>
          </a:bodyPr>
          <a:lstStyle/>
          <a:p>
            <a:pPr marL="342900" marR="0" lvl="0" indent="-342900" algn="just">
              <a:spcBef>
                <a:spcPts val="0"/>
              </a:spcBef>
              <a:spcAft>
                <a:spcPts val="0"/>
              </a:spcAft>
              <a:buClr>
                <a:srgbClr val="7030A0"/>
              </a:buClr>
              <a:buFont typeface="+mj-lt"/>
              <a:buAutoNum type="arabicPeriod"/>
            </a:pPr>
            <a:r>
              <a:rPr lang="en-US" sz="1800" b="1" dirty="0" err="1">
                <a:solidFill>
                  <a:srgbClr val="7030A0"/>
                </a:solidFill>
                <a:effectLst/>
                <a:latin typeface="Times New Roman" panose="02020603050405020304" pitchFamily="18" charset="0"/>
                <a:ea typeface="Calibri" panose="020F0502020204030204" pitchFamily="34" charset="0"/>
              </a:rPr>
              <a:t>Đặc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sắc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nghệ</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thuật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solidFill>
                  <a:srgbClr val="7030A0"/>
                </a:solidFill>
                <a:effectLst/>
                <a:latin typeface="Times New Roman" panose="02020603050405020304" pitchFamily="18" charset="0"/>
                <a:ea typeface="Calibri" panose="020F0502020204030204" pitchFamily="34" charset="0"/>
              </a:rPr>
              <a:t>2. </a:t>
            </a:r>
            <a:r>
              <a:rPr lang="en-US" sz="1800" b="1" dirty="0" err="1">
                <a:solidFill>
                  <a:srgbClr val="7030A0"/>
                </a:solidFill>
                <a:effectLst/>
                <a:latin typeface="Times New Roman" panose="02020603050405020304" pitchFamily="18" charset="0"/>
                <a:ea typeface="Calibri" panose="020F0502020204030204" pitchFamily="34" charset="0"/>
              </a:rPr>
              <a:t>Đặc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sắc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nội</a:t>
            </a:r>
            <a:r>
              <a:rPr lang="en-US" sz="1800" b="1" dirty="0">
                <a:solidFill>
                  <a:srgbClr val="7030A0"/>
                </a:solidFill>
                <a:effectLst/>
                <a:latin typeface="Times New Roman" panose="02020603050405020304" pitchFamily="18" charset="0"/>
                <a:ea typeface="Calibri" panose="020F0502020204030204" pitchFamily="34" charset="0"/>
              </a:rPr>
              <a:t> dung</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tabLst>
                <a:tab pos="200025" algn="l"/>
              </a:tabLst>
            </a:pPr>
            <a:r>
              <a:rPr lang="en-US" sz="1800" b="1" dirty="0">
                <a:solidFill>
                  <a:srgbClr val="7030A0"/>
                </a:solidFill>
                <a:effectLst/>
                <a:latin typeface="Times New Roman" panose="02020603050405020304" pitchFamily="18" charset="0"/>
                <a:ea typeface="Times New Roman" panose="02020603050405020304" pitchFamily="18" charset="0"/>
              </a:rPr>
              <a:t>3. </a:t>
            </a:r>
            <a:r>
              <a:rPr lang="en-US" sz="1800" b="1" dirty="0" err="1">
                <a:solidFill>
                  <a:srgbClr val="7030A0"/>
                </a:solidFill>
                <a:effectLst/>
                <a:latin typeface="Times New Roman" panose="02020603050405020304" pitchFamily="18" charset="0"/>
                <a:ea typeface="Times New Roman" panose="02020603050405020304" pitchFamily="18" charset="0"/>
              </a:rPr>
              <a:t>Lưu</a:t>
            </a:r>
            <a:r>
              <a:rPr lang="en-US" sz="1800" b="1" dirty="0">
                <a:solidFill>
                  <a:srgbClr val="7030A0"/>
                </a:solidFill>
                <a:effectLst/>
                <a:latin typeface="Times New Roman" panose="02020603050405020304" pitchFamily="18" charset="0"/>
                <a:ea typeface="Times New Roman" panose="02020603050405020304" pitchFamily="18" charset="0"/>
              </a:rPr>
              <a:t> ý </a:t>
            </a:r>
            <a:r>
              <a:rPr lang="en-US" sz="1800" b="1" dirty="0" err="1">
                <a:solidFill>
                  <a:srgbClr val="7030A0"/>
                </a:solidFill>
                <a:effectLst/>
                <a:latin typeface="Times New Roman" panose="02020603050405020304" pitchFamily="18" charset="0"/>
                <a:ea typeface="Times New Roman" panose="02020603050405020304" pitchFamily="18" charset="0"/>
              </a:rPr>
              <a:t>về</a:t>
            </a:r>
            <a:r>
              <a:rPr lang="en-US" sz="1800" b="1" dirty="0">
                <a:solidFill>
                  <a:srgbClr val="7030A0"/>
                </a:solidFill>
                <a:effectLst/>
                <a:latin typeface="Times New Roman" panose="02020603050405020304" pitchFamily="18" charset="0"/>
                <a:ea typeface="Times New Roman" panose="02020603050405020304" pitchFamily="18" charset="0"/>
              </a:rPr>
              <a:t> </a:t>
            </a:r>
            <a:r>
              <a:rPr lang="en-US" sz="1800" b="1" dirty="0" err="1">
                <a:solidFill>
                  <a:srgbClr val="7030A0"/>
                </a:solidFill>
                <a:effectLst/>
                <a:latin typeface="Times New Roman" panose="02020603050405020304" pitchFamily="18" charset="0"/>
                <a:ea typeface="Times New Roman" panose="02020603050405020304" pitchFamily="18" charset="0"/>
              </a:rPr>
              <a:t>cách</a:t>
            </a:r>
            <a:r>
              <a:rPr lang="en-US" sz="1800" b="1" dirty="0">
                <a:solidFill>
                  <a:srgbClr val="7030A0"/>
                </a:solidFill>
                <a:effectLst/>
                <a:latin typeface="Times New Roman" panose="02020603050405020304" pitchFamily="18" charset="0"/>
                <a:ea typeface="Times New Roman" panose="02020603050405020304" pitchFamily="18" charset="0"/>
              </a:rPr>
              <a:t> </a:t>
            </a:r>
            <a:r>
              <a:rPr lang="en-US" sz="1800" b="1" dirty="0" err="1">
                <a:solidFill>
                  <a:srgbClr val="7030A0"/>
                </a:solidFill>
                <a:effectLst/>
                <a:latin typeface="Times New Roman" panose="02020603050405020304" pitchFamily="18" charset="0"/>
                <a:ea typeface="Times New Roman" panose="02020603050405020304" pitchFamily="18" charset="0"/>
              </a:rPr>
              <a:t>đọc</a:t>
            </a:r>
            <a:r>
              <a:rPr lang="en-US" sz="1800" b="1" dirty="0">
                <a:solidFill>
                  <a:srgbClr val="7030A0"/>
                </a:solidFill>
                <a:effectLst/>
                <a:latin typeface="Times New Roman" panose="02020603050405020304" pitchFamily="18" charset="0"/>
                <a:ea typeface="Times New Roman" panose="02020603050405020304" pitchFamily="18" charset="0"/>
              </a:rPr>
              <a:t> </a:t>
            </a:r>
            <a:r>
              <a:rPr lang="en-US" sz="1800" b="1" dirty="0" err="1">
                <a:solidFill>
                  <a:srgbClr val="7030A0"/>
                </a:solidFill>
                <a:effectLst/>
                <a:latin typeface="Times New Roman" panose="02020603050405020304" pitchFamily="18" charset="0"/>
                <a:ea typeface="Times New Roman" panose="02020603050405020304" pitchFamily="18" charset="0"/>
              </a:rPr>
              <a:t>hiểu</a:t>
            </a:r>
            <a:r>
              <a:rPr lang="en-US" sz="1800" b="1" dirty="0">
                <a:solidFill>
                  <a:srgbClr val="7030A0"/>
                </a:solidFill>
                <a:effectLst/>
                <a:latin typeface="Times New Roman" panose="02020603050405020304" pitchFamily="18" charset="0"/>
                <a:ea typeface="Times New Roman" panose="02020603050405020304" pitchFamily="18" charset="0"/>
              </a:rPr>
              <a:t> </a:t>
            </a:r>
            <a:r>
              <a:rPr lang="en-US" sz="1800" b="1" dirty="0" err="1">
                <a:solidFill>
                  <a:srgbClr val="7030A0"/>
                </a:solidFill>
                <a:effectLst/>
                <a:latin typeface="Times New Roman" panose="02020603050405020304" pitchFamily="18" charset="0"/>
                <a:ea typeface="Times New Roman" panose="02020603050405020304" pitchFamily="18" charset="0"/>
              </a:rPr>
              <a:t>truyện</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Nhận</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biết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nhìn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sắc</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cảnh</a:t>
            </a:r>
            <a:r>
              <a:rPr lang="en-US" sz="1800" dirty="0">
                <a:effectLst/>
                <a:latin typeface="Times New Roman" panose="02020603050405020304" pitchFamily="18" charset="0"/>
                <a:ea typeface="Calibri" panose="020F0502020204030204" pitchFamily="34" charset="0"/>
              </a:rPr>
              <a:t>, chi </a:t>
            </a:r>
            <a:r>
              <a:rPr lang="en-US" sz="1800" dirty="0" err="1">
                <a:effectLst/>
                <a:latin typeface="Times New Roman" panose="02020603050405020304" pitchFamily="18" charset="0"/>
                <a:ea typeface="Calibri" panose="020F0502020204030204" pitchFamily="34" charset="0"/>
              </a:rPr>
              <a:t>tiết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Thông</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hiểu</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Tóm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tắt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chi </a:t>
            </a:r>
            <a:r>
              <a:rPr lang="en-US" sz="1800" dirty="0" err="1">
                <a:effectLst/>
                <a:latin typeface="Times New Roman" panose="02020603050405020304" pitchFamily="18" charset="0"/>
                <a:ea typeface="Calibri" panose="020F0502020204030204" pitchFamily="34" charset="0"/>
              </a:rPr>
              <a:t>tiết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chủ</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chủ</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Vận</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dụng</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Rút</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ra</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được</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bài</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học</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về</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cách</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nghĩ</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cách</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ứng</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xử</a:t>
            </a:r>
            <a:r>
              <a:rPr lang="en-US" sz="1800" dirty="0">
                <a:effectLst/>
                <a:latin typeface="Times New Roman" panose="02020603050405020304" pitchFamily="18" charset="0"/>
                <a:ea typeface="SimSun" panose="02010600030101010101" pitchFamily="2" charset="-122"/>
              </a:rPr>
              <a:t> do </a:t>
            </a:r>
            <a:r>
              <a:rPr lang="en-US" sz="1800" dirty="0" err="1">
                <a:effectLst/>
                <a:latin typeface="Times New Roman" panose="02020603050405020304" pitchFamily="18" charset="0"/>
                <a:ea typeface="SimSun" panose="02010600030101010101" pitchFamily="2" charset="-122"/>
              </a:rPr>
              <a:t>văn</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bản</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gợi</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ra.</a:t>
            </a:r>
            <a:r>
              <a:rPr lang="en-US" sz="1800" dirty="0">
                <a:effectLst/>
                <a:latin typeface="Times New Roman" panose="02020603050405020304" pitchFamily="18" charset="0"/>
                <a:ea typeface="SimSun" panose="02010600030101010101" pitchFamily="2" charset="-122"/>
              </a:rPr>
              <a:t> </a:t>
            </a:r>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Calibri" panose="020F0502020204030204" pitchFamily="34" charset="0"/>
              </a:rPr>
              <a:t>Nêu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SimSun" panose="02010600030101010101" pitchFamily="2" charset="-122"/>
              </a:rPr>
              <a:t>.</a:t>
            </a:r>
            <a:endParaRPr lang="en-US" dirty="0"/>
          </a:p>
        </p:txBody>
      </p:sp>
      <p:sp>
        <p:nvSpPr>
          <p:cNvPr id="9" name="Hộp Văn bản 8"/>
          <p:cNvSpPr txBox="1"/>
          <p:nvPr/>
        </p:nvSpPr>
        <p:spPr>
          <a:xfrm>
            <a:off x="1188434" y="4547021"/>
            <a:ext cx="10094084" cy="2009061"/>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đức</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hậu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0" y="-16781"/>
            <a:ext cx="12257994" cy="6891562"/>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731" y="3429000"/>
            <a:ext cx="3161071" cy="3161071"/>
          </a:xfrm>
          <a:prstGeom prst="rect">
            <a:avLst/>
          </a:prstGeom>
        </p:spPr>
      </p:pic>
      <p:sp>
        <p:nvSpPr>
          <p:cNvPr id="10" name="Bong bóng Lời nói: Hình chữ nhật với Góc Tròn 9"/>
          <p:cNvSpPr/>
          <p:nvPr/>
        </p:nvSpPr>
        <p:spPr>
          <a:xfrm>
            <a:off x="3581833" y="1871469"/>
            <a:ext cx="5028331" cy="967484"/>
          </a:xfrm>
          <a:prstGeom prst="wedgeRoundRectCallout">
            <a:avLst>
              <a:gd name="adj1" fmla="val -51080"/>
              <a:gd name="adj2" fmla="val 72168"/>
              <a:gd name="adj3" fmla="val 16667"/>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i="1" dirty="0">
                <a:solidFill>
                  <a:schemeClr val="tx1"/>
                </a:solidFill>
                <a:latin typeface="Times New Roman" panose="02020603050405020304" pitchFamily="18" charset="0"/>
                <a:cs typeface="Times New Roman" panose="02020603050405020304" pitchFamily="18" charset="0"/>
              </a:rPr>
              <a:t>Qua video,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suy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nghĩ</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hậu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quả</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chiến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tranh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gây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3" name="Picture 2" descr="Photo] Sự ác liệt của chiến tranh Việt Nam qua những bức ảnh | Xã hội |  Vietnam+ (VietnamP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54" y="3347558"/>
            <a:ext cx="4212310" cy="315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3781"/>
            <a:ext cx="12227339" cy="6861781"/>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276626" y="679479"/>
            <a:ext cx="9017000" cy="523220"/>
          </a:xfrm>
          <a:prstGeom prst="rect">
            <a:avLst/>
          </a:prstGeom>
          <a:noFill/>
        </p:spPr>
        <p:txBody>
          <a:bodyPr wrap="square">
            <a:spAutoFit/>
          </a:bodyPr>
          <a:lstStyle/>
          <a:p>
            <a:pPr marL="0" marR="0" algn="just">
              <a:spcBef>
                <a:spcPts val="0"/>
              </a:spcBef>
              <a:spcAft>
                <a:spcPts val="0"/>
              </a:spcAft>
              <a:tabLst>
                <a:tab pos="200025" algn="l"/>
              </a:tabLst>
            </a:pPr>
            <a:r>
              <a:rPr lang="en-US" sz="2800" b="1" dirty="0">
                <a:solidFill>
                  <a:srgbClr val="339933"/>
                </a:solidFill>
                <a:effectLst/>
                <a:latin typeface="Times New Roman" panose="02020603050405020304" pitchFamily="18" charset="0"/>
                <a:ea typeface="Times New Roman" panose="02020603050405020304" pitchFamily="18" charset="0"/>
              </a:rPr>
              <a:t>3. </a:t>
            </a:r>
            <a:r>
              <a:rPr lang="en-US" sz="2800" b="1" dirty="0" err="1">
                <a:solidFill>
                  <a:srgbClr val="339933"/>
                </a:solidFill>
                <a:effectLst/>
                <a:latin typeface="Times New Roman" panose="02020603050405020304" pitchFamily="18" charset="0"/>
                <a:ea typeface="Times New Roman" panose="02020603050405020304" pitchFamily="18" charset="0"/>
              </a:rPr>
              <a:t>Lưu</a:t>
            </a:r>
            <a:r>
              <a:rPr lang="en-US" sz="2800" b="1" dirty="0">
                <a:solidFill>
                  <a:srgbClr val="339933"/>
                </a:solidFill>
                <a:effectLst/>
                <a:latin typeface="Times New Roman" panose="02020603050405020304" pitchFamily="18" charset="0"/>
                <a:ea typeface="Times New Roman" panose="02020603050405020304" pitchFamily="18" charset="0"/>
              </a:rPr>
              <a:t> ý </a:t>
            </a:r>
            <a:r>
              <a:rPr lang="en-US" sz="2800" b="1" dirty="0" err="1">
                <a:solidFill>
                  <a:srgbClr val="339933"/>
                </a:solidFill>
                <a:effectLst/>
                <a:latin typeface="Times New Roman" panose="02020603050405020304" pitchFamily="18" charset="0"/>
                <a:ea typeface="Times New Roman" panose="02020603050405020304" pitchFamily="18" charset="0"/>
              </a:rPr>
              <a:t>về</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cách</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đọc</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hiểu</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smtClean="0">
                <a:solidFill>
                  <a:srgbClr val="339933"/>
                </a:solidFill>
                <a:effectLst/>
                <a:latin typeface="Times New Roman" panose="02020603050405020304" pitchFamily="18" charset="0"/>
                <a:ea typeface="Times New Roman" panose="02020603050405020304" pitchFamily="18" charset="0"/>
              </a:rPr>
              <a:t>truyện</a:t>
            </a:r>
            <a:r>
              <a:rPr lang="en-US" sz="2800" b="1" dirty="0" smtClean="0">
                <a:solidFill>
                  <a:srgbClr val="339933"/>
                </a:solidFill>
                <a:effectLst/>
                <a:latin typeface="Times New Roman" panose="02020603050405020304" pitchFamily="18" charset="0"/>
                <a:ea typeface="Times New Roman" panose="02020603050405020304" pitchFamily="18" charset="0"/>
              </a:rPr>
              <a:t> </a:t>
            </a:r>
            <a:r>
              <a:rPr lang="en-US" sz="2800" b="1" dirty="0" err="1" smtClean="0">
                <a:solidFill>
                  <a:srgbClr val="339933"/>
                </a:solidFill>
                <a:effectLst/>
                <a:latin typeface="Times New Roman" panose="02020603050405020304" pitchFamily="18" charset="0"/>
                <a:ea typeface="Times New Roman" panose="02020603050405020304" pitchFamily="18" charset="0"/>
              </a:rPr>
              <a:t>kí</a:t>
            </a:r>
            <a:endParaRPr lang="en-US" sz="2400" dirty="0">
              <a:solidFill>
                <a:srgbClr val="339933"/>
              </a:solidFill>
              <a:effectLst/>
              <a:latin typeface="Times New Roman" panose="02020603050405020304" pitchFamily="18" charset="0"/>
              <a:ea typeface="Times New Roman" panose="02020603050405020304" pitchFamily="18" charset="0"/>
            </a:endParaRPr>
          </a:p>
        </p:txBody>
      </p:sp>
      <p:sp>
        <p:nvSpPr>
          <p:cNvPr id="4" name="Hộp Văn bản 3"/>
          <p:cNvSpPr txBox="1"/>
          <p:nvPr/>
        </p:nvSpPr>
        <p:spPr>
          <a:xfrm>
            <a:off x="2926608" y="7522482"/>
            <a:ext cx="8143073" cy="3693319"/>
          </a:xfrm>
          <a:prstGeom prst="rect">
            <a:avLst/>
          </a:prstGeom>
          <a:noFill/>
        </p:spPr>
        <p:txBody>
          <a:bodyPr wrap="square">
            <a:spAutoFit/>
          </a:bodyPr>
          <a:lstStyle/>
          <a:p>
            <a:pPr marL="342900" marR="0" lvl="0" indent="-342900" algn="just">
              <a:spcBef>
                <a:spcPts val="0"/>
              </a:spcBef>
              <a:spcAft>
                <a:spcPts val="0"/>
              </a:spcAft>
              <a:buClr>
                <a:srgbClr val="7030A0"/>
              </a:buClr>
              <a:buFont typeface="+mj-lt"/>
              <a:buAutoNum type="arabicPeriod"/>
            </a:pPr>
            <a:r>
              <a:rPr lang="en-US" sz="1800" b="1" dirty="0" err="1">
                <a:solidFill>
                  <a:srgbClr val="7030A0"/>
                </a:solidFill>
                <a:effectLst/>
                <a:latin typeface="Times New Roman" panose="02020603050405020304" pitchFamily="18" charset="0"/>
                <a:ea typeface="Calibri" panose="020F0502020204030204" pitchFamily="34" charset="0"/>
              </a:rPr>
              <a:t>Đặc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sắc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nghệ</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thuật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solidFill>
                  <a:srgbClr val="7030A0"/>
                </a:solidFill>
                <a:effectLst/>
                <a:latin typeface="Times New Roman" panose="02020603050405020304" pitchFamily="18" charset="0"/>
                <a:ea typeface="Calibri" panose="020F0502020204030204" pitchFamily="34" charset="0"/>
              </a:rPr>
              <a:t>2. </a:t>
            </a:r>
            <a:r>
              <a:rPr lang="en-US" sz="1800" b="1" dirty="0" err="1">
                <a:solidFill>
                  <a:srgbClr val="7030A0"/>
                </a:solidFill>
                <a:effectLst/>
                <a:latin typeface="Times New Roman" panose="02020603050405020304" pitchFamily="18" charset="0"/>
                <a:ea typeface="Calibri" panose="020F0502020204030204" pitchFamily="34" charset="0"/>
              </a:rPr>
              <a:t>Đặc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sắc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nội</a:t>
            </a:r>
            <a:r>
              <a:rPr lang="en-US" sz="1800" b="1" dirty="0">
                <a:solidFill>
                  <a:srgbClr val="7030A0"/>
                </a:solidFill>
                <a:effectLst/>
                <a:latin typeface="Times New Roman" panose="02020603050405020304" pitchFamily="18" charset="0"/>
                <a:ea typeface="Calibri" panose="020F0502020204030204" pitchFamily="34" charset="0"/>
              </a:rPr>
              <a:t> dung</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Thông</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hiểu</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Tóm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tắt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chi </a:t>
            </a:r>
            <a:r>
              <a:rPr lang="en-US" sz="1800" dirty="0" err="1">
                <a:effectLst/>
                <a:latin typeface="Times New Roman" panose="02020603050405020304" pitchFamily="18" charset="0"/>
                <a:ea typeface="Calibri" panose="020F0502020204030204" pitchFamily="34" charset="0"/>
              </a:rPr>
              <a:t>tiết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chủ</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chủ</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Vận</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dụng</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Rút</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ra</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được</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bài</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học</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về</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cách</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nghĩ</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cách</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ứng</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xử</a:t>
            </a:r>
            <a:r>
              <a:rPr lang="en-US" sz="1800" dirty="0">
                <a:effectLst/>
                <a:latin typeface="Times New Roman" panose="02020603050405020304" pitchFamily="18" charset="0"/>
                <a:ea typeface="SimSun" panose="02010600030101010101" pitchFamily="2" charset="-122"/>
              </a:rPr>
              <a:t> do </a:t>
            </a:r>
            <a:r>
              <a:rPr lang="en-US" sz="1800" dirty="0" err="1">
                <a:effectLst/>
                <a:latin typeface="Times New Roman" panose="02020603050405020304" pitchFamily="18" charset="0"/>
                <a:ea typeface="SimSun" panose="02010600030101010101" pitchFamily="2" charset="-122"/>
              </a:rPr>
              <a:t>văn</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bản</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gợi</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ra.</a:t>
            </a:r>
            <a:r>
              <a:rPr lang="en-US" sz="1800" dirty="0">
                <a:effectLst/>
                <a:latin typeface="Times New Roman" panose="02020603050405020304" pitchFamily="18" charset="0"/>
                <a:ea typeface="SimSun" panose="02010600030101010101" pitchFamily="2" charset="-122"/>
              </a:rPr>
              <a:t> </a:t>
            </a:r>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Calibri" panose="020F0502020204030204" pitchFamily="34" charset="0"/>
              </a:rPr>
              <a:t>Nêu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SimSun" panose="02010600030101010101" pitchFamily="2" charset="-122"/>
              </a:rPr>
              <a:t>.</a:t>
            </a:r>
            <a:endParaRPr lang="en-US" dirty="0"/>
          </a:p>
        </p:txBody>
      </p:sp>
      <p:sp>
        <p:nvSpPr>
          <p:cNvPr id="9" name="Hộp Văn bản 8"/>
          <p:cNvSpPr txBox="1"/>
          <p:nvPr/>
        </p:nvSpPr>
        <p:spPr>
          <a:xfrm>
            <a:off x="1271907" y="2272344"/>
            <a:ext cx="10205280" cy="1055608"/>
          </a:xfrm>
          <a:prstGeom prst="roundRect">
            <a:avLst/>
          </a:prstGeom>
          <a:noFill/>
          <a:ln w="38100">
            <a:solidFill>
              <a:srgbClr val="00CC00"/>
            </a:solidFill>
          </a:ln>
        </p:spPr>
        <p:txBody>
          <a:bodyPr wrap="square">
            <a:spAutoFit/>
          </a:bodyPr>
          <a:lstStyle/>
          <a:p>
            <a:pPr algn="just"/>
            <a:r>
              <a:rPr lang="en-US" sz="2800" b="1"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nhìn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nghệ</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vật</a:t>
            </a:r>
            <a:r>
              <a:rPr lang="en-US" sz="28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2" name="Hộp Văn bản 1"/>
          <p:cNvSpPr txBox="1"/>
          <p:nvPr/>
        </p:nvSpPr>
        <p:spPr>
          <a:xfrm>
            <a:off x="1271907" y="1514214"/>
            <a:ext cx="1848739"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just"/>
            <a:r>
              <a:rPr lang="en-US" sz="2800" b="1" dirty="0" err="1">
                <a:solidFill>
                  <a:schemeClr val="bg1"/>
                </a:solidFill>
                <a:latin typeface="Times New Roman" panose="02020603050405020304" pitchFamily="18" charset="0"/>
                <a:ea typeface="Calibri" panose="020F0502020204030204" pitchFamily="34" charset="0"/>
              </a:rPr>
              <a:t>Nhận</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biết</a:t>
            </a:r>
            <a:endParaRPr lang="en-US" sz="2800" dirty="0">
              <a:solidFill>
                <a:schemeClr val="bg1"/>
              </a:solidFill>
              <a:latin typeface="Times New Roman" panose="02020603050405020304" pitchFamily="18" charset="0"/>
              <a:ea typeface="Calibri" panose="020F0502020204030204" pitchFamily="34" charset="0"/>
            </a:endParaRPr>
          </a:p>
        </p:txBody>
      </p:sp>
      <p:sp>
        <p:nvSpPr>
          <p:cNvPr id="3" name="Hộp Văn bản 2"/>
          <p:cNvSpPr txBox="1"/>
          <p:nvPr/>
        </p:nvSpPr>
        <p:spPr>
          <a:xfrm>
            <a:off x="1271907" y="3446479"/>
            <a:ext cx="7364093" cy="578882"/>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huống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đặc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sắc</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7" name="Hộp Văn bản 6"/>
          <p:cNvSpPr txBox="1"/>
          <p:nvPr/>
        </p:nvSpPr>
        <p:spPr>
          <a:xfrm>
            <a:off x="1271907" y="4223989"/>
            <a:ext cx="8554264" cy="578882"/>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cảnh</a:t>
            </a:r>
            <a:r>
              <a:rPr lang="en-US" sz="2800" dirty="0">
                <a:latin typeface="Times New Roman" panose="02020603050405020304" pitchFamily="18" charset="0"/>
                <a:ea typeface="Calibri" panose="020F0502020204030204" pitchFamily="34" charset="0"/>
              </a:rPr>
              <a:t>, chi </a:t>
            </a:r>
            <a:r>
              <a:rPr lang="en-US" sz="2800" dirty="0" err="1">
                <a:latin typeface="Times New Roman" panose="02020603050405020304" pitchFamily="18" charset="0"/>
                <a:ea typeface="Calibri" panose="020F0502020204030204" pitchFamily="34" charset="0"/>
              </a:rPr>
              <a:t>tiết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8" name="Hộp Văn bản 7"/>
          <p:cNvSpPr txBox="1"/>
          <p:nvPr/>
        </p:nvSpPr>
        <p:spPr>
          <a:xfrm>
            <a:off x="1271906" y="4974727"/>
            <a:ext cx="9410607" cy="578882"/>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11" name="Hộp Văn bản 10"/>
          <p:cNvSpPr txBox="1"/>
          <p:nvPr/>
        </p:nvSpPr>
        <p:spPr>
          <a:xfrm>
            <a:off x="1271907" y="5725465"/>
            <a:ext cx="6565808" cy="578882"/>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nghệ</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xây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dựng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vật</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2" grpId="0" animBg="1"/>
      <p:bldP spid="3" grpId="0" animBg="1"/>
      <p:bldP spid="7" grpId="0" animBg="1"/>
      <p:bldP spid="8"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0" y="-3781"/>
            <a:ext cx="12227339" cy="6861781"/>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276626" y="835216"/>
            <a:ext cx="9017000" cy="523220"/>
          </a:xfrm>
          <a:prstGeom prst="rect">
            <a:avLst/>
          </a:prstGeom>
          <a:noFill/>
        </p:spPr>
        <p:txBody>
          <a:bodyPr wrap="square">
            <a:spAutoFit/>
          </a:bodyPr>
          <a:lstStyle/>
          <a:p>
            <a:pPr marL="0" marR="0" algn="just">
              <a:spcBef>
                <a:spcPts val="0"/>
              </a:spcBef>
              <a:spcAft>
                <a:spcPts val="0"/>
              </a:spcAft>
              <a:tabLst>
                <a:tab pos="200025" algn="l"/>
              </a:tabLst>
            </a:pPr>
            <a:r>
              <a:rPr lang="en-US" sz="2800" b="1" dirty="0">
                <a:solidFill>
                  <a:srgbClr val="339933"/>
                </a:solidFill>
                <a:effectLst/>
                <a:latin typeface="Times New Roman" panose="02020603050405020304" pitchFamily="18" charset="0"/>
                <a:ea typeface="Times New Roman" panose="02020603050405020304" pitchFamily="18" charset="0"/>
              </a:rPr>
              <a:t>3. </a:t>
            </a:r>
            <a:r>
              <a:rPr lang="en-US" sz="2800" b="1" dirty="0" err="1">
                <a:solidFill>
                  <a:srgbClr val="339933"/>
                </a:solidFill>
                <a:effectLst/>
                <a:latin typeface="Times New Roman" panose="02020603050405020304" pitchFamily="18" charset="0"/>
                <a:ea typeface="Times New Roman" panose="02020603050405020304" pitchFamily="18" charset="0"/>
              </a:rPr>
              <a:t>Lưu</a:t>
            </a:r>
            <a:r>
              <a:rPr lang="en-US" sz="2800" b="1" dirty="0">
                <a:solidFill>
                  <a:srgbClr val="339933"/>
                </a:solidFill>
                <a:effectLst/>
                <a:latin typeface="Times New Roman" panose="02020603050405020304" pitchFamily="18" charset="0"/>
                <a:ea typeface="Times New Roman" panose="02020603050405020304" pitchFamily="18" charset="0"/>
              </a:rPr>
              <a:t> ý </a:t>
            </a:r>
            <a:r>
              <a:rPr lang="en-US" sz="2800" b="1" dirty="0" err="1">
                <a:solidFill>
                  <a:srgbClr val="339933"/>
                </a:solidFill>
                <a:effectLst/>
                <a:latin typeface="Times New Roman" panose="02020603050405020304" pitchFamily="18" charset="0"/>
                <a:ea typeface="Times New Roman" panose="02020603050405020304" pitchFamily="18" charset="0"/>
              </a:rPr>
              <a:t>về</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cách</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đọc</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hiểu</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truyện</a:t>
            </a:r>
            <a:endParaRPr lang="en-US" sz="2400" dirty="0">
              <a:solidFill>
                <a:srgbClr val="339933"/>
              </a:solidFill>
              <a:effectLst/>
              <a:latin typeface="Times New Roman" panose="02020603050405020304" pitchFamily="18" charset="0"/>
              <a:ea typeface="Times New Roman" panose="02020603050405020304" pitchFamily="18" charset="0"/>
            </a:endParaRPr>
          </a:p>
        </p:txBody>
      </p:sp>
      <p:sp>
        <p:nvSpPr>
          <p:cNvPr id="4" name="Hộp Văn bản 3"/>
          <p:cNvSpPr txBox="1"/>
          <p:nvPr/>
        </p:nvSpPr>
        <p:spPr>
          <a:xfrm>
            <a:off x="2926608" y="7522482"/>
            <a:ext cx="8143073" cy="2031325"/>
          </a:xfrm>
          <a:prstGeom prst="rect">
            <a:avLst/>
          </a:prstGeom>
          <a:noFill/>
        </p:spPr>
        <p:txBody>
          <a:bodyPr wrap="square">
            <a:spAutoFit/>
          </a:bodyPr>
          <a:lstStyle/>
          <a:p>
            <a:pPr marL="342900" marR="0" lvl="0" indent="-342900" algn="just">
              <a:spcBef>
                <a:spcPts val="0"/>
              </a:spcBef>
              <a:spcAft>
                <a:spcPts val="0"/>
              </a:spcAft>
              <a:buClr>
                <a:srgbClr val="7030A0"/>
              </a:buClr>
              <a:buFont typeface="+mj-lt"/>
              <a:buAutoNum type="arabicPeriod"/>
            </a:pPr>
            <a:r>
              <a:rPr lang="en-US" sz="1800" b="1" dirty="0" err="1">
                <a:solidFill>
                  <a:srgbClr val="7030A0"/>
                </a:solidFill>
                <a:effectLst/>
                <a:latin typeface="Times New Roman" panose="02020603050405020304" pitchFamily="18" charset="0"/>
                <a:ea typeface="Calibri" panose="020F0502020204030204" pitchFamily="34" charset="0"/>
              </a:rPr>
              <a:t>Đặc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sắc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nghệ</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thuật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solidFill>
                  <a:srgbClr val="7030A0"/>
                </a:solidFill>
                <a:effectLst/>
                <a:latin typeface="Times New Roman" panose="02020603050405020304" pitchFamily="18" charset="0"/>
                <a:ea typeface="Calibri" panose="020F0502020204030204" pitchFamily="34" charset="0"/>
              </a:rPr>
              <a:t>2. </a:t>
            </a:r>
            <a:r>
              <a:rPr lang="en-US" sz="1800" b="1" dirty="0" err="1">
                <a:solidFill>
                  <a:srgbClr val="7030A0"/>
                </a:solidFill>
                <a:effectLst/>
                <a:latin typeface="Times New Roman" panose="02020603050405020304" pitchFamily="18" charset="0"/>
                <a:ea typeface="Calibri" panose="020F0502020204030204" pitchFamily="34" charset="0"/>
              </a:rPr>
              <a:t>Đặc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sắc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nội</a:t>
            </a:r>
            <a:r>
              <a:rPr lang="en-US" sz="1800" b="1" dirty="0">
                <a:solidFill>
                  <a:srgbClr val="7030A0"/>
                </a:solidFill>
                <a:effectLst/>
                <a:latin typeface="Times New Roman" panose="02020603050405020304" pitchFamily="18" charset="0"/>
                <a:ea typeface="Calibri" panose="020F0502020204030204" pitchFamily="34" charset="0"/>
              </a:rPr>
              <a:t> dung</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Vận</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dụng</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Rút</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ra</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được</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bài</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học</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về</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cách</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nghĩ</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cách</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ứng</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xử</a:t>
            </a:r>
            <a:r>
              <a:rPr lang="en-US" sz="1800" dirty="0">
                <a:effectLst/>
                <a:latin typeface="Times New Roman" panose="02020603050405020304" pitchFamily="18" charset="0"/>
                <a:ea typeface="SimSun" panose="02010600030101010101" pitchFamily="2" charset="-122"/>
              </a:rPr>
              <a:t> do </a:t>
            </a:r>
            <a:r>
              <a:rPr lang="en-US" sz="1800" dirty="0" err="1">
                <a:effectLst/>
                <a:latin typeface="Times New Roman" panose="02020603050405020304" pitchFamily="18" charset="0"/>
                <a:ea typeface="SimSun" panose="02010600030101010101" pitchFamily="2" charset="-122"/>
              </a:rPr>
              <a:t>văn</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bản</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gợi</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ra.</a:t>
            </a:r>
            <a:r>
              <a:rPr lang="en-US" sz="1800" dirty="0">
                <a:effectLst/>
                <a:latin typeface="Times New Roman" panose="02020603050405020304" pitchFamily="18" charset="0"/>
                <a:ea typeface="SimSun" panose="02010600030101010101" pitchFamily="2" charset="-122"/>
              </a:rPr>
              <a:t> </a:t>
            </a:r>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Calibri" panose="020F0502020204030204" pitchFamily="34" charset="0"/>
              </a:rPr>
              <a:t>Nêu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SimSun" panose="02010600030101010101" pitchFamily="2" charset="-122"/>
              </a:rPr>
              <a:t>.</a:t>
            </a:r>
            <a:endParaRPr lang="en-US" dirty="0"/>
          </a:p>
        </p:txBody>
      </p:sp>
      <p:sp>
        <p:nvSpPr>
          <p:cNvPr id="9" name="Hộp Văn bản 8"/>
          <p:cNvSpPr txBox="1"/>
          <p:nvPr/>
        </p:nvSpPr>
        <p:spPr>
          <a:xfrm>
            <a:off x="1271907" y="2272344"/>
            <a:ext cx="10205280" cy="1055608"/>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Tóm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tắt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ý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2" name="Hộp Văn bản 1"/>
          <p:cNvSpPr txBox="1"/>
          <p:nvPr/>
        </p:nvSpPr>
        <p:spPr>
          <a:xfrm>
            <a:off x="1271907" y="1514214"/>
            <a:ext cx="2124436"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just"/>
            <a:r>
              <a:rPr lang="en-US" sz="2800" b="1" dirty="0" err="1">
                <a:solidFill>
                  <a:schemeClr val="bg1"/>
                </a:solidFill>
                <a:latin typeface="Times New Roman" panose="02020603050405020304" pitchFamily="18" charset="0"/>
                <a:ea typeface="Calibri" panose="020F0502020204030204" pitchFamily="34" charset="0"/>
              </a:rPr>
              <a:t>Thông</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hiểu</a:t>
            </a:r>
            <a:endParaRPr lang="en-US" sz="2800" dirty="0">
              <a:solidFill>
                <a:schemeClr val="bg1"/>
              </a:solidFill>
              <a:latin typeface="Times New Roman" panose="02020603050405020304" pitchFamily="18" charset="0"/>
              <a:ea typeface="Calibri" panose="020F0502020204030204" pitchFamily="34" charset="0"/>
            </a:endParaRPr>
          </a:p>
        </p:txBody>
      </p:sp>
      <p:sp>
        <p:nvSpPr>
          <p:cNvPr id="3" name="Hộp Văn bản 2"/>
          <p:cNvSpPr txBox="1"/>
          <p:nvPr/>
        </p:nvSpPr>
        <p:spPr>
          <a:xfrm>
            <a:off x="1271907" y="3446479"/>
            <a:ext cx="8554264" cy="578882"/>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chi </a:t>
            </a:r>
            <a:r>
              <a:rPr lang="en-US" sz="2800" dirty="0" err="1">
                <a:latin typeface="Times New Roman" panose="02020603050405020304" pitchFamily="18" charset="0"/>
                <a:ea typeface="Calibri" panose="020F0502020204030204" pitchFamily="34" charset="0"/>
              </a:rPr>
              <a:t>tiết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7" name="Hộp Văn bản 6"/>
          <p:cNvSpPr txBox="1"/>
          <p:nvPr/>
        </p:nvSpPr>
        <p:spPr>
          <a:xfrm>
            <a:off x="1271907" y="4189459"/>
            <a:ext cx="9797774" cy="1055608"/>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đặc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việc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chủ</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tưởng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phẩm</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11" name="Hộp Văn bản 10"/>
          <p:cNvSpPr txBox="1"/>
          <p:nvPr/>
        </p:nvSpPr>
        <p:spPr>
          <a:xfrm>
            <a:off x="1271907" y="5478727"/>
            <a:ext cx="8162379" cy="578882"/>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chủ</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tưởng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phẩm</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7"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35339" y="15588"/>
            <a:ext cx="12227339" cy="6861781"/>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276626" y="835216"/>
            <a:ext cx="9017000" cy="523220"/>
          </a:xfrm>
          <a:prstGeom prst="rect">
            <a:avLst/>
          </a:prstGeom>
          <a:noFill/>
        </p:spPr>
        <p:txBody>
          <a:bodyPr wrap="square">
            <a:spAutoFit/>
          </a:bodyPr>
          <a:lstStyle/>
          <a:p>
            <a:pPr marL="0" marR="0" algn="just">
              <a:spcBef>
                <a:spcPts val="0"/>
              </a:spcBef>
              <a:spcAft>
                <a:spcPts val="0"/>
              </a:spcAft>
              <a:tabLst>
                <a:tab pos="200025" algn="l"/>
              </a:tabLst>
            </a:pPr>
            <a:r>
              <a:rPr lang="en-US" sz="2800" b="1" dirty="0">
                <a:solidFill>
                  <a:srgbClr val="339933"/>
                </a:solidFill>
                <a:effectLst/>
                <a:latin typeface="Times New Roman" panose="02020603050405020304" pitchFamily="18" charset="0"/>
                <a:ea typeface="Times New Roman" panose="02020603050405020304" pitchFamily="18" charset="0"/>
              </a:rPr>
              <a:t>3. </a:t>
            </a:r>
            <a:r>
              <a:rPr lang="en-US" sz="2800" b="1" dirty="0" err="1">
                <a:solidFill>
                  <a:srgbClr val="339933"/>
                </a:solidFill>
                <a:effectLst/>
                <a:latin typeface="Times New Roman" panose="02020603050405020304" pitchFamily="18" charset="0"/>
                <a:ea typeface="Times New Roman" panose="02020603050405020304" pitchFamily="18" charset="0"/>
              </a:rPr>
              <a:t>Lưu</a:t>
            </a:r>
            <a:r>
              <a:rPr lang="en-US" sz="2800" b="1" dirty="0">
                <a:solidFill>
                  <a:srgbClr val="339933"/>
                </a:solidFill>
                <a:effectLst/>
                <a:latin typeface="Times New Roman" panose="02020603050405020304" pitchFamily="18" charset="0"/>
                <a:ea typeface="Times New Roman" panose="02020603050405020304" pitchFamily="18" charset="0"/>
              </a:rPr>
              <a:t> ý </a:t>
            </a:r>
            <a:r>
              <a:rPr lang="en-US" sz="2800" b="1" dirty="0" err="1">
                <a:solidFill>
                  <a:srgbClr val="339933"/>
                </a:solidFill>
                <a:effectLst/>
                <a:latin typeface="Times New Roman" panose="02020603050405020304" pitchFamily="18" charset="0"/>
                <a:ea typeface="Times New Roman" panose="02020603050405020304" pitchFamily="18" charset="0"/>
              </a:rPr>
              <a:t>về</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cách</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đọc</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hiểu</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truyện</a:t>
            </a:r>
            <a:endParaRPr lang="en-US" sz="2400" dirty="0">
              <a:solidFill>
                <a:srgbClr val="339933"/>
              </a:solidFill>
              <a:effectLst/>
              <a:latin typeface="Times New Roman" panose="02020603050405020304" pitchFamily="18" charset="0"/>
              <a:ea typeface="Times New Roman" panose="02020603050405020304" pitchFamily="18" charset="0"/>
            </a:endParaRPr>
          </a:p>
        </p:txBody>
      </p:sp>
      <p:sp>
        <p:nvSpPr>
          <p:cNvPr id="9" name="Hộp Văn bản 8"/>
          <p:cNvSpPr txBox="1"/>
          <p:nvPr/>
        </p:nvSpPr>
        <p:spPr>
          <a:xfrm>
            <a:off x="1271907" y="2272344"/>
            <a:ext cx="9797774" cy="578882"/>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Rút</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được</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bài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học</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về</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cách</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nghĩ</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cách</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ứng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xử</a:t>
            </a:r>
            <a:r>
              <a:rPr lang="en-US" sz="2800" dirty="0">
                <a:latin typeface="Times New Roman" panose="02020603050405020304" pitchFamily="18" charset="0"/>
                <a:ea typeface="SimSun" panose="02010600030101010101" pitchFamily="2" charset="-122"/>
              </a:rPr>
              <a:t> do </a:t>
            </a:r>
            <a:r>
              <a:rPr lang="en-US" sz="2800" dirty="0" err="1">
                <a:latin typeface="Times New Roman" panose="02020603050405020304" pitchFamily="18" charset="0"/>
                <a:ea typeface="SimSun" panose="02010600030101010101" pitchFamily="2" charset="-122"/>
              </a:rPr>
              <a:t>văn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bản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gợi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ra.</a:t>
            </a:r>
            <a:r>
              <a:rPr lang="en-US" sz="2800" dirty="0">
                <a:latin typeface="Times New Roman" panose="02020603050405020304" pitchFamily="18" charset="0"/>
                <a:ea typeface="SimSun" panose="02010600030101010101" pitchFamily="2" charset="-122"/>
              </a:rPr>
              <a:t> </a:t>
            </a:r>
            <a:endParaRPr lang="en-US" sz="2800" dirty="0">
              <a:latin typeface="Times New Roman" panose="02020603050405020304" pitchFamily="18" charset="0"/>
              <a:ea typeface="Calibri" panose="020F0502020204030204" pitchFamily="34" charset="0"/>
            </a:endParaRPr>
          </a:p>
        </p:txBody>
      </p:sp>
      <p:sp>
        <p:nvSpPr>
          <p:cNvPr id="2" name="Hộp Văn bản 1"/>
          <p:cNvSpPr txBox="1"/>
          <p:nvPr/>
        </p:nvSpPr>
        <p:spPr>
          <a:xfrm>
            <a:off x="1271907" y="1514214"/>
            <a:ext cx="2124436"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ctr"/>
            <a:r>
              <a:rPr lang="en-US" sz="2800" b="1" dirty="0" err="1">
                <a:solidFill>
                  <a:schemeClr val="bg1"/>
                </a:solidFill>
                <a:latin typeface="Times New Roman" panose="02020603050405020304" pitchFamily="18" charset="0"/>
                <a:ea typeface="Calibri" panose="020F0502020204030204" pitchFamily="34" charset="0"/>
              </a:rPr>
              <a:t>Vận</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dụng</a:t>
            </a:r>
            <a:endParaRPr lang="en-US" sz="2800" dirty="0">
              <a:solidFill>
                <a:schemeClr val="bg1"/>
              </a:solidFill>
              <a:latin typeface="Times New Roman" panose="02020603050405020304" pitchFamily="18" charset="0"/>
              <a:ea typeface="Calibri" panose="020F0502020204030204" pitchFamily="34" charset="0"/>
            </a:endParaRPr>
          </a:p>
        </p:txBody>
      </p:sp>
      <p:sp>
        <p:nvSpPr>
          <p:cNvPr id="3" name="Hộp Văn bản 2"/>
          <p:cNvSpPr txBox="1"/>
          <p:nvPr/>
        </p:nvSpPr>
        <p:spPr>
          <a:xfrm>
            <a:off x="1271907" y="3106488"/>
            <a:ext cx="9797774" cy="1055608"/>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Calibri" panose="020F0502020204030204" pitchFamily="34" charset="0"/>
              </a:rPr>
              <a:t>Nêu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ý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hay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phẩm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cảm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niệm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thân</a:t>
            </a:r>
            <a:r>
              <a:rPr lang="en-US" sz="2800" dirty="0">
                <a:latin typeface="Times New Roman" panose="02020603050405020304" pitchFamily="18" charset="0"/>
                <a:ea typeface="SimSun" panose="02010600030101010101" pitchFamily="2" charset="-122"/>
              </a:rPr>
              <a:t>.</a:t>
            </a:r>
            <a:endParaRPr lang="en-US" sz="28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7242" y="1400884"/>
            <a:ext cx="6237515" cy="15552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72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LUYỆN</a:t>
            </a:r>
            <a:r>
              <a:rPr kumimoji="0" lang="en-US" sz="72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TẬP</a:t>
            </a:r>
            <a:endParaRPr kumimoji="0" lang="en-US" sz="7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32997"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862" y="452879"/>
            <a:ext cx="1186583" cy="1213005"/>
          </a:xfrm>
          <a:prstGeom prst="rect">
            <a:avLst/>
          </a:prstGeom>
        </p:spPr>
      </p:pic>
      <p:sp>
        <p:nvSpPr>
          <p:cNvPr id="6" name="Hộp Văn bản 5"/>
          <p:cNvSpPr txBox="1"/>
          <p:nvPr/>
        </p:nvSpPr>
        <p:spPr>
          <a:xfrm>
            <a:off x="1894965" y="565139"/>
            <a:ext cx="9341962" cy="2412980"/>
          </a:xfrm>
          <a:prstGeom prst="horizontalScroll">
            <a:avLst/>
          </a:prstGeom>
          <a:noFill/>
          <a:ln w="38100">
            <a:solidFill>
              <a:srgbClr val="00CC00"/>
            </a:solidFill>
          </a:ln>
        </p:spPr>
        <p:txBody>
          <a:bodyPr wrap="square">
            <a:spAutoFit/>
          </a:bodyPr>
          <a:lstStyle/>
          <a:p>
            <a:pPr algn="just"/>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BÀI TẬP:</a:t>
            </a:r>
            <a:r>
              <a:rPr lang="en-US" sz="2800" b="1" u="sng"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Viết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7– 10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Hộp Văn bản 13"/>
          <p:cNvSpPr txBox="1"/>
          <p:nvPr/>
        </p:nvSpPr>
        <p:spPr>
          <a:xfrm>
            <a:off x="1173879" y="2866715"/>
            <a:ext cx="10063047" cy="3108543"/>
          </a:xfrm>
          <a:prstGeom prst="rect">
            <a:avLst/>
          </a:prstGeom>
          <a:noFill/>
        </p:spPr>
        <p:txBody>
          <a:bodyPr wrap="square">
            <a:spAutoFit/>
          </a:bodyPr>
          <a:lstStyle/>
          <a:p>
            <a:r>
              <a:rPr lang="en-US" sz="2800" b="1" dirty="0" smtClean="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a:t>
            </a:r>
            <a:r>
              <a:rPr lang="en-GB" sz="2800" dirty="0">
                <a:latin typeface="Times New Roman" panose="02020603050405020304" pitchFamily="18" charset="0"/>
                <a:cs typeface="Times New Roman" panose="02020603050405020304" pitchFamily="18" charset="0"/>
              </a:rPr>
              <a:t>GV </a:t>
            </a:r>
            <a:r>
              <a:rPr lang="en-GB" sz="2800" dirty="0" err="1">
                <a:latin typeface="Times New Roman" panose="02020603050405020304" pitchFamily="18" charset="0"/>
                <a:cs typeface="Times New Roman" panose="02020603050405020304" pitchFamily="18" charset="0"/>
              </a:rPr>
              <a:t>gợi</a:t>
            </a:r>
            <a:r>
              <a:rPr lang="en-GB" sz="2800" dirty="0">
                <a:latin typeface="Times New Roman" panose="02020603050405020304" pitchFamily="18" charset="0"/>
                <a:cs typeface="Times New Roman" panose="02020603050405020304" pitchFamily="18" charset="0"/>
              </a:rPr>
              <a:t> ý, </a:t>
            </a:r>
            <a:r>
              <a:rPr lang="en-GB" sz="2800" dirty="0" err="1">
                <a:latin typeface="Times New Roman" panose="02020603050405020304" pitchFamily="18" charset="0"/>
                <a:cs typeface="Times New Roman" panose="02020603050405020304" pitchFamily="18" charset="0"/>
              </a:rPr>
              <a:t>khuyến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khích</a:t>
            </a:r>
            <a:r>
              <a:rPr lang="en-GB" sz="2800" dirty="0">
                <a:latin typeface="Times New Roman" panose="02020603050405020304" pitchFamily="18" charset="0"/>
                <a:cs typeface="Times New Roman" panose="02020603050405020304" pitchFamily="18" charset="0"/>
              </a:rPr>
              <a:t> HS </a:t>
            </a:r>
            <a:r>
              <a:rPr lang="en-GB" sz="2800" dirty="0" err="1">
                <a:latin typeface="Times New Roman" panose="02020603050405020304" pitchFamily="18" charset="0"/>
                <a:cs typeface="Times New Roman" panose="02020603050405020304" pitchFamily="18" charset="0"/>
              </a:rPr>
              <a:t>tự</a:t>
            </a:r>
            <a:r>
              <a:rPr lang="en-GB" sz="2800" dirty="0">
                <a:latin typeface="Times New Roman" panose="02020603050405020304" pitchFamily="18" charset="0"/>
                <a:cs typeface="Times New Roman" panose="02020603050405020304" pitchFamily="18" charset="0"/>
              </a:rPr>
              <a:t> do </a:t>
            </a:r>
            <a:r>
              <a:rPr lang="en-GB" sz="2800" dirty="0" err="1">
                <a:latin typeface="Times New Roman" panose="02020603050405020304" pitchFamily="18" charset="0"/>
                <a:cs typeface="Times New Roman" panose="02020603050405020304" pitchFamily="18" charset="0"/>
              </a:rPr>
              <a:t>bày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tỏ</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cảm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bản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thân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ví</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dụ</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như</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Nhân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dân</a:t>
            </a:r>
            <a:r>
              <a:rPr lang="en-GB" sz="2800" dirty="0">
                <a:latin typeface="Times New Roman" panose="02020603050405020304" pitchFamily="18" charset="0"/>
                <a:cs typeface="Times New Roman" panose="02020603050405020304" pitchFamily="18" charset="0"/>
              </a:rPr>
              <a:t> ta </a:t>
            </a:r>
            <a:r>
              <a:rPr lang="en-GB" sz="2800" dirty="0" err="1">
                <a:latin typeface="Times New Roman" panose="02020603050405020304" pitchFamily="18" charset="0"/>
                <a:cs typeface="Times New Roman" panose="02020603050405020304" pitchFamily="18" charset="0"/>
              </a:rPr>
              <a:t>trong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kháng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chiến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chịu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đựng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nhiều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gian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khổ</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nhưng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luôn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kiên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cường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dũng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cảm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quan</a:t>
            </a:r>
            <a:r>
              <a:rPr lang="en-GB"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giàu đức hi sinh, sống nhân hậu, ...</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32997"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13"/>
          <p:cNvSpPr txBox="1"/>
          <p:nvPr/>
        </p:nvSpPr>
        <p:spPr>
          <a:xfrm>
            <a:off x="984085" y="598543"/>
            <a:ext cx="10209299" cy="523220"/>
          </a:xfrm>
          <a:prstGeom prst="rect">
            <a:avLst/>
          </a:prstGeom>
          <a:noFill/>
        </p:spPr>
        <p:txBody>
          <a:bodyPr wrap="square">
            <a:spAutoFit/>
          </a:bodyPr>
          <a:lstStyle/>
          <a:p>
            <a:pPr marL="0" marR="0" algn="just">
              <a:spcBef>
                <a:spcPts val="0"/>
              </a:spcBef>
              <a:spcAft>
                <a:spcPts val="0"/>
              </a:spcAft>
            </a:pPr>
            <a:r>
              <a:rPr lang="en-US" sz="2800" dirty="0">
                <a:solidFill>
                  <a:srgbClr val="000000"/>
                </a:solidFill>
                <a:effectLst/>
                <a:latin typeface="Times New Roman" panose="02020603050405020304" pitchFamily="18" charset="0"/>
                <a:ea typeface="Calibri" panose="020F0502020204030204" pitchFamily="34" charset="0"/>
              </a:rPr>
              <a:t>*</a:t>
            </a:r>
            <a:r>
              <a:rPr lang="en-US" sz="2800" b="1" dirty="0" err="1">
                <a:solidFill>
                  <a:srgbClr val="000000"/>
                </a:solidFill>
                <a:effectLst/>
                <a:latin typeface="Times New Roman" panose="02020603050405020304" pitchFamily="18" charset="0"/>
                <a:ea typeface="Calibri" panose="020F0502020204030204" pitchFamily="34" charset="0"/>
              </a:rPr>
              <a:t>Gợi</a:t>
            </a:r>
            <a:r>
              <a:rPr lang="en-US" sz="2800" b="1" dirty="0">
                <a:solidFill>
                  <a:srgbClr val="000000"/>
                </a:solidFill>
                <a:effectLst/>
                <a:latin typeface="Times New Roman" panose="02020603050405020304" pitchFamily="18" charset="0"/>
                <a:ea typeface="Calibri" panose="020F0502020204030204" pitchFamily="34" charset="0"/>
              </a:rPr>
              <a:t> ý </a:t>
            </a:r>
            <a:r>
              <a:rPr lang="en-US" sz="2800" b="1" dirty="0" err="1">
                <a:solidFill>
                  <a:srgbClr val="000000"/>
                </a:solidFill>
                <a:effectLst/>
                <a:latin typeface="Times New Roman" panose="02020603050405020304" pitchFamily="18" charset="0"/>
                <a:ea typeface="Calibri" panose="020F0502020204030204" pitchFamily="34" charset="0"/>
              </a:rPr>
              <a:t>viết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đoạn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văn</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15" name="Hộp Văn bản 14"/>
          <p:cNvSpPr txBox="1"/>
          <p:nvPr/>
        </p:nvSpPr>
        <p:spPr>
          <a:xfrm>
            <a:off x="1328516" y="1486030"/>
            <a:ext cx="8229142" cy="578882"/>
          </a:xfrm>
          <a:prstGeom prst="roundRect">
            <a:avLst/>
          </a:prstGeom>
          <a:noFill/>
          <a:ln w="38100">
            <a:solidFill>
              <a:srgbClr val="00CC00"/>
            </a:solidFill>
          </a:ln>
        </p:spPr>
        <p:txBody>
          <a:bodyPr wrap="square">
            <a:spAutoFit/>
          </a:bodyPr>
          <a:lstStyle/>
          <a:p>
            <a:pPr algn="just"/>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Hộp Văn bản 1"/>
          <p:cNvSpPr txBox="1"/>
          <p:nvPr/>
        </p:nvSpPr>
        <p:spPr>
          <a:xfrm>
            <a:off x="1396399" y="2485808"/>
            <a:ext cx="8161259" cy="578882"/>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ta.</a:t>
            </a:r>
            <a:endParaRPr lang="en-US" sz="2800" dirty="0">
              <a:latin typeface="Times New Roman" panose="02020603050405020304" pitchFamily="18" charset="0"/>
              <a:cs typeface="Times New Roman" panose="02020603050405020304" pitchFamily="18" charset="0"/>
            </a:endParaRPr>
          </a:p>
        </p:txBody>
      </p:sp>
      <p:sp>
        <p:nvSpPr>
          <p:cNvPr id="5" name="Hộp Văn bản 4"/>
          <p:cNvSpPr txBox="1"/>
          <p:nvPr/>
        </p:nvSpPr>
        <p:spPr>
          <a:xfrm>
            <a:off x="1345297" y="3472798"/>
            <a:ext cx="6216646" cy="578882"/>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Hộp Văn bản 7"/>
          <p:cNvSpPr txBox="1"/>
          <p:nvPr/>
        </p:nvSpPr>
        <p:spPr>
          <a:xfrm>
            <a:off x="1345297" y="4384928"/>
            <a:ext cx="10004874" cy="578882"/>
          </a:xfrm>
          <a:prstGeom prst="roundRect">
            <a:avLst/>
          </a:prstGeom>
          <a:noFill/>
          <a:ln w="38100">
            <a:solidFill>
              <a:srgbClr val="00CC00"/>
            </a:solidFill>
          </a:ln>
        </p:spPr>
        <p:txBody>
          <a:bodyPr wrap="square">
            <a:spAutoFit/>
          </a:bodyPr>
          <a:lstStyle/>
          <a:p>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nay.</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5"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3048000" y="553738"/>
            <a:ext cx="6096000" cy="596574"/>
          </a:xfrm>
          <a:prstGeom prst="rect">
            <a:avLst/>
          </a:prstGeom>
          <a:noFill/>
        </p:spPr>
        <p:txBody>
          <a:bodyPr wrap="square">
            <a:spAutoFit/>
          </a:bodyPr>
          <a:lstStyle/>
          <a:p>
            <a:pPr marL="0" marR="0" algn="just">
              <a:lnSpc>
                <a:spcPct val="130000"/>
              </a:lnSpc>
              <a:spcBef>
                <a:spcPts val="0"/>
              </a:spcBef>
              <a:spcAft>
                <a:spcPts val="0"/>
              </a:spcAft>
            </a:pPr>
            <a:r>
              <a:rPr lang="en-US" sz="2800" b="1" dirty="0" err="1">
                <a:solidFill>
                  <a:srgbClr val="009900"/>
                </a:solidFill>
                <a:effectLst/>
                <a:latin typeface="Times New Roman" panose="02020603050405020304" pitchFamily="18" charset="0"/>
                <a:ea typeface="Times New Roman" panose="02020603050405020304" pitchFamily="18" charset="0"/>
              </a:rPr>
              <a:t>Bảng</a:t>
            </a:r>
            <a:r>
              <a:rPr lang="en-US" sz="2800" b="1" dirty="0">
                <a:solidFill>
                  <a:srgbClr val="009900"/>
                </a:solidFill>
                <a:effectLst/>
                <a:latin typeface="Times New Roman" panose="02020603050405020304" pitchFamily="18" charset="0"/>
                <a:ea typeface="Times New Roman" panose="02020603050405020304" pitchFamily="18" charset="0"/>
              </a:rPr>
              <a:t> </a:t>
            </a:r>
            <a:r>
              <a:rPr lang="en-US" sz="2800" b="1" dirty="0" err="1">
                <a:solidFill>
                  <a:srgbClr val="009900"/>
                </a:solidFill>
                <a:effectLst/>
                <a:latin typeface="Times New Roman" panose="02020603050405020304" pitchFamily="18" charset="0"/>
                <a:ea typeface="Times New Roman" panose="02020603050405020304" pitchFamily="18" charset="0"/>
              </a:rPr>
              <a:t>kiểm</a:t>
            </a:r>
            <a:r>
              <a:rPr lang="en-US" sz="2800" b="1" dirty="0">
                <a:solidFill>
                  <a:srgbClr val="009900"/>
                </a:solidFill>
                <a:effectLst/>
                <a:latin typeface="Times New Roman" panose="02020603050405020304" pitchFamily="18" charset="0"/>
                <a:ea typeface="Times New Roman" panose="02020603050405020304" pitchFamily="18" charset="0"/>
              </a:rPr>
              <a:t> </a:t>
            </a:r>
            <a:r>
              <a:rPr lang="en-US" sz="2800" b="1" dirty="0" err="1">
                <a:solidFill>
                  <a:srgbClr val="009900"/>
                </a:solidFill>
                <a:effectLst/>
                <a:latin typeface="Times New Roman" panose="02020603050405020304" pitchFamily="18" charset="0"/>
                <a:ea typeface="Times New Roman" panose="02020603050405020304" pitchFamily="18" charset="0"/>
              </a:rPr>
              <a:t>kĩ</a:t>
            </a:r>
            <a:r>
              <a:rPr lang="en-US" sz="2800" b="1" dirty="0">
                <a:solidFill>
                  <a:srgbClr val="009900"/>
                </a:solidFill>
                <a:effectLst/>
                <a:latin typeface="Times New Roman" panose="02020603050405020304" pitchFamily="18" charset="0"/>
                <a:ea typeface="Times New Roman" panose="02020603050405020304" pitchFamily="18" charset="0"/>
              </a:rPr>
              <a:t> </a:t>
            </a:r>
            <a:r>
              <a:rPr lang="en-US" sz="2800" b="1" dirty="0" err="1">
                <a:solidFill>
                  <a:srgbClr val="009900"/>
                </a:solidFill>
                <a:effectLst/>
                <a:latin typeface="Times New Roman" panose="02020603050405020304" pitchFamily="18" charset="0"/>
                <a:ea typeface="Times New Roman" panose="02020603050405020304" pitchFamily="18" charset="0"/>
              </a:rPr>
              <a:t>năng</a:t>
            </a:r>
            <a:r>
              <a:rPr lang="en-US" sz="2800" b="1" dirty="0">
                <a:solidFill>
                  <a:srgbClr val="009900"/>
                </a:solidFill>
                <a:effectLst/>
                <a:latin typeface="Times New Roman" panose="02020603050405020304" pitchFamily="18" charset="0"/>
                <a:ea typeface="Times New Roman" panose="02020603050405020304" pitchFamily="18" charset="0"/>
              </a:rPr>
              <a:t> </a:t>
            </a:r>
            <a:r>
              <a:rPr lang="en-US" sz="2800" b="1" dirty="0" err="1">
                <a:solidFill>
                  <a:srgbClr val="009900"/>
                </a:solidFill>
                <a:effectLst/>
                <a:latin typeface="Times New Roman" panose="02020603050405020304" pitchFamily="18" charset="0"/>
                <a:ea typeface="Times New Roman" panose="02020603050405020304" pitchFamily="18" charset="0"/>
              </a:rPr>
              <a:t>viết</a:t>
            </a:r>
            <a:r>
              <a:rPr lang="en-US" sz="2800" b="1" dirty="0">
                <a:solidFill>
                  <a:srgbClr val="009900"/>
                </a:solidFill>
                <a:effectLst/>
                <a:latin typeface="Times New Roman" panose="02020603050405020304" pitchFamily="18" charset="0"/>
                <a:ea typeface="Times New Roman" panose="02020603050405020304" pitchFamily="18" charset="0"/>
              </a:rPr>
              <a:t> </a:t>
            </a:r>
            <a:r>
              <a:rPr lang="en-US" sz="2800" b="1" dirty="0" err="1">
                <a:solidFill>
                  <a:srgbClr val="009900"/>
                </a:solidFill>
                <a:effectLst/>
                <a:latin typeface="Times New Roman" panose="02020603050405020304" pitchFamily="18" charset="0"/>
                <a:ea typeface="Times New Roman" panose="02020603050405020304" pitchFamily="18" charset="0"/>
              </a:rPr>
              <a:t>đoạn</a:t>
            </a:r>
            <a:r>
              <a:rPr lang="en-US" sz="2800" b="1" dirty="0">
                <a:solidFill>
                  <a:srgbClr val="009900"/>
                </a:solidFill>
                <a:effectLst/>
                <a:latin typeface="Times New Roman" panose="02020603050405020304" pitchFamily="18" charset="0"/>
                <a:ea typeface="Times New Roman" panose="02020603050405020304" pitchFamily="18" charset="0"/>
              </a:rPr>
              <a:t> </a:t>
            </a:r>
            <a:r>
              <a:rPr lang="en-US" sz="2800" b="1" dirty="0" err="1">
                <a:solidFill>
                  <a:srgbClr val="009900"/>
                </a:solidFill>
                <a:effectLst/>
                <a:latin typeface="Times New Roman" panose="02020603050405020304" pitchFamily="18" charset="0"/>
                <a:ea typeface="Times New Roman" panose="02020603050405020304" pitchFamily="18" charset="0"/>
              </a:rPr>
              <a:t>văn</a:t>
            </a:r>
            <a:r>
              <a:rPr lang="en-US" sz="2800" b="1" dirty="0">
                <a:solidFill>
                  <a:srgbClr val="009900"/>
                </a:solidFill>
                <a:effectLst/>
                <a:latin typeface="Times New Roman" panose="02020603050405020304" pitchFamily="18" charset="0"/>
                <a:ea typeface="Times New Roman" panose="02020603050405020304" pitchFamily="18" charset="0"/>
              </a:rPr>
              <a:t>:</a:t>
            </a:r>
            <a:endParaRPr lang="en-US" sz="2400" dirty="0">
              <a:solidFill>
                <a:srgbClr val="009900"/>
              </a:solidFill>
              <a:effectLst/>
              <a:latin typeface="Times New Roman" panose="02020603050405020304" pitchFamily="18" charset="0"/>
              <a:ea typeface="Times New Roman" panose="02020603050405020304" pitchFamily="18" charset="0"/>
            </a:endParaRPr>
          </a:p>
        </p:txBody>
      </p:sp>
      <p:graphicFrame>
        <p:nvGraphicFramePr>
          <p:cNvPr id="8" name="Bảng 7"/>
          <p:cNvGraphicFramePr>
            <a:graphicFrameLocks noGrp="1"/>
          </p:cNvGraphicFramePr>
          <p:nvPr/>
        </p:nvGraphicFramePr>
        <p:xfrm>
          <a:off x="190227" y="1558184"/>
          <a:ext cx="10837001" cy="4982656"/>
        </p:xfrm>
        <a:graphic>
          <a:graphicData uri="http://schemas.openxmlformats.org/drawingml/2006/table">
            <a:tbl>
              <a:tblPr firstRow="1" firstCol="1" bandRow="1">
                <a:tableStyleId>{5C22544A-7EE6-4342-B048-85BDC9FD1C3A}</a:tableStyleId>
              </a:tblPr>
              <a:tblGrid>
                <a:gridCol w="991144"/>
                <a:gridCol w="6992828"/>
                <a:gridCol w="1572164"/>
                <a:gridCol w="1280865"/>
              </a:tblGrid>
              <a:tr h="0">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r>
              <a:tr h="925624">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khoảng</a:t>
                      </a:r>
                      <a:r>
                        <a:rPr lang="en-US" sz="2800" dirty="0">
                          <a:effectLst/>
                          <a:latin typeface="Times New Roman" panose="02020603050405020304" pitchFamily="18" charset="0"/>
                          <a:cs typeface="Times New Roman" panose="02020603050405020304" pitchFamily="18" charset="0"/>
                        </a:rPr>
                        <a:t> 5 – 7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25624">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đúng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cảm</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nhận</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của</a:t>
                      </a:r>
                      <a:r>
                        <a:rPr lang="vi-VN" sz="2800" dirty="0">
                          <a:effectLst/>
                          <a:latin typeface="Times New Roman" panose="02020603050405020304" pitchFamily="18" charset="0"/>
                          <a:cs typeface="Times New Roman" panose="02020603050405020304" pitchFamily="18" charset="0"/>
                        </a:rPr>
                        <a:t> anh/</a:t>
                      </a:r>
                      <a:r>
                        <a:rPr lang="vi-VN" sz="2800" dirty="0" err="1">
                          <a:effectLst/>
                          <a:latin typeface="Times New Roman" panose="02020603050405020304" pitchFamily="18" charset="0"/>
                          <a:cs typeface="Times New Roman" panose="02020603050405020304" pitchFamily="18" charset="0"/>
                        </a:rPr>
                        <a:t>chị</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về</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một</a:t>
                      </a:r>
                      <a:r>
                        <a:rPr lang="vi-VN" sz="2800" dirty="0">
                          <a:effectLst/>
                          <a:latin typeface="Times New Roman" panose="02020603050405020304" pitchFamily="18" charset="0"/>
                          <a:cs typeface="Times New Roman" panose="02020603050405020304" pitchFamily="18" charset="0"/>
                        </a:rPr>
                        <a:t> chi </a:t>
                      </a:r>
                      <a:r>
                        <a:rPr lang="vi-VN" sz="2800" dirty="0" err="1">
                          <a:effectLst/>
                          <a:latin typeface="Times New Roman" panose="02020603050405020304" pitchFamily="18" charset="0"/>
                          <a:cs typeface="Times New Roman" panose="02020603050405020304" pitchFamily="18" charset="0"/>
                        </a:rPr>
                        <a:t>tiết</a:t>
                      </a:r>
                      <a:r>
                        <a:rPr lang="vi-VN" sz="2800" dirty="0">
                          <a:effectLst/>
                          <a:latin typeface="Times New Roman" panose="02020603050405020304" pitchFamily="18" charset="0"/>
                          <a:cs typeface="Times New Roman" panose="02020603050405020304" pitchFamily="18" charset="0"/>
                        </a:rPr>
                        <a:t> trong </a:t>
                      </a:r>
                      <a:r>
                        <a:rPr lang="vi-VN" sz="2800" dirty="0" err="1">
                          <a:effectLst/>
                          <a:latin typeface="Times New Roman" panose="02020603050405020304" pitchFamily="18" charset="0"/>
                          <a:cs typeface="Times New Roman" panose="02020603050405020304" pitchFamily="18" charset="0"/>
                        </a:rPr>
                        <a:t>truyện</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ngắn</a:t>
                      </a:r>
                      <a:r>
                        <a:rPr lang="vi-VN"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0914">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25624">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25624">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0" name="Hình ảnh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76956" y="-9359"/>
            <a:ext cx="1612058" cy="1567543"/>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7242" y="1400884"/>
            <a:ext cx="6237515" cy="321722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7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VẬN</a:t>
            </a:r>
            <a:r>
              <a:rPr kumimoji="0" lang="en-US" sz="7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DỤNG </a:t>
            </a:r>
            <a:endParaRPr kumimoji="0" lang="en-US" sz="7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lang="en-US" sz="7200" b="1" noProof="0" dirty="0">
                <a:solidFill>
                  <a:srgbClr val="C00000"/>
                </a:solidFill>
                <a:latin typeface="Times New Roman" panose="02020603050405020304" pitchFamily="18" charset="0"/>
                <a:cs typeface="Times New Roman" panose="02020603050405020304" pitchFamily="18" charset="0"/>
              </a:rPr>
              <a:t>LIÊN HỆ</a:t>
            </a:r>
            <a:endParaRPr kumimoji="0" lang="en-US" sz="7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420914" y="0"/>
            <a:ext cx="12678908" cy="6891562"/>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795" y="-130415"/>
            <a:ext cx="1727199" cy="1727199"/>
          </a:xfrm>
          <a:prstGeom prst="rect">
            <a:avLst/>
          </a:prstGeom>
        </p:spPr>
      </p:pic>
      <p:sp>
        <p:nvSpPr>
          <p:cNvPr id="7" name="Hộp Văn bản 6"/>
          <p:cNvSpPr txBox="1"/>
          <p:nvPr/>
        </p:nvSpPr>
        <p:spPr>
          <a:xfrm>
            <a:off x="1311681" y="860171"/>
            <a:ext cx="9568638" cy="1532334"/>
          </a:xfrm>
          <a:prstGeom prst="roundRect">
            <a:avLst/>
          </a:prstGeom>
          <a:noFill/>
          <a:ln w="57150">
            <a:solidFill>
              <a:srgbClr val="00CC00"/>
            </a:solidFill>
          </a:ln>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1: </a:t>
            </a:r>
            <a:r>
              <a:rPr lang="vi-VN" sz="2800" dirty="0">
                <a:latin typeface="Times New Roman" panose="02020603050405020304" pitchFamily="18" charset="0"/>
                <a:cs typeface="Times New Roman" panose="02020603050405020304" pitchFamily="18" charset="0"/>
              </a:rPr>
              <a:t>Theo em,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vi-VN" sz="2800" dirty="0">
                <a:latin typeface="Times New Roman" panose="02020603050405020304" pitchFamily="18" charset="0"/>
                <a:cs typeface="Times New Roman" panose="02020603050405020304" pitchFamily="18" charset="0"/>
              </a:rPr>
              <a:t>? Vấn đề đó có ý nghĩa như thế nào với cuộc sống hôm nay? </a:t>
            </a:r>
            <a:endParaRPr lang="en-US" sz="2800" dirty="0">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183" y="5160661"/>
            <a:ext cx="2334703" cy="1730901"/>
          </a:xfrm>
          <a:prstGeom prst="rect">
            <a:avLst/>
          </a:prstGeom>
        </p:spPr>
      </p:pic>
      <p:sp>
        <p:nvSpPr>
          <p:cNvPr id="9" name="Hộp Văn bản 8"/>
          <p:cNvSpPr txBox="1"/>
          <p:nvPr/>
        </p:nvSpPr>
        <p:spPr>
          <a:xfrm>
            <a:off x="2852058" y="7035933"/>
            <a:ext cx="6487884" cy="2031325"/>
          </a:xfrm>
          <a:prstGeom prst="rect">
            <a:avLst/>
          </a:prstGeom>
          <a:noFill/>
        </p:spPr>
        <p:txBody>
          <a:bodyPr wrap="square">
            <a:spAutoFit/>
          </a:bodyPr>
          <a:lstStyle/>
          <a:p>
            <a:pPr marL="342900" marR="0" lvl="0" indent="-342900" algn="just">
              <a:spcBef>
                <a:spcPts val="0"/>
              </a:spcBef>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lĩnh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lòng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hậu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dì</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Mây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truyện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ngắn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ngưỡng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hôm</a:t>
            </a:r>
            <a:r>
              <a:rPr lang="en-US" sz="1800" dirty="0">
                <a:solidFill>
                  <a:srgbClr val="000000"/>
                </a:solidFill>
                <a:effectLst/>
                <a:latin typeface="Times New Roman" panose="02020603050405020304" pitchFamily="18" charset="0"/>
                <a:ea typeface="Times New Roman" panose="02020603050405020304" pitchFamily="18" charset="0"/>
              </a:rPr>
              <a:t> nay </a:t>
            </a:r>
            <a:r>
              <a:rPr lang="en-US" sz="1800" dirty="0" err="1">
                <a:solidFill>
                  <a:srgbClr val="000000"/>
                </a:solidFill>
                <a:effectLst/>
                <a:latin typeface="Times New Roman" panose="02020603050405020304" pitchFamily="18" charset="0"/>
                <a:ea typeface="Times New Roman" panose="02020603050405020304" pitchFamily="18" charset="0"/>
              </a:rPr>
              <a:t>tuy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còn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chiến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tranh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bom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nhưng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lĩnh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nghị</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lực</a:t>
            </a:r>
            <a:r>
              <a:rPr lang="en-US" sz="1800" dirty="0">
                <a:solidFill>
                  <a:srgbClr val="000000"/>
                </a:solidFill>
                <a:effectLst/>
                <a:latin typeface="Times New Roman" panose="02020603050405020304" pitchFamily="18" charset="0"/>
                <a:ea typeface="Times New Roman" panose="02020603050405020304" pitchFamily="18" charset="0"/>
              </a:rPr>
              <a:t> phi </a:t>
            </a:r>
            <a:r>
              <a:rPr lang="en-US" sz="1800" dirty="0" err="1">
                <a:solidFill>
                  <a:srgbClr val="000000"/>
                </a:solidFill>
                <a:effectLst/>
                <a:latin typeface="Times New Roman" panose="02020603050405020304" pitchFamily="18" charset="0"/>
                <a:ea typeface="Times New Roman" panose="02020603050405020304" pitchFamily="18" charset="0"/>
              </a:rPr>
              <a:t>thường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lòng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hậu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dì</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Mây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cổ</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vũ</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rPr>
              <a:t> ta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lĩnh</a:t>
            </a:r>
            <a:r>
              <a:rPr lang="en-US" sz="1800" dirty="0">
                <a:solidFill>
                  <a:srgbClr val="000000"/>
                </a:solidFill>
                <a:effectLst/>
                <a:latin typeface="Times New Roman" panose="02020603050405020304" pitchFamily="18" charset="0"/>
                <a:ea typeface="Times New Roman" panose="02020603050405020304" pitchFamily="18" charset="0"/>
              </a:rPr>
              <a:t>, can </a:t>
            </a:r>
            <a:r>
              <a:rPr lang="en-US" sz="1800" dirty="0" err="1">
                <a:solidFill>
                  <a:srgbClr val="000000"/>
                </a:solidFill>
                <a:effectLst/>
                <a:latin typeface="Times New Roman" panose="02020603050405020304" pitchFamily="18" charset="0"/>
                <a:ea typeface="Times New Roman" panose="02020603050405020304" pitchFamily="18" charset="0"/>
              </a:rPr>
              <a:t>đảm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mặt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sẵn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sàng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vượt</a:t>
            </a:r>
            <a:r>
              <a:rPr lang="en-US" sz="1800" dirty="0">
                <a:solidFill>
                  <a:srgbClr val="000000"/>
                </a:solidFill>
                <a:effectLst/>
                <a:latin typeface="Times New Roman" panose="02020603050405020304" pitchFamily="18" charset="0"/>
                <a:ea typeface="Times New Roman" panose="02020603050405020304" pitchFamily="18" charset="0"/>
              </a:rPr>
              <a:t> qua </a:t>
            </a:r>
            <a:r>
              <a:rPr lang="en-US" sz="1800" dirty="0" err="1">
                <a:solidFill>
                  <a:srgbClr val="000000"/>
                </a:solidFill>
                <a:effectLst/>
                <a:latin typeface="Times New Roman" panose="02020603050405020304" pitchFamily="18" charset="0"/>
                <a:ea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huống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khăn</a:t>
            </a:r>
            <a:r>
              <a:rPr lang="en-US" sz="1800" dirty="0">
                <a:solidFill>
                  <a:srgbClr val="000000"/>
                </a:solidFill>
                <a:effectLst/>
                <a:latin typeface="Times New Roman" panose="02020603050405020304" pitchFamily="18" charset="0"/>
                <a:ea typeface="Times New Roman" panose="02020603050405020304" pitchFamily="18" charset="0"/>
              </a:rPr>
              <a:t>, nan </a:t>
            </a:r>
            <a:r>
              <a:rPr lang="en-US" sz="1800" dirty="0" err="1">
                <a:solidFill>
                  <a:srgbClr val="000000"/>
                </a:solidFill>
                <a:effectLst/>
                <a:latin typeface="Times New Roman" panose="02020603050405020304" pitchFamily="18" charset="0"/>
                <a:ea typeface="Times New Roman" panose="02020603050405020304" pitchFamily="18" charset="0"/>
              </a:rPr>
              <a:t>giải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ý </a:t>
            </a:r>
            <a:r>
              <a:rPr lang="en-US" sz="1800" dirty="0" err="1">
                <a:solidFill>
                  <a:srgbClr val="000000"/>
                </a:solidFill>
                <a:effectLst/>
                <a:latin typeface="Times New Roman" panose="02020603050405020304" pitchFamily="18" charset="0"/>
                <a:ea typeface="Times New Roman" panose="02020603050405020304" pitchFamily="18" charset="0"/>
              </a:rPr>
              <a:t>chí</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vươn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tốt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ích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trách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nhiệm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đời</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p:txBody>
      </p:sp>
      <p:sp>
        <p:nvSpPr>
          <p:cNvPr id="10" name="Hộp Văn bản 9"/>
          <p:cNvSpPr txBox="1"/>
          <p:nvPr/>
        </p:nvSpPr>
        <p:spPr>
          <a:xfrm>
            <a:off x="1311681" y="2923524"/>
            <a:ext cx="9568638" cy="1384995"/>
          </a:xfrm>
          <a:prstGeom prst="rect">
            <a:avLst/>
          </a:prstGeom>
          <a:noFill/>
          <a:ln w="38100">
            <a:solidFill>
              <a:srgbClr val="00CC00"/>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VB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GV </a:t>
            </a:r>
            <a:r>
              <a:rPr lang="en-US" sz="2800" dirty="0" err="1">
                <a:latin typeface="Times New Roman" panose="02020603050405020304" pitchFamily="18" charset="0"/>
                <a:cs typeface="Times New Roman" panose="02020603050405020304" pitchFamily="18" charset="0"/>
              </a:rPr>
              <a:t>khuyến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1" name="Hộp Văn bản 9"/>
          <p:cNvSpPr txBox="1"/>
          <p:nvPr/>
        </p:nvSpPr>
        <p:spPr>
          <a:xfrm>
            <a:off x="1311681" y="4468163"/>
            <a:ext cx="9568638" cy="954107"/>
          </a:xfrm>
          <a:prstGeom prst="rect">
            <a:avLst/>
          </a:prstGeom>
          <a:noFill/>
          <a:ln w="38100">
            <a:solidFill>
              <a:srgbClr val="00CC00"/>
            </a:solidFill>
          </a:ln>
        </p:spPr>
        <p:txBody>
          <a:bodyPr wrap="square">
            <a:spAutoFit/>
          </a:bodyPr>
          <a:lstStyle/>
          <a:p>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điệp</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đây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đã</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máu</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168966" y="1653665"/>
            <a:ext cx="9732930" cy="4732703"/>
            <a:chOff x="1696683" y="2378442"/>
            <a:chExt cx="6811845" cy="4732703"/>
          </a:xfrm>
        </p:grpSpPr>
        <p:grpSp>
          <p:nvGrpSpPr>
            <p:cNvPr id="5" name="组合 4"/>
            <p:cNvGrpSpPr/>
            <p:nvPr/>
          </p:nvGrpSpPr>
          <p:grpSpPr>
            <a:xfrm>
              <a:off x="1696684" y="4141197"/>
              <a:ext cx="6811844" cy="2969948"/>
              <a:chOff x="1755521" y="3637285"/>
              <a:chExt cx="6811844" cy="2969948"/>
            </a:xfrm>
          </p:grpSpPr>
          <p:sp>
            <p:nvSpPr>
              <p:cNvPr id="6" name="矩形 5"/>
              <p:cNvSpPr/>
              <p:nvPr/>
            </p:nvSpPr>
            <p:spPr>
              <a:xfrm rot="16200000">
                <a:off x="2197844" y="3399918"/>
                <a:ext cx="923330" cy="1807975"/>
              </a:xfrm>
              <a:prstGeom prst="rect">
                <a:avLst/>
              </a:prstGeom>
            </p:spPr>
            <p:txBody>
              <a:bodyPr vert="eaVert" wrap="square">
                <a:spAutoFit/>
              </a:bodyPr>
              <a:lstStyle/>
              <a:p>
                <a:pPr algn="just"/>
                <a:r>
                  <a:rPr lang="en-GB" sz="2400" dirty="0" err="1">
                    <a:latin typeface="Times New Roman" panose="02020603050405020304" pitchFamily="18" charset="0"/>
                    <a:ea typeface="Calibri" panose="020F0502020204030204" pitchFamily="34" charset="0"/>
                  </a:rPr>
                  <a:t>Nhận</a:t>
                </a:r>
                <a:r>
                  <a:rPr lang="en-GB" sz="2400" dirty="0">
                    <a:latin typeface="Times New Roman" panose="02020603050405020304" pitchFamily="18" charset="0"/>
                    <a:ea typeface="Calibri" panose="020F0502020204030204" pitchFamily="34" charset="0"/>
                  </a:rPr>
                  <a:t> </a:t>
                </a:r>
                <a:r>
                  <a:rPr lang="en-GB" sz="2400" dirty="0" err="1">
                    <a:latin typeface="Times New Roman" panose="02020603050405020304" pitchFamily="18" charset="0"/>
                    <a:ea typeface="Calibri" panose="020F0502020204030204" pitchFamily="34" charset="0"/>
                  </a:rPr>
                  <a:t>ra</a:t>
                </a:r>
                <a:r>
                  <a:rPr lang="en-GB" sz="2400" dirty="0">
                    <a:latin typeface="Times New Roman" panose="02020603050405020304" pitchFamily="18" charset="0"/>
                    <a:ea typeface="Calibri" panose="020F0502020204030204" pitchFamily="34" charset="0"/>
                  </a:rPr>
                  <a:t> </a:t>
                </a:r>
                <a:r>
                  <a:rPr lang="en-GB" sz="2400" dirty="0" err="1">
                    <a:latin typeface="Times New Roman" panose="02020603050405020304" pitchFamily="18" charset="0"/>
                    <a:ea typeface="Calibri" panose="020F0502020204030204" pitchFamily="34" charset="0"/>
                  </a:rPr>
                  <a:t>giá</a:t>
                </a:r>
                <a:r>
                  <a:rPr lang="en-GB" sz="2400" dirty="0">
                    <a:latin typeface="Times New Roman" panose="02020603050405020304" pitchFamily="18" charset="0"/>
                    <a:ea typeface="Calibri" panose="020F0502020204030204" pitchFamily="34" charset="0"/>
                  </a:rPr>
                  <a:t> </a:t>
                </a:r>
                <a:r>
                  <a:rPr lang="en-GB" sz="2400" dirty="0" err="1">
                    <a:latin typeface="Times New Roman" panose="02020603050405020304" pitchFamily="18" charset="0"/>
                    <a:ea typeface="Calibri" panose="020F0502020204030204" pitchFamily="34" charset="0"/>
                  </a:rPr>
                  <a:t>trị</a:t>
                </a:r>
                <a:r>
                  <a:rPr lang="en-GB" sz="2400" dirty="0">
                    <a:latin typeface="Times New Roman" panose="02020603050405020304" pitchFamily="18" charset="0"/>
                    <a:ea typeface="Calibri" panose="020F0502020204030204" pitchFamily="34" charset="0"/>
                  </a:rPr>
                  <a:t> </a:t>
                </a:r>
                <a:r>
                  <a:rPr lang="en-GB" sz="2400" dirty="0" err="1">
                    <a:latin typeface="Times New Roman" panose="02020603050405020304" pitchFamily="18" charset="0"/>
                    <a:ea typeface="Calibri" panose="020F0502020204030204" pitchFamily="34" charset="0"/>
                  </a:rPr>
                  <a:t>của</a:t>
                </a:r>
                <a:r>
                  <a:rPr lang="en-GB" sz="2400" dirty="0">
                    <a:latin typeface="Times New Roman" panose="02020603050405020304" pitchFamily="18" charset="0"/>
                    <a:ea typeface="Calibri" panose="020F0502020204030204" pitchFamily="34" charset="0"/>
                  </a:rPr>
                  <a:t> </a:t>
                </a:r>
                <a:r>
                  <a:rPr lang="en-GB" sz="2400" dirty="0" err="1">
                    <a:latin typeface="Times New Roman" panose="02020603050405020304" pitchFamily="18" charset="0"/>
                    <a:ea typeface="Calibri" panose="020F0502020204030204" pitchFamily="34" charset="0"/>
                  </a:rPr>
                  <a:t>hòa</a:t>
                </a:r>
                <a:r>
                  <a:rPr lang="en-GB" sz="2400" dirty="0">
                    <a:latin typeface="Times New Roman" panose="02020603050405020304" pitchFamily="18" charset="0"/>
                    <a:ea typeface="Calibri" panose="020F0502020204030204" pitchFamily="34" charset="0"/>
                  </a:rPr>
                  <a:t> </a:t>
                </a:r>
                <a:r>
                  <a:rPr lang="en-GB" sz="2400" dirty="0" err="1">
                    <a:latin typeface="Times New Roman" panose="02020603050405020304" pitchFamily="18" charset="0"/>
                    <a:ea typeface="Calibri" panose="020F0502020204030204" pitchFamily="34" charset="0"/>
                  </a:rPr>
                  <a:t>bình</a:t>
                </a:r>
                <a:r>
                  <a:rPr lang="en-GB" sz="2400" dirty="0">
                    <a:latin typeface="Times New Roman" panose="02020603050405020304" pitchFamily="18" charset="0"/>
                    <a:ea typeface="Calibri" panose="020F0502020204030204" pitchFamily="34" charset="0"/>
                  </a:rPr>
                  <a:t> </a:t>
                </a:r>
                <a:r>
                  <a:rPr lang="en-GB" sz="2400" dirty="0" err="1">
                    <a:latin typeface="Times New Roman" panose="02020603050405020304" pitchFamily="18" charset="0"/>
                    <a:ea typeface="Calibri" panose="020F0502020204030204" pitchFamily="34" charset="0"/>
                  </a:rPr>
                  <a:t>hôm</a:t>
                </a:r>
                <a:r>
                  <a:rPr lang="en-GB" sz="2400" dirty="0">
                    <a:latin typeface="Times New Roman" panose="02020603050405020304" pitchFamily="18" charset="0"/>
                    <a:ea typeface="Calibri" panose="020F0502020204030204" pitchFamily="34" charset="0"/>
                  </a:rPr>
                  <a:t> nay</a:t>
                </a:r>
                <a:endParaRPr lang="ko-KR" altLang="en-US" sz="2400" dirty="0">
                  <a:solidFill>
                    <a:schemeClr val="tx1">
                      <a:lumMod val="75000"/>
                      <a:lumOff val="25000"/>
                    </a:schemeClr>
                  </a:solidFill>
                  <a:cs typeface="Arial" panose="020B0604020202020204" pitchFamily="34" charset="0"/>
                </a:endParaRPr>
              </a:p>
            </p:txBody>
          </p:sp>
          <p:sp>
            <p:nvSpPr>
              <p:cNvPr id="7" name="矩形 6"/>
              <p:cNvSpPr/>
              <p:nvPr/>
            </p:nvSpPr>
            <p:spPr>
              <a:xfrm rot="16200000">
                <a:off x="4309043" y="3527782"/>
                <a:ext cx="1661993" cy="1880999"/>
              </a:xfrm>
              <a:prstGeom prst="rect">
                <a:avLst/>
              </a:prstGeom>
            </p:spPr>
            <p:txBody>
              <a:bodyPr vert="eaVert" wrap="square">
                <a:spAutoFit/>
              </a:bodyPr>
              <a:lstStyle/>
              <a:p>
                <a:pPr algn="just"/>
                <a:r>
                  <a:rPr lang="en-GB" sz="2400" dirty="0" err="1">
                    <a:latin typeface="Times New Roman" panose="02020603050405020304" pitchFamily="18" charset="0"/>
                    <a:ea typeface="Calibri" panose="020F0502020204030204" pitchFamily="34" charset="0"/>
                  </a:rPr>
                  <a:t>Cần</a:t>
                </a:r>
                <a:r>
                  <a:rPr lang="en-GB"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biết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trọng</a:t>
                </a:r>
                <a:r>
                  <a:rPr lang="en-US" sz="2400" dirty="0">
                    <a:latin typeface="Times New Roman" panose="02020603050405020304" pitchFamily="18" charset="0"/>
                    <a:ea typeface="Calibri" panose="020F0502020204030204" pitchFamily="34" charset="0"/>
                  </a:rPr>
                  <a:t> </a:t>
                </a:r>
                <a:r>
                  <a:rPr lang="x-none" sz="2400">
                    <a:latin typeface="Times New Roman" panose="02020603050405020304" pitchFamily="18" charset="0"/>
                    <a:ea typeface="Calibri" panose="020F0502020204030204" pitchFamily="34" charset="0"/>
                  </a:rPr>
                  <a:t>hòa bình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đóng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góp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những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việc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tích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cực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xā</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hội</a:t>
                </a:r>
                <a:r>
                  <a:rPr lang="en-US" sz="2400" dirty="0">
                    <a:latin typeface="Times New Roman" panose="02020603050405020304" pitchFamily="18" charset="0"/>
                    <a:ea typeface="Calibri" panose="020F0502020204030204" pitchFamily="34" charset="0"/>
                  </a:rPr>
                  <a:t>.</a:t>
                </a:r>
                <a:endParaRPr lang="ko-KR" altLang="en-US" sz="2400" dirty="0">
                  <a:solidFill>
                    <a:schemeClr val="tx1">
                      <a:lumMod val="75000"/>
                      <a:lumOff val="25000"/>
                    </a:schemeClr>
                  </a:solidFill>
                  <a:cs typeface="Arial" panose="020B0604020202020204" pitchFamily="34" charset="0"/>
                </a:endParaRPr>
              </a:p>
            </p:txBody>
          </p:sp>
          <p:sp>
            <p:nvSpPr>
              <p:cNvPr id="8" name="矩形 7"/>
              <p:cNvSpPr/>
              <p:nvPr/>
            </p:nvSpPr>
            <p:spPr>
              <a:xfrm rot="16200000">
                <a:off x="6280184" y="4320052"/>
                <a:ext cx="2745432" cy="1828930"/>
              </a:xfrm>
              <a:prstGeom prst="rect">
                <a:avLst/>
              </a:prstGeom>
            </p:spPr>
            <p:txBody>
              <a:bodyPr vert="eaVert" wrap="square">
                <a:spAutoFit/>
              </a:bodyPr>
              <a:lstStyle/>
              <a:p>
                <a:pPr algn="just"/>
                <a:r>
                  <a:rPr lang="x-none" sz="2000">
                    <a:solidFill>
                      <a:srgbClr val="555555"/>
                    </a:solidFill>
                    <a:latin typeface="Times New Roman" panose="02020603050405020304" pitchFamily="18" charset="0"/>
                    <a:cs typeface="Times New Roman" panose="02020603050405020304" pitchFamily="18" charset="0"/>
                  </a:rPr>
                  <a:t>Người trẻ cần </a:t>
                </a:r>
                <a:r>
                  <a:rPr lang="vi-VN" sz="2000" dirty="0">
                    <a:solidFill>
                      <a:srgbClr val="555555"/>
                    </a:solidFill>
                    <a:latin typeface="Times New Roman" panose="02020603050405020304" pitchFamily="18" charset="0"/>
                    <a:cs typeface="Times New Roman" panose="02020603050405020304" pitchFamily="18" charset="0"/>
                  </a:rPr>
                  <a:t>sống có lí tưởng và mục đích, có trách nhiệm về nghĩa vụ và bổn phận của bản thân đối với đất nước, từ đó giúp đất nước ngày càng vững mạnh.</a:t>
                </a:r>
                <a:endParaRPr lang="en-US" altLang="ko-KR"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algn="ctr">
                  <a:lnSpc>
                    <a:spcPct val="150000"/>
                  </a:lnSpc>
                </a:pP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ko-KR" alt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15" name="图片 14"/>
            <p:cNvPicPr>
              <a:picLocks noChangeAspect="1"/>
            </p:cNvPicPr>
            <p:nvPr/>
          </p:nvPicPr>
          <p:blipFill rotWithShape="1">
            <a:blip r:embed="rId1" cstate="screen"/>
            <a:srcRect/>
            <a:stretch>
              <a:fillRect/>
            </a:stretch>
          </p:blipFill>
          <p:spPr>
            <a:xfrm>
              <a:off x="6722406" y="2388342"/>
              <a:ext cx="1743315" cy="1689879"/>
            </a:xfrm>
            <a:prstGeom prst="rect">
              <a:avLst/>
            </a:prstGeom>
          </p:spPr>
        </p:pic>
        <p:pic>
          <p:nvPicPr>
            <p:cNvPr id="16" name="图片 15"/>
            <p:cNvPicPr>
              <a:picLocks noChangeAspect="1"/>
            </p:cNvPicPr>
            <p:nvPr/>
          </p:nvPicPr>
          <p:blipFill rotWithShape="1">
            <a:blip r:embed="rId2" cstate="screen"/>
            <a:srcRect/>
            <a:stretch>
              <a:fillRect/>
            </a:stretch>
          </p:blipFill>
          <p:spPr>
            <a:xfrm>
              <a:off x="4140703" y="2378442"/>
              <a:ext cx="1880998" cy="1823342"/>
            </a:xfrm>
            <a:prstGeom prst="rect">
              <a:avLst/>
            </a:prstGeom>
          </p:spPr>
        </p:pic>
        <p:pic>
          <p:nvPicPr>
            <p:cNvPr id="17" name="图片 16"/>
            <p:cNvPicPr>
              <a:picLocks noChangeAspect="1"/>
            </p:cNvPicPr>
            <p:nvPr/>
          </p:nvPicPr>
          <p:blipFill rotWithShape="1">
            <a:blip r:embed="rId3" cstate="screen"/>
            <a:srcRect/>
            <a:stretch>
              <a:fillRect/>
            </a:stretch>
          </p:blipFill>
          <p:spPr>
            <a:xfrm>
              <a:off x="1696683" y="2388342"/>
              <a:ext cx="1743315" cy="1689879"/>
            </a:xfrm>
            <a:prstGeom prst="rect">
              <a:avLst/>
            </a:prstGeom>
          </p:spPr>
        </p:pic>
      </p:grpSp>
      <p:pic>
        <p:nvPicPr>
          <p:cNvPr id="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128" y="262251"/>
            <a:ext cx="2326666" cy="1163333"/>
          </a:xfrm>
          <a:prstGeom prst="rect">
            <a:avLst/>
          </a:prstGeom>
        </p:spPr>
      </p:pic>
      <p:sp>
        <p:nvSpPr>
          <p:cNvPr id="4" name="文本框 42"/>
          <p:cNvSpPr txBox="1"/>
          <p:nvPr/>
        </p:nvSpPr>
        <p:spPr>
          <a:xfrm>
            <a:off x="1168966" y="698923"/>
            <a:ext cx="6440147" cy="584775"/>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Vấn</a:t>
            </a:r>
            <a:r>
              <a:rPr kumimoji="0" lang="en-US" altLang="zh-CN" sz="3200" b="1" i="0" u="none" strike="noStrike" kern="1200" cap="none" spc="0" normalizeH="0" noProof="0" dirty="0"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 </a:t>
            </a:r>
            <a:r>
              <a:rPr kumimoji="0" lang="en-US" altLang="zh-CN" sz="3200" b="1" i="0" u="none" strike="noStrike" kern="1200" cap="none" spc="0" normalizeH="0" noProof="0" dirty="0" err="1"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đề</a:t>
            </a:r>
            <a:r>
              <a:rPr kumimoji="0" lang="en-US" altLang="zh-CN" sz="3200" b="1" i="0" u="none" strike="noStrike" kern="1200" cap="none" spc="0" normalizeH="0" noProof="0" dirty="0"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 </a:t>
            </a:r>
            <a:r>
              <a:rPr kumimoji="0" lang="en-US" altLang="zh-CN" sz="3200" b="1" i="0" u="none" strike="noStrike" kern="1200" cap="none" spc="0" normalizeH="0" noProof="0" dirty="0" err="1"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đó</a:t>
            </a:r>
            <a:r>
              <a:rPr kumimoji="0" lang="en-US" altLang="zh-CN" sz="3200" b="1" i="0" u="none" strike="noStrike" kern="1200" cap="none" spc="0" normalizeH="0" noProof="0" dirty="0"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 </a:t>
            </a:r>
            <a:r>
              <a:rPr kumimoji="0" lang="en-US" altLang="zh-CN" sz="3200" b="1" i="0" u="none" strike="noStrike" kern="1200" cap="none" spc="0" normalizeH="0" noProof="0" dirty="0" err="1"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có</a:t>
            </a:r>
            <a:r>
              <a:rPr kumimoji="0" lang="en-US" altLang="zh-CN" sz="3200" b="1" i="0" u="none" strike="noStrike" kern="1200" cap="none" spc="0" normalizeH="0" noProof="0" dirty="0"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 ý </a:t>
            </a:r>
            <a:r>
              <a:rPr kumimoji="0" lang="en-US" altLang="zh-CN" sz="3200" b="1" i="0" u="none" strike="noStrike" kern="1200" cap="none" spc="0" normalizeH="0" noProof="0" dirty="0" err="1"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nghĩa</a:t>
            </a:r>
            <a:r>
              <a:rPr kumimoji="0" lang="en-US" altLang="zh-CN" sz="3200" b="1" i="0" u="none" strike="noStrike" kern="1200" cap="none" spc="0" normalizeH="0" noProof="0" dirty="0"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 to </a:t>
            </a:r>
            <a:r>
              <a:rPr kumimoji="0" lang="en-US" altLang="zh-CN" sz="3200" b="1" i="0" u="none" strike="noStrike" kern="1200" cap="none" spc="0" normalizeH="0" noProof="0" dirty="0" err="1"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lớn</a:t>
            </a:r>
            <a:endParaRPr kumimoji="0" lang="zh-CN" altLang="en-US" sz="3200" b="1" i="0" u="none" strike="noStrike" kern="1200" cap="none" spc="0" normalizeH="0" baseline="0" noProof="0" dirty="0">
              <a:ln>
                <a:noFill/>
              </a:ln>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0" y="-16781"/>
            <a:ext cx="12257994" cy="6891562"/>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731" y="3429000"/>
            <a:ext cx="3161071" cy="3161071"/>
          </a:xfrm>
          <a:prstGeom prst="rect">
            <a:avLst/>
          </a:prstGeom>
        </p:spPr>
      </p:pic>
      <p:sp>
        <p:nvSpPr>
          <p:cNvPr id="10" name="Bong bóng Lời nói: Hình chữ nhật với Góc Tròn 9"/>
          <p:cNvSpPr/>
          <p:nvPr/>
        </p:nvSpPr>
        <p:spPr>
          <a:xfrm>
            <a:off x="2982190" y="893618"/>
            <a:ext cx="7190509" cy="2078181"/>
          </a:xfrm>
          <a:prstGeom prst="wedgeRoundRectCallout">
            <a:avLst>
              <a:gd name="adj1" fmla="val -51080"/>
              <a:gd name="adj2" fmla="val 72168"/>
              <a:gd name="adj3" fmla="val 16667"/>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i="1" dirty="0">
                <a:solidFill>
                  <a:schemeClr val="tx1"/>
                </a:solidFill>
                <a:latin typeface="Times New Roman" panose="02020603050405020304" pitchFamily="18" charset="0"/>
                <a:cs typeface="Times New Roman" panose="02020603050405020304" pitchFamily="18" charset="0"/>
              </a:rPr>
              <a:t>Qua </a:t>
            </a:r>
            <a:r>
              <a:rPr lang="en-US" sz="2800" i="1" dirty="0" err="1" smtClean="0">
                <a:solidFill>
                  <a:schemeClr val="tx1"/>
                </a:solidFill>
                <a:latin typeface="Times New Roman" panose="02020603050405020304" pitchFamily="18" charset="0"/>
                <a:cs typeface="Times New Roman" panose="02020603050405020304" pitchFamily="18" charset="0"/>
              </a:rPr>
              <a:t>truyện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ngắn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Người</a:t>
            </a:r>
            <a:r>
              <a:rPr lang="en-US" sz="2800" i="1" dirty="0" smtClean="0">
                <a:solidFill>
                  <a:schemeClr val="tx1"/>
                </a:solidFill>
                <a:latin typeface="Times New Roman" panose="02020603050405020304" pitchFamily="18" charset="0"/>
                <a:cs typeface="Times New Roman" panose="02020603050405020304" pitchFamily="18" charset="0"/>
              </a:rPr>
              <a:t> ở </a:t>
            </a:r>
            <a:r>
              <a:rPr lang="en-US" sz="2800" i="1" dirty="0" err="1" smtClean="0">
                <a:solidFill>
                  <a:schemeClr val="tx1"/>
                </a:solidFill>
                <a:latin typeface="Times New Roman" panose="02020603050405020304" pitchFamily="18" charset="0"/>
                <a:cs typeface="Times New Roman" panose="02020603050405020304" pitchFamily="18" charset="0"/>
              </a:rPr>
              <a:t>bến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sông</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Châu”học</a:t>
            </a:r>
            <a:r>
              <a:rPr lang="en-US" sz="2800" i="1" dirty="0" smtClean="0">
                <a:solidFill>
                  <a:schemeClr val="tx1"/>
                </a:solidFill>
                <a:latin typeface="Times New Roman" panose="02020603050405020304" pitchFamily="18" charset="0"/>
                <a:cs typeface="Times New Roman" panose="02020603050405020304" pitchFamily="18" charset="0"/>
              </a:rPr>
              <a:t> ở </a:t>
            </a:r>
            <a:r>
              <a:rPr lang="en-US" sz="2800" i="1" dirty="0" err="1" smtClean="0">
                <a:solidFill>
                  <a:schemeClr val="tx1"/>
                </a:solidFill>
                <a:latin typeface="Times New Roman" panose="02020603050405020304" pitchFamily="18" charset="0"/>
                <a:cs typeface="Times New Roman" panose="02020603050405020304" pitchFamily="18" charset="0"/>
              </a:rPr>
              <a:t>lớp</a:t>
            </a:r>
            <a:r>
              <a:rPr lang="en-US" sz="2800" i="1" dirty="0" smtClean="0">
                <a:solidFill>
                  <a:schemeClr val="tx1"/>
                </a:solidFill>
                <a:latin typeface="Times New Roman" panose="02020603050405020304" pitchFamily="18" charset="0"/>
                <a:cs typeface="Times New Roman" panose="02020603050405020304" pitchFamily="18" charset="0"/>
              </a:rPr>
              <a:t> 10,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nhớ</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và</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nhắc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lại</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vẻ</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đẹp</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của</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dì</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Mây</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khi</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trở</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về</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sau</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chiến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tranh</a:t>
            </a:r>
            <a:r>
              <a:rPr lang="en-US" sz="2800" i="1"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2" name="Picture 2" descr="Chân thực và xúc động với Người trở về"/>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673" y="3262745"/>
            <a:ext cx="4998026"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r="4044"/>
          <a:stretch>
            <a:fillRect/>
          </a:stretch>
        </p:blipFill>
        <p:spPr bwMode="auto">
          <a:xfrm>
            <a:off x="-420914" y="0"/>
            <a:ext cx="12678908" cy="6891562"/>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795" y="-130415"/>
            <a:ext cx="1727199" cy="1727199"/>
          </a:xfrm>
          <a:prstGeom prst="rect">
            <a:avLst/>
          </a:prstGeom>
        </p:spPr>
      </p:pic>
      <p:sp>
        <p:nvSpPr>
          <p:cNvPr id="7" name="Hộp Văn bản 6"/>
          <p:cNvSpPr txBox="1"/>
          <p:nvPr/>
        </p:nvSpPr>
        <p:spPr>
          <a:xfrm>
            <a:off x="1364344" y="1931138"/>
            <a:ext cx="10030050" cy="1961388"/>
          </a:xfrm>
          <a:prstGeom prst="roundRect">
            <a:avLst/>
          </a:prstGeom>
          <a:noFill/>
          <a:ln w="57150">
            <a:solidFill>
              <a:srgbClr val="00CC00"/>
            </a:solidFill>
          </a:ln>
        </p:spPr>
        <p:txBody>
          <a:bodyPr wrap="square">
            <a:spAutoFit/>
          </a:bodyPr>
          <a:lstStyle/>
          <a:p>
            <a:pPr marL="0" marR="91440">
              <a:lnSpc>
                <a:spcPct val="13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2:</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Hãy</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viết</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kịch</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bản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ngắn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chuyển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thể</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từ</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một</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trích</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đoạn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của</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truyện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latin typeface="Times New Roman" panose="02020603050405020304" pitchFamily="18" charset="0"/>
                <a:ea typeface="Calibri" panose="020F0502020204030204" pitchFamily="34" charset="0"/>
              </a:rPr>
              <a:t>kí</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sau</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đó</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tập</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diễn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xuất</a:t>
            </a:r>
            <a:r>
              <a:rPr lang="en-US" sz="2800" dirty="0">
                <a:solidFill>
                  <a:srgbClr val="0D0D0D"/>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marL="0" marR="91440">
              <a:lnSpc>
                <a:spcPct val="130000"/>
              </a:lnSpc>
              <a:spcBef>
                <a:spcPts val="0"/>
              </a:spcBef>
              <a:spcAft>
                <a:spcPts val="0"/>
              </a:spcAft>
            </a:pPr>
            <a:r>
              <a:rPr lang="en-US" sz="2800" b="1" dirty="0" err="1">
                <a:solidFill>
                  <a:srgbClr val="0D0D0D"/>
                </a:solidFill>
                <a:effectLst/>
                <a:latin typeface="Times New Roman" panose="02020603050405020304" pitchFamily="18" charset="0"/>
                <a:ea typeface="Calibri" panose="020F0502020204030204" pitchFamily="34" charset="0"/>
              </a:rPr>
              <a:t>Lưu</a:t>
            </a:r>
            <a:r>
              <a:rPr lang="en-US" sz="2800" b="1" dirty="0">
                <a:solidFill>
                  <a:srgbClr val="0D0D0D"/>
                </a:solidFill>
                <a:effectLst/>
                <a:latin typeface="Times New Roman" panose="02020603050405020304" pitchFamily="18" charset="0"/>
                <a:ea typeface="Calibri" panose="020F0502020204030204" pitchFamily="34" charset="0"/>
              </a:rPr>
              <a:t> ý</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giới</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hạn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thời</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gian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diễn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xuất</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là</a:t>
            </a:r>
            <a:r>
              <a:rPr lang="en-US" sz="2800" dirty="0">
                <a:solidFill>
                  <a:srgbClr val="0D0D0D"/>
                </a:solidFill>
                <a:effectLst/>
                <a:latin typeface="Times New Roman" panose="02020603050405020304" pitchFamily="18" charset="0"/>
                <a:ea typeface="Calibri" panose="020F0502020204030204" pitchFamily="34" charset="0"/>
              </a:rPr>
              <a:t> 05 </a:t>
            </a:r>
            <a:r>
              <a:rPr lang="en-US" sz="2800" dirty="0" err="1">
                <a:solidFill>
                  <a:srgbClr val="0D0D0D"/>
                </a:solidFill>
                <a:effectLst/>
                <a:latin typeface="Times New Roman" panose="02020603050405020304" pitchFamily="18" charset="0"/>
                <a:ea typeface="Calibri" panose="020F0502020204030204" pitchFamily="34" charset="0"/>
              </a:rPr>
              <a:t>phút</a:t>
            </a:r>
            <a:r>
              <a:rPr lang="en-US" sz="2800" dirty="0">
                <a:solidFill>
                  <a:srgbClr val="0D0D0D"/>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6" name="Hình ảnh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590" y="3830665"/>
            <a:ext cx="7581900" cy="2981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2046514" y="236323"/>
            <a:ext cx="8882743" cy="954107"/>
          </a:xfrm>
          <a:prstGeom prst="rect">
            <a:avLst/>
          </a:prstGeom>
          <a:noFill/>
        </p:spPr>
        <p:txBody>
          <a:bodyPr wrap="square">
            <a:spAutoFit/>
          </a:bodyPr>
          <a:lstStyle/>
          <a:p>
            <a:pPr marL="0" marR="0" algn="ctr">
              <a:spcBef>
                <a:spcPts val="0"/>
              </a:spcBef>
              <a:spcAft>
                <a:spcPts val="0"/>
              </a:spcAft>
            </a:pPr>
            <a:r>
              <a:rPr lang="pt-BR" sz="2800" b="1" dirty="0">
                <a:solidFill>
                  <a:srgbClr val="009900"/>
                </a:solidFill>
                <a:effectLst/>
                <a:latin typeface="Times New Roman" panose="02020603050405020304" pitchFamily="18" charset="0"/>
                <a:ea typeface="Times New Roman" panose="02020603050405020304" pitchFamily="18" charset="0"/>
              </a:rPr>
              <a:t>Rubric đánh giá kịch bản sân khấu hoá một trích đoạn trong truyện </a:t>
            </a:r>
            <a:r>
              <a:rPr lang="pt-BR" sz="2800" b="1" dirty="0" smtClean="0">
                <a:solidFill>
                  <a:srgbClr val="009900"/>
                </a:solidFill>
                <a:effectLst/>
                <a:latin typeface="Times New Roman" panose="02020603050405020304" pitchFamily="18" charset="0"/>
                <a:ea typeface="Times New Roman" panose="02020603050405020304" pitchFamily="18" charset="0"/>
              </a:rPr>
              <a:t>Vào chùa gặp lại”:</a:t>
            </a:r>
            <a:endParaRPr lang="en-US" sz="2800" dirty="0">
              <a:solidFill>
                <a:srgbClr val="009900"/>
              </a:solidFill>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794925" y="1647112"/>
          <a:ext cx="10863408" cy="4267200"/>
        </p:xfrm>
        <a:graphic>
          <a:graphicData uri="http://schemas.openxmlformats.org/drawingml/2006/table">
            <a:tbl>
              <a:tblPr firstRow="1" firstCol="1" bandRow="1">
                <a:tableStyleId>{5C22544A-7EE6-4342-B048-85BDC9FD1C3A}</a:tableStyleId>
              </a:tblPr>
              <a:tblGrid>
                <a:gridCol w="1951637"/>
                <a:gridCol w="2670629"/>
                <a:gridCol w="2946400"/>
                <a:gridCol w="3294742"/>
              </a:tblGrid>
              <a:tr h="282626">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Mức 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Mức 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r>
              <a:tr h="699906">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Thông điệp</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8575">
                <a:tc>
                  <a:txBody>
                    <a:bodyPr/>
                    <a:lstStyle/>
                    <a:p>
                      <a:pPr marL="0" marR="36195">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Cốt truyện/</a:t>
                      </a:r>
                      <a:endParaRPr lang="en-US" sz="2800">
                        <a:effectLst/>
                        <a:latin typeface="Times New Roman" panose="02020603050405020304" pitchFamily="18" charset="0"/>
                        <a:cs typeface="Times New Roman" panose="02020603050405020304" pitchFamily="18" charset="0"/>
                      </a:endParaRPr>
                    </a:p>
                    <a:p>
                      <a:pPr marL="0" marR="36195">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Bố cục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chặt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chặt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chặt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41238">
                <a:tc>
                  <a:txBody>
                    <a:bodyPr/>
                    <a:lstStyle/>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Tiếp thu và cải biên hình tượng nhân vật hoàn toàn thuyết phục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Tiếp thu và cải biên hình tượng nhân vật đôi chỗ chưa thuyết phục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3" name="Hình ảnh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7252" y="29288"/>
            <a:ext cx="1870982" cy="1870982"/>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1973942" y="218576"/>
            <a:ext cx="8882743" cy="954107"/>
          </a:xfrm>
          <a:prstGeom prst="rect">
            <a:avLst/>
          </a:prstGeom>
          <a:noFill/>
        </p:spPr>
        <p:txBody>
          <a:bodyPr wrap="square">
            <a:spAutoFit/>
          </a:bodyPr>
          <a:lstStyle/>
          <a:p>
            <a:pPr marL="0" marR="0" algn="ctr">
              <a:spcBef>
                <a:spcPts val="0"/>
              </a:spcBef>
              <a:spcAft>
                <a:spcPts val="0"/>
              </a:spcAft>
            </a:pPr>
            <a:r>
              <a:rPr lang="pt-BR" sz="2800" b="1" dirty="0">
                <a:solidFill>
                  <a:srgbClr val="009900"/>
                </a:solidFill>
                <a:effectLst/>
                <a:latin typeface="Times New Roman" panose="02020603050405020304" pitchFamily="18" charset="0"/>
                <a:ea typeface="Times New Roman" panose="02020603050405020304" pitchFamily="18" charset="0"/>
              </a:rPr>
              <a:t>Rubric đánh giá kịch bản sân khấu hoá một trích đoạn trong truyện </a:t>
            </a:r>
            <a:r>
              <a:rPr lang="pt-BR" sz="2800" b="1" dirty="0" smtClean="0">
                <a:solidFill>
                  <a:srgbClr val="009900"/>
                </a:solidFill>
                <a:latin typeface="Times New Roman" panose="02020603050405020304" pitchFamily="18" charset="0"/>
                <a:ea typeface="Times New Roman" panose="02020603050405020304" pitchFamily="18" charset="0"/>
              </a:rPr>
              <a:t>kí</a:t>
            </a:r>
            <a:r>
              <a:rPr lang="pt-BR" sz="2800" b="1" dirty="0" smtClean="0">
                <a:solidFill>
                  <a:srgbClr val="009900"/>
                </a:solidFill>
                <a:effectLst/>
                <a:latin typeface="Times New Roman" panose="02020603050405020304" pitchFamily="18" charset="0"/>
                <a:ea typeface="Times New Roman" panose="02020603050405020304" pitchFamily="18" charset="0"/>
              </a:rPr>
              <a:t> “Vào chùa gặp lại”:</a:t>
            </a:r>
            <a:endParaRPr lang="en-US" sz="2800" dirty="0">
              <a:solidFill>
                <a:srgbClr val="009900"/>
              </a:solidFill>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664296" y="1631120"/>
          <a:ext cx="10863408" cy="4776515"/>
        </p:xfrm>
        <a:graphic>
          <a:graphicData uri="http://schemas.openxmlformats.org/drawingml/2006/table">
            <a:tbl>
              <a:tblPr firstRow="1" firstCol="1" bandRow="1">
                <a:tableStyleId>{5C22544A-7EE6-4342-B048-85BDC9FD1C3A}</a:tableStyleId>
              </a:tblPr>
              <a:tblGrid>
                <a:gridCol w="1951637"/>
                <a:gridCol w="2670629"/>
                <a:gridCol w="2946400"/>
                <a:gridCol w="3294742"/>
              </a:tblGrid>
              <a:tr h="282626">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Mức 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Mức 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r>
              <a:tr h="2216195">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Lời thoại thể hiện rõ quan điểm, suy nghĩ, cảm xúc, tính cách nhân vật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Lời thoại đôi chỗ chưa thể hiện rõ quan điểm, suy nghĩ, cảm xúc, tính cách nhân vật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26307">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Chỉ dẫn diễn xuất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Chỉ dẫn diễn xuất hợp lí, rõ ràng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Chỉ dẫn diễn xuất đôi khi chưa hợp lí, rõ ràng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dẫn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7243">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Điểm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9-10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7-8</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5-6</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r h="282626">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Xếp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Tốt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Khá</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bl>
          </a:graphicData>
        </a:graphic>
      </p:graphicFrame>
      <p:pic>
        <p:nvPicPr>
          <p:cNvPr id="9" name="Hình ảnh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9824" y="-123750"/>
            <a:ext cx="1870982" cy="187098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22713" y="2476266"/>
            <a:ext cx="8176987" cy="2308324"/>
          </a:xfrm>
          <a:prstGeom prst="rect">
            <a:avLst/>
          </a:prstGeom>
          <a:noFill/>
        </p:spPr>
        <p:txBody>
          <a:bodyPr wrap="square" rtlCol="0">
            <a:spAutoFit/>
          </a:bodyPr>
          <a:lstStyle/>
          <a:p>
            <a:pPr algn="ctr"/>
            <a:r>
              <a:rPr lang="en-US" sz="7200" b="1" dirty="0">
                <a:solidFill>
                  <a:srgbClr val="C00000"/>
                </a:solidFill>
                <a:latin typeface="Times New Roman" panose="02020603050405020304" pitchFamily="18" charset="0"/>
                <a:cs typeface="Times New Roman" panose="02020603050405020304" pitchFamily="18" charset="0"/>
              </a:rPr>
              <a:t>HÌNH THÀNH</a:t>
            </a:r>
            <a:endParaRPr lang="en-US" sz="7200" b="1" dirty="0">
              <a:solidFill>
                <a:srgbClr val="C00000"/>
              </a:solidFill>
              <a:latin typeface="Times New Roman" panose="02020603050405020304" pitchFamily="18" charset="0"/>
              <a:cs typeface="Times New Roman" panose="02020603050405020304" pitchFamily="18" charset="0"/>
            </a:endParaRPr>
          </a:p>
          <a:p>
            <a:pPr algn="ctr"/>
            <a:r>
              <a:rPr lang="en-US" sz="7200" b="1" dirty="0">
                <a:solidFill>
                  <a:srgbClr val="C00000"/>
                </a:solidFill>
                <a:latin typeface="Times New Roman" panose="02020603050405020304" pitchFamily="18" charset="0"/>
                <a:cs typeface="Times New Roman" panose="02020603050405020304" pitchFamily="18" charset="0"/>
              </a:rPr>
              <a:t>KIẾN THỨC MỚI</a:t>
            </a:r>
            <a:endParaRPr lang="en-US" sz="72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5997" y="2481933"/>
            <a:ext cx="6096000" cy="707886"/>
          </a:xfrm>
          <a:prstGeom prst="rect">
            <a:avLst/>
          </a:prstGeom>
        </p:spPr>
        <p:txBody>
          <a:bodyPr>
            <a:spAutoFit/>
          </a:bodyPr>
          <a:lstStyle/>
          <a:p>
            <a:pPr algn="ctr"/>
            <a:r>
              <a:rPr lang="en-US" altLang="zh-CN" sz="4000" b="1" dirty="0">
                <a:latin typeface="Times New Roman" panose="02020603050405020304" pitchFamily="18" charset="0"/>
                <a:ea typeface="字魂59号-创粗黑" panose="00000500000000000000" charset="-122"/>
                <a:cs typeface="Times New Roman" panose="02020603050405020304" pitchFamily="18" charset="0"/>
              </a:rPr>
              <a:t>NHIỆM </a:t>
            </a:r>
            <a:r>
              <a:rPr lang="en-US" altLang="zh-CN" sz="4000" b="1" dirty="0" smtClean="0">
                <a:latin typeface="Times New Roman" panose="02020603050405020304" pitchFamily="18" charset="0"/>
                <a:ea typeface="字魂59号-创粗黑" panose="00000500000000000000" charset="-122"/>
                <a:cs typeface="Times New Roman" panose="02020603050405020304" pitchFamily="18" charset="0"/>
              </a:rPr>
              <a:t>VỤ 1</a:t>
            </a:r>
            <a:endParaRPr lang="zh-CN" altLang="en-US" sz="4000" b="1" dirty="0">
              <a:latin typeface="Times New Roman" panose="02020603050405020304" pitchFamily="18" charset="0"/>
              <a:ea typeface="字魂59号-创粗黑" panose="00000500000000000000" charset="-122"/>
              <a:cs typeface="Times New Roman" panose="02020603050405020304" pitchFamily="18" charset="0"/>
            </a:endParaRPr>
          </a:p>
        </p:txBody>
      </p:sp>
      <p:sp>
        <p:nvSpPr>
          <p:cNvPr id="25" name="TextBox 24"/>
          <p:cNvSpPr txBox="1"/>
          <p:nvPr/>
        </p:nvSpPr>
        <p:spPr>
          <a:xfrm>
            <a:off x="4213655" y="1564717"/>
            <a:ext cx="7279846" cy="3734356"/>
          </a:xfrm>
          <a:prstGeom prst="rect">
            <a:avLst/>
          </a:prstGeom>
          <a:noFill/>
        </p:spPr>
        <p:txBody>
          <a:bodyPr wrap="square">
            <a:spAutoFit/>
          </a:bodyPr>
          <a:lstStyle/>
          <a:p>
            <a:pPr marL="0" marR="0" algn="just">
              <a:lnSpc>
                <a:spcPct val="150000"/>
              </a:lnSpc>
              <a:spcBef>
                <a:spcPts val="0"/>
              </a:spcBef>
              <a:spcAft>
                <a:spcPts val="800"/>
              </a:spcAft>
            </a:pP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endParaRPr lang="en-US" sz="2800" dirty="0" smtClean="0">
              <a:effectLst/>
              <a:latin typeface="Times New Roman" panose="02020603050405020304" pitchFamily="18" charset="0"/>
              <a:ea typeface="Times New Roman" panose="02020603050405020304" pitchFamily="18" charset="0"/>
            </a:endParaRPr>
          </a:p>
          <a:p>
            <a:pPr marL="457200" marR="0" indent="-457200" algn="just">
              <a:lnSpc>
                <a:spcPct val="150000"/>
              </a:lnSpc>
              <a:spcBef>
                <a:spcPts val="0"/>
              </a:spcBef>
              <a:spcAft>
                <a:spcPts val="800"/>
              </a:spcAft>
              <a:buFontTx/>
              <a:buChar char="-"/>
            </a:pPr>
            <a:r>
              <a:rPr lang="en-US" sz="2800" dirty="0" err="1" smtClean="0">
                <a:latin typeface="Times New Roman" panose="02020603050405020304" pitchFamily="18" charset="0"/>
                <a:ea typeface="Calibri" panose="020F0502020204030204" pitchFamily="34" charset="0"/>
              </a:rPr>
              <a:t>Nét</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khái</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quát</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về</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tác</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giả</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tác</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phẩm</a:t>
            </a:r>
            <a:r>
              <a:rPr lang="en-US" sz="2800" dirty="0" smtClean="0">
                <a:latin typeface="Times New Roman" panose="02020603050405020304" pitchFamily="18" charset="0"/>
                <a:ea typeface="Calibri" panose="020F0502020204030204" pitchFamily="34" charset="0"/>
              </a:rPr>
              <a:t>:</a:t>
            </a:r>
            <a:endParaRPr lang="en-US" sz="2800" dirty="0" smtClean="0">
              <a:latin typeface="Times New Roman" panose="02020603050405020304" pitchFamily="18" charset="0"/>
              <a:ea typeface="Calibri" panose="020F0502020204030204" pitchFamily="34" charset="0"/>
            </a:endParaRPr>
          </a:p>
          <a:p>
            <a:pPr marR="0" algn="just">
              <a:lnSpc>
                <a:spcPct val="150000"/>
              </a:lnSpc>
              <a:spcBef>
                <a:spcPts val="0"/>
              </a:spcBef>
              <a:spcAft>
                <a:spcPts val="800"/>
              </a:spcAft>
            </a:pPr>
            <a:r>
              <a:rPr lang="en-US" sz="2800"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Xuất</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xứ</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hoàn</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cảnh</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sáng</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tác</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ngôi</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kể</a:t>
            </a:r>
            <a:endParaRPr lang="en-US" sz="2400" i="1"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Bố</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cục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của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từng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phần</a:t>
            </a:r>
            <a:r>
              <a:rPr lang="en-US" sz="2800" i="1" dirty="0">
                <a:effectLst/>
                <a:latin typeface="Times New Roman" panose="02020603050405020304" pitchFamily="18" charset="0"/>
                <a:ea typeface="Times New Roman" panose="02020603050405020304" pitchFamily="18" charset="0"/>
              </a:rPr>
              <a:t>. </a:t>
            </a:r>
            <a:endParaRPr lang="en-US" sz="2400" i="1"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800" i="1" dirty="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Lưu</a:t>
            </a:r>
            <a:r>
              <a:rPr lang="en-US" sz="2800" i="1" dirty="0" smtClean="0">
                <a:effectLst/>
                <a:latin typeface="Times New Roman" panose="02020603050405020304" pitchFamily="18" charset="0"/>
                <a:ea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rPr>
              <a:t>ý </a:t>
            </a:r>
            <a:r>
              <a:rPr lang="en-US" sz="2800" i="1" dirty="0" err="1">
                <a:effectLst/>
                <a:latin typeface="Times New Roman" panose="02020603050405020304" pitchFamily="18" charset="0"/>
                <a:ea typeface="Times New Roman" panose="02020603050405020304" pitchFamily="18" charset="0"/>
              </a:rPr>
              <a:t>chú</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giải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ngữ</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khó</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văn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bản</a:t>
            </a:r>
            <a:r>
              <a:rPr lang="en-US" sz="2800" i="1" dirty="0">
                <a:effectLst/>
                <a:latin typeface="Times New Roman" panose="02020603050405020304" pitchFamily="18" charset="0"/>
                <a:ea typeface="Times New Roman" panose="02020603050405020304" pitchFamily="18" charset="0"/>
              </a:rPr>
              <a:t> </a:t>
            </a:r>
            <a:endParaRPr lang="en-US" sz="2400" i="1" dirty="0">
              <a:effectLst/>
              <a:latin typeface="Calibri" panose="020F0502020204030204" pitchFamily="34"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1">
            <a:extLst>
              <a:ext uri="{28A0092B-C50C-407E-A947-70E740481C1C}">
                <a14:useLocalDpi xmlns:a14="http://schemas.microsoft.com/office/drawing/2010/main"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117600" y="523640"/>
            <a:ext cx="9017000" cy="1569660"/>
          </a:xfrm>
          <a:prstGeom prst="rect">
            <a:avLst/>
          </a:prstGeom>
          <a:noFill/>
        </p:spPr>
        <p:txBody>
          <a:bodyPr wrap="square">
            <a:spAutoFit/>
          </a:bodyPr>
          <a:lstStyle/>
          <a:p>
            <a:pPr algn="just"/>
            <a:r>
              <a:rPr lang="en-US" sz="3200" b="1" dirty="0" smtClean="0">
                <a:solidFill>
                  <a:srgbClr val="339933"/>
                </a:solidFill>
                <a:latin typeface="Times New Roman" panose="02020603050405020304" pitchFamily="18" charset="0"/>
                <a:cs typeface="Times New Roman" panose="02020603050405020304" pitchFamily="18" charset="0"/>
              </a:rPr>
              <a:t>I. TÌM HIỂU CHUNG</a:t>
            </a:r>
            <a:endParaRPr lang="en-US" sz="3200" b="1" dirty="0" smtClean="0">
              <a:solidFill>
                <a:srgbClr val="339933"/>
              </a:solidFill>
              <a:latin typeface="Times New Roman" panose="02020603050405020304" pitchFamily="18" charset="0"/>
              <a:cs typeface="Times New Roman" panose="02020603050405020304" pitchFamily="18" charset="0"/>
            </a:endParaRPr>
          </a:p>
          <a:p>
            <a:pPr marL="514350" indent="-514350" algn="just">
              <a:buAutoNum type="arabicPeriod"/>
            </a:pPr>
            <a:r>
              <a:rPr lang="en-US" sz="3200" b="1" dirty="0" err="1" smtClean="0">
                <a:solidFill>
                  <a:srgbClr val="339933"/>
                </a:solidFill>
                <a:latin typeface="Times New Roman" panose="02020603050405020304" pitchFamily="18" charset="0"/>
                <a:cs typeface="Times New Roman" panose="02020603050405020304" pitchFamily="18" charset="0"/>
              </a:rPr>
              <a:t>Tác</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giả</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Minh </a:t>
            </a:r>
            <a:r>
              <a:rPr lang="en-US" sz="3200" b="1" dirty="0" err="1" smtClean="0">
                <a:solidFill>
                  <a:srgbClr val="339933"/>
                </a:solidFill>
                <a:latin typeface="Times New Roman" panose="02020603050405020304" pitchFamily="18" charset="0"/>
                <a:cs typeface="Times New Roman" panose="02020603050405020304" pitchFamily="18" charset="0"/>
              </a:rPr>
              <a:t>Chuyên</a:t>
            </a:r>
            <a:endParaRPr lang="en-US" sz="3200" b="1" dirty="0" smtClean="0">
              <a:solidFill>
                <a:srgbClr val="339933"/>
              </a:solidFill>
              <a:latin typeface="Times New Roman" panose="02020603050405020304" pitchFamily="18" charset="0"/>
              <a:cs typeface="Times New Roman" panose="02020603050405020304" pitchFamily="18" charset="0"/>
            </a:endParaRPr>
          </a:p>
          <a:p>
            <a:pPr algn="just"/>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5" name="Hộp Văn bản 14"/>
          <p:cNvSpPr txBox="1"/>
          <p:nvPr/>
        </p:nvSpPr>
        <p:spPr>
          <a:xfrm>
            <a:off x="2749824" y="2228602"/>
            <a:ext cx="6894919" cy="2108299"/>
          </a:xfrm>
          <a:prstGeom prst="cloudCallout">
            <a:avLst>
              <a:gd name="adj1" fmla="val -42382"/>
              <a:gd name="adj2" fmla="val 44305"/>
            </a:avLst>
          </a:prstGeom>
          <a:noFill/>
          <a:ln w="38100">
            <a:solidFill>
              <a:srgbClr val="00CC00"/>
            </a:solidFill>
          </a:ln>
        </p:spPr>
        <p:txBody>
          <a:bodyPr wrap="square">
            <a:spAutoFit/>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Yêu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cầu</a:t>
            </a:r>
            <a:r>
              <a:rPr lang="en-US" sz="2800" b="1" dirty="0">
                <a:solidFill>
                  <a:srgbClr val="00B05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Minh </a:t>
            </a:r>
            <a:r>
              <a:rPr lang="en-US" sz="2800" dirty="0" err="1" smtClean="0">
                <a:latin typeface="Times New Roman" panose="02020603050405020304" pitchFamily="18" charset="0"/>
                <a:cs typeface="Times New Roman" panose="02020603050405020304" pitchFamily="18" charset="0"/>
              </a:rPr>
              <a:t>Chuyên</a:t>
            </a:r>
            <a:endParaRPr lang="en-US" sz="2800" b="1" i="1" dirty="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41300" y="3850700"/>
            <a:ext cx="3149600" cy="3149600"/>
          </a:xfrm>
          <a:prstGeom prst="rect">
            <a:avLst/>
          </a:prstGeom>
        </p:spPr>
      </p:pic>
      <p:pic>
        <p:nvPicPr>
          <p:cNvPr id="8" name="Hình ảnh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779" y="3981581"/>
            <a:ext cx="2903764" cy="29037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emplate>
  <TotalTime>0</TotalTime>
  <Words>30114</Words>
  <Application>WPS Presentation</Application>
  <PresentationFormat>Custom</PresentationFormat>
  <Paragraphs>809</Paragraphs>
  <Slides>62</Slides>
  <Notes>5</Notes>
  <HiddenSlides>0</HiddenSlides>
  <MMClips>3</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62</vt:i4>
      </vt:variant>
    </vt:vector>
  </HeadingPairs>
  <TitlesOfParts>
    <vt:vector size="79" baseType="lpstr">
      <vt:lpstr>Arial</vt:lpstr>
      <vt:lpstr>SimSun</vt:lpstr>
      <vt:lpstr>Wingdings</vt:lpstr>
      <vt:lpstr>zihun95hao-shoukesong</vt:lpstr>
      <vt:lpstr>Segoe UI Black</vt:lpstr>
      <vt:lpstr>SVN-Cornish</vt:lpstr>
      <vt:lpstr>UTM Scriptina KT</vt:lpstr>
      <vt:lpstr>Times New Roman</vt:lpstr>
      <vt:lpstr>Calibri</vt:lpstr>
      <vt:lpstr>字魂59号-创粗黑</vt:lpstr>
      <vt:lpstr>Microsoft YaHei</vt:lpstr>
      <vt:lpstr>Arial Unicode MS</vt:lpstr>
      <vt:lpstr>Cambria</vt:lpstr>
      <vt:lpstr>Wingdings</vt:lpstr>
      <vt:lpstr>Calibri</vt:lpstr>
      <vt:lpstr>Tahoma</vt:lpstr>
      <vt:lpstr>Adjacency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Windows 10</cp:lastModifiedBy>
  <cp:revision>187</cp:revision>
  <dcterms:created xsi:type="dcterms:W3CDTF">2022-12-02T13:55:00Z</dcterms:created>
  <dcterms:modified xsi:type="dcterms:W3CDTF">2023-08-14T01:25:07Z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247937D23C1C4430B253DB411A4ED93D</vt:lpwstr>
  </property>
  <property fmtid="{D5CDD505-2E9C-101B-9397-08002B2CF9AE}" pid="3" name="KSOProductBuildVer">
    <vt:lpwstr>1033-11.2.0.11537</vt:lpwstr>
  </property>
</Properties>
</file>