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2" r:id="rId6"/>
    <p:sldId id="261" r:id="rId7"/>
    <p:sldId id="263" r:id="rId8"/>
    <p:sldId id="264" r:id="rId9"/>
    <p:sldId id="273" r:id="rId10"/>
    <p:sldId id="265" r:id="rId11"/>
    <p:sldId id="267" r:id="rId12"/>
    <p:sldId id="266" r:id="rId13"/>
    <p:sldId id="268" r:id="rId14"/>
    <p:sldId id="269" r:id="rId15"/>
    <p:sldId id="270" r:id="rId16"/>
    <p:sldId id="271" r:id="rId17"/>
    <p:sldId id="278" r:id="rId18"/>
    <p:sldId id="279" r:id="rId19"/>
    <p:sldId id="275" r:id="rId20"/>
    <p:sldId id="277" r:id="rId21"/>
    <p:sldId id="280" r:id="rId22"/>
    <p:sldId id="281" r:id="rId23"/>
    <p:sldId id="282" r:id="rId24"/>
    <p:sldId id="283" r:id="rId25"/>
    <p:sldId id="284" r:id="rId26"/>
    <p:sldId id="260" r:id="rId2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9" autoAdjust="0"/>
    <p:restoredTop sz="94660"/>
  </p:normalViewPr>
  <p:slideViewPr>
    <p:cSldViewPr snapToGrid="0">
      <p:cViewPr>
        <p:scale>
          <a:sx n="40" d="100"/>
          <a:sy n="40" d="100"/>
        </p:scale>
        <p:origin x="1692" y="7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08C6E5AF-9D4A-4233-BC01-6905AE662FFB}" type="datetimeFigureOut">
              <a:rPr lang="vi-VN" smtClean="0"/>
              <a:t>01/08/2023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570B814-41C9-4AF1-A657-954FFA5179D9}" type="slidenum">
              <a:rPr lang="vi-VN" smtClean="0"/>
              <a:t>‹#›</a:t>
            </a:fld>
            <a:endParaRPr lang="vi-VN"/>
          </a:p>
        </p:txBody>
      </p:sp>
    </p:spTree>
    <p:extLst>
      <p:ext uri="{BB962C8B-B14F-4D97-AF65-F5344CB8AC3E}">
        <p14:creationId xmlns:p14="http://schemas.microsoft.com/office/powerpoint/2010/main" val="4041190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08C6E5AF-9D4A-4233-BC01-6905AE662FFB}" type="datetimeFigureOut">
              <a:rPr lang="vi-VN" smtClean="0"/>
              <a:t>01/08/2023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570B814-41C9-4AF1-A657-954FFA5179D9}" type="slidenum">
              <a:rPr lang="vi-VN" smtClean="0"/>
              <a:t>‹#›</a:t>
            </a:fld>
            <a:endParaRPr lang="vi-VN"/>
          </a:p>
        </p:txBody>
      </p:sp>
    </p:spTree>
    <p:extLst>
      <p:ext uri="{BB962C8B-B14F-4D97-AF65-F5344CB8AC3E}">
        <p14:creationId xmlns:p14="http://schemas.microsoft.com/office/powerpoint/2010/main" val="1412174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08C6E5AF-9D4A-4233-BC01-6905AE662FFB}" type="datetimeFigureOut">
              <a:rPr lang="vi-VN" smtClean="0"/>
              <a:t>01/08/2023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570B814-41C9-4AF1-A657-954FFA5179D9}" type="slidenum">
              <a:rPr lang="vi-VN" smtClean="0"/>
              <a:t>‹#›</a:t>
            </a:fld>
            <a:endParaRPr lang="vi-VN"/>
          </a:p>
        </p:txBody>
      </p:sp>
    </p:spTree>
    <p:extLst>
      <p:ext uri="{BB962C8B-B14F-4D97-AF65-F5344CB8AC3E}">
        <p14:creationId xmlns:p14="http://schemas.microsoft.com/office/powerpoint/2010/main" val="1293127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08C6E5AF-9D4A-4233-BC01-6905AE662FFB}" type="datetimeFigureOut">
              <a:rPr lang="vi-VN" smtClean="0"/>
              <a:t>01/08/2023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570B814-41C9-4AF1-A657-954FFA5179D9}" type="slidenum">
              <a:rPr lang="vi-VN" smtClean="0"/>
              <a:t>‹#›</a:t>
            </a:fld>
            <a:endParaRPr lang="vi-VN"/>
          </a:p>
        </p:txBody>
      </p:sp>
    </p:spTree>
    <p:extLst>
      <p:ext uri="{BB962C8B-B14F-4D97-AF65-F5344CB8AC3E}">
        <p14:creationId xmlns:p14="http://schemas.microsoft.com/office/powerpoint/2010/main" val="991081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C6E5AF-9D4A-4233-BC01-6905AE662FFB}" type="datetimeFigureOut">
              <a:rPr lang="vi-VN" smtClean="0"/>
              <a:t>01/08/2023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570B814-41C9-4AF1-A657-954FFA5179D9}" type="slidenum">
              <a:rPr lang="vi-VN" smtClean="0"/>
              <a:t>‹#›</a:t>
            </a:fld>
            <a:endParaRPr lang="vi-VN"/>
          </a:p>
        </p:txBody>
      </p:sp>
    </p:spTree>
    <p:extLst>
      <p:ext uri="{BB962C8B-B14F-4D97-AF65-F5344CB8AC3E}">
        <p14:creationId xmlns:p14="http://schemas.microsoft.com/office/powerpoint/2010/main" val="4225155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08C6E5AF-9D4A-4233-BC01-6905AE662FFB}" type="datetimeFigureOut">
              <a:rPr lang="vi-VN" smtClean="0"/>
              <a:t>01/08/2023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570B814-41C9-4AF1-A657-954FFA5179D9}" type="slidenum">
              <a:rPr lang="vi-VN" smtClean="0"/>
              <a:t>‹#›</a:t>
            </a:fld>
            <a:endParaRPr lang="vi-VN"/>
          </a:p>
        </p:txBody>
      </p:sp>
    </p:spTree>
    <p:extLst>
      <p:ext uri="{BB962C8B-B14F-4D97-AF65-F5344CB8AC3E}">
        <p14:creationId xmlns:p14="http://schemas.microsoft.com/office/powerpoint/2010/main" val="2121779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08C6E5AF-9D4A-4233-BC01-6905AE662FFB}" type="datetimeFigureOut">
              <a:rPr lang="vi-VN" smtClean="0"/>
              <a:t>01/08/2023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5570B814-41C9-4AF1-A657-954FFA5179D9}" type="slidenum">
              <a:rPr lang="vi-VN" smtClean="0"/>
              <a:t>‹#›</a:t>
            </a:fld>
            <a:endParaRPr lang="vi-VN"/>
          </a:p>
        </p:txBody>
      </p:sp>
    </p:spTree>
    <p:extLst>
      <p:ext uri="{BB962C8B-B14F-4D97-AF65-F5344CB8AC3E}">
        <p14:creationId xmlns:p14="http://schemas.microsoft.com/office/powerpoint/2010/main" val="3195445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08C6E5AF-9D4A-4233-BC01-6905AE662FFB}" type="datetimeFigureOut">
              <a:rPr lang="vi-VN" smtClean="0"/>
              <a:t>01/08/2023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5570B814-41C9-4AF1-A657-954FFA5179D9}" type="slidenum">
              <a:rPr lang="vi-VN" smtClean="0"/>
              <a:t>‹#›</a:t>
            </a:fld>
            <a:endParaRPr lang="vi-VN"/>
          </a:p>
        </p:txBody>
      </p:sp>
    </p:spTree>
    <p:extLst>
      <p:ext uri="{BB962C8B-B14F-4D97-AF65-F5344CB8AC3E}">
        <p14:creationId xmlns:p14="http://schemas.microsoft.com/office/powerpoint/2010/main" val="341192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C6E5AF-9D4A-4233-BC01-6905AE662FFB}" type="datetimeFigureOut">
              <a:rPr lang="vi-VN" smtClean="0"/>
              <a:t>01/08/2023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5570B814-41C9-4AF1-A657-954FFA5179D9}" type="slidenum">
              <a:rPr lang="vi-VN" smtClean="0"/>
              <a:t>‹#›</a:t>
            </a:fld>
            <a:endParaRPr lang="vi-VN"/>
          </a:p>
        </p:txBody>
      </p:sp>
    </p:spTree>
    <p:extLst>
      <p:ext uri="{BB962C8B-B14F-4D97-AF65-F5344CB8AC3E}">
        <p14:creationId xmlns:p14="http://schemas.microsoft.com/office/powerpoint/2010/main" val="778494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C6E5AF-9D4A-4233-BC01-6905AE662FFB}" type="datetimeFigureOut">
              <a:rPr lang="vi-VN" smtClean="0"/>
              <a:t>01/08/2023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570B814-41C9-4AF1-A657-954FFA5179D9}" type="slidenum">
              <a:rPr lang="vi-VN" smtClean="0"/>
              <a:t>‹#›</a:t>
            </a:fld>
            <a:endParaRPr lang="vi-VN"/>
          </a:p>
        </p:txBody>
      </p:sp>
    </p:spTree>
    <p:extLst>
      <p:ext uri="{BB962C8B-B14F-4D97-AF65-F5344CB8AC3E}">
        <p14:creationId xmlns:p14="http://schemas.microsoft.com/office/powerpoint/2010/main" val="2578104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C6E5AF-9D4A-4233-BC01-6905AE662FFB}" type="datetimeFigureOut">
              <a:rPr lang="vi-VN" smtClean="0"/>
              <a:t>01/08/2023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570B814-41C9-4AF1-A657-954FFA5179D9}" type="slidenum">
              <a:rPr lang="vi-VN" smtClean="0"/>
              <a:t>‹#›</a:t>
            </a:fld>
            <a:endParaRPr lang="vi-VN"/>
          </a:p>
        </p:txBody>
      </p:sp>
    </p:spTree>
    <p:extLst>
      <p:ext uri="{BB962C8B-B14F-4D97-AF65-F5344CB8AC3E}">
        <p14:creationId xmlns:p14="http://schemas.microsoft.com/office/powerpoint/2010/main" val="1062341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C6E5AF-9D4A-4233-BC01-6905AE662FFB}" type="datetimeFigureOut">
              <a:rPr lang="vi-VN" smtClean="0"/>
              <a:t>01/08/2023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70B814-41C9-4AF1-A657-954FFA5179D9}" type="slidenum">
              <a:rPr lang="vi-VN" smtClean="0"/>
              <a:t>‹#›</a:t>
            </a:fld>
            <a:endParaRPr lang="vi-VN"/>
          </a:p>
        </p:txBody>
      </p:sp>
    </p:spTree>
    <p:extLst>
      <p:ext uri="{BB962C8B-B14F-4D97-AF65-F5344CB8AC3E}">
        <p14:creationId xmlns:p14="http://schemas.microsoft.com/office/powerpoint/2010/main" val="34425794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0.emf"/><Relationship Id="rId4" Type="http://schemas.openxmlformats.org/officeDocument/2006/relationships/oleObject" Target="../embeddings/Microsoft_Word_97_-_2003_Document1.doc"/></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ideo" Target="https://www.youtube.com/embed/FTwpyhRF7Gk" TargetMode="External"/><Relationship Id="rId4" Type="http://schemas.openxmlformats.org/officeDocument/2006/relationships/hyperlink" Target="https://www.youtube.com/watch?v=FTwpyhRF7Gk"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dirty="0"/>
          </a:p>
        </p:txBody>
      </p:sp>
      <p:sp>
        <p:nvSpPr>
          <p:cNvPr id="3" name="Subtitle 2"/>
          <p:cNvSpPr>
            <a:spLocks noGrp="1"/>
          </p:cNvSpPr>
          <p:nvPr>
            <p:ph type="subTitle" idx="1"/>
          </p:nvPr>
        </p:nvSpPr>
        <p:spPr/>
        <p:txBody>
          <a:bodyPr/>
          <a:lstStyle/>
          <a:p>
            <a:endParaRPr lang="vi-VN"/>
          </a:p>
        </p:txBody>
      </p:sp>
      <p:pic>
        <p:nvPicPr>
          <p:cNvPr id="4" name="Picture 3"/>
          <p:cNvPicPr>
            <a:picLocks noChangeAspect="1"/>
          </p:cNvPicPr>
          <p:nvPr/>
        </p:nvPicPr>
        <p:blipFill>
          <a:blip r:embed="rId2"/>
          <a:stretch>
            <a:fillRect/>
          </a:stretch>
        </p:blipFill>
        <p:spPr>
          <a:xfrm>
            <a:off x="-2" y="0"/>
            <a:ext cx="12192001" cy="6858000"/>
          </a:xfrm>
          <a:prstGeom prst="rect">
            <a:avLst/>
          </a:prstGeom>
        </p:spPr>
      </p:pic>
      <p:sp>
        <p:nvSpPr>
          <p:cNvPr id="5" name="Google Shape;389;p15"/>
          <p:cNvSpPr txBox="1">
            <a:spLocks noGrp="1"/>
          </p:cNvSpPr>
          <p:nvPr/>
        </p:nvSpPr>
        <p:spPr>
          <a:xfrm>
            <a:off x="1636295" y="2029308"/>
            <a:ext cx="9031705" cy="3220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600"/>
              <a:buFont typeface="Roboto Slab Light"/>
              <a:buNone/>
              <a:defRPr sz="3600" b="0" i="0" u="none" strike="noStrike" cap="none">
                <a:solidFill>
                  <a:schemeClr val="lt1"/>
                </a:solidFill>
                <a:latin typeface="Roboto Slab Light"/>
                <a:ea typeface="Roboto Slab Light"/>
                <a:cs typeface="Roboto Slab Light"/>
                <a:sym typeface="Roboto Slab Light"/>
              </a:defRPr>
            </a:lvl1pPr>
            <a:lvl2pPr marR="0" lvl="1" algn="ctr" rtl="0">
              <a:lnSpc>
                <a:spcPct val="100000"/>
              </a:lnSpc>
              <a:spcBef>
                <a:spcPts val="0"/>
              </a:spcBef>
              <a:spcAft>
                <a:spcPts val="0"/>
              </a:spcAft>
              <a:buClr>
                <a:schemeClr val="lt1"/>
              </a:buClr>
              <a:buSzPts val="3600"/>
              <a:buFont typeface="Roboto Slab Light"/>
              <a:buNone/>
              <a:defRPr sz="3600" b="0" i="0" u="none" strike="noStrike" cap="none">
                <a:solidFill>
                  <a:schemeClr val="lt1"/>
                </a:solidFill>
                <a:latin typeface="Roboto Slab Light"/>
                <a:ea typeface="Roboto Slab Light"/>
                <a:cs typeface="Roboto Slab Light"/>
                <a:sym typeface="Roboto Slab Light"/>
              </a:defRPr>
            </a:lvl2pPr>
            <a:lvl3pPr marR="0" lvl="2" algn="ctr" rtl="0">
              <a:lnSpc>
                <a:spcPct val="100000"/>
              </a:lnSpc>
              <a:spcBef>
                <a:spcPts val="0"/>
              </a:spcBef>
              <a:spcAft>
                <a:spcPts val="0"/>
              </a:spcAft>
              <a:buClr>
                <a:schemeClr val="lt1"/>
              </a:buClr>
              <a:buSzPts val="3600"/>
              <a:buFont typeface="Roboto Slab Light"/>
              <a:buNone/>
              <a:defRPr sz="3600" b="0" i="0" u="none" strike="noStrike" cap="none">
                <a:solidFill>
                  <a:schemeClr val="lt1"/>
                </a:solidFill>
                <a:latin typeface="Roboto Slab Light"/>
                <a:ea typeface="Roboto Slab Light"/>
                <a:cs typeface="Roboto Slab Light"/>
                <a:sym typeface="Roboto Slab Light"/>
              </a:defRPr>
            </a:lvl3pPr>
            <a:lvl4pPr marR="0" lvl="3" algn="ctr" rtl="0">
              <a:lnSpc>
                <a:spcPct val="100000"/>
              </a:lnSpc>
              <a:spcBef>
                <a:spcPts val="0"/>
              </a:spcBef>
              <a:spcAft>
                <a:spcPts val="0"/>
              </a:spcAft>
              <a:buClr>
                <a:schemeClr val="lt1"/>
              </a:buClr>
              <a:buSzPts val="3600"/>
              <a:buFont typeface="Roboto Slab Light"/>
              <a:buNone/>
              <a:defRPr sz="3600" b="0" i="0" u="none" strike="noStrike" cap="none">
                <a:solidFill>
                  <a:schemeClr val="lt1"/>
                </a:solidFill>
                <a:latin typeface="Roboto Slab Light"/>
                <a:ea typeface="Roboto Slab Light"/>
                <a:cs typeface="Roboto Slab Light"/>
                <a:sym typeface="Roboto Slab Light"/>
              </a:defRPr>
            </a:lvl4pPr>
            <a:lvl5pPr marR="0" lvl="4" algn="ctr" rtl="0">
              <a:lnSpc>
                <a:spcPct val="100000"/>
              </a:lnSpc>
              <a:spcBef>
                <a:spcPts val="0"/>
              </a:spcBef>
              <a:spcAft>
                <a:spcPts val="0"/>
              </a:spcAft>
              <a:buClr>
                <a:schemeClr val="lt1"/>
              </a:buClr>
              <a:buSzPts val="3600"/>
              <a:buFont typeface="Roboto Slab Light"/>
              <a:buNone/>
              <a:defRPr sz="3600" b="0" i="0" u="none" strike="noStrike" cap="none">
                <a:solidFill>
                  <a:schemeClr val="lt1"/>
                </a:solidFill>
                <a:latin typeface="Roboto Slab Light"/>
                <a:ea typeface="Roboto Slab Light"/>
                <a:cs typeface="Roboto Slab Light"/>
                <a:sym typeface="Roboto Slab Light"/>
              </a:defRPr>
            </a:lvl5pPr>
            <a:lvl6pPr marR="0" lvl="5" algn="ctr" rtl="0">
              <a:lnSpc>
                <a:spcPct val="100000"/>
              </a:lnSpc>
              <a:spcBef>
                <a:spcPts val="0"/>
              </a:spcBef>
              <a:spcAft>
                <a:spcPts val="0"/>
              </a:spcAft>
              <a:buClr>
                <a:schemeClr val="lt1"/>
              </a:buClr>
              <a:buSzPts val="3600"/>
              <a:buFont typeface="Roboto Slab Light"/>
              <a:buNone/>
              <a:defRPr sz="3600" b="0" i="0" u="none" strike="noStrike" cap="none">
                <a:solidFill>
                  <a:schemeClr val="lt1"/>
                </a:solidFill>
                <a:latin typeface="Roboto Slab Light"/>
                <a:ea typeface="Roboto Slab Light"/>
                <a:cs typeface="Roboto Slab Light"/>
                <a:sym typeface="Roboto Slab Light"/>
              </a:defRPr>
            </a:lvl6pPr>
            <a:lvl7pPr marR="0" lvl="6" algn="ctr" rtl="0">
              <a:lnSpc>
                <a:spcPct val="100000"/>
              </a:lnSpc>
              <a:spcBef>
                <a:spcPts val="0"/>
              </a:spcBef>
              <a:spcAft>
                <a:spcPts val="0"/>
              </a:spcAft>
              <a:buClr>
                <a:schemeClr val="lt1"/>
              </a:buClr>
              <a:buSzPts val="3600"/>
              <a:buFont typeface="Roboto Slab Light"/>
              <a:buNone/>
              <a:defRPr sz="3600" b="0" i="0" u="none" strike="noStrike" cap="none">
                <a:solidFill>
                  <a:schemeClr val="lt1"/>
                </a:solidFill>
                <a:latin typeface="Roboto Slab Light"/>
                <a:ea typeface="Roboto Slab Light"/>
                <a:cs typeface="Roboto Slab Light"/>
                <a:sym typeface="Roboto Slab Light"/>
              </a:defRPr>
            </a:lvl7pPr>
            <a:lvl8pPr marR="0" lvl="7" algn="ctr" rtl="0">
              <a:lnSpc>
                <a:spcPct val="100000"/>
              </a:lnSpc>
              <a:spcBef>
                <a:spcPts val="0"/>
              </a:spcBef>
              <a:spcAft>
                <a:spcPts val="0"/>
              </a:spcAft>
              <a:buClr>
                <a:schemeClr val="lt1"/>
              </a:buClr>
              <a:buSzPts val="3600"/>
              <a:buFont typeface="Roboto Slab Light"/>
              <a:buNone/>
              <a:defRPr sz="3600" b="0" i="0" u="none" strike="noStrike" cap="none">
                <a:solidFill>
                  <a:schemeClr val="lt1"/>
                </a:solidFill>
                <a:latin typeface="Roboto Slab Light"/>
                <a:ea typeface="Roboto Slab Light"/>
                <a:cs typeface="Roboto Slab Light"/>
                <a:sym typeface="Roboto Slab Light"/>
              </a:defRPr>
            </a:lvl8pPr>
            <a:lvl9pPr marR="0" lvl="8" algn="ctr" rtl="0">
              <a:lnSpc>
                <a:spcPct val="100000"/>
              </a:lnSpc>
              <a:spcBef>
                <a:spcPts val="0"/>
              </a:spcBef>
              <a:spcAft>
                <a:spcPts val="0"/>
              </a:spcAft>
              <a:buClr>
                <a:schemeClr val="lt1"/>
              </a:buClr>
              <a:buSzPts val="3600"/>
              <a:buFont typeface="Roboto Slab Light"/>
              <a:buNone/>
              <a:defRPr sz="3600" b="0" i="0" u="none" strike="noStrike" cap="none">
                <a:solidFill>
                  <a:schemeClr val="lt1"/>
                </a:solidFill>
                <a:latin typeface="Roboto Slab Light"/>
                <a:ea typeface="Roboto Slab Light"/>
                <a:cs typeface="Roboto Slab Light"/>
                <a:sym typeface="Roboto Slab Light"/>
              </a:defRPr>
            </a:lvl9pPr>
          </a:lstStyle>
          <a:p>
            <a:r>
              <a:rPr lang="vi-VN" b="1" dirty="0">
                <a:solidFill>
                  <a:schemeClr val="tx1"/>
                </a:solidFill>
                <a:latin typeface="Times New Roman" panose="02020603050405020304" charset="0"/>
                <a:cs typeface="Times New Roman" panose="02020603050405020304" charset="0"/>
              </a:rPr>
              <a:t>Tiết ...:</a:t>
            </a:r>
            <a:r>
              <a:rPr lang="vi-VN" dirty="0">
                <a:solidFill>
                  <a:srgbClr val="FF0000"/>
                </a:solidFill>
              </a:rPr>
              <a:t/>
            </a:r>
            <a:br>
              <a:rPr lang="vi-VN" dirty="0">
                <a:solidFill>
                  <a:srgbClr val="FF0000"/>
                </a:solidFill>
              </a:rPr>
            </a:br>
            <a:r>
              <a:rPr lang="en-US" b="1" dirty="0">
                <a:solidFill>
                  <a:srgbClr val="FF0000"/>
                </a:solidFill>
                <a:latin typeface="Times New Roman" panose="02020603050405020304" charset="0"/>
                <a:cs typeface="Times New Roman" panose="02020603050405020304" charset="0"/>
              </a:rPr>
              <a:t>VIẾT BÁO CÁO NGHIÊN CỨU VỀ </a:t>
            </a:r>
            <a:r>
              <a:rPr lang="vi-VN" b="1" dirty="0">
                <a:solidFill>
                  <a:srgbClr val="FF0000"/>
                </a:solidFill>
                <a:latin typeface="Times New Roman" panose="02020603050405020304" charset="0"/>
                <a:cs typeface="Times New Roman" panose="02020603050405020304" charset="0"/>
              </a:rPr>
              <a:t/>
            </a:r>
            <a:br>
              <a:rPr lang="vi-VN" b="1" dirty="0">
                <a:solidFill>
                  <a:srgbClr val="FF0000"/>
                </a:solidFill>
                <a:latin typeface="Times New Roman" panose="02020603050405020304" charset="0"/>
                <a:cs typeface="Times New Roman" panose="02020603050405020304" charset="0"/>
              </a:rPr>
            </a:br>
            <a:r>
              <a:rPr lang="en-US" b="1" dirty="0">
                <a:solidFill>
                  <a:srgbClr val="FF0000"/>
                </a:solidFill>
                <a:latin typeface="Times New Roman" panose="02020603050405020304" charset="0"/>
                <a:cs typeface="Times New Roman" panose="02020603050405020304" charset="0"/>
              </a:rPr>
              <a:t>MỘT VẤN ĐỀ TỰ NHIÊN HOẶC XÃ HỘI</a:t>
            </a:r>
            <a:endParaRPr lang="vi-VN" b="1" dirty="0">
              <a:solidFill>
                <a:srgbClr val="FF0000"/>
              </a:solidFill>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126217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73152"/>
            <a:ext cx="12192000" cy="6711696"/>
          </a:xfrm>
          <a:prstGeom prst="rect">
            <a:avLst/>
          </a:prstGeom>
        </p:spPr>
      </p:pic>
      <p:sp>
        <p:nvSpPr>
          <p:cNvPr id="2" name="Title 1"/>
          <p:cNvSpPr>
            <a:spLocks noGrp="1"/>
          </p:cNvSpPr>
          <p:nvPr>
            <p:ph type="title"/>
          </p:nvPr>
        </p:nvSpPr>
        <p:spPr>
          <a:xfrm>
            <a:off x="-1" y="-1"/>
            <a:ext cx="5751096" cy="3104147"/>
          </a:xfrm>
        </p:spPr>
        <p:style>
          <a:lnRef idx="1">
            <a:schemeClr val="accent4"/>
          </a:lnRef>
          <a:fillRef idx="2">
            <a:schemeClr val="accent4"/>
          </a:fillRef>
          <a:effectRef idx="1">
            <a:schemeClr val="accent4"/>
          </a:effectRef>
          <a:fontRef idx="minor">
            <a:schemeClr val="dk1"/>
          </a:fontRef>
        </p:style>
        <p:txBody>
          <a:bodyPr>
            <a:normAutofit/>
          </a:bodyPr>
          <a:lstStyle/>
          <a:p>
            <a:r>
              <a:rPr lang="vi-VN" sz="3200" b="1" dirty="0" smtClean="0">
                <a:latin typeface="+mj-lt"/>
              </a:rPr>
              <a:t>1. Nội </a:t>
            </a:r>
            <a:r>
              <a:rPr lang="vi-VN" sz="3200" b="1" dirty="0">
                <a:latin typeface="+mj-lt"/>
              </a:rPr>
              <a:t>dung chính tóm tắt: </a:t>
            </a:r>
            <a:r>
              <a:rPr lang="vi-VN" sz="3200" dirty="0">
                <a:latin typeface="+mj-lt"/>
              </a:rPr>
              <a:t>Nêu khái quát mục đích, phương pháp, kết quả và kết luận đã được trình bày trong báo cáo </a:t>
            </a:r>
            <a:r>
              <a:rPr lang="vi-VN" sz="3200" dirty="0" smtClean="0">
                <a:latin typeface="+mj-lt"/>
              </a:rPr>
              <a:t>chính</a:t>
            </a:r>
            <a:r>
              <a:rPr lang="vi-VN" sz="3200" dirty="0" smtClean="0"/>
              <a:t>.</a:t>
            </a:r>
            <a:endParaRPr lang="vi-VN" sz="3200" dirty="0"/>
          </a:p>
        </p:txBody>
      </p:sp>
      <p:sp>
        <p:nvSpPr>
          <p:cNvPr id="3" name="Content Placeholder 2"/>
          <p:cNvSpPr>
            <a:spLocks noGrp="1"/>
          </p:cNvSpPr>
          <p:nvPr>
            <p:ph sz="half" idx="1"/>
          </p:nvPr>
        </p:nvSpPr>
        <p:spPr>
          <a:xfrm>
            <a:off x="0" y="3104146"/>
            <a:ext cx="6400800" cy="3753854"/>
          </a:xfrm>
        </p:spPr>
        <p:style>
          <a:lnRef idx="1">
            <a:schemeClr val="accent5"/>
          </a:lnRef>
          <a:fillRef idx="2">
            <a:schemeClr val="accent5"/>
          </a:fillRef>
          <a:effectRef idx="1">
            <a:schemeClr val="accent5"/>
          </a:effectRef>
          <a:fontRef idx="minor">
            <a:schemeClr val="dk1"/>
          </a:fontRef>
        </p:style>
        <p:txBody>
          <a:bodyPr>
            <a:noAutofit/>
          </a:bodyPr>
          <a:lstStyle/>
          <a:p>
            <a:pPr marL="457200" lvl="1" indent="0">
              <a:buNone/>
            </a:pPr>
            <a:r>
              <a:rPr lang="vi-VN" sz="3200" b="1" dirty="0" smtClean="0">
                <a:latin typeface="+mj-lt"/>
              </a:rPr>
              <a:t>3. Kết </a:t>
            </a:r>
            <a:r>
              <a:rPr lang="vi-VN" sz="3200" b="1" dirty="0">
                <a:latin typeface="+mj-lt"/>
              </a:rPr>
              <a:t>quả nghiên cứu:</a:t>
            </a:r>
            <a:endParaRPr lang="vi-VN" sz="3200" dirty="0">
              <a:latin typeface="+mj-lt"/>
            </a:endParaRPr>
          </a:p>
          <a:p>
            <a:pPr marL="0" indent="0">
              <a:buNone/>
            </a:pPr>
            <a:r>
              <a:rPr lang="vi-VN" sz="3200" dirty="0">
                <a:latin typeface="+mj-lt"/>
              </a:rPr>
              <a:t>+ Điều kiện đảm bảo học tập trực tuyến </a:t>
            </a:r>
            <a:endParaRPr lang="vi-VN" sz="3200" dirty="0" smtClean="0">
              <a:latin typeface="+mj-lt"/>
            </a:endParaRPr>
          </a:p>
          <a:p>
            <a:pPr marL="0" indent="0">
              <a:buNone/>
            </a:pPr>
            <a:r>
              <a:rPr lang="vi-VN" sz="3200" dirty="0" smtClean="0">
                <a:latin typeface="+mj-lt"/>
              </a:rPr>
              <a:t>+ </a:t>
            </a:r>
            <a:r>
              <a:rPr lang="vi-VN" sz="3200" dirty="0">
                <a:latin typeface="+mj-lt"/>
              </a:rPr>
              <a:t>Thực trạng học tập trực tuyến</a:t>
            </a:r>
          </a:p>
          <a:p>
            <a:pPr marL="0" indent="0">
              <a:buNone/>
            </a:pPr>
            <a:r>
              <a:rPr lang="vi-VN" sz="3200" dirty="0">
                <a:latin typeface="+mj-lt"/>
              </a:rPr>
              <a:t>+ Khó khăn gặp phải trong quá trình học tập trực tuyến.</a:t>
            </a:r>
          </a:p>
          <a:p>
            <a:pPr marL="0" indent="0">
              <a:buNone/>
            </a:pPr>
            <a:r>
              <a:rPr lang="vi-VN" sz="3200" dirty="0">
                <a:latin typeface="+mj-lt"/>
              </a:rPr>
              <a:t>+ Hiệu quả học tập trực tuyến</a:t>
            </a:r>
            <a:r>
              <a:rPr lang="vi-VN" sz="3200" dirty="0" smtClean="0">
                <a:latin typeface="+mj-lt"/>
              </a:rPr>
              <a:t>.</a:t>
            </a:r>
            <a:endParaRPr lang="vi-VN" sz="3200" dirty="0">
              <a:latin typeface="+mj-lt"/>
            </a:endParaRPr>
          </a:p>
        </p:txBody>
      </p:sp>
      <p:sp>
        <p:nvSpPr>
          <p:cNvPr id="4" name="Content Placeholder 3"/>
          <p:cNvSpPr>
            <a:spLocks noGrp="1"/>
          </p:cNvSpPr>
          <p:nvPr>
            <p:ph sz="half" idx="2"/>
          </p:nvPr>
        </p:nvSpPr>
        <p:spPr>
          <a:xfrm>
            <a:off x="6593305" y="3441032"/>
            <a:ext cx="5598695" cy="3416968"/>
          </a:xfrm>
        </p:spPr>
        <p:style>
          <a:lnRef idx="1">
            <a:schemeClr val="accent6"/>
          </a:lnRef>
          <a:fillRef idx="2">
            <a:schemeClr val="accent6"/>
          </a:fillRef>
          <a:effectRef idx="1">
            <a:schemeClr val="accent6"/>
          </a:effectRef>
          <a:fontRef idx="minor">
            <a:schemeClr val="dk1"/>
          </a:fontRef>
        </p:style>
        <p:txBody>
          <a:bodyPr>
            <a:normAutofit lnSpcReduction="10000"/>
          </a:bodyPr>
          <a:lstStyle/>
          <a:p>
            <a:pPr marL="457200" lvl="1" indent="0">
              <a:buNone/>
            </a:pPr>
            <a:r>
              <a:rPr lang="vi-VN" sz="3600" b="1" dirty="0" smtClean="0">
                <a:latin typeface="+mj-lt"/>
              </a:rPr>
              <a:t>2. Nội </a:t>
            </a:r>
            <a:r>
              <a:rPr lang="vi-VN" sz="3600" b="1" dirty="0">
                <a:latin typeface="+mj-lt"/>
              </a:rPr>
              <a:t>dung nghiên cứu gồm:</a:t>
            </a:r>
            <a:endParaRPr lang="vi-VN" sz="3600" dirty="0">
              <a:latin typeface="+mj-lt"/>
            </a:endParaRPr>
          </a:p>
          <a:p>
            <a:pPr marL="0" indent="0">
              <a:buNone/>
            </a:pPr>
            <a:r>
              <a:rPr lang="vi-VN" sz="3600" dirty="0">
                <a:latin typeface="+mj-lt"/>
              </a:rPr>
              <a:t>+ Tổng quan về vấn đề nghiên cứu.</a:t>
            </a:r>
          </a:p>
          <a:p>
            <a:pPr marL="0" indent="0">
              <a:buNone/>
            </a:pPr>
            <a:r>
              <a:rPr lang="vi-VN" sz="3600" dirty="0">
                <a:latin typeface="+mj-lt"/>
              </a:rPr>
              <a:t>+ Phương pháp nghiên cứu.</a:t>
            </a:r>
          </a:p>
          <a:p>
            <a:pPr marL="0" indent="0">
              <a:buNone/>
            </a:pPr>
            <a:r>
              <a:rPr lang="vi-VN" sz="3600" dirty="0">
                <a:latin typeface="+mj-lt"/>
              </a:rPr>
              <a:t>+ Kết quả nghiên cứu</a:t>
            </a:r>
            <a:r>
              <a:rPr lang="vi-VN" sz="3600" dirty="0" smtClean="0">
                <a:latin typeface="+mj-lt"/>
              </a:rPr>
              <a:t>.</a:t>
            </a:r>
            <a:endParaRPr lang="vi-VN" sz="3600" dirty="0">
              <a:latin typeface="+mj-lt"/>
            </a:endParaRPr>
          </a:p>
        </p:txBody>
      </p:sp>
      <p:sp>
        <p:nvSpPr>
          <p:cNvPr id="6" name="Content Placeholder 2"/>
          <p:cNvSpPr txBox="1">
            <a:spLocks/>
          </p:cNvSpPr>
          <p:nvPr/>
        </p:nvSpPr>
        <p:spPr>
          <a:xfrm>
            <a:off x="5791200" y="0"/>
            <a:ext cx="6400800" cy="3441032"/>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vi-VN" sz="3200" b="1" dirty="0" smtClean="0">
                <a:latin typeface="+mj-lt"/>
              </a:rPr>
              <a:t>4. Mục </a:t>
            </a:r>
            <a:r>
              <a:rPr lang="vi-VN" sz="3200" b="1" dirty="0">
                <a:latin typeface="+mj-lt"/>
              </a:rPr>
              <a:t>đích đưa các biểu đồ</a:t>
            </a:r>
            <a:r>
              <a:rPr lang="vi-VN" sz="3200" dirty="0">
                <a:latin typeface="+mj-lt"/>
              </a:rPr>
              <a:t>:</a:t>
            </a:r>
          </a:p>
          <a:p>
            <a:pPr marL="0" indent="0">
              <a:buNone/>
            </a:pPr>
            <a:r>
              <a:rPr lang="vi-VN" sz="3200" dirty="0">
                <a:latin typeface="+mj-lt"/>
              </a:rPr>
              <a:t>+ Giúp người đọc/ nghe phân tích thực sự đầy đủ, chính xác các số liệu.</a:t>
            </a:r>
          </a:p>
          <a:p>
            <a:pPr marL="0" indent="0">
              <a:buNone/>
            </a:pPr>
            <a:r>
              <a:rPr lang="vi-VN" sz="3200" dirty="0">
                <a:latin typeface="+mj-lt"/>
              </a:rPr>
              <a:t>+ Mang lại hiệu quả thiết thực trong công tác quản lý của các </a:t>
            </a:r>
            <a:r>
              <a:rPr lang="vi-VN" sz="3200" dirty="0" smtClean="0">
                <a:latin typeface="+mj-lt"/>
              </a:rPr>
              <a:t>cấp.</a:t>
            </a:r>
            <a:endParaRPr lang="vi-VN" sz="3200" dirty="0">
              <a:latin typeface="+mj-lt"/>
            </a:endParaRPr>
          </a:p>
        </p:txBody>
      </p:sp>
    </p:spTree>
    <p:extLst>
      <p:ext uri="{BB962C8B-B14F-4D97-AF65-F5344CB8AC3E}">
        <p14:creationId xmlns:p14="http://schemas.microsoft.com/office/powerpoint/2010/main" val="23788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Effect transition="in" filter="fade">
                                      <p:cBhvr>
                                        <p:cTn id="13" dur="1000"/>
                                        <p:tgtEl>
                                          <p:spTgt spid="4">
                                            <p:bg/>
                                          </p:spTgt>
                                        </p:tgtEl>
                                      </p:cBhvr>
                                    </p:animEffect>
                                    <p:anim calcmode="lin" valueType="num">
                                      <p:cBhvr>
                                        <p:cTn id="14" dur="1000" fill="hold"/>
                                        <p:tgtEl>
                                          <p:spTgt spid="4">
                                            <p:bg/>
                                          </p:spTgt>
                                        </p:tgtEl>
                                        <p:attrNameLst>
                                          <p:attrName>ppt_x</p:attrName>
                                        </p:attrNameLst>
                                      </p:cBhvr>
                                      <p:tavLst>
                                        <p:tav tm="0">
                                          <p:val>
                                            <p:strVal val="#ppt_x"/>
                                          </p:val>
                                        </p:tav>
                                        <p:tav tm="100000">
                                          <p:val>
                                            <p:strVal val="#ppt_x"/>
                                          </p:val>
                                        </p:tav>
                                      </p:tavLst>
                                    </p:anim>
                                    <p:anim calcmode="lin" valueType="num">
                                      <p:cBhvr>
                                        <p:cTn id="15" dur="1000" fill="hold"/>
                                        <p:tgtEl>
                                          <p:spTgt spid="4">
                                            <p:bg/>
                                          </p:spTgt>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1000"/>
                                        <p:tgtEl>
                                          <p:spTgt spid="4">
                                            <p:txEl>
                                              <p:pRg st="0" end="0"/>
                                            </p:txEl>
                                          </p:spTgt>
                                        </p:tgtEl>
                                      </p:cBhvr>
                                    </p:animEffect>
                                    <p:anim calcmode="lin" valueType="num">
                                      <p:cBhvr>
                                        <p:cTn id="1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fade">
                                      <p:cBhvr>
                                        <p:cTn id="25" dur="1000"/>
                                        <p:tgtEl>
                                          <p:spTgt spid="4">
                                            <p:txEl>
                                              <p:pRg st="1" end="1"/>
                                            </p:txEl>
                                          </p:spTgt>
                                        </p:tgtEl>
                                      </p:cBhvr>
                                    </p:animEffect>
                                    <p:anim calcmode="lin" valueType="num">
                                      <p:cBhvr>
                                        <p:cTn id="26"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fade">
                                      <p:cBhvr>
                                        <p:cTn id="32" dur="1000"/>
                                        <p:tgtEl>
                                          <p:spTgt spid="4">
                                            <p:txEl>
                                              <p:pRg st="2" end="2"/>
                                            </p:txEl>
                                          </p:spTgt>
                                        </p:tgtEl>
                                      </p:cBhvr>
                                    </p:animEffect>
                                    <p:anim calcmode="lin" valueType="num">
                                      <p:cBhvr>
                                        <p:cTn id="3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Effect transition="in" filter="fade">
                                      <p:cBhvr>
                                        <p:cTn id="39" dur="1000"/>
                                        <p:tgtEl>
                                          <p:spTgt spid="4">
                                            <p:txEl>
                                              <p:pRg st="3" end="3"/>
                                            </p:txEl>
                                          </p:spTgt>
                                        </p:tgtEl>
                                      </p:cBhvr>
                                    </p:animEffect>
                                    <p:anim calcmode="lin" valueType="num">
                                      <p:cBhvr>
                                        <p:cTn id="4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
                                            <p:bg/>
                                          </p:spTgt>
                                        </p:tgtEl>
                                        <p:attrNameLst>
                                          <p:attrName>style.visibility</p:attrName>
                                        </p:attrNameLst>
                                      </p:cBhvr>
                                      <p:to>
                                        <p:strVal val="visible"/>
                                      </p:to>
                                    </p:set>
                                    <p:animEffect transition="in" filter="barn(inVertical)">
                                      <p:cBhvr>
                                        <p:cTn id="46" dur="500"/>
                                        <p:tgtEl>
                                          <p:spTgt spid="3">
                                            <p:bg/>
                                          </p:spTgt>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
                                            <p:txEl>
                                              <p:pRg st="0" end="0"/>
                                            </p:txEl>
                                          </p:spTgt>
                                        </p:tgtEl>
                                        <p:attrNameLst>
                                          <p:attrName>style.visibility</p:attrName>
                                        </p:attrNameLst>
                                      </p:cBhvr>
                                      <p:to>
                                        <p:strVal val="visible"/>
                                      </p:to>
                                    </p:set>
                                    <p:animEffect transition="in" filter="barn(inVertical)">
                                      <p:cBhvr>
                                        <p:cTn id="49" dur="500"/>
                                        <p:tgtEl>
                                          <p:spTgt spid="3">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
                                            <p:txEl>
                                              <p:pRg st="1" end="1"/>
                                            </p:txEl>
                                          </p:spTgt>
                                        </p:tgtEl>
                                        <p:attrNameLst>
                                          <p:attrName>style.visibility</p:attrName>
                                        </p:attrNameLst>
                                      </p:cBhvr>
                                      <p:to>
                                        <p:strVal val="visible"/>
                                      </p:to>
                                    </p:set>
                                    <p:animEffect transition="in" filter="barn(inVertical)">
                                      <p:cBhvr>
                                        <p:cTn id="54" dur="500"/>
                                        <p:tgtEl>
                                          <p:spTgt spid="3">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
                                            <p:txEl>
                                              <p:pRg st="2" end="2"/>
                                            </p:txEl>
                                          </p:spTgt>
                                        </p:tgtEl>
                                        <p:attrNameLst>
                                          <p:attrName>style.visibility</p:attrName>
                                        </p:attrNameLst>
                                      </p:cBhvr>
                                      <p:to>
                                        <p:strVal val="visible"/>
                                      </p:to>
                                    </p:set>
                                    <p:animEffect transition="in" filter="barn(inVertical)">
                                      <p:cBhvr>
                                        <p:cTn id="59" dur="500"/>
                                        <p:tgtEl>
                                          <p:spTgt spid="3">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3">
                                            <p:txEl>
                                              <p:pRg st="3" end="3"/>
                                            </p:txEl>
                                          </p:spTgt>
                                        </p:tgtEl>
                                        <p:attrNameLst>
                                          <p:attrName>style.visibility</p:attrName>
                                        </p:attrNameLst>
                                      </p:cBhvr>
                                      <p:to>
                                        <p:strVal val="visible"/>
                                      </p:to>
                                    </p:set>
                                    <p:animEffect transition="in" filter="barn(inVertical)">
                                      <p:cBhvr>
                                        <p:cTn id="64" dur="500"/>
                                        <p:tgtEl>
                                          <p:spTgt spid="3">
                                            <p:txEl>
                                              <p:pRg st="3" end="3"/>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3">
                                            <p:txEl>
                                              <p:pRg st="4" end="4"/>
                                            </p:txEl>
                                          </p:spTgt>
                                        </p:tgtEl>
                                        <p:attrNameLst>
                                          <p:attrName>style.visibility</p:attrName>
                                        </p:attrNameLst>
                                      </p:cBhvr>
                                      <p:to>
                                        <p:strVal val="visible"/>
                                      </p:to>
                                    </p:set>
                                    <p:animEffect transition="in" filter="barn(inVertical)">
                                      <p:cBhvr>
                                        <p:cTn id="69" dur="500"/>
                                        <p:tgtEl>
                                          <p:spTgt spid="3">
                                            <p:txEl>
                                              <p:pRg st="4" end="4"/>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grpId="0" nodeType="click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circle(in)">
                                      <p:cBhvr>
                                        <p:cTn id="7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4" grpId="0" build="p"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68904" y="1204846"/>
            <a:ext cx="7419473" cy="34163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just"/>
            <a:r>
              <a:rPr lang="vi-VN" sz="5400" i="1" dirty="0" smtClean="0">
                <a:solidFill>
                  <a:srgbClr val="000000"/>
                </a:solidFill>
                <a:latin typeface="Times New Roman" panose="02020603050405020304" pitchFamily="18" charset="0"/>
              </a:rPr>
              <a:t>? Viết </a:t>
            </a:r>
            <a:r>
              <a:rPr lang="vi-VN" sz="5400" i="1" dirty="0">
                <a:solidFill>
                  <a:srgbClr val="000000"/>
                </a:solidFill>
                <a:latin typeface="Times New Roman" panose="02020603050405020304" pitchFamily="18" charset="0"/>
              </a:rPr>
              <a:t>báo cáo kết quả nghiên cứu về một vấn đề về tự nhiên hoặc xã hội cần lưu ý điều gì?</a:t>
            </a:r>
            <a:endParaRPr lang="vi-VN" sz="5400" dirty="0">
              <a:effectLst/>
              <a:latin typeface="Times New Roman" panose="02020603050405020304" pitchFamily="18" charset="0"/>
            </a:endParaRPr>
          </a:p>
        </p:txBody>
      </p:sp>
    </p:spTree>
    <p:extLst>
      <p:ext uri="{BB962C8B-B14F-4D97-AF65-F5344CB8AC3E}">
        <p14:creationId xmlns:p14="http://schemas.microsoft.com/office/powerpoint/2010/main" val="114621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3152"/>
            <a:ext cx="12192000" cy="6711696"/>
          </a:xfrm>
          <a:prstGeom prst="rect">
            <a:avLst/>
          </a:prstGeom>
        </p:spPr>
      </p:pic>
      <p:sp>
        <p:nvSpPr>
          <p:cNvPr id="2" name="Title 1"/>
          <p:cNvSpPr>
            <a:spLocks noGrp="1"/>
          </p:cNvSpPr>
          <p:nvPr>
            <p:ph type="title"/>
          </p:nvPr>
        </p:nvSpPr>
        <p:spPr>
          <a:xfrm>
            <a:off x="212558" y="500062"/>
            <a:ext cx="2362199" cy="5066549"/>
          </a:xfrm>
        </p:spPr>
        <p:style>
          <a:lnRef idx="1">
            <a:schemeClr val="accent4"/>
          </a:lnRef>
          <a:fillRef idx="2">
            <a:schemeClr val="accent4"/>
          </a:fillRef>
          <a:effectRef idx="1">
            <a:schemeClr val="accent4"/>
          </a:effectRef>
          <a:fontRef idx="minor">
            <a:schemeClr val="dk1"/>
          </a:fontRef>
        </p:style>
        <p:txBody>
          <a:bodyPr>
            <a:normAutofit/>
          </a:bodyPr>
          <a:lstStyle/>
          <a:p>
            <a:r>
              <a:rPr lang="vi-VN" b="1" dirty="0" smtClean="0"/>
              <a:t>2. Kết </a:t>
            </a:r>
            <a:r>
              <a:rPr lang="vi-VN" b="1" dirty="0"/>
              <a:t>luận</a:t>
            </a:r>
            <a:br>
              <a:rPr lang="vi-VN" b="1" dirty="0"/>
            </a:br>
            <a:endParaRPr lang="vi-VN" dirty="0"/>
          </a:p>
        </p:txBody>
      </p:sp>
      <p:sp>
        <p:nvSpPr>
          <p:cNvPr id="3" name="Content Placeholder 2"/>
          <p:cNvSpPr>
            <a:spLocks noGrp="1"/>
          </p:cNvSpPr>
          <p:nvPr>
            <p:ph idx="1"/>
          </p:nvPr>
        </p:nvSpPr>
        <p:spPr>
          <a:xfrm>
            <a:off x="2574758" y="500062"/>
            <a:ext cx="8779042" cy="6141370"/>
          </a:xfrm>
        </p:spPr>
        <p:txBody>
          <a:bodyPr>
            <a:noAutofit/>
          </a:bodyPr>
          <a:lstStyle/>
          <a:p>
            <a:pPr marL="457200" lvl="1" indent="0">
              <a:buNone/>
            </a:pPr>
            <a:r>
              <a:rPr lang="vi-VN" sz="3600" b="1" i="1" dirty="0">
                <a:latin typeface="+mj-lt"/>
              </a:rPr>
              <a:t>Tiến hành tự nghiên cứu (hoặc lập nhóm) theo quy trình:</a:t>
            </a:r>
            <a:endParaRPr lang="vi-VN" sz="3600" dirty="0">
              <a:latin typeface="+mj-lt"/>
            </a:endParaRPr>
          </a:p>
          <a:p>
            <a:pPr marL="0" indent="0">
              <a:buNone/>
            </a:pPr>
            <a:r>
              <a:rPr lang="vi-VN" sz="3600" dirty="0">
                <a:latin typeface="+mj-lt"/>
              </a:rPr>
              <a:t>+ Xác định mục đích và cách thức nghiên cứu</a:t>
            </a:r>
          </a:p>
          <a:p>
            <a:pPr marL="0" indent="0">
              <a:buNone/>
            </a:pPr>
            <a:r>
              <a:rPr lang="vi-VN" sz="3600" dirty="0">
                <a:latin typeface="+mj-lt"/>
              </a:rPr>
              <a:t>+ Thu thập và lựa chọn tài liệu</a:t>
            </a:r>
          </a:p>
          <a:p>
            <a:pPr marL="0" indent="0">
              <a:buNone/>
            </a:pPr>
            <a:r>
              <a:rPr lang="vi-VN" sz="3600" dirty="0">
                <a:latin typeface="+mj-lt"/>
              </a:rPr>
              <a:t>+ Ghi chép, sử dụng các công cụ tra cứu như từ điển, sách, báo, Internet,…</a:t>
            </a:r>
          </a:p>
          <a:p>
            <a:pPr marL="0" indent="0">
              <a:buNone/>
            </a:pPr>
            <a:r>
              <a:rPr lang="vi-VN" sz="3600" dirty="0">
                <a:latin typeface="+mj-lt"/>
              </a:rPr>
              <a:t>+ Tổng hợp kết quả nghiên cứu</a:t>
            </a:r>
          </a:p>
          <a:p>
            <a:pPr marL="0" lvl="0" indent="0">
              <a:buNone/>
            </a:pPr>
            <a:r>
              <a:rPr lang="vi-VN" sz="3600" b="1" i="1" dirty="0" smtClean="0">
                <a:latin typeface="+mj-lt"/>
              </a:rPr>
              <a:t>   Xây </a:t>
            </a:r>
            <a:r>
              <a:rPr lang="vi-VN" sz="3600" b="1" i="1" dirty="0">
                <a:latin typeface="+mj-lt"/>
              </a:rPr>
              <a:t>dựng dàn ý (đề cương) của báo cáo kết quả nghiên cứu</a:t>
            </a:r>
            <a:r>
              <a:rPr lang="vi-VN" sz="3600" dirty="0">
                <a:latin typeface="+mj-lt"/>
              </a:rPr>
              <a:t>.</a:t>
            </a:r>
          </a:p>
          <a:p>
            <a:pPr marL="0" lvl="0" indent="0">
              <a:buNone/>
            </a:pPr>
            <a:r>
              <a:rPr lang="vi-VN" sz="3600" b="1" i="1" dirty="0" smtClean="0">
                <a:latin typeface="+mj-lt"/>
              </a:rPr>
              <a:t>  Viết </a:t>
            </a:r>
            <a:r>
              <a:rPr lang="vi-VN" sz="3600" b="1" i="1" dirty="0">
                <a:latin typeface="+mj-lt"/>
              </a:rPr>
              <a:t>báo cáo dựa trên dàn ý (đề cương</a:t>
            </a:r>
            <a:r>
              <a:rPr lang="vi-VN" sz="3600" b="1" i="1" dirty="0" smtClean="0">
                <a:latin typeface="+mj-lt"/>
              </a:rPr>
              <a:t>)</a:t>
            </a:r>
            <a:endParaRPr lang="vi-VN" sz="3600" dirty="0">
              <a:latin typeface="+mj-lt"/>
            </a:endParaRPr>
          </a:p>
        </p:txBody>
      </p:sp>
    </p:spTree>
    <p:extLst>
      <p:ext uri="{BB962C8B-B14F-4D97-AF65-F5344CB8AC3E}">
        <p14:creationId xmlns:p14="http://schemas.microsoft.com/office/powerpoint/2010/main" val="427063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73152"/>
            <a:ext cx="12192000" cy="6711696"/>
          </a:xfrm>
          <a:prstGeom prst="rect">
            <a:avLst/>
          </a:prstGeom>
        </p:spPr>
      </p:pic>
      <p:sp>
        <p:nvSpPr>
          <p:cNvPr id="2" name="Title 1"/>
          <p:cNvSpPr>
            <a:spLocks noGrp="1"/>
          </p:cNvSpPr>
          <p:nvPr>
            <p:ph type="title"/>
          </p:nvPr>
        </p:nvSpPr>
        <p:spPr>
          <a:xfrm>
            <a:off x="786063" y="196683"/>
            <a:ext cx="10515600" cy="1325563"/>
          </a:xfrm>
        </p:spPr>
        <p:txBody>
          <a:bodyPr/>
          <a:lstStyle/>
          <a:p>
            <a:r>
              <a:rPr lang="vi-VN" b="1" dirty="0" smtClean="0"/>
              <a:t>II. </a:t>
            </a:r>
            <a:r>
              <a:rPr lang="vi-VN" b="1" dirty="0" smtClean="0"/>
              <a:t>THỰC HÀNH VIẾT</a:t>
            </a:r>
            <a:endParaRPr lang="vi-VN" b="1" dirty="0"/>
          </a:p>
        </p:txBody>
      </p:sp>
      <p:pic>
        <p:nvPicPr>
          <p:cNvPr id="4" name="Content Placeholder 3"/>
          <p:cNvPicPr>
            <a:picLocks noGrp="1" noChangeAspect="1"/>
          </p:cNvPicPr>
          <p:nvPr>
            <p:ph idx="1"/>
          </p:nvPr>
        </p:nvPicPr>
        <p:blipFill>
          <a:blip r:embed="rId3"/>
          <a:stretch>
            <a:fillRect/>
          </a:stretch>
        </p:blipFill>
        <p:spPr>
          <a:xfrm>
            <a:off x="3299681" y="1441826"/>
            <a:ext cx="5488364" cy="5416174"/>
          </a:xfrm>
          <a:prstGeom prst="rect">
            <a:avLst/>
          </a:prstGeom>
        </p:spPr>
      </p:pic>
    </p:spTree>
    <p:extLst>
      <p:ext uri="{BB962C8B-B14F-4D97-AF65-F5344CB8AC3E}">
        <p14:creationId xmlns:p14="http://schemas.microsoft.com/office/powerpoint/2010/main" val="24617208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58000"/>
          </a:xfrm>
          <a:prstGeom prst="rect">
            <a:avLst/>
          </a:prstGeom>
        </p:spPr>
      </p:pic>
      <p:sp>
        <p:nvSpPr>
          <p:cNvPr id="2" name="Title 1"/>
          <p:cNvSpPr>
            <a:spLocks noGrp="1"/>
          </p:cNvSpPr>
          <p:nvPr>
            <p:ph type="title"/>
          </p:nvPr>
        </p:nvSpPr>
        <p:spPr>
          <a:xfrm>
            <a:off x="641684" y="1419727"/>
            <a:ext cx="11550315" cy="1401930"/>
          </a:xfrm>
        </p:spPr>
        <p:txBody>
          <a:bodyPr>
            <a:normAutofit fontScale="90000"/>
          </a:bodyPr>
          <a:lstStyle/>
          <a:p>
            <a:pPr algn="ctr"/>
            <a:r>
              <a:rPr lang="vi-VN" b="1" dirty="0"/>
              <a:t>Viết báo cáo kết quả nghiên cứu về tác động của mạng xã hội đến tình hình học tập </a:t>
            </a:r>
            <a:r>
              <a:rPr lang="vi-VN" b="1" dirty="0" smtClean="0"/>
              <a:t/>
            </a:r>
            <a:br>
              <a:rPr lang="vi-VN" b="1" dirty="0" smtClean="0"/>
            </a:br>
            <a:r>
              <a:rPr lang="vi-VN" b="1" dirty="0" smtClean="0"/>
              <a:t>của </a:t>
            </a:r>
            <a:r>
              <a:rPr lang="vi-VN" b="1" dirty="0"/>
              <a:t>học sinh trường </a:t>
            </a:r>
            <a:r>
              <a:rPr lang="vi-VN" b="1" dirty="0" smtClean="0"/>
              <a:t>em</a:t>
            </a:r>
            <a:endParaRPr lang="vi-VN" dirty="0"/>
          </a:p>
        </p:txBody>
      </p:sp>
    </p:spTree>
    <p:extLst>
      <p:ext uri="{BB962C8B-B14F-4D97-AF65-F5344CB8AC3E}">
        <p14:creationId xmlns:p14="http://schemas.microsoft.com/office/powerpoint/2010/main" val="967760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12192001" cy="6858000"/>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2720525604"/>
              </p:ext>
            </p:extLst>
          </p:nvPr>
        </p:nvGraphicFramePr>
        <p:xfrm>
          <a:off x="6350" y="0"/>
          <a:ext cx="12179300" cy="6858000"/>
        </p:xfrm>
        <a:graphic>
          <a:graphicData uri="http://schemas.openxmlformats.org/presentationml/2006/ole">
            <mc:AlternateContent xmlns:mc="http://schemas.openxmlformats.org/markup-compatibility/2006">
              <mc:Choice xmlns:v="urn:schemas-microsoft-com:vml" Requires="v">
                <p:oleObj spid="_x0000_s1031" name="Document" r:id="rId4" imgW="7235107" imgH="4028281" progId="Word.Document.8">
                  <p:embed/>
                </p:oleObj>
              </mc:Choice>
              <mc:Fallback>
                <p:oleObj name="Document" r:id="rId4" imgW="7235107" imgH="4028281" progId="Word.Document.8">
                  <p:embed/>
                  <p:pic>
                    <p:nvPicPr>
                      <p:cNvPr id="0" name=""/>
                      <p:cNvPicPr/>
                      <p:nvPr/>
                    </p:nvPicPr>
                    <p:blipFill>
                      <a:blip r:embed="rId5"/>
                      <a:stretch>
                        <a:fillRect/>
                      </a:stretch>
                    </p:blipFill>
                    <p:spPr>
                      <a:xfrm>
                        <a:off x="6350" y="0"/>
                        <a:ext cx="12179300" cy="6858000"/>
                      </a:xfrm>
                      <a:prstGeom prst="rect">
                        <a:avLst/>
                      </a:prstGeom>
                    </p:spPr>
                  </p:pic>
                </p:oleObj>
              </mc:Fallback>
            </mc:AlternateContent>
          </a:graphicData>
        </a:graphic>
      </p:graphicFrame>
    </p:spTree>
    <p:extLst>
      <p:ext uri="{BB962C8B-B14F-4D97-AF65-F5344CB8AC3E}">
        <p14:creationId xmlns:p14="http://schemas.microsoft.com/office/powerpoint/2010/main" val="354210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73152"/>
            <a:ext cx="12192000" cy="6711696"/>
          </a:xfrm>
          <a:prstGeom prst="rect">
            <a:avLst/>
          </a:prstGeom>
        </p:spPr>
      </p:pic>
      <p:sp>
        <p:nvSpPr>
          <p:cNvPr id="2" name="Title 1"/>
          <p:cNvSpPr>
            <a:spLocks noGrp="1"/>
          </p:cNvSpPr>
          <p:nvPr>
            <p:ph type="title"/>
          </p:nvPr>
        </p:nvSpPr>
        <p:spPr>
          <a:xfrm>
            <a:off x="0" y="154075"/>
            <a:ext cx="3048000" cy="805218"/>
          </a:xfrm>
        </p:spPr>
        <p:txBody>
          <a:bodyPr>
            <a:normAutofit/>
          </a:bodyPr>
          <a:lstStyle/>
          <a:p>
            <a:r>
              <a:rPr lang="vi-VN" b="1" dirty="0" smtClean="0"/>
              <a:t>a. Chuẩn bị</a:t>
            </a:r>
            <a:endParaRPr lang="vi-VN" b="1" dirty="0"/>
          </a:p>
        </p:txBody>
      </p:sp>
      <p:sp>
        <p:nvSpPr>
          <p:cNvPr id="4" name="Content Placeholder 3"/>
          <p:cNvSpPr>
            <a:spLocks noGrp="1"/>
          </p:cNvSpPr>
          <p:nvPr>
            <p:ph idx="1"/>
          </p:nvPr>
        </p:nvSpPr>
        <p:spPr>
          <a:xfrm>
            <a:off x="6662742" y="1146549"/>
            <a:ext cx="4439892" cy="633242"/>
          </a:xfrm>
        </p:spPr>
        <p:txBody>
          <a:bodyPr>
            <a:noAutofit/>
          </a:bodyPr>
          <a:lstStyle/>
          <a:p>
            <a:pPr marL="0" indent="0">
              <a:buNone/>
            </a:pPr>
            <a:r>
              <a:rPr lang="vi-VN" sz="3600" b="1" dirty="0">
                <a:solidFill>
                  <a:schemeClr val="accent1">
                    <a:lumMod val="50000"/>
                  </a:schemeClr>
                </a:solidFill>
                <a:latin typeface="+mj-lt"/>
              </a:rPr>
              <a:t>Vấn đề nghiên cứu</a:t>
            </a:r>
            <a:r>
              <a:rPr lang="vi-VN" sz="3600" dirty="0">
                <a:solidFill>
                  <a:schemeClr val="accent1">
                    <a:lumMod val="50000"/>
                  </a:schemeClr>
                </a:solidFill>
                <a:latin typeface="+mj-lt"/>
              </a:rPr>
              <a:t>: </a:t>
            </a:r>
            <a:endParaRPr lang="vi-VN" sz="3600" dirty="0" smtClean="0">
              <a:solidFill>
                <a:schemeClr val="accent1">
                  <a:lumMod val="50000"/>
                </a:schemeClr>
              </a:solidFill>
              <a:latin typeface="+mj-lt"/>
            </a:endParaRPr>
          </a:p>
        </p:txBody>
      </p:sp>
      <p:sp>
        <p:nvSpPr>
          <p:cNvPr id="5" name="Rectangle 4"/>
          <p:cNvSpPr/>
          <p:nvPr/>
        </p:nvSpPr>
        <p:spPr>
          <a:xfrm>
            <a:off x="6860622" y="2656400"/>
            <a:ext cx="4713769" cy="646331"/>
          </a:xfrm>
          <a:prstGeom prst="rect">
            <a:avLst/>
          </a:prstGeom>
        </p:spPr>
        <p:txBody>
          <a:bodyPr wrap="square">
            <a:spAutoFit/>
          </a:bodyPr>
          <a:lstStyle/>
          <a:p>
            <a:r>
              <a:rPr lang="vi-VN" sz="3600" b="1" dirty="0">
                <a:solidFill>
                  <a:schemeClr val="accent1">
                    <a:lumMod val="50000"/>
                  </a:schemeClr>
                </a:solidFill>
                <a:latin typeface="+mj-lt"/>
              </a:rPr>
              <a:t>Bố cục</a:t>
            </a:r>
            <a:r>
              <a:rPr lang="vi-VN" sz="3600" b="1" dirty="0" smtClean="0">
                <a:solidFill>
                  <a:schemeClr val="accent1">
                    <a:lumMod val="50000"/>
                  </a:schemeClr>
                </a:solidFill>
                <a:latin typeface="+mj-lt"/>
              </a:rPr>
              <a:t>:</a:t>
            </a:r>
            <a:endParaRPr lang="vi-VN" sz="3600" dirty="0">
              <a:solidFill>
                <a:schemeClr val="accent1">
                  <a:lumMod val="50000"/>
                </a:schemeClr>
              </a:solidFill>
              <a:latin typeface="+mj-lt"/>
            </a:endParaRPr>
          </a:p>
        </p:txBody>
      </p:sp>
      <p:sp>
        <p:nvSpPr>
          <p:cNvPr id="6" name="Rectangle 5"/>
          <p:cNvSpPr/>
          <p:nvPr/>
        </p:nvSpPr>
        <p:spPr>
          <a:xfrm>
            <a:off x="6828576" y="1894930"/>
            <a:ext cx="2593553" cy="646331"/>
          </a:xfrm>
          <a:prstGeom prst="rect">
            <a:avLst/>
          </a:prstGeom>
        </p:spPr>
        <p:txBody>
          <a:bodyPr wrap="square">
            <a:spAutoFit/>
          </a:bodyPr>
          <a:lstStyle/>
          <a:p>
            <a:pPr lvl="0"/>
            <a:r>
              <a:rPr lang="vi-VN" sz="3600" b="1" dirty="0">
                <a:solidFill>
                  <a:schemeClr val="accent1">
                    <a:lumMod val="50000"/>
                  </a:schemeClr>
                </a:solidFill>
                <a:latin typeface="+mj-lt"/>
              </a:rPr>
              <a:t>Quy trình</a:t>
            </a:r>
            <a:r>
              <a:rPr lang="vi-VN" sz="3600" dirty="0" smtClean="0">
                <a:solidFill>
                  <a:schemeClr val="accent1">
                    <a:lumMod val="50000"/>
                  </a:schemeClr>
                </a:solidFill>
                <a:latin typeface="+mj-lt"/>
              </a:rPr>
              <a:t>:</a:t>
            </a:r>
            <a:endParaRPr lang="vi-VN" sz="3600" dirty="0">
              <a:solidFill>
                <a:schemeClr val="accent1">
                  <a:lumMod val="50000"/>
                </a:schemeClr>
              </a:solidFill>
              <a:latin typeface="+mj-lt"/>
            </a:endParaRPr>
          </a:p>
        </p:txBody>
      </p:sp>
      <p:sp>
        <p:nvSpPr>
          <p:cNvPr id="7" name="Rectangle 6"/>
          <p:cNvSpPr/>
          <p:nvPr/>
        </p:nvSpPr>
        <p:spPr>
          <a:xfrm>
            <a:off x="6918086" y="4032098"/>
            <a:ext cx="3026791" cy="646331"/>
          </a:xfrm>
          <a:prstGeom prst="rect">
            <a:avLst/>
          </a:prstGeom>
        </p:spPr>
        <p:txBody>
          <a:bodyPr wrap="none">
            <a:spAutoFit/>
          </a:bodyPr>
          <a:lstStyle/>
          <a:p>
            <a:pPr lvl="0"/>
            <a:r>
              <a:rPr lang="vi-VN" sz="3600" b="1" dirty="0">
                <a:solidFill>
                  <a:schemeClr val="accent1">
                    <a:lumMod val="50000"/>
                  </a:schemeClr>
                </a:solidFill>
                <a:latin typeface="+mj-lt"/>
              </a:rPr>
              <a:t>Nguồn tư liệu:</a:t>
            </a:r>
          </a:p>
        </p:txBody>
      </p:sp>
      <p:sp>
        <p:nvSpPr>
          <p:cNvPr id="8" name="Rectangle 7"/>
          <p:cNvSpPr/>
          <p:nvPr/>
        </p:nvSpPr>
        <p:spPr>
          <a:xfrm>
            <a:off x="6918086" y="3344249"/>
            <a:ext cx="4713769" cy="646331"/>
          </a:xfrm>
          <a:prstGeom prst="rect">
            <a:avLst/>
          </a:prstGeom>
        </p:spPr>
        <p:txBody>
          <a:bodyPr wrap="square">
            <a:spAutoFit/>
          </a:bodyPr>
          <a:lstStyle/>
          <a:p>
            <a:r>
              <a:rPr lang="vi-VN" sz="3600" b="1" dirty="0" smtClean="0">
                <a:solidFill>
                  <a:schemeClr val="accent1">
                    <a:lumMod val="50000"/>
                  </a:schemeClr>
                </a:solidFill>
                <a:latin typeface="+mj-lt"/>
              </a:rPr>
              <a:t>Tập hợp ND chính:</a:t>
            </a:r>
            <a:endParaRPr lang="vi-VN" sz="3600" dirty="0">
              <a:solidFill>
                <a:schemeClr val="accent1">
                  <a:lumMod val="50000"/>
                </a:schemeClr>
              </a:solidFill>
              <a:latin typeface="+mj-lt"/>
            </a:endParaRPr>
          </a:p>
        </p:txBody>
      </p:sp>
      <p:sp>
        <p:nvSpPr>
          <p:cNvPr id="3" name="Rectangle 2"/>
          <p:cNvSpPr/>
          <p:nvPr/>
        </p:nvSpPr>
        <p:spPr>
          <a:xfrm>
            <a:off x="112295" y="1502814"/>
            <a:ext cx="6096000" cy="403187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lvl="0" algn="just"/>
            <a:r>
              <a:rPr lang="vi-VN" sz="3200" i="1" dirty="0" smtClean="0">
                <a:solidFill>
                  <a:srgbClr val="000000"/>
                </a:solidFill>
                <a:latin typeface="Times New Roman" panose="02020603050405020304" pitchFamily="18" charset="0"/>
              </a:rPr>
              <a:t>1. Đoạn </a:t>
            </a:r>
            <a:r>
              <a:rPr lang="vi-VN" sz="3200" i="1" dirty="0">
                <a:solidFill>
                  <a:srgbClr val="000000"/>
                </a:solidFill>
                <a:latin typeface="Times New Roman" panose="02020603050405020304" pitchFamily="18" charset="0"/>
              </a:rPr>
              <a:t>tóm tắt cho biết nội dung chính của bản báo cáo là gì?</a:t>
            </a:r>
            <a:endParaRPr lang="vi-VN" sz="3200" dirty="0">
              <a:latin typeface="Times New Roman" panose="02020603050405020304" pitchFamily="18" charset="0"/>
            </a:endParaRPr>
          </a:p>
          <a:p>
            <a:pPr algn="just"/>
            <a:r>
              <a:rPr lang="vi-VN" sz="3200" i="1" dirty="0">
                <a:solidFill>
                  <a:srgbClr val="000000"/>
                </a:solidFill>
                <a:latin typeface="Times New Roman" panose="02020603050405020304" pitchFamily="18" charset="0"/>
              </a:rPr>
              <a:t> </a:t>
            </a:r>
            <a:r>
              <a:rPr lang="vi-VN" sz="3200" i="1" dirty="0" smtClean="0">
                <a:solidFill>
                  <a:srgbClr val="000000"/>
                </a:solidFill>
                <a:latin typeface="Times New Roman" panose="02020603050405020304" pitchFamily="18" charset="0"/>
              </a:rPr>
              <a:t>2. Nội </a:t>
            </a:r>
            <a:r>
              <a:rPr lang="vi-VN" sz="3200" i="1" dirty="0">
                <a:solidFill>
                  <a:srgbClr val="000000"/>
                </a:solidFill>
                <a:latin typeface="Times New Roman" panose="02020603050405020304" pitchFamily="18" charset="0"/>
              </a:rPr>
              <a:t>dung nghiên cứu gồm những gì?</a:t>
            </a:r>
            <a:endParaRPr lang="vi-VN" sz="3200" dirty="0">
              <a:latin typeface="Times New Roman" panose="02020603050405020304" pitchFamily="18" charset="0"/>
            </a:endParaRPr>
          </a:p>
          <a:p>
            <a:pPr algn="just"/>
            <a:r>
              <a:rPr lang="vi-VN" sz="3200" i="1" dirty="0">
                <a:solidFill>
                  <a:srgbClr val="000000"/>
                </a:solidFill>
                <a:latin typeface="Times New Roman" panose="02020603050405020304" pitchFamily="18" charset="0"/>
              </a:rPr>
              <a:t> </a:t>
            </a:r>
            <a:r>
              <a:rPr lang="vi-VN" sz="3200" i="1" dirty="0" smtClean="0">
                <a:solidFill>
                  <a:srgbClr val="000000"/>
                </a:solidFill>
                <a:latin typeface="Times New Roman" panose="02020603050405020304" pitchFamily="18" charset="0"/>
              </a:rPr>
              <a:t>3. Kết </a:t>
            </a:r>
            <a:r>
              <a:rPr lang="vi-VN" sz="3200" i="1" dirty="0">
                <a:solidFill>
                  <a:srgbClr val="000000"/>
                </a:solidFill>
                <a:latin typeface="Times New Roman" panose="02020603050405020304" pitchFamily="18" charset="0"/>
              </a:rPr>
              <a:t>quả nghiên cứu được thể hiện qua đề mục nào?</a:t>
            </a:r>
            <a:endParaRPr lang="vi-VN" sz="3200" dirty="0">
              <a:latin typeface="Times New Roman" panose="02020603050405020304" pitchFamily="18" charset="0"/>
            </a:endParaRPr>
          </a:p>
          <a:p>
            <a:pPr algn="just"/>
            <a:r>
              <a:rPr lang="vi-VN" sz="3200" i="1" dirty="0">
                <a:solidFill>
                  <a:srgbClr val="000000"/>
                </a:solidFill>
                <a:latin typeface="Times New Roman" panose="02020603050405020304" pitchFamily="18" charset="0"/>
              </a:rPr>
              <a:t> </a:t>
            </a:r>
            <a:r>
              <a:rPr lang="vi-VN" sz="3200" i="1" dirty="0" smtClean="0">
                <a:solidFill>
                  <a:srgbClr val="000000"/>
                </a:solidFill>
                <a:latin typeface="Times New Roman" panose="02020603050405020304" pitchFamily="18" charset="0"/>
              </a:rPr>
              <a:t>4. Việc </a:t>
            </a:r>
            <a:r>
              <a:rPr lang="vi-VN" sz="3200" i="1" dirty="0">
                <a:solidFill>
                  <a:srgbClr val="000000"/>
                </a:solidFill>
                <a:latin typeface="Times New Roman" panose="02020603050405020304" pitchFamily="18" charset="0"/>
              </a:rPr>
              <a:t>đưa vào các biểu đồ nhằm mục đích gì?</a:t>
            </a:r>
            <a:endParaRPr lang="vi-VN" sz="3200" dirty="0">
              <a:effectLst/>
              <a:latin typeface="Times New Roman" panose="02020603050405020304" pitchFamily="18" charset="0"/>
            </a:endParaRPr>
          </a:p>
        </p:txBody>
      </p:sp>
    </p:spTree>
    <p:extLst>
      <p:ext uri="{BB962C8B-B14F-4D97-AF65-F5344CB8AC3E}">
        <p14:creationId xmlns:p14="http://schemas.microsoft.com/office/powerpoint/2010/main" val="206145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1000"/>
                                        <p:tgtEl>
                                          <p:spTgt spid="6">
                                            <p:txEl>
                                              <p:pRg st="0" end="0"/>
                                            </p:txEl>
                                          </p:spTgt>
                                        </p:tgtEl>
                                      </p:cBhvr>
                                    </p:animEffect>
                                    <p:anim calcmode="lin" valueType="num">
                                      <p:cBhvr>
                                        <p:cTn id="2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 calcmode="lin" valueType="num">
                                      <p:cBhvr additive="base">
                                        <p:cTn id="2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fade">
                                      <p:cBhvr>
                                        <p:cTn id="35" dur="1000"/>
                                        <p:tgtEl>
                                          <p:spTgt spid="8">
                                            <p:txEl>
                                              <p:pRg st="0" end="0"/>
                                            </p:txEl>
                                          </p:spTgt>
                                        </p:tgtEl>
                                      </p:cBhvr>
                                    </p:animEffect>
                                    <p:anim calcmode="lin" valueType="num">
                                      <p:cBhvr>
                                        <p:cTn id="36"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animEffect transition="in" filter="circle(in)">
                                      <p:cBhvr>
                                        <p:cTn id="42"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2506"/>
            <a:ext cx="10515600" cy="5984458"/>
          </a:xfrm>
        </p:spPr>
        <p:txBody>
          <a:bodyPr>
            <a:normAutofit/>
          </a:bodyPr>
          <a:lstStyle/>
          <a:p>
            <a:pPr marL="0" indent="0">
              <a:buNone/>
            </a:pPr>
            <a:r>
              <a:rPr lang="vi-VN" dirty="0" smtClean="0"/>
              <a:t> </a:t>
            </a:r>
            <a:endParaRPr lang="vi-VN" dirty="0"/>
          </a:p>
          <a:p>
            <a:pPr marL="0" indent="0">
              <a:buNone/>
            </a:pPr>
            <a:endParaRPr lang="vi-VN"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2170" y="192506"/>
            <a:ext cx="9189830" cy="6858000"/>
          </a:xfrm>
          <a:prstGeom prst="rect">
            <a:avLst/>
          </a:prstGeom>
        </p:spPr>
      </p:pic>
      <p:sp>
        <p:nvSpPr>
          <p:cNvPr id="7" name="Title 1"/>
          <p:cNvSpPr>
            <a:spLocks noGrp="1"/>
          </p:cNvSpPr>
          <p:nvPr>
            <p:ph type="title"/>
          </p:nvPr>
        </p:nvSpPr>
        <p:spPr>
          <a:xfrm>
            <a:off x="0" y="1038667"/>
            <a:ext cx="2093393" cy="3151195"/>
          </a:xfrm>
        </p:spPr>
        <p:txBody>
          <a:bodyPr>
            <a:normAutofit/>
          </a:bodyPr>
          <a:lstStyle/>
          <a:p>
            <a:r>
              <a:rPr lang="vi-VN" b="1" dirty="0" smtClean="0"/>
              <a:t>b. Tìm ý và lập dàn ý</a:t>
            </a:r>
            <a:endParaRPr lang="vi-VN" b="1" dirty="0"/>
          </a:p>
        </p:txBody>
      </p:sp>
    </p:spTree>
    <p:extLst>
      <p:ext uri="{BB962C8B-B14F-4D97-AF65-F5344CB8AC3E}">
        <p14:creationId xmlns:p14="http://schemas.microsoft.com/office/powerpoint/2010/main" val="417081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3152"/>
            <a:ext cx="12192000" cy="6711696"/>
          </a:xfrm>
          <a:prstGeom prst="rect">
            <a:avLst/>
          </a:prstGeom>
        </p:spPr>
      </p:pic>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1"/>
            <a:ext cx="12192000" cy="7014949"/>
          </a:xfrm>
        </p:spPr>
      </p:pic>
    </p:spTree>
    <p:extLst>
      <p:ext uri="{BB962C8B-B14F-4D97-AF65-F5344CB8AC3E}">
        <p14:creationId xmlns:p14="http://schemas.microsoft.com/office/powerpoint/2010/main" val="42585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73152"/>
            <a:ext cx="12192000" cy="6711696"/>
          </a:xfrm>
          <a:prstGeom prst="rect">
            <a:avLst/>
          </a:prstGeom>
        </p:spPr>
      </p:pic>
      <p:sp>
        <p:nvSpPr>
          <p:cNvPr id="2" name="Title 1"/>
          <p:cNvSpPr>
            <a:spLocks noGrp="1"/>
          </p:cNvSpPr>
          <p:nvPr>
            <p:ph type="title"/>
          </p:nvPr>
        </p:nvSpPr>
        <p:spPr/>
        <p:txBody>
          <a:bodyPr/>
          <a:lstStyle/>
          <a:p>
            <a:r>
              <a:rPr lang="vi-VN" b="1" dirty="0" smtClean="0"/>
              <a:t>c. Viết</a:t>
            </a:r>
            <a:endParaRPr lang="vi-VN" b="1" dirty="0"/>
          </a:p>
        </p:txBody>
      </p:sp>
      <p:sp>
        <p:nvSpPr>
          <p:cNvPr id="4" name="Content Placeholder 2"/>
          <p:cNvSpPr>
            <a:spLocks noGrp="1"/>
          </p:cNvSpPr>
          <p:nvPr>
            <p:ph idx="1"/>
          </p:nvPr>
        </p:nvSpPr>
        <p:spPr/>
        <p:txBody>
          <a:bodyPr vert="horz" wrap="square" lIns="91440" tIns="45720" rIns="91440" bIns="45720" numCol="1" rtlCol="0" anchor="t" anchorCtr="0" compatLnSpc="1">
            <a:normAutofit/>
          </a:bodyPr>
          <a:lstStyle/>
          <a:p>
            <a:pPr marL="0" indent="0" algn="just">
              <a:buNone/>
            </a:pPr>
            <a:r>
              <a:rPr sz="4000" b="1" dirty="0">
                <a:latin typeface="Times New Roman" panose="02020603050405020304" pitchFamily="18" charset="0"/>
                <a:cs typeface="Times New Roman" panose="02020603050405020304" pitchFamily="18" charset="0"/>
              </a:rPr>
              <a:t>- </a:t>
            </a:r>
            <a:r>
              <a:rPr sz="3600" b="1" dirty="0">
                <a:latin typeface="Times New Roman" panose="02020603050405020304" pitchFamily="18" charset="0"/>
                <a:cs typeface="Times New Roman" panose="02020603050405020304" pitchFamily="18" charset="0"/>
              </a:rPr>
              <a:t>NV1: Đọc phần d</a:t>
            </a:r>
            <a:r>
              <a:rPr sz="3600" b="1" dirty="0">
                <a:latin typeface="Times New Roman" panose="02020603050405020304" pitchFamily="18" charset="0"/>
                <a:ea typeface="Times New Roman" panose="02020603050405020304" pitchFamily="18" charset="0"/>
              </a:rPr>
              <a:t>à</a:t>
            </a:r>
            <a:r>
              <a:rPr sz="3600" b="1" dirty="0">
                <a:latin typeface="Times New Roman" panose="02020603050405020304" pitchFamily="18" charset="0"/>
                <a:cs typeface="Times New Roman" panose="02020603050405020304" pitchFamily="18" charset="0"/>
              </a:rPr>
              <a:t>n ý sgk trang </a:t>
            </a:r>
            <a:r>
              <a:rPr lang="vi-VN" sz="3600" b="1" dirty="0" smtClean="0">
                <a:latin typeface="Times New Roman" panose="02020603050405020304" pitchFamily="18" charset="0"/>
                <a:cs typeface="Times New Roman" panose="02020603050405020304" pitchFamily="18" charset="0"/>
              </a:rPr>
              <a:t>79 </a:t>
            </a:r>
            <a:r>
              <a:rPr sz="3600" b="1" dirty="0" smtClean="0">
                <a:latin typeface="Times New Roman" panose="02020603050405020304" pitchFamily="18" charset="0"/>
                <a:cs typeface="Times New Roman" panose="02020603050405020304" pitchFamily="18" charset="0"/>
              </a:rPr>
              <a:t>+</a:t>
            </a:r>
            <a:r>
              <a:rPr lang="vi-VN" sz="3600" b="1" dirty="0" smtClean="0">
                <a:latin typeface="Times New Roman" panose="02020603050405020304" pitchFamily="18" charset="0"/>
                <a:cs typeface="Times New Roman" panose="02020603050405020304" pitchFamily="18" charset="0"/>
              </a:rPr>
              <a:t> 80</a:t>
            </a:r>
          </a:p>
          <a:p>
            <a:pPr marL="0" indent="0" algn="just">
              <a:buNone/>
            </a:pPr>
            <a:r>
              <a:rPr lang="vi-VN" sz="3600" b="1" dirty="0">
                <a:latin typeface="Times New Roman" panose="02020603050405020304" pitchFamily="18" charset="0"/>
                <a:cs typeface="Times New Roman" panose="02020603050405020304" pitchFamily="18" charset="0"/>
              </a:rPr>
              <a:t>-</a:t>
            </a:r>
            <a:r>
              <a:rPr lang="vi-VN" sz="3600" b="1" dirty="0" smtClean="0">
                <a:latin typeface="Times New Roman" panose="02020603050405020304" pitchFamily="18" charset="0"/>
                <a:cs typeface="Times New Roman" panose="02020603050405020304" pitchFamily="18" charset="0"/>
              </a:rPr>
              <a:t> </a:t>
            </a:r>
            <a:r>
              <a:rPr sz="3600" b="1" dirty="0" smtClean="0">
                <a:latin typeface="Times New Roman" panose="02020603050405020304" pitchFamily="18" charset="0"/>
                <a:cs typeface="Times New Roman" panose="02020603050405020304" pitchFamily="18" charset="0"/>
              </a:rPr>
              <a:t>NV2</a:t>
            </a:r>
            <a:r>
              <a:rPr sz="3600" b="1" dirty="0">
                <a:latin typeface="Times New Roman" panose="02020603050405020304" pitchFamily="18" charset="0"/>
                <a:cs typeface="Times New Roman" panose="02020603050405020304" pitchFamily="18" charset="0"/>
              </a:rPr>
              <a:t>: Viết ho</a:t>
            </a:r>
            <a:r>
              <a:rPr sz="3600" b="1" dirty="0">
                <a:latin typeface="Times New Roman" panose="02020603050405020304" pitchFamily="18" charset="0"/>
                <a:ea typeface="Times New Roman" panose="02020603050405020304" pitchFamily="18" charset="0"/>
              </a:rPr>
              <a:t>à</a:t>
            </a:r>
            <a:r>
              <a:rPr sz="3600" b="1" dirty="0">
                <a:latin typeface="Times New Roman" panose="02020603050405020304" pitchFamily="18" charset="0"/>
                <a:cs typeface="Times New Roman" panose="02020603050405020304" pitchFamily="18" charset="0"/>
              </a:rPr>
              <a:t>n chỉnh d</a:t>
            </a:r>
            <a:r>
              <a:rPr sz="3600" b="1" dirty="0">
                <a:latin typeface="Times New Roman" panose="02020603050405020304" pitchFamily="18" charset="0"/>
                <a:ea typeface="Times New Roman" panose="02020603050405020304" pitchFamily="18" charset="0"/>
              </a:rPr>
              <a:t>à</a:t>
            </a:r>
            <a:r>
              <a:rPr sz="3600" b="1" dirty="0">
                <a:latin typeface="Times New Roman" panose="02020603050405020304" pitchFamily="18" charset="0"/>
                <a:cs typeface="Times New Roman" panose="02020603050405020304" pitchFamily="18" charset="0"/>
              </a:rPr>
              <a:t>n ý th</a:t>
            </a:r>
            <a:r>
              <a:rPr sz="3600" b="1" dirty="0">
                <a:latin typeface="Times New Roman" panose="02020603050405020304" pitchFamily="18" charset="0"/>
                <a:ea typeface="Times New Roman" panose="02020603050405020304" pitchFamily="18" charset="0"/>
              </a:rPr>
              <a:t>à</a:t>
            </a:r>
            <a:r>
              <a:rPr sz="3600" b="1" dirty="0">
                <a:latin typeface="Times New Roman" panose="02020603050405020304" pitchFamily="18" charset="0"/>
                <a:cs typeface="Times New Roman" panose="02020603050405020304" pitchFamily="18" charset="0"/>
              </a:rPr>
              <a:t>nh b</a:t>
            </a:r>
            <a:r>
              <a:rPr sz="3600" b="1" dirty="0">
                <a:latin typeface="Times New Roman" panose="02020603050405020304" pitchFamily="18" charset="0"/>
                <a:ea typeface="Times New Roman" panose="02020603050405020304" pitchFamily="18" charset="0"/>
              </a:rPr>
              <a:t>à</a:t>
            </a:r>
            <a:r>
              <a:rPr sz="3600" b="1" dirty="0">
                <a:latin typeface="Times New Roman" panose="02020603050405020304" pitchFamily="18" charset="0"/>
                <a:cs typeface="Times New Roman" panose="02020603050405020304" pitchFamily="18" charset="0"/>
              </a:rPr>
              <a:t>i viết </a:t>
            </a:r>
          </a:p>
          <a:p>
            <a:pPr marL="0" indent="0" algn="just">
              <a:buNone/>
            </a:pPr>
            <a:r>
              <a:rPr sz="3600" b="1" dirty="0">
                <a:latin typeface="Times New Roman" panose="02020603050405020304" pitchFamily="18" charset="0"/>
                <a:cs typeface="Times New Roman" panose="02020603050405020304" pitchFamily="18" charset="0"/>
              </a:rPr>
              <a:t>- NV3: Đổi b</a:t>
            </a:r>
            <a:r>
              <a:rPr sz="3600" b="1" dirty="0">
                <a:latin typeface="Times New Roman" panose="02020603050405020304" pitchFamily="18" charset="0"/>
                <a:ea typeface="Times New Roman" panose="02020603050405020304" pitchFamily="18" charset="0"/>
              </a:rPr>
              <a:t>à</a:t>
            </a:r>
            <a:r>
              <a:rPr sz="3600" b="1" dirty="0">
                <a:latin typeface="Times New Roman" panose="02020603050405020304" pitchFamily="18" charset="0"/>
                <a:cs typeface="Times New Roman" panose="02020603050405020304" pitchFamily="18" charset="0"/>
              </a:rPr>
              <a:t>i với bạn cùng b</a:t>
            </a:r>
            <a:r>
              <a:rPr sz="3600" b="1" dirty="0">
                <a:latin typeface="Times New Roman" panose="02020603050405020304" pitchFamily="18" charset="0"/>
                <a:ea typeface="Times New Roman" panose="02020603050405020304" pitchFamily="18" charset="0"/>
              </a:rPr>
              <a:t>à</a:t>
            </a:r>
            <a:r>
              <a:rPr sz="3600" b="1" dirty="0">
                <a:latin typeface="Times New Roman" panose="02020603050405020304" pitchFamily="18" charset="0"/>
                <a:cs typeface="Times New Roman" panose="02020603050405020304" pitchFamily="18" charset="0"/>
              </a:rPr>
              <a:t>n, đối chiếu với các yêu cầu trong </a:t>
            </a:r>
            <a:r>
              <a:rPr lang="vi-VN" sz="3600" b="1" dirty="0" smtClean="0">
                <a:latin typeface="Times New Roman" panose="02020603050405020304" pitchFamily="18" charset="0"/>
                <a:cs typeface="Times New Roman" panose="02020603050405020304" pitchFamily="18" charset="0"/>
              </a:rPr>
              <a:t>Phiếu</a:t>
            </a:r>
            <a:r>
              <a:rPr sz="3600" b="1" dirty="0" smtClean="0">
                <a:latin typeface="Times New Roman" panose="02020603050405020304" pitchFamily="18" charset="0"/>
                <a:cs typeface="Times New Roman" panose="02020603050405020304" pitchFamily="18" charset="0"/>
              </a:rPr>
              <a:t> </a:t>
            </a:r>
            <a:r>
              <a:rPr sz="3600" b="1" dirty="0">
                <a:latin typeface="Times New Roman" panose="02020603050405020304" pitchFamily="18" charset="0"/>
                <a:cs typeface="Times New Roman" panose="02020603050405020304" pitchFamily="18" charset="0"/>
              </a:rPr>
              <a:t>đánh giá v</a:t>
            </a:r>
            <a:r>
              <a:rPr sz="3600" b="1" dirty="0">
                <a:latin typeface="Times New Roman" panose="02020603050405020304" pitchFamily="18" charset="0"/>
                <a:ea typeface="Times New Roman" panose="02020603050405020304" pitchFamily="18" charset="0"/>
              </a:rPr>
              <a:t>à</a:t>
            </a:r>
            <a:r>
              <a:rPr sz="3600" b="1" dirty="0">
                <a:latin typeface="Times New Roman" panose="02020603050405020304" pitchFamily="18" charset="0"/>
                <a:cs typeface="Times New Roman" panose="02020603050405020304" pitchFamily="18" charset="0"/>
              </a:rPr>
              <a:t> chỉnh sửa (nếu cần)</a:t>
            </a:r>
            <a:endParaRPr sz="3600" b="1" dirty="0">
              <a:latin typeface="Times New Roman" panose="02020603050405020304" pitchFamily="18" charset="0"/>
              <a:ea typeface="Times New Roman" panose="02020603050405020304" pitchFamily="18" charset="0"/>
            </a:endParaRPr>
          </a:p>
        </p:txBody>
      </p:sp>
      <p:sp>
        <p:nvSpPr>
          <p:cNvPr id="5" name="Title 1"/>
          <p:cNvSpPr txBox="1">
            <a:spLocks/>
          </p:cNvSpPr>
          <p:nvPr/>
        </p:nvSpPr>
        <p:spPr>
          <a:xfrm>
            <a:off x="638752" y="4716378"/>
            <a:ext cx="10515600" cy="8734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b="1" dirty="0" smtClean="0"/>
              <a:t>d. Kiểm tra và chỉnh sửa</a:t>
            </a:r>
            <a:endParaRPr lang="vi-VN" b="1" dirty="0"/>
          </a:p>
        </p:txBody>
      </p:sp>
    </p:spTree>
    <p:extLst>
      <p:ext uri="{BB962C8B-B14F-4D97-AF65-F5344CB8AC3E}">
        <p14:creationId xmlns:p14="http://schemas.microsoft.com/office/powerpoint/2010/main" val="322946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73152"/>
            <a:ext cx="12192000" cy="6711696"/>
          </a:xfrm>
          <a:prstGeom prst="rect">
            <a:avLst/>
          </a:prstGeom>
        </p:spPr>
      </p:pic>
      <p:sp>
        <p:nvSpPr>
          <p:cNvPr id="2" name="Title 1"/>
          <p:cNvSpPr>
            <a:spLocks noGrp="1"/>
          </p:cNvSpPr>
          <p:nvPr>
            <p:ph type="title"/>
          </p:nvPr>
        </p:nvSpPr>
        <p:spPr/>
        <p:txBody>
          <a:bodyPr>
            <a:normAutofit fontScale="90000"/>
          </a:bodyPr>
          <a:lstStyle/>
          <a:p>
            <a:pPr algn="ctr"/>
            <a:r>
              <a:rPr lang="vi-VN" altLang="en-GB" kern="0" dirty="0" smtClean="0">
                <a:solidFill>
                  <a:srgbClr val="FFFFFF"/>
                </a:solidFill>
                <a:latin typeface="Times New Roman" panose="02020603050405020304" charset="0"/>
                <a:cs typeface="Times New Roman" panose="02020603050405020304" charset="0"/>
              </a:rPr>
              <a:t>1. KHỞI ĐỘNG</a:t>
            </a:r>
            <a:br>
              <a:rPr lang="vi-VN" altLang="en-GB" kern="0" dirty="0" smtClean="0">
                <a:solidFill>
                  <a:srgbClr val="FFFFFF"/>
                </a:solidFill>
                <a:latin typeface="Times New Roman" panose="02020603050405020304" charset="0"/>
                <a:cs typeface="Times New Roman" panose="02020603050405020304" charset="0"/>
              </a:rPr>
            </a:br>
            <a:r>
              <a:rPr lang="vi-VN" altLang="en-GB" sz="6000" b="1" kern="0" dirty="0" smtClean="0">
                <a:solidFill>
                  <a:srgbClr val="FF0000"/>
                </a:solidFill>
                <a:latin typeface="Times New Roman" panose="02020603050405020304" charset="0"/>
                <a:cs typeface="Times New Roman" panose="02020603050405020304" charset="0"/>
              </a:rPr>
              <a:t>HOẠT ĐỘNG KHỞI ĐỘNG</a:t>
            </a:r>
            <a:r>
              <a:rPr lang="vi-VN" altLang="en-GB" kern="0" dirty="0" smtClean="0">
                <a:solidFill>
                  <a:srgbClr val="FF0000"/>
                </a:solidFill>
                <a:latin typeface="Times New Roman" panose="02020603050405020304" charset="0"/>
                <a:cs typeface="Times New Roman" panose="02020603050405020304" charset="0"/>
              </a:rPr>
              <a:t/>
            </a:r>
            <a:br>
              <a:rPr lang="vi-VN" altLang="en-GB" kern="0" dirty="0" smtClean="0">
                <a:solidFill>
                  <a:srgbClr val="FF0000"/>
                </a:solidFill>
                <a:latin typeface="Times New Roman" panose="02020603050405020304" charset="0"/>
                <a:cs typeface="Times New Roman" panose="02020603050405020304" charset="0"/>
              </a:rPr>
            </a:br>
            <a:endParaRPr lang="vi-VN" dirty="0">
              <a:solidFill>
                <a:srgbClr val="FF0000"/>
              </a:solidFill>
            </a:endParaRPr>
          </a:p>
        </p:txBody>
      </p:sp>
      <p:sp>
        <p:nvSpPr>
          <p:cNvPr id="6" name="Google Shape;66;p14"/>
          <p:cNvSpPr txBox="1">
            <a:spLocks/>
          </p:cNvSpPr>
          <p:nvPr/>
        </p:nvSpPr>
        <p:spPr>
          <a:xfrm>
            <a:off x="437285" y="1690688"/>
            <a:ext cx="5891326" cy="5167312"/>
          </a:xfrm>
          <a:prstGeom prst="rect">
            <a:avLst/>
          </a:prstGeom>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200" indent="0">
              <a:buFont typeface="Arial" panose="020B0604020202020204" pitchFamily="34" charset="0"/>
              <a:buNone/>
            </a:pPr>
            <a:r>
              <a:rPr lang="vi-VN" sz="3600" b="1" i="1" dirty="0" smtClean="0">
                <a:solidFill>
                  <a:schemeClr val="tx1">
                    <a:lumMod val="95000"/>
                    <a:lumOff val="5000"/>
                  </a:schemeClr>
                </a:solidFill>
                <a:latin typeface="+mj-lt"/>
              </a:rPr>
              <a:t>1. Trong thời gian 2 phút, mỗi HS viết ra 2 vấn đề bản thân muốn tìm hiểu và nghiên cứu trong tự nhiên hoặc xã hội:</a:t>
            </a:r>
            <a:endParaRPr lang="vi-VN" sz="3600" b="1" dirty="0" smtClean="0">
              <a:solidFill>
                <a:schemeClr val="tx1">
                  <a:lumMod val="95000"/>
                  <a:lumOff val="5000"/>
                </a:schemeClr>
              </a:solidFill>
              <a:latin typeface="+mj-lt"/>
            </a:endParaRPr>
          </a:p>
          <a:p>
            <a:r>
              <a:rPr lang="vi-VN" sz="3600" i="1" dirty="0" smtClean="0">
                <a:solidFill>
                  <a:schemeClr val="tx1">
                    <a:lumMod val="95000"/>
                    <a:lumOff val="5000"/>
                  </a:schemeClr>
                </a:solidFill>
                <a:latin typeface="+mj-lt"/>
              </a:rPr>
              <a:t>+ 1 Vấn đề tự nhiên: Hóa học, Vật lý, Sinh học....</a:t>
            </a:r>
            <a:endParaRPr lang="vi-VN" sz="3600" dirty="0" smtClean="0">
              <a:solidFill>
                <a:schemeClr val="tx1">
                  <a:lumMod val="95000"/>
                  <a:lumOff val="5000"/>
                </a:schemeClr>
              </a:solidFill>
              <a:latin typeface="+mj-lt"/>
            </a:endParaRPr>
          </a:p>
          <a:p>
            <a:r>
              <a:rPr lang="vi-VN" sz="3600" i="1" dirty="0" smtClean="0">
                <a:solidFill>
                  <a:schemeClr val="tx1">
                    <a:lumMod val="95000"/>
                    <a:lumOff val="5000"/>
                  </a:schemeClr>
                </a:solidFill>
                <a:latin typeface="+mj-lt"/>
              </a:rPr>
              <a:t>+ 1 Vấn đề xã hội: Chính trị, Văn </a:t>
            </a:r>
            <a:r>
              <a:rPr lang="vi-VN" sz="3600" i="1" dirty="0" smtClean="0">
                <a:latin typeface="+mj-lt"/>
              </a:rPr>
              <a:t>hóa...</a:t>
            </a:r>
            <a:endParaRPr lang="vi-VN" sz="3600" dirty="0" smtClean="0">
              <a:latin typeface="+mj-lt"/>
            </a:endParaRPr>
          </a:p>
          <a:p>
            <a:pPr marL="0" indent="0">
              <a:spcBef>
                <a:spcPts val="600"/>
              </a:spcBef>
              <a:buClr>
                <a:schemeClr val="dk1"/>
              </a:buClr>
              <a:buSzPts val="1100"/>
              <a:buFont typeface="Arial" panose="020B0604020202020204"/>
              <a:buNone/>
            </a:pPr>
            <a:endParaRPr lang="vi-VN" sz="1200" dirty="0" smtClean="0"/>
          </a:p>
          <a:p>
            <a:pPr marL="0" indent="0">
              <a:spcBef>
                <a:spcPts val="600"/>
              </a:spcBef>
              <a:buFont typeface="Arial" panose="020B0604020202020204" pitchFamily="34" charset="0"/>
              <a:buNone/>
            </a:pPr>
            <a:endParaRPr lang="vi-VN" sz="1200" dirty="0"/>
          </a:p>
        </p:txBody>
      </p:sp>
      <p:sp>
        <p:nvSpPr>
          <p:cNvPr id="7" name="Google Shape;67;p14"/>
          <p:cNvSpPr txBox="1">
            <a:spLocks/>
          </p:cNvSpPr>
          <p:nvPr/>
        </p:nvSpPr>
        <p:spPr>
          <a:xfrm>
            <a:off x="6924725" y="2021304"/>
            <a:ext cx="4986538" cy="4836695"/>
          </a:xfrm>
          <a:prstGeom prst="rect">
            <a:avLst/>
          </a:prstGeom>
        </p:spPr>
        <p:style>
          <a:lnRef idx="0">
            <a:schemeClr val="accent3"/>
          </a:lnRef>
          <a:fillRef idx="3">
            <a:schemeClr val="accent3"/>
          </a:fillRef>
          <a:effectRef idx="3">
            <a:schemeClr val="accent3"/>
          </a:effectRef>
          <a:fontRef idx="minor">
            <a:schemeClr val="lt1"/>
          </a:fontRef>
        </p:style>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200" indent="0">
              <a:spcBef>
                <a:spcPts val="0"/>
              </a:spcBef>
              <a:buFont typeface="Arial" panose="020B0604020202020204" pitchFamily="34" charset="0"/>
              <a:buNone/>
            </a:pPr>
            <a:r>
              <a:rPr lang="vi-VN" sz="4800" i="1" dirty="0" smtClean="0">
                <a:solidFill>
                  <a:srgbClr val="0070C0"/>
                </a:solidFill>
                <a:latin typeface="+mj-lt"/>
              </a:rPr>
              <a:t>2. Theo em, bài nghiên cứu về một vấn đề em quan tâm sẽ cần phải đảm bảo những yêu cầu gì?</a:t>
            </a:r>
            <a:endParaRPr lang="vi-VN" sz="4800" dirty="0">
              <a:solidFill>
                <a:srgbClr val="0070C0"/>
              </a:solidFill>
              <a:latin typeface="+mj-lt"/>
            </a:endParaRPr>
          </a:p>
        </p:txBody>
      </p:sp>
    </p:spTree>
    <p:extLst>
      <p:ext uri="{BB962C8B-B14F-4D97-AF65-F5344CB8AC3E}">
        <p14:creationId xmlns:p14="http://schemas.microsoft.com/office/powerpoint/2010/main" val="215449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8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714698"/>
          </a:xfrm>
          <a:prstGeom prst="rect">
            <a:avLst/>
          </a:prstGeom>
        </p:spPr>
      </p:pic>
      <p:sp>
        <p:nvSpPr>
          <p:cNvPr id="2" name="Title 1"/>
          <p:cNvSpPr>
            <a:spLocks noGrp="1"/>
          </p:cNvSpPr>
          <p:nvPr>
            <p:ph type="title"/>
          </p:nvPr>
        </p:nvSpPr>
        <p:spPr>
          <a:xfrm>
            <a:off x="237699" y="0"/>
            <a:ext cx="10515600" cy="692859"/>
          </a:xfrm>
        </p:spPr>
        <p:txBody>
          <a:bodyPr>
            <a:normAutofit fontScale="90000"/>
          </a:bodyPr>
          <a:lstStyle/>
          <a:p>
            <a:r>
              <a:rPr lang="vi-VN" b="1" dirty="0" smtClean="0"/>
              <a:t>d. Kiểm tra và chỉnh sửa</a:t>
            </a:r>
            <a:endParaRPr lang="vi-VN" b="1" dirty="0"/>
          </a:p>
        </p:txBody>
      </p:sp>
      <p:pic>
        <p:nvPicPr>
          <p:cNvPr id="6" name="Content Placeholder 5"/>
          <p:cNvPicPr>
            <a:picLocks noGrp="1" noChangeAspect="1"/>
          </p:cNvPicPr>
          <p:nvPr>
            <p:ph idx="1"/>
          </p:nvPr>
        </p:nvPicPr>
        <p:blipFill>
          <a:blip r:embed="rId3"/>
          <a:stretch>
            <a:fillRect/>
          </a:stretch>
        </p:blipFill>
        <p:spPr>
          <a:xfrm>
            <a:off x="237698" y="692859"/>
            <a:ext cx="11635853" cy="6021839"/>
          </a:xfrm>
          <a:prstGeom prst="rect">
            <a:avLst/>
          </a:prstGeom>
        </p:spPr>
      </p:pic>
    </p:spTree>
    <p:extLst>
      <p:ext uri="{BB962C8B-B14F-4D97-AF65-F5344CB8AC3E}">
        <p14:creationId xmlns:p14="http://schemas.microsoft.com/office/powerpoint/2010/main" val="36137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7999"/>
          </a:xfrm>
          <a:prstGeom prst="rect">
            <a:avLst/>
          </a:prstGeom>
        </p:spPr>
      </p:pic>
      <p:sp>
        <p:nvSpPr>
          <p:cNvPr id="3" name="Content Placeholder 2"/>
          <p:cNvSpPr>
            <a:spLocks noGrp="1"/>
          </p:cNvSpPr>
          <p:nvPr>
            <p:ph idx="1"/>
          </p:nvPr>
        </p:nvSpPr>
        <p:spPr>
          <a:xfrm>
            <a:off x="838200" y="1825625"/>
            <a:ext cx="8933597" cy="4351338"/>
          </a:xfrm>
        </p:spPr>
        <p:txBody>
          <a:bodyPr>
            <a:normAutofit/>
          </a:bodyPr>
          <a:lstStyle/>
          <a:p>
            <a:pPr marL="0" indent="0" algn="ctr">
              <a:buNone/>
            </a:pPr>
            <a:r>
              <a:rPr lang="vi-VN" sz="4000" b="1" dirty="0" smtClean="0">
                <a:latin typeface="+mj-lt"/>
              </a:rPr>
              <a:t>Rèn luyện kỹ năng: </a:t>
            </a:r>
          </a:p>
          <a:p>
            <a:pPr marL="0" indent="0" algn="ctr">
              <a:buNone/>
            </a:pPr>
            <a:r>
              <a:rPr lang="vi-VN" sz="4000" b="1" dirty="0" smtClean="0">
                <a:latin typeface="+mj-lt"/>
              </a:rPr>
              <a:t>Cách trích dẫn trong bài viết</a:t>
            </a:r>
            <a:endParaRPr lang="vi-VN" sz="4000" b="1" dirty="0">
              <a:latin typeface="+mj-lt"/>
            </a:endParaRPr>
          </a:p>
        </p:txBody>
      </p:sp>
    </p:spTree>
    <p:extLst>
      <p:ext uri="{BB962C8B-B14F-4D97-AF65-F5344CB8AC3E}">
        <p14:creationId xmlns:p14="http://schemas.microsoft.com/office/powerpoint/2010/main" val="4909802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672" y="0"/>
            <a:ext cx="12106656" cy="6858000"/>
          </a:xfrm>
          <a:prstGeom prst="rect">
            <a:avLst/>
          </a:prstGeom>
        </p:spPr>
      </p:pic>
      <p:sp>
        <p:nvSpPr>
          <p:cNvPr id="2" name="Title 1"/>
          <p:cNvSpPr>
            <a:spLocks noGrp="1"/>
          </p:cNvSpPr>
          <p:nvPr>
            <p:ph type="title"/>
          </p:nvPr>
        </p:nvSpPr>
        <p:spPr>
          <a:xfrm>
            <a:off x="725905" y="0"/>
            <a:ext cx="10515600" cy="1325563"/>
          </a:xfrm>
        </p:spPr>
        <p:txBody>
          <a:bodyPr/>
          <a:lstStyle/>
          <a:p>
            <a:r>
              <a:rPr lang="vi-VN" b="1" i="1" dirty="0"/>
              <a:t>a. Cách </a:t>
            </a:r>
            <a:r>
              <a:rPr lang="vi-VN" b="1" i="1" dirty="0" smtClean="0"/>
              <a:t>thức</a:t>
            </a:r>
            <a:endParaRPr lang="vi-VN" dirty="0"/>
          </a:p>
        </p:txBody>
      </p:sp>
      <p:sp>
        <p:nvSpPr>
          <p:cNvPr id="3" name="Content Placeholder 2"/>
          <p:cNvSpPr>
            <a:spLocks noGrp="1"/>
          </p:cNvSpPr>
          <p:nvPr>
            <p:ph idx="1"/>
          </p:nvPr>
        </p:nvSpPr>
        <p:spPr>
          <a:xfrm>
            <a:off x="433137" y="1325563"/>
            <a:ext cx="11486147" cy="4851400"/>
          </a:xfrm>
        </p:spPr>
        <p:txBody>
          <a:bodyPr>
            <a:noAutofit/>
          </a:bodyPr>
          <a:lstStyle/>
          <a:p>
            <a:pPr marL="0" indent="0">
              <a:buNone/>
            </a:pPr>
            <a:r>
              <a:rPr lang="vi-VN" sz="4800" dirty="0" smtClean="0">
                <a:latin typeface="+mj-lt"/>
              </a:rPr>
              <a:t>- </a:t>
            </a:r>
            <a:r>
              <a:rPr lang="vi-VN" sz="4800" dirty="0">
                <a:latin typeface="+mj-lt"/>
              </a:rPr>
              <a:t>Mục đích: Tăng tính khách quan, tạo sức thuyết phục.</a:t>
            </a:r>
          </a:p>
          <a:p>
            <a:pPr marL="0" indent="0">
              <a:buNone/>
            </a:pPr>
            <a:r>
              <a:rPr lang="vi-VN" sz="4800" dirty="0">
                <a:latin typeface="+mj-lt"/>
              </a:rPr>
              <a:t>- Cách trích dẫn:</a:t>
            </a:r>
          </a:p>
          <a:p>
            <a:pPr marL="0" indent="0">
              <a:buNone/>
            </a:pPr>
            <a:r>
              <a:rPr lang="vi-VN" sz="4800" dirty="0">
                <a:latin typeface="+mj-lt"/>
              </a:rPr>
              <a:t>+ Trực tiếp: Nhắc lại nguyên văn và đặt trong thông tin trong ngoặc kép.</a:t>
            </a:r>
          </a:p>
          <a:p>
            <a:pPr marL="0" indent="0">
              <a:buNone/>
            </a:pPr>
            <a:r>
              <a:rPr lang="vi-VN" sz="4800" dirty="0">
                <a:latin typeface="+mj-lt"/>
              </a:rPr>
              <a:t>+ Gián tiếp: Thuật lại ý kiến/ tư liệu nhưng có sự điều chỉnh phù hợp</a:t>
            </a:r>
            <a:r>
              <a:rPr lang="vi-VN" sz="4800" dirty="0" smtClean="0">
                <a:latin typeface="+mj-lt"/>
              </a:rPr>
              <a:t>.</a:t>
            </a:r>
            <a:endParaRPr lang="vi-VN" sz="4800" dirty="0">
              <a:latin typeface="+mj-lt"/>
            </a:endParaRPr>
          </a:p>
        </p:txBody>
      </p:sp>
    </p:spTree>
    <p:extLst>
      <p:ext uri="{BB962C8B-B14F-4D97-AF65-F5344CB8AC3E}">
        <p14:creationId xmlns:p14="http://schemas.microsoft.com/office/powerpoint/2010/main" val="208825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07085" cy="6858000"/>
          </a:xfrm>
          <a:prstGeom prst="rect">
            <a:avLst/>
          </a:prstGeom>
        </p:spPr>
      </p:pic>
      <p:sp>
        <p:nvSpPr>
          <p:cNvPr id="2" name="Title 1"/>
          <p:cNvSpPr>
            <a:spLocks noGrp="1"/>
          </p:cNvSpPr>
          <p:nvPr>
            <p:ph type="title"/>
          </p:nvPr>
        </p:nvSpPr>
        <p:spPr>
          <a:xfrm>
            <a:off x="437147" y="64471"/>
            <a:ext cx="10515600" cy="1325563"/>
          </a:xfrm>
        </p:spPr>
        <p:txBody>
          <a:bodyPr>
            <a:normAutofit/>
          </a:bodyPr>
          <a:lstStyle/>
          <a:p>
            <a:pPr lvl="0"/>
            <a:r>
              <a:rPr lang="vi-VN" b="1" i="1" dirty="0" smtClean="0"/>
              <a:t>b. Bài </a:t>
            </a:r>
            <a:r>
              <a:rPr lang="vi-VN" b="1" i="1" dirty="0"/>
              <a:t>tập</a:t>
            </a:r>
            <a:r>
              <a:rPr lang="vi-VN" dirty="0"/>
              <a:t/>
            </a:r>
            <a:br>
              <a:rPr lang="vi-VN" dirty="0"/>
            </a:br>
            <a:endParaRPr lang="vi-VN" dirty="0"/>
          </a:p>
        </p:txBody>
      </p:sp>
      <p:sp>
        <p:nvSpPr>
          <p:cNvPr id="3" name="Content Placeholder 2"/>
          <p:cNvSpPr>
            <a:spLocks noGrp="1"/>
          </p:cNvSpPr>
          <p:nvPr>
            <p:ph idx="1"/>
          </p:nvPr>
        </p:nvSpPr>
        <p:spPr>
          <a:xfrm>
            <a:off x="9788258" y="523760"/>
            <a:ext cx="1759424" cy="5235356"/>
          </a:xfrm>
        </p:spPr>
        <p:txBody>
          <a:bodyPr>
            <a:noAutofit/>
          </a:bodyPr>
          <a:lstStyle/>
          <a:p>
            <a:pPr marL="0" indent="0">
              <a:buNone/>
            </a:pPr>
            <a:r>
              <a:rPr lang="vi-VN" sz="4000" dirty="0" smtClean="0">
                <a:latin typeface="+mj-lt"/>
              </a:rPr>
              <a:t>Cách </a:t>
            </a:r>
            <a:r>
              <a:rPr lang="vi-VN" sz="4000" dirty="0">
                <a:latin typeface="+mj-lt"/>
              </a:rPr>
              <a:t>trích dẫn trong đoạn trích là dẫn </a:t>
            </a:r>
            <a:r>
              <a:rPr lang="vi-VN" sz="4000" b="1" dirty="0">
                <a:solidFill>
                  <a:srgbClr val="FF0000"/>
                </a:solidFill>
                <a:latin typeface="+mj-lt"/>
              </a:rPr>
              <a:t>trực tiếp.</a:t>
            </a:r>
          </a:p>
        </p:txBody>
      </p:sp>
      <p:sp>
        <p:nvSpPr>
          <p:cNvPr id="4" name="Rectangle 3"/>
          <p:cNvSpPr/>
          <p:nvPr/>
        </p:nvSpPr>
        <p:spPr>
          <a:xfrm>
            <a:off x="-1" y="1149657"/>
            <a:ext cx="9335069" cy="4832092"/>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algn="just"/>
            <a:r>
              <a:rPr lang="vi-VN" sz="2800" b="1" dirty="0">
                <a:solidFill>
                  <a:srgbClr val="333333"/>
                </a:solidFill>
                <a:latin typeface="Time s New Roman"/>
              </a:rPr>
              <a:t>Bài tập 1.</a:t>
            </a:r>
            <a:r>
              <a:rPr lang="vi-VN" sz="2800" dirty="0">
                <a:solidFill>
                  <a:srgbClr val="333333"/>
                </a:solidFill>
                <a:latin typeface="Time s New Roman"/>
              </a:rPr>
              <a:t> Chỉ ra cách trích dẫn trong đoạn trích sau:</a:t>
            </a:r>
          </a:p>
          <a:p>
            <a:pPr algn="just"/>
            <a:r>
              <a:rPr lang="vi-VN" sz="2800" dirty="0">
                <a:solidFill>
                  <a:srgbClr val="333333"/>
                </a:solidFill>
                <a:latin typeface="Time s New Roman"/>
              </a:rPr>
              <a:t>“Tại Việt Nam, hình thức học tập trực tuyến đã được Bộ Giáo dục và Đào tạo tổ chức, triển khai ngay từ những ngày đầu ứng phó với dịch bệnh theo phương châm “Tạm dừng đến trường nhưng không dừng học”. Việt Nam đã thúc đẩy nhiều biện pháp nhằm tăng cường hiệu quả dạy học trực tuyến cho học sinh như: gửi công văn hướng dẫn dạy học qua Internet, qua truyền hình, điều chỉnh về nội dung dạy học và ban hành khung pháp lí đảm bảo cho dạy học trực tuyến [3], [4], [5],...”</a:t>
            </a:r>
          </a:p>
          <a:p>
            <a:pPr algn="r"/>
            <a:r>
              <a:rPr lang="vi-VN" sz="2800" i="1" dirty="0">
                <a:solidFill>
                  <a:srgbClr val="333333"/>
                </a:solidFill>
                <a:latin typeface="Time s New Roman"/>
              </a:rPr>
              <a:t>(Theo Lê Anh Vinh và nhóm nghiên cứu)</a:t>
            </a:r>
            <a:endParaRPr lang="vi-VN" sz="2800" b="0" i="0" dirty="0">
              <a:solidFill>
                <a:srgbClr val="333333"/>
              </a:solidFill>
              <a:effectLst/>
              <a:latin typeface="Time s New Roman"/>
            </a:endParaRPr>
          </a:p>
        </p:txBody>
      </p:sp>
    </p:spTree>
    <p:extLst>
      <p:ext uri="{BB962C8B-B14F-4D97-AF65-F5344CB8AC3E}">
        <p14:creationId xmlns:p14="http://schemas.microsoft.com/office/powerpoint/2010/main" val="352174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circle(in)">
                                      <p:cBhvr>
                                        <p:cTn id="18"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07085" cy="6858000"/>
          </a:xfrm>
          <a:prstGeom prst="rect">
            <a:avLst/>
          </a:prstGeom>
        </p:spPr>
      </p:pic>
      <p:sp>
        <p:nvSpPr>
          <p:cNvPr id="2" name="Title 1"/>
          <p:cNvSpPr>
            <a:spLocks noGrp="1"/>
          </p:cNvSpPr>
          <p:nvPr>
            <p:ph type="title"/>
          </p:nvPr>
        </p:nvSpPr>
        <p:spPr>
          <a:xfrm>
            <a:off x="319587" y="313900"/>
            <a:ext cx="3228832" cy="6182434"/>
          </a:xfrm>
        </p:spPr>
        <p:style>
          <a:lnRef idx="1">
            <a:schemeClr val="accent4"/>
          </a:lnRef>
          <a:fillRef idx="2">
            <a:schemeClr val="accent4"/>
          </a:fillRef>
          <a:effectRef idx="1">
            <a:schemeClr val="accent4"/>
          </a:effectRef>
          <a:fontRef idx="minor">
            <a:schemeClr val="dk1"/>
          </a:fontRef>
        </p:style>
        <p:txBody>
          <a:bodyPr>
            <a:noAutofit/>
          </a:bodyPr>
          <a:lstStyle/>
          <a:p>
            <a:r>
              <a:rPr lang="vi-VN" sz="3200" b="1" dirty="0"/>
              <a:t>Bài tập 2</a:t>
            </a:r>
            <a:r>
              <a:rPr lang="vi-VN" sz="3200" dirty="0"/>
              <a:t>. Hãy viết một đoạn văn trong phần “Khái quát về mạng xã hội” theo sơ đồ đã nêu ở ý 2.1, mục “Thực hành”, trong đó có ít nhất một trích dẫn cụ thể.</a:t>
            </a:r>
          </a:p>
        </p:txBody>
      </p:sp>
      <p:pic>
        <p:nvPicPr>
          <p:cNvPr id="4" name="Picture 3"/>
          <p:cNvPicPr>
            <a:picLocks noChangeAspect="1"/>
          </p:cNvPicPr>
          <p:nvPr/>
        </p:nvPicPr>
        <p:blipFill>
          <a:blip r:embed="rId3"/>
          <a:stretch>
            <a:fillRect/>
          </a:stretch>
        </p:blipFill>
        <p:spPr>
          <a:xfrm>
            <a:off x="3548419" y="0"/>
            <a:ext cx="8822145" cy="6858000"/>
          </a:xfrm>
          <a:prstGeom prst="rect">
            <a:avLst/>
          </a:prstGeom>
        </p:spPr>
      </p:pic>
    </p:spTree>
    <p:extLst>
      <p:ext uri="{BB962C8B-B14F-4D97-AF65-F5344CB8AC3E}">
        <p14:creationId xmlns:p14="http://schemas.microsoft.com/office/powerpoint/2010/main" val="331913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12192001" cy="6858000"/>
          </a:xfrm>
          <a:prstGeom prst="rect">
            <a:avLst/>
          </a:prstGeom>
        </p:spPr>
      </p:pic>
      <p:sp>
        <p:nvSpPr>
          <p:cNvPr id="2" name="Title 1"/>
          <p:cNvSpPr>
            <a:spLocks noGrp="1"/>
          </p:cNvSpPr>
          <p:nvPr>
            <p:ph type="title"/>
          </p:nvPr>
        </p:nvSpPr>
        <p:spPr>
          <a:xfrm>
            <a:off x="838200" y="1"/>
            <a:ext cx="10515600" cy="805218"/>
          </a:xfrm>
        </p:spPr>
        <p:txBody>
          <a:bodyPr/>
          <a:lstStyle/>
          <a:p>
            <a:pPr algn="ctr"/>
            <a:r>
              <a:rPr lang="vi-VN" b="1" dirty="0" smtClean="0"/>
              <a:t>TỔNG KẾT</a:t>
            </a:r>
            <a:endParaRPr lang="vi-VN" b="1" dirty="0"/>
          </a:p>
        </p:txBody>
      </p:sp>
      <p:sp>
        <p:nvSpPr>
          <p:cNvPr id="3" name="Content Placeholder 2"/>
          <p:cNvSpPr>
            <a:spLocks noGrp="1"/>
          </p:cNvSpPr>
          <p:nvPr>
            <p:ph idx="1"/>
          </p:nvPr>
        </p:nvSpPr>
        <p:spPr>
          <a:xfrm>
            <a:off x="838200" y="1559198"/>
            <a:ext cx="10515600" cy="2724044"/>
          </a:xfrm>
        </p:spPr>
        <p:txBody>
          <a:bodyPr>
            <a:normAutofit/>
          </a:bodyPr>
          <a:lstStyle/>
          <a:p>
            <a:pPr marL="0" indent="0" algn="ctr">
              <a:buNone/>
            </a:pPr>
            <a:r>
              <a:rPr lang="vi-VN" sz="4800" b="1" dirty="0" smtClean="0"/>
              <a:t>Cách </a:t>
            </a:r>
            <a:r>
              <a:rPr lang="vi-VN" sz="4800" b="1" dirty="0"/>
              <a:t>viết kiểu văn bản Báo cáo nghiên cứu về vấn đề tự nhiên hoặc xã hội.</a:t>
            </a:r>
            <a:endParaRPr lang="vi-VN" sz="4800" dirty="0"/>
          </a:p>
          <a:p>
            <a:pPr marL="0" indent="0">
              <a:buNone/>
            </a:pPr>
            <a:endParaRPr lang="vi-VN" dirty="0"/>
          </a:p>
        </p:txBody>
      </p:sp>
    </p:spTree>
    <p:extLst>
      <p:ext uri="{BB962C8B-B14F-4D97-AF65-F5344CB8AC3E}">
        <p14:creationId xmlns:p14="http://schemas.microsoft.com/office/powerpoint/2010/main" val="144796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endParaRPr lang="vi-VN" dirty="0"/>
          </a:p>
        </p:txBody>
      </p:sp>
      <p:sp>
        <p:nvSpPr>
          <p:cNvPr id="5" name="Content Placeholder 4"/>
          <p:cNvSpPr>
            <a:spLocks noGrp="1"/>
          </p:cNvSpPr>
          <p:nvPr>
            <p:ph idx="1"/>
          </p:nvPr>
        </p:nvSpPr>
        <p:spPr>
          <a:xfrm>
            <a:off x="3530220" y="1825625"/>
            <a:ext cx="5131560" cy="4351338"/>
          </a:xfrm>
        </p:spPr>
        <p:txBody>
          <a:bodyPr/>
          <a:lstStyle/>
          <a:p>
            <a:pPr marL="0" indent="0" algn="ctr">
              <a:buNone/>
            </a:pPr>
            <a:r>
              <a:rPr lang="vi-VN" b="1" dirty="0"/>
              <a:t>HƯỚNG DẪN TỰ HỌC</a:t>
            </a:r>
            <a:endParaRPr lang="vi-VN" dirty="0"/>
          </a:p>
          <a:p>
            <a:pPr marL="0" lvl="0" indent="0">
              <a:buNone/>
            </a:pPr>
            <a:r>
              <a:rPr lang="vi-VN" dirty="0"/>
              <a:t>Hoàn thiện lại bài viết theo phiếu chỉnh sửa</a:t>
            </a:r>
            <a:r>
              <a:rPr lang="vi-VN" dirty="0" smtClean="0"/>
              <a:t>.</a:t>
            </a:r>
            <a:endParaRPr lang="vi-VN" dirty="0"/>
          </a:p>
          <a:p>
            <a:pPr marL="0" lvl="0" indent="0">
              <a:buNone/>
            </a:pPr>
            <a:r>
              <a:rPr lang="vi-VN" dirty="0"/>
              <a:t>Chuẩn bị phần </a:t>
            </a:r>
            <a:r>
              <a:rPr lang="vi-VN" b="1" dirty="0"/>
              <a:t>Nói và nghe</a:t>
            </a:r>
            <a:r>
              <a:rPr lang="vi-VN" dirty="0"/>
              <a:t>: </a:t>
            </a:r>
            <a:r>
              <a:rPr lang="vi-VN" b="1" dirty="0"/>
              <a:t>Thuyết trình về một vấn đề xã </a:t>
            </a:r>
            <a:r>
              <a:rPr lang="vi-VN" b="1" dirty="0" smtClean="0"/>
              <a:t>hội</a:t>
            </a:r>
            <a:endParaRPr lang="vi-VN" dirty="0"/>
          </a:p>
        </p:txBody>
      </p:sp>
    </p:spTree>
    <p:extLst>
      <p:ext uri="{BB962C8B-B14F-4D97-AF65-F5344CB8AC3E}">
        <p14:creationId xmlns:p14="http://schemas.microsoft.com/office/powerpoint/2010/main" val="173292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3152"/>
            <a:ext cx="12192000" cy="6711696"/>
          </a:xfrm>
          <a:prstGeom prst="rect">
            <a:avLst/>
          </a:prstGeom>
        </p:spPr>
      </p:pic>
      <p:sp>
        <p:nvSpPr>
          <p:cNvPr id="4" name="Google Shape;76;p15"/>
          <p:cNvSpPr txBox="1">
            <a:spLocks/>
          </p:cNvSpPr>
          <p:nvPr/>
        </p:nvSpPr>
        <p:spPr>
          <a:xfrm>
            <a:off x="0" y="0"/>
            <a:ext cx="10719692" cy="3217818"/>
          </a:xfrm>
          <a:prstGeom prst="rect">
            <a:avLst/>
          </a:prstGeom>
        </p:spPr>
        <p:style>
          <a:lnRef idx="2">
            <a:schemeClr val="accent5"/>
          </a:lnRef>
          <a:fillRef idx="1">
            <a:schemeClr val="lt1"/>
          </a:fillRef>
          <a:effectRef idx="0">
            <a:schemeClr val="accent5"/>
          </a:effectRef>
          <a:fontRef idx="minor">
            <a:schemeClr val="dk1"/>
          </a:fontRef>
        </p:style>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100" indent="0">
              <a:buFont typeface="Arial" panose="020B0604020202020204" pitchFamily="34" charset="0"/>
              <a:buNone/>
            </a:pPr>
            <a:r>
              <a:rPr lang="vi-VN" sz="3600" dirty="0" smtClean="0">
                <a:latin typeface="+mj-lt"/>
              </a:rPr>
              <a:t>+ Vấn đề văn hoá đọc của giới trẻ.</a:t>
            </a:r>
          </a:p>
          <a:p>
            <a:pPr marL="38100" indent="0">
              <a:buFont typeface="Arial" panose="020B0604020202020204" pitchFamily="34" charset="0"/>
              <a:buNone/>
            </a:pPr>
            <a:r>
              <a:rPr lang="vi-VN" sz="3600" dirty="0" smtClean="0">
                <a:latin typeface="+mj-lt"/>
              </a:rPr>
              <a:t>+ Vấn đề sử dụng mạng xã hội của HS THPT hiện nay.</a:t>
            </a:r>
          </a:p>
          <a:p>
            <a:pPr marL="38100" indent="0">
              <a:buFont typeface="Arial" panose="020B0604020202020204" pitchFamily="34" charset="0"/>
              <a:buNone/>
            </a:pPr>
            <a:r>
              <a:rPr lang="vi-VN" sz="3600" dirty="0" smtClean="0">
                <a:latin typeface="+mj-lt"/>
              </a:rPr>
              <a:t>+ Vấn đề định hướng nghề nghiệp ở HS THPT hiện nay.</a:t>
            </a:r>
          </a:p>
          <a:p>
            <a:pPr marL="38100" indent="0">
              <a:buFont typeface="Arial" panose="020B0604020202020204" pitchFamily="34" charset="0"/>
              <a:buNone/>
            </a:pPr>
            <a:r>
              <a:rPr lang="vi-VN" sz="3600" dirty="0" smtClean="0">
                <a:latin typeface="+mj-lt"/>
              </a:rPr>
              <a:t>...</a:t>
            </a:r>
            <a:endParaRPr lang="vi-VN" sz="3600" dirty="0">
              <a:latin typeface="+mj-lt"/>
            </a:endParaRPr>
          </a:p>
        </p:txBody>
      </p:sp>
      <p:sp>
        <p:nvSpPr>
          <p:cNvPr id="5" name="Rectangle 4"/>
          <p:cNvSpPr/>
          <p:nvPr/>
        </p:nvSpPr>
        <p:spPr>
          <a:xfrm>
            <a:off x="1564105" y="3217818"/>
            <a:ext cx="10627895" cy="34163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3600" dirty="0" smtClean="0">
                <a:latin typeface="Times New Roman" panose="02020603050405020304" pitchFamily="18" charset="0"/>
              </a:rPr>
              <a:t>Yêu cầu:</a:t>
            </a:r>
          </a:p>
          <a:p>
            <a:pPr algn="just"/>
            <a:r>
              <a:rPr lang="vi-VN" sz="3600" dirty="0" smtClean="0">
                <a:latin typeface="Times New Roman" panose="02020603050405020304" pitchFamily="18" charset="0"/>
              </a:rPr>
              <a:t>+ </a:t>
            </a:r>
            <a:r>
              <a:rPr lang="vi-VN" sz="3600" dirty="0">
                <a:latin typeface="Times New Roman" panose="02020603050405020304" pitchFamily="18" charset="0"/>
              </a:rPr>
              <a:t>Phải được trình bày theo một </a:t>
            </a:r>
            <a:r>
              <a:rPr lang="vi-VN" sz="3600" b="1" dirty="0">
                <a:latin typeface="Times New Roman" panose="02020603050405020304" pitchFamily="18" charset="0"/>
              </a:rPr>
              <a:t>trình tự khoa học</a:t>
            </a:r>
            <a:r>
              <a:rPr lang="vi-VN" sz="3600" dirty="0">
                <a:latin typeface="Times New Roman" panose="02020603050405020304" pitchFamily="18" charset="0"/>
              </a:rPr>
              <a:t>.</a:t>
            </a:r>
          </a:p>
          <a:p>
            <a:pPr algn="just"/>
            <a:r>
              <a:rPr lang="vi-VN" sz="3600" dirty="0">
                <a:latin typeface="Times New Roman" panose="02020603050405020304" pitchFamily="18" charset="0"/>
              </a:rPr>
              <a:t>+ Phải đảm </a:t>
            </a:r>
            <a:r>
              <a:rPr lang="vi-VN" sz="3600" dirty="0" smtClean="0">
                <a:latin typeface="Times New Roman" panose="02020603050405020304" pitchFamily="18" charset="0"/>
              </a:rPr>
              <a:t>bảo </a:t>
            </a:r>
            <a:r>
              <a:rPr lang="vi-VN" sz="3600" b="1" dirty="0">
                <a:latin typeface="Times New Roman" panose="02020603050405020304" pitchFamily="18" charset="0"/>
              </a:rPr>
              <a:t>độ chính xác</a:t>
            </a:r>
          </a:p>
          <a:p>
            <a:pPr algn="just"/>
            <a:r>
              <a:rPr lang="vi-VN" sz="3600" dirty="0">
                <a:latin typeface="Times New Roman" panose="02020603050405020304" pitchFamily="18" charset="0"/>
              </a:rPr>
              <a:t>+ Đa dạng về </a:t>
            </a:r>
            <a:r>
              <a:rPr lang="vi-VN" sz="3600" b="1" dirty="0">
                <a:latin typeface="Times New Roman" panose="02020603050405020304" pitchFamily="18" charset="0"/>
              </a:rPr>
              <a:t>kiến thức, tài liệu </a:t>
            </a:r>
            <a:r>
              <a:rPr lang="vi-VN" sz="3600" dirty="0">
                <a:latin typeface="Times New Roman" panose="02020603050405020304" pitchFamily="18" charset="0"/>
              </a:rPr>
              <a:t>trong bài báo cáo: có thể trích dẫn ý kiến của người khác (ý kiến có độ tin cậy cao), có sử dụng các bảng biểu, số liệu cho thuyết phục.</a:t>
            </a:r>
            <a:endParaRPr lang="vi-VN" sz="3600" dirty="0">
              <a:effectLst/>
              <a:latin typeface="Times New Roman" panose="02020603050405020304" pitchFamily="18" charset="0"/>
            </a:endParaRPr>
          </a:p>
        </p:txBody>
      </p:sp>
    </p:spTree>
    <p:extLst>
      <p:ext uri="{BB962C8B-B14F-4D97-AF65-F5344CB8AC3E}">
        <p14:creationId xmlns:p14="http://schemas.microsoft.com/office/powerpoint/2010/main" val="388393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TwpyhRF7Gk"/>
          <p:cNvPicPr>
            <a:picLocks noGrp="1" noRot="1" noChangeAspect="1"/>
          </p:cNvPicPr>
          <p:nvPr>
            <p:ph idx="1"/>
            <a:videoFile r:link="rId1"/>
          </p:nvPr>
        </p:nvPicPr>
        <p:blipFill>
          <a:blip r:embed="rId3"/>
          <a:stretch>
            <a:fillRect/>
          </a:stretch>
        </p:blipFill>
        <p:spPr>
          <a:xfrm>
            <a:off x="312821" y="820615"/>
            <a:ext cx="12192000" cy="5556122"/>
          </a:xfrm>
          <a:prstGeom prst="rect">
            <a:avLst/>
          </a:prstGeom>
        </p:spPr>
      </p:pic>
      <p:sp>
        <p:nvSpPr>
          <p:cNvPr id="2" name="Rectangle 1"/>
          <p:cNvSpPr/>
          <p:nvPr/>
        </p:nvSpPr>
        <p:spPr>
          <a:xfrm>
            <a:off x="2786883" y="243226"/>
            <a:ext cx="4977003" cy="369332"/>
          </a:xfrm>
          <a:prstGeom prst="rect">
            <a:avLst/>
          </a:prstGeom>
        </p:spPr>
        <p:txBody>
          <a:bodyPr wrap="none">
            <a:spAutoFit/>
          </a:bodyPr>
          <a:lstStyle/>
          <a:p>
            <a:pPr algn="just"/>
            <a:r>
              <a:rPr lang="vi-VN" u="sng" dirty="0">
                <a:solidFill>
                  <a:srgbClr val="000000"/>
                </a:solidFill>
                <a:latin typeface="Times New Roman" panose="02020603050405020304" pitchFamily="18" charset="0"/>
                <a:ea typeface="Arial" panose="020B0604020202020204" pitchFamily="34" charset="0"/>
                <a:hlinkClick r:id="rId4"/>
              </a:rPr>
              <a:t>https://www.youtube.com/watch?v=FTwpyhRF7Gk</a:t>
            </a:r>
            <a:endParaRPr lang="vi-VN" dirty="0">
              <a:effectLst/>
              <a:latin typeface="Times New Roman" panose="02020603050405020304" pitchFamily="18" charset="0"/>
            </a:endParaRPr>
          </a:p>
        </p:txBody>
      </p:sp>
    </p:spTree>
    <p:extLst>
      <p:ext uri="{BB962C8B-B14F-4D97-AF65-F5344CB8AC3E}">
        <p14:creationId xmlns:p14="http://schemas.microsoft.com/office/powerpoint/2010/main" val="25884800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3152"/>
            <a:ext cx="12192000" cy="6711696"/>
          </a:xfrm>
          <a:prstGeom prst="rect">
            <a:avLst/>
          </a:prstGeom>
        </p:spPr>
      </p:pic>
      <p:sp>
        <p:nvSpPr>
          <p:cNvPr id="3" name="Content Placeholder 2"/>
          <p:cNvSpPr>
            <a:spLocks noGrp="1"/>
          </p:cNvSpPr>
          <p:nvPr>
            <p:ph idx="1"/>
          </p:nvPr>
        </p:nvSpPr>
        <p:spPr/>
        <p:txBody>
          <a:bodyPr/>
          <a:lstStyle/>
          <a:p>
            <a:pPr marL="0" indent="0">
              <a:buNone/>
            </a:pPr>
            <a:r>
              <a:rPr lang="vi-VN" sz="4400" dirty="0" smtClean="0">
                <a:latin typeface="+mj-lt"/>
              </a:rPr>
              <a:t>1. </a:t>
            </a:r>
            <a:r>
              <a:rPr lang="vi-VN" sz="4400" b="1" dirty="0" smtClean="0">
                <a:latin typeface="+mj-lt"/>
              </a:rPr>
              <a:t>Một </a:t>
            </a:r>
            <a:r>
              <a:rPr lang="vi-VN" sz="4400" b="1" dirty="0">
                <a:latin typeface="+mj-lt"/>
              </a:rPr>
              <a:t>số tri thức về thể loại và yêu cầu cụ thể khi viết Báo cáo về một vấn đề tự nhiên và xã hội (Định hướng)</a:t>
            </a:r>
            <a:endParaRPr lang="vi-VN" sz="4400" dirty="0">
              <a:latin typeface="+mj-lt"/>
            </a:endParaRPr>
          </a:p>
          <a:p>
            <a:pPr marL="514350" indent="-514350">
              <a:buAutoNum type="alphaLcPeriod"/>
            </a:pPr>
            <a:r>
              <a:rPr lang="vi-VN" sz="4400" dirty="0" smtClean="0">
                <a:latin typeface="+mj-lt"/>
              </a:rPr>
              <a:t>Xét  </a:t>
            </a:r>
            <a:r>
              <a:rPr lang="vi-VN" sz="4400" dirty="0">
                <a:latin typeface="+mj-lt"/>
              </a:rPr>
              <a:t>ví dụ SGK (tr 76-78</a:t>
            </a:r>
            <a:r>
              <a:rPr lang="vi-VN" sz="4400" dirty="0" smtClean="0">
                <a:latin typeface="+mj-lt"/>
              </a:rPr>
              <a:t>)</a:t>
            </a:r>
          </a:p>
          <a:p>
            <a:pPr marL="514350" indent="-514350">
              <a:buAutoNum type="alphaLcPeriod"/>
            </a:pPr>
            <a:r>
              <a:rPr lang="vi-VN" sz="4400" dirty="0" smtClean="0">
                <a:latin typeface="+mj-lt"/>
              </a:rPr>
              <a:t>Kết luận</a:t>
            </a:r>
          </a:p>
          <a:p>
            <a:pPr marL="0" indent="0">
              <a:buNone/>
            </a:pPr>
            <a:r>
              <a:rPr lang="vi-VN" sz="4400" b="1" dirty="0" smtClean="0">
                <a:latin typeface="+mj-lt"/>
              </a:rPr>
              <a:t>2. Thực hành</a:t>
            </a:r>
          </a:p>
          <a:p>
            <a:pPr marL="514350" indent="-514350">
              <a:buAutoNum type="alphaLcPeriod"/>
            </a:pPr>
            <a:endParaRPr lang="vi-VN" b="1" dirty="0"/>
          </a:p>
        </p:txBody>
      </p:sp>
      <p:sp>
        <p:nvSpPr>
          <p:cNvPr id="4" name="Title 3"/>
          <p:cNvSpPr>
            <a:spLocks noGrp="1"/>
          </p:cNvSpPr>
          <p:nvPr>
            <p:ph type="title"/>
          </p:nvPr>
        </p:nvSpPr>
        <p:spPr>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Palatino Linotype" panose="02040502050505030304"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Palatino Linotype" panose="0204050205050503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Palatino Linotype" panose="0204050205050503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Palatino Linotype" panose="0204050205050503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Palatino Linotype" panose="02040502050505030304" pitchFamily="18" charset="0"/>
                <a:ea typeface="+mn-ea"/>
                <a:cs typeface="+mn-cs"/>
              </a:defRPr>
            </a:lvl5pPr>
          </a:lstStyle>
          <a:p>
            <a:pPr lvl="0" algn="ctr">
              <a:buNone/>
            </a:pPr>
            <a:r>
              <a:rPr sz="4800" b="1" dirty="0">
                <a:solidFill>
                  <a:srgbClr val="FFC000"/>
                </a:solidFill>
                <a:latin typeface="Times New Roman" panose="02020603050405020304" pitchFamily="18" charset="0"/>
                <a:cs typeface="Times New Roman" panose="02020603050405020304" pitchFamily="18" charset="0"/>
              </a:rPr>
              <a:t>CẤU TRÚC BÀI HỌC</a:t>
            </a:r>
            <a:endParaRPr sz="4800" b="1" dirty="0">
              <a:solidFill>
                <a:srgbClr val="FFC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8716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875" y="0"/>
            <a:ext cx="10515600" cy="1325563"/>
          </a:xfrm>
        </p:spPr>
        <p:txBody>
          <a:bodyPr/>
          <a:lstStyle/>
          <a:p>
            <a:pPr algn="ctr"/>
            <a:r>
              <a:rPr lang="vi-VN" b="1" dirty="0" smtClean="0">
                <a:solidFill>
                  <a:srgbClr val="FF0000"/>
                </a:solidFill>
              </a:rPr>
              <a:t>HOẠT ĐỘNG KHÁM PHÁ</a:t>
            </a:r>
            <a:endParaRPr lang="vi-VN" b="1" dirty="0">
              <a:solidFill>
                <a:srgbClr val="FF0000"/>
              </a:solidFill>
            </a:endParaRPr>
          </a:p>
        </p:txBody>
      </p:sp>
      <p:pic>
        <p:nvPicPr>
          <p:cNvPr id="4" name="Content Placeholder 3"/>
          <p:cNvPicPr>
            <a:picLocks noGrp="1" noChangeAspect="1"/>
          </p:cNvPicPr>
          <p:nvPr>
            <p:ph idx="1"/>
          </p:nvPr>
        </p:nvPicPr>
        <p:blipFill>
          <a:blip r:embed="rId2"/>
          <a:stretch>
            <a:fillRect/>
          </a:stretch>
        </p:blipFill>
        <p:spPr>
          <a:xfrm>
            <a:off x="133350" y="1123950"/>
            <a:ext cx="12058650" cy="5734050"/>
          </a:xfrm>
          <a:prstGeom prst="rect">
            <a:avLst/>
          </a:prstGeom>
        </p:spPr>
      </p:pic>
    </p:spTree>
    <p:extLst>
      <p:ext uri="{BB962C8B-B14F-4D97-AF65-F5344CB8AC3E}">
        <p14:creationId xmlns:p14="http://schemas.microsoft.com/office/powerpoint/2010/main" val="27118496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73152"/>
            <a:ext cx="12192000" cy="6711696"/>
          </a:xfrm>
          <a:prstGeom prst="rect">
            <a:avLst/>
          </a:prstGeom>
        </p:spPr>
      </p:pic>
      <p:sp>
        <p:nvSpPr>
          <p:cNvPr id="2" name="Title 1"/>
          <p:cNvSpPr>
            <a:spLocks noGrp="1"/>
          </p:cNvSpPr>
          <p:nvPr>
            <p:ph type="title"/>
          </p:nvPr>
        </p:nvSpPr>
        <p:spPr>
          <a:xfrm>
            <a:off x="152400" y="0"/>
            <a:ext cx="4667250" cy="949325"/>
          </a:xfrm>
        </p:spPr>
        <p:txBody>
          <a:bodyPr/>
          <a:lstStyle/>
          <a:p>
            <a:r>
              <a:rPr lang="vi-VN" b="1" dirty="0"/>
              <a:t>I</a:t>
            </a:r>
            <a:r>
              <a:rPr lang="vi-VN" b="1" dirty="0" smtClean="0"/>
              <a:t>. </a:t>
            </a:r>
            <a:r>
              <a:rPr lang="vi-VN" b="1" dirty="0" smtClean="0"/>
              <a:t>ĐỊNH HƯỚNG</a:t>
            </a:r>
            <a:endParaRPr lang="vi-VN" b="1" dirty="0"/>
          </a:p>
        </p:txBody>
      </p:sp>
      <p:sp>
        <p:nvSpPr>
          <p:cNvPr id="3" name="Content Placeholder 2"/>
          <p:cNvSpPr>
            <a:spLocks noGrp="1"/>
          </p:cNvSpPr>
          <p:nvPr>
            <p:ph idx="1"/>
          </p:nvPr>
        </p:nvSpPr>
        <p:spPr>
          <a:xfrm>
            <a:off x="152400" y="1690688"/>
            <a:ext cx="2614863" cy="5167312"/>
          </a:xfrm>
        </p:spPr>
        <p:style>
          <a:lnRef idx="1">
            <a:schemeClr val="accent4"/>
          </a:lnRef>
          <a:fillRef idx="2">
            <a:schemeClr val="accent4"/>
          </a:fillRef>
          <a:effectRef idx="1">
            <a:schemeClr val="accent4"/>
          </a:effectRef>
          <a:fontRef idx="minor">
            <a:schemeClr val="dk1"/>
          </a:fontRef>
        </p:style>
        <p:txBody>
          <a:bodyPr>
            <a:normAutofit/>
          </a:bodyPr>
          <a:lstStyle/>
          <a:p>
            <a:pPr marL="514350" indent="-514350">
              <a:buAutoNum type="arabicPeriod"/>
            </a:pPr>
            <a:r>
              <a:rPr lang="vi-VN" sz="4400" b="1" dirty="0">
                <a:latin typeface="+mj-lt"/>
              </a:rPr>
              <a:t>V</a:t>
            </a:r>
            <a:r>
              <a:rPr lang="vi-VN" sz="4400" b="1" dirty="0" smtClean="0">
                <a:latin typeface="+mj-lt"/>
              </a:rPr>
              <a:t>í </a:t>
            </a:r>
            <a:r>
              <a:rPr lang="vi-VN" sz="4400" b="1" dirty="0">
                <a:latin typeface="+mj-lt"/>
              </a:rPr>
              <a:t>dụ SGK </a:t>
            </a:r>
            <a:endParaRPr lang="vi-VN" sz="4400" b="1" dirty="0" smtClean="0">
              <a:latin typeface="+mj-lt"/>
            </a:endParaRPr>
          </a:p>
          <a:p>
            <a:pPr marL="0" indent="0">
              <a:buNone/>
            </a:pPr>
            <a:r>
              <a:rPr lang="vi-VN" sz="4400" b="1" dirty="0" smtClean="0">
                <a:latin typeface="+mj-lt"/>
              </a:rPr>
              <a:t>(</a:t>
            </a:r>
            <a:r>
              <a:rPr lang="vi-VN" sz="4400" b="1" dirty="0">
                <a:latin typeface="+mj-lt"/>
              </a:rPr>
              <a:t>tr 76-78</a:t>
            </a:r>
            <a:r>
              <a:rPr lang="vi-VN" sz="4400" b="1" dirty="0" smtClean="0">
                <a:latin typeface="+mj-lt"/>
              </a:rPr>
              <a:t>)</a:t>
            </a:r>
          </a:p>
          <a:p>
            <a:pPr marL="0" indent="0">
              <a:buNone/>
            </a:pPr>
            <a:endParaRPr lang="vi-VN" b="1" dirty="0"/>
          </a:p>
          <a:p>
            <a:pPr marL="0" indent="0" algn="ctr">
              <a:buNone/>
            </a:pPr>
            <a:endParaRPr lang="vi-VN" b="1" dirty="0" smtClean="0"/>
          </a:p>
          <a:p>
            <a:endParaRPr lang="vi-VN" dirty="0"/>
          </a:p>
        </p:txBody>
      </p:sp>
      <p:sp>
        <p:nvSpPr>
          <p:cNvPr id="4" name="Rectangle 3"/>
          <p:cNvSpPr/>
          <p:nvPr/>
        </p:nvSpPr>
        <p:spPr>
          <a:xfrm>
            <a:off x="3609474" y="1239977"/>
            <a:ext cx="8011026" cy="501675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sz="4000" i="1" dirty="0" smtClean="0">
                <a:latin typeface="+mj-lt"/>
              </a:rPr>
              <a:t>1. Đoạn </a:t>
            </a:r>
            <a:r>
              <a:rPr lang="vi-VN" sz="4000" i="1" dirty="0">
                <a:latin typeface="+mj-lt"/>
              </a:rPr>
              <a:t>tóm tắt cho biết nội dung chính của bản báo cáo là gì?</a:t>
            </a:r>
            <a:endParaRPr lang="vi-VN" sz="4000" dirty="0">
              <a:latin typeface="+mj-lt"/>
            </a:endParaRPr>
          </a:p>
          <a:p>
            <a:pPr lvl="0" algn="just"/>
            <a:r>
              <a:rPr lang="vi-VN" sz="4000" i="1" dirty="0" smtClean="0">
                <a:latin typeface="+mj-lt"/>
              </a:rPr>
              <a:t>2. Nội </a:t>
            </a:r>
            <a:r>
              <a:rPr lang="vi-VN" sz="4000" i="1" dirty="0">
                <a:latin typeface="+mj-lt"/>
              </a:rPr>
              <a:t>dung nghiên cứu gồm những gì?</a:t>
            </a:r>
            <a:endParaRPr lang="vi-VN" sz="4000" dirty="0">
              <a:latin typeface="+mj-lt"/>
            </a:endParaRPr>
          </a:p>
          <a:p>
            <a:pPr lvl="0" algn="just"/>
            <a:r>
              <a:rPr lang="vi-VN" sz="4000" i="1" dirty="0" smtClean="0">
                <a:latin typeface="+mj-lt"/>
              </a:rPr>
              <a:t>3. Kết </a:t>
            </a:r>
            <a:r>
              <a:rPr lang="vi-VN" sz="4000" i="1" dirty="0">
                <a:latin typeface="+mj-lt"/>
              </a:rPr>
              <a:t>quả nghiên cứu được thể hiện qua đề mục nào? </a:t>
            </a:r>
            <a:endParaRPr lang="vi-VN" sz="4000" dirty="0">
              <a:latin typeface="+mj-lt"/>
            </a:endParaRPr>
          </a:p>
          <a:p>
            <a:pPr lvl="0" algn="just"/>
            <a:r>
              <a:rPr lang="vi-VN" sz="4000" i="1" dirty="0" smtClean="0">
                <a:latin typeface="+mj-lt"/>
              </a:rPr>
              <a:t>4. Việc </a:t>
            </a:r>
            <a:r>
              <a:rPr lang="vi-VN" sz="4000" i="1" dirty="0">
                <a:latin typeface="+mj-lt"/>
              </a:rPr>
              <a:t>đưa vào các biểu đồ nhằm mục đích gì?</a:t>
            </a:r>
            <a:endParaRPr lang="vi-VN" sz="4000" dirty="0">
              <a:latin typeface="+mj-lt"/>
            </a:endParaRPr>
          </a:p>
        </p:txBody>
      </p:sp>
    </p:spTree>
    <p:extLst>
      <p:ext uri="{BB962C8B-B14F-4D97-AF65-F5344CB8AC3E}">
        <p14:creationId xmlns:p14="http://schemas.microsoft.com/office/powerpoint/2010/main" val="365401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additive="base">
                                        <p:cTn id="12"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circle(in)">
                                      <p:cBhvr>
                                        <p:cTn id="3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73152"/>
            <a:ext cx="12192000" cy="6711696"/>
          </a:xfrm>
          <a:prstGeom prst="rect">
            <a:avLst/>
          </a:prstGeom>
        </p:spPr>
      </p:pic>
      <p:sp>
        <p:nvSpPr>
          <p:cNvPr id="2" name="Title 1"/>
          <p:cNvSpPr>
            <a:spLocks noGrp="1"/>
          </p:cNvSpPr>
          <p:nvPr>
            <p:ph type="title"/>
          </p:nvPr>
        </p:nvSpPr>
        <p:spPr>
          <a:xfrm>
            <a:off x="312820" y="26987"/>
            <a:ext cx="11502191" cy="1325563"/>
          </a:xfrm>
        </p:spPr>
        <p:style>
          <a:lnRef idx="1">
            <a:schemeClr val="accent4"/>
          </a:lnRef>
          <a:fillRef idx="2">
            <a:schemeClr val="accent4"/>
          </a:fillRef>
          <a:effectRef idx="1">
            <a:schemeClr val="accent4"/>
          </a:effectRef>
          <a:fontRef idx="minor">
            <a:schemeClr val="dk1"/>
          </a:fontRef>
        </p:style>
        <p:txBody>
          <a:bodyPr>
            <a:normAutofit fontScale="90000"/>
          </a:bodyPr>
          <a:lstStyle/>
          <a:p>
            <a:pPr algn="ctr"/>
            <a:r>
              <a:rPr lang="vi-VN" b="1" i="1" dirty="0"/>
              <a:t>Thực trạng học tập trực tuyến của học sinh phổ thông Việt Nam trong bối cảnh Covid – </a:t>
            </a:r>
            <a:r>
              <a:rPr lang="vi-VN" b="1" i="1" dirty="0" smtClean="0"/>
              <a:t>19</a:t>
            </a:r>
            <a:endParaRPr lang="vi-VN" dirty="0"/>
          </a:p>
        </p:txBody>
      </p:sp>
      <p:pic>
        <p:nvPicPr>
          <p:cNvPr id="4" name="Picture 3"/>
          <p:cNvPicPr>
            <a:picLocks noChangeAspect="1"/>
          </p:cNvPicPr>
          <p:nvPr/>
        </p:nvPicPr>
        <p:blipFill>
          <a:blip r:embed="rId3"/>
          <a:stretch>
            <a:fillRect/>
          </a:stretch>
        </p:blipFill>
        <p:spPr>
          <a:xfrm>
            <a:off x="0" y="1352550"/>
            <a:ext cx="12192000" cy="5505450"/>
          </a:xfrm>
          <a:prstGeom prst="rect">
            <a:avLst/>
          </a:prstGeom>
        </p:spPr>
      </p:pic>
    </p:spTree>
    <p:extLst>
      <p:ext uri="{BB962C8B-B14F-4D97-AF65-F5344CB8AC3E}">
        <p14:creationId xmlns:p14="http://schemas.microsoft.com/office/powerpoint/2010/main" val="212263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584874" cy="6858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377" y="2069433"/>
            <a:ext cx="7278623" cy="4788568"/>
          </a:xfrm>
          <a:prstGeom prst="rect">
            <a:avLst/>
          </a:prstGeom>
        </p:spPr>
      </p:pic>
    </p:spTree>
    <p:extLst>
      <p:ext uri="{BB962C8B-B14F-4D97-AF65-F5344CB8AC3E}">
        <p14:creationId xmlns:p14="http://schemas.microsoft.com/office/powerpoint/2010/main" val="101005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TotalTime>
  <Words>963</Words>
  <Application>Microsoft Office PowerPoint</Application>
  <PresentationFormat>Widescreen</PresentationFormat>
  <Paragraphs>90</Paragraphs>
  <Slides>26</Slides>
  <Notes>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4" baseType="lpstr">
      <vt:lpstr>Arial</vt:lpstr>
      <vt:lpstr>Calibri</vt:lpstr>
      <vt:lpstr>Calibri Light</vt:lpstr>
      <vt:lpstr>Roboto Slab Light</vt:lpstr>
      <vt:lpstr>Time s New Roman</vt:lpstr>
      <vt:lpstr>Times New Roman</vt:lpstr>
      <vt:lpstr>Office Theme</vt:lpstr>
      <vt:lpstr>Document</vt:lpstr>
      <vt:lpstr>PowerPoint Presentation</vt:lpstr>
      <vt:lpstr>1. KHỞI ĐỘNG HOẠT ĐỘNG KHỞI ĐỘNG </vt:lpstr>
      <vt:lpstr>PowerPoint Presentation</vt:lpstr>
      <vt:lpstr>PowerPoint Presentation</vt:lpstr>
      <vt:lpstr>CẤU TRÚC BÀI HỌC</vt:lpstr>
      <vt:lpstr>HOẠT ĐỘNG KHÁM PHÁ</vt:lpstr>
      <vt:lpstr>I. ĐỊNH HƯỚNG</vt:lpstr>
      <vt:lpstr>Thực trạng học tập trực tuyến của học sinh phổ thông Việt Nam trong bối cảnh Covid – 19</vt:lpstr>
      <vt:lpstr>PowerPoint Presentation</vt:lpstr>
      <vt:lpstr>1. Nội dung chính tóm tắt: Nêu khái quát mục đích, phương pháp, kết quả và kết luận đã được trình bày trong báo cáo chính.</vt:lpstr>
      <vt:lpstr>PowerPoint Presentation</vt:lpstr>
      <vt:lpstr>2. Kết luận </vt:lpstr>
      <vt:lpstr>II. THỰC HÀNH VIẾT</vt:lpstr>
      <vt:lpstr>Viết báo cáo kết quả nghiên cứu về tác động của mạng xã hội đến tình hình học tập  của học sinh trường em</vt:lpstr>
      <vt:lpstr>PowerPoint Presentation</vt:lpstr>
      <vt:lpstr>a. Chuẩn bị</vt:lpstr>
      <vt:lpstr>b. Tìm ý và lập dàn ý</vt:lpstr>
      <vt:lpstr>PowerPoint Presentation</vt:lpstr>
      <vt:lpstr>c. Viết</vt:lpstr>
      <vt:lpstr>d. Kiểm tra và chỉnh sửa</vt:lpstr>
      <vt:lpstr>PowerPoint Presentation</vt:lpstr>
      <vt:lpstr>a. Cách thức</vt:lpstr>
      <vt:lpstr>b. Bài tập </vt:lpstr>
      <vt:lpstr>Bài tập 2. Hãy viết một đoạn văn trong phần “Khái quát về mạng xã hội” theo sơ đồ đã nêu ở ý 2.1, mục “Thực hành”, trong đó có ít nhất một trích dẫn cụ thể.</vt:lpstr>
      <vt:lpstr>TỔNG KẾT</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Microsoft account</cp:lastModifiedBy>
  <cp:revision>20</cp:revision>
  <dcterms:created xsi:type="dcterms:W3CDTF">2023-07-31T12:24:30Z</dcterms:created>
  <dcterms:modified xsi:type="dcterms:W3CDTF">2023-08-01T02:45:29Z</dcterms:modified>
</cp:coreProperties>
</file>