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oiny" panose="020B0604020202020204" charset="0"/>
      <p:regular r:id="rId21"/>
    </p:embeddedFont>
    <p:embeddedFont>
      <p:font typeface="Poppins Bold" panose="020B0604020202020204" charset="0"/>
      <p:regular r:id="rId22"/>
    </p:embeddedFont>
    <p:embeddedFont>
      <p:font typeface="Calibri" panose="020F0502020204030204" pitchFamily="34" charset="0"/>
      <p:regular r:id="rId23"/>
      <p:bold r:id="rId24"/>
      <p:italic r:id="rId25"/>
      <p:boldItalic r:id="rId26"/>
    </p:embeddedFont>
    <p:embeddedFont>
      <p:font typeface="Poppins" panose="020B0604020202020204" charset="0"/>
      <p:regular r:id="rId27"/>
    </p:embeddedFont>
  </p:embeddedFontLst>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52" d="100"/>
          <a:sy n="52" d="100"/>
        </p:scale>
        <p:origin x="132"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054815A-0EAB-413C-89ED-1551B86DC9DF}" type="datetimeFigureOut">
              <a:rPr lang="en-US"/>
              <a:pPr>
                <a:defRPr/>
              </a:pPr>
              <a:t>8/14/2023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62DFA-E540-42F6-8701-E680A92C2D9E}" type="slidenum">
              <a:rPr lang="en-US"/>
              <a:pPr>
                <a:defRPr/>
              </a:pPr>
              <a:t>‹#›</a:t>
            </a:fld>
            <a:endParaRPr lang="en-US"/>
          </a:p>
        </p:txBody>
      </p:sp>
    </p:spTree>
    <p:extLst>
      <p:ext uri="{BB962C8B-B14F-4D97-AF65-F5344CB8AC3E}">
        <p14:creationId xmlns:p14="http://schemas.microsoft.com/office/powerpoint/2010/main" val="354441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EE661C-D75A-45EC-B4AB-491924531079}" type="datetimeFigureOut">
              <a:rPr lang="en-US"/>
              <a:pPr>
                <a:defRPr/>
              </a:pPr>
              <a:t>8/14/2023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FF5DA6-85E0-4D3D-ADE5-B42C96071027}" type="slidenum">
              <a:rPr lang="en-US"/>
              <a:pPr>
                <a:defRPr/>
              </a:pPr>
              <a:t>‹#›</a:t>
            </a:fld>
            <a:endParaRPr lang="en-US"/>
          </a:p>
        </p:txBody>
      </p:sp>
    </p:spTree>
    <p:extLst>
      <p:ext uri="{BB962C8B-B14F-4D97-AF65-F5344CB8AC3E}">
        <p14:creationId xmlns:p14="http://schemas.microsoft.com/office/powerpoint/2010/main" val="394459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E145F3-0A54-4AD4-8E0E-14AEA293C91C}" type="datetimeFigureOut">
              <a:rPr lang="en-US"/>
              <a:pPr>
                <a:defRPr/>
              </a:pPr>
              <a:t>8/14/2023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29D92C-FF2E-4ACA-95E9-EA86BA11CFA1}" type="slidenum">
              <a:rPr lang="en-US"/>
              <a:pPr>
                <a:defRPr/>
              </a:pPr>
              <a:t>‹#›</a:t>
            </a:fld>
            <a:endParaRPr lang="en-US"/>
          </a:p>
        </p:txBody>
      </p:sp>
    </p:spTree>
    <p:extLst>
      <p:ext uri="{BB962C8B-B14F-4D97-AF65-F5344CB8AC3E}">
        <p14:creationId xmlns:p14="http://schemas.microsoft.com/office/powerpoint/2010/main" val="388743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847BC9-B7D4-42F1-BB28-25E54DE7B8F7}" type="datetimeFigureOut">
              <a:rPr lang="en-US"/>
              <a:pPr>
                <a:defRPr/>
              </a:pPr>
              <a:t>8/14/2023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23A65-67E7-4E6B-BD5C-A613E3AB2F7C}" type="slidenum">
              <a:rPr lang="en-US"/>
              <a:pPr>
                <a:defRPr/>
              </a:pPr>
              <a:t>‹#›</a:t>
            </a:fld>
            <a:endParaRPr lang="en-US"/>
          </a:p>
        </p:txBody>
      </p:sp>
    </p:spTree>
    <p:extLst>
      <p:ext uri="{BB962C8B-B14F-4D97-AF65-F5344CB8AC3E}">
        <p14:creationId xmlns:p14="http://schemas.microsoft.com/office/powerpoint/2010/main" val="237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91446FC2-B6DE-4A83-AAD0-5A255FFDB893}" type="datetimeFigureOut">
              <a:rPr lang="en-US"/>
              <a:pPr>
                <a:defRPr/>
              </a:pPr>
              <a:t>8/14/2023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33BA75-39E5-40E4-8630-1A229958B32B}" type="slidenum">
              <a:rPr lang="en-US"/>
              <a:pPr>
                <a:defRPr/>
              </a:pPr>
              <a:t>‹#›</a:t>
            </a:fld>
            <a:endParaRPr lang="en-US"/>
          </a:p>
        </p:txBody>
      </p:sp>
    </p:spTree>
    <p:extLst>
      <p:ext uri="{BB962C8B-B14F-4D97-AF65-F5344CB8AC3E}">
        <p14:creationId xmlns:p14="http://schemas.microsoft.com/office/powerpoint/2010/main" val="275452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14DBC9-DECB-4998-A9F8-2F0C42AFCF0F}" type="datetimeFigureOut">
              <a:rPr lang="en-US"/>
              <a:pPr>
                <a:defRPr/>
              </a:pPr>
              <a:t>8/14/2023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7DEE01-27A4-484E-9C44-382174C873AF}" type="slidenum">
              <a:rPr lang="en-US"/>
              <a:pPr>
                <a:defRPr/>
              </a:pPr>
              <a:t>‹#›</a:t>
            </a:fld>
            <a:endParaRPr lang="en-US"/>
          </a:p>
        </p:txBody>
      </p:sp>
    </p:spTree>
    <p:extLst>
      <p:ext uri="{BB962C8B-B14F-4D97-AF65-F5344CB8AC3E}">
        <p14:creationId xmlns:p14="http://schemas.microsoft.com/office/powerpoint/2010/main" val="286300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A43DDE-C7C1-4C60-B418-73A7B8C25EC2}" type="datetimeFigureOut">
              <a:rPr lang="en-US"/>
              <a:pPr>
                <a:defRPr/>
              </a:pPr>
              <a:t>8/14/2023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A982A3-88FF-4905-BB14-4CC224CBDBEA}" type="slidenum">
              <a:rPr lang="en-US"/>
              <a:pPr>
                <a:defRPr/>
              </a:pPr>
              <a:t>‹#›</a:t>
            </a:fld>
            <a:endParaRPr lang="en-US"/>
          </a:p>
        </p:txBody>
      </p:sp>
    </p:spTree>
    <p:extLst>
      <p:ext uri="{BB962C8B-B14F-4D97-AF65-F5344CB8AC3E}">
        <p14:creationId xmlns:p14="http://schemas.microsoft.com/office/powerpoint/2010/main" val="62397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30C56-B228-45D5-95D0-8A107F2B27FE}" type="datetimeFigureOut">
              <a:rPr lang="en-US"/>
              <a:pPr>
                <a:defRPr/>
              </a:pPr>
              <a:t>8/14/2023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FE1507-BCD5-469C-AC65-80DA0BCC3646}" type="slidenum">
              <a:rPr lang="en-US"/>
              <a:pPr>
                <a:defRPr/>
              </a:pPr>
              <a:t>‹#›</a:t>
            </a:fld>
            <a:endParaRPr lang="en-US"/>
          </a:p>
        </p:txBody>
      </p:sp>
    </p:spTree>
    <p:extLst>
      <p:ext uri="{BB962C8B-B14F-4D97-AF65-F5344CB8AC3E}">
        <p14:creationId xmlns:p14="http://schemas.microsoft.com/office/powerpoint/2010/main" val="388721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E835B5-3B7D-486D-8EA7-9B4C8DE38FA7}" type="datetimeFigureOut">
              <a:rPr lang="en-US"/>
              <a:pPr>
                <a:defRPr/>
              </a:pPr>
              <a:t>8/14/2023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5F908D-30A0-4B6A-8F3E-908D93A1C0AB}" type="slidenum">
              <a:rPr lang="en-US"/>
              <a:pPr>
                <a:defRPr/>
              </a:pPr>
              <a:t>‹#›</a:t>
            </a:fld>
            <a:endParaRPr lang="en-US"/>
          </a:p>
        </p:txBody>
      </p:sp>
    </p:spTree>
    <p:extLst>
      <p:ext uri="{BB962C8B-B14F-4D97-AF65-F5344CB8AC3E}">
        <p14:creationId xmlns:p14="http://schemas.microsoft.com/office/powerpoint/2010/main" val="296429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F59F750-298E-4C0E-AC91-6127107EE0F3}" type="datetimeFigureOut">
              <a:rPr lang="en-US"/>
              <a:pPr>
                <a:defRPr/>
              </a:pPr>
              <a:t>8/14/2023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7EB802-9279-4C80-8A5B-8018206236BC}" type="slidenum">
              <a:rPr lang="en-US"/>
              <a:pPr>
                <a:defRPr/>
              </a:pPr>
              <a:t>‹#›</a:t>
            </a:fld>
            <a:endParaRPr lang="en-US"/>
          </a:p>
        </p:txBody>
      </p:sp>
    </p:spTree>
    <p:extLst>
      <p:ext uri="{BB962C8B-B14F-4D97-AF65-F5344CB8AC3E}">
        <p14:creationId xmlns:p14="http://schemas.microsoft.com/office/powerpoint/2010/main" val="218803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84C5A344-908C-4A36-A237-43B7BBB58A48}" type="datetimeFigureOut">
              <a:rPr lang="en-US"/>
              <a:pPr>
                <a:defRPr/>
              </a:pPr>
              <a:t>8/14/2023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2F42A4-C9AA-47AB-AEEA-725FD4571CAB}" type="slidenum">
              <a:rPr lang="en-US"/>
              <a:pPr>
                <a:defRPr/>
              </a:pPr>
              <a:t>‹#›</a:t>
            </a:fld>
            <a:endParaRPr lang="en-US"/>
          </a:p>
        </p:txBody>
      </p:sp>
    </p:spTree>
    <p:extLst>
      <p:ext uri="{BB962C8B-B14F-4D97-AF65-F5344CB8AC3E}">
        <p14:creationId xmlns:p14="http://schemas.microsoft.com/office/powerpoint/2010/main" val="382754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84A93D3-A075-4ABA-89FE-EAF9AC6C99F9}" type="datetimeFigureOut">
              <a:rPr lang="en-US"/>
              <a:pPr>
                <a:defRPr/>
              </a:pPr>
              <a:t>8/14/2023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691100A-A14A-49B4-BCBF-2385437160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28700" y="420688"/>
            <a:ext cx="15970250" cy="9445625"/>
            <a:chOff x="0" y="0"/>
            <a:chExt cx="4206219" cy="2487627"/>
          </a:xfrm>
        </p:grpSpPr>
        <p:sp>
          <p:nvSpPr>
            <p:cNvPr id="2068"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9"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051" name="Group 5"/>
          <p:cNvGrpSpPr>
            <a:grpSpLocks/>
          </p:cNvGrpSpPr>
          <p:nvPr/>
        </p:nvGrpSpPr>
        <p:grpSpPr bwMode="auto">
          <a:xfrm>
            <a:off x="1497013" y="908050"/>
            <a:ext cx="15035212" cy="8369300"/>
            <a:chOff x="0" y="0"/>
            <a:chExt cx="3959914" cy="2204186"/>
          </a:xfrm>
        </p:grpSpPr>
        <p:sp>
          <p:nvSpPr>
            <p:cNvPr id="2066"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7"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052" name="Group 8"/>
          <p:cNvGrpSpPr>
            <a:grpSpLocks/>
          </p:cNvGrpSpPr>
          <p:nvPr/>
        </p:nvGrpSpPr>
        <p:grpSpPr bwMode="auto">
          <a:xfrm>
            <a:off x="5229225" y="6853238"/>
            <a:ext cx="7829550" cy="1000125"/>
            <a:chOff x="0" y="0"/>
            <a:chExt cx="2062165" cy="263407"/>
          </a:xfrm>
        </p:grpSpPr>
        <p:sp>
          <p:nvSpPr>
            <p:cNvPr id="2064" name="Freeform 9"/>
            <p:cNvSpPr>
              <a:spLocks/>
            </p:cNvSpPr>
            <p:nvPr/>
          </p:nvSpPr>
          <p:spPr bwMode="auto">
            <a:xfrm>
              <a:off x="0" y="0"/>
              <a:ext cx="2062165" cy="263407"/>
            </a:xfrm>
            <a:custGeom>
              <a:avLst/>
              <a:gdLst>
                <a:gd name="T0" fmla="*/ 98878 w 2062165"/>
                <a:gd name="T1" fmla="*/ 0 h 263407"/>
                <a:gd name="T2" fmla="*/ 1963287 w 2062165"/>
                <a:gd name="T3" fmla="*/ 0 h 263407"/>
                <a:gd name="T4" fmla="*/ 2033204 w 2062165"/>
                <a:gd name="T5" fmla="*/ 28961 h 263407"/>
                <a:gd name="T6" fmla="*/ 2062165 w 2062165"/>
                <a:gd name="T7" fmla="*/ 98878 h 263407"/>
                <a:gd name="T8" fmla="*/ 2062165 w 2062165"/>
                <a:gd name="T9" fmla="*/ 164530 h 263407"/>
                <a:gd name="T10" fmla="*/ 1963287 w 2062165"/>
                <a:gd name="T11" fmla="*/ 263407 h 263407"/>
                <a:gd name="T12" fmla="*/ 98878 w 2062165"/>
                <a:gd name="T13" fmla="*/ 263407 h 263407"/>
                <a:gd name="T14" fmla="*/ 28961 w 2062165"/>
                <a:gd name="T15" fmla="*/ 234447 h 263407"/>
                <a:gd name="T16" fmla="*/ 0 w 2062165"/>
                <a:gd name="T17" fmla="*/ 164530 h 263407"/>
                <a:gd name="T18" fmla="*/ 0 w 2062165"/>
                <a:gd name="T19" fmla="*/ 98878 h 263407"/>
                <a:gd name="T20" fmla="*/ 28961 w 2062165"/>
                <a:gd name="T21" fmla="*/ 28961 h 263407"/>
                <a:gd name="T22" fmla="*/ 98878 w 2062165"/>
                <a:gd name="T23" fmla="*/ 0 h 263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2165" h="263407">
                  <a:moveTo>
                    <a:pt x="98878" y="0"/>
                  </a:moveTo>
                  <a:lnTo>
                    <a:pt x="1963287" y="0"/>
                  </a:lnTo>
                  <a:cubicBezTo>
                    <a:pt x="1989511" y="0"/>
                    <a:pt x="2014661" y="10417"/>
                    <a:pt x="2033204" y="28961"/>
                  </a:cubicBezTo>
                  <a:cubicBezTo>
                    <a:pt x="2051747" y="47504"/>
                    <a:pt x="2062165" y="72654"/>
                    <a:pt x="2062165" y="98878"/>
                  </a:cubicBezTo>
                  <a:lnTo>
                    <a:pt x="2062165" y="164530"/>
                  </a:lnTo>
                  <a:cubicBezTo>
                    <a:pt x="2062165" y="219138"/>
                    <a:pt x="2017895" y="263407"/>
                    <a:pt x="1963287" y="263407"/>
                  </a:cubicBezTo>
                  <a:lnTo>
                    <a:pt x="98878" y="263407"/>
                  </a:lnTo>
                  <a:cubicBezTo>
                    <a:pt x="72654" y="263407"/>
                    <a:pt x="47504" y="252990"/>
                    <a:pt x="28961" y="234447"/>
                  </a:cubicBezTo>
                  <a:cubicBezTo>
                    <a:pt x="10417" y="215904"/>
                    <a:pt x="0" y="190754"/>
                    <a:pt x="0" y="164530"/>
                  </a:cubicBezTo>
                  <a:lnTo>
                    <a:pt x="0" y="98878"/>
                  </a:lnTo>
                  <a:cubicBezTo>
                    <a:pt x="0" y="72654"/>
                    <a:pt x="10417" y="47504"/>
                    <a:pt x="28961" y="28961"/>
                  </a:cubicBezTo>
                  <a:cubicBezTo>
                    <a:pt x="47504" y="10417"/>
                    <a:pt x="72654" y="0"/>
                    <a:pt x="98878"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2065"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053" name="Freeform 11"/>
          <p:cNvSpPr>
            <a:spLocks/>
          </p:cNvSpPr>
          <p:nvPr/>
        </p:nvSpPr>
        <p:spPr bwMode="auto">
          <a:xfrm>
            <a:off x="2052638" y="901700"/>
            <a:ext cx="2065337"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 name="Freeform 12"/>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 name="Freeform 13"/>
          <p:cNvSpPr>
            <a:spLocks/>
          </p:cNvSpPr>
          <p:nvPr/>
        </p:nvSpPr>
        <p:spPr bwMode="auto">
          <a:xfrm>
            <a:off x="15181263" y="5092700"/>
            <a:ext cx="736600" cy="1062038"/>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 name="Freeform 14"/>
          <p:cNvSpPr>
            <a:spLocks/>
          </p:cNvSpPr>
          <p:nvPr/>
        </p:nvSpPr>
        <p:spPr bwMode="auto">
          <a:xfrm>
            <a:off x="3011488" y="615473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 name="Freeform 15"/>
          <p:cNvSpPr>
            <a:spLocks/>
          </p:cNvSpPr>
          <p:nvPr/>
        </p:nvSpPr>
        <p:spPr bwMode="auto">
          <a:xfrm>
            <a:off x="2422525" y="6873875"/>
            <a:ext cx="585788"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16"/>
          <p:cNvSpPr>
            <a:spLocks/>
          </p:cNvSpPr>
          <p:nvPr/>
        </p:nvSpPr>
        <p:spPr bwMode="auto">
          <a:xfrm>
            <a:off x="17259300" y="2743200"/>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17"/>
          <p:cNvSpPr>
            <a:spLocks/>
          </p:cNvSpPr>
          <p:nvPr/>
        </p:nvSpPr>
        <p:spPr bwMode="auto">
          <a:xfrm>
            <a:off x="292100" y="6932613"/>
            <a:ext cx="504825" cy="727075"/>
          </a:xfrm>
          <a:custGeom>
            <a:avLst/>
            <a:gdLst>
              <a:gd name="T0" fmla="*/ 0 w 504996"/>
              <a:gd name="T1" fmla="*/ 0 h 727088"/>
              <a:gd name="T2" fmla="*/ 504996 w 504996"/>
              <a:gd name="T3" fmla="*/ 0 h 727088"/>
              <a:gd name="T4" fmla="*/ 504996 w 504996"/>
              <a:gd name="T5" fmla="*/ 727088 h 727088"/>
              <a:gd name="T6" fmla="*/ 0 w 504996"/>
              <a:gd name="T7" fmla="*/ 727088 h 727088"/>
              <a:gd name="T8" fmla="*/ 0 w 504996"/>
              <a:gd name="T9" fmla="*/ 0 h 727088"/>
            </a:gdLst>
            <a:ahLst/>
            <a:cxnLst>
              <a:cxn ang="0">
                <a:pos x="T0" y="T1"/>
              </a:cxn>
              <a:cxn ang="0">
                <a:pos x="T2" y="T3"/>
              </a:cxn>
              <a:cxn ang="0">
                <a:pos x="T4" y="T5"/>
              </a:cxn>
              <a:cxn ang="0">
                <a:pos x="T6" y="T7"/>
              </a:cxn>
              <a:cxn ang="0">
                <a:pos x="T8" y="T9"/>
              </a:cxn>
            </a:cxnLst>
            <a:rect l="0" t="0" r="r" b="b"/>
            <a:pathLst>
              <a:path w="504996" h="727088">
                <a:moveTo>
                  <a:pt x="0" y="0"/>
                </a:moveTo>
                <a:lnTo>
                  <a:pt x="504996" y="0"/>
                </a:lnTo>
                <a:lnTo>
                  <a:pt x="504996" y="727088"/>
                </a:lnTo>
                <a:lnTo>
                  <a:pt x="0" y="727088"/>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18"/>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TextBox 19"/>
          <p:cNvSpPr txBox="1"/>
          <p:nvPr/>
        </p:nvSpPr>
        <p:spPr>
          <a:xfrm>
            <a:off x="3748087" y="2481263"/>
            <a:ext cx="12482513" cy="1487587"/>
          </a:xfrm>
          <a:prstGeom prst="rect">
            <a:avLst/>
          </a:prstGeom>
        </p:spPr>
        <p:txBody>
          <a:bodyPr wrap="square" lIns="0" tIns="0" rIns="0" bIns="0">
            <a:spAutoFit/>
          </a:bodyPr>
          <a:lstStyle/>
          <a:p>
            <a:pPr algn="ctr" eaLnBrk="1" fontAlgn="auto" hangingPunct="1">
              <a:lnSpc>
                <a:spcPts val="5805"/>
              </a:lnSpc>
              <a:spcBef>
                <a:spcPts val="0"/>
              </a:spcBef>
              <a:spcAft>
                <a:spcPts val="0"/>
              </a:spcAft>
              <a:defRPr/>
            </a:pPr>
            <a:r>
              <a:rPr lang="en-US" sz="4500" b="1" spc="44">
                <a:solidFill>
                  <a:srgbClr val="000000"/>
                </a:solidFill>
                <a:latin typeface="Times New Roman" panose="02020603050405020304" pitchFamily="18" charset="0"/>
                <a:cs typeface="Times New Roman" panose="02020603050405020304" pitchFamily="18" charset="0"/>
              </a:rPr>
              <a:t>TIẾT 68: THỰC HÀNH TIẾNG VIỆT: </a:t>
            </a:r>
          </a:p>
          <a:p>
            <a:pPr algn="ctr" eaLnBrk="1" fontAlgn="auto" hangingPunct="1">
              <a:lnSpc>
                <a:spcPts val="5805"/>
              </a:lnSpc>
              <a:spcBef>
                <a:spcPts val="0"/>
              </a:spcBef>
              <a:spcAft>
                <a:spcPts val="0"/>
              </a:spcAft>
              <a:defRPr/>
            </a:pPr>
            <a:r>
              <a:rPr lang="en-US" sz="4500" b="1" spc="44">
                <a:solidFill>
                  <a:srgbClr val="FF3131"/>
                </a:solidFill>
                <a:latin typeface="Times New Roman" panose="02020603050405020304" pitchFamily="18" charset="0"/>
                <a:cs typeface="Times New Roman" panose="02020603050405020304" pitchFamily="18" charset="0"/>
              </a:rPr>
              <a:t>ÔN TẬP CÁC BIỆN PHÁP TU TỪ </a:t>
            </a:r>
            <a:r>
              <a:rPr lang="en-US" sz="4500" b="1" spc="44">
                <a:solidFill>
                  <a:srgbClr val="FF3131"/>
                </a:solidFill>
                <a:latin typeface="Times New Roman" panose="02020603050405020304" pitchFamily="18" charset="0"/>
                <a:cs typeface="Times New Roman" panose="02020603050405020304" pitchFamily="18" charset="0"/>
              </a:rPr>
              <a:t>TIẾNG </a:t>
            </a:r>
            <a:r>
              <a:rPr lang="en-US" sz="4500" b="1" spc="44" smtClean="0">
                <a:solidFill>
                  <a:srgbClr val="FF3131"/>
                </a:solidFill>
                <a:latin typeface="Times New Roman" panose="02020603050405020304" pitchFamily="18" charset="0"/>
                <a:cs typeface="Times New Roman" panose="02020603050405020304" pitchFamily="18" charset="0"/>
              </a:rPr>
              <a:t>VIỆT</a:t>
            </a:r>
            <a:endParaRPr lang="en-US" sz="4500" b="1" spc="44">
              <a:solidFill>
                <a:srgbClr val="FF3131"/>
              </a:solidFill>
              <a:latin typeface="Times New Roman" panose="02020603050405020304" pitchFamily="18" charset="0"/>
              <a:cs typeface="Times New Roman" panose="02020603050405020304" pitchFamily="18" charset="0"/>
            </a:endParaRPr>
          </a:p>
        </p:txBody>
      </p:sp>
      <p:sp>
        <p:nvSpPr>
          <p:cNvPr id="2062" name="TextBox 20"/>
          <p:cNvSpPr txBox="1">
            <a:spLocks noChangeArrowheads="1"/>
          </p:cNvSpPr>
          <p:nvPr/>
        </p:nvSpPr>
        <p:spPr bwMode="auto">
          <a:xfrm>
            <a:off x="5661025" y="7038975"/>
            <a:ext cx="69659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4200"/>
              </a:lnSpc>
            </a:pPr>
            <a:r>
              <a:rPr lang="en-GB" altLang="en-US" sz="3000" b="1">
                <a:solidFill>
                  <a:srgbClr val="5D381C"/>
                </a:solidFill>
                <a:latin typeface="Times New Roman" panose="02020603050405020304" pitchFamily="18" charset="0"/>
                <a:cs typeface="Times New Roman" panose="02020603050405020304" pitchFamily="18" charset="0"/>
              </a:rPr>
              <a:t>GV soạn: Đỗ Thị Hồng (0965480557</a:t>
            </a:r>
            <a:r>
              <a:rPr lang="en-GB" altLang="en-US" sz="3000">
                <a:solidFill>
                  <a:srgbClr val="5D381C"/>
                </a:solidFill>
                <a:latin typeface="Poppins" charset="0"/>
              </a:rPr>
              <a:t>)</a:t>
            </a:r>
          </a:p>
        </p:txBody>
      </p:sp>
      <p:sp>
        <p:nvSpPr>
          <p:cNvPr id="2063" name="Freeform 21"/>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382588" y="382588"/>
            <a:ext cx="17522825" cy="9521825"/>
            <a:chOff x="0" y="0"/>
            <a:chExt cx="4615281" cy="2507892"/>
          </a:xfrm>
        </p:grpSpPr>
        <p:sp>
          <p:nvSpPr>
            <p:cNvPr id="11275" name="Freeform 3"/>
            <p:cNvSpPr>
              <a:spLocks/>
            </p:cNvSpPr>
            <p:nvPr/>
          </p:nvSpPr>
          <p:spPr bwMode="auto">
            <a:xfrm>
              <a:off x="0" y="0"/>
              <a:ext cx="4615281" cy="2507892"/>
            </a:xfrm>
            <a:custGeom>
              <a:avLst/>
              <a:gdLst>
                <a:gd name="T0" fmla="*/ 22532 w 4615281"/>
                <a:gd name="T1" fmla="*/ 0 h 2507892"/>
                <a:gd name="T2" fmla="*/ 4592749 w 4615281"/>
                <a:gd name="T3" fmla="*/ 0 h 2507892"/>
                <a:gd name="T4" fmla="*/ 4608681 w 4615281"/>
                <a:gd name="T5" fmla="*/ 6599 h 2507892"/>
                <a:gd name="T6" fmla="*/ 4615281 w 4615281"/>
                <a:gd name="T7" fmla="*/ 22532 h 2507892"/>
                <a:gd name="T8" fmla="*/ 4615281 w 4615281"/>
                <a:gd name="T9" fmla="*/ 2485360 h 2507892"/>
                <a:gd name="T10" fmla="*/ 4592749 w 4615281"/>
                <a:gd name="T11" fmla="*/ 2507892 h 2507892"/>
                <a:gd name="T12" fmla="*/ 22532 w 4615281"/>
                <a:gd name="T13" fmla="*/ 2507892 h 2507892"/>
                <a:gd name="T14" fmla="*/ 0 w 4615281"/>
                <a:gd name="T15" fmla="*/ 2485360 h 2507892"/>
                <a:gd name="T16" fmla="*/ 0 w 4615281"/>
                <a:gd name="T17" fmla="*/ 22532 h 2507892"/>
                <a:gd name="T18" fmla="*/ 22532 w 4615281"/>
                <a:gd name="T19" fmla="*/ 0 h 2507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5281" h="2507892">
                  <a:moveTo>
                    <a:pt x="22532" y="0"/>
                  </a:moveTo>
                  <a:lnTo>
                    <a:pt x="4592749" y="0"/>
                  </a:lnTo>
                  <a:cubicBezTo>
                    <a:pt x="4598725" y="0"/>
                    <a:pt x="4604456" y="2374"/>
                    <a:pt x="4608681" y="6599"/>
                  </a:cubicBezTo>
                  <a:cubicBezTo>
                    <a:pt x="4612907" y="10825"/>
                    <a:pt x="4615281" y="16556"/>
                    <a:pt x="4615281" y="22532"/>
                  </a:cubicBezTo>
                  <a:lnTo>
                    <a:pt x="4615281" y="2485360"/>
                  </a:lnTo>
                  <a:cubicBezTo>
                    <a:pt x="4615281" y="2497804"/>
                    <a:pt x="4605193" y="2507892"/>
                    <a:pt x="4592749" y="2507892"/>
                  </a:cubicBezTo>
                  <a:lnTo>
                    <a:pt x="22532" y="2507892"/>
                  </a:lnTo>
                  <a:cubicBezTo>
                    <a:pt x="10088" y="2507892"/>
                    <a:pt x="0" y="2497804"/>
                    <a:pt x="0" y="2485360"/>
                  </a:cubicBezTo>
                  <a:lnTo>
                    <a:pt x="0" y="22532"/>
                  </a:lnTo>
                  <a:cubicBezTo>
                    <a:pt x="0" y="10088"/>
                    <a:pt x="10088" y="0"/>
                    <a:pt x="22532"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6" name="TextBox 4"/>
            <p:cNvSpPr txBox="1">
              <a:spLocks noChangeArrowheads="1"/>
            </p:cNvSpPr>
            <p:nvPr/>
          </p:nvSpPr>
          <p:spPr bwMode="auto">
            <a:xfrm>
              <a:off x="0" y="-114300"/>
              <a:ext cx="812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6025"/>
                </a:lnSpc>
              </a:pPr>
              <a:endParaRPr lang="en-US" altLang="en-US"/>
            </a:p>
          </p:txBody>
        </p:sp>
      </p:grpSp>
      <p:grpSp>
        <p:nvGrpSpPr>
          <p:cNvPr id="11267" name="Group 5"/>
          <p:cNvGrpSpPr>
            <a:grpSpLocks/>
          </p:cNvGrpSpPr>
          <p:nvPr/>
        </p:nvGrpSpPr>
        <p:grpSpPr bwMode="auto">
          <a:xfrm>
            <a:off x="661988" y="477838"/>
            <a:ext cx="9345612" cy="1465262"/>
            <a:chOff x="0" y="0"/>
            <a:chExt cx="2461074" cy="385667"/>
          </a:xfrm>
        </p:grpSpPr>
        <p:sp>
          <p:nvSpPr>
            <p:cNvPr id="11273" name="Freeform 6"/>
            <p:cNvSpPr>
              <a:spLocks/>
            </p:cNvSpPr>
            <p:nvPr/>
          </p:nvSpPr>
          <p:spPr bwMode="auto">
            <a:xfrm>
              <a:off x="0" y="0"/>
              <a:ext cx="2461074" cy="385667"/>
            </a:xfrm>
            <a:custGeom>
              <a:avLst/>
              <a:gdLst>
                <a:gd name="T0" fmla="*/ 31483 w 2461074"/>
                <a:gd name="T1" fmla="*/ 0 h 385667"/>
                <a:gd name="T2" fmla="*/ 2429591 w 2461074"/>
                <a:gd name="T3" fmla="*/ 0 h 385667"/>
                <a:gd name="T4" fmla="*/ 2461074 w 2461074"/>
                <a:gd name="T5" fmla="*/ 31483 h 385667"/>
                <a:gd name="T6" fmla="*/ 2461074 w 2461074"/>
                <a:gd name="T7" fmla="*/ 354184 h 385667"/>
                <a:gd name="T8" fmla="*/ 2429591 w 2461074"/>
                <a:gd name="T9" fmla="*/ 385667 h 385667"/>
                <a:gd name="T10" fmla="*/ 31483 w 2461074"/>
                <a:gd name="T11" fmla="*/ 385667 h 385667"/>
                <a:gd name="T12" fmla="*/ 0 w 2461074"/>
                <a:gd name="T13" fmla="*/ 354184 h 385667"/>
                <a:gd name="T14" fmla="*/ 0 w 2461074"/>
                <a:gd name="T15" fmla="*/ 31483 h 385667"/>
                <a:gd name="T16" fmla="*/ 31483 w 2461074"/>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1074" h="385667">
                  <a:moveTo>
                    <a:pt x="31483" y="0"/>
                  </a:moveTo>
                  <a:lnTo>
                    <a:pt x="2429591" y="0"/>
                  </a:lnTo>
                  <a:cubicBezTo>
                    <a:pt x="2446978" y="0"/>
                    <a:pt x="2461074" y="14096"/>
                    <a:pt x="2461074" y="31483"/>
                  </a:cubicBezTo>
                  <a:lnTo>
                    <a:pt x="2461074" y="354184"/>
                  </a:lnTo>
                  <a:cubicBezTo>
                    <a:pt x="2461074" y="371572"/>
                    <a:pt x="2446978" y="385667"/>
                    <a:pt x="2429591" y="385667"/>
                  </a:cubicBezTo>
                  <a:lnTo>
                    <a:pt x="31483" y="385667"/>
                  </a:lnTo>
                  <a:cubicBezTo>
                    <a:pt x="14096" y="385667"/>
                    <a:pt x="0" y="371572"/>
                    <a:pt x="0" y="354184"/>
                  </a:cubicBezTo>
                  <a:lnTo>
                    <a:pt x="0" y="31483"/>
                  </a:lnTo>
                  <a:cubicBezTo>
                    <a:pt x="0" y="14096"/>
                    <a:pt x="14096" y="0"/>
                    <a:pt x="31483"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1274"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268" name="AutoShape 8"/>
          <p:cNvSpPr>
            <a:spLocks noChangeShapeType="1"/>
          </p:cNvSpPr>
          <p:nvPr/>
        </p:nvSpPr>
        <p:spPr bwMode="auto">
          <a:xfrm>
            <a:off x="6399213" y="8478838"/>
            <a:ext cx="9055100" cy="238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1269" name="Freeform 9"/>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0" name="Freeform 10"/>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TextBox 11"/>
          <p:cNvSpPr txBox="1"/>
          <p:nvPr/>
        </p:nvSpPr>
        <p:spPr>
          <a:xfrm>
            <a:off x="2667000" y="822325"/>
            <a:ext cx="4982885" cy="693138"/>
          </a:xfrm>
          <a:prstGeom prst="rect">
            <a:avLst/>
          </a:prstGeom>
        </p:spPr>
        <p:txBody>
          <a:bodyPr wrap="square" lIns="0" tIns="0" rIns="0" bIns="0">
            <a:spAutoFit/>
          </a:bodyPr>
          <a:lstStyle/>
          <a:p>
            <a:pPr algn="ctr" eaLnBrk="1" fontAlgn="auto" hangingPunct="1">
              <a:lnSpc>
                <a:spcPts val="5805"/>
              </a:lnSpc>
              <a:spcBef>
                <a:spcPts val="0"/>
              </a:spcBef>
              <a:spcAft>
                <a:spcPts val="0"/>
              </a:spcAft>
              <a:defRPr/>
            </a:pPr>
            <a:r>
              <a:rPr lang="en-US" sz="4500" b="1" spc="44">
                <a:solidFill>
                  <a:srgbClr val="E18455"/>
                </a:solidFill>
                <a:latin typeface="Times New Roman" panose="02020603050405020304" pitchFamily="18" charset="0"/>
                <a:cs typeface="Times New Roman" panose="02020603050405020304" pitchFamily="18" charset="0"/>
              </a:rPr>
              <a:t>BÀI TẬP 1- SGK</a:t>
            </a:r>
          </a:p>
        </p:txBody>
      </p:sp>
      <p:sp>
        <p:nvSpPr>
          <p:cNvPr id="11272" name="TextBox 12"/>
          <p:cNvSpPr txBox="1">
            <a:spLocks noChangeArrowheads="1"/>
          </p:cNvSpPr>
          <p:nvPr/>
        </p:nvSpPr>
        <p:spPr bwMode="auto">
          <a:xfrm>
            <a:off x="1457325" y="2420938"/>
            <a:ext cx="13100050" cy="439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900"/>
              </a:lnSpc>
            </a:pPr>
            <a:endParaRPr lang="en-US" altLang="en-US"/>
          </a:p>
          <a:p>
            <a:pPr eaLnBrk="1" hangingPunct="1">
              <a:lnSpc>
                <a:spcPts val="4900"/>
              </a:lnSpc>
            </a:pPr>
            <a:r>
              <a:rPr lang="en-GB" altLang="en-US" sz="3500" smtClean="0">
                <a:solidFill>
                  <a:srgbClr val="004AAD"/>
                </a:solidFill>
                <a:latin typeface="Times New Roman" panose="02020603050405020304" pitchFamily="18" charset="0"/>
                <a:cs typeface="Times New Roman" panose="02020603050405020304" pitchFamily="18" charset="0"/>
              </a:rPr>
              <a:t>	Xác </a:t>
            </a:r>
            <a:r>
              <a:rPr lang="en-GB" altLang="en-US" sz="3500">
                <a:solidFill>
                  <a:srgbClr val="004AAD"/>
                </a:solidFill>
                <a:latin typeface="Times New Roman" panose="02020603050405020304" pitchFamily="18" charset="0"/>
                <a:cs typeface="Times New Roman" panose="02020603050405020304" pitchFamily="18" charset="0"/>
              </a:rPr>
              <a:t>định và phân tích tác dụng của các BPTT thể hiện trong những từ ngữ in đậm ở khổ thơ dưới đây: </a:t>
            </a:r>
          </a:p>
          <a:p>
            <a:pPr lvl="5">
              <a:lnSpc>
                <a:spcPts val="4900"/>
              </a:lnSpc>
            </a:pPr>
            <a:r>
              <a:rPr lang="en-GB" altLang="en-US" sz="3500">
                <a:solidFill>
                  <a:srgbClr val="004AAD"/>
                </a:solidFill>
                <a:latin typeface="Times New Roman" panose="02020603050405020304" pitchFamily="18" charset="0"/>
                <a:cs typeface="Times New Roman" panose="02020603050405020304" pitchFamily="18" charset="0"/>
              </a:rPr>
              <a:t> </a:t>
            </a:r>
            <a:r>
              <a:rPr lang="en-GB" altLang="en-US" sz="3500" b="1" i="1">
                <a:solidFill>
                  <a:srgbClr val="004AAD"/>
                </a:solidFill>
                <a:latin typeface="Times New Roman" panose="02020603050405020304" pitchFamily="18" charset="0"/>
                <a:cs typeface="Times New Roman" panose="02020603050405020304" pitchFamily="18" charset="0"/>
              </a:rPr>
              <a:t>Thỉnh thoảng nàng trăng tự ngẩn ngơ</a:t>
            </a:r>
          </a:p>
          <a:p>
            <a:pPr lvl="5">
              <a:lnSpc>
                <a:spcPts val="4900"/>
              </a:lnSpc>
            </a:pPr>
            <a:r>
              <a:rPr lang="en-GB" altLang="en-US" sz="3500" i="1">
                <a:solidFill>
                  <a:srgbClr val="004AAD"/>
                </a:solidFill>
                <a:latin typeface="Times New Roman" panose="02020603050405020304" pitchFamily="18" charset="0"/>
                <a:cs typeface="Times New Roman" panose="02020603050405020304" pitchFamily="18" charset="0"/>
              </a:rPr>
              <a:t> Non xa khởi sự nhạt sương mờ</a:t>
            </a:r>
          </a:p>
          <a:p>
            <a:pPr lvl="5">
              <a:lnSpc>
                <a:spcPts val="4900"/>
              </a:lnSpc>
            </a:pPr>
            <a:r>
              <a:rPr lang="en-GB" altLang="en-US" sz="3500" i="1">
                <a:solidFill>
                  <a:srgbClr val="004AAD"/>
                </a:solidFill>
                <a:latin typeface="Times New Roman" panose="02020603050405020304" pitchFamily="18" charset="0"/>
                <a:cs typeface="Times New Roman" panose="02020603050405020304" pitchFamily="18" charset="0"/>
              </a:rPr>
              <a:t> Đã nghe rét mướt luồn trong gió</a:t>
            </a:r>
          </a:p>
          <a:p>
            <a:pPr lvl="5">
              <a:lnSpc>
                <a:spcPts val="4900"/>
              </a:lnSpc>
            </a:pPr>
            <a:r>
              <a:rPr lang="en-GB" altLang="en-US" sz="3500" b="1" i="1">
                <a:solidFill>
                  <a:srgbClr val="004AAD"/>
                </a:solidFill>
                <a:latin typeface="Times New Roman" panose="02020603050405020304" pitchFamily="18" charset="0"/>
                <a:cs typeface="Times New Roman" panose="02020603050405020304" pitchFamily="18" charset="0"/>
              </a:rPr>
              <a:t>Đã vắng người sang những chuyến đò</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1028700" y="420688"/>
            <a:ext cx="15970250" cy="9445625"/>
            <a:chOff x="0" y="0"/>
            <a:chExt cx="4206219" cy="2487627"/>
          </a:xfrm>
        </p:grpSpPr>
        <p:sp>
          <p:nvSpPr>
            <p:cNvPr id="12301"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2"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2291" name="Group 5"/>
          <p:cNvGrpSpPr>
            <a:grpSpLocks/>
          </p:cNvGrpSpPr>
          <p:nvPr/>
        </p:nvGrpSpPr>
        <p:grpSpPr bwMode="auto">
          <a:xfrm>
            <a:off x="1250950" y="587375"/>
            <a:ext cx="16249650" cy="9582150"/>
            <a:chOff x="0" y="0"/>
            <a:chExt cx="4279605" cy="2523877"/>
          </a:xfrm>
        </p:grpSpPr>
        <p:sp>
          <p:nvSpPr>
            <p:cNvPr id="12299" name="Freeform 6"/>
            <p:cNvSpPr>
              <a:spLocks/>
            </p:cNvSpPr>
            <p:nvPr/>
          </p:nvSpPr>
          <p:spPr bwMode="auto">
            <a:xfrm>
              <a:off x="0" y="0"/>
              <a:ext cx="4279605" cy="2523877"/>
            </a:xfrm>
            <a:custGeom>
              <a:avLst/>
              <a:gdLst>
                <a:gd name="T0" fmla="*/ 24299 w 4279605"/>
                <a:gd name="T1" fmla="*/ 0 h 2523877"/>
                <a:gd name="T2" fmla="*/ 4255306 w 4279605"/>
                <a:gd name="T3" fmla="*/ 0 h 2523877"/>
                <a:gd name="T4" fmla="*/ 4279605 w 4279605"/>
                <a:gd name="T5" fmla="*/ 24299 h 2523877"/>
                <a:gd name="T6" fmla="*/ 4279605 w 4279605"/>
                <a:gd name="T7" fmla="*/ 2499578 h 2523877"/>
                <a:gd name="T8" fmla="*/ 4255306 w 4279605"/>
                <a:gd name="T9" fmla="*/ 2523877 h 2523877"/>
                <a:gd name="T10" fmla="*/ 24299 w 4279605"/>
                <a:gd name="T11" fmla="*/ 2523877 h 2523877"/>
                <a:gd name="T12" fmla="*/ 0 w 4279605"/>
                <a:gd name="T13" fmla="*/ 2499578 h 2523877"/>
                <a:gd name="T14" fmla="*/ 0 w 4279605"/>
                <a:gd name="T15" fmla="*/ 24299 h 2523877"/>
                <a:gd name="T16" fmla="*/ 24299 w 4279605"/>
                <a:gd name="T17" fmla="*/ 0 h 252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9605" h="2523877">
                  <a:moveTo>
                    <a:pt x="24299" y="0"/>
                  </a:moveTo>
                  <a:lnTo>
                    <a:pt x="4255306" y="0"/>
                  </a:lnTo>
                  <a:cubicBezTo>
                    <a:pt x="4268726" y="0"/>
                    <a:pt x="4279605" y="10879"/>
                    <a:pt x="4279605" y="24299"/>
                  </a:cubicBezTo>
                  <a:lnTo>
                    <a:pt x="4279605" y="2499578"/>
                  </a:lnTo>
                  <a:cubicBezTo>
                    <a:pt x="4279605" y="2512998"/>
                    <a:pt x="4268726" y="2523877"/>
                    <a:pt x="4255306" y="2523877"/>
                  </a:cubicBezTo>
                  <a:lnTo>
                    <a:pt x="24299" y="2523877"/>
                  </a:lnTo>
                  <a:cubicBezTo>
                    <a:pt x="10879" y="2523877"/>
                    <a:pt x="0" y="2512998"/>
                    <a:pt x="0" y="2499578"/>
                  </a:cubicBezTo>
                  <a:lnTo>
                    <a:pt x="0" y="24299"/>
                  </a:lnTo>
                  <a:cubicBezTo>
                    <a:pt x="0" y="10879"/>
                    <a:pt x="10879" y="0"/>
                    <a:pt x="24299"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0"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2292" name="Freeform 8"/>
          <p:cNvSpPr>
            <a:spLocks/>
          </p:cNvSpPr>
          <p:nvPr/>
        </p:nvSpPr>
        <p:spPr bwMode="auto">
          <a:xfrm>
            <a:off x="15549563" y="2466975"/>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3" name="Freeform 9"/>
          <p:cNvSpPr>
            <a:spLocks/>
          </p:cNvSpPr>
          <p:nvPr/>
        </p:nvSpPr>
        <p:spPr bwMode="auto">
          <a:xfrm>
            <a:off x="2052638" y="5370513"/>
            <a:ext cx="738187" cy="1062037"/>
          </a:xfrm>
          <a:custGeom>
            <a:avLst/>
            <a:gdLst>
              <a:gd name="T0" fmla="*/ 0 w 737119"/>
              <a:gd name="T1" fmla="*/ 0 h 1061297"/>
              <a:gd name="T2" fmla="*/ 737120 w 737119"/>
              <a:gd name="T3" fmla="*/ 0 h 1061297"/>
              <a:gd name="T4" fmla="*/ 737120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20" y="0"/>
                </a:lnTo>
                <a:lnTo>
                  <a:pt x="737120"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4" name="Freeform 10"/>
          <p:cNvSpPr>
            <a:spLocks/>
          </p:cNvSpPr>
          <p:nvPr/>
        </p:nvSpPr>
        <p:spPr bwMode="auto">
          <a:xfrm>
            <a:off x="1760538" y="6357938"/>
            <a:ext cx="584200"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5" name="TextBox 11"/>
          <p:cNvSpPr txBox="1">
            <a:spLocks noChangeArrowheads="1"/>
          </p:cNvSpPr>
          <p:nvPr/>
        </p:nvSpPr>
        <p:spPr bwMode="auto">
          <a:xfrm>
            <a:off x="3451225" y="2387600"/>
            <a:ext cx="12098338" cy="534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Các biện pháp tu từ được sử dụng trong các từ ngữ được in đậm ở đoạn thơ trên là: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Biện pháp nhân hóa: </a:t>
            </a:r>
            <a:r>
              <a:rPr lang="en-GB" altLang="en-US" sz="3000" i="1">
                <a:solidFill>
                  <a:srgbClr val="004AAD"/>
                </a:solidFill>
                <a:latin typeface="Times New Roman" panose="02020603050405020304" pitchFamily="18" charset="0"/>
                <a:cs typeface="Times New Roman" panose="02020603050405020304" pitchFamily="18" charset="0"/>
              </a:rPr>
              <a:t>nàng trăng tự ngẩn ngơ</a:t>
            </a:r>
            <a:r>
              <a:rPr lang="en-GB" altLang="en-US" sz="3000">
                <a:solidFill>
                  <a:srgbClr val="004AAD"/>
                </a:solidFill>
                <a:latin typeface="Times New Roman" panose="02020603050405020304" pitchFamily="18" charset="0"/>
                <a:cs typeface="Times New Roman" panose="02020603050405020304" pitchFamily="18" charset="0"/>
              </a:rPr>
              <a:t>.</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Biện pháp đảo ngữ: </a:t>
            </a:r>
            <a:r>
              <a:rPr lang="en-GB" altLang="en-US" sz="3000" i="1">
                <a:solidFill>
                  <a:srgbClr val="004AAD"/>
                </a:solidFill>
                <a:latin typeface="Times New Roman" panose="02020603050405020304" pitchFamily="18" charset="0"/>
                <a:cs typeface="Times New Roman" panose="02020603050405020304" pitchFamily="18" charset="0"/>
              </a:rPr>
              <a:t>Đã vắng người sang những chuyến đò </a:t>
            </a:r>
            <a:r>
              <a:rPr lang="en-GB" altLang="en-US" sz="3000">
                <a:solidFill>
                  <a:srgbClr val="004AAD"/>
                </a:solidFill>
                <a:latin typeface="Times New Roman" panose="02020603050405020304" pitchFamily="18" charset="0"/>
                <a:cs typeface="Times New Roman" panose="02020603050405020304" pitchFamily="18" charset="0"/>
              </a:rPr>
              <a:t>(Những chuyến đò đã vắng người sang)</a:t>
            </a:r>
          </a:p>
          <a:p>
            <a:pPr algn="just"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=&gt; Tác dụng: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Làm cho các hình ảnh thơ sinh động, hấp dẫn, gây ấn tượng với người đọc.</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Nhấn mạnh vào những hình ảnh đặc trưng nhất của mùa thu: là ánh trăng, là thời tiết se se lạnh; tạo nên một bức tranh mùa thu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Qua đó, thể hiện tình cảm của nhà </a:t>
            </a:r>
            <a:r>
              <a:rPr lang="en-GB" altLang="en-US" sz="3000">
                <a:solidFill>
                  <a:srgbClr val="004AAD"/>
                </a:solidFill>
                <a:latin typeface="Times New Roman" panose="02020603050405020304" pitchFamily="18" charset="0"/>
                <a:cs typeface="Times New Roman" panose="02020603050405020304" pitchFamily="18" charset="0"/>
              </a:rPr>
              <a:t>thơ  </a:t>
            </a:r>
            <a:endParaRPr lang="en-GB" altLang="en-US" sz="3000">
              <a:solidFill>
                <a:srgbClr val="004AAD"/>
              </a:solidFill>
              <a:latin typeface="Times New Roman" panose="02020603050405020304" pitchFamily="18" charset="0"/>
              <a:cs typeface="Times New Roman" panose="02020603050405020304" pitchFamily="18" charset="0"/>
            </a:endParaRPr>
          </a:p>
        </p:txBody>
      </p:sp>
      <p:sp>
        <p:nvSpPr>
          <p:cNvPr id="12296" name="Freeform 12"/>
          <p:cNvSpPr>
            <a:spLocks/>
          </p:cNvSpPr>
          <p:nvPr/>
        </p:nvSpPr>
        <p:spPr bwMode="auto">
          <a:xfrm>
            <a:off x="15124113" y="1708150"/>
            <a:ext cx="584200"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7" name="Freeform 13"/>
          <p:cNvSpPr>
            <a:spLocks/>
          </p:cNvSpPr>
          <p:nvPr/>
        </p:nvSpPr>
        <p:spPr bwMode="auto">
          <a:xfrm>
            <a:off x="1250950" y="654050"/>
            <a:ext cx="2065338"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8" name="Freeform 14"/>
          <p:cNvSpPr>
            <a:spLocks/>
          </p:cNvSpPr>
          <p:nvPr/>
        </p:nvSpPr>
        <p:spPr bwMode="auto">
          <a:xfrm>
            <a:off x="15670213" y="7272338"/>
            <a:ext cx="1589087" cy="2593975"/>
          </a:xfrm>
          <a:custGeom>
            <a:avLst/>
            <a:gdLst>
              <a:gd name="T0" fmla="*/ 0 w 1588787"/>
              <a:gd name="T1" fmla="*/ 0 h 2592976"/>
              <a:gd name="T2" fmla="*/ 1588787 w 1588787"/>
              <a:gd name="T3" fmla="*/ 0 h 2592976"/>
              <a:gd name="T4" fmla="*/ 1588787 w 1588787"/>
              <a:gd name="T5" fmla="*/ 2592977 h 2592976"/>
              <a:gd name="T6" fmla="*/ 0 w 1588787"/>
              <a:gd name="T7" fmla="*/ 2592977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7" y="0"/>
                </a:lnTo>
                <a:lnTo>
                  <a:pt x="1588787" y="2592977"/>
                </a:lnTo>
                <a:lnTo>
                  <a:pt x="0" y="259297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82588" y="382588"/>
            <a:ext cx="17522825" cy="9521825"/>
            <a:chOff x="0" y="0"/>
            <a:chExt cx="4615281" cy="2507892"/>
          </a:xfrm>
        </p:grpSpPr>
        <p:sp>
          <p:nvSpPr>
            <p:cNvPr id="13323" name="Freeform 3"/>
            <p:cNvSpPr>
              <a:spLocks/>
            </p:cNvSpPr>
            <p:nvPr/>
          </p:nvSpPr>
          <p:spPr bwMode="auto">
            <a:xfrm>
              <a:off x="0" y="0"/>
              <a:ext cx="4615281" cy="2507892"/>
            </a:xfrm>
            <a:custGeom>
              <a:avLst/>
              <a:gdLst>
                <a:gd name="T0" fmla="*/ 22532 w 4615281"/>
                <a:gd name="T1" fmla="*/ 0 h 2507892"/>
                <a:gd name="T2" fmla="*/ 4592749 w 4615281"/>
                <a:gd name="T3" fmla="*/ 0 h 2507892"/>
                <a:gd name="T4" fmla="*/ 4608681 w 4615281"/>
                <a:gd name="T5" fmla="*/ 6599 h 2507892"/>
                <a:gd name="T6" fmla="*/ 4615281 w 4615281"/>
                <a:gd name="T7" fmla="*/ 22532 h 2507892"/>
                <a:gd name="T8" fmla="*/ 4615281 w 4615281"/>
                <a:gd name="T9" fmla="*/ 2485360 h 2507892"/>
                <a:gd name="T10" fmla="*/ 4592749 w 4615281"/>
                <a:gd name="T11" fmla="*/ 2507892 h 2507892"/>
                <a:gd name="T12" fmla="*/ 22532 w 4615281"/>
                <a:gd name="T13" fmla="*/ 2507892 h 2507892"/>
                <a:gd name="T14" fmla="*/ 0 w 4615281"/>
                <a:gd name="T15" fmla="*/ 2485360 h 2507892"/>
                <a:gd name="T16" fmla="*/ 0 w 4615281"/>
                <a:gd name="T17" fmla="*/ 22532 h 2507892"/>
                <a:gd name="T18" fmla="*/ 22532 w 4615281"/>
                <a:gd name="T19" fmla="*/ 0 h 2507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5281" h="2507892">
                  <a:moveTo>
                    <a:pt x="22532" y="0"/>
                  </a:moveTo>
                  <a:lnTo>
                    <a:pt x="4592749" y="0"/>
                  </a:lnTo>
                  <a:cubicBezTo>
                    <a:pt x="4598725" y="0"/>
                    <a:pt x="4604456" y="2374"/>
                    <a:pt x="4608681" y="6599"/>
                  </a:cubicBezTo>
                  <a:cubicBezTo>
                    <a:pt x="4612907" y="10825"/>
                    <a:pt x="4615281" y="16556"/>
                    <a:pt x="4615281" y="22532"/>
                  </a:cubicBezTo>
                  <a:lnTo>
                    <a:pt x="4615281" y="2485360"/>
                  </a:lnTo>
                  <a:cubicBezTo>
                    <a:pt x="4615281" y="2497804"/>
                    <a:pt x="4605193" y="2507892"/>
                    <a:pt x="4592749" y="2507892"/>
                  </a:cubicBezTo>
                  <a:lnTo>
                    <a:pt x="22532" y="2507892"/>
                  </a:lnTo>
                  <a:cubicBezTo>
                    <a:pt x="10088" y="2507892"/>
                    <a:pt x="0" y="2497804"/>
                    <a:pt x="0" y="2485360"/>
                  </a:cubicBezTo>
                  <a:lnTo>
                    <a:pt x="0" y="22532"/>
                  </a:lnTo>
                  <a:cubicBezTo>
                    <a:pt x="0" y="10088"/>
                    <a:pt x="10088" y="0"/>
                    <a:pt x="22532"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4" name="TextBox 4"/>
            <p:cNvSpPr txBox="1">
              <a:spLocks noChangeArrowheads="1"/>
            </p:cNvSpPr>
            <p:nvPr/>
          </p:nvSpPr>
          <p:spPr bwMode="auto">
            <a:xfrm>
              <a:off x="0" y="-114300"/>
              <a:ext cx="812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6025"/>
                </a:lnSpc>
              </a:pPr>
              <a:endParaRPr lang="en-US" altLang="en-US"/>
            </a:p>
          </p:txBody>
        </p:sp>
      </p:grpSp>
      <p:grpSp>
        <p:nvGrpSpPr>
          <p:cNvPr id="13315" name="Group 5"/>
          <p:cNvGrpSpPr>
            <a:grpSpLocks/>
          </p:cNvGrpSpPr>
          <p:nvPr/>
        </p:nvGrpSpPr>
        <p:grpSpPr bwMode="auto">
          <a:xfrm>
            <a:off x="661988" y="477838"/>
            <a:ext cx="9345612" cy="1465262"/>
            <a:chOff x="0" y="0"/>
            <a:chExt cx="2461074" cy="385667"/>
          </a:xfrm>
        </p:grpSpPr>
        <p:sp>
          <p:nvSpPr>
            <p:cNvPr id="13321" name="Freeform 6"/>
            <p:cNvSpPr>
              <a:spLocks/>
            </p:cNvSpPr>
            <p:nvPr/>
          </p:nvSpPr>
          <p:spPr bwMode="auto">
            <a:xfrm>
              <a:off x="0" y="0"/>
              <a:ext cx="2461074" cy="385667"/>
            </a:xfrm>
            <a:custGeom>
              <a:avLst/>
              <a:gdLst>
                <a:gd name="T0" fmla="*/ 31483 w 2461074"/>
                <a:gd name="T1" fmla="*/ 0 h 385667"/>
                <a:gd name="T2" fmla="*/ 2429591 w 2461074"/>
                <a:gd name="T3" fmla="*/ 0 h 385667"/>
                <a:gd name="T4" fmla="*/ 2461074 w 2461074"/>
                <a:gd name="T5" fmla="*/ 31483 h 385667"/>
                <a:gd name="T6" fmla="*/ 2461074 w 2461074"/>
                <a:gd name="T7" fmla="*/ 354184 h 385667"/>
                <a:gd name="T8" fmla="*/ 2429591 w 2461074"/>
                <a:gd name="T9" fmla="*/ 385667 h 385667"/>
                <a:gd name="T10" fmla="*/ 31483 w 2461074"/>
                <a:gd name="T11" fmla="*/ 385667 h 385667"/>
                <a:gd name="T12" fmla="*/ 0 w 2461074"/>
                <a:gd name="T13" fmla="*/ 354184 h 385667"/>
                <a:gd name="T14" fmla="*/ 0 w 2461074"/>
                <a:gd name="T15" fmla="*/ 31483 h 385667"/>
                <a:gd name="T16" fmla="*/ 31483 w 2461074"/>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1074" h="385667">
                  <a:moveTo>
                    <a:pt x="31483" y="0"/>
                  </a:moveTo>
                  <a:lnTo>
                    <a:pt x="2429591" y="0"/>
                  </a:lnTo>
                  <a:cubicBezTo>
                    <a:pt x="2446978" y="0"/>
                    <a:pt x="2461074" y="14096"/>
                    <a:pt x="2461074" y="31483"/>
                  </a:cubicBezTo>
                  <a:lnTo>
                    <a:pt x="2461074" y="354184"/>
                  </a:lnTo>
                  <a:cubicBezTo>
                    <a:pt x="2461074" y="371572"/>
                    <a:pt x="2446978" y="385667"/>
                    <a:pt x="2429591" y="385667"/>
                  </a:cubicBezTo>
                  <a:lnTo>
                    <a:pt x="31483" y="385667"/>
                  </a:lnTo>
                  <a:cubicBezTo>
                    <a:pt x="14096" y="385667"/>
                    <a:pt x="0" y="371572"/>
                    <a:pt x="0" y="354184"/>
                  </a:cubicBezTo>
                  <a:lnTo>
                    <a:pt x="0" y="31483"/>
                  </a:lnTo>
                  <a:cubicBezTo>
                    <a:pt x="0" y="14096"/>
                    <a:pt x="14096" y="0"/>
                    <a:pt x="31483"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3322"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3316" name="AutoShape 8"/>
          <p:cNvSpPr>
            <a:spLocks noChangeShapeType="1"/>
          </p:cNvSpPr>
          <p:nvPr/>
        </p:nvSpPr>
        <p:spPr bwMode="auto">
          <a:xfrm>
            <a:off x="6399213" y="8478838"/>
            <a:ext cx="9055100" cy="238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3317" name="Freeform 9"/>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8" name="Freeform 10"/>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TextBox 11"/>
          <p:cNvSpPr txBox="1"/>
          <p:nvPr/>
        </p:nvSpPr>
        <p:spPr>
          <a:xfrm>
            <a:off x="1028700" y="822325"/>
            <a:ext cx="6210300" cy="693138"/>
          </a:xfrm>
          <a:prstGeom prst="rect">
            <a:avLst/>
          </a:prstGeom>
        </p:spPr>
        <p:txBody>
          <a:bodyPr wrap="square" lIns="0" tIns="0" rIns="0" bIns="0">
            <a:spAutoFit/>
          </a:bodyPr>
          <a:lstStyle/>
          <a:p>
            <a:pPr algn="ctr" eaLnBrk="1" fontAlgn="auto" hangingPunct="1">
              <a:lnSpc>
                <a:spcPts val="5805"/>
              </a:lnSpc>
              <a:spcBef>
                <a:spcPts val="0"/>
              </a:spcBef>
              <a:spcAft>
                <a:spcPts val="0"/>
              </a:spcAft>
              <a:defRPr/>
            </a:pPr>
            <a:r>
              <a:rPr lang="en-US" sz="4500" spc="44">
                <a:solidFill>
                  <a:srgbClr val="E18455"/>
                </a:solidFill>
                <a:latin typeface="Times New Roman" panose="02020603050405020304" pitchFamily="18" charset="0"/>
                <a:cs typeface="Times New Roman" panose="02020603050405020304" pitchFamily="18" charset="0"/>
              </a:rPr>
              <a:t>BÀI TẬP 2- SGK</a:t>
            </a:r>
          </a:p>
        </p:txBody>
      </p:sp>
      <p:sp>
        <p:nvSpPr>
          <p:cNvPr id="13320" name="TextBox 12"/>
          <p:cNvSpPr txBox="1">
            <a:spLocks noChangeArrowheads="1"/>
          </p:cNvSpPr>
          <p:nvPr/>
        </p:nvSpPr>
        <p:spPr bwMode="auto">
          <a:xfrm>
            <a:off x="1646238" y="2439988"/>
            <a:ext cx="14701837"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200"/>
              </a:lnSpc>
            </a:pPr>
            <a:r>
              <a:rPr lang="en-GB" altLang="en-US" sz="3000" smtClean="0">
                <a:solidFill>
                  <a:srgbClr val="004AAD"/>
                </a:solidFill>
                <a:latin typeface="Times New Roman" panose="02020603050405020304" pitchFamily="18" charset="0"/>
                <a:cs typeface="Times New Roman" panose="02020603050405020304" pitchFamily="18" charset="0"/>
              </a:rPr>
              <a:t>	Tìm </a:t>
            </a:r>
            <a:r>
              <a:rPr lang="en-GB" altLang="en-US" sz="3000">
                <a:solidFill>
                  <a:srgbClr val="004AAD"/>
                </a:solidFill>
                <a:latin typeface="Times New Roman" panose="02020603050405020304" pitchFamily="18" charset="0"/>
                <a:cs typeface="Times New Roman" panose="02020603050405020304" pitchFamily="18" charset="0"/>
              </a:rPr>
              <a:t>các BPTT được sử dụng trong những dòng thơ dưới đây. Những BPTT ấy có tác dụng biểu đạt như thế nào trong một bài thơ có yếu tố tượng trưng?</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Sông Đáy chảy vào đời tôi</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Như mẹ tôi gánh nặng rẽ vào ngõ sau mỗi buổi chiều đi làm về vất vả</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Tôi dụi mặt vào lưng người đẫm mồ hôi mát một mảnh sông đêm</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Năm tháng sống xa quê tôi như người bước hụt</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Cơn mơ vang lên tiếng cá quẫy tuột câu như một tiếng nấc</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Âm thầm vỡ trong tôi, âm thầm vỡ cuối nguồn...</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Sông Đáy ơi, sông Đáy ơi…chiều nay tôi trở lại</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Mẹ tôi đã già như cát bên bờ.</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1028700" y="420688"/>
            <a:ext cx="15970250" cy="9445625"/>
            <a:chOff x="0" y="0"/>
            <a:chExt cx="4206219" cy="2487627"/>
          </a:xfrm>
        </p:grpSpPr>
        <p:sp>
          <p:nvSpPr>
            <p:cNvPr id="14348"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9"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4339" name="Group 5"/>
          <p:cNvGrpSpPr>
            <a:grpSpLocks/>
          </p:cNvGrpSpPr>
          <p:nvPr/>
        </p:nvGrpSpPr>
        <p:grpSpPr bwMode="auto">
          <a:xfrm>
            <a:off x="0" y="87313"/>
            <a:ext cx="17743488" cy="10112375"/>
            <a:chOff x="0" y="0"/>
            <a:chExt cx="4673181" cy="2663363"/>
          </a:xfrm>
        </p:grpSpPr>
        <p:sp>
          <p:nvSpPr>
            <p:cNvPr id="14346" name="Freeform 6"/>
            <p:cNvSpPr>
              <a:spLocks/>
            </p:cNvSpPr>
            <p:nvPr/>
          </p:nvSpPr>
          <p:spPr bwMode="auto">
            <a:xfrm>
              <a:off x="0" y="0"/>
              <a:ext cx="4673181" cy="2663363"/>
            </a:xfrm>
            <a:custGeom>
              <a:avLst/>
              <a:gdLst>
                <a:gd name="T0" fmla="*/ 22253 w 4673181"/>
                <a:gd name="T1" fmla="*/ 0 h 2663363"/>
                <a:gd name="T2" fmla="*/ 4650928 w 4673181"/>
                <a:gd name="T3" fmla="*/ 0 h 2663363"/>
                <a:gd name="T4" fmla="*/ 4673181 w 4673181"/>
                <a:gd name="T5" fmla="*/ 22253 h 2663363"/>
                <a:gd name="T6" fmla="*/ 4673181 w 4673181"/>
                <a:gd name="T7" fmla="*/ 2641110 h 2663363"/>
                <a:gd name="T8" fmla="*/ 4650928 w 4673181"/>
                <a:gd name="T9" fmla="*/ 2663363 h 2663363"/>
                <a:gd name="T10" fmla="*/ 22253 w 4673181"/>
                <a:gd name="T11" fmla="*/ 2663363 h 2663363"/>
                <a:gd name="T12" fmla="*/ 0 w 4673181"/>
                <a:gd name="T13" fmla="*/ 2641110 h 2663363"/>
                <a:gd name="T14" fmla="*/ 0 w 4673181"/>
                <a:gd name="T15" fmla="*/ 22253 h 2663363"/>
                <a:gd name="T16" fmla="*/ 22253 w 4673181"/>
                <a:gd name="T17" fmla="*/ 0 h 266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3181" h="2663363">
                  <a:moveTo>
                    <a:pt x="22253" y="0"/>
                  </a:moveTo>
                  <a:lnTo>
                    <a:pt x="4650928" y="0"/>
                  </a:lnTo>
                  <a:cubicBezTo>
                    <a:pt x="4663218" y="0"/>
                    <a:pt x="4673181" y="9963"/>
                    <a:pt x="4673181" y="22253"/>
                  </a:cubicBezTo>
                  <a:lnTo>
                    <a:pt x="4673181" y="2641110"/>
                  </a:lnTo>
                  <a:cubicBezTo>
                    <a:pt x="4673181" y="2653400"/>
                    <a:pt x="4663218" y="2663363"/>
                    <a:pt x="4650928" y="2663363"/>
                  </a:cubicBezTo>
                  <a:lnTo>
                    <a:pt x="22253" y="2663363"/>
                  </a:lnTo>
                  <a:cubicBezTo>
                    <a:pt x="9963" y="2663363"/>
                    <a:pt x="0" y="2653400"/>
                    <a:pt x="0" y="2641110"/>
                  </a:cubicBezTo>
                  <a:lnTo>
                    <a:pt x="0" y="22253"/>
                  </a:lnTo>
                  <a:cubicBezTo>
                    <a:pt x="0" y="9963"/>
                    <a:pt x="9963" y="0"/>
                    <a:pt x="22253"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7" name="TextBox 7"/>
            <p:cNvSpPr txBox="1">
              <a:spLocks noChangeArrowheads="1"/>
            </p:cNvSpPr>
            <p:nvPr/>
          </p:nvSpPr>
          <p:spPr bwMode="auto">
            <a:xfrm>
              <a:off x="202364" y="900645"/>
              <a:ext cx="3672714" cy="76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Các biện pháp tu từ được sử dụng trong khổ thơ trên là: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Lặp cấu trúc: </a:t>
              </a:r>
              <a:r>
                <a:rPr lang="en-GB" altLang="en-US" sz="3000" i="1">
                  <a:solidFill>
                    <a:srgbClr val="004AAD"/>
                  </a:solidFill>
                  <a:latin typeface="Times New Roman" panose="02020603050405020304" pitchFamily="18" charset="0"/>
                  <a:cs typeface="Times New Roman" panose="02020603050405020304" pitchFamily="18" charset="0"/>
                </a:rPr>
                <a:t>Sông Đáy ơi, sông Đáy ơi</a:t>
              </a:r>
              <a:r>
                <a:rPr lang="en-GB" altLang="en-US" sz="3000">
                  <a:solidFill>
                    <a:srgbClr val="004AAD"/>
                  </a:solidFill>
                  <a:latin typeface="Times New Roman" panose="02020603050405020304" pitchFamily="18" charset="0"/>
                  <a:cs typeface="Times New Roman" panose="02020603050405020304" pitchFamily="18" charset="0"/>
                </a:rPr>
                <a:t>.</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So sánh: </a:t>
              </a:r>
            </a:p>
            <a:p>
              <a:pPr eaLnBrk="1" hangingPunct="1">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Sông Đáy chảy vào đời tôi/Như mẹ tôi gánh nặng rẽ vào ngõ sau mỗi buổi chiều đi làm về vất vả; Năm tháng sống xa quê tôi như người bước hụt; Mẹ tôi đã già như cát bên bờ.</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=&gt; Tác dụng: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Với các BPTT trên, bài thơ có yếu tố sẽ trở nên dễ hiểu, dễ hình dung, bởi các hình ảnh tượng trưng nhờ biện pháp so sánh được liên tưởng đến các hình ảnh gần gũi, bình dị và quen thuộc.</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Qua đó, người đọc có thể thấu hiểu được sự gắn bó của nhà thơ với con sông Đáy quê hương và tình cảm sâu nặng dành cho mẹ và quê hương khi xa quê.</a:t>
              </a:r>
            </a:p>
            <a:p>
              <a:pPr algn="ctr" eaLnBrk="1" hangingPunct="1">
                <a:lnSpc>
                  <a:spcPts val="4200"/>
                </a:lnSpc>
              </a:pPr>
              <a:endParaRPr lang="en-GB" altLang="en-US" sz="3000">
                <a:solidFill>
                  <a:srgbClr val="004AAD"/>
                </a:solidFill>
                <a:latin typeface="Poppins" charset="0"/>
              </a:endParaRPr>
            </a:p>
          </p:txBody>
        </p:sp>
      </p:grpSp>
      <p:sp>
        <p:nvSpPr>
          <p:cNvPr id="14340" name="Freeform 8"/>
          <p:cNvSpPr>
            <a:spLocks/>
          </p:cNvSpPr>
          <p:nvPr/>
        </p:nvSpPr>
        <p:spPr bwMode="auto">
          <a:xfrm>
            <a:off x="15549563" y="2466975"/>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1" name="Freeform 9"/>
          <p:cNvSpPr>
            <a:spLocks/>
          </p:cNvSpPr>
          <p:nvPr/>
        </p:nvSpPr>
        <p:spPr bwMode="auto">
          <a:xfrm>
            <a:off x="1316038" y="8728075"/>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2" name="Freeform 10"/>
          <p:cNvSpPr>
            <a:spLocks/>
          </p:cNvSpPr>
          <p:nvPr/>
        </p:nvSpPr>
        <p:spPr bwMode="auto">
          <a:xfrm>
            <a:off x="2609850" y="8837613"/>
            <a:ext cx="585788"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3" name="Freeform 11"/>
          <p:cNvSpPr>
            <a:spLocks/>
          </p:cNvSpPr>
          <p:nvPr/>
        </p:nvSpPr>
        <p:spPr bwMode="auto">
          <a:xfrm>
            <a:off x="15124113" y="1708150"/>
            <a:ext cx="584200"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4" name="Freeform 12"/>
          <p:cNvSpPr>
            <a:spLocks/>
          </p:cNvSpPr>
          <p:nvPr/>
        </p:nvSpPr>
        <p:spPr bwMode="auto">
          <a:xfrm>
            <a:off x="16084550" y="0"/>
            <a:ext cx="1416050" cy="2874963"/>
          </a:xfrm>
          <a:custGeom>
            <a:avLst/>
            <a:gdLst>
              <a:gd name="T0" fmla="*/ 0 w 1416215"/>
              <a:gd name="T1" fmla="*/ 0 h 2874237"/>
              <a:gd name="T2" fmla="*/ 1416215 w 1416215"/>
              <a:gd name="T3" fmla="*/ 0 h 2874237"/>
              <a:gd name="T4" fmla="*/ 1416215 w 1416215"/>
              <a:gd name="T5" fmla="*/ 2874237 h 2874237"/>
              <a:gd name="T6" fmla="*/ 0 w 1416215"/>
              <a:gd name="T7" fmla="*/ 2874237 h 2874237"/>
              <a:gd name="T8" fmla="*/ 0 w 1416215"/>
              <a:gd name="T9" fmla="*/ 0 h 2874237"/>
            </a:gdLst>
            <a:ahLst/>
            <a:cxnLst>
              <a:cxn ang="0">
                <a:pos x="T0" y="T1"/>
              </a:cxn>
              <a:cxn ang="0">
                <a:pos x="T2" y="T3"/>
              </a:cxn>
              <a:cxn ang="0">
                <a:pos x="T4" y="T5"/>
              </a:cxn>
              <a:cxn ang="0">
                <a:pos x="T6" y="T7"/>
              </a:cxn>
              <a:cxn ang="0">
                <a:pos x="T8" y="T9"/>
              </a:cxn>
            </a:cxnLst>
            <a:rect l="0" t="0" r="r" b="b"/>
            <a:pathLst>
              <a:path w="1416215" h="2874237">
                <a:moveTo>
                  <a:pt x="0" y="0"/>
                </a:moveTo>
                <a:lnTo>
                  <a:pt x="1416215" y="0"/>
                </a:lnTo>
                <a:lnTo>
                  <a:pt x="1416215" y="2874237"/>
                </a:lnTo>
                <a:lnTo>
                  <a:pt x="0" y="2874237"/>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5" name="Freeform 13"/>
          <p:cNvSpPr>
            <a:spLocks/>
          </p:cNvSpPr>
          <p:nvPr/>
        </p:nvSpPr>
        <p:spPr bwMode="auto">
          <a:xfrm>
            <a:off x="15917863" y="7677150"/>
            <a:ext cx="1341437" cy="2189163"/>
          </a:xfrm>
          <a:custGeom>
            <a:avLst/>
            <a:gdLst>
              <a:gd name="T0" fmla="*/ 0 w 1340969"/>
              <a:gd name="T1" fmla="*/ 0 h 2188525"/>
              <a:gd name="T2" fmla="*/ 1340969 w 1340969"/>
              <a:gd name="T3" fmla="*/ 0 h 2188525"/>
              <a:gd name="T4" fmla="*/ 1340969 w 1340969"/>
              <a:gd name="T5" fmla="*/ 2188526 h 2188525"/>
              <a:gd name="T6" fmla="*/ 0 w 1340969"/>
              <a:gd name="T7" fmla="*/ 2188526 h 2188525"/>
              <a:gd name="T8" fmla="*/ 0 w 1340969"/>
              <a:gd name="T9" fmla="*/ 0 h 2188525"/>
            </a:gdLst>
            <a:ahLst/>
            <a:cxnLst>
              <a:cxn ang="0">
                <a:pos x="T0" y="T1"/>
              </a:cxn>
              <a:cxn ang="0">
                <a:pos x="T2" y="T3"/>
              </a:cxn>
              <a:cxn ang="0">
                <a:pos x="T4" y="T5"/>
              </a:cxn>
              <a:cxn ang="0">
                <a:pos x="T6" y="T7"/>
              </a:cxn>
              <a:cxn ang="0">
                <a:pos x="T8" y="T9"/>
              </a:cxn>
            </a:cxnLst>
            <a:rect l="0" t="0" r="r" b="b"/>
            <a:pathLst>
              <a:path w="1340969" h="2188525">
                <a:moveTo>
                  <a:pt x="0" y="0"/>
                </a:moveTo>
                <a:lnTo>
                  <a:pt x="1340969" y="0"/>
                </a:lnTo>
                <a:lnTo>
                  <a:pt x="1340969" y="2188526"/>
                </a:lnTo>
                <a:lnTo>
                  <a:pt x="0" y="218852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1028700" y="420688"/>
            <a:ext cx="15970250" cy="9445625"/>
            <a:chOff x="0" y="0"/>
            <a:chExt cx="4206219" cy="2487627"/>
          </a:xfrm>
        </p:grpSpPr>
        <p:sp>
          <p:nvSpPr>
            <p:cNvPr id="15378"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79"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5363" name="Group 5"/>
          <p:cNvGrpSpPr>
            <a:grpSpLocks/>
          </p:cNvGrpSpPr>
          <p:nvPr/>
        </p:nvGrpSpPr>
        <p:grpSpPr bwMode="auto">
          <a:xfrm>
            <a:off x="1497013" y="908050"/>
            <a:ext cx="15035212" cy="8369300"/>
            <a:chOff x="0" y="0"/>
            <a:chExt cx="3959914" cy="2204186"/>
          </a:xfrm>
        </p:grpSpPr>
        <p:sp>
          <p:nvSpPr>
            <p:cNvPr id="15376"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77"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5364" name="Group 8"/>
          <p:cNvGrpSpPr>
            <a:grpSpLocks/>
          </p:cNvGrpSpPr>
          <p:nvPr/>
        </p:nvGrpSpPr>
        <p:grpSpPr bwMode="auto">
          <a:xfrm>
            <a:off x="1497013" y="2116138"/>
            <a:ext cx="14546262" cy="6832600"/>
            <a:chOff x="0" y="0"/>
            <a:chExt cx="3831335" cy="1799428"/>
          </a:xfrm>
        </p:grpSpPr>
        <p:sp>
          <p:nvSpPr>
            <p:cNvPr id="15374" name="Freeform 9"/>
            <p:cNvSpPr>
              <a:spLocks/>
            </p:cNvSpPr>
            <p:nvPr/>
          </p:nvSpPr>
          <p:spPr bwMode="auto">
            <a:xfrm>
              <a:off x="0" y="0"/>
              <a:ext cx="3831335" cy="1799428"/>
            </a:xfrm>
            <a:custGeom>
              <a:avLst/>
              <a:gdLst>
                <a:gd name="T0" fmla="*/ 20223 w 3831335"/>
                <a:gd name="T1" fmla="*/ 0 h 1799428"/>
                <a:gd name="T2" fmla="*/ 3811111 w 3831335"/>
                <a:gd name="T3" fmla="*/ 0 h 1799428"/>
                <a:gd name="T4" fmla="*/ 3831335 w 3831335"/>
                <a:gd name="T5" fmla="*/ 20223 h 1799428"/>
                <a:gd name="T6" fmla="*/ 3831335 w 3831335"/>
                <a:gd name="T7" fmla="*/ 1779204 h 1799428"/>
                <a:gd name="T8" fmla="*/ 3811111 w 3831335"/>
                <a:gd name="T9" fmla="*/ 1799428 h 1799428"/>
                <a:gd name="T10" fmla="*/ 20223 w 3831335"/>
                <a:gd name="T11" fmla="*/ 1799428 h 1799428"/>
                <a:gd name="T12" fmla="*/ 0 w 3831335"/>
                <a:gd name="T13" fmla="*/ 1779204 h 1799428"/>
                <a:gd name="T14" fmla="*/ 0 w 3831335"/>
                <a:gd name="T15" fmla="*/ 20223 h 1799428"/>
                <a:gd name="T16" fmla="*/ 20223 w 3831335"/>
                <a:gd name="T17"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1335" h="1799428">
                  <a:moveTo>
                    <a:pt x="20223" y="0"/>
                  </a:moveTo>
                  <a:lnTo>
                    <a:pt x="3811111" y="0"/>
                  </a:lnTo>
                  <a:cubicBezTo>
                    <a:pt x="3822280" y="0"/>
                    <a:pt x="3831335" y="9054"/>
                    <a:pt x="3831335" y="20223"/>
                  </a:cubicBezTo>
                  <a:lnTo>
                    <a:pt x="3831335" y="1779204"/>
                  </a:lnTo>
                  <a:cubicBezTo>
                    <a:pt x="3831335" y="1790374"/>
                    <a:pt x="3822280" y="1799428"/>
                    <a:pt x="3811111" y="1799428"/>
                  </a:cubicBezTo>
                  <a:lnTo>
                    <a:pt x="20223" y="1799428"/>
                  </a:lnTo>
                  <a:cubicBezTo>
                    <a:pt x="9054" y="1799428"/>
                    <a:pt x="0" y="1790374"/>
                    <a:pt x="0" y="1779204"/>
                  </a:cubicBezTo>
                  <a:lnTo>
                    <a:pt x="0" y="20223"/>
                  </a:lnTo>
                  <a:cubicBezTo>
                    <a:pt x="0" y="9054"/>
                    <a:pt x="9054" y="0"/>
                    <a:pt x="20223"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5375"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5365" name="Freeform 11"/>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TextBox 12"/>
          <p:cNvSpPr txBox="1"/>
          <p:nvPr/>
        </p:nvSpPr>
        <p:spPr>
          <a:xfrm>
            <a:off x="4837113" y="1163638"/>
            <a:ext cx="4383087" cy="693138"/>
          </a:xfrm>
          <a:prstGeom prst="rect">
            <a:avLst/>
          </a:prstGeom>
        </p:spPr>
        <p:txBody>
          <a:bodyPr wrap="square" lIns="0" tIns="0" rIns="0" bIns="0">
            <a:spAutoFit/>
          </a:bodyPr>
          <a:lstStyle/>
          <a:p>
            <a:pPr algn="ctr" eaLnBrk="1" fontAlgn="auto" hangingPunct="1">
              <a:lnSpc>
                <a:spcPts val="5805"/>
              </a:lnSpc>
              <a:spcBef>
                <a:spcPts val="0"/>
              </a:spcBef>
              <a:spcAft>
                <a:spcPts val="0"/>
              </a:spcAft>
              <a:defRPr/>
            </a:pPr>
            <a:r>
              <a:rPr lang="en-US" sz="4500" b="1" spc="44">
                <a:solidFill>
                  <a:srgbClr val="000000"/>
                </a:solidFill>
                <a:latin typeface="Times New Roman" panose="02020603050405020304" pitchFamily="18" charset="0"/>
                <a:cs typeface="Times New Roman" panose="02020603050405020304" pitchFamily="18" charset="0"/>
              </a:rPr>
              <a:t>BÀI 3</a:t>
            </a:r>
            <a:r>
              <a:rPr lang="en-US" sz="4500" b="1" spc="44">
                <a:solidFill>
                  <a:srgbClr val="000000"/>
                </a:solidFill>
                <a:latin typeface="Times New Roman" panose="02020603050405020304" pitchFamily="18" charset="0"/>
                <a:cs typeface="Times New Roman" panose="02020603050405020304" pitchFamily="18" charset="0"/>
              </a:rPr>
              <a:t>: </a:t>
            </a:r>
            <a:r>
              <a:rPr lang="en-US" sz="4500" b="1" spc="44" smtClean="0">
                <a:solidFill>
                  <a:srgbClr val="000000"/>
                </a:solidFill>
                <a:latin typeface="Times New Roman" panose="02020603050405020304" pitchFamily="18" charset="0"/>
                <a:cs typeface="Times New Roman" panose="02020603050405020304" pitchFamily="18" charset="0"/>
              </a:rPr>
              <a:t>SGK</a:t>
            </a:r>
            <a:endParaRPr lang="en-US" sz="4500" b="1" spc="44">
              <a:solidFill>
                <a:srgbClr val="000000"/>
              </a:solidFill>
              <a:latin typeface="Times New Roman" panose="02020603050405020304" pitchFamily="18" charset="0"/>
              <a:cs typeface="Times New Roman" panose="02020603050405020304" pitchFamily="18" charset="0"/>
            </a:endParaRPr>
          </a:p>
        </p:txBody>
      </p:sp>
      <p:sp>
        <p:nvSpPr>
          <p:cNvPr id="15367" name="TextBox 13"/>
          <p:cNvSpPr txBox="1">
            <a:spLocks noChangeArrowheads="1"/>
          </p:cNvSpPr>
          <p:nvPr/>
        </p:nvSpPr>
        <p:spPr bwMode="auto">
          <a:xfrm>
            <a:off x="2943225" y="4259263"/>
            <a:ext cx="11925300" cy="134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638"/>
              </a:lnSpc>
            </a:pPr>
            <a:r>
              <a:rPr lang="en-GB" altLang="en-US" sz="2600">
                <a:solidFill>
                  <a:srgbClr val="5D381C"/>
                </a:solidFill>
                <a:latin typeface="Poppins Bold" charset="0"/>
              </a:rPr>
              <a:t>- </a:t>
            </a:r>
            <a:r>
              <a:rPr lang="en-GB" altLang="en-US" sz="2800">
                <a:solidFill>
                  <a:srgbClr val="5D381C"/>
                </a:solidFill>
                <a:latin typeface="Times New Roman" panose="02020603050405020304" pitchFamily="18" charset="0"/>
                <a:cs typeface="Times New Roman" panose="02020603050405020304" pitchFamily="18" charset="0"/>
              </a:rPr>
              <a:t>Chủ yếu là để biểu đạt tình cảm, cảm xúc của nhân vật trữ tình và sự khẳng định về những gì đang hỏi: đó là cảm xúc nhớ nhung, lưu luyến và sự trăn trở về cảnh vật nên thơ và con người thân thiện nơi thôn Vĩ Dạ xứ </a:t>
            </a:r>
            <a:r>
              <a:rPr lang="en-GB" altLang="en-US" sz="2800">
                <a:solidFill>
                  <a:srgbClr val="5D381C"/>
                </a:solidFill>
                <a:latin typeface="Times New Roman" panose="02020603050405020304" pitchFamily="18" charset="0"/>
                <a:cs typeface="Times New Roman" panose="02020603050405020304" pitchFamily="18" charset="0"/>
              </a:rPr>
              <a:t>Huế</a:t>
            </a:r>
            <a:r>
              <a:rPr lang="en-GB" altLang="en-US" sz="2800" smtClean="0">
                <a:solidFill>
                  <a:srgbClr val="5D381C"/>
                </a:solidFill>
                <a:latin typeface="Times New Roman" panose="02020603050405020304" pitchFamily="18" charset="0"/>
                <a:cs typeface="Times New Roman" panose="02020603050405020304" pitchFamily="18" charset="0"/>
              </a:rPr>
              <a:t>.</a:t>
            </a:r>
            <a:endParaRPr lang="en-GB" altLang="en-US" sz="2800">
              <a:solidFill>
                <a:srgbClr val="5D381C"/>
              </a:solidFill>
              <a:latin typeface="Times New Roman" panose="02020603050405020304" pitchFamily="18" charset="0"/>
              <a:cs typeface="Times New Roman" panose="02020603050405020304" pitchFamily="18" charset="0"/>
            </a:endParaRPr>
          </a:p>
        </p:txBody>
      </p:sp>
      <p:sp>
        <p:nvSpPr>
          <p:cNvPr id="15368" name="TextBox 14"/>
          <p:cNvSpPr txBox="1">
            <a:spLocks noChangeArrowheads="1"/>
          </p:cNvSpPr>
          <p:nvPr/>
        </p:nvSpPr>
        <p:spPr bwMode="auto">
          <a:xfrm>
            <a:off x="2943225" y="6480175"/>
            <a:ext cx="11925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638"/>
              </a:lnSpc>
            </a:pPr>
            <a:r>
              <a:rPr lang="en-GB" altLang="en-US" sz="2800">
                <a:solidFill>
                  <a:srgbClr val="5D381C"/>
                </a:solidFill>
                <a:latin typeface="Times New Roman" panose="02020603050405020304" pitchFamily="18" charset="0"/>
                <a:cs typeface="Times New Roman" panose="02020603050405020304" pitchFamily="18" charset="0"/>
              </a:rPr>
              <a:t>- Đồng thời các câu hỏi tu từ xuất hiện ở 3 khổ thơ cũng làm cho bài thơ giàu nhịn điệu, đậm chất trữ tình.</a:t>
            </a:r>
          </a:p>
          <a:p>
            <a:pPr eaLnBrk="1" hangingPunct="1">
              <a:lnSpc>
                <a:spcPts val="3638"/>
              </a:lnSpc>
            </a:pPr>
            <a:endParaRPr lang="en-GB" altLang="en-US" sz="2600">
              <a:solidFill>
                <a:srgbClr val="5D381C"/>
              </a:solidFill>
              <a:latin typeface="Poppins Bold" charset="0"/>
            </a:endParaRPr>
          </a:p>
        </p:txBody>
      </p:sp>
      <p:sp>
        <p:nvSpPr>
          <p:cNvPr id="15369" name="Freeform 15"/>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5370" name="Group 16"/>
          <p:cNvGrpSpPr>
            <a:grpSpLocks/>
          </p:cNvGrpSpPr>
          <p:nvPr/>
        </p:nvGrpSpPr>
        <p:grpSpPr bwMode="auto">
          <a:xfrm>
            <a:off x="2243138" y="2116825"/>
            <a:ext cx="12403137" cy="1885367"/>
            <a:chOff x="0" y="0"/>
            <a:chExt cx="3266472" cy="496668"/>
          </a:xfrm>
        </p:grpSpPr>
        <p:sp>
          <p:nvSpPr>
            <p:cNvPr id="15372" name="Freeform 17"/>
            <p:cNvSpPr>
              <a:spLocks/>
            </p:cNvSpPr>
            <p:nvPr/>
          </p:nvSpPr>
          <p:spPr bwMode="auto">
            <a:xfrm>
              <a:off x="0" y="0"/>
              <a:ext cx="3266472" cy="438343"/>
            </a:xfrm>
            <a:custGeom>
              <a:avLst/>
              <a:gdLst>
                <a:gd name="T0" fmla="*/ 23721 w 3266472"/>
                <a:gd name="T1" fmla="*/ 0 h 438343"/>
                <a:gd name="T2" fmla="*/ 3242751 w 3266472"/>
                <a:gd name="T3" fmla="*/ 0 h 438343"/>
                <a:gd name="T4" fmla="*/ 3259524 w 3266472"/>
                <a:gd name="T5" fmla="*/ 6948 h 438343"/>
                <a:gd name="T6" fmla="*/ 3266472 w 3266472"/>
                <a:gd name="T7" fmla="*/ 23721 h 438343"/>
                <a:gd name="T8" fmla="*/ 3266472 w 3266472"/>
                <a:gd name="T9" fmla="*/ 414623 h 438343"/>
                <a:gd name="T10" fmla="*/ 3259524 w 3266472"/>
                <a:gd name="T11" fmla="*/ 431396 h 438343"/>
                <a:gd name="T12" fmla="*/ 3242751 w 3266472"/>
                <a:gd name="T13" fmla="*/ 438343 h 438343"/>
                <a:gd name="T14" fmla="*/ 23721 w 3266472"/>
                <a:gd name="T15" fmla="*/ 438343 h 438343"/>
                <a:gd name="T16" fmla="*/ 0 w 3266472"/>
                <a:gd name="T17" fmla="*/ 414623 h 438343"/>
                <a:gd name="T18" fmla="*/ 0 w 3266472"/>
                <a:gd name="T19" fmla="*/ 23721 h 438343"/>
                <a:gd name="T20" fmla="*/ 23721 w 3266472"/>
                <a:gd name="T21" fmla="*/ 0 h 438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6472" h="438343">
                  <a:moveTo>
                    <a:pt x="23721" y="0"/>
                  </a:moveTo>
                  <a:lnTo>
                    <a:pt x="3242751" y="0"/>
                  </a:lnTo>
                  <a:cubicBezTo>
                    <a:pt x="3249042" y="0"/>
                    <a:pt x="3255076" y="2499"/>
                    <a:pt x="3259524" y="6948"/>
                  </a:cubicBezTo>
                  <a:cubicBezTo>
                    <a:pt x="3263973" y="11396"/>
                    <a:pt x="3266472" y="17430"/>
                    <a:pt x="3266472" y="23721"/>
                  </a:cubicBezTo>
                  <a:lnTo>
                    <a:pt x="3266472" y="414623"/>
                  </a:lnTo>
                  <a:cubicBezTo>
                    <a:pt x="3266472" y="420914"/>
                    <a:pt x="3263973" y="426947"/>
                    <a:pt x="3259524" y="431396"/>
                  </a:cubicBezTo>
                  <a:cubicBezTo>
                    <a:pt x="3255076" y="435844"/>
                    <a:pt x="3249042" y="438343"/>
                    <a:pt x="3242751" y="438343"/>
                  </a:cubicBezTo>
                  <a:lnTo>
                    <a:pt x="23721" y="438343"/>
                  </a:lnTo>
                  <a:cubicBezTo>
                    <a:pt x="10620" y="438343"/>
                    <a:pt x="0" y="427723"/>
                    <a:pt x="0" y="414623"/>
                  </a:cubicBezTo>
                  <a:lnTo>
                    <a:pt x="0" y="23721"/>
                  </a:lnTo>
                  <a:cubicBezTo>
                    <a:pt x="0" y="10620"/>
                    <a:pt x="10620" y="0"/>
                    <a:pt x="23721"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8" name="TextBox 18"/>
            <p:cNvSpPr txBox="1"/>
            <p:nvPr/>
          </p:nvSpPr>
          <p:spPr>
            <a:xfrm>
              <a:off x="0" y="7555"/>
              <a:ext cx="3195602" cy="489113"/>
            </a:xfrm>
            <a:prstGeom prst="rect">
              <a:avLst/>
            </a:prstGeom>
          </p:spPr>
          <p:txBody>
            <a:bodyPr lIns="50800" tIns="50800" rIns="50800" bIns="50800" anchor="ctr"/>
            <a:lstStyle/>
            <a:p>
              <a:pPr algn="ctr" eaLnBrk="1" fontAlgn="auto" hangingPunct="1">
                <a:lnSpc>
                  <a:spcPts val="3499"/>
                </a:lnSpc>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câu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hỏi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 </a:t>
              </a:r>
              <a:r>
                <a:rPr lang="en-US" sz="3200" dirty="0" err="1">
                  <a:solidFill>
                    <a:srgbClr val="000000"/>
                  </a:solidFill>
                  <a:latin typeface="Times New Roman" panose="02020603050405020304" pitchFamily="18" charset="0"/>
                  <a:cs typeface="Times New Roman" panose="02020603050405020304" pitchFamily="18" charset="0"/>
                </a:rPr>
                <a:t>Đây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thôn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Vĩ</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a:t>
              </a:r>
              <a:r>
                <a:rPr lang="en-US" sz="3200" i="1" dirty="0">
                  <a:solidFill>
                    <a:srgbClr val="000000"/>
                  </a:solidFill>
                  <a:latin typeface="Times New Roman" panose="02020603050405020304" pitchFamily="18" charset="0"/>
                  <a:cs typeface="Times New Roman" panose="02020603050405020304" pitchFamily="18" charset="0"/>
                </a:rPr>
                <a:t>Sao </a:t>
              </a:r>
              <a:r>
                <a:rPr lang="en-US" sz="3200" i="1" dirty="0" err="1">
                  <a:solidFill>
                    <a:srgbClr val="000000"/>
                  </a:solidFill>
                  <a:latin typeface="Times New Roman" panose="02020603050405020304" pitchFamily="18" charset="0"/>
                  <a:cs typeface="Times New Roman" panose="02020603050405020304" pitchFamily="18" charset="0"/>
                </a:rPr>
                <a:t>anh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không</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về</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chơi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thôn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Vĩ</a:t>
              </a:r>
              <a:r>
                <a:rPr lang="en-US" sz="3200" i="1" dirty="0">
                  <a:solidFill>
                    <a:srgbClr val="000000"/>
                  </a:solidFill>
                  <a:latin typeface="Times New Roman" panose="02020603050405020304" pitchFamily="18" charset="0"/>
                  <a:cs typeface="Times New Roman" panose="02020603050405020304" pitchFamily="18" charset="0"/>
                </a:rPr>
                <a:t>? , </a:t>
              </a:r>
              <a:r>
                <a:rPr lang="en-US" sz="3200" i="1" dirty="0" err="1">
                  <a:solidFill>
                    <a:srgbClr val="000000"/>
                  </a:solidFill>
                  <a:latin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chở</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trăng</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về</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kịp</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tối</a:t>
              </a:r>
              <a:r>
                <a:rPr lang="en-US" sz="3200" i="1" dirty="0">
                  <a:solidFill>
                    <a:srgbClr val="000000"/>
                  </a:solidFill>
                  <a:latin typeface="Times New Roman" panose="02020603050405020304" pitchFamily="18" charset="0"/>
                  <a:cs typeface="Times New Roman" panose="02020603050405020304" pitchFamily="18" charset="0"/>
                </a:rPr>
                <a:t> nay?, Ai </a:t>
              </a:r>
              <a:r>
                <a:rPr lang="en-US" sz="3200" i="1" dirty="0" err="1">
                  <a:solidFill>
                    <a:srgbClr val="000000"/>
                  </a:solidFill>
                  <a:latin typeface="Times New Roman" panose="02020603050405020304" pitchFamily="18" charset="0"/>
                  <a:cs typeface="Times New Roman" panose="02020603050405020304" pitchFamily="18" charset="0"/>
                </a:rPr>
                <a:t>biết</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tình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ai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đậm</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đà</a:t>
              </a:r>
              <a:r>
                <a:rPr lang="en-US" sz="3200" i="1" dirty="0">
                  <a:solidFill>
                    <a:srgbClr val="000000"/>
                  </a:solidFill>
                  <a:latin typeface="Times New Roman" panose="02020603050405020304" pitchFamily="18" charset="0"/>
                  <a:cs typeface="Times New Roman" panose="02020603050405020304" pitchFamily="18" charset="0"/>
                </a:rPr>
                <a:t>?</a:t>
              </a:r>
            </a:p>
            <a:p>
              <a:pPr algn="ctr" eaLnBrk="1" fontAlgn="auto" hangingPunct="1">
                <a:lnSpc>
                  <a:spcPts val="3499"/>
                </a:lnSpc>
                <a:spcAft>
                  <a:spcPts val="0"/>
                </a:spcAft>
                <a:defRPr/>
              </a:pPr>
              <a:endParaRPr lang="en-US" sz="2499" dirty="0">
                <a:solidFill>
                  <a:srgbClr val="000000"/>
                </a:solidFill>
                <a:latin typeface="Poppins"/>
              </a:endParaRPr>
            </a:p>
          </p:txBody>
        </p:sp>
      </p:grpSp>
      <p:sp>
        <p:nvSpPr>
          <p:cNvPr id="19" name="TextBox 19"/>
          <p:cNvSpPr txBox="1"/>
          <p:nvPr/>
        </p:nvSpPr>
        <p:spPr>
          <a:xfrm>
            <a:off x="1287463" y="3735388"/>
            <a:ext cx="2354262" cy="481478"/>
          </a:xfrm>
          <a:prstGeom prst="rect">
            <a:avLst/>
          </a:prstGeom>
        </p:spPr>
        <p:txBody>
          <a:bodyPr lIns="0" tIns="0" rIns="0" bIns="0">
            <a:spAutoFit/>
          </a:bodyPr>
          <a:lstStyle/>
          <a:p>
            <a:pPr algn="ctr" eaLnBrk="1" fontAlgn="auto" hangingPunct="1">
              <a:lnSpc>
                <a:spcPts val="4059"/>
              </a:lnSpc>
              <a:spcAft>
                <a:spcPts val="0"/>
              </a:spcAft>
              <a:defRPr/>
            </a:pPr>
            <a:r>
              <a:rPr lang="en-US" sz="2899">
                <a:solidFill>
                  <a:srgbClr val="000000"/>
                </a:solidFill>
                <a:latin typeface="Times New Roman" panose="02020603050405020304" pitchFamily="18" charset="0"/>
                <a:cs typeface="Times New Roman" panose="02020603050405020304" pitchFamily="18" charset="0"/>
              </a:rPr>
              <a:t>Tác dụng: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1028700" y="420688"/>
            <a:ext cx="15970250" cy="9445625"/>
            <a:chOff x="0" y="0"/>
            <a:chExt cx="4206219" cy="2487627"/>
          </a:xfrm>
        </p:grpSpPr>
        <p:sp>
          <p:nvSpPr>
            <p:cNvPr id="16397"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8"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6387" name="Group 5"/>
          <p:cNvGrpSpPr>
            <a:grpSpLocks/>
          </p:cNvGrpSpPr>
          <p:nvPr/>
        </p:nvGrpSpPr>
        <p:grpSpPr bwMode="auto">
          <a:xfrm>
            <a:off x="0" y="87313"/>
            <a:ext cx="18016538" cy="9929812"/>
            <a:chOff x="0" y="0"/>
            <a:chExt cx="4745111" cy="2615409"/>
          </a:xfrm>
        </p:grpSpPr>
        <p:sp>
          <p:nvSpPr>
            <p:cNvPr id="16395" name="Freeform 6"/>
            <p:cNvSpPr>
              <a:spLocks/>
            </p:cNvSpPr>
            <p:nvPr/>
          </p:nvSpPr>
          <p:spPr bwMode="auto">
            <a:xfrm>
              <a:off x="0" y="0"/>
              <a:ext cx="4745111" cy="2615409"/>
            </a:xfrm>
            <a:custGeom>
              <a:avLst/>
              <a:gdLst>
                <a:gd name="T0" fmla="*/ 21915 w 4745111"/>
                <a:gd name="T1" fmla="*/ 0 h 2615409"/>
                <a:gd name="T2" fmla="*/ 4723195 w 4745111"/>
                <a:gd name="T3" fmla="*/ 0 h 2615409"/>
                <a:gd name="T4" fmla="*/ 4738692 w 4745111"/>
                <a:gd name="T5" fmla="*/ 6419 h 2615409"/>
                <a:gd name="T6" fmla="*/ 4745111 w 4745111"/>
                <a:gd name="T7" fmla="*/ 21915 h 2615409"/>
                <a:gd name="T8" fmla="*/ 4745111 w 4745111"/>
                <a:gd name="T9" fmla="*/ 2593494 h 2615409"/>
                <a:gd name="T10" fmla="*/ 4738692 w 4745111"/>
                <a:gd name="T11" fmla="*/ 2608990 h 2615409"/>
                <a:gd name="T12" fmla="*/ 4723195 w 4745111"/>
                <a:gd name="T13" fmla="*/ 2615409 h 2615409"/>
                <a:gd name="T14" fmla="*/ 21915 w 4745111"/>
                <a:gd name="T15" fmla="*/ 2615409 h 2615409"/>
                <a:gd name="T16" fmla="*/ 6419 w 4745111"/>
                <a:gd name="T17" fmla="*/ 2608990 h 2615409"/>
                <a:gd name="T18" fmla="*/ 0 w 4745111"/>
                <a:gd name="T19" fmla="*/ 2593494 h 2615409"/>
                <a:gd name="T20" fmla="*/ 0 w 4745111"/>
                <a:gd name="T21" fmla="*/ 21915 h 2615409"/>
                <a:gd name="T22" fmla="*/ 6419 w 4745111"/>
                <a:gd name="T23" fmla="*/ 6419 h 2615409"/>
                <a:gd name="T24" fmla="*/ 21915 w 4745111"/>
                <a:gd name="T25" fmla="*/ 0 h 2615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45111" h="2615409">
                  <a:moveTo>
                    <a:pt x="21915" y="0"/>
                  </a:moveTo>
                  <a:lnTo>
                    <a:pt x="4723195" y="0"/>
                  </a:lnTo>
                  <a:cubicBezTo>
                    <a:pt x="4729008" y="0"/>
                    <a:pt x="4734582" y="2309"/>
                    <a:pt x="4738692" y="6419"/>
                  </a:cubicBezTo>
                  <a:cubicBezTo>
                    <a:pt x="4742802" y="10529"/>
                    <a:pt x="4745111" y="16103"/>
                    <a:pt x="4745111" y="21915"/>
                  </a:cubicBezTo>
                  <a:lnTo>
                    <a:pt x="4745111" y="2593494"/>
                  </a:lnTo>
                  <a:cubicBezTo>
                    <a:pt x="4745111" y="2599306"/>
                    <a:pt x="4742802" y="2604880"/>
                    <a:pt x="4738692" y="2608990"/>
                  </a:cubicBezTo>
                  <a:cubicBezTo>
                    <a:pt x="4734582" y="2613100"/>
                    <a:pt x="4729008" y="2615409"/>
                    <a:pt x="4723195" y="2615409"/>
                  </a:cubicBezTo>
                  <a:lnTo>
                    <a:pt x="21915" y="2615409"/>
                  </a:lnTo>
                  <a:cubicBezTo>
                    <a:pt x="16103" y="2615409"/>
                    <a:pt x="10529" y="2613100"/>
                    <a:pt x="6419" y="2608990"/>
                  </a:cubicBezTo>
                  <a:cubicBezTo>
                    <a:pt x="2309" y="2604880"/>
                    <a:pt x="0" y="2599306"/>
                    <a:pt x="0" y="2593494"/>
                  </a:cubicBezTo>
                  <a:lnTo>
                    <a:pt x="0" y="21915"/>
                  </a:lnTo>
                  <a:cubicBezTo>
                    <a:pt x="0" y="16103"/>
                    <a:pt x="2309" y="10529"/>
                    <a:pt x="6419" y="6419"/>
                  </a:cubicBezTo>
                  <a:cubicBezTo>
                    <a:pt x="10529" y="2309"/>
                    <a:pt x="16103" y="0"/>
                    <a:pt x="21915"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6" name="TextBox 7"/>
            <p:cNvSpPr txBox="1">
              <a:spLocks noChangeArrowheads="1"/>
            </p:cNvSpPr>
            <p:nvPr/>
          </p:nvSpPr>
          <p:spPr bwMode="auto">
            <a:xfrm>
              <a:off x="0" y="-85725"/>
              <a:ext cx="8128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4200"/>
                </a:lnSpc>
              </a:pPr>
              <a:endParaRPr lang="en-US" altLang="en-US"/>
            </a:p>
          </p:txBody>
        </p:sp>
      </p:grpSp>
      <p:sp>
        <p:nvSpPr>
          <p:cNvPr id="16388" name="Freeform 8"/>
          <p:cNvSpPr>
            <a:spLocks/>
          </p:cNvSpPr>
          <p:nvPr/>
        </p:nvSpPr>
        <p:spPr bwMode="auto">
          <a:xfrm>
            <a:off x="15549563" y="2466975"/>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89" name="Freeform 9"/>
          <p:cNvSpPr>
            <a:spLocks/>
          </p:cNvSpPr>
          <p:nvPr/>
        </p:nvSpPr>
        <p:spPr bwMode="auto">
          <a:xfrm>
            <a:off x="1316038" y="8728075"/>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0" name="Freeform 10"/>
          <p:cNvSpPr>
            <a:spLocks/>
          </p:cNvSpPr>
          <p:nvPr/>
        </p:nvSpPr>
        <p:spPr bwMode="auto">
          <a:xfrm>
            <a:off x="2609850" y="8837613"/>
            <a:ext cx="585788"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1" name="Freeform 11"/>
          <p:cNvSpPr>
            <a:spLocks/>
          </p:cNvSpPr>
          <p:nvPr/>
        </p:nvSpPr>
        <p:spPr bwMode="auto">
          <a:xfrm>
            <a:off x="15124113" y="1708150"/>
            <a:ext cx="584200"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2" name="Freeform 12"/>
          <p:cNvSpPr>
            <a:spLocks/>
          </p:cNvSpPr>
          <p:nvPr/>
        </p:nvSpPr>
        <p:spPr bwMode="auto">
          <a:xfrm>
            <a:off x="16084550" y="0"/>
            <a:ext cx="1416050" cy="2874963"/>
          </a:xfrm>
          <a:custGeom>
            <a:avLst/>
            <a:gdLst>
              <a:gd name="T0" fmla="*/ 0 w 1416215"/>
              <a:gd name="T1" fmla="*/ 0 h 2874237"/>
              <a:gd name="T2" fmla="*/ 1416215 w 1416215"/>
              <a:gd name="T3" fmla="*/ 0 h 2874237"/>
              <a:gd name="T4" fmla="*/ 1416215 w 1416215"/>
              <a:gd name="T5" fmla="*/ 2874237 h 2874237"/>
              <a:gd name="T6" fmla="*/ 0 w 1416215"/>
              <a:gd name="T7" fmla="*/ 2874237 h 2874237"/>
              <a:gd name="T8" fmla="*/ 0 w 1416215"/>
              <a:gd name="T9" fmla="*/ 0 h 2874237"/>
            </a:gdLst>
            <a:ahLst/>
            <a:cxnLst>
              <a:cxn ang="0">
                <a:pos x="T0" y="T1"/>
              </a:cxn>
              <a:cxn ang="0">
                <a:pos x="T2" y="T3"/>
              </a:cxn>
              <a:cxn ang="0">
                <a:pos x="T4" y="T5"/>
              </a:cxn>
              <a:cxn ang="0">
                <a:pos x="T6" y="T7"/>
              </a:cxn>
              <a:cxn ang="0">
                <a:pos x="T8" y="T9"/>
              </a:cxn>
            </a:cxnLst>
            <a:rect l="0" t="0" r="r" b="b"/>
            <a:pathLst>
              <a:path w="1416215" h="2874237">
                <a:moveTo>
                  <a:pt x="0" y="0"/>
                </a:moveTo>
                <a:lnTo>
                  <a:pt x="1416215" y="0"/>
                </a:lnTo>
                <a:lnTo>
                  <a:pt x="1416215" y="2874237"/>
                </a:lnTo>
                <a:lnTo>
                  <a:pt x="0" y="2874237"/>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3" name="Freeform 13"/>
          <p:cNvSpPr>
            <a:spLocks/>
          </p:cNvSpPr>
          <p:nvPr/>
        </p:nvSpPr>
        <p:spPr bwMode="auto">
          <a:xfrm>
            <a:off x="15917863" y="7677150"/>
            <a:ext cx="1341437" cy="2189163"/>
          </a:xfrm>
          <a:custGeom>
            <a:avLst/>
            <a:gdLst>
              <a:gd name="T0" fmla="*/ 0 w 1340969"/>
              <a:gd name="T1" fmla="*/ 0 h 2188525"/>
              <a:gd name="T2" fmla="*/ 1340969 w 1340969"/>
              <a:gd name="T3" fmla="*/ 0 h 2188525"/>
              <a:gd name="T4" fmla="*/ 1340969 w 1340969"/>
              <a:gd name="T5" fmla="*/ 2188526 h 2188525"/>
              <a:gd name="T6" fmla="*/ 0 w 1340969"/>
              <a:gd name="T7" fmla="*/ 2188526 h 2188525"/>
              <a:gd name="T8" fmla="*/ 0 w 1340969"/>
              <a:gd name="T9" fmla="*/ 0 h 2188525"/>
            </a:gdLst>
            <a:ahLst/>
            <a:cxnLst>
              <a:cxn ang="0">
                <a:pos x="T0" y="T1"/>
              </a:cxn>
              <a:cxn ang="0">
                <a:pos x="T2" y="T3"/>
              </a:cxn>
              <a:cxn ang="0">
                <a:pos x="T4" y="T5"/>
              </a:cxn>
              <a:cxn ang="0">
                <a:pos x="T6" y="T7"/>
              </a:cxn>
              <a:cxn ang="0">
                <a:pos x="T8" y="T9"/>
              </a:cxn>
            </a:cxnLst>
            <a:rect l="0" t="0" r="r" b="b"/>
            <a:pathLst>
              <a:path w="1340969" h="2188525">
                <a:moveTo>
                  <a:pt x="0" y="0"/>
                </a:moveTo>
                <a:lnTo>
                  <a:pt x="1340969" y="0"/>
                </a:lnTo>
                <a:lnTo>
                  <a:pt x="1340969" y="2188526"/>
                </a:lnTo>
                <a:lnTo>
                  <a:pt x="0" y="218852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94" name="TextBox 14"/>
          <p:cNvSpPr txBox="1">
            <a:spLocks noChangeArrowheads="1"/>
          </p:cNvSpPr>
          <p:nvPr/>
        </p:nvSpPr>
        <p:spPr bwMode="auto">
          <a:xfrm>
            <a:off x="512763" y="2444750"/>
            <a:ext cx="16987837" cy="499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900"/>
              </a:lnSpc>
            </a:pPr>
            <a:r>
              <a:rPr lang="en-GB" altLang="en-US" sz="3500">
                <a:solidFill>
                  <a:srgbClr val="FF3131"/>
                </a:solidFill>
                <a:latin typeface="Times New Roman" panose="02020603050405020304" pitchFamily="18" charset="0"/>
                <a:cs typeface="Times New Roman" panose="02020603050405020304" pitchFamily="18" charset="0"/>
              </a:rPr>
              <a:t>Bài 4- SGK: </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Biện pháp so sánh và lặp cấu trúc trong bài “Tình ca ban mai” là:</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+So sánh: em đi-như chiều đi; em về- tựa mai về; tình em- sao khuya; tình ta- lộc biết.</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Lặp cấu trúc: …đi như … đi; tình… như.</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Tác dụng: </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Nhấn mạnh vào bản nhạc tình ca ban mai như một tuyệt tác, có sự hòa quyện giữa tình và cảnh.</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Làm cho các hình ảnh thơ trở nên sinh động, gần gũi, bài thơ giàu nhịp điệu</a:t>
            </a:r>
            <a:r>
              <a:rPr lang="en-GB" altLang="en-US" sz="3500">
                <a:solidFill>
                  <a:srgbClr val="000000"/>
                </a:solidFill>
                <a:latin typeface="Poppins"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1028700" y="420688"/>
            <a:ext cx="15970250" cy="9445625"/>
            <a:chOff x="0" y="0"/>
            <a:chExt cx="4206219" cy="2487627"/>
          </a:xfrm>
        </p:grpSpPr>
        <p:sp>
          <p:nvSpPr>
            <p:cNvPr id="17422"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23"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7411" name="Group 5"/>
          <p:cNvGrpSpPr>
            <a:grpSpLocks/>
          </p:cNvGrpSpPr>
          <p:nvPr/>
        </p:nvGrpSpPr>
        <p:grpSpPr bwMode="auto">
          <a:xfrm>
            <a:off x="1497013" y="908050"/>
            <a:ext cx="15035212" cy="8369300"/>
            <a:chOff x="0" y="0"/>
            <a:chExt cx="3959914" cy="2204186"/>
          </a:xfrm>
        </p:grpSpPr>
        <p:sp>
          <p:nvSpPr>
            <p:cNvPr id="17420"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21"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7412" name="Group 8"/>
          <p:cNvGrpSpPr>
            <a:grpSpLocks/>
          </p:cNvGrpSpPr>
          <p:nvPr/>
        </p:nvGrpSpPr>
        <p:grpSpPr bwMode="auto">
          <a:xfrm>
            <a:off x="5068888" y="3407677"/>
            <a:ext cx="8148637" cy="3866249"/>
            <a:chOff x="0" y="0"/>
            <a:chExt cx="2145994" cy="1018376"/>
          </a:xfrm>
        </p:grpSpPr>
        <p:sp>
          <p:nvSpPr>
            <p:cNvPr id="17418" name="Freeform 9"/>
            <p:cNvSpPr>
              <a:spLocks/>
            </p:cNvSpPr>
            <p:nvPr/>
          </p:nvSpPr>
          <p:spPr bwMode="auto">
            <a:xfrm>
              <a:off x="0" y="0"/>
              <a:ext cx="2145994" cy="887913"/>
            </a:xfrm>
            <a:custGeom>
              <a:avLst/>
              <a:gdLst>
                <a:gd name="T0" fmla="*/ 95015 w 2145994"/>
                <a:gd name="T1" fmla="*/ 0 h 887913"/>
                <a:gd name="T2" fmla="*/ 2050978 w 2145994"/>
                <a:gd name="T3" fmla="*/ 0 h 887913"/>
                <a:gd name="T4" fmla="*/ 2118164 w 2145994"/>
                <a:gd name="T5" fmla="*/ 27829 h 887913"/>
                <a:gd name="T6" fmla="*/ 2145994 w 2145994"/>
                <a:gd name="T7" fmla="*/ 95015 h 887913"/>
                <a:gd name="T8" fmla="*/ 2145994 w 2145994"/>
                <a:gd name="T9" fmla="*/ 792898 h 887913"/>
                <a:gd name="T10" fmla="*/ 2118164 w 2145994"/>
                <a:gd name="T11" fmla="*/ 860084 h 887913"/>
                <a:gd name="T12" fmla="*/ 2050978 w 2145994"/>
                <a:gd name="T13" fmla="*/ 887913 h 887913"/>
                <a:gd name="T14" fmla="*/ 95015 w 2145994"/>
                <a:gd name="T15" fmla="*/ 887913 h 887913"/>
                <a:gd name="T16" fmla="*/ 27829 w 2145994"/>
                <a:gd name="T17" fmla="*/ 860084 h 887913"/>
                <a:gd name="T18" fmla="*/ 0 w 2145994"/>
                <a:gd name="T19" fmla="*/ 792898 h 887913"/>
                <a:gd name="T20" fmla="*/ 0 w 2145994"/>
                <a:gd name="T21" fmla="*/ 95015 h 887913"/>
                <a:gd name="T22" fmla="*/ 27829 w 2145994"/>
                <a:gd name="T23" fmla="*/ 27829 h 887913"/>
                <a:gd name="T24" fmla="*/ 95015 w 2145994"/>
                <a:gd name="T25" fmla="*/ 0 h 88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5994" h="887913">
                  <a:moveTo>
                    <a:pt x="95015" y="0"/>
                  </a:moveTo>
                  <a:lnTo>
                    <a:pt x="2050978" y="0"/>
                  </a:lnTo>
                  <a:cubicBezTo>
                    <a:pt x="2076178" y="0"/>
                    <a:pt x="2100345" y="10011"/>
                    <a:pt x="2118164" y="27829"/>
                  </a:cubicBezTo>
                  <a:cubicBezTo>
                    <a:pt x="2135983" y="45648"/>
                    <a:pt x="2145994" y="69816"/>
                    <a:pt x="2145994" y="95015"/>
                  </a:cubicBezTo>
                  <a:lnTo>
                    <a:pt x="2145994" y="792898"/>
                  </a:lnTo>
                  <a:cubicBezTo>
                    <a:pt x="2145994" y="818098"/>
                    <a:pt x="2135983" y="842265"/>
                    <a:pt x="2118164" y="860084"/>
                  </a:cubicBezTo>
                  <a:cubicBezTo>
                    <a:pt x="2100345" y="877903"/>
                    <a:pt x="2076178" y="887913"/>
                    <a:pt x="2050978" y="887913"/>
                  </a:cubicBezTo>
                  <a:lnTo>
                    <a:pt x="95015" y="887913"/>
                  </a:lnTo>
                  <a:cubicBezTo>
                    <a:pt x="69816" y="887913"/>
                    <a:pt x="45648" y="877903"/>
                    <a:pt x="27829" y="860084"/>
                  </a:cubicBezTo>
                  <a:cubicBezTo>
                    <a:pt x="10011" y="842265"/>
                    <a:pt x="0" y="818098"/>
                    <a:pt x="0" y="792898"/>
                  </a:cubicBezTo>
                  <a:lnTo>
                    <a:pt x="0" y="95015"/>
                  </a:lnTo>
                  <a:cubicBezTo>
                    <a:pt x="0" y="69816"/>
                    <a:pt x="10011" y="45648"/>
                    <a:pt x="27829" y="27829"/>
                  </a:cubicBezTo>
                  <a:cubicBezTo>
                    <a:pt x="45648" y="10011"/>
                    <a:pt x="69816" y="0"/>
                    <a:pt x="9501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7419" name="TextBox 10"/>
            <p:cNvSpPr txBox="1">
              <a:spLocks noChangeArrowheads="1"/>
            </p:cNvSpPr>
            <p:nvPr/>
          </p:nvSpPr>
          <p:spPr bwMode="auto">
            <a:xfrm>
              <a:off x="75254" y="26142"/>
              <a:ext cx="1941114" cy="99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4900"/>
                </a:lnSpc>
              </a:pPr>
              <a:r>
                <a:rPr lang="en-GB" altLang="en-US" sz="3500">
                  <a:solidFill>
                    <a:srgbClr val="5E17EB"/>
                  </a:solidFill>
                  <a:latin typeface="Times New Roman" panose="02020603050405020304" pitchFamily="18" charset="0"/>
                  <a:cs typeface="Times New Roman" panose="02020603050405020304" pitchFamily="18" charset="0"/>
                </a:rPr>
                <a:t>HS vẽ sơ đồ tư duy tóm tắt về một số biện pháp tu từ/ cách làm câu hỏi liên qua đến BPTT đã học.</a:t>
              </a:r>
            </a:p>
            <a:p>
              <a:pPr algn="ctr" eaLnBrk="1" hangingPunct="1">
                <a:lnSpc>
                  <a:spcPts val="4900"/>
                </a:lnSpc>
              </a:pPr>
              <a:endParaRPr lang="en-GB" altLang="en-US" sz="3500">
                <a:solidFill>
                  <a:srgbClr val="5E17EB"/>
                </a:solidFill>
                <a:latin typeface="Poppins Bold" charset="0"/>
              </a:endParaRPr>
            </a:p>
          </p:txBody>
        </p:sp>
      </p:grpSp>
      <p:sp>
        <p:nvSpPr>
          <p:cNvPr id="17413" name="Freeform 11"/>
          <p:cNvSpPr>
            <a:spLocks/>
          </p:cNvSpPr>
          <p:nvPr/>
        </p:nvSpPr>
        <p:spPr bwMode="auto">
          <a:xfrm>
            <a:off x="14066838" y="4249738"/>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4" name="Freeform 12"/>
          <p:cNvSpPr>
            <a:spLocks/>
          </p:cNvSpPr>
          <p:nvPr/>
        </p:nvSpPr>
        <p:spPr bwMode="auto">
          <a:xfrm>
            <a:off x="3381375" y="579278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5" name="Freeform 13"/>
          <p:cNvSpPr>
            <a:spLocks/>
          </p:cNvSpPr>
          <p:nvPr/>
        </p:nvSpPr>
        <p:spPr bwMode="auto">
          <a:xfrm>
            <a:off x="4302125" y="6432550"/>
            <a:ext cx="584200"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6" name="TextBox 14"/>
          <p:cNvSpPr txBox="1">
            <a:spLocks noChangeArrowheads="1"/>
          </p:cNvSpPr>
          <p:nvPr/>
        </p:nvSpPr>
        <p:spPr bwMode="auto">
          <a:xfrm>
            <a:off x="3941763" y="1311275"/>
            <a:ext cx="10404475" cy="76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6300"/>
              </a:lnSpc>
            </a:pPr>
            <a:r>
              <a:rPr lang="en-GB" altLang="en-US" sz="4500" b="1">
                <a:solidFill>
                  <a:srgbClr val="48CFAE"/>
                </a:solidFill>
                <a:latin typeface="Times New Roman" panose="02020603050405020304" pitchFamily="18" charset="0"/>
                <a:cs typeface="Times New Roman" panose="02020603050405020304" pitchFamily="18" charset="0"/>
              </a:rPr>
              <a:t>TỔNG KẾT KIẾN THỨC </a:t>
            </a:r>
            <a:r>
              <a:rPr lang="en-GB" altLang="en-US" sz="4500" b="1">
                <a:solidFill>
                  <a:srgbClr val="48CFAE"/>
                </a:solidFill>
                <a:latin typeface="Times New Roman" panose="02020603050405020304" pitchFamily="18" charset="0"/>
                <a:cs typeface="Times New Roman" panose="02020603050405020304" pitchFamily="18" charset="0"/>
              </a:rPr>
              <a:t>TIẾNG </a:t>
            </a:r>
            <a:r>
              <a:rPr lang="en-GB" altLang="en-US" sz="4500" b="1" smtClean="0">
                <a:solidFill>
                  <a:srgbClr val="48CFAE"/>
                </a:solidFill>
                <a:latin typeface="Times New Roman" panose="02020603050405020304" pitchFamily="18" charset="0"/>
                <a:cs typeface="Times New Roman" panose="02020603050405020304" pitchFamily="18" charset="0"/>
              </a:rPr>
              <a:t>VIỆT</a:t>
            </a:r>
            <a:endParaRPr lang="en-GB" altLang="en-US" sz="4500" b="1">
              <a:solidFill>
                <a:srgbClr val="48CFAE"/>
              </a:solidFill>
              <a:latin typeface="Times New Roman" panose="02020603050405020304" pitchFamily="18" charset="0"/>
              <a:cs typeface="Times New Roman" panose="02020603050405020304" pitchFamily="18" charset="0"/>
            </a:endParaRPr>
          </a:p>
        </p:txBody>
      </p:sp>
      <p:sp>
        <p:nvSpPr>
          <p:cNvPr id="17417" name="Freeform 15"/>
          <p:cNvSpPr>
            <a:spLocks/>
          </p:cNvSpPr>
          <p:nvPr/>
        </p:nvSpPr>
        <p:spPr bwMode="auto">
          <a:xfrm>
            <a:off x="13481050" y="34067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1028700" y="420688"/>
            <a:ext cx="15970250" cy="9445625"/>
            <a:chOff x="0" y="0"/>
            <a:chExt cx="4206219" cy="2487627"/>
          </a:xfrm>
        </p:grpSpPr>
        <p:sp>
          <p:nvSpPr>
            <p:cNvPr id="18447"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8"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8435" name="Group 5"/>
          <p:cNvGrpSpPr>
            <a:grpSpLocks/>
          </p:cNvGrpSpPr>
          <p:nvPr/>
        </p:nvGrpSpPr>
        <p:grpSpPr bwMode="auto">
          <a:xfrm>
            <a:off x="1497013" y="908050"/>
            <a:ext cx="15035212" cy="8369300"/>
            <a:chOff x="0" y="0"/>
            <a:chExt cx="3959914" cy="2204186"/>
          </a:xfrm>
        </p:grpSpPr>
        <p:sp>
          <p:nvSpPr>
            <p:cNvPr id="18445"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6"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8436" name="Group 8"/>
          <p:cNvGrpSpPr>
            <a:grpSpLocks/>
          </p:cNvGrpSpPr>
          <p:nvPr/>
        </p:nvGrpSpPr>
        <p:grpSpPr bwMode="auto">
          <a:xfrm>
            <a:off x="2008188" y="1835151"/>
            <a:ext cx="14011275" cy="3368674"/>
            <a:chOff x="0" y="-104775"/>
            <a:chExt cx="3690172" cy="917575"/>
          </a:xfrm>
        </p:grpSpPr>
        <p:sp>
          <p:nvSpPr>
            <p:cNvPr id="18443" name="Freeform 9"/>
            <p:cNvSpPr>
              <a:spLocks/>
            </p:cNvSpPr>
            <p:nvPr/>
          </p:nvSpPr>
          <p:spPr bwMode="auto">
            <a:xfrm>
              <a:off x="0" y="0"/>
              <a:ext cx="3690172" cy="501247"/>
            </a:xfrm>
            <a:custGeom>
              <a:avLst/>
              <a:gdLst>
                <a:gd name="T0" fmla="*/ 55256 w 3690172"/>
                <a:gd name="T1" fmla="*/ 0 h 501247"/>
                <a:gd name="T2" fmla="*/ 3634917 w 3690172"/>
                <a:gd name="T3" fmla="*/ 0 h 501247"/>
                <a:gd name="T4" fmla="*/ 3690172 w 3690172"/>
                <a:gd name="T5" fmla="*/ 55256 h 501247"/>
                <a:gd name="T6" fmla="*/ 3690172 w 3690172"/>
                <a:gd name="T7" fmla="*/ 445991 h 501247"/>
                <a:gd name="T8" fmla="*/ 3673988 w 3690172"/>
                <a:gd name="T9" fmla="*/ 485063 h 501247"/>
                <a:gd name="T10" fmla="*/ 3634917 w 3690172"/>
                <a:gd name="T11" fmla="*/ 501247 h 501247"/>
                <a:gd name="T12" fmla="*/ 55256 w 3690172"/>
                <a:gd name="T13" fmla="*/ 501247 h 501247"/>
                <a:gd name="T14" fmla="*/ 16184 w 3690172"/>
                <a:gd name="T15" fmla="*/ 485063 h 501247"/>
                <a:gd name="T16" fmla="*/ 0 w 3690172"/>
                <a:gd name="T17" fmla="*/ 445991 h 501247"/>
                <a:gd name="T18" fmla="*/ 0 w 3690172"/>
                <a:gd name="T19" fmla="*/ 55256 h 501247"/>
                <a:gd name="T20" fmla="*/ 16184 w 3690172"/>
                <a:gd name="T21" fmla="*/ 16184 h 501247"/>
                <a:gd name="T22" fmla="*/ 55256 w 3690172"/>
                <a:gd name="T23" fmla="*/ 0 h 50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90172" h="501247">
                  <a:moveTo>
                    <a:pt x="55256" y="0"/>
                  </a:moveTo>
                  <a:lnTo>
                    <a:pt x="3634917" y="0"/>
                  </a:lnTo>
                  <a:cubicBezTo>
                    <a:pt x="3665433" y="0"/>
                    <a:pt x="3690172" y="24739"/>
                    <a:pt x="3690172" y="55256"/>
                  </a:cubicBezTo>
                  <a:lnTo>
                    <a:pt x="3690172" y="445991"/>
                  </a:lnTo>
                  <a:cubicBezTo>
                    <a:pt x="3690172" y="460646"/>
                    <a:pt x="3684351" y="474700"/>
                    <a:pt x="3673988" y="485063"/>
                  </a:cubicBezTo>
                  <a:cubicBezTo>
                    <a:pt x="3663626" y="495425"/>
                    <a:pt x="3649571" y="501247"/>
                    <a:pt x="3634917" y="501247"/>
                  </a:cubicBezTo>
                  <a:lnTo>
                    <a:pt x="55256" y="501247"/>
                  </a:lnTo>
                  <a:cubicBezTo>
                    <a:pt x="40601" y="501247"/>
                    <a:pt x="26546" y="495425"/>
                    <a:pt x="16184" y="485063"/>
                  </a:cubicBezTo>
                  <a:cubicBezTo>
                    <a:pt x="5822" y="474700"/>
                    <a:pt x="0" y="460646"/>
                    <a:pt x="0" y="445991"/>
                  </a:cubicBezTo>
                  <a:lnTo>
                    <a:pt x="0" y="55256"/>
                  </a:lnTo>
                  <a:cubicBezTo>
                    <a:pt x="0" y="40601"/>
                    <a:pt x="5822" y="26546"/>
                    <a:pt x="16184" y="16184"/>
                  </a:cubicBezTo>
                  <a:cubicBezTo>
                    <a:pt x="26546" y="5822"/>
                    <a:pt x="40601" y="0"/>
                    <a:pt x="55256"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8444" name="TextBox 10"/>
            <p:cNvSpPr txBox="1">
              <a:spLocks noChangeArrowheads="1"/>
            </p:cNvSpPr>
            <p:nvPr/>
          </p:nvSpPr>
          <p:spPr bwMode="auto">
            <a:xfrm>
              <a:off x="0" y="-104775"/>
              <a:ext cx="3625366"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4900"/>
                </a:lnSpc>
              </a:pPr>
              <a:r>
                <a:rPr lang="en-GB" altLang="en-US" sz="3500">
                  <a:solidFill>
                    <a:srgbClr val="5E17EB"/>
                  </a:solidFill>
                  <a:latin typeface="Times New Roman" panose="02020603050405020304" pitchFamily="18" charset="0"/>
                  <a:cs typeface="Times New Roman" panose="02020603050405020304" pitchFamily="18" charset="0"/>
                </a:rPr>
                <a:t>Xác định và phân tích tác dụng của các biện pháp tu từ có trong các đoạn thơ sau</a:t>
              </a:r>
            </a:p>
          </p:txBody>
        </p:sp>
      </p:grpSp>
      <p:sp>
        <p:nvSpPr>
          <p:cNvPr id="18437" name="Freeform 11"/>
          <p:cNvSpPr>
            <a:spLocks/>
          </p:cNvSpPr>
          <p:nvPr/>
        </p:nvSpPr>
        <p:spPr bwMode="auto">
          <a:xfrm>
            <a:off x="14066838" y="4249738"/>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38" name="Freeform 12"/>
          <p:cNvSpPr>
            <a:spLocks/>
          </p:cNvSpPr>
          <p:nvPr/>
        </p:nvSpPr>
        <p:spPr bwMode="auto">
          <a:xfrm>
            <a:off x="3381375" y="579278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39" name="Freeform 13"/>
          <p:cNvSpPr>
            <a:spLocks/>
          </p:cNvSpPr>
          <p:nvPr/>
        </p:nvSpPr>
        <p:spPr bwMode="auto">
          <a:xfrm>
            <a:off x="4302125" y="6432550"/>
            <a:ext cx="584200"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0" name="TextBox 14"/>
          <p:cNvSpPr txBox="1">
            <a:spLocks noChangeArrowheads="1"/>
          </p:cNvSpPr>
          <p:nvPr/>
        </p:nvSpPr>
        <p:spPr bwMode="auto">
          <a:xfrm>
            <a:off x="3941763" y="1311275"/>
            <a:ext cx="7335837" cy="74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6300"/>
              </a:lnSpc>
            </a:pPr>
            <a:r>
              <a:rPr lang="en-GB" altLang="en-US" sz="4500" b="1">
                <a:solidFill>
                  <a:srgbClr val="FF3131"/>
                </a:solidFill>
                <a:latin typeface="Times New Roman" panose="02020603050405020304" pitchFamily="18" charset="0"/>
                <a:cs typeface="Times New Roman" panose="02020603050405020304" pitchFamily="18" charset="0"/>
              </a:rPr>
              <a:t>CỦNG CỐ, MỞ RỘNG</a:t>
            </a:r>
          </a:p>
        </p:txBody>
      </p:sp>
      <p:sp>
        <p:nvSpPr>
          <p:cNvPr id="18441" name="Freeform 15"/>
          <p:cNvSpPr>
            <a:spLocks/>
          </p:cNvSpPr>
          <p:nvPr/>
        </p:nvSpPr>
        <p:spPr bwMode="auto">
          <a:xfrm>
            <a:off x="13481050" y="34067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2" name="TextBox 16"/>
          <p:cNvSpPr txBox="1">
            <a:spLocks noChangeArrowheads="1"/>
          </p:cNvSpPr>
          <p:nvPr/>
        </p:nvSpPr>
        <p:spPr bwMode="auto">
          <a:xfrm>
            <a:off x="4540250" y="4678363"/>
            <a:ext cx="91043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A. </a:t>
            </a:r>
            <a:r>
              <a:rPr lang="en-GB" altLang="en-US" sz="3000" i="1">
                <a:solidFill>
                  <a:srgbClr val="004AAD"/>
                </a:solidFill>
                <a:latin typeface="Times New Roman" panose="02020603050405020304" pitchFamily="18" charset="0"/>
                <a:cs typeface="Times New Roman" panose="02020603050405020304" pitchFamily="18" charset="0"/>
              </a:rPr>
              <a:t>Đau lòng kẻ ở người đi                            </a:t>
            </a:r>
          </a:p>
          <a:p>
            <a:pPr eaLnBrk="1" hangingPunct="1">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Lệ rơi thấm đá tơ chia rũ tằm</a:t>
            </a:r>
            <a:r>
              <a:rPr lang="en-GB" altLang="en-US" sz="3000">
                <a:solidFill>
                  <a:srgbClr val="004AAD"/>
                </a:solidFill>
                <a:latin typeface="Times New Roman" panose="02020603050405020304" pitchFamily="18" charset="0"/>
                <a:cs typeface="Times New Roman" panose="02020603050405020304" pitchFamily="18" charset="0"/>
              </a:rPr>
              <a:t>. (Nguyễn Du)</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B. </a:t>
            </a:r>
            <a:r>
              <a:rPr lang="en-GB" altLang="en-US" sz="3000" i="1">
                <a:solidFill>
                  <a:srgbClr val="004AAD"/>
                </a:solidFill>
                <a:latin typeface="Times New Roman" panose="02020603050405020304" pitchFamily="18" charset="0"/>
                <a:cs typeface="Times New Roman" panose="02020603050405020304" pitchFamily="18" charset="0"/>
              </a:rPr>
              <a:t>Rễ siêng không ngại đất nghèo</a:t>
            </a:r>
          </a:p>
          <a:p>
            <a:pPr eaLnBrk="1" hangingPunct="1">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Tre bao nhiêu rễ bấy nhiêu cần cù </a:t>
            </a:r>
            <a:r>
              <a:rPr lang="en-GB" altLang="en-US" sz="3000">
                <a:solidFill>
                  <a:srgbClr val="004AAD"/>
                </a:solidFill>
                <a:latin typeface="Times New Roman" panose="02020603050405020304" pitchFamily="18" charset="0"/>
                <a:cs typeface="Times New Roman" panose="02020603050405020304" pitchFamily="18" charset="0"/>
              </a:rPr>
              <a:t>(Nguyễn Duy)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1028700" y="420688"/>
            <a:ext cx="15970250" cy="9445625"/>
            <a:chOff x="0" y="0"/>
            <a:chExt cx="4206219" cy="2487627"/>
          </a:xfrm>
        </p:grpSpPr>
        <p:sp>
          <p:nvSpPr>
            <p:cNvPr id="19471"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2"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9459" name="Group 5"/>
          <p:cNvGrpSpPr>
            <a:grpSpLocks/>
          </p:cNvGrpSpPr>
          <p:nvPr/>
        </p:nvGrpSpPr>
        <p:grpSpPr bwMode="auto">
          <a:xfrm>
            <a:off x="1849438" y="3116263"/>
            <a:ext cx="14549437" cy="4591050"/>
            <a:chOff x="0" y="0"/>
            <a:chExt cx="3832038" cy="1209098"/>
          </a:xfrm>
        </p:grpSpPr>
        <p:sp>
          <p:nvSpPr>
            <p:cNvPr id="19469" name="Freeform 6"/>
            <p:cNvSpPr>
              <a:spLocks/>
            </p:cNvSpPr>
            <p:nvPr/>
          </p:nvSpPr>
          <p:spPr bwMode="auto">
            <a:xfrm>
              <a:off x="0" y="0"/>
              <a:ext cx="3832038" cy="1209098"/>
            </a:xfrm>
            <a:custGeom>
              <a:avLst/>
              <a:gdLst>
                <a:gd name="T0" fmla="*/ 27137 w 3832038"/>
                <a:gd name="T1" fmla="*/ 0 h 1209098"/>
                <a:gd name="T2" fmla="*/ 3804901 w 3832038"/>
                <a:gd name="T3" fmla="*/ 0 h 1209098"/>
                <a:gd name="T4" fmla="*/ 3832038 w 3832038"/>
                <a:gd name="T5" fmla="*/ 27137 h 1209098"/>
                <a:gd name="T6" fmla="*/ 3832038 w 3832038"/>
                <a:gd name="T7" fmla="*/ 1181961 h 1209098"/>
                <a:gd name="T8" fmla="*/ 3804901 w 3832038"/>
                <a:gd name="T9" fmla="*/ 1209098 h 1209098"/>
                <a:gd name="T10" fmla="*/ 27137 w 3832038"/>
                <a:gd name="T11" fmla="*/ 1209098 h 1209098"/>
                <a:gd name="T12" fmla="*/ 7948 w 3832038"/>
                <a:gd name="T13" fmla="*/ 1201150 h 1209098"/>
                <a:gd name="T14" fmla="*/ 0 w 3832038"/>
                <a:gd name="T15" fmla="*/ 1181961 h 1209098"/>
                <a:gd name="T16" fmla="*/ 0 w 3832038"/>
                <a:gd name="T17" fmla="*/ 27137 h 1209098"/>
                <a:gd name="T18" fmla="*/ 27137 w 3832038"/>
                <a:gd name="T19" fmla="*/ 0 h 1209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2038" h="1209098">
                  <a:moveTo>
                    <a:pt x="27137" y="0"/>
                  </a:moveTo>
                  <a:lnTo>
                    <a:pt x="3804901" y="0"/>
                  </a:lnTo>
                  <a:cubicBezTo>
                    <a:pt x="3819888" y="0"/>
                    <a:pt x="3832038" y="12150"/>
                    <a:pt x="3832038" y="27137"/>
                  </a:cubicBezTo>
                  <a:lnTo>
                    <a:pt x="3832038" y="1181961"/>
                  </a:lnTo>
                  <a:cubicBezTo>
                    <a:pt x="3832038" y="1196949"/>
                    <a:pt x="3819888" y="1209098"/>
                    <a:pt x="3804901" y="1209098"/>
                  </a:cubicBezTo>
                  <a:lnTo>
                    <a:pt x="27137" y="1209098"/>
                  </a:lnTo>
                  <a:cubicBezTo>
                    <a:pt x="19940" y="1209098"/>
                    <a:pt x="13037" y="1206239"/>
                    <a:pt x="7948" y="1201150"/>
                  </a:cubicBezTo>
                  <a:cubicBezTo>
                    <a:pt x="2859" y="1196061"/>
                    <a:pt x="0" y="1189159"/>
                    <a:pt x="0" y="1181961"/>
                  </a:cubicBezTo>
                  <a:lnTo>
                    <a:pt x="0" y="27137"/>
                  </a:lnTo>
                  <a:cubicBezTo>
                    <a:pt x="0" y="12150"/>
                    <a:pt x="12150" y="0"/>
                    <a:pt x="27137"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TextBox 7"/>
            <p:cNvSpPr txBox="1"/>
            <p:nvPr/>
          </p:nvSpPr>
          <p:spPr>
            <a:xfrm>
              <a:off x="97421" y="144239"/>
              <a:ext cx="3321518" cy="857072"/>
            </a:xfrm>
            <a:prstGeom prst="rect">
              <a:avLst/>
            </a:prstGeom>
          </p:spPr>
          <p:txBody>
            <a:bodyPr lIns="50800" tIns="50800" rIns="50800" bIns="50800" anchor="ctr"/>
            <a:lstStyle/>
            <a:p>
              <a:pPr eaLnBrk="1" fontAlgn="auto" hangingPunct="1">
                <a:lnSpc>
                  <a:spcPts val="5599"/>
                </a:lnSpc>
                <a:spcBef>
                  <a:spcPts val="0"/>
                </a:spcBef>
                <a:spcAft>
                  <a:spcPts val="0"/>
                </a:spcAft>
                <a:defRPr/>
              </a:pPr>
              <a:r>
                <a:rPr lang="en-US" sz="3999" dirty="0" err="1">
                  <a:solidFill>
                    <a:srgbClr val="FF3131"/>
                  </a:solidFill>
                  <a:latin typeface="Times New Roman" panose="02020603050405020304" pitchFamily="18" charset="0"/>
                  <a:cs typeface="Times New Roman" panose="02020603050405020304" pitchFamily="18" charset="0"/>
                </a:rPr>
                <a:t>Hướng</a:t>
              </a:r>
              <a:r>
                <a:rPr lang="en-US" sz="3999" dirty="0">
                  <a:solidFill>
                    <a:srgbClr val="FF3131"/>
                  </a:solidFill>
                  <a:latin typeface="Times New Roman" panose="02020603050405020304" pitchFamily="18" charset="0"/>
                  <a:cs typeface="Times New Roman" panose="02020603050405020304" pitchFamily="18" charset="0"/>
                </a:rPr>
                <a:t> </a:t>
              </a:r>
              <a:r>
                <a:rPr lang="en-US" sz="3999" dirty="0" err="1">
                  <a:solidFill>
                    <a:srgbClr val="FF3131"/>
                  </a:solidFill>
                  <a:latin typeface="Times New Roman" panose="02020603050405020304" pitchFamily="18" charset="0"/>
                  <a:cs typeface="Times New Roman" panose="02020603050405020304" pitchFamily="18" charset="0"/>
                </a:rPr>
                <a:t>dẫn</a:t>
              </a:r>
              <a:r>
                <a:rPr lang="en-US" sz="3999" dirty="0">
                  <a:solidFill>
                    <a:srgbClr val="FF3131"/>
                  </a:solidFill>
                  <a:latin typeface="Times New Roman" panose="02020603050405020304" pitchFamily="18" charset="0"/>
                  <a:cs typeface="Times New Roman" panose="02020603050405020304" pitchFamily="18" charset="0"/>
                </a:rPr>
                <a:t> </a:t>
              </a:r>
              <a:r>
                <a:rPr lang="en-US" sz="3999" dirty="0" err="1">
                  <a:solidFill>
                    <a:srgbClr val="FF3131"/>
                  </a:solidFill>
                  <a:latin typeface="Times New Roman" panose="02020603050405020304" pitchFamily="18" charset="0"/>
                  <a:cs typeface="Times New Roman" panose="02020603050405020304" pitchFamily="18" charset="0"/>
                </a:rPr>
                <a:t>về</a:t>
              </a:r>
              <a:r>
                <a:rPr lang="en-US" sz="3999" dirty="0">
                  <a:solidFill>
                    <a:srgbClr val="FF3131"/>
                  </a:solidFill>
                  <a:latin typeface="Times New Roman" panose="02020603050405020304" pitchFamily="18" charset="0"/>
                  <a:cs typeface="Times New Roman" panose="02020603050405020304" pitchFamily="18" charset="0"/>
                </a:rPr>
                <a:t> </a:t>
              </a:r>
              <a:r>
                <a:rPr lang="en-US" sz="3999" dirty="0" err="1">
                  <a:solidFill>
                    <a:srgbClr val="FF3131"/>
                  </a:solidFill>
                  <a:latin typeface="Times New Roman" panose="02020603050405020304" pitchFamily="18" charset="0"/>
                  <a:cs typeface="Times New Roman" panose="02020603050405020304" pitchFamily="18" charset="0"/>
                </a:rPr>
                <a:t>nhà</a:t>
              </a:r>
              <a:r>
                <a:rPr lang="en-US" sz="3999" dirty="0">
                  <a:solidFill>
                    <a:srgbClr val="FF3131"/>
                  </a:solidFill>
                  <a:latin typeface="Times New Roman" panose="02020603050405020304" pitchFamily="18" charset="0"/>
                  <a:cs typeface="Times New Roman" panose="02020603050405020304" pitchFamily="18" charset="0"/>
                </a:rPr>
                <a:t>:</a:t>
              </a:r>
            </a:p>
            <a:p>
              <a:pPr eaLnBrk="1" fontAlgn="auto" hangingPunct="1">
                <a:lnSpc>
                  <a:spcPts val="5599"/>
                </a:lnSpc>
                <a:spcBef>
                  <a:spcPts val="0"/>
                </a:spcBef>
                <a:spcAft>
                  <a:spcPts val="0"/>
                </a:spcAft>
                <a:defRPr/>
              </a:pP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Ôn</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tập</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lại</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các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kiến</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thức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đã</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học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làm</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bài</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tập</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củng</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cố</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được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giao</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về</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nhà</a:t>
              </a:r>
              <a:r>
                <a:rPr lang="en-US" sz="3999" dirty="0">
                  <a:solidFill>
                    <a:srgbClr val="5E17EB"/>
                  </a:solidFill>
                  <a:latin typeface="Times New Roman" panose="02020603050405020304" pitchFamily="18" charset="0"/>
                  <a:cs typeface="Times New Roman" panose="02020603050405020304" pitchFamily="18" charset="0"/>
                </a:rPr>
                <a:t>.</a:t>
              </a:r>
            </a:p>
            <a:p>
              <a:pPr eaLnBrk="1" fontAlgn="auto" hangingPunct="1">
                <a:lnSpc>
                  <a:spcPts val="5599"/>
                </a:lnSpc>
                <a:spcBef>
                  <a:spcPts val="0"/>
                </a:spcBef>
                <a:spcAft>
                  <a:spcPts val="0"/>
                </a:spcAft>
                <a:defRPr/>
              </a:pP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Đọc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trước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bài</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Viết</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Viết</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bài</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văn</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nghị</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luận</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về</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một</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tác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phẩm</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thơ</a:t>
              </a:r>
              <a:r>
                <a:rPr lang="en-US" sz="3999" dirty="0">
                  <a:solidFill>
                    <a:srgbClr val="5E17EB"/>
                  </a:solidFill>
                  <a:latin typeface="Times New Roman" panose="02020603050405020304" pitchFamily="18" charset="0"/>
                  <a:cs typeface="Times New Roman" panose="02020603050405020304" pitchFamily="18" charset="0"/>
                </a:rPr>
                <a:t>.</a:t>
              </a:r>
            </a:p>
            <a:p>
              <a:pPr algn="ctr" eaLnBrk="1" fontAlgn="auto" hangingPunct="1">
                <a:lnSpc>
                  <a:spcPts val="5599"/>
                </a:lnSpc>
                <a:spcBef>
                  <a:spcPts val="0"/>
                </a:spcBef>
                <a:spcAft>
                  <a:spcPts val="0"/>
                </a:spcAft>
                <a:defRPr/>
              </a:pPr>
              <a:endParaRPr lang="en-US" sz="3999" dirty="0">
                <a:solidFill>
                  <a:srgbClr val="5E17EB"/>
                </a:solidFill>
                <a:latin typeface="Poppins"/>
              </a:endParaRPr>
            </a:p>
          </p:txBody>
        </p:sp>
      </p:grpSp>
      <p:sp>
        <p:nvSpPr>
          <p:cNvPr id="19460" name="Freeform 8"/>
          <p:cNvSpPr>
            <a:spLocks/>
          </p:cNvSpPr>
          <p:nvPr/>
        </p:nvSpPr>
        <p:spPr bwMode="auto">
          <a:xfrm>
            <a:off x="796925" y="-1447800"/>
            <a:ext cx="2065338"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1" name="Freeform 9"/>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2" name="Freeform 10"/>
          <p:cNvSpPr>
            <a:spLocks/>
          </p:cNvSpPr>
          <p:nvPr/>
        </p:nvSpPr>
        <p:spPr bwMode="auto">
          <a:xfrm>
            <a:off x="15181263" y="5092700"/>
            <a:ext cx="736600" cy="1062038"/>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3" name="Freeform 11"/>
          <p:cNvSpPr>
            <a:spLocks/>
          </p:cNvSpPr>
          <p:nvPr/>
        </p:nvSpPr>
        <p:spPr bwMode="auto">
          <a:xfrm>
            <a:off x="3175000" y="6654800"/>
            <a:ext cx="738188"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4" name="Freeform 12"/>
          <p:cNvSpPr>
            <a:spLocks/>
          </p:cNvSpPr>
          <p:nvPr/>
        </p:nvSpPr>
        <p:spPr bwMode="auto">
          <a:xfrm>
            <a:off x="2422525" y="6873875"/>
            <a:ext cx="585788"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5" name="Freeform 13"/>
          <p:cNvSpPr>
            <a:spLocks/>
          </p:cNvSpPr>
          <p:nvPr/>
        </p:nvSpPr>
        <p:spPr bwMode="auto">
          <a:xfrm>
            <a:off x="17259300" y="2743200"/>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6" name="Freeform 14"/>
          <p:cNvSpPr>
            <a:spLocks/>
          </p:cNvSpPr>
          <p:nvPr/>
        </p:nvSpPr>
        <p:spPr bwMode="auto">
          <a:xfrm>
            <a:off x="292100" y="6932613"/>
            <a:ext cx="504825" cy="727075"/>
          </a:xfrm>
          <a:custGeom>
            <a:avLst/>
            <a:gdLst>
              <a:gd name="T0" fmla="*/ 0 w 504996"/>
              <a:gd name="T1" fmla="*/ 0 h 727088"/>
              <a:gd name="T2" fmla="*/ 504996 w 504996"/>
              <a:gd name="T3" fmla="*/ 0 h 727088"/>
              <a:gd name="T4" fmla="*/ 504996 w 504996"/>
              <a:gd name="T5" fmla="*/ 727088 h 727088"/>
              <a:gd name="T6" fmla="*/ 0 w 504996"/>
              <a:gd name="T7" fmla="*/ 727088 h 727088"/>
              <a:gd name="T8" fmla="*/ 0 w 504996"/>
              <a:gd name="T9" fmla="*/ 0 h 727088"/>
            </a:gdLst>
            <a:ahLst/>
            <a:cxnLst>
              <a:cxn ang="0">
                <a:pos x="T0" y="T1"/>
              </a:cxn>
              <a:cxn ang="0">
                <a:pos x="T2" y="T3"/>
              </a:cxn>
              <a:cxn ang="0">
                <a:pos x="T4" y="T5"/>
              </a:cxn>
              <a:cxn ang="0">
                <a:pos x="T6" y="T7"/>
              </a:cxn>
              <a:cxn ang="0">
                <a:pos x="T8" y="T9"/>
              </a:cxn>
            </a:cxnLst>
            <a:rect l="0" t="0" r="r" b="b"/>
            <a:pathLst>
              <a:path w="504996" h="727088">
                <a:moveTo>
                  <a:pt x="0" y="0"/>
                </a:moveTo>
                <a:lnTo>
                  <a:pt x="504996" y="0"/>
                </a:lnTo>
                <a:lnTo>
                  <a:pt x="504996" y="727088"/>
                </a:lnTo>
                <a:lnTo>
                  <a:pt x="0" y="727088"/>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7" name="Freeform 15"/>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8" name="Freeform 16"/>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1028700" y="420688"/>
            <a:ext cx="15970250" cy="9445625"/>
            <a:chOff x="0" y="0"/>
            <a:chExt cx="4206219" cy="2487627"/>
          </a:xfrm>
        </p:grpSpPr>
        <p:sp>
          <p:nvSpPr>
            <p:cNvPr id="20496"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7"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0483" name="Group 5"/>
          <p:cNvGrpSpPr>
            <a:grpSpLocks/>
          </p:cNvGrpSpPr>
          <p:nvPr/>
        </p:nvGrpSpPr>
        <p:grpSpPr bwMode="auto">
          <a:xfrm>
            <a:off x="1497013" y="908050"/>
            <a:ext cx="15035212" cy="8369300"/>
            <a:chOff x="0" y="0"/>
            <a:chExt cx="3959914" cy="2204186"/>
          </a:xfrm>
        </p:grpSpPr>
        <p:sp>
          <p:nvSpPr>
            <p:cNvPr id="20494"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5"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0484" name="Freeform 8"/>
          <p:cNvSpPr>
            <a:spLocks/>
          </p:cNvSpPr>
          <p:nvPr/>
        </p:nvSpPr>
        <p:spPr bwMode="auto">
          <a:xfrm>
            <a:off x="2052638" y="901700"/>
            <a:ext cx="2065337"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85" name="Freeform 9"/>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86" name="Freeform 10"/>
          <p:cNvSpPr>
            <a:spLocks/>
          </p:cNvSpPr>
          <p:nvPr/>
        </p:nvSpPr>
        <p:spPr bwMode="auto">
          <a:xfrm>
            <a:off x="15181263" y="5092700"/>
            <a:ext cx="736600" cy="1062038"/>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87" name="Freeform 11"/>
          <p:cNvSpPr>
            <a:spLocks/>
          </p:cNvSpPr>
          <p:nvPr/>
        </p:nvSpPr>
        <p:spPr bwMode="auto">
          <a:xfrm>
            <a:off x="3011488" y="615473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88" name="Freeform 12"/>
          <p:cNvSpPr>
            <a:spLocks/>
          </p:cNvSpPr>
          <p:nvPr/>
        </p:nvSpPr>
        <p:spPr bwMode="auto">
          <a:xfrm>
            <a:off x="2422525" y="6873875"/>
            <a:ext cx="585788"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89" name="Freeform 13"/>
          <p:cNvSpPr>
            <a:spLocks/>
          </p:cNvSpPr>
          <p:nvPr/>
        </p:nvSpPr>
        <p:spPr bwMode="auto">
          <a:xfrm>
            <a:off x="17259300" y="2743200"/>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0" name="Freeform 14"/>
          <p:cNvSpPr>
            <a:spLocks/>
          </p:cNvSpPr>
          <p:nvPr/>
        </p:nvSpPr>
        <p:spPr bwMode="auto">
          <a:xfrm>
            <a:off x="292100" y="6932613"/>
            <a:ext cx="504825" cy="727075"/>
          </a:xfrm>
          <a:custGeom>
            <a:avLst/>
            <a:gdLst>
              <a:gd name="T0" fmla="*/ 0 w 504996"/>
              <a:gd name="T1" fmla="*/ 0 h 727088"/>
              <a:gd name="T2" fmla="*/ 504996 w 504996"/>
              <a:gd name="T3" fmla="*/ 0 h 727088"/>
              <a:gd name="T4" fmla="*/ 504996 w 504996"/>
              <a:gd name="T5" fmla="*/ 727088 h 727088"/>
              <a:gd name="T6" fmla="*/ 0 w 504996"/>
              <a:gd name="T7" fmla="*/ 727088 h 727088"/>
              <a:gd name="T8" fmla="*/ 0 w 504996"/>
              <a:gd name="T9" fmla="*/ 0 h 727088"/>
            </a:gdLst>
            <a:ahLst/>
            <a:cxnLst>
              <a:cxn ang="0">
                <a:pos x="T0" y="T1"/>
              </a:cxn>
              <a:cxn ang="0">
                <a:pos x="T2" y="T3"/>
              </a:cxn>
              <a:cxn ang="0">
                <a:pos x="T4" y="T5"/>
              </a:cxn>
              <a:cxn ang="0">
                <a:pos x="T6" y="T7"/>
              </a:cxn>
              <a:cxn ang="0">
                <a:pos x="T8" y="T9"/>
              </a:cxn>
            </a:cxnLst>
            <a:rect l="0" t="0" r="r" b="b"/>
            <a:pathLst>
              <a:path w="504996" h="727088">
                <a:moveTo>
                  <a:pt x="0" y="0"/>
                </a:moveTo>
                <a:lnTo>
                  <a:pt x="504996" y="0"/>
                </a:lnTo>
                <a:lnTo>
                  <a:pt x="504996" y="727088"/>
                </a:lnTo>
                <a:lnTo>
                  <a:pt x="0" y="727088"/>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1" name="Freeform 15"/>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2" name="Freeform 16"/>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TextBox 17"/>
          <p:cNvSpPr txBox="1"/>
          <p:nvPr/>
        </p:nvSpPr>
        <p:spPr>
          <a:xfrm>
            <a:off x="5051408" y="3155950"/>
            <a:ext cx="7292992" cy="1320874"/>
          </a:xfrm>
          <a:prstGeom prst="rect">
            <a:avLst/>
          </a:prstGeom>
        </p:spPr>
        <p:txBody>
          <a:bodyPr wrap="square" lIns="0" tIns="0" rIns="0" bIns="0">
            <a:spAutoFit/>
          </a:bodyPr>
          <a:lstStyle/>
          <a:p>
            <a:pPr algn="ctr" eaLnBrk="1" fontAlgn="auto" hangingPunct="1">
              <a:lnSpc>
                <a:spcPts val="10320"/>
              </a:lnSpc>
              <a:spcBef>
                <a:spcPts val="0"/>
              </a:spcBef>
              <a:spcAft>
                <a:spcPts val="0"/>
              </a:spcAft>
              <a:defRPr/>
            </a:pPr>
            <a:r>
              <a:rPr lang="en-US" sz="8000" spc="80" smtClean="0">
                <a:solidFill>
                  <a:srgbClr val="E18455"/>
                </a:solidFill>
                <a:latin typeface="Times New Roman" panose="02020603050405020304" pitchFamily="18" charset="0"/>
                <a:cs typeface="Times New Roman" panose="02020603050405020304" pitchFamily="18" charset="0"/>
              </a:rPr>
              <a:t>THANK </a:t>
            </a:r>
            <a:r>
              <a:rPr lang="en-US" sz="8000" spc="80">
                <a:solidFill>
                  <a:srgbClr val="E18455"/>
                </a:solidFill>
                <a:latin typeface="Times New Roman" panose="02020603050405020304" pitchFamily="18" charset="0"/>
                <a:cs typeface="Times New Roman" panose="02020603050405020304" pitchFamily="18" charset="0"/>
              </a:rPr>
              <a:t>YOU</a:t>
            </a:r>
            <a:r>
              <a:rPr lang="en-US" sz="8000" spc="80" smtClean="0">
                <a:solidFill>
                  <a:srgbClr val="E18455"/>
                </a:solidFill>
                <a:latin typeface="Times New Roman" panose="02020603050405020304" pitchFamily="18" charset="0"/>
                <a:cs typeface="Times New Roman" panose="02020603050405020304" pitchFamily="18" charset="0"/>
              </a:rPr>
              <a:t>!</a:t>
            </a:r>
            <a:endParaRPr lang="en-US" sz="8000" spc="80">
              <a:solidFill>
                <a:srgbClr val="E18455"/>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979164" y="419100"/>
            <a:ext cx="15970250" cy="9445625"/>
            <a:chOff x="0" y="0"/>
            <a:chExt cx="21293982" cy="12593612"/>
          </a:xfrm>
        </p:grpSpPr>
        <p:grpSp>
          <p:nvGrpSpPr>
            <p:cNvPr id="3084" name="Group 3"/>
            <p:cNvGrpSpPr>
              <a:grpSpLocks/>
            </p:cNvGrpSpPr>
            <p:nvPr/>
          </p:nvGrpSpPr>
          <p:grpSpPr bwMode="auto">
            <a:xfrm>
              <a:off x="0" y="0"/>
              <a:ext cx="21293982" cy="12593612"/>
              <a:chOff x="0" y="0"/>
              <a:chExt cx="4206219" cy="2487627"/>
            </a:xfrm>
          </p:grpSpPr>
          <p:sp>
            <p:nvSpPr>
              <p:cNvPr id="3088" name="Freeform 4"/>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9" name="TextBox 5"/>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3085" name="Group 6"/>
            <p:cNvGrpSpPr>
              <a:grpSpLocks/>
            </p:cNvGrpSpPr>
            <p:nvPr/>
          </p:nvGrpSpPr>
          <p:grpSpPr bwMode="auto">
            <a:xfrm>
              <a:off x="623458" y="649950"/>
              <a:ext cx="20047066" cy="11158691"/>
              <a:chOff x="0" y="0"/>
              <a:chExt cx="3959914" cy="2204186"/>
            </a:xfrm>
          </p:grpSpPr>
          <p:sp>
            <p:nvSpPr>
              <p:cNvPr id="3086" name="Freeform 7"/>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7" name="TextBox 8"/>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grpSp>
        <p:nvGrpSpPr>
          <p:cNvPr id="3075" name="Group 9"/>
          <p:cNvGrpSpPr>
            <a:grpSpLocks/>
          </p:cNvGrpSpPr>
          <p:nvPr/>
        </p:nvGrpSpPr>
        <p:grpSpPr bwMode="auto">
          <a:xfrm>
            <a:off x="4818063" y="1873250"/>
            <a:ext cx="11406187" cy="1482725"/>
            <a:chOff x="0" y="0"/>
            <a:chExt cx="3004179" cy="390806"/>
          </a:xfrm>
        </p:grpSpPr>
        <p:sp>
          <p:nvSpPr>
            <p:cNvPr id="3082" name="Freeform 10"/>
            <p:cNvSpPr>
              <a:spLocks/>
            </p:cNvSpPr>
            <p:nvPr/>
          </p:nvSpPr>
          <p:spPr bwMode="auto">
            <a:xfrm>
              <a:off x="0" y="0"/>
              <a:ext cx="3004179" cy="390806"/>
            </a:xfrm>
            <a:custGeom>
              <a:avLst/>
              <a:gdLst>
                <a:gd name="T0" fmla="*/ 25792 w 3004179"/>
                <a:gd name="T1" fmla="*/ 0 h 390806"/>
                <a:gd name="T2" fmla="*/ 2978388 w 3004179"/>
                <a:gd name="T3" fmla="*/ 0 h 390806"/>
                <a:gd name="T4" fmla="*/ 2996625 w 3004179"/>
                <a:gd name="T5" fmla="*/ 7554 h 390806"/>
                <a:gd name="T6" fmla="*/ 3004179 w 3004179"/>
                <a:gd name="T7" fmla="*/ 25792 h 390806"/>
                <a:gd name="T8" fmla="*/ 3004179 w 3004179"/>
                <a:gd name="T9" fmla="*/ 365014 h 390806"/>
                <a:gd name="T10" fmla="*/ 2978388 w 3004179"/>
                <a:gd name="T11" fmla="*/ 390806 h 390806"/>
                <a:gd name="T12" fmla="*/ 25792 w 3004179"/>
                <a:gd name="T13" fmla="*/ 390806 h 390806"/>
                <a:gd name="T14" fmla="*/ 7554 w 3004179"/>
                <a:gd name="T15" fmla="*/ 383252 h 390806"/>
                <a:gd name="T16" fmla="*/ 0 w 3004179"/>
                <a:gd name="T17" fmla="*/ 365014 h 390806"/>
                <a:gd name="T18" fmla="*/ 0 w 3004179"/>
                <a:gd name="T19" fmla="*/ 25792 h 390806"/>
                <a:gd name="T20" fmla="*/ 7554 w 3004179"/>
                <a:gd name="T21" fmla="*/ 7554 h 390806"/>
                <a:gd name="T22" fmla="*/ 25792 w 3004179"/>
                <a:gd name="T23" fmla="*/ 0 h 390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4179" h="390806">
                  <a:moveTo>
                    <a:pt x="25792" y="0"/>
                  </a:moveTo>
                  <a:lnTo>
                    <a:pt x="2978388" y="0"/>
                  </a:lnTo>
                  <a:cubicBezTo>
                    <a:pt x="2985228" y="0"/>
                    <a:pt x="2991788" y="2717"/>
                    <a:pt x="2996625" y="7554"/>
                  </a:cubicBezTo>
                  <a:cubicBezTo>
                    <a:pt x="3001462" y="12391"/>
                    <a:pt x="3004179" y="18951"/>
                    <a:pt x="3004179" y="25792"/>
                  </a:cubicBezTo>
                  <a:lnTo>
                    <a:pt x="3004179" y="365014"/>
                  </a:lnTo>
                  <a:cubicBezTo>
                    <a:pt x="3004179" y="379259"/>
                    <a:pt x="2992632" y="390806"/>
                    <a:pt x="2978388" y="390806"/>
                  </a:cubicBezTo>
                  <a:lnTo>
                    <a:pt x="25792" y="390806"/>
                  </a:lnTo>
                  <a:cubicBezTo>
                    <a:pt x="18951" y="390806"/>
                    <a:pt x="12391" y="388089"/>
                    <a:pt x="7554" y="383252"/>
                  </a:cubicBezTo>
                  <a:cubicBezTo>
                    <a:pt x="2717" y="378415"/>
                    <a:pt x="0" y="371855"/>
                    <a:pt x="0" y="365014"/>
                  </a:cubicBezTo>
                  <a:lnTo>
                    <a:pt x="0" y="25792"/>
                  </a:lnTo>
                  <a:cubicBezTo>
                    <a:pt x="0" y="18951"/>
                    <a:pt x="2717" y="12391"/>
                    <a:pt x="7554" y="7554"/>
                  </a:cubicBezTo>
                  <a:cubicBezTo>
                    <a:pt x="12391" y="2717"/>
                    <a:pt x="18951" y="0"/>
                    <a:pt x="25792"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3083" name="TextBox 11"/>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2" name="TextBox 12"/>
          <p:cNvSpPr txBox="1"/>
          <p:nvPr/>
        </p:nvSpPr>
        <p:spPr>
          <a:xfrm>
            <a:off x="4837113" y="2235200"/>
            <a:ext cx="11018837" cy="693138"/>
          </a:xfrm>
          <a:prstGeom prst="rect">
            <a:avLst/>
          </a:prstGeom>
        </p:spPr>
        <p:txBody>
          <a:bodyPr lIns="0" tIns="0" rIns="0" bIns="0">
            <a:spAutoFit/>
          </a:bodyPr>
          <a:lstStyle/>
          <a:p>
            <a:pPr algn="ctr" eaLnBrk="1" fontAlgn="auto" hangingPunct="1">
              <a:lnSpc>
                <a:spcPts val="5805"/>
              </a:lnSpc>
              <a:spcBef>
                <a:spcPts val="0"/>
              </a:spcBef>
              <a:spcAft>
                <a:spcPts val="0"/>
              </a:spcAft>
              <a:defRPr/>
            </a:pPr>
            <a:r>
              <a:rPr lang="en-US" sz="4500" b="1" spc="44">
                <a:solidFill>
                  <a:srgbClr val="000000"/>
                </a:solidFill>
                <a:latin typeface="Times New Roman" panose="02020603050405020304" pitchFamily="18" charset="0"/>
                <a:cs typeface="Times New Roman" panose="02020603050405020304" pitchFamily="18" charset="0"/>
              </a:rPr>
              <a:t>KHỞI ĐỘNG: </a:t>
            </a:r>
            <a:r>
              <a:rPr lang="en-US" sz="4500" b="1" spc="44">
                <a:solidFill>
                  <a:srgbClr val="48CFAE"/>
                </a:solidFill>
                <a:latin typeface="Times New Roman" panose="02020603050405020304" pitchFamily="18" charset="0"/>
                <a:cs typeface="Times New Roman" panose="02020603050405020304" pitchFamily="18" charset="0"/>
              </a:rPr>
              <a:t>TRÒ CHƠI</a:t>
            </a:r>
            <a:r>
              <a:rPr lang="en-US" sz="4500" b="1" spc="44">
                <a:solidFill>
                  <a:srgbClr val="FF3131"/>
                </a:solidFill>
                <a:latin typeface="Times New Roman" panose="02020603050405020304" pitchFamily="18" charset="0"/>
                <a:cs typeface="Times New Roman" panose="02020603050405020304" pitchFamily="18" charset="0"/>
              </a:rPr>
              <a:t> “</a:t>
            </a:r>
            <a:r>
              <a:rPr lang="en-US" sz="4500" b="1" spc="44">
                <a:solidFill>
                  <a:srgbClr val="004AAD"/>
                </a:solidFill>
                <a:latin typeface="Times New Roman" panose="02020603050405020304" pitchFamily="18" charset="0"/>
                <a:cs typeface="Times New Roman" panose="02020603050405020304" pitchFamily="18" charset="0"/>
              </a:rPr>
              <a:t>GHÉP </a:t>
            </a:r>
            <a:r>
              <a:rPr lang="en-US" sz="4500" b="1" spc="44">
                <a:solidFill>
                  <a:srgbClr val="FF3131"/>
                </a:solidFill>
                <a:latin typeface="Times New Roman" panose="02020603050405020304" pitchFamily="18" charset="0"/>
                <a:cs typeface="Times New Roman" panose="02020603050405020304" pitchFamily="18" charset="0"/>
              </a:rPr>
              <a:t>ĐÔI” </a:t>
            </a:r>
          </a:p>
        </p:txBody>
      </p:sp>
      <p:sp>
        <p:nvSpPr>
          <p:cNvPr id="3077" name="Freeform 13"/>
          <p:cNvSpPr>
            <a:spLocks/>
          </p:cNvSpPr>
          <p:nvPr/>
        </p:nvSpPr>
        <p:spPr bwMode="auto">
          <a:xfrm>
            <a:off x="15486063" y="6989763"/>
            <a:ext cx="738187" cy="1062037"/>
          </a:xfrm>
          <a:custGeom>
            <a:avLst/>
            <a:gdLst>
              <a:gd name="T0" fmla="*/ 0 w 737119"/>
              <a:gd name="T1" fmla="*/ 0 h 1061297"/>
              <a:gd name="T2" fmla="*/ 737120 w 737119"/>
              <a:gd name="T3" fmla="*/ 0 h 1061297"/>
              <a:gd name="T4" fmla="*/ 737120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20" y="0"/>
                </a:lnTo>
                <a:lnTo>
                  <a:pt x="737120"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78" name="Freeform 14"/>
          <p:cNvSpPr>
            <a:spLocks/>
          </p:cNvSpPr>
          <p:nvPr/>
        </p:nvSpPr>
        <p:spPr bwMode="auto">
          <a:xfrm>
            <a:off x="3805238" y="1873250"/>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79" name="Freeform 15"/>
          <p:cNvSpPr>
            <a:spLocks/>
          </p:cNvSpPr>
          <p:nvPr/>
        </p:nvSpPr>
        <p:spPr bwMode="auto">
          <a:xfrm>
            <a:off x="3162300" y="2800350"/>
            <a:ext cx="585788"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0" name="TextBox 16"/>
          <p:cNvSpPr txBox="1">
            <a:spLocks noChangeArrowheads="1"/>
          </p:cNvSpPr>
          <p:nvPr/>
        </p:nvSpPr>
        <p:spPr bwMode="auto">
          <a:xfrm>
            <a:off x="3352800" y="4144963"/>
            <a:ext cx="1213326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647700" indent="-3238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gn="just" eaLnBrk="1" hangingPunct="1">
              <a:lnSpc>
                <a:spcPts val="4200"/>
              </a:lnSpc>
              <a:buFont typeface="Arial" panose="020B0604020202020204" pitchFamily="34" charset="0"/>
              <a:buChar char="•"/>
            </a:pPr>
            <a:r>
              <a:rPr lang="en-GB" altLang="en-US" sz="3200">
                <a:solidFill>
                  <a:srgbClr val="004AAD"/>
                </a:solidFill>
                <a:latin typeface="Times New Roman" panose="02020603050405020304" pitchFamily="18" charset="0"/>
                <a:cs typeface="Times New Roman" panose="02020603050405020304" pitchFamily="18" charset="0"/>
              </a:rPr>
              <a:t>GV chọn 10 HS chơi trò ghép đôi, GV làm quản trò, phát cho mỗi HS 1 tấm thẻ và yêu cầu xếp thành vòng tròn vừa di chuyển xung quanh quản trò vừa hát. </a:t>
            </a:r>
          </a:p>
          <a:p>
            <a:pPr lvl="1" algn="just" eaLnBrk="1" hangingPunct="1">
              <a:lnSpc>
                <a:spcPts val="4200"/>
              </a:lnSpc>
              <a:buFont typeface="Arial" panose="020B0604020202020204" pitchFamily="34" charset="0"/>
              <a:buChar char="•"/>
            </a:pPr>
            <a:r>
              <a:rPr lang="en-GB" altLang="en-US" sz="3200">
                <a:solidFill>
                  <a:srgbClr val="004AAD"/>
                </a:solidFill>
                <a:latin typeface="Times New Roman" panose="02020603050405020304" pitchFamily="18" charset="0"/>
                <a:cs typeface="Times New Roman" panose="02020603050405020304" pitchFamily="18" charset="0"/>
              </a:rPr>
              <a:t>Khi nào quản trò hô “ghép đôi, ghép đôi” thì các bạn phải tìm một bạn ghép đôi với mình sao cho thẻ biện pháp tu từ phải đúng với thẻ ngữ liệu SD biện pháp tu từ </a:t>
            </a:r>
            <a:r>
              <a:rPr lang="en-GB" altLang="en-US" sz="3200">
                <a:solidFill>
                  <a:srgbClr val="004AAD"/>
                </a:solidFill>
                <a:latin typeface="Times New Roman" panose="02020603050405020304" pitchFamily="18" charset="0"/>
                <a:cs typeface="Times New Roman" panose="02020603050405020304" pitchFamily="18" charset="0"/>
              </a:rPr>
              <a:t>đó</a:t>
            </a:r>
            <a:r>
              <a:rPr lang="en-GB" altLang="en-US" sz="3200" smtClean="0">
                <a:solidFill>
                  <a:srgbClr val="004AAD"/>
                </a:solidFill>
                <a:latin typeface="Times New Roman" panose="02020603050405020304" pitchFamily="18" charset="0"/>
                <a:cs typeface="Times New Roman" panose="02020603050405020304" pitchFamily="18" charset="0"/>
              </a:rPr>
              <a:t>.</a:t>
            </a:r>
            <a:endParaRPr lang="en-GB" altLang="en-US" sz="3200">
              <a:solidFill>
                <a:srgbClr val="004AAD"/>
              </a:solidFill>
              <a:latin typeface="Times New Roman" panose="02020603050405020304" pitchFamily="18" charset="0"/>
              <a:cs typeface="Times New Roman" panose="02020603050405020304" pitchFamily="18" charset="0"/>
            </a:endParaRPr>
          </a:p>
        </p:txBody>
      </p:sp>
      <p:sp>
        <p:nvSpPr>
          <p:cNvPr id="3081" name="Freeform 17"/>
          <p:cNvSpPr>
            <a:spLocks/>
          </p:cNvSpPr>
          <p:nvPr/>
        </p:nvSpPr>
        <p:spPr bwMode="auto">
          <a:xfrm>
            <a:off x="-177800" y="6059488"/>
            <a:ext cx="2589213" cy="4227512"/>
          </a:xfrm>
          <a:custGeom>
            <a:avLst/>
            <a:gdLst>
              <a:gd name="T0" fmla="*/ 0 w 2590425"/>
              <a:gd name="T1" fmla="*/ 0 h 4227697"/>
              <a:gd name="T2" fmla="*/ 2590425 w 2590425"/>
              <a:gd name="T3" fmla="*/ 0 h 4227697"/>
              <a:gd name="T4" fmla="*/ 2590425 w 2590425"/>
              <a:gd name="T5" fmla="*/ 4227697 h 4227697"/>
              <a:gd name="T6" fmla="*/ 0 w 2590425"/>
              <a:gd name="T7" fmla="*/ 4227697 h 4227697"/>
              <a:gd name="T8" fmla="*/ 0 w 2590425"/>
              <a:gd name="T9" fmla="*/ 0 h 4227697"/>
            </a:gdLst>
            <a:ahLst/>
            <a:cxnLst>
              <a:cxn ang="0">
                <a:pos x="T0" y="T1"/>
              </a:cxn>
              <a:cxn ang="0">
                <a:pos x="T2" y="T3"/>
              </a:cxn>
              <a:cxn ang="0">
                <a:pos x="T4" y="T5"/>
              </a:cxn>
              <a:cxn ang="0">
                <a:pos x="T6" y="T7"/>
              </a:cxn>
              <a:cxn ang="0">
                <a:pos x="T8" y="T9"/>
              </a:cxn>
            </a:cxnLst>
            <a:rect l="0" t="0" r="r" b="b"/>
            <a:pathLst>
              <a:path w="2590425" h="4227697">
                <a:moveTo>
                  <a:pt x="0" y="0"/>
                </a:moveTo>
                <a:lnTo>
                  <a:pt x="2590425" y="0"/>
                </a:lnTo>
                <a:lnTo>
                  <a:pt x="2590425" y="4227697"/>
                </a:lnTo>
                <a:lnTo>
                  <a:pt x="0" y="4227697"/>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028700" y="420688"/>
            <a:ext cx="15970250" cy="9445625"/>
            <a:chOff x="0" y="0"/>
            <a:chExt cx="4206219" cy="2487627"/>
          </a:xfrm>
        </p:grpSpPr>
        <p:sp>
          <p:nvSpPr>
            <p:cNvPr id="4112"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4099" name="Group 5"/>
          <p:cNvGrpSpPr>
            <a:grpSpLocks/>
          </p:cNvGrpSpPr>
          <p:nvPr/>
        </p:nvGrpSpPr>
        <p:grpSpPr bwMode="auto">
          <a:xfrm>
            <a:off x="1497013" y="908050"/>
            <a:ext cx="15035212" cy="8369300"/>
            <a:chOff x="0" y="0"/>
            <a:chExt cx="3959914" cy="2204186"/>
          </a:xfrm>
        </p:grpSpPr>
        <p:sp>
          <p:nvSpPr>
            <p:cNvPr id="4110"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4100" name="Group 8"/>
          <p:cNvGrpSpPr>
            <a:grpSpLocks/>
          </p:cNvGrpSpPr>
          <p:nvPr/>
        </p:nvGrpSpPr>
        <p:grpSpPr bwMode="auto">
          <a:xfrm>
            <a:off x="5068888" y="3695700"/>
            <a:ext cx="8148637" cy="2097088"/>
            <a:chOff x="0" y="0"/>
            <a:chExt cx="2145994" cy="887913"/>
          </a:xfrm>
        </p:grpSpPr>
        <p:sp>
          <p:nvSpPr>
            <p:cNvPr id="4108" name="Freeform 9"/>
            <p:cNvSpPr>
              <a:spLocks/>
            </p:cNvSpPr>
            <p:nvPr/>
          </p:nvSpPr>
          <p:spPr bwMode="auto">
            <a:xfrm>
              <a:off x="0" y="0"/>
              <a:ext cx="2145994" cy="887913"/>
            </a:xfrm>
            <a:custGeom>
              <a:avLst/>
              <a:gdLst>
                <a:gd name="T0" fmla="*/ 95015 w 2145994"/>
                <a:gd name="T1" fmla="*/ 0 h 887913"/>
                <a:gd name="T2" fmla="*/ 2050978 w 2145994"/>
                <a:gd name="T3" fmla="*/ 0 h 887913"/>
                <a:gd name="T4" fmla="*/ 2118164 w 2145994"/>
                <a:gd name="T5" fmla="*/ 27829 h 887913"/>
                <a:gd name="T6" fmla="*/ 2145994 w 2145994"/>
                <a:gd name="T7" fmla="*/ 95015 h 887913"/>
                <a:gd name="T8" fmla="*/ 2145994 w 2145994"/>
                <a:gd name="T9" fmla="*/ 792898 h 887913"/>
                <a:gd name="T10" fmla="*/ 2118164 w 2145994"/>
                <a:gd name="T11" fmla="*/ 860084 h 887913"/>
                <a:gd name="T12" fmla="*/ 2050978 w 2145994"/>
                <a:gd name="T13" fmla="*/ 887913 h 887913"/>
                <a:gd name="T14" fmla="*/ 95015 w 2145994"/>
                <a:gd name="T15" fmla="*/ 887913 h 887913"/>
                <a:gd name="T16" fmla="*/ 27829 w 2145994"/>
                <a:gd name="T17" fmla="*/ 860084 h 887913"/>
                <a:gd name="T18" fmla="*/ 0 w 2145994"/>
                <a:gd name="T19" fmla="*/ 792898 h 887913"/>
                <a:gd name="T20" fmla="*/ 0 w 2145994"/>
                <a:gd name="T21" fmla="*/ 95015 h 887913"/>
                <a:gd name="T22" fmla="*/ 27829 w 2145994"/>
                <a:gd name="T23" fmla="*/ 27829 h 887913"/>
                <a:gd name="T24" fmla="*/ 95015 w 2145994"/>
                <a:gd name="T25" fmla="*/ 0 h 88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5994" h="887913">
                  <a:moveTo>
                    <a:pt x="95015" y="0"/>
                  </a:moveTo>
                  <a:lnTo>
                    <a:pt x="2050978" y="0"/>
                  </a:lnTo>
                  <a:cubicBezTo>
                    <a:pt x="2076178" y="0"/>
                    <a:pt x="2100345" y="10011"/>
                    <a:pt x="2118164" y="27829"/>
                  </a:cubicBezTo>
                  <a:cubicBezTo>
                    <a:pt x="2135983" y="45648"/>
                    <a:pt x="2145994" y="69816"/>
                    <a:pt x="2145994" y="95015"/>
                  </a:cubicBezTo>
                  <a:lnTo>
                    <a:pt x="2145994" y="792898"/>
                  </a:lnTo>
                  <a:cubicBezTo>
                    <a:pt x="2145994" y="818098"/>
                    <a:pt x="2135983" y="842265"/>
                    <a:pt x="2118164" y="860084"/>
                  </a:cubicBezTo>
                  <a:cubicBezTo>
                    <a:pt x="2100345" y="877903"/>
                    <a:pt x="2076178" y="887913"/>
                    <a:pt x="2050978" y="887913"/>
                  </a:cubicBezTo>
                  <a:lnTo>
                    <a:pt x="95015" y="887913"/>
                  </a:lnTo>
                  <a:cubicBezTo>
                    <a:pt x="69816" y="887913"/>
                    <a:pt x="45648" y="877903"/>
                    <a:pt x="27829" y="860084"/>
                  </a:cubicBezTo>
                  <a:cubicBezTo>
                    <a:pt x="10011" y="842265"/>
                    <a:pt x="0" y="818098"/>
                    <a:pt x="0" y="792898"/>
                  </a:cubicBezTo>
                  <a:lnTo>
                    <a:pt x="0" y="95015"/>
                  </a:lnTo>
                  <a:cubicBezTo>
                    <a:pt x="0" y="69816"/>
                    <a:pt x="10011" y="45648"/>
                    <a:pt x="27829" y="27829"/>
                  </a:cubicBezTo>
                  <a:cubicBezTo>
                    <a:pt x="45648" y="10011"/>
                    <a:pt x="69816" y="0"/>
                    <a:pt x="9501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4109"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4101" name="Freeform 11"/>
          <p:cNvSpPr>
            <a:spLocks/>
          </p:cNvSpPr>
          <p:nvPr/>
        </p:nvSpPr>
        <p:spPr bwMode="auto">
          <a:xfrm>
            <a:off x="14066838" y="4249738"/>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2" name="Freeform 12"/>
          <p:cNvSpPr>
            <a:spLocks/>
          </p:cNvSpPr>
          <p:nvPr/>
        </p:nvSpPr>
        <p:spPr bwMode="auto">
          <a:xfrm>
            <a:off x="3381375" y="579278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3" name="Freeform 13"/>
          <p:cNvSpPr>
            <a:spLocks/>
          </p:cNvSpPr>
          <p:nvPr/>
        </p:nvSpPr>
        <p:spPr bwMode="auto">
          <a:xfrm>
            <a:off x="4302125" y="6432550"/>
            <a:ext cx="584200"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Freeform 14"/>
          <p:cNvSpPr>
            <a:spLocks/>
          </p:cNvSpPr>
          <p:nvPr/>
        </p:nvSpPr>
        <p:spPr bwMode="auto">
          <a:xfrm>
            <a:off x="13481050" y="34067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5" name="Freeform 15"/>
          <p:cNvSpPr>
            <a:spLocks/>
          </p:cNvSpPr>
          <p:nvPr/>
        </p:nvSpPr>
        <p:spPr bwMode="auto">
          <a:xfrm>
            <a:off x="2052638" y="901700"/>
            <a:ext cx="2065337"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16"/>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TextBox 17"/>
          <p:cNvSpPr txBox="1"/>
          <p:nvPr/>
        </p:nvSpPr>
        <p:spPr>
          <a:xfrm>
            <a:off x="6172200" y="4135438"/>
            <a:ext cx="6165852" cy="1023101"/>
          </a:xfrm>
          <a:prstGeom prst="rect">
            <a:avLst/>
          </a:prstGeom>
        </p:spPr>
        <p:txBody>
          <a:bodyPr wrap="square" lIns="0" tIns="0" rIns="0" bIns="0">
            <a:spAutoFit/>
          </a:bodyPr>
          <a:lstStyle/>
          <a:p>
            <a:pPr algn="ctr" eaLnBrk="1" fontAlgn="auto" hangingPunct="1">
              <a:lnSpc>
                <a:spcPts val="8679"/>
              </a:lnSpc>
              <a:spcAft>
                <a:spcPts val="0"/>
              </a:spcAft>
              <a:defRPr/>
            </a:pPr>
            <a:r>
              <a:rPr lang="en-US" sz="6199" b="1" spc="61">
                <a:solidFill>
                  <a:srgbClr val="CB6CE6"/>
                </a:solidFill>
                <a:latin typeface="Times New Roman" panose="02020603050405020304" pitchFamily="18" charset="0"/>
                <a:cs typeface="Times New Roman" panose="02020603050405020304" pitchFamily="18" charset="0"/>
              </a:rPr>
              <a:t>Let's play!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028700" y="420688"/>
            <a:ext cx="15970250" cy="9445625"/>
            <a:chOff x="0" y="0"/>
            <a:chExt cx="4206219" cy="2487627"/>
          </a:xfrm>
        </p:grpSpPr>
        <p:sp>
          <p:nvSpPr>
            <p:cNvPr id="5159"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0"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23" name="Group 5"/>
          <p:cNvGrpSpPr>
            <a:grpSpLocks/>
          </p:cNvGrpSpPr>
          <p:nvPr/>
        </p:nvGrpSpPr>
        <p:grpSpPr bwMode="auto">
          <a:xfrm>
            <a:off x="1497013" y="908050"/>
            <a:ext cx="15035212" cy="8369300"/>
            <a:chOff x="0" y="0"/>
            <a:chExt cx="3959914" cy="2204186"/>
          </a:xfrm>
        </p:grpSpPr>
        <p:sp>
          <p:nvSpPr>
            <p:cNvPr id="5157"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8"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24" name="Group 8"/>
          <p:cNvGrpSpPr>
            <a:grpSpLocks/>
          </p:cNvGrpSpPr>
          <p:nvPr/>
        </p:nvGrpSpPr>
        <p:grpSpPr bwMode="auto">
          <a:xfrm>
            <a:off x="2243138" y="2027238"/>
            <a:ext cx="13800137" cy="6832600"/>
            <a:chOff x="0" y="0"/>
            <a:chExt cx="3634490" cy="1799428"/>
          </a:xfrm>
        </p:grpSpPr>
        <p:sp>
          <p:nvSpPr>
            <p:cNvPr id="5155" name="Freeform 9"/>
            <p:cNvSpPr>
              <a:spLocks/>
            </p:cNvSpPr>
            <p:nvPr/>
          </p:nvSpPr>
          <p:spPr bwMode="auto">
            <a:xfrm>
              <a:off x="0" y="0"/>
              <a:ext cx="3634490" cy="1799428"/>
            </a:xfrm>
            <a:custGeom>
              <a:avLst/>
              <a:gdLst>
                <a:gd name="T0" fmla="*/ 21319 w 3634490"/>
                <a:gd name="T1" fmla="*/ 0 h 1799428"/>
                <a:gd name="T2" fmla="*/ 3613171 w 3634490"/>
                <a:gd name="T3" fmla="*/ 0 h 1799428"/>
                <a:gd name="T4" fmla="*/ 3628246 w 3634490"/>
                <a:gd name="T5" fmla="*/ 6244 h 1799428"/>
                <a:gd name="T6" fmla="*/ 3634490 w 3634490"/>
                <a:gd name="T7" fmla="*/ 21319 h 1799428"/>
                <a:gd name="T8" fmla="*/ 3634490 w 3634490"/>
                <a:gd name="T9" fmla="*/ 1778109 h 1799428"/>
                <a:gd name="T10" fmla="*/ 3628246 w 3634490"/>
                <a:gd name="T11" fmla="*/ 1793184 h 1799428"/>
                <a:gd name="T12" fmla="*/ 3613171 w 3634490"/>
                <a:gd name="T13" fmla="*/ 1799428 h 1799428"/>
                <a:gd name="T14" fmla="*/ 21319 w 3634490"/>
                <a:gd name="T15" fmla="*/ 1799428 h 1799428"/>
                <a:gd name="T16" fmla="*/ 6244 w 3634490"/>
                <a:gd name="T17" fmla="*/ 1793184 h 1799428"/>
                <a:gd name="T18" fmla="*/ 0 w 3634490"/>
                <a:gd name="T19" fmla="*/ 1778109 h 1799428"/>
                <a:gd name="T20" fmla="*/ 0 w 3634490"/>
                <a:gd name="T21" fmla="*/ 21319 h 1799428"/>
                <a:gd name="T22" fmla="*/ 6244 w 3634490"/>
                <a:gd name="T23" fmla="*/ 6244 h 1799428"/>
                <a:gd name="T24" fmla="*/ 21319 w 3634490"/>
                <a:gd name="T25"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4490" h="1799428">
                  <a:moveTo>
                    <a:pt x="21319" y="0"/>
                  </a:moveTo>
                  <a:lnTo>
                    <a:pt x="3613171" y="0"/>
                  </a:lnTo>
                  <a:cubicBezTo>
                    <a:pt x="3618826" y="0"/>
                    <a:pt x="3624248" y="2246"/>
                    <a:pt x="3628246" y="6244"/>
                  </a:cubicBezTo>
                  <a:cubicBezTo>
                    <a:pt x="3632244" y="10242"/>
                    <a:pt x="3634490" y="15665"/>
                    <a:pt x="3634490" y="21319"/>
                  </a:cubicBezTo>
                  <a:lnTo>
                    <a:pt x="3634490" y="1778109"/>
                  </a:lnTo>
                  <a:cubicBezTo>
                    <a:pt x="3634490" y="1783763"/>
                    <a:pt x="3632244" y="1789186"/>
                    <a:pt x="3628246" y="1793184"/>
                  </a:cubicBezTo>
                  <a:cubicBezTo>
                    <a:pt x="3624248" y="1797182"/>
                    <a:pt x="3618826" y="1799428"/>
                    <a:pt x="3613171" y="1799428"/>
                  </a:cubicBezTo>
                  <a:lnTo>
                    <a:pt x="21319" y="1799428"/>
                  </a:lnTo>
                  <a:cubicBezTo>
                    <a:pt x="15665" y="1799428"/>
                    <a:pt x="10242" y="1797182"/>
                    <a:pt x="6244" y="1793184"/>
                  </a:cubicBezTo>
                  <a:cubicBezTo>
                    <a:pt x="2246" y="1789186"/>
                    <a:pt x="0" y="1783763"/>
                    <a:pt x="0" y="1778109"/>
                  </a:cubicBezTo>
                  <a:lnTo>
                    <a:pt x="0" y="21319"/>
                  </a:lnTo>
                  <a:cubicBezTo>
                    <a:pt x="0" y="15665"/>
                    <a:pt x="2246" y="10242"/>
                    <a:pt x="6244" y="6244"/>
                  </a:cubicBezTo>
                  <a:cubicBezTo>
                    <a:pt x="10242" y="2246"/>
                    <a:pt x="15665" y="0"/>
                    <a:pt x="21319"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56"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5125" name="Freeform 11"/>
          <p:cNvSpPr>
            <a:spLocks/>
          </p:cNvSpPr>
          <p:nvPr/>
        </p:nvSpPr>
        <p:spPr bwMode="auto">
          <a:xfrm>
            <a:off x="15262225" y="22256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 name="Freeform 12"/>
          <p:cNvSpPr>
            <a:spLocks/>
          </p:cNvSpPr>
          <p:nvPr/>
        </p:nvSpPr>
        <p:spPr bwMode="auto">
          <a:xfrm>
            <a:off x="2422525" y="2282825"/>
            <a:ext cx="584200" cy="842963"/>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5127" name="Group 13"/>
          <p:cNvGrpSpPr>
            <a:grpSpLocks/>
          </p:cNvGrpSpPr>
          <p:nvPr/>
        </p:nvGrpSpPr>
        <p:grpSpPr bwMode="auto">
          <a:xfrm>
            <a:off x="2732088" y="5532438"/>
            <a:ext cx="1143000" cy="1143000"/>
            <a:chOff x="0" y="0"/>
            <a:chExt cx="812800" cy="812800"/>
          </a:xfrm>
        </p:grpSpPr>
        <p:sp>
          <p:nvSpPr>
            <p:cNvPr id="5153" name="Freeform 14"/>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54" name="TextBox 15"/>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28" name="Group 16"/>
          <p:cNvGrpSpPr>
            <a:grpSpLocks/>
          </p:cNvGrpSpPr>
          <p:nvPr/>
        </p:nvGrpSpPr>
        <p:grpSpPr bwMode="auto">
          <a:xfrm>
            <a:off x="4551363" y="5372100"/>
            <a:ext cx="11004550" cy="1463675"/>
            <a:chOff x="0" y="0"/>
            <a:chExt cx="2898212" cy="385667"/>
          </a:xfrm>
        </p:grpSpPr>
        <p:sp>
          <p:nvSpPr>
            <p:cNvPr id="5151" name="Freeform 17"/>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52" name="TextBox 18"/>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5129" name="AutoShape 19"/>
          <p:cNvSpPr>
            <a:spLocks noChangeShapeType="1"/>
          </p:cNvSpPr>
          <p:nvPr/>
        </p:nvSpPr>
        <p:spPr bwMode="auto">
          <a:xfrm flipV="1">
            <a:off x="3875088" y="610393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5130" name="Group 20"/>
          <p:cNvGrpSpPr>
            <a:grpSpLocks/>
          </p:cNvGrpSpPr>
          <p:nvPr/>
        </p:nvGrpSpPr>
        <p:grpSpPr bwMode="auto">
          <a:xfrm>
            <a:off x="2732088" y="7254875"/>
            <a:ext cx="1143000" cy="1141413"/>
            <a:chOff x="0" y="0"/>
            <a:chExt cx="812800" cy="812800"/>
          </a:xfrm>
        </p:grpSpPr>
        <p:sp>
          <p:nvSpPr>
            <p:cNvPr id="5149" name="Freeform 21"/>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50" name="TextBox 22"/>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31" name="Group 23"/>
          <p:cNvGrpSpPr>
            <a:grpSpLocks/>
          </p:cNvGrpSpPr>
          <p:nvPr/>
        </p:nvGrpSpPr>
        <p:grpSpPr bwMode="auto">
          <a:xfrm>
            <a:off x="4551363" y="7092950"/>
            <a:ext cx="11004550" cy="1465263"/>
            <a:chOff x="0" y="0"/>
            <a:chExt cx="2898212" cy="385667"/>
          </a:xfrm>
        </p:grpSpPr>
        <p:sp>
          <p:nvSpPr>
            <p:cNvPr id="5147" name="Freeform 24"/>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48" name="TextBox 25"/>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5132" name="AutoShape 26"/>
          <p:cNvSpPr>
            <a:spLocks noChangeShapeType="1"/>
          </p:cNvSpPr>
          <p:nvPr/>
        </p:nvSpPr>
        <p:spPr bwMode="auto">
          <a:xfrm flipV="1">
            <a:off x="3875088" y="78247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5133" name="Freeform 27"/>
          <p:cNvSpPr>
            <a:spLocks/>
          </p:cNvSpPr>
          <p:nvPr/>
        </p:nvSpPr>
        <p:spPr bwMode="auto">
          <a:xfrm>
            <a:off x="2967038" y="7464425"/>
            <a:ext cx="673100" cy="674688"/>
          </a:xfrm>
          <a:custGeom>
            <a:avLst/>
            <a:gdLst>
              <a:gd name="T0" fmla="*/ 0 w 673867"/>
              <a:gd name="T1" fmla="*/ 0 h 673867"/>
              <a:gd name="T2" fmla="*/ 673868 w 673867"/>
              <a:gd name="T3" fmla="*/ 0 h 673867"/>
              <a:gd name="T4" fmla="*/ 673868 w 673867"/>
              <a:gd name="T5" fmla="*/ 673868 h 673867"/>
              <a:gd name="T6" fmla="*/ 0 w 673867"/>
              <a:gd name="T7" fmla="*/ 673868 h 673867"/>
              <a:gd name="T8" fmla="*/ 0 w 673867"/>
              <a:gd name="T9" fmla="*/ 0 h 673867"/>
            </a:gdLst>
            <a:ahLst/>
            <a:cxnLst>
              <a:cxn ang="0">
                <a:pos x="T0" y="T1"/>
              </a:cxn>
              <a:cxn ang="0">
                <a:pos x="T2" y="T3"/>
              </a:cxn>
              <a:cxn ang="0">
                <a:pos x="T4" y="T5"/>
              </a:cxn>
              <a:cxn ang="0">
                <a:pos x="T6" y="T7"/>
              </a:cxn>
              <a:cxn ang="0">
                <a:pos x="T8" y="T9"/>
              </a:cxn>
            </a:cxnLst>
            <a:rect l="0" t="0" r="r" b="b"/>
            <a:pathLst>
              <a:path w="673867" h="673867">
                <a:moveTo>
                  <a:pt x="0" y="0"/>
                </a:moveTo>
                <a:lnTo>
                  <a:pt x="673868" y="0"/>
                </a:lnTo>
                <a:lnTo>
                  <a:pt x="673868" y="673868"/>
                </a:lnTo>
                <a:lnTo>
                  <a:pt x="0" y="673868"/>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5134" name="Group 28"/>
          <p:cNvGrpSpPr>
            <a:grpSpLocks/>
          </p:cNvGrpSpPr>
          <p:nvPr/>
        </p:nvGrpSpPr>
        <p:grpSpPr bwMode="auto">
          <a:xfrm>
            <a:off x="2732088" y="3811588"/>
            <a:ext cx="1143000" cy="1141412"/>
            <a:chOff x="0" y="0"/>
            <a:chExt cx="812800" cy="812800"/>
          </a:xfrm>
        </p:grpSpPr>
        <p:sp>
          <p:nvSpPr>
            <p:cNvPr id="5145" name="Freeform 29"/>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46" name="TextBox 30"/>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35" name="Group 31"/>
          <p:cNvGrpSpPr>
            <a:grpSpLocks/>
          </p:cNvGrpSpPr>
          <p:nvPr/>
        </p:nvGrpSpPr>
        <p:grpSpPr bwMode="auto">
          <a:xfrm>
            <a:off x="4551363" y="3649663"/>
            <a:ext cx="11004550" cy="1465262"/>
            <a:chOff x="0" y="0"/>
            <a:chExt cx="2898212" cy="385667"/>
          </a:xfrm>
        </p:grpSpPr>
        <p:sp>
          <p:nvSpPr>
            <p:cNvPr id="5143" name="Freeform 32"/>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44" name="TextBox 33"/>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5136" name="Freeform 34"/>
          <p:cNvSpPr>
            <a:spLocks/>
          </p:cNvSpPr>
          <p:nvPr/>
        </p:nvSpPr>
        <p:spPr bwMode="auto">
          <a:xfrm>
            <a:off x="3065463" y="4044950"/>
            <a:ext cx="476250" cy="674688"/>
          </a:xfrm>
          <a:custGeom>
            <a:avLst/>
            <a:gdLst>
              <a:gd name="T0" fmla="*/ 0 w 476243"/>
              <a:gd name="T1" fmla="*/ 0 h 673867"/>
              <a:gd name="T2" fmla="*/ 476243 w 476243"/>
              <a:gd name="T3" fmla="*/ 0 h 673867"/>
              <a:gd name="T4" fmla="*/ 476243 w 476243"/>
              <a:gd name="T5" fmla="*/ 673868 h 673867"/>
              <a:gd name="T6" fmla="*/ 0 w 476243"/>
              <a:gd name="T7" fmla="*/ 673868 h 673867"/>
              <a:gd name="T8" fmla="*/ 0 w 476243"/>
              <a:gd name="T9" fmla="*/ 0 h 673867"/>
            </a:gdLst>
            <a:ahLst/>
            <a:cxnLst>
              <a:cxn ang="0">
                <a:pos x="T0" y="T1"/>
              </a:cxn>
              <a:cxn ang="0">
                <a:pos x="T2" y="T3"/>
              </a:cxn>
              <a:cxn ang="0">
                <a:pos x="T4" y="T5"/>
              </a:cxn>
              <a:cxn ang="0">
                <a:pos x="T6" y="T7"/>
              </a:cxn>
              <a:cxn ang="0">
                <a:pos x="T8" y="T9"/>
              </a:cxn>
            </a:cxnLst>
            <a:rect l="0" t="0" r="r" b="b"/>
            <a:pathLst>
              <a:path w="476243" h="673867">
                <a:moveTo>
                  <a:pt x="0" y="0"/>
                </a:moveTo>
                <a:lnTo>
                  <a:pt x="476243" y="0"/>
                </a:lnTo>
                <a:lnTo>
                  <a:pt x="476243" y="673868"/>
                </a:lnTo>
                <a:lnTo>
                  <a:pt x="0" y="673868"/>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7" name="AutoShape 35"/>
          <p:cNvSpPr>
            <a:spLocks noChangeShapeType="1"/>
          </p:cNvSpPr>
          <p:nvPr/>
        </p:nvSpPr>
        <p:spPr bwMode="auto">
          <a:xfrm flipV="1">
            <a:off x="3875088" y="43830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5138" name="Freeform 36"/>
          <p:cNvSpPr>
            <a:spLocks/>
          </p:cNvSpPr>
          <p:nvPr/>
        </p:nvSpPr>
        <p:spPr bwMode="auto">
          <a:xfrm>
            <a:off x="2962275" y="5738813"/>
            <a:ext cx="682625" cy="682625"/>
          </a:xfrm>
          <a:custGeom>
            <a:avLst/>
            <a:gdLst>
              <a:gd name="T0" fmla="*/ 0 w 682262"/>
              <a:gd name="T1" fmla="*/ 0 h 682262"/>
              <a:gd name="T2" fmla="*/ 682262 w 682262"/>
              <a:gd name="T3" fmla="*/ 0 h 682262"/>
              <a:gd name="T4" fmla="*/ 682262 w 682262"/>
              <a:gd name="T5" fmla="*/ 682263 h 682262"/>
              <a:gd name="T6" fmla="*/ 0 w 682262"/>
              <a:gd name="T7" fmla="*/ 682263 h 682262"/>
              <a:gd name="T8" fmla="*/ 0 w 682262"/>
              <a:gd name="T9" fmla="*/ 0 h 682262"/>
            </a:gdLst>
            <a:ahLst/>
            <a:cxnLst>
              <a:cxn ang="0">
                <a:pos x="T0" y="T1"/>
              </a:cxn>
              <a:cxn ang="0">
                <a:pos x="T2" y="T3"/>
              </a:cxn>
              <a:cxn ang="0">
                <a:pos x="T4" y="T5"/>
              </a:cxn>
              <a:cxn ang="0">
                <a:pos x="T6" y="T7"/>
              </a:cxn>
              <a:cxn ang="0">
                <a:pos x="T8" y="T9"/>
              </a:cxn>
            </a:cxnLst>
            <a:rect l="0" t="0" r="r" b="b"/>
            <a:pathLst>
              <a:path w="682262" h="682262">
                <a:moveTo>
                  <a:pt x="0" y="0"/>
                </a:moveTo>
                <a:lnTo>
                  <a:pt x="682262" y="0"/>
                </a:lnTo>
                <a:lnTo>
                  <a:pt x="682262" y="682263"/>
                </a:lnTo>
                <a:lnTo>
                  <a:pt x="0" y="682263"/>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TextBox 37"/>
          <p:cNvSpPr txBox="1"/>
          <p:nvPr/>
        </p:nvSpPr>
        <p:spPr>
          <a:xfrm>
            <a:off x="4878388" y="2235200"/>
            <a:ext cx="9775825" cy="743793"/>
          </a:xfrm>
          <a:prstGeom prst="rect">
            <a:avLst/>
          </a:prstGeom>
        </p:spPr>
        <p:txBody>
          <a:bodyPr lIns="0" tIns="0" rIns="0" bIns="0">
            <a:spAutoFit/>
          </a:bodyPr>
          <a:lstStyle/>
          <a:p>
            <a:pPr algn="ctr" eaLnBrk="1" fontAlgn="auto" hangingPunct="1">
              <a:lnSpc>
                <a:spcPts val="5805"/>
              </a:lnSpc>
              <a:spcBef>
                <a:spcPts val="0"/>
              </a:spcBef>
              <a:spcAft>
                <a:spcPts val="0"/>
              </a:spcAft>
              <a:defRPr/>
            </a:pPr>
            <a:r>
              <a:rPr lang="en-US" sz="4500" b="1" spc="44">
                <a:solidFill>
                  <a:srgbClr val="FF3131"/>
                </a:solidFill>
                <a:latin typeface="Times New Roman" panose="02020603050405020304" pitchFamily="18" charset="0"/>
                <a:cs typeface="Times New Roman" panose="02020603050405020304" pitchFamily="18" charset="0"/>
              </a:rPr>
              <a:t>1. MỘT SỐ TRI THỨC </a:t>
            </a:r>
            <a:r>
              <a:rPr lang="en-US" sz="4500" b="1" spc="44">
                <a:solidFill>
                  <a:srgbClr val="FF3131"/>
                </a:solidFill>
                <a:latin typeface="Times New Roman" panose="02020603050405020304" pitchFamily="18" charset="0"/>
                <a:cs typeface="Times New Roman" panose="02020603050405020304" pitchFamily="18" charset="0"/>
              </a:rPr>
              <a:t>LIÊN </a:t>
            </a:r>
            <a:r>
              <a:rPr lang="en-US" sz="4500" b="1" spc="44" smtClean="0">
                <a:solidFill>
                  <a:srgbClr val="FF3131"/>
                </a:solidFill>
                <a:latin typeface="Times New Roman" panose="02020603050405020304" pitchFamily="18" charset="0"/>
                <a:cs typeface="Times New Roman" panose="02020603050405020304" pitchFamily="18" charset="0"/>
              </a:rPr>
              <a:t>QUAN</a:t>
            </a:r>
            <a:endParaRPr lang="en-US" sz="4500" b="1" spc="44">
              <a:solidFill>
                <a:srgbClr val="FF3131"/>
              </a:solidFill>
              <a:latin typeface="Times New Roman" panose="02020603050405020304" pitchFamily="18" charset="0"/>
              <a:cs typeface="Times New Roman" panose="02020603050405020304" pitchFamily="18" charset="0"/>
            </a:endParaRPr>
          </a:p>
        </p:txBody>
      </p:sp>
      <p:sp>
        <p:nvSpPr>
          <p:cNvPr id="38" name="TextBox 38"/>
          <p:cNvSpPr txBox="1"/>
          <p:nvPr/>
        </p:nvSpPr>
        <p:spPr>
          <a:xfrm>
            <a:off x="4945063" y="5575300"/>
            <a:ext cx="10317162" cy="1230273"/>
          </a:xfrm>
          <a:prstGeom prst="rect">
            <a:avLst/>
          </a:prstGeom>
        </p:spPr>
        <p:txBody>
          <a:bodyPr lIns="0" tIns="0" rIns="0" bIns="0">
            <a:spAutoFit/>
          </a:bodyPr>
          <a:lstStyle/>
          <a:p>
            <a:pPr eaLnBrk="1" fontAlgn="auto" hangingPunct="1">
              <a:lnSpc>
                <a:spcPts val="5039"/>
              </a:lnSpc>
              <a:spcAft>
                <a:spcPts val="0"/>
              </a:spcAft>
              <a:defRPr/>
            </a:pPr>
            <a:r>
              <a:rPr lang="en-US" sz="3599" b="1">
                <a:solidFill>
                  <a:srgbClr val="004AAD"/>
                </a:solidFill>
                <a:latin typeface="Times New Roman" panose="02020603050405020304" pitchFamily="18" charset="0"/>
                <a:cs typeface="Times New Roman" panose="02020603050405020304" pitchFamily="18" charset="0"/>
              </a:rPr>
              <a:t>Các BPTT được học trong chương trình ngữ văn 11 tập 1</a:t>
            </a:r>
          </a:p>
        </p:txBody>
      </p:sp>
      <p:sp>
        <p:nvSpPr>
          <p:cNvPr id="39" name="TextBox 39"/>
          <p:cNvSpPr txBox="1"/>
          <p:nvPr/>
        </p:nvSpPr>
        <p:spPr>
          <a:xfrm>
            <a:off x="4945063" y="7296150"/>
            <a:ext cx="10317162" cy="1928813"/>
          </a:xfrm>
          <a:prstGeom prst="rect">
            <a:avLst/>
          </a:prstGeom>
        </p:spPr>
        <p:txBody>
          <a:bodyPr lIns="0" tIns="0" rIns="0" bIns="0">
            <a:spAutoFit/>
          </a:bodyPr>
          <a:lstStyle/>
          <a:p>
            <a:pPr eaLnBrk="1" fontAlgn="auto" hangingPunct="1">
              <a:lnSpc>
                <a:spcPts val="5039"/>
              </a:lnSpc>
              <a:spcBef>
                <a:spcPts val="0"/>
              </a:spcBef>
              <a:spcAft>
                <a:spcPts val="0"/>
              </a:spcAft>
              <a:defRPr/>
            </a:pPr>
            <a:r>
              <a:rPr lang="en-US" sz="3599" b="1">
                <a:solidFill>
                  <a:srgbClr val="004AAD"/>
                </a:solidFill>
                <a:latin typeface="Times New Roman" panose="02020603050405020304" pitchFamily="18" charset="0"/>
                <a:cs typeface="Times New Roman" panose="02020603050405020304" pitchFamily="18" charset="0"/>
              </a:rPr>
              <a:t>- Cách làm các câu hỏi liên quan xác định và phân tích tác dụng của BPTT:</a:t>
            </a:r>
          </a:p>
          <a:p>
            <a:pPr eaLnBrk="1" fontAlgn="auto" hangingPunct="1">
              <a:lnSpc>
                <a:spcPts val="5039"/>
              </a:lnSpc>
              <a:spcAft>
                <a:spcPts val="0"/>
              </a:spcAft>
              <a:defRPr/>
            </a:pPr>
            <a:endParaRPr lang="en-US" sz="3599">
              <a:solidFill>
                <a:srgbClr val="004AAD"/>
              </a:solidFill>
              <a:latin typeface="Poppins Bold"/>
            </a:endParaRPr>
          </a:p>
        </p:txBody>
      </p:sp>
      <p:sp>
        <p:nvSpPr>
          <p:cNvPr id="40" name="TextBox 40"/>
          <p:cNvSpPr txBox="1"/>
          <p:nvPr/>
        </p:nvSpPr>
        <p:spPr>
          <a:xfrm>
            <a:off x="4945063" y="3852863"/>
            <a:ext cx="10317162" cy="1230273"/>
          </a:xfrm>
          <a:prstGeom prst="rect">
            <a:avLst/>
          </a:prstGeom>
        </p:spPr>
        <p:txBody>
          <a:bodyPr lIns="0" tIns="0" rIns="0" bIns="0">
            <a:spAutoFit/>
          </a:bodyPr>
          <a:lstStyle/>
          <a:p>
            <a:pPr eaLnBrk="1" fontAlgn="auto" hangingPunct="1">
              <a:lnSpc>
                <a:spcPts val="5039"/>
              </a:lnSpc>
              <a:spcBef>
                <a:spcPts val="0"/>
              </a:spcBef>
              <a:spcAft>
                <a:spcPts val="0"/>
              </a:spcAft>
              <a:defRPr/>
            </a:pPr>
            <a:r>
              <a:rPr lang="en-US" sz="3599" b="1">
                <a:solidFill>
                  <a:srgbClr val="004AAD"/>
                </a:solidFill>
                <a:latin typeface="Times New Roman" panose="02020603050405020304" pitchFamily="18" charset="0"/>
                <a:cs typeface="Times New Roman" panose="02020603050405020304" pitchFamily="18" charset="0"/>
              </a:rPr>
              <a:t>- Các biện pháp tu từ đã học</a:t>
            </a:r>
          </a:p>
          <a:p>
            <a:pPr eaLnBrk="1" fontAlgn="auto" hangingPunct="1">
              <a:lnSpc>
                <a:spcPts val="5039"/>
              </a:lnSpc>
              <a:spcAft>
                <a:spcPts val="0"/>
              </a:spcAft>
              <a:defRPr/>
            </a:pPr>
            <a:endParaRPr lang="en-US" sz="3599" b="1">
              <a:solidFill>
                <a:srgbClr val="004AAD"/>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028700" y="420688"/>
            <a:ext cx="15970250" cy="9445625"/>
            <a:chOff x="0" y="0"/>
            <a:chExt cx="4206219" cy="2487627"/>
          </a:xfrm>
        </p:grpSpPr>
        <p:sp>
          <p:nvSpPr>
            <p:cNvPr id="6174"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5"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47" name="Group 5"/>
          <p:cNvGrpSpPr>
            <a:grpSpLocks/>
          </p:cNvGrpSpPr>
          <p:nvPr/>
        </p:nvGrpSpPr>
        <p:grpSpPr bwMode="auto">
          <a:xfrm>
            <a:off x="1497013" y="908050"/>
            <a:ext cx="15035212" cy="8369300"/>
            <a:chOff x="0" y="0"/>
            <a:chExt cx="3959914" cy="2204186"/>
          </a:xfrm>
        </p:grpSpPr>
        <p:sp>
          <p:nvSpPr>
            <p:cNvPr id="6172"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73"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48" name="Group 8"/>
          <p:cNvGrpSpPr>
            <a:grpSpLocks/>
          </p:cNvGrpSpPr>
          <p:nvPr/>
        </p:nvGrpSpPr>
        <p:grpSpPr bwMode="auto">
          <a:xfrm>
            <a:off x="2243138" y="2027238"/>
            <a:ext cx="13800137" cy="6832600"/>
            <a:chOff x="0" y="0"/>
            <a:chExt cx="3634490" cy="1799428"/>
          </a:xfrm>
        </p:grpSpPr>
        <p:sp>
          <p:nvSpPr>
            <p:cNvPr id="6170" name="Freeform 9"/>
            <p:cNvSpPr>
              <a:spLocks/>
            </p:cNvSpPr>
            <p:nvPr/>
          </p:nvSpPr>
          <p:spPr bwMode="auto">
            <a:xfrm>
              <a:off x="0" y="0"/>
              <a:ext cx="3634490" cy="1799428"/>
            </a:xfrm>
            <a:custGeom>
              <a:avLst/>
              <a:gdLst>
                <a:gd name="T0" fmla="*/ 21319 w 3634490"/>
                <a:gd name="T1" fmla="*/ 0 h 1799428"/>
                <a:gd name="T2" fmla="*/ 3613171 w 3634490"/>
                <a:gd name="T3" fmla="*/ 0 h 1799428"/>
                <a:gd name="T4" fmla="*/ 3628246 w 3634490"/>
                <a:gd name="T5" fmla="*/ 6244 h 1799428"/>
                <a:gd name="T6" fmla="*/ 3634490 w 3634490"/>
                <a:gd name="T7" fmla="*/ 21319 h 1799428"/>
                <a:gd name="T8" fmla="*/ 3634490 w 3634490"/>
                <a:gd name="T9" fmla="*/ 1778109 h 1799428"/>
                <a:gd name="T10" fmla="*/ 3628246 w 3634490"/>
                <a:gd name="T11" fmla="*/ 1793184 h 1799428"/>
                <a:gd name="T12" fmla="*/ 3613171 w 3634490"/>
                <a:gd name="T13" fmla="*/ 1799428 h 1799428"/>
                <a:gd name="T14" fmla="*/ 21319 w 3634490"/>
                <a:gd name="T15" fmla="*/ 1799428 h 1799428"/>
                <a:gd name="T16" fmla="*/ 6244 w 3634490"/>
                <a:gd name="T17" fmla="*/ 1793184 h 1799428"/>
                <a:gd name="T18" fmla="*/ 0 w 3634490"/>
                <a:gd name="T19" fmla="*/ 1778109 h 1799428"/>
                <a:gd name="T20" fmla="*/ 0 w 3634490"/>
                <a:gd name="T21" fmla="*/ 21319 h 1799428"/>
                <a:gd name="T22" fmla="*/ 6244 w 3634490"/>
                <a:gd name="T23" fmla="*/ 6244 h 1799428"/>
                <a:gd name="T24" fmla="*/ 21319 w 3634490"/>
                <a:gd name="T25"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4490" h="1799428">
                  <a:moveTo>
                    <a:pt x="21319" y="0"/>
                  </a:moveTo>
                  <a:lnTo>
                    <a:pt x="3613171" y="0"/>
                  </a:lnTo>
                  <a:cubicBezTo>
                    <a:pt x="3618826" y="0"/>
                    <a:pt x="3624248" y="2246"/>
                    <a:pt x="3628246" y="6244"/>
                  </a:cubicBezTo>
                  <a:cubicBezTo>
                    <a:pt x="3632244" y="10242"/>
                    <a:pt x="3634490" y="15665"/>
                    <a:pt x="3634490" y="21319"/>
                  </a:cubicBezTo>
                  <a:lnTo>
                    <a:pt x="3634490" y="1778109"/>
                  </a:lnTo>
                  <a:cubicBezTo>
                    <a:pt x="3634490" y="1783763"/>
                    <a:pt x="3632244" y="1789186"/>
                    <a:pt x="3628246" y="1793184"/>
                  </a:cubicBezTo>
                  <a:cubicBezTo>
                    <a:pt x="3624248" y="1797182"/>
                    <a:pt x="3618826" y="1799428"/>
                    <a:pt x="3613171" y="1799428"/>
                  </a:cubicBezTo>
                  <a:lnTo>
                    <a:pt x="21319" y="1799428"/>
                  </a:lnTo>
                  <a:cubicBezTo>
                    <a:pt x="15665" y="1799428"/>
                    <a:pt x="10242" y="1797182"/>
                    <a:pt x="6244" y="1793184"/>
                  </a:cubicBezTo>
                  <a:cubicBezTo>
                    <a:pt x="2246" y="1789186"/>
                    <a:pt x="0" y="1783763"/>
                    <a:pt x="0" y="1778109"/>
                  </a:cubicBezTo>
                  <a:lnTo>
                    <a:pt x="0" y="21319"/>
                  </a:lnTo>
                  <a:cubicBezTo>
                    <a:pt x="0" y="15665"/>
                    <a:pt x="2246" y="10242"/>
                    <a:pt x="6244" y="6244"/>
                  </a:cubicBezTo>
                  <a:cubicBezTo>
                    <a:pt x="10242" y="2246"/>
                    <a:pt x="15665" y="0"/>
                    <a:pt x="21319"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71"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6149" name="Freeform 11"/>
          <p:cNvSpPr>
            <a:spLocks/>
          </p:cNvSpPr>
          <p:nvPr/>
        </p:nvSpPr>
        <p:spPr bwMode="auto">
          <a:xfrm>
            <a:off x="15262225" y="22256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0" name="Freeform 12"/>
          <p:cNvSpPr>
            <a:spLocks/>
          </p:cNvSpPr>
          <p:nvPr/>
        </p:nvSpPr>
        <p:spPr bwMode="auto">
          <a:xfrm>
            <a:off x="2422525" y="2282825"/>
            <a:ext cx="584200" cy="842963"/>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151" name="Group 13"/>
          <p:cNvGrpSpPr>
            <a:grpSpLocks/>
          </p:cNvGrpSpPr>
          <p:nvPr/>
        </p:nvGrpSpPr>
        <p:grpSpPr bwMode="auto">
          <a:xfrm>
            <a:off x="2732088" y="5532438"/>
            <a:ext cx="1143000" cy="1143000"/>
            <a:chOff x="0" y="0"/>
            <a:chExt cx="812800" cy="812800"/>
          </a:xfrm>
        </p:grpSpPr>
        <p:sp>
          <p:nvSpPr>
            <p:cNvPr id="6168" name="Freeform 14"/>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69" name="TextBox 15"/>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52" name="Group 16"/>
          <p:cNvGrpSpPr>
            <a:grpSpLocks/>
          </p:cNvGrpSpPr>
          <p:nvPr/>
        </p:nvGrpSpPr>
        <p:grpSpPr bwMode="auto">
          <a:xfrm>
            <a:off x="4551363" y="5372100"/>
            <a:ext cx="11004550" cy="3011488"/>
            <a:chOff x="0" y="0"/>
            <a:chExt cx="2898212" cy="793273"/>
          </a:xfrm>
        </p:grpSpPr>
        <p:sp>
          <p:nvSpPr>
            <p:cNvPr id="6166" name="Freeform 17"/>
            <p:cNvSpPr>
              <a:spLocks/>
            </p:cNvSpPr>
            <p:nvPr/>
          </p:nvSpPr>
          <p:spPr bwMode="auto">
            <a:xfrm>
              <a:off x="0" y="0"/>
              <a:ext cx="2898212" cy="793273"/>
            </a:xfrm>
            <a:custGeom>
              <a:avLst/>
              <a:gdLst>
                <a:gd name="T0" fmla="*/ 26735 w 2898212"/>
                <a:gd name="T1" fmla="*/ 0 h 793273"/>
                <a:gd name="T2" fmla="*/ 2871477 w 2898212"/>
                <a:gd name="T3" fmla="*/ 0 h 793273"/>
                <a:gd name="T4" fmla="*/ 2898212 w 2898212"/>
                <a:gd name="T5" fmla="*/ 26735 h 793273"/>
                <a:gd name="T6" fmla="*/ 2898212 w 2898212"/>
                <a:gd name="T7" fmla="*/ 766538 h 793273"/>
                <a:gd name="T8" fmla="*/ 2871477 w 2898212"/>
                <a:gd name="T9" fmla="*/ 793273 h 793273"/>
                <a:gd name="T10" fmla="*/ 26735 w 2898212"/>
                <a:gd name="T11" fmla="*/ 793273 h 793273"/>
                <a:gd name="T12" fmla="*/ 0 w 2898212"/>
                <a:gd name="T13" fmla="*/ 766538 h 793273"/>
                <a:gd name="T14" fmla="*/ 0 w 2898212"/>
                <a:gd name="T15" fmla="*/ 26735 h 793273"/>
                <a:gd name="T16" fmla="*/ 26735 w 2898212"/>
                <a:gd name="T17" fmla="*/ 0 h 79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793273">
                  <a:moveTo>
                    <a:pt x="26735" y="0"/>
                  </a:moveTo>
                  <a:lnTo>
                    <a:pt x="2871477" y="0"/>
                  </a:lnTo>
                  <a:cubicBezTo>
                    <a:pt x="2886242" y="0"/>
                    <a:pt x="2898212" y="11970"/>
                    <a:pt x="2898212" y="26735"/>
                  </a:cubicBezTo>
                  <a:lnTo>
                    <a:pt x="2898212" y="766538"/>
                  </a:lnTo>
                  <a:cubicBezTo>
                    <a:pt x="2898212" y="781303"/>
                    <a:pt x="2886242" y="793273"/>
                    <a:pt x="2871477" y="793273"/>
                  </a:cubicBezTo>
                  <a:lnTo>
                    <a:pt x="26735" y="793273"/>
                  </a:lnTo>
                  <a:cubicBezTo>
                    <a:pt x="11970" y="793273"/>
                    <a:pt x="0" y="781303"/>
                    <a:pt x="0" y="766538"/>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67" name="TextBox 18"/>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6153" name="AutoShape 19"/>
          <p:cNvSpPr>
            <a:spLocks noChangeShapeType="1"/>
          </p:cNvSpPr>
          <p:nvPr/>
        </p:nvSpPr>
        <p:spPr bwMode="auto">
          <a:xfrm>
            <a:off x="3875088" y="6103938"/>
            <a:ext cx="676275" cy="7731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6154" name="Group 20"/>
          <p:cNvGrpSpPr>
            <a:grpSpLocks/>
          </p:cNvGrpSpPr>
          <p:nvPr/>
        </p:nvGrpSpPr>
        <p:grpSpPr bwMode="auto">
          <a:xfrm>
            <a:off x="2732088" y="3811588"/>
            <a:ext cx="1143000" cy="1141412"/>
            <a:chOff x="0" y="0"/>
            <a:chExt cx="812800" cy="812800"/>
          </a:xfrm>
        </p:grpSpPr>
        <p:sp>
          <p:nvSpPr>
            <p:cNvPr id="6164" name="Freeform 21"/>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65" name="TextBox 22"/>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55" name="Group 23"/>
          <p:cNvGrpSpPr>
            <a:grpSpLocks/>
          </p:cNvGrpSpPr>
          <p:nvPr/>
        </p:nvGrpSpPr>
        <p:grpSpPr bwMode="auto">
          <a:xfrm>
            <a:off x="4551363" y="3649663"/>
            <a:ext cx="11004550" cy="1465262"/>
            <a:chOff x="0" y="0"/>
            <a:chExt cx="2898212" cy="385667"/>
          </a:xfrm>
        </p:grpSpPr>
        <p:sp>
          <p:nvSpPr>
            <p:cNvPr id="6162" name="Freeform 24"/>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63" name="TextBox 25"/>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6156" name="Freeform 26"/>
          <p:cNvSpPr>
            <a:spLocks/>
          </p:cNvSpPr>
          <p:nvPr/>
        </p:nvSpPr>
        <p:spPr bwMode="auto">
          <a:xfrm>
            <a:off x="3065463" y="4044950"/>
            <a:ext cx="476250" cy="674688"/>
          </a:xfrm>
          <a:custGeom>
            <a:avLst/>
            <a:gdLst>
              <a:gd name="T0" fmla="*/ 0 w 476243"/>
              <a:gd name="T1" fmla="*/ 0 h 673867"/>
              <a:gd name="T2" fmla="*/ 476243 w 476243"/>
              <a:gd name="T3" fmla="*/ 0 h 673867"/>
              <a:gd name="T4" fmla="*/ 476243 w 476243"/>
              <a:gd name="T5" fmla="*/ 673868 h 673867"/>
              <a:gd name="T6" fmla="*/ 0 w 476243"/>
              <a:gd name="T7" fmla="*/ 673868 h 673867"/>
              <a:gd name="T8" fmla="*/ 0 w 476243"/>
              <a:gd name="T9" fmla="*/ 0 h 673867"/>
            </a:gdLst>
            <a:ahLst/>
            <a:cxnLst>
              <a:cxn ang="0">
                <a:pos x="T0" y="T1"/>
              </a:cxn>
              <a:cxn ang="0">
                <a:pos x="T2" y="T3"/>
              </a:cxn>
              <a:cxn ang="0">
                <a:pos x="T4" y="T5"/>
              </a:cxn>
              <a:cxn ang="0">
                <a:pos x="T6" y="T7"/>
              </a:cxn>
              <a:cxn ang="0">
                <a:pos x="T8" y="T9"/>
              </a:cxn>
            </a:cxnLst>
            <a:rect l="0" t="0" r="r" b="b"/>
            <a:pathLst>
              <a:path w="476243" h="673867">
                <a:moveTo>
                  <a:pt x="0" y="0"/>
                </a:moveTo>
                <a:lnTo>
                  <a:pt x="476243" y="0"/>
                </a:lnTo>
                <a:lnTo>
                  <a:pt x="476243" y="673868"/>
                </a:lnTo>
                <a:lnTo>
                  <a:pt x="0" y="673868"/>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57" name="AutoShape 27"/>
          <p:cNvSpPr>
            <a:spLocks noChangeShapeType="1"/>
          </p:cNvSpPr>
          <p:nvPr/>
        </p:nvSpPr>
        <p:spPr bwMode="auto">
          <a:xfrm flipV="1">
            <a:off x="3875088" y="43830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6158" name="Freeform 28"/>
          <p:cNvSpPr>
            <a:spLocks/>
          </p:cNvSpPr>
          <p:nvPr/>
        </p:nvSpPr>
        <p:spPr bwMode="auto">
          <a:xfrm>
            <a:off x="2962275" y="5738813"/>
            <a:ext cx="682625" cy="682625"/>
          </a:xfrm>
          <a:custGeom>
            <a:avLst/>
            <a:gdLst>
              <a:gd name="T0" fmla="*/ 0 w 682262"/>
              <a:gd name="T1" fmla="*/ 0 h 682262"/>
              <a:gd name="T2" fmla="*/ 682262 w 682262"/>
              <a:gd name="T3" fmla="*/ 0 h 682262"/>
              <a:gd name="T4" fmla="*/ 682262 w 682262"/>
              <a:gd name="T5" fmla="*/ 682263 h 682262"/>
              <a:gd name="T6" fmla="*/ 0 w 682262"/>
              <a:gd name="T7" fmla="*/ 682263 h 682262"/>
              <a:gd name="T8" fmla="*/ 0 w 682262"/>
              <a:gd name="T9" fmla="*/ 0 h 682262"/>
            </a:gdLst>
            <a:ahLst/>
            <a:cxnLst>
              <a:cxn ang="0">
                <a:pos x="T0" y="T1"/>
              </a:cxn>
              <a:cxn ang="0">
                <a:pos x="T2" y="T3"/>
              </a:cxn>
              <a:cxn ang="0">
                <a:pos x="T4" y="T5"/>
              </a:cxn>
              <a:cxn ang="0">
                <a:pos x="T6" y="T7"/>
              </a:cxn>
              <a:cxn ang="0">
                <a:pos x="T8" y="T9"/>
              </a:cxn>
            </a:cxnLst>
            <a:rect l="0" t="0" r="r" b="b"/>
            <a:pathLst>
              <a:path w="682262" h="682262">
                <a:moveTo>
                  <a:pt x="0" y="0"/>
                </a:moveTo>
                <a:lnTo>
                  <a:pt x="682262" y="0"/>
                </a:lnTo>
                <a:lnTo>
                  <a:pt x="682262" y="682263"/>
                </a:lnTo>
                <a:lnTo>
                  <a:pt x="0" y="68226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TextBox 29"/>
          <p:cNvSpPr txBox="1"/>
          <p:nvPr/>
        </p:nvSpPr>
        <p:spPr>
          <a:xfrm>
            <a:off x="4845050" y="2235200"/>
            <a:ext cx="9842500" cy="730250"/>
          </a:xfrm>
          <a:prstGeom prst="rect">
            <a:avLst/>
          </a:prstGeom>
        </p:spPr>
        <p:txBody>
          <a:bodyPr lIns="0" tIns="0" rIns="0" bIns="0">
            <a:spAutoFit/>
          </a:bodyPr>
          <a:lstStyle/>
          <a:p>
            <a:pPr algn="ctr" eaLnBrk="1" fontAlgn="auto" hangingPunct="1">
              <a:lnSpc>
                <a:spcPts val="5805"/>
              </a:lnSpc>
              <a:spcBef>
                <a:spcPts val="0"/>
              </a:spcBef>
              <a:spcAft>
                <a:spcPts val="0"/>
              </a:spcAft>
              <a:defRPr/>
            </a:pPr>
            <a:r>
              <a:rPr lang="en-US" sz="4500" spc="44">
                <a:solidFill>
                  <a:srgbClr val="FF3131"/>
                </a:solidFill>
                <a:latin typeface="Coiny"/>
              </a:rPr>
              <a:t>- </a:t>
            </a:r>
            <a:r>
              <a:rPr lang="en-US" sz="4500" b="1" spc="44">
                <a:solidFill>
                  <a:srgbClr val="FF3131"/>
                </a:solidFill>
                <a:latin typeface="Times New Roman" panose="02020603050405020304" pitchFamily="18" charset="0"/>
                <a:cs typeface="Times New Roman" panose="02020603050405020304" pitchFamily="18" charset="0"/>
              </a:rPr>
              <a:t>CÁC BIỆN PHÁP TU TỪ ĐÃ HỌC</a:t>
            </a:r>
          </a:p>
        </p:txBody>
      </p:sp>
      <p:sp>
        <p:nvSpPr>
          <p:cNvPr id="30" name="TextBox 30"/>
          <p:cNvSpPr txBox="1"/>
          <p:nvPr/>
        </p:nvSpPr>
        <p:spPr>
          <a:xfrm>
            <a:off x="4945063" y="5575300"/>
            <a:ext cx="10317162" cy="1230273"/>
          </a:xfrm>
          <a:prstGeom prst="rect">
            <a:avLst/>
          </a:prstGeom>
        </p:spPr>
        <p:txBody>
          <a:bodyPr lIns="0" tIns="0" rIns="0" bIns="0">
            <a:spAutoFit/>
          </a:bodyPr>
          <a:lstStyle/>
          <a:p>
            <a:pPr eaLnBrk="1" fontAlgn="auto" hangingPunct="1">
              <a:lnSpc>
                <a:spcPts val="5039"/>
              </a:lnSpc>
              <a:spcBef>
                <a:spcPts val="0"/>
              </a:spcBef>
              <a:spcAft>
                <a:spcPts val="0"/>
              </a:spcAft>
              <a:defRPr/>
            </a:pPr>
            <a:r>
              <a:rPr lang="en-US" sz="3599">
                <a:solidFill>
                  <a:srgbClr val="004AAD"/>
                </a:solidFill>
                <a:latin typeface="Times New Roman" panose="02020603050405020304" pitchFamily="18" charset="0"/>
                <a:cs typeface="Times New Roman" panose="02020603050405020304" pitchFamily="18" charset="0"/>
              </a:rPr>
              <a:t>+ Nhóm các BPTT dựa trên quan hệ kết hợp: điệp ngữ, đảo ngữ, liệt kê, chêm xen, nói quá, nói giảm nói </a:t>
            </a:r>
            <a:r>
              <a:rPr lang="en-US" sz="3599">
                <a:solidFill>
                  <a:srgbClr val="004AAD"/>
                </a:solidFill>
                <a:latin typeface="Times New Roman" panose="02020603050405020304" pitchFamily="18" charset="0"/>
                <a:cs typeface="Times New Roman" panose="02020603050405020304" pitchFamily="18" charset="0"/>
              </a:rPr>
              <a:t>tránh</a:t>
            </a:r>
            <a:r>
              <a:rPr lang="en-US" sz="3599" smtClean="0">
                <a:solidFill>
                  <a:srgbClr val="004AAD"/>
                </a:solidFill>
                <a:latin typeface="Times New Roman" panose="02020603050405020304" pitchFamily="18" charset="0"/>
                <a:cs typeface="Times New Roman" panose="02020603050405020304" pitchFamily="18" charset="0"/>
              </a:rPr>
              <a:t>.</a:t>
            </a:r>
            <a:endParaRPr lang="en-US" sz="3599">
              <a:solidFill>
                <a:srgbClr val="004AAD"/>
              </a:solidFill>
              <a:latin typeface="Times New Roman" panose="02020603050405020304" pitchFamily="18" charset="0"/>
              <a:cs typeface="Times New Roman" panose="02020603050405020304" pitchFamily="18" charset="0"/>
            </a:endParaRPr>
          </a:p>
        </p:txBody>
      </p:sp>
      <p:sp>
        <p:nvSpPr>
          <p:cNvPr id="31" name="TextBox 31"/>
          <p:cNvSpPr txBox="1"/>
          <p:nvPr/>
        </p:nvSpPr>
        <p:spPr>
          <a:xfrm>
            <a:off x="4945063" y="3703638"/>
            <a:ext cx="10317162" cy="1927225"/>
          </a:xfrm>
          <a:prstGeom prst="rect">
            <a:avLst/>
          </a:prstGeom>
        </p:spPr>
        <p:txBody>
          <a:bodyPr lIns="0" tIns="0" rIns="0" bIns="0">
            <a:spAutoFit/>
          </a:bodyPr>
          <a:lstStyle/>
          <a:p>
            <a:pPr eaLnBrk="1" fontAlgn="auto" hangingPunct="1">
              <a:lnSpc>
                <a:spcPts val="5039"/>
              </a:lnSpc>
              <a:spcBef>
                <a:spcPts val="0"/>
              </a:spcBef>
              <a:spcAft>
                <a:spcPts val="0"/>
              </a:spcAft>
              <a:defRPr/>
            </a:pPr>
            <a:r>
              <a:rPr lang="en-US" sz="3599">
                <a:solidFill>
                  <a:srgbClr val="004AAD"/>
                </a:solidFill>
                <a:latin typeface="Times New Roman" panose="02020603050405020304" pitchFamily="18" charset="0"/>
                <a:cs typeface="Times New Roman" panose="02020603050405020304" pitchFamily="18" charset="0"/>
              </a:rPr>
              <a:t>+ Nhóm BPTT dựa trên quan hệ liên tưởng: So sánh, ẩn dụ, hoán dụ, nhân hóa.</a:t>
            </a:r>
          </a:p>
          <a:p>
            <a:pPr eaLnBrk="1" fontAlgn="auto" hangingPunct="1">
              <a:lnSpc>
                <a:spcPts val="5039"/>
              </a:lnSpc>
              <a:spcAft>
                <a:spcPts val="0"/>
              </a:spcAft>
              <a:defRPr/>
            </a:pPr>
            <a:endParaRPr lang="en-US" sz="3599">
              <a:solidFill>
                <a:srgbClr val="004AAD"/>
              </a:solidFill>
              <a:latin typeface="Poppins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1028700" y="420688"/>
            <a:ext cx="15970250" cy="9445625"/>
            <a:chOff x="0" y="0"/>
            <a:chExt cx="4206219" cy="2487627"/>
          </a:xfrm>
        </p:grpSpPr>
        <p:sp>
          <p:nvSpPr>
            <p:cNvPr id="7198"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9"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71" name="Group 5"/>
          <p:cNvGrpSpPr>
            <a:grpSpLocks/>
          </p:cNvGrpSpPr>
          <p:nvPr/>
        </p:nvGrpSpPr>
        <p:grpSpPr bwMode="auto">
          <a:xfrm>
            <a:off x="1497013" y="908050"/>
            <a:ext cx="15035212" cy="8369300"/>
            <a:chOff x="0" y="0"/>
            <a:chExt cx="3959914" cy="2204186"/>
          </a:xfrm>
        </p:grpSpPr>
        <p:sp>
          <p:nvSpPr>
            <p:cNvPr id="7196"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97"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72" name="Group 8"/>
          <p:cNvGrpSpPr>
            <a:grpSpLocks/>
          </p:cNvGrpSpPr>
          <p:nvPr/>
        </p:nvGrpSpPr>
        <p:grpSpPr bwMode="auto">
          <a:xfrm>
            <a:off x="2243138" y="2027238"/>
            <a:ext cx="13800137" cy="6832600"/>
            <a:chOff x="0" y="0"/>
            <a:chExt cx="3634490" cy="1799428"/>
          </a:xfrm>
        </p:grpSpPr>
        <p:sp>
          <p:nvSpPr>
            <p:cNvPr id="7194" name="Freeform 9"/>
            <p:cNvSpPr>
              <a:spLocks/>
            </p:cNvSpPr>
            <p:nvPr/>
          </p:nvSpPr>
          <p:spPr bwMode="auto">
            <a:xfrm>
              <a:off x="0" y="0"/>
              <a:ext cx="3634490" cy="1799428"/>
            </a:xfrm>
            <a:custGeom>
              <a:avLst/>
              <a:gdLst>
                <a:gd name="T0" fmla="*/ 21319 w 3634490"/>
                <a:gd name="T1" fmla="*/ 0 h 1799428"/>
                <a:gd name="T2" fmla="*/ 3613171 w 3634490"/>
                <a:gd name="T3" fmla="*/ 0 h 1799428"/>
                <a:gd name="T4" fmla="*/ 3628246 w 3634490"/>
                <a:gd name="T5" fmla="*/ 6244 h 1799428"/>
                <a:gd name="T6" fmla="*/ 3634490 w 3634490"/>
                <a:gd name="T7" fmla="*/ 21319 h 1799428"/>
                <a:gd name="T8" fmla="*/ 3634490 w 3634490"/>
                <a:gd name="T9" fmla="*/ 1778109 h 1799428"/>
                <a:gd name="T10" fmla="*/ 3628246 w 3634490"/>
                <a:gd name="T11" fmla="*/ 1793184 h 1799428"/>
                <a:gd name="T12" fmla="*/ 3613171 w 3634490"/>
                <a:gd name="T13" fmla="*/ 1799428 h 1799428"/>
                <a:gd name="T14" fmla="*/ 21319 w 3634490"/>
                <a:gd name="T15" fmla="*/ 1799428 h 1799428"/>
                <a:gd name="T16" fmla="*/ 6244 w 3634490"/>
                <a:gd name="T17" fmla="*/ 1793184 h 1799428"/>
                <a:gd name="T18" fmla="*/ 0 w 3634490"/>
                <a:gd name="T19" fmla="*/ 1778109 h 1799428"/>
                <a:gd name="T20" fmla="*/ 0 w 3634490"/>
                <a:gd name="T21" fmla="*/ 21319 h 1799428"/>
                <a:gd name="T22" fmla="*/ 6244 w 3634490"/>
                <a:gd name="T23" fmla="*/ 6244 h 1799428"/>
                <a:gd name="T24" fmla="*/ 21319 w 3634490"/>
                <a:gd name="T25"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4490" h="1799428">
                  <a:moveTo>
                    <a:pt x="21319" y="0"/>
                  </a:moveTo>
                  <a:lnTo>
                    <a:pt x="3613171" y="0"/>
                  </a:lnTo>
                  <a:cubicBezTo>
                    <a:pt x="3618826" y="0"/>
                    <a:pt x="3624248" y="2246"/>
                    <a:pt x="3628246" y="6244"/>
                  </a:cubicBezTo>
                  <a:cubicBezTo>
                    <a:pt x="3632244" y="10242"/>
                    <a:pt x="3634490" y="15665"/>
                    <a:pt x="3634490" y="21319"/>
                  </a:cubicBezTo>
                  <a:lnTo>
                    <a:pt x="3634490" y="1778109"/>
                  </a:lnTo>
                  <a:cubicBezTo>
                    <a:pt x="3634490" y="1783763"/>
                    <a:pt x="3632244" y="1789186"/>
                    <a:pt x="3628246" y="1793184"/>
                  </a:cubicBezTo>
                  <a:cubicBezTo>
                    <a:pt x="3624248" y="1797182"/>
                    <a:pt x="3618826" y="1799428"/>
                    <a:pt x="3613171" y="1799428"/>
                  </a:cubicBezTo>
                  <a:lnTo>
                    <a:pt x="21319" y="1799428"/>
                  </a:lnTo>
                  <a:cubicBezTo>
                    <a:pt x="15665" y="1799428"/>
                    <a:pt x="10242" y="1797182"/>
                    <a:pt x="6244" y="1793184"/>
                  </a:cubicBezTo>
                  <a:cubicBezTo>
                    <a:pt x="2246" y="1789186"/>
                    <a:pt x="0" y="1783763"/>
                    <a:pt x="0" y="1778109"/>
                  </a:cubicBezTo>
                  <a:lnTo>
                    <a:pt x="0" y="21319"/>
                  </a:lnTo>
                  <a:cubicBezTo>
                    <a:pt x="0" y="15665"/>
                    <a:pt x="2246" y="10242"/>
                    <a:pt x="6244" y="6244"/>
                  </a:cubicBezTo>
                  <a:cubicBezTo>
                    <a:pt x="10242" y="2246"/>
                    <a:pt x="15665" y="0"/>
                    <a:pt x="21319"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95"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173" name="Freeform 11"/>
          <p:cNvSpPr>
            <a:spLocks/>
          </p:cNvSpPr>
          <p:nvPr/>
        </p:nvSpPr>
        <p:spPr bwMode="auto">
          <a:xfrm>
            <a:off x="15262225" y="22256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74" name="Freeform 12"/>
          <p:cNvSpPr>
            <a:spLocks/>
          </p:cNvSpPr>
          <p:nvPr/>
        </p:nvSpPr>
        <p:spPr bwMode="auto">
          <a:xfrm>
            <a:off x="2422525" y="2282825"/>
            <a:ext cx="584200" cy="842963"/>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7175" name="Group 13"/>
          <p:cNvGrpSpPr>
            <a:grpSpLocks/>
          </p:cNvGrpSpPr>
          <p:nvPr/>
        </p:nvGrpSpPr>
        <p:grpSpPr bwMode="auto">
          <a:xfrm>
            <a:off x="2732088" y="5532438"/>
            <a:ext cx="1143000" cy="1143000"/>
            <a:chOff x="0" y="0"/>
            <a:chExt cx="812800" cy="812800"/>
          </a:xfrm>
        </p:grpSpPr>
        <p:sp>
          <p:nvSpPr>
            <p:cNvPr id="7192" name="Freeform 14"/>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93" name="TextBox 15"/>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76" name="Group 16"/>
          <p:cNvGrpSpPr>
            <a:grpSpLocks/>
          </p:cNvGrpSpPr>
          <p:nvPr/>
        </p:nvGrpSpPr>
        <p:grpSpPr bwMode="auto">
          <a:xfrm>
            <a:off x="4551363" y="5372100"/>
            <a:ext cx="11004550" cy="3011488"/>
            <a:chOff x="0" y="0"/>
            <a:chExt cx="2898212" cy="793273"/>
          </a:xfrm>
        </p:grpSpPr>
        <p:sp>
          <p:nvSpPr>
            <p:cNvPr id="7190" name="Freeform 17"/>
            <p:cNvSpPr>
              <a:spLocks/>
            </p:cNvSpPr>
            <p:nvPr/>
          </p:nvSpPr>
          <p:spPr bwMode="auto">
            <a:xfrm>
              <a:off x="0" y="0"/>
              <a:ext cx="2898212" cy="793273"/>
            </a:xfrm>
            <a:custGeom>
              <a:avLst/>
              <a:gdLst>
                <a:gd name="T0" fmla="*/ 26735 w 2898212"/>
                <a:gd name="T1" fmla="*/ 0 h 793273"/>
                <a:gd name="T2" fmla="*/ 2871477 w 2898212"/>
                <a:gd name="T3" fmla="*/ 0 h 793273"/>
                <a:gd name="T4" fmla="*/ 2898212 w 2898212"/>
                <a:gd name="T5" fmla="*/ 26735 h 793273"/>
                <a:gd name="T6" fmla="*/ 2898212 w 2898212"/>
                <a:gd name="T7" fmla="*/ 766538 h 793273"/>
                <a:gd name="T8" fmla="*/ 2871477 w 2898212"/>
                <a:gd name="T9" fmla="*/ 793273 h 793273"/>
                <a:gd name="T10" fmla="*/ 26735 w 2898212"/>
                <a:gd name="T11" fmla="*/ 793273 h 793273"/>
                <a:gd name="T12" fmla="*/ 0 w 2898212"/>
                <a:gd name="T13" fmla="*/ 766538 h 793273"/>
                <a:gd name="T14" fmla="*/ 0 w 2898212"/>
                <a:gd name="T15" fmla="*/ 26735 h 793273"/>
                <a:gd name="T16" fmla="*/ 26735 w 2898212"/>
                <a:gd name="T17" fmla="*/ 0 h 79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793273">
                  <a:moveTo>
                    <a:pt x="26735" y="0"/>
                  </a:moveTo>
                  <a:lnTo>
                    <a:pt x="2871477" y="0"/>
                  </a:lnTo>
                  <a:cubicBezTo>
                    <a:pt x="2886242" y="0"/>
                    <a:pt x="2898212" y="11970"/>
                    <a:pt x="2898212" y="26735"/>
                  </a:cubicBezTo>
                  <a:lnTo>
                    <a:pt x="2898212" y="766538"/>
                  </a:lnTo>
                  <a:cubicBezTo>
                    <a:pt x="2898212" y="781303"/>
                    <a:pt x="2886242" y="793273"/>
                    <a:pt x="2871477" y="793273"/>
                  </a:cubicBezTo>
                  <a:lnTo>
                    <a:pt x="26735" y="793273"/>
                  </a:lnTo>
                  <a:cubicBezTo>
                    <a:pt x="11970" y="793273"/>
                    <a:pt x="0" y="781303"/>
                    <a:pt x="0" y="766538"/>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91" name="TextBox 18"/>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177" name="AutoShape 19"/>
          <p:cNvSpPr>
            <a:spLocks noChangeShapeType="1"/>
          </p:cNvSpPr>
          <p:nvPr/>
        </p:nvSpPr>
        <p:spPr bwMode="auto">
          <a:xfrm>
            <a:off x="3875088" y="6103938"/>
            <a:ext cx="676275" cy="7731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7178" name="Group 20"/>
          <p:cNvGrpSpPr>
            <a:grpSpLocks/>
          </p:cNvGrpSpPr>
          <p:nvPr/>
        </p:nvGrpSpPr>
        <p:grpSpPr bwMode="auto">
          <a:xfrm>
            <a:off x="2732088" y="3811588"/>
            <a:ext cx="1143000" cy="1141412"/>
            <a:chOff x="0" y="0"/>
            <a:chExt cx="812800" cy="812800"/>
          </a:xfrm>
        </p:grpSpPr>
        <p:sp>
          <p:nvSpPr>
            <p:cNvPr id="7188" name="Freeform 21"/>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89" name="TextBox 22"/>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79" name="Group 23"/>
          <p:cNvGrpSpPr>
            <a:grpSpLocks/>
          </p:cNvGrpSpPr>
          <p:nvPr/>
        </p:nvGrpSpPr>
        <p:grpSpPr bwMode="auto">
          <a:xfrm>
            <a:off x="4551363" y="3649663"/>
            <a:ext cx="11004550" cy="1465262"/>
            <a:chOff x="0" y="0"/>
            <a:chExt cx="2898212" cy="385667"/>
          </a:xfrm>
        </p:grpSpPr>
        <p:sp>
          <p:nvSpPr>
            <p:cNvPr id="7186" name="Freeform 24"/>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87" name="TextBox 25"/>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180" name="Freeform 26"/>
          <p:cNvSpPr>
            <a:spLocks/>
          </p:cNvSpPr>
          <p:nvPr/>
        </p:nvSpPr>
        <p:spPr bwMode="auto">
          <a:xfrm>
            <a:off x="3065463" y="4044950"/>
            <a:ext cx="476250" cy="674688"/>
          </a:xfrm>
          <a:custGeom>
            <a:avLst/>
            <a:gdLst>
              <a:gd name="T0" fmla="*/ 0 w 476243"/>
              <a:gd name="T1" fmla="*/ 0 h 673867"/>
              <a:gd name="T2" fmla="*/ 476243 w 476243"/>
              <a:gd name="T3" fmla="*/ 0 h 673867"/>
              <a:gd name="T4" fmla="*/ 476243 w 476243"/>
              <a:gd name="T5" fmla="*/ 673868 h 673867"/>
              <a:gd name="T6" fmla="*/ 0 w 476243"/>
              <a:gd name="T7" fmla="*/ 673868 h 673867"/>
              <a:gd name="T8" fmla="*/ 0 w 476243"/>
              <a:gd name="T9" fmla="*/ 0 h 673867"/>
            </a:gdLst>
            <a:ahLst/>
            <a:cxnLst>
              <a:cxn ang="0">
                <a:pos x="T0" y="T1"/>
              </a:cxn>
              <a:cxn ang="0">
                <a:pos x="T2" y="T3"/>
              </a:cxn>
              <a:cxn ang="0">
                <a:pos x="T4" y="T5"/>
              </a:cxn>
              <a:cxn ang="0">
                <a:pos x="T6" y="T7"/>
              </a:cxn>
              <a:cxn ang="0">
                <a:pos x="T8" y="T9"/>
              </a:cxn>
            </a:cxnLst>
            <a:rect l="0" t="0" r="r" b="b"/>
            <a:pathLst>
              <a:path w="476243" h="673867">
                <a:moveTo>
                  <a:pt x="0" y="0"/>
                </a:moveTo>
                <a:lnTo>
                  <a:pt x="476243" y="0"/>
                </a:lnTo>
                <a:lnTo>
                  <a:pt x="476243" y="673868"/>
                </a:lnTo>
                <a:lnTo>
                  <a:pt x="0" y="673868"/>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1" name="AutoShape 27"/>
          <p:cNvSpPr>
            <a:spLocks noChangeShapeType="1"/>
          </p:cNvSpPr>
          <p:nvPr/>
        </p:nvSpPr>
        <p:spPr bwMode="auto">
          <a:xfrm flipV="1">
            <a:off x="3875088" y="43830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7182" name="Freeform 28"/>
          <p:cNvSpPr>
            <a:spLocks/>
          </p:cNvSpPr>
          <p:nvPr/>
        </p:nvSpPr>
        <p:spPr bwMode="auto">
          <a:xfrm>
            <a:off x="2962275" y="5738813"/>
            <a:ext cx="682625" cy="682625"/>
          </a:xfrm>
          <a:custGeom>
            <a:avLst/>
            <a:gdLst>
              <a:gd name="T0" fmla="*/ 0 w 682262"/>
              <a:gd name="T1" fmla="*/ 0 h 682262"/>
              <a:gd name="T2" fmla="*/ 682262 w 682262"/>
              <a:gd name="T3" fmla="*/ 0 h 682262"/>
              <a:gd name="T4" fmla="*/ 682262 w 682262"/>
              <a:gd name="T5" fmla="*/ 682263 h 682262"/>
              <a:gd name="T6" fmla="*/ 0 w 682262"/>
              <a:gd name="T7" fmla="*/ 682263 h 682262"/>
              <a:gd name="T8" fmla="*/ 0 w 682262"/>
              <a:gd name="T9" fmla="*/ 0 h 682262"/>
            </a:gdLst>
            <a:ahLst/>
            <a:cxnLst>
              <a:cxn ang="0">
                <a:pos x="T0" y="T1"/>
              </a:cxn>
              <a:cxn ang="0">
                <a:pos x="T2" y="T3"/>
              </a:cxn>
              <a:cxn ang="0">
                <a:pos x="T4" y="T5"/>
              </a:cxn>
              <a:cxn ang="0">
                <a:pos x="T6" y="T7"/>
              </a:cxn>
              <a:cxn ang="0">
                <a:pos x="T8" y="T9"/>
              </a:cxn>
            </a:cxnLst>
            <a:rect l="0" t="0" r="r" b="b"/>
            <a:pathLst>
              <a:path w="682262" h="682262">
                <a:moveTo>
                  <a:pt x="0" y="0"/>
                </a:moveTo>
                <a:lnTo>
                  <a:pt x="682262" y="0"/>
                </a:lnTo>
                <a:lnTo>
                  <a:pt x="682262" y="682263"/>
                </a:lnTo>
                <a:lnTo>
                  <a:pt x="0" y="68226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TextBox 29"/>
          <p:cNvSpPr txBox="1"/>
          <p:nvPr/>
        </p:nvSpPr>
        <p:spPr>
          <a:xfrm>
            <a:off x="3541713" y="2197100"/>
            <a:ext cx="11582400" cy="1260475"/>
          </a:xfrm>
          <a:prstGeom prst="rect">
            <a:avLst/>
          </a:prstGeom>
        </p:spPr>
        <p:txBody>
          <a:bodyPr lIns="0" tIns="0" rIns="0" bIns="0">
            <a:spAutoFit/>
          </a:bodyPr>
          <a:lstStyle/>
          <a:p>
            <a:pPr algn="ctr" eaLnBrk="1" fontAlgn="auto" hangingPunct="1">
              <a:lnSpc>
                <a:spcPts val="5031"/>
              </a:lnSpc>
              <a:spcBef>
                <a:spcPts val="0"/>
              </a:spcBef>
              <a:spcAft>
                <a:spcPts val="0"/>
              </a:spcAft>
              <a:defRPr/>
            </a:pPr>
            <a:r>
              <a:rPr lang="en-US" sz="3900" b="1" spc="39">
                <a:solidFill>
                  <a:srgbClr val="FF3131"/>
                </a:solidFill>
                <a:latin typeface="Times New Roman" panose="02020603050405020304" pitchFamily="18" charset="0"/>
                <a:cs typeface="Times New Roman" panose="02020603050405020304" pitchFamily="18" charset="0"/>
              </a:rPr>
              <a:t>- BPTT ĐƯỢC HỌC TRONG CHƯƠNG TRÌNH NGỮ VĂN 11 TẬP 1</a:t>
            </a:r>
          </a:p>
        </p:txBody>
      </p:sp>
      <p:sp>
        <p:nvSpPr>
          <p:cNvPr id="30" name="TextBox 30"/>
          <p:cNvSpPr txBox="1"/>
          <p:nvPr/>
        </p:nvSpPr>
        <p:spPr>
          <a:xfrm>
            <a:off x="4945063" y="5575300"/>
            <a:ext cx="1008062" cy="641201"/>
          </a:xfrm>
          <a:prstGeom prst="rect">
            <a:avLst/>
          </a:prstGeom>
        </p:spPr>
        <p:txBody>
          <a:bodyPr wrap="square" lIns="0" tIns="0" rIns="0" bIns="0">
            <a:spAutoFit/>
          </a:bodyPr>
          <a:lstStyle/>
          <a:p>
            <a:pPr eaLnBrk="1" fontAlgn="auto" hangingPunct="1">
              <a:lnSpc>
                <a:spcPts val="5039"/>
              </a:lnSpc>
              <a:spcAft>
                <a:spcPts val="0"/>
              </a:spcAft>
              <a:defRPr/>
            </a:pPr>
            <a:r>
              <a:rPr lang="en-US" sz="3599">
                <a:solidFill>
                  <a:srgbClr val="004AAD"/>
                </a:solidFill>
                <a:latin typeface="Times New Roman" panose="02020603050405020304" pitchFamily="18" charset="0"/>
                <a:cs typeface="Times New Roman" panose="02020603050405020304" pitchFamily="18" charset="0"/>
              </a:rPr>
              <a:t>Đối</a:t>
            </a:r>
          </a:p>
        </p:txBody>
      </p:sp>
      <p:sp>
        <p:nvSpPr>
          <p:cNvPr id="31" name="TextBox 31"/>
          <p:cNvSpPr txBox="1"/>
          <p:nvPr/>
        </p:nvSpPr>
        <p:spPr>
          <a:xfrm>
            <a:off x="4945063" y="3703638"/>
            <a:ext cx="2692497" cy="641201"/>
          </a:xfrm>
          <a:prstGeom prst="rect">
            <a:avLst/>
          </a:prstGeom>
        </p:spPr>
        <p:txBody>
          <a:bodyPr wrap="square" lIns="0" tIns="0" rIns="0" bIns="0">
            <a:spAutoFit/>
          </a:bodyPr>
          <a:lstStyle/>
          <a:p>
            <a:pPr eaLnBrk="1" fontAlgn="auto" hangingPunct="1">
              <a:lnSpc>
                <a:spcPts val="5039"/>
              </a:lnSpc>
              <a:spcAft>
                <a:spcPts val="0"/>
              </a:spcAft>
              <a:defRPr/>
            </a:pPr>
            <a:r>
              <a:rPr lang="en-US" sz="3599">
                <a:solidFill>
                  <a:srgbClr val="004AAD"/>
                </a:solidFill>
                <a:latin typeface="Times New Roman" panose="02020603050405020304" pitchFamily="18" charset="0"/>
                <a:cs typeface="Times New Roman" panose="02020603050405020304" pitchFamily="18" charset="0"/>
              </a:rPr>
              <a:t>Lặp cấu trúc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1028700" y="420688"/>
            <a:ext cx="15970250" cy="9445625"/>
            <a:chOff x="0" y="0"/>
            <a:chExt cx="4206219" cy="2487627"/>
          </a:xfrm>
        </p:grpSpPr>
        <p:sp>
          <p:nvSpPr>
            <p:cNvPr id="8231"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32"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195" name="Group 5"/>
          <p:cNvGrpSpPr>
            <a:grpSpLocks/>
          </p:cNvGrpSpPr>
          <p:nvPr/>
        </p:nvGrpSpPr>
        <p:grpSpPr bwMode="auto">
          <a:xfrm>
            <a:off x="1497013" y="908050"/>
            <a:ext cx="15035212" cy="8369300"/>
            <a:chOff x="0" y="0"/>
            <a:chExt cx="3959914" cy="2204186"/>
          </a:xfrm>
        </p:grpSpPr>
        <p:sp>
          <p:nvSpPr>
            <p:cNvPr id="8229"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30"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196" name="Group 8"/>
          <p:cNvGrpSpPr>
            <a:grpSpLocks/>
          </p:cNvGrpSpPr>
          <p:nvPr/>
        </p:nvGrpSpPr>
        <p:grpSpPr bwMode="auto">
          <a:xfrm>
            <a:off x="2243138" y="2027238"/>
            <a:ext cx="13800137" cy="6832600"/>
            <a:chOff x="0" y="0"/>
            <a:chExt cx="3634490" cy="1799428"/>
          </a:xfrm>
        </p:grpSpPr>
        <p:sp>
          <p:nvSpPr>
            <p:cNvPr id="8227" name="Freeform 9"/>
            <p:cNvSpPr>
              <a:spLocks/>
            </p:cNvSpPr>
            <p:nvPr/>
          </p:nvSpPr>
          <p:spPr bwMode="auto">
            <a:xfrm>
              <a:off x="0" y="0"/>
              <a:ext cx="3634490" cy="1799428"/>
            </a:xfrm>
            <a:custGeom>
              <a:avLst/>
              <a:gdLst>
                <a:gd name="T0" fmla="*/ 21319 w 3634490"/>
                <a:gd name="T1" fmla="*/ 0 h 1799428"/>
                <a:gd name="T2" fmla="*/ 3613171 w 3634490"/>
                <a:gd name="T3" fmla="*/ 0 h 1799428"/>
                <a:gd name="T4" fmla="*/ 3628246 w 3634490"/>
                <a:gd name="T5" fmla="*/ 6244 h 1799428"/>
                <a:gd name="T6" fmla="*/ 3634490 w 3634490"/>
                <a:gd name="T7" fmla="*/ 21319 h 1799428"/>
                <a:gd name="T8" fmla="*/ 3634490 w 3634490"/>
                <a:gd name="T9" fmla="*/ 1778109 h 1799428"/>
                <a:gd name="T10" fmla="*/ 3628246 w 3634490"/>
                <a:gd name="T11" fmla="*/ 1793184 h 1799428"/>
                <a:gd name="T12" fmla="*/ 3613171 w 3634490"/>
                <a:gd name="T13" fmla="*/ 1799428 h 1799428"/>
                <a:gd name="T14" fmla="*/ 21319 w 3634490"/>
                <a:gd name="T15" fmla="*/ 1799428 h 1799428"/>
                <a:gd name="T16" fmla="*/ 6244 w 3634490"/>
                <a:gd name="T17" fmla="*/ 1793184 h 1799428"/>
                <a:gd name="T18" fmla="*/ 0 w 3634490"/>
                <a:gd name="T19" fmla="*/ 1778109 h 1799428"/>
                <a:gd name="T20" fmla="*/ 0 w 3634490"/>
                <a:gd name="T21" fmla="*/ 21319 h 1799428"/>
                <a:gd name="T22" fmla="*/ 6244 w 3634490"/>
                <a:gd name="T23" fmla="*/ 6244 h 1799428"/>
                <a:gd name="T24" fmla="*/ 21319 w 3634490"/>
                <a:gd name="T25"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4490" h="1799428">
                  <a:moveTo>
                    <a:pt x="21319" y="0"/>
                  </a:moveTo>
                  <a:lnTo>
                    <a:pt x="3613171" y="0"/>
                  </a:lnTo>
                  <a:cubicBezTo>
                    <a:pt x="3618826" y="0"/>
                    <a:pt x="3624248" y="2246"/>
                    <a:pt x="3628246" y="6244"/>
                  </a:cubicBezTo>
                  <a:cubicBezTo>
                    <a:pt x="3632244" y="10242"/>
                    <a:pt x="3634490" y="15665"/>
                    <a:pt x="3634490" y="21319"/>
                  </a:cubicBezTo>
                  <a:lnTo>
                    <a:pt x="3634490" y="1778109"/>
                  </a:lnTo>
                  <a:cubicBezTo>
                    <a:pt x="3634490" y="1783763"/>
                    <a:pt x="3632244" y="1789186"/>
                    <a:pt x="3628246" y="1793184"/>
                  </a:cubicBezTo>
                  <a:cubicBezTo>
                    <a:pt x="3624248" y="1797182"/>
                    <a:pt x="3618826" y="1799428"/>
                    <a:pt x="3613171" y="1799428"/>
                  </a:cubicBezTo>
                  <a:lnTo>
                    <a:pt x="21319" y="1799428"/>
                  </a:lnTo>
                  <a:cubicBezTo>
                    <a:pt x="15665" y="1799428"/>
                    <a:pt x="10242" y="1797182"/>
                    <a:pt x="6244" y="1793184"/>
                  </a:cubicBezTo>
                  <a:cubicBezTo>
                    <a:pt x="2246" y="1789186"/>
                    <a:pt x="0" y="1783763"/>
                    <a:pt x="0" y="1778109"/>
                  </a:cubicBezTo>
                  <a:lnTo>
                    <a:pt x="0" y="21319"/>
                  </a:lnTo>
                  <a:cubicBezTo>
                    <a:pt x="0" y="15665"/>
                    <a:pt x="2246" y="10242"/>
                    <a:pt x="6244" y="6244"/>
                  </a:cubicBezTo>
                  <a:cubicBezTo>
                    <a:pt x="10242" y="2246"/>
                    <a:pt x="15665" y="0"/>
                    <a:pt x="21319"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8"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8197" name="Freeform 11"/>
          <p:cNvSpPr>
            <a:spLocks/>
          </p:cNvSpPr>
          <p:nvPr/>
        </p:nvSpPr>
        <p:spPr bwMode="auto">
          <a:xfrm>
            <a:off x="15262225" y="22256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98" name="Freeform 12"/>
          <p:cNvSpPr>
            <a:spLocks/>
          </p:cNvSpPr>
          <p:nvPr/>
        </p:nvSpPr>
        <p:spPr bwMode="auto">
          <a:xfrm>
            <a:off x="2422525" y="2282825"/>
            <a:ext cx="584200" cy="842963"/>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8199" name="Group 13"/>
          <p:cNvGrpSpPr>
            <a:grpSpLocks/>
          </p:cNvGrpSpPr>
          <p:nvPr/>
        </p:nvGrpSpPr>
        <p:grpSpPr bwMode="auto">
          <a:xfrm>
            <a:off x="2732088" y="5532438"/>
            <a:ext cx="1143000" cy="1143000"/>
            <a:chOff x="0" y="0"/>
            <a:chExt cx="812800" cy="812800"/>
          </a:xfrm>
        </p:grpSpPr>
        <p:sp>
          <p:nvSpPr>
            <p:cNvPr id="8225" name="Freeform 14"/>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6" name="TextBox 15"/>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200" name="Group 16"/>
          <p:cNvGrpSpPr>
            <a:grpSpLocks/>
          </p:cNvGrpSpPr>
          <p:nvPr/>
        </p:nvGrpSpPr>
        <p:grpSpPr bwMode="auto">
          <a:xfrm>
            <a:off x="4551363" y="5372100"/>
            <a:ext cx="11004550" cy="1463675"/>
            <a:chOff x="0" y="0"/>
            <a:chExt cx="2898212" cy="385667"/>
          </a:xfrm>
        </p:grpSpPr>
        <p:sp>
          <p:nvSpPr>
            <p:cNvPr id="8223" name="Freeform 17"/>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4" name="TextBox 18"/>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8201" name="AutoShape 19"/>
          <p:cNvSpPr>
            <a:spLocks noChangeShapeType="1"/>
          </p:cNvSpPr>
          <p:nvPr/>
        </p:nvSpPr>
        <p:spPr bwMode="auto">
          <a:xfrm flipV="1">
            <a:off x="3875088" y="610393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8202" name="Group 20"/>
          <p:cNvGrpSpPr>
            <a:grpSpLocks/>
          </p:cNvGrpSpPr>
          <p:nvPr/>
        </p:nvGrpSpPr>
        <p:grpSpPr bwMode="auto">
          <a:xfrm>
            <a:off x="2732088" y="7254875"/>
            <a:ext cx="1143000" cy="1141413"/>
            <a:chOff x="0" y="0"/>
            <a:chExt cx="812800" cy="812800"/>
          </a:xfrm>
        </p:grpSpPr>
        <p:sp>
          <p:nvSpPr>
            <p:cNvPr id="8221" name="Freeform 21"/>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2" name="TextBox 22"/>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203" name="Group 23"/>
          <p:cNvGrpSpPr>
            <a:grpSpLocks/>
          </p:cNvGrpSpPr>
          <p:nvPr/>
        </p:nvGrpSpPr>
        <p:grpSpPr bwMode="auto">
          <a:xfrm>
            <a:off x="4551363" y="7092950"/>
            <a:ext cx="11004550" cy="1465263"/>
            <a:chOff x="0" y="0"/>
            <a:chExt cx="2898212" cy="385667"/>
          </a:xfrm>
        </p:grpSpPr>
        <p:sp>
          <p:nvSpPr>
            <p:cNvPr id="8219" name="Freeform 24"/>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0" name="TextBox 25"/>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8204" name="AutoShape 26"/>
          <p:cNvSpPr>
            <a:spLocks noChangeShapeType="1"/>
          </p:cNvSpPr>
          <p:nvPr/>
        </p:nvSpPr>
        <p:spPr bwMode="auto">
          <a:xfrm flipV="1">
            <a:off x="3875088" y="78247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8205" name="Freeform 27"/>
          <p:cNvSpPr>
            <a:spLocks/>
          </p:cNvSpPr>
          <p:nvPr/>
        </p:nvSpPr>
        <p:spPr bwMode="auto">
          <a:xfrm>
            <a:off x="2967038" y="7464425"/>
            <a:ext cx="673100" cy="674688"/>
          </a:xfrm>
          <a:custGeom>
            <a:avLst/>
            <a:gdLst>
              <a:gd name="T0" fmla="*/ 0 w 673867"/>
              <a:gd name="T1" fmla="*/ 0 h 673867"/>
              <a:gd name="T2" fmla="*/ 673868 w 673867"/>
              <a:gd name="T3" fmla="*/ 0 h 673867"/>
              <a:gd name="T4" fmla="*/ 673868 w 673867"/>
              <a:gd name="T5" fmla="*/ 673868 h 673867"/>
              <a:gd name="T6" fmla="*/ 0 w 673867"/>
              <a:gd name="T7" fmla="*/ 673868 h 673867"/>
              <a:gd name="T8" fmla="*/ 0 w 673867"/>
              <a:gd name="T9" fmla="*/ 0 h 673867"/>
            </a:gdLst>
            <a:ahLst/>
            <a:cxnLst>
              <a:cxn ang="0">
                <a:pos x="T0" y="T1"/>
              </a:cxn>
              <a:cxn ang="0">
                <a:pos x="T2" y="T3"/>
              </a:cxn>
              <a:cxn ang="0">
                <a:pos x="T4" y="T5"/>
              </a:cxn>
              <a:cxn ang="0">
                <a:pos x="T6" y="T7"/>
              </a:cxn>
              <a:cxn ang="0">
                <a:pos x="T8" y="T9"/>
              </a:cxn>
            </a:cxnLst>
            <a:rect l="0" t="0" r="r" b="b"/>
            <a:pathLst>
              <a:path w="673867" h="673867">
                <a:moveTo>
                  <a:pt x="0" y="0"/>
                </a:moveTo>
                <a:lnTo>
                  <a:pt x="673868" y="0"/>
                </a:lnTo>
                <a:lnTo>
                  <a:pt x="673868" y="673868"/>
                </a:lnTo>
                <a:lnTo>
                  <a:pt x="0" y="673868"/>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8206" name="Group 28"/>
          <p:cNvGrpSpPr>
            <a:grpSpLocks/>
          </p:cNvGrpSpPr>
          <p:nvPr/>
        </p:nvGrpSpPr>
        <p:grpSpPr bwMode="auto">
          <a:xfrm>
            <a:off x="2732088" y="3811588"/>
            <a:ext cx="1143000" cy="1141412"/>
            <a:chOff x="0" y="0"/>
            <a:chExt cx="812800" cy="812800"/>
          </a:xfrm>
        </p:grpSpPr>
        <p:sp>
          <p:nvSpPr>
            <p:cNvPr id="8217" name="Freeform 29"/>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18" name="TextBox 30"/>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207" name="Group 31"/>
          <p:cNvGrpSpPr>
            <a:grpSpLocks/>
          </p:cNvGrpSpPr>
          <p:nvPr/>
        </p:nvGrpSpPr>
        <p:grpSpPr bwMode="auto">
          <a:xfrm>
            <a:off x="4551363" y="3649663"/>
            <a:ext cx="11004550" cy="1465262"/>
            <a:chOff x="0" y="0"/>
            <a:chExt cx="2898212" cy="385667"/>
          </a:xfrm>
        </p:grpSpPr>
        <p:sp>
          <p:nvSpPr>
            <p:cNvPr id="8215" name="Freeform 32"/>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16" name="TextBox 33"/>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8208" name="Freeform 34"/>
          <p:cNvSpPr>
            <a:spLocks/>
          </p:cNvSpPr>
          <p:nvPr/>
        </p:nvSpPr>
        <p:spPr bwMode="auto">
          <a:xfrm>
            <a:off x="3065463" y="4044950"/>
            <a:ext cx="476250" cy="674688"/>
          </a:xfrm>
          <a:custGeom>
            <a:avLst/>
            <a:gdLst>
              <a:gd name="T0" fmla="*/ 0 w 476243"/>
              <a:gd name="T1" fmla="*/ 0 h 673867"/>
              <a:gd name="T2" fmla="*/ 476243 w 476243"/>
              <a:gd name="T3" fmla="*/ 0 h 673867"/>
              <a:gd name="T4" fmla="*/ 476243 w 476243"/>
              <a:gd name="T5" fmla="*/ 673868 h 673867"/>
              <a:gd name="T6" fmla="*/ 0 w 476243"/>
              <a:gd name="T7" fmla="*/ 673868 h 673867"/>
              <a:gd name="T8" fmla="*/ 0 w 476243"/>
              <a:gd name="T9" fmla="*/ 0 h 673867"/>
            </a:gdLst>
            <a:ahLst/>
            <a:cxnLst>
              <a:cxn ang="0">
                <a:pos x="T0" y="T1"/>
              </a:cxn>
              <a:cxn ang="0">
                <a:pos x="T2" y="T3"/>
              </a:cxn>
              <a:cxn ang="0">
                <a:pos x="T4" y="T5"/>
              </a:cxn>
              <a:cxn ang="0">
                <a:pos x="T6" y="T7"/>
              </a:cxn>
              <a:cxn ang="0">
                <a:pos x="T8" y="T9"/>
              </a:cxn>
            </a:cxnLst>
            <a:rect l="0" t="0" r="r" b="b"/>
            <a:pathLst>
              <a:path w="476243" h="673867">
                <a:moveTo>
                  <a:pt x="0" y="0"/>
                </a:moveTo>
                <a:lnTo>
                  <a:pt x="476243" y="0"/>
                </a:lnTo>
                <a:lnTo>
                  <a:pt x="476243" y="673868"/>
                </a:lnTo>
                <a:lnTo>
                  <a:pt x="0" y="673868"/>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09" name="AutoShape 35"/>
          <p:cNvSpPr>
            <a:spLocks noChangeShapeType="1"/>
          </p:cNvSpPr>
          <p:nvPr/>
        </p:nvSpPr>
        <p:spPr bwMode="auto">
          <a:xfrm flipV="1">
            <a:off x="3875088" y="43830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8210" name="Freeform 36"/>
          <p:cNvSpPr>
            <a:spLocks/>
          </p:cNvSpPr>
          <p:nvPr/>
        </p:nvSpPr>
        <p:spPr bwMode="auto">
          <a:xfrm>
            <a:off x="2962275" y="5738813"/>
            <a:ext cx="682625" cy="682625"/>
          </a:xfrm>
          <a:custGeom>
            <a:avLst/>
            <a:gdLst>
              <a:gd name="T0" fmla="*/ 0 w 682262"/>
              <a:gd name="T1" fmla="*/ 0 h 682262"/>
              <a:gd name="T2" fmla="*/ 682262 w 682262"/>
              <a:gd name="T3" fmla="*/ 0 h 682262"/>
              <a:gd name="T4" fmla="*/ 682262 w 682262"/>
              <a:gd name="T5" fmla="*/ 682263 h 682262"/>
              <a:gd name="T6" fmla="*/ 0 w 682262"/>
              <a:gd name="T7" fmla="*/ 682263 h 682262"/>
              <a:gd name="T8" fmla="*/ 0 w 682262"/>
              <a:gd name="T9" fmla="*/ 0 h 682262"/>
            </a:gdLst>
            <a:ahLst/>
            <a:cxnLst>
              <a:cxn ang="0">
                <a:pos x="T0" y="T1"/>
              </a:cxn>
              <a:cxn ang="0">
                <a:pos x="T2" y="T3"/>
              </a:cxn>
              <a:cxn ang="0">
                <a:pos x="T4" y="T5"/>
              </a:cxn>
              <a:cxn ang="0">
                <a:pos x="T6" y="T7"/>
              </a:cxn>
              <a:cxn ang="0">
                <a:pos x="T8" y="T9"/>
              </a:cxn>
            </a:cxnLst>
            <a:rect l="0" t="0" r="r" b="b"/>
            <a:pathLst>
              <a:path w="682262" h="682262">
                <a:moveTo>
                  <a:pt x="0" y="0"/>
                </a:moveTo>
                <a:lnTo>
                  <a:pt x="682262" y="0"/>
                </a:lnTo>
                <a:lnTo>
                  <a:pt x="682262" y="682263"/>
                </a:lnTo>
                <a:lnTo>
                  <a:pt x="0" y="682263"/>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TextBox 37"/>
          <p:cNvSpPr txBox="1"/>
          <p:nvPr/>
        </p:nvSpPr>
        <p:spPr>
          <a:xfrm>
            <a:off x="3767932" y="2065158"/>
            <a:ext cx="11786393" cy="1333698"/>
          </a:xfrm>
          <a:prstGeom prst="rect">
            <a:avLst/>
          </a:prstGeom>
        </p:spPr>
        <p:txBody>
          <a:bodyPr wrap="square" lIns="0" tIns="0" rIns="0" bIns="0">
            <a:spAutoFit/>
          </a:bodyPr>
          <a:lstStyle/>
          <a:p>
            <a:pPr algn="ctr" eaLnBrk="1" fontAlgn="auto" hangingPunct="1">
              <a:lnSpc>
                <a:spcPts val="5159"/>
              </a:lnSpc>
              <a:spcBef>
                <a:spcPts val="0"/>
              </a:spcBef>
              <a:spcAft>
                <a:spcPts val="0"/>
              </a:spcAft>
              <a:defRPr/>
            </a:pPr>
            <a:r>
              <a:rPr lang="en-US" sz="3999" spc="39">
                <a:solidFill>
                  <a:srgbClr val="004AAD"/>
                </a:solidFill>
                <a:latin typeface="Times New Roman" panose="02020603050405020304" pitchFamily="18" charset="0"/>
                <a:cs typeface="Times New Roman" panose="02020603050405020304" pitchFamily="18" charset="0"/>
              </a:rPr>
              <a:t>CÁCH LÀM CÁC CÂU HỎI LIÊN QUAN XÁC ĐỊNH VÀ PHÂN TÍCH TÁC DỤNG CỦA BPTT</a:t>
            </a:r>
          </a:p>
        </p:txBody>
      </p:sp>
      <p:sp>
        <p:nvSpPr>
          <p:cNvPr id="38" name="TextBox 38"/>
          <p:cNvSpPr txBox="1"/>
          <p:nvPr/>
        </p:nvSpPr>
        <p:spPr>
          <a:xfrm>
            <a:off x="4945063" y="5575300"/>
            <a:ext cx="7018337" cy="641201"/>
          </a:xfrm>
          <a:prstGeom prst="rect">
            <a:avLst/>
          </a:prstGeom>
        </p:spPr>
        <p:txBody>
          <a:bodyPr wrap="square" lIns="0" tIns="0" rIns="0" bIns="0">
            <a:spAutoFit/>
          </a:bodyPr>
          <a:lstStyle/>
          <a:p>
            <a:pPr eaLnBrk="1" fontAlgn="auto" hangingPunct="1">
              <a:lnSpc>
                <a:spcPts val="5039"/>
              </a:lnSpc>
              <a:spcAft>
                <a:spcPts val="0"/>
              </a:spcAft>
              <a:defRPr/>
            </a:pPr>
            <a:r>
              <a:rPr lang="en-US" sz="3599">
                <a:solidFill>
                  <a:srgbClr val="004AAD"/>
                </a:solidFill>
                <a:latin typeface="Times New Roman" panose="02020603050405020304" pitchFamily="18" charset="0"/>
                <a:cs typeface="Times New Roman" panose="02020603050405020304" pitchFamily="18" charset="0"/>
              </a:rPr>
              <a:t>Chỉ rõ biểu hiện/dấu hiệu của BPTT</a:t>
            </a:r>
          </a:p>
        </p:txBody>
      </p:sp>
      <p:sp>
        <p:nvSpPr>
          <p:cNvPr id="39" name="TextBox 39"/>
          <p:cNvSpPr txBox="1"/>
          <p:nvPr/>
        </p:nvSpPr>
        <p:spPr>
          <a:xfrm>
            <a:off x="4945063" y="7296150"/>
            <a:ext cx="5746863" cy="641201"/>
          </a:xfrm>
          <a:prstGeom prst="rect">
            <a:avLst/>
          </a:prstGeom>
        </p:spPr>
        <p:txBody>
          <a:bodyPr wrap="square" lIns="0" tIns="0" rIns="0" bIns="0">
            <a:spAutoFit/>
          </a:bodyPr>
          <a:lstStyle/>
          <a:p>
            <a:pPr eaLnBrk="1" fontAlgn="auto" hangingPunct="1">
              <a:lnSpc>
                <a:spcPts val="5039"/>
              </a:lnSpc>
              <a:spcBef>
                <a:spcPts val="0"/>
              </a:spcBef>
              <a:spcAft>
                <a:spcPts val="0"/>
              </a:spcAft>
              <a:defRPr/>
            </a:pPr>
            <a:r>
              <a:rPr lang="en-US" sz="3599">
                <a:solidFill>
                  <a:srgbClr val="004AAD"/>
                </a:solidFill>
                <a:latin typeface="Times New Roman" panose="02020603050405020304" pitchFamily="18" charset="0"/>
                <a:cs typeface="Times New Roman" panose="02020603050405020304" pitchFamily="18" charset="0"/>
              </a:rPr>
              <a:t>Phân tích hiệu quả </a:t>
            </a:r>
            <a:r>
              <a:rPr lang="en-US" sz="3599">
                <a:solidFill>
                  <a:srgbClr val="004AAD"/>
                </a:solidFill>
                <a:latin typeface="Times New Roman" panose="02020603050405020304" pitchFamily="18" charset="0"/>
                <a:cs typeface="Times New Roman" panose="02020603050405020304" pitchFamily="18" charset="0"/>
              </a:rPr>
              <a:t>của </a:t>
            </a:r>
            <a:r>
              <a:rPr lang="en-US" sz="3599" smtClean="0">
                <a:solidFill>
                  <a:srgbClr val="004AAD"/>
                </a:solidFill>
                <a:latin typeface="Times New Roman" panose="02020603050405020304" pitchFamily="18" charset="0"/>
                <a:cs typeface="Times New Roman" panose="02020603050405020304" pitchFamily="18" charset="0"/>
              </a:rPr>
              <a:t>BPTT</a:t>
            </a:r>
            <a:endParaRPr lang="en-US" sz="3599">
              <a:solidFill>
                <a:srgbClr val="004AAD"/>
              </a:solidFill>
              <a:latin typeface="Times New Roman" panose="02020603050405020304" pitchFamily="18" charset="0"/>
              <a:cs typeface="Times New Roman" panose="02020603050405020304" pitchFamily="18" charset="0"/>
            </a:endParaRPr>
          </a:p>
        </p:txBody>
      </p:sp>
      <p:sp>
        <p:nvSpPr>
          <p:cNvPr id="40" name="TextBox 40"/>
          <p:cNvSpPr txBox="1"/>
          <p:nvPr/>
        </p:nvSpPr>
        <p:spPr>
          <a:xfrm>
            <a:off x="4945063" y="3852863"/>
            <a:ext cx="4732337" cy="641201"/>
          </a:xfrm>
          <a:prstGeom prst="rect">
            <a:avLst/>
          </a:prstGeom>
        </p:spPr>
        <p:txBody>
          <a:bodyPr wrap="square" lIns="0" tIns="0" rIns="0" bIns="0">
            <a:spAutoFit/>
          </a:bodyPr>
          <a:lstStyle/>
          <a:p>
            <a:pPr eaLnBrk="1" fontAlgn="auto" hangingPunct="1">
              <a:lnSpc>
                <a:spcPts val="5039"/>
              </a:lnSpc>
              <a:spcAft>
                <a:spcPts val="0"/>
              </a:spcAft>
              <a:defRPr/>
            </a:pPr>
            <a:r>
              <a:rPr lang="en-US" sz="3599">
                <a:solidFill>
                  <a:srgbClr val="004AAD"/>
                </a:solidFill>
                <a:latin typeface="Times New Roman" panose="02020603050405020304" pitchFamily="18" charset="0"/>
                <a:cs typeface="Times New Roman" panose="02020603050405020304" pitchFamily="18" charset="0"/>
              </a:rPr>
              <a:t>Nêu tên biện pháp tu từ</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1216025" y="1052513"/>
            <a:ext cx="15186025" cy="8642350"/>
            <a:chOff x="0" y="0"/>
            <a:chExt cx="3999876" cy="2276116"/>
          </a:xfrm>
        </p:grpSpPr>
        <p:sp>
          <p:nvSpPr>
            <p:cNvPr id="9259" name="Freeform 3"/>
            <p:cNvSpPr>
              <a:spLocks/>
            </p:cNvSpPr>
            <p:nvPr/>
          </p:nvSpPr>
          <p:spPr bwMode="auto">
            <a:xfrm>
              <a:off x="0" y="0"/>
              <a:ext cx="3999876" cy="2276116"/>
            </a:xfrm>
            <a:custGeom>
              <a:avLst/>
              <a:gdLst>
                <a:gd name="T0" fmla="*/ 25998 w 3999876"/>
                <a:gd name="T1" fmla="*/ 0 h 2276116"/>
                <a:gd name="T2" fmla="*/ 3973877 w 3999876"/>
                <a:gd name="T3" fmla="*/ 0 h 2276116"/>
                <a:gd name="T4" fmla="*/ 3992261 w 3999876"/>
                <a:gd name="T5" fmla="*/ 7615 h 2276116"/>
                <a:gd name="T6" fmla="*/ 3999876 w 3999876"/>
                <a:gd name="T7" fmla="*/ 25998 h 2276116"/>
                <a:gd name="T8" fmla="*/ 3999876 w 3999876"/>
                <a:gd name="T9" fmla="*/ 2250118 h 2276116"/>
                <a:gd name="T10" fmla="*/ 3992261 w 3999876"/>
                <a:gd name="T11" fmla="*/ 2268502 h 2276116"/>
                <a:gd name="T12" fmla="*/ 3973877 w 3999876"/>
                <a:gd name="T13" fmla="*/ 2276116 h 2276116"/>
                <a:gd name="T14" fmla="*/ 25998 w 3999876"/>
                <a:gd name="T15" fmla="*/ 2276116 h 2276116"/>
                <a:gd name="T16" fmla="*/ 7615 w 3999876"/>
                <a:gd name="T17" fmla="*/ 2268502 h 2276116"/>
                <a:gd name="T18" fmla="*/ 0 w 3999876"/>
                <a:gd name="T19" fmla="*/ 2250118 h 2276116"/>
                <a:gd name="T20" fmla="*/ 0 w 3999876"/>
                <a:gd name="T21" fmla="*/ 25998 h 2276116"/>
                <a:gd name="T22" fmla="*/ 7615 w 3999876"/>
                <a:gd name="T23" fmla="*/ 7615 h 2276116"/>
                <a:gd name="T24" fmla="*/ 25998 w 3999876"/>
                <a:gd name="T25" fmla="*/ 0 h 2276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9876" h="2276116">
                  <a:moveTo>
                    <a:pt x="25998" y="0"/>
                  </a:moveTo>
                  <a:lnTo>
                    <a:pt x="3973877" y="0"/>
                  </a:lnTo>
                  <a:cubicBezTo>
                    <a:pt x="3980773" y="0"/>
                    <a:pt x="3987385" y="2739"/>
                    <a:pt x="3992261" y="7615"/>
                  </a:cubicBezTo>
                  <a:cubicBezTo>
                    <a:pt x="3997137" y="12490"/>
                    <a:pt x="3999876" y="19103"/>
                    <a:pt x="3999876" y="25998"/>
                  </a:cubicBezTo>
                  <a:lnTo>
                    <a:pt x="3999876" y="2250118"/>
                  </a:lnTo>
                  <a:cubicBezTo>
                    <a:pt x="3999876" y="2257013"/>
                    <a:pt x="3997137" y="2263626"/>
                    <a:pt x="3992261" y="2268502"/>
                  </a:cubicBezTo>
                  <a:cubicBezTo>
                    <a:pt x="3987385" y="2273377"/>
                    <a:pt x="3980773" y="2276116"/>
                    <a:pt x="3973877" y="2276116"/>
                  </a:cubicBezTo>
                  <a:lnTo>
                    <a:pt x="25998" y="2276116"/>
                  </a:lnTo>
                  <a:cubicBezTo>
                    <a:pt x="19103" y="2276116"/>
                    <a:pt x="12490" y="2273377"/>
                    <a:pt x="7615" y="2268502"/>
                  </a:cubicBezTo>
                  <a:cubicBezTo>
                    <a:pt x="2739" y="2263626"/>
                    <a:pt x="0" y="2257013"/>
                    <a:pt x="0" y="2250118"/>
                  </a:cubicBezTo>
                  <a:lnTo>
                    <a:pt x="0" y="25998"/>
                  </a:lnTo>
                  <a:cubicBezTo>
                    <a:pt x="0" y="19103"/>
                    <a:pt x="2739" y="12490"/>
                    <a:pt x="7615" y="7615"/>
                  </a:cubicBezTo>
                  <a:cubicBezTo>
                    <a:pt x="12490" y="2739"/>
                    <a:pt x="19103" y="0"/>
                    <a:pt x="25998"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60"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19" name="Group 5"/>
          <p:cNvGrpSpPr>
            <a:grpSpLocks/>
          </p:cNvGrpSpPr>
          <p:nvPr/>
        </p:nvGrpSpPr>
        <p:grpSpPr bwMode="auto">
          <a:xfrm>
            <a:off x="3852863" y="1652588"/>
            <a:ext cx="10582275" cy="1463675"/>
            <a:chOff x="0" y="0"/>
            <a:chExt cx="2786946" cy="385667"/>
          </a:xfrm>
        </p:grpSpPr>
        <p:sp>
          <p:nvSpPr>
            <p:cNvPr id="9257" name="Freeform 6"/>
            <p:cNvSpPr>
              <a:spLocks/>
            </p:cNvSpPr>
            <p:nvPr/>
          </p:nvSpPr>
          <p:spPr bwMode="auto">
            <a:xfrm>
              <a:off x="0" y="0"/>
              <a:ext cx="2786946" cy="385667"/>
            </a:xfrm>
            <a:custGeom>
              <a:avLst/>
              <a:gdLst>
                <a:gd name="T0" fmla="*/ 27802 w 2786946"/>
                <a:gd name="T1" fmla="*/ 0 h 385667"/>
                <a:gd name="T2" fmla="*/ 2759144 w 2786946"/>
                <a:gd name="T3" fmla="*/ 0 h 385667"/>
                <a:gd name="T4" fmla="*/ 2778803 w 2786946"/>
                <a:gd name="T5" fmla="*/ 8143 h 385667"/>
                <a:gd name="T6" fmla="*/ 2786946 w 2786946"/>
                <a:gd name="T7" fmla="*/ 27802 h 385667"/>
                <a:gd name="T8" fmla="*/ 2786946 w 2786946"/>
                <a:gd name="T9" fmla="*/ 357865 h 385667"/>
                <a:gd name="T10" fmla="*/ 2759144 w 2786946"/>
                <a:gd name="T11" fmla="*/ 385667 h 385667"/>
                <a:gd name="T12" fmla="*/ 27802 w 2786946"/>
                <a:gd name="T13" fmla="*/ 385667 h 385667"/>
                <a:gd name="T14" fmla="*/ 8143 w 2786946"/>
                <a:gd name="T15" fmla="*/ 377524 h 385667"/>
                <a:gd name="T16" fmla="*/ 0 w 2786946"/>
                <a:gd name="T17" fmla="*/ 357865 h 385667"/>
                <a:gd name="T18" fmla="*/ 0 w 2786946"/>
                <a:gd name="T19" fmla="*/ 27802 h 385667"/>
                <a:gd name="T20" fmla="*/ 8143 w 2786946"/>
                <a:gd name="T21" fmla="*/ 8143 h 385667"/>
                <a:gd name="T22" fmla="*/ 27802 w 2786946"/>
                <a:gd name="T23"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6946" h="385667">
                  <a:moveTo>
                    <a:pt x="27802" y="0"/>
                  </a:moveTo>
                  <a:lnTo>
                    <a:pt x="2759144" y="0"/>
                  </a:lnTo>
                  <a:cubicBezTo>
                    <a:pt x="2766518" y="0"/>
                    <a:pt x="2773589" y="2929"/>
                    <a:pt x="2778803" y="8143"/>
                  </a:cubicBezTo>
                  <a:cubicBezTo>
                    <a:pt x="2784017" y="13357"/>
                    <a:pt x="2786946" y="20429"/>
                    <a:pt x="2786946" y="27802"/>
                  </a:cubicBezTo>
                  <a:lnTo>
                    <a:pt x="2786946" y="357865"/>
                  </a:lnTo>
                  <a:cubicBezTo>
                    <a:pt x="2786946" y="373220"/>
                    <a:pt x="2774499" y="385667"/>
                    <a:pt x="2759144" y="385667"/>
                  </a:cubicBezTo>
                  <a:lnTo>
                    <a:pt x="27802" y="385667"/>
                  </a:lnTo>
                  <a:cubicBezTo>
                    <a:pt x="20429" y="385667"/>
                    <a:pt x="13357" y="382738"/>
                    <a:pt x="8143" y="377524"/>
                  </a:cubicBezTo>
                  <a:cubicBezTo>
                    <a:pt x="2929" y="372310"/>
                    <a:pt x="0" y="365239"/>
                    <a:pt x="0" y="357865"/>
                  </a:cubicBezTo>
                  <a:lnTo>
                    <a:pt x="0" y="27802"/>
                  </a:lnTo>
                  <a:cubicBezTo>
                    <a:pt x="0" y="20429"/>
                    <a:pt x="2929" y="13357"/>
                    <a:pt x="8143" y="8143"/>
                  </a:cubicBezTo>
                  <a:cubicBezTo>
                    <a:pt x="13357" y="2929"/>
                    <a:pt x="20429" y="0"/>
                    <a:pt x="27802"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8"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0" name="Group 8"/>
          <p:cNvGrpSpPr>
            <a:grpSpLocks/>
          </p:cNvGrpSpPr>
          <p:nvPr/>
        </p:nvGrpSpPr>
        <p:grpSpPr bwMode="auto">
          <a:xfrm>
            <a:off x="3052763" y="3849688"/>
            <a:ext cx="1649412" cy="1649412"/>
            <a:chOff x="0" y="0"/>
            <a:chExt cx="812800" cy="812800"/>
          </a:xfrm>
        </p:grpSpPr>
        <p:sp>
          <p:nvSpPr>
            <p:cNvPr id="9255" name="Freeform 9"/>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6" name="TextBox 10"/>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1" name="Group 11"/>
          <p:cNvGrpSpPr>
            <a:grpSpLocks/>
          </p:cNvGrpSpPr>
          <p:nvPr/>
        </p:nvGrpSpPr>
        <p:grpSpPr bwMode="auto">
          <a:xfrm>
            <a:off x="6664325" y="3798888"/>
            <a:ext cx="1685925" cy="1685925"/>
            <a:chOff x="0" y="0"/>
            <a:chExt cx="812800" cy="812800"/>
          </a:xfrm>
        </p:grpSpPr>
        <p:sp>
          <p:nvSpPr>
            <p:cNvPr id="9253" name="Freeform 12"/>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4" name="TextBox 13"/>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2" name="Group 14"/>
          <p:cNvGrpSpPr>
            <a:grpSpLocks/>
          </p:cNvGrpSpPr>
          <p:nvPr/>
        </p:nvGrpSpPr>
        <p:grpSpPr bwMode="auto">
          <a:xfrm>
            <a:off x="10090150" y="3849688"/>
            <a:ext cx="1649413" cy="1649412"/>
            <a:chOff x="0" y="0"/>
            <a:chExt cx="812800" cy="812800"/>
          </a:xfrm>
        </p:grpSpPr>
        <p:sp>
          <p:nvSpPr>
            <p:cNvPr id="9251" name="Freeform 15"/>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2" name="TextBox 16"/>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3" name="Group 17"/>
          <p:cNvGrpSpPr>
            <a:grpSpLocks/>
          </p:cNvGrpSpPr>
          <p:nvPr/>
        </p:nvGrpSpPr>
        <p:grpSpPr bwMode="auto">
          <a:xfrm>
            <a:off x="2432050" y="5710238"/>
            <a:ext cx="11068050" cy="417512"/>
            <a:chOff x="0" y="0"/>
            <a:chExt cx="2851046" cy="107539"/>
          </a:xfrm>
        </p:grpSpPr>
        <p:sp>
          <p:nvSpPr>
            <p:cNvPr id="9249" name="Freeform 18"/>
            <p:cNvSpPr>
              <a:spLocks/>
            </p:cNvSpPr>
            <p:nvPr/>
          </p:nvSpPr>
          <p:spPr bwMode="auto">
            <a:xfrm>
              <a:off x="0" y="0"/>
              <a:ext cx="2851046" cy="107539"/>
            </a:xfrm>
            <a:custGeom>
              <a:avLst/>
              <a:gdLst>
                <a:gd name="T0" fmla="*/ 26582 w 2851046"/>
                <a:gd name="T1" fmla="*/ 0 h 107539"/>
                <a:gd name="T2" fmla="*/ 2824464 w 2851046"/>
                <a:gd name="T3" fmla="*/ 0 h 107539"/>
                <a:gd name="T4" fmla="*/ 2843260 w 2851046"/>
                <a:gd name="T5" fmla="*/ 7786 h 107539"/>
                <a:gd name="T6" fmla="*/ 2851046 w 2851046"/>
                <a:gd name="T7" fmla="*/ 26582 h 107539"/>
                <a:gd name="T8" fmla="*/ 2851046 w 2851046"/>
                <a:gd name="T9" fmla="*/ 80957 h 107539"/>
                <a:gd name="T10" fmla="*/ 2843260 w 2851046"/>
                <a:gd name="T11" fmla="*/ 99753 h 107539"/>
                <a:gd name="T12" fmla="*/ 2824464 w 2851046"/>
                <a:gd name="T13" fmla="*/ 107539 h 107539"/>
                <a:gd name="T14" fmla="*/ 26582 w 2851046"/>
                <a:gd name="T15" fmla="*/ 107539 h 107539"/>
                <a:gd name="T16" fmla="*/ 7786 w 2851046"/>
                <a:gd name="T17" fmla="*/ 99753 h 107539"/>
                <a:gd name="T18" fmla="*/ 0 w 2851046"/>
                <a:gd name="T19" fmla="*/ 80957 h 107539"/>
                <a:gd name="T20" fmla="*/ 0 w 2851046"/>
                <a:gd name="T21" fmla="*/ 26582 h 107539"/>
                <a:gd name="T22" fmla="*/ 7786 w 2851046"/>
                <a:gd name="T23" fmla="*/ 7786 h 107539"/>
                <a:gd name="T24" fmla="*/ 26582 w 2851046"/>
                <a:gd name="T25" fmla="*/ 0 h 107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1046" h="107539">
                  <a:moveTo>
                    <a:pt x="26582" y="0"/>
                  </a:moveTo>
                  <a:lnTo>
                    <a:pt x="2824464" y="0"/>
                  </a:lnTo>
                  <a:cubicBezTo>
                    <a:pt x="2831514" y="0"/>
                    <a:pt x="2838275" y="2801"/>
                    <a:pt x="2843260" y="7786"/>
                  </a:cubicBezTo>
                  <a:cubicBezTo>
                    <a:pt x="2848245" y="12771"/>
                    <a:pt x="2851046" y="19532"/>
                    <a:pt x="2851046" y="26582"/>
                  </a:cubicBezTo>
                  <a:lnTo>
                    <a:pt x="2851046" y="80957"/>
                  </a:lnTo>
                  <a:cubicBezTo>
                    <a:pt x="2851046" y="88007"/>
                    <a:pt x="2848245" y="94768"/>
                    <a:pt x="2843260" y="99753"/>
                  </a:cubicBezTo>
                  <a:cubicBezTo>
                    <a:pt x="2838275" y="104738"/>
                    <a:pt x="2831514" y="107539"/>
                    <a:pt x="2824464" y="107539"/>
                  </a:cubicBezTo>
                  <a:lnTo>
                    <a:pt x="26582" y="107539"/>
                  </a:lnTo>
                  <a:cubicBezTo>
                    <a:pt x="19532" y="107539"/>
                    <a:pt x="12771" y="104738"/>
                    <a:pt x="7786" y="99753"/>
                  </a:cubicBezTo>
                  <a:cubicBezTo>
                    <a:pt x="2801" y="94768"/>
                    <a:pt x="0" y="88007"/>
                    <a:pt x="0" y="80957"/>
                  </a:cubicBezTo>
                  <a:lnTo>
                    <a:pt x="0" y="26582"/>
                  </a:lnTo>
                  <a:cubicBezTo>
                    <a:pt x="0" y="19532"/>
                    <a:pt x="2801" y="12771"/>
                    <a:pt x="7786" y="7786"/>
                  </a:cubicBezTo>
                  <a:cubicBezTo>
                    <a:pt x="12771" y="2801"/>
                    <a:pt x="19532" y="0"/>
                    <a:pt x="26582"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0" name="TextBox 19"/>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9224" name="AutoShape 20"/>
          <p:cNvSpPr>
            <a:spLocks noChangeShapeType="1"/>
          </p:cNvSpPr>
          <p:nvPr/>
        </p:nvSpPr>
        <p:spPr bwMode="auto">
          <a:xfrm flipV="1">
            <a:off x="3876675" y="5499100"/>
            <a:ext cx="0" cy="569913"/>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9225" name="Group 21"/>
          <p:cNvGrpSpPr>
            <a:grpSpLocks/>
          </p:cNvGrpSpPr>
          <p:nvPr/>
        </p:nvGrpSpPr>
        <p:grpSpPr bwMode="auto">
          <a:xfrm>
            <a:off x="3236913" y="4035425"/>
            <a:ext cx="1279525" cy="1277938"/>
            <a:chOff x="0" y="0"/>
            <a:chExt cx="812800" cy="812800"/>
          </a:xfrm>
        </p:grpSpPr>
        <p:sp>
          <p:nvSpPr>
            <p:cNvPr id="9247" name="Freeform 22"/>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184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8" name="TextBox 23"/>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6" name="Group 24"/>
          <p:cNvGrpSpPr>
            <a:grpSpLocks/>
          </p:cNvGrpSpPr>
          <p:nvPr/>
        </p:nvGrpSpPr>
        <p:grpSpPr bwMode="auto">
          <a:xfrm>
            <a:off x="6756400" y="4035425"/>
            <a:ext cx="1279525" cy="1277938"/>
            <a:chOff x="0" y="0"/>
            <a:chExt cx="812800" cy="812800"/>
          </a:xfrm>
        </p:grpSpPr>
        <p:sp>
          <p:nvSpPr>
            <p:cNvPr id="9245" name="Freeform 25"/>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184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6" name="TextBox 26"/>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7" name="Group 27"/>
          <p:cNvGrpSpPr>
            <a:grpSpLocks/>
          </p:cNvGrpSpPr>
          <p:nvPr/>
        </p:nvGrpSpPr>
        <p:grpSpPr bwMode="auto">
          <a:xfrm>
            <a:off x="10275888" y="4035425"/>
            <a:ext cx="1279525" cy="1277938"/>
            <a:chOff x="0" y="0"/>
            <a:chExt cx="812800" cy="812800"/>
          </a:xfrm>
        </p:grpSpPr>
        <p:sp>
          <p:nvSpPr>
            <p:cNvPr id="9243" name="Freeform 28"/>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184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4" name="TextBox 29"/>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9228" name="AutoShape 30"/>
          <p:cNvSpPr>
            <a:spLocks noChangeShapeType="1"/>
          </p:cNvSpPr>
          <p:nvPr/>
        </p:nvSpPr>
        <p:spPr bwMode="auto">
          <a:xfrm flipV="1">
            <a:off x="7507288" y="5484813"/>
            <a:ext cx="0" cy="5826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9229" name="AutoShape 31"/>
          <p:cNvSpPr>
            <a:spLocks noChangeShapeType="1"/>
          </p:cNvSpPr>
          <p:nvPr/>
        </p:nvSpPr>
        <p:spPr bwMode="auto">
          <a:xfrm flipV="1">
            <a:off x="10915650" y="5499100"/>
            <a:ext cx="0" cy="569913"/>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9230" name="Freeform 32"/>
          <p:cNvSpPr>
            <a:spLocks/>
          </p:cNvSpPr>
          <p:nvPr/>
        </p:nvSpPr>
        <p:spPr bwMode="auto">
          <a:xfrm>
            <a:off x="3414713" y="4235450"/>
            <a:ext cx="877887" cy="877888"/>
          </a:xfrm>
          <a:custGeom>
            <a:avLst/>
            <a:gdLst>
              <a:gd name="T0" fmla="*/ 0 w 877649"/>
              <a:gd name="T1" fmla="*/ 0 h 877649"/>
              <a:gd name="T2" fmla="*/ 877649 w 877649"/>
              <a:gd name="T3" fmla="*/ 0 h 877649"/>
              <a:gd name="T4" fmla="*/ 877649 w 877649"/>
              <a:gd name="T5" fmla="*/ 877649 h 877649"/>
              <a:gd name="T6" fmla="*/ 0 w 877649"/>
              <a:gd name="T7" fmla="*/ 877649 h 877649"/>
              <a:gd name="T8" fmla="*/ 0 w 877649"/>
              <a:gd name="T9" fmla="*/ 0 h 877649"/>
            </a:gdLst>
            <a:ahLst/>
            <a:cxnLst>
              <a:cxn ang="0">
                <a:pos x="T0" y="T1"/>
              </a:cxn>
              <a:cxn ang="0">
                <a:pos x="T2" y="T3"/>
              </a:cxn>
              <a:cxn ang="0">
                <a:pos x="T4" y="T5"/>
              </a:cxn>
              <a:cxn ang="0">
                <a:pos x="T6" y="T7"/>
              </a:cxn>
              <a:cxn ang="0">
                <a:pos x="T8" y="T9"/>
              </a:cxn>
            </a:cxnLst>
            <a:rect l="0" t="0" r="r" b="b"/>
            <a:pathLst>
              <a:path w="877649" h="877649">
                <a:moveTo>
                  <a:pt x="0" y="0"/>
                </a:moveTo>
                <a:lnTo>
                  <a:pt x="877649" y="0"/>
                </a:lnTo>
                <a:lnTo>
                  <a:pt x="877649" y="877649"/>
                </a:lnTo>
                <a:lnTo>
                  <a:pt x="0" y="877649"/>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31" name="Freeform 33"/>
          <p:cNvSpPr>
            <a:spLocks/>
          </p:cNvSpPr>
          <p:nvPr/>
        </p:nvSpPr>
        <p:spPr bwMode="auto">
          <a:xfrm>
            <a:off x="7165975" y="4175125"/>
            <a:ext cx="682625" cy="1036638"/>
          </a:xfrm>
          <a:custGeom>
            <a:avLst/>
            <a:gdLst>
              <a:gd name="T0" fmla="*/ 0 w 681340"/>
              <a:gd name="T1" fmla="*/ 0 h 1036258"/>
              <a:gd name="T2" fmla="*/ 681340 w 681340"/>
              <a:gd name="T3" fmla="*/ 0 h 1036258"/>
              <a:gd name="T4" fmla="*/ 681340 w 681340"/>
              <a:gd name="T5" fmla="*/ 1036259 h 1036258"/>
              <a:gd name="T6" fmla="*/ 0 w 681340"/>
              <a:gd name="T7" fmla="*/ 1036259 h 1036258"/>
              <a:gd name="T8" fmla="*/ 0 w 681340"/>
              <a:gd name="T9" fmla="*/ 0 h 1036258"/>
            </a:gdLst>
            <a:ahLst/>
            <a:cxnLst>
              <a:cxn ang="0">
                <a:pos x="T0" y="T1"/>
              </a:cxn>
              <a:cxn ang="0">
                <a:pos x="T2" y="T3"/>
              </a:cxn>
              <a:cxn ang="0">
                <a:pos x="T4" y="T5"/>
              </a:cxn>
              <a:cxn ang="0">
                <a:pos x="T6" y="T7"/>
              </a:cxn>
              <a:cxn ang="0">
                <a:pos x="T8" y="T9"/>
              </a:cxn>
            </a:cxnLst>
            <a:rect l="0" t="0" r="r" b="b"/>
            <a:pathLst>
              <a:path w="681340" h="1036258">
                <a:moveTo>
                  <a:pt x="0" y="0"/>
                </a:moveTo>
                <a:lnTo>
                  <a:pt x="681340" y="0"/>
                </a:lnTo>
                <a:lnTo>
                  <a:pt x="681340" y="1036259"/>
                </a:lnTo>
                <a:lnTo>
                  <a:pt x="0" y="1036259"/>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TextBox 34"/>
          <p:cNvSpPr txBox="1"/>
          <p:nvPr/>
        </p:nvSpPr>
        <p:spPr>
          <a:xfrm>
            <a:off x="3954463" y="2014538"/>
            <a:ext cx="10252075" cy="693138"/>
          </a:xfrm>
          <a:prstGeom prst="rect">
            <a:avLst/>
          </a:prstGeom>
        </p:spPr>
        <p:txBody>
          <a:bodyPr lIns="0" tIns="0" rIns="0" bIns="0">
            <a:spAutoFit/>
          </a:bodyPr>
          <a:lstStyle/>
          <a:p>
            <a:pPr algn="ctr" eaLnBrk="1" fontAlgn="auto" hangingPunct="1">
              <a:lnSpc>
                <a:spcPts val="5805"/>
              </a:lnSpc>
              <a:spcBef>
                <a:spcPts val="0"/>
              </a:spcBef>
              <a:spcAft>
                <a:spcPts val="0"/>
              </a:spcAft>
              <a:defRPr/>
            </a:pPr>
            <a:r>
              <a:rPr lang="en-US" sz="4500" b="1" spc="44">
                <a:solidFill>
                  <a:srgbClr val="E18455"/>
                </a:solidFill>
                <a:latin typeface="Times New Roman" panose="02020603050405020304" pitchFamily="18" charset="0"/>
                <a:cs typeface="Times New Roman" panose="02020603050405020304" pitchFamily="18" charset="0"/>
              </a:rPr>
              <a:t>PHÂN TÍCH HIỆU QUẢ CỦA BPTT</a:t>
            </a:r>
          </a:p>
        </p:txBody>
      </p:sp>
      <p:sp>
        <p:nvSpPr>
          <p:cNvPr id="35" name="TextBox 35"/>
          <p:cNvSpPr txBox="1"/>
          <p:nvPr/>
        </p:nvSpPr>
        <p:spPr>
          <a:xfrm>
            <a:off x="2825750" y="6202363"/>
            <a:ext cx="2054225" cy="560387"/>
          </a:xfrm>
          <a:prstGeom prst="rect">
            <a:avLst/>
          </a:prstGeom>
        </p:spPr>
        <p:txBody>
          <a:bodyPr lIns="0" tIns="0" rIns="0" bIns="0">
            <a:spAutoFit/>
          </a:bodyPr>
          <a:lstStyle/>
          <a:p>
            <a:pPr algn="ctr" eaLnBrk="1" fontAlgn="auto" hangingPunct="1">
              <a:lnSpc>
                <a:spcPts val="4514"/>
              </a:lnSpc>
              <a:spcBef>
                <a:spcPts val="0"/>
              </a:spcBef>
              <a:spcAft>
                <a:spcPts val="0"/>
              </a:spcAft>
              <a:defRPr/>
            </a:pPr>
            <a:r>
              <a:rPr lang="en-US" sz="3499" spc="34">
                <a:solidFill>
                  <a:srgbClr val="E18455"/>
                </a:solidFill>
                <a:latin typeface="Coiny"/>
              </a:rPr>
              <a:t>1st</a:t>
            </a:r>
          </a:p>
        </p:txBody>
      </p:sp>
      <p:sp>
        <p:nvSpPr>
          <p:cNvPr id="36" name="TextBox 36"/>
          <p:cNvSpPr txBox="1"/>
          <p:nvPr/>
        </p:nvSpPr>
        <p:spPr>
          <a:xfrm>
            <a:off x="1470025" y="6829425"/>
            <a:ext cx="4275138" cy="2179123"/>
          </a:xfrm>
          <a:prstGeom prst="rect">
            <a:avLst/>
          </a:prstGeom>
        </p:spPr>
        <p:txBody>
          <a:bodyPr lIns="0" tIns="0" rIns="0" bIns="0">
            <a:spAutoFit/>
          </a:bodyPr>
          <a:lstStyle/>
          <a:p>
            <a:pPr algn="ctr" eaLnBrk="1" fontAlgn="auto" hangingPunct="1">
              <a:lnSpc>
                <a:spcPts val="4339"/>
              </a:lnSpc>
              <a:spcBef>
                <a:spcPts val="0"/>
              </a:spcBef>
              <a:spcAft>
                <a:spcPts val="0"/>
              </a:spcAft>
              <a:defRPr/>
            </a:pPr>
            <a:r>
              <a:rPr lang="en-US" sz="3099">
                <a:solidFill>
                  <a:srgbClr val="5D381C"/>
                </a:solidFill>
                <a:latin typeface="Poppins"/>
              </a:rPr>
              <a:t>·</a:t>
            </a:r>
            <a:r>
              <a:rPr lang="en-US" sz="3099">
                <a:solidFill>
                  <a:srgbClr val="5D381C"/>
                </a:solidFill>
                <a:latin typeface="Times New Roman" panose="02020603050405020304" pitchFamily="18" charset="0"/>
                <a:cs typeface="Times New Roman" panose="02020603050405020304" pitchFamily="18" charset="0"/>
              </a:rPr>
              <a:t>Làm tăng sức thuyết phục/ giàu tính gợi hình, gợi cảm/ giàu nhịp điệu…</a:t>
            </a:r>
          </a:p>
          <a:p>
            <a:pPr algn="ctr" eaLnBrk="1" fontAlgn="auto" hangingPunct="1">
              <a:lnSpc>
                <a:spcPts val="4339"/>
              </a:lnSpc>
              <a:spcBef>
                <a:spcPts val="0"/>
              </a:spcBef>
              <a:spcAft>
                <a:spcPts val="0"/>
              </a:spcAft>
              <a:defRPr/>
            </a:pPr>
            <a:endParaRPr lang="en-US" sz="3099">
              <a:solidFill>
                <a:srgbClr val="5D381C"/>
              </a:solidFill>
              <a:latin typeface="Poppins"/>
            </a:endParaRPr>
          </a:p>
        </p:txBody>
      </p:sp>
      <p:sp>
        <p:nvSpPr>
          <p:cNvPr id="37" name="TextBox 37"/>
          <p:cNvSpPr txBox="1"/>
          <p:nvPr/>
        </p:nvSpPr>
        <p:spPr>
          <a:xfrm>
            <a:off x="6369050" y="6202363"/>
            <a:ext cx="2054225" cy="560387"/>
          </a:xfrm>
          <a:prstGeom prst="rect">
            <a:avLst/>
          </a:prstGeom>
        </p:spPr>
        <p:txBody>
          <a:bodyPr lIns="0" tIns="0" rIns="0" bIns="0">
            <a:spAutoFit/>
          </a:bodyPr>
          <a:lstStyle/>
          <a:p>
            <a:pPr algn="ctr" eaLnBrk="1" fontAlgn="auto" hangingPunct="1">
              <a:lnSpc>
                <a:spcPts val="4514"/>
              </a:lnSpc>
              <a:spcBef>
                <a:spcPts val="0"/>
              </a:spcBef>
              <a:spcAft>
                <a:spcPts val="0"/>
              </a:spcAft>
              <a:defRPr/>
            </a:pPr>
            <a:r>
              <a:rPr lang="en-US" sz="3499" spc="34">
                <a:solidFill>
                  <a:srgbClr val="E18455"/>
                </a:solidFill>
                <a:latin typeface="Coiny"/>
              </a:rPr>
              <a:t>2nd</a:t>
            </a:r>
          </a:p>
        </p:txBody>
      </p:sp>
      <p:sp>
        <p:nvSpPr>
          <p:cNvPr id="38" name="TextBox 38"/>
          <p:cNvSpPr txBox="1"/>
          <p:nvPr/>
        </p:nvSpPr>
        <p:spPr>
          <a:xfrm>
            <a:off x="6369050" y="6924675"/>
            <a:ext cx="3302000" cy="1627690"/>
          </a:xfrm>
          <a:prstGeom prst="rect">
            <a:avLst/>
          </a:prstGeom>
        </p:spPr>
        <p:txBody>
          <a:bodyPr lIns="0" tIns="0" rIns="0" bIns="0">
            <a:spAutoFit/>
          </a:bodyPr>
          <a:lstStyle/>
          <a:p>
            <a:pPr algn="ctr" eaLnBrk="1" fontAlgn="auto" hangingPunct="1">
              <a:lnSpc>
                <a:spcPts val="4339"/>
              </a:lnSpc>
              <a:spcBef>
                <a:spcPts val="0"/>
              </a:spcBef>
              <a:spcAft>
                <a:spcPts val="0"/>
              </a:spcAft>
              <a:defRPr/>
            </a:pPr>
            <a:r>
              <a:rPr lang="en-US" sz="3099">
                <a:solidFill>
                  <a:srgbClr val="5D381C"/>
                </a:solidFill>
                <a:latin typeface="Poppins"/>
              </a:rPr>
              <a:t>·</a:t>
            </a:r>
            <a:r>
              <a:rPr lang="en-US" sz="3099">
                <a:solidFill>
                  <a:srgbClr val="5D381C"/>
                </a:solidFill>
                <a:latin typeface="Times New Roman" panose="02020603050405020304" pitchFamily="18" charset="0"/>
                <a:cs typeface="Times New Roman" panose="02020603050405020304" pitchFamily="18" charset="0"/>
              </a:rPr>
              <a:t>Nhấn mạnh vào nội dung đoạn trích….</a:t>
            </a:r>
          </a:p>
          <a:p>
            <a:pPr algn="ctr" eaLnBrk="1" fontAlgn="auto" hangingPunct="1">
              <a:lnSpc>
                <a:spcPts val="4339"/>
              </a:lnSpc>
              <a:spcBef>
                <a:spcPts val="0"/>
              </a:spcBef>
              <a:spcAft>
                <a:spcPts val="0"/>
              </a:spcAft>
              <a:defRPr/>
            </a:pPr>
            <a:endParaRPr lang="en-US" sz="3099">
              <a:solidFill>
                <a:srgbClr val="5D381C"/>
              </a:solidFill>
              <a:latin typeface="Poppins"/>
            </a:endParaRPr>
          </a:p>
        </p:txBody>
      </p:sp>
      <p:sp>
        <p:nvSpPr>
          <p:cNvPr id="39" name="TextBox 39"/>
          <p:cNvSpPr txBox="1"/>
          <p:nvPr/>
        </p:nvSpPr>
        <p:spPr>
          <a:xfrm>
            <a:off x="9888538" y="6221413"/>
            <a:ext cx="2054225" cy="560387"/>
          </a:xfrm>
          <a:prstGeom prst="rect">
            <a:avLst/>
          </a:prstGeom>
        </p:spPr>
        <p:txBody>
          <a:bodyPr lIns="0" tIns="0" rIns="0" bIns="0">
            <a:spAutoFit/>
          </a:bodyPr>
          <a:lstStyle/>
          <a:p>
            <a:pPr algn="ctr" eaLnBrk="1" fontAlgn="auto" hangingPunct="1">
              <a:lnSpc>
                <a:spcPts val="4514"/>
              </a:lnSpc>
              <a:spcBef>
                <a:spcPts val="0"/>
              </a:spcBef>
              <a:spcAft>
                <a:spcPts val="0"/>
              </a:spcAft>
              <a:defRPr/>
            </a:pPr>
            <a:r>
              <a:rPr lang="en-US" sz="3499" spc="34">
                <a:solidFill>
                  <a:srgbClr val="E18455"/>
                </a:solidFill>
                <a:latin typeface="Coiny"/>
              </a:rPr>
              <a:t>3rd</a:t>
            </a:r>
          </a:p>
        </p:txBody>
      </p:sp>
      <p:sp>
        <p:nvSpPr>
          <p:cNvPr id="40" name="TextBox 40"/>
          <p:cNvSpPr txBox="1"/>
          <p:nvPr/>
        </p:nvSpPr>
        <p:spPr>
          <a:xfrm>
            <a:off x="10056813" y="6896100"/>
            <a:ext cx="3348037" cy="1646156"/>
          </a:xfrm>
          <a:prstGeom prst="rect">
            <a:avLst/>
          </a:prstGeom>
        </p:spPr>
        <p:txBody>
          <a:bodyPr lIns="0" tIns="0" rIns="0" bIns="0">
            <a:spAutoFit/>
          </a:bodyPr>
          <a:lstStyle/>
          <a:p>
            <a:pPr algn="ctr" eaLnBrk="1" fontAlgn="auto" hangingPunct="1">
              <a:lnSpc>
                <a:spcPts val="4399"/>
              </a:lnSpc>
              <a:spcBef>
                <a:spcPts val="0"/>
              </a:spcBef>
              <a:spcAft>
                <a:spcPts val="0"/>
              </a:spcAft>
              <a:defRPr/>
            </a:pPr>
            <a:r>
              <a:rPr lang="en-US" sz="3142">
                <a:solidFill>
                  <a:srgbClr val="5D381C"/>
                </a:solidFill>
                <a:latin typeface="Times New Roman" panose="02020603050405020304" pitchFamily="18" charset="0"/>
                <a:cs typeface="Times New Roman" panose="02020603050405020304" pitchFamily="18" charset="0"/>
              </a:rPr>
              <a:t>Qua đó, thể hiện thái độ, tình cảm/ dụng ý của tác giả…</a:t>
            </a:r>
          </a:p>
        </p:txBody>
      </p:sp>
      <p:sp>
        <p:nvSpPr>
          <p:cNvPr id="9239" name="Freeform 41"/>
          <p:cNvSpPr>
            <a:spLocks/>
          </p:cNvSpPr>
          <p:nvPr/>
        </p:nvSpPr>
        <p:spPr bwMode="auto">
          <a:xfrm>
            <a:off x="10648950" y="4192588"/>
            <a:ext cx="912813" cy="914400"/>
          </a:xfrm>
          <a:custGeom>
            <a:avLst/>
            <a:gdLst>
              <a:gd name="T0" fmla="*/ 0 w 913053"/>
              <a:gd name="T1" fmla="*/ 0 h 913053"/>
              <a:gd name="T2" fmla="*/ 913053 w 913053"/>
              <a:gd name="T3" fmla="*/ 0 h 913053"/>
              <a:gd name="T4" fmla="*/ 913053 w 913053"/>
              <a:gd name="T5" fmla="*/ 913052 h 913053"/>
              <a:gd name="T6" fmla="*/ 0 w 913053"/>
              <a:gd name="T7" fmla="*/ 913052 h 913053"/>
              <a:gd name="T8" fmla="*/ 0 w 913053"/>
              <a:gd name="T9" fmla="*/ 0 h 913053"/>
            </a:gdLst>
            <a:ahLst/>
            <a:cxnLst>
              <a:cxn ang="0">
                <a:pos x="T0" y="T1"/>
              </a:cxn>
              <a:cxn ang="0">
                <a:pos x="T2" y="T3"/>
              </a:cxn>
              <a:cxn ang="0">
                <a:pos x="T4" y="T5"/>
              </a:cxn>
              <a:cxn ang="0">
                <a:pos x="T6" y="T7"/>
              </a:cxn>
              <a:cxn ang="0">
                <a:pos x="T8" y="T9"/>
              </a:cxn>
            </a:cxnLst>
            <a:rect l="0" t="0" r="r" b="b"/>
            <a:pathLst>
              <a:path w="913053" h="913053">
                <a:moveTo>
                  <a:pt x="0" y="0"/>
                </a:moveTo>
                <a:lnTo>
                  <a:pt x="913053" y="0"/>
                </a:lnTo>
                <a:lnTo>
                  <a:pt x="913053" y="913052"/>
                </a:lnTo>
                <a:lnTo>
                  <a:pt x="0" y="913052"/>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0" name="Freeform 42"/>
          <p:cNvSpPr>
            <a:spLocks/>
          </p:cNvSpPr>
          <p:nvPr/>
        </p:nvSpPr>
        <p:spPr bwMode="auto">
          <a:xfrm>
            <a:off x="14206538" y="4217988"/>
            <a:ext cx="704850" cy="996950"/>
          </a:xfrm>
          <a:custGeom>
            <a:avLst/>
            <a:gdLst>
              <a:gd name="T0" fmla="*/ 0 w 704079"/>
              <a:gd name="T1" fmla="*/ 0 h 996247"/>
              <a:gd name="T2" fmla="*/ 704079 w 704079"/>
              <a:gd name="T3" fmla="*/ 0 h 996247"/>
              <a:gd name="T4" fmla="*/ 704079 w 704079"/>
              <a:gd name="T5" fmla="*/ 996248 h 996247"/>
              <a:gd name="T6" fmla="*/ 0 w 704079"/>
              <a:gd name="T7" fmla="*/ 996248 h 996247"/>
              <a:gd name="T8" fmla="*/ 0 w 704079"/>
              <a:gd name="T9" fmla="*/ 0 h 996247"/>
            </a:gdLst>
            <a:ahLst/>
            <a:cxnLst>
              <a:cxn ang="0">
                <a:pos x="T0" y="T1"/>
              </a:cxn>
              <a:cxn ang="0">
                <a:pos x="T2" y="T3"/>
              </a:cxn>
              <a:cxn ang="0">
                <a:pos x="T4" y="T5"/>
              </a:cxn>
              <a:cxn ang="0">
                <a:pos x="T6" y="T7"/>
              </a:cxn>
              <a:cxn ang="0">
                <a:pos x="T8" y="T9"/>
              </a:cxn>
            </a:cxnLst>
            <a:rect l="0" t="0" r="r" b="b"/>
            <a:pathLst>
              <a:path w="704079" h="996247">
                <a:moveTo>
                  <a:pt x="0" y="0"/>
                </a:moveTo>
                <a:lnTo>
                  <a:pt x="704079" y="0"/>
                </a:lnTo>
                <a:lnTo>
                  <a:pt x="704079" y="996248"/>
                </a:lnTo>
                <a:lnTo>
                  <a:pt x="0" y="996248"/>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1" name="Freeform 43"/>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2" name="Freeform 44"/>
          <p:cNvSpPr>
            <a:spLocks/>
          </p:cNvSpPr>
          <p:nvPr/>
        </p:nvSpPr>
        <p:spPr bwMode="auto">
          <a:xfrm rot="-9230465">
            <a:off x="14314488" y="7031038"/>
            <a:ext cx="2208212" cy="4637087"/>
          </a:xfrm>
          <a:custGeom>
            <a:avLst/>
            <a:gdLst>
              <a:gd name="T0" fmla="*/ 0 w 2207856"/>
              <a:gd name="T1" fmla="*/ 0 h 4637484"/>
              <a:gd name="T2" fmla="*/ 2207856 w 2207856"/>
              <a:gd name="T3" fmla="*/ 0 h 4637484"/>
              <a:gd name="T4" fmla="*/ 2207856 w 2207856"/>
              <a:gd name="T5" fmla="*/ 4637484 h 4637484"/>
              <a:gd name="T6" fmla="*/ 0 w 2207856"/>
              <a:gd name="T7" fmla="*/ 4637484 h 4637484"/>
              <a:gd name="T8" fmla="*/ 0 w 2207856"/>
              <a:gd name="T9" fmla="*/ 0 h 4637484"/>
            </a:gdLst>
            <a:ahLst/>
            <a:cxnLst>
              <a:cxn ang="0">
                <a:pos x="T0" y="T1"/>
              </a:cxn>
              <a:cxn ang="0">
                <a:pos x="T2" y="T3"/>
              </a:cxn>
              <a:cxn ang="0">
                <a:pos x="T4" y="T5"/>
              </a:cxn>
              <a:cxn ang="0">
                <a:pos x="T6" y="T7"/>
              </a:cxn>
              <a:cxn ang="0">
                <a:pos x="T8" y="T9"/>
              </a:cxn>
            </a:cxnLst>
            <a:rect l="0" t="0" r="r" b="b"/>
            <a:pathLst>
              <a:path w="2207856" h="4637484">
                <a:moveTo>
                  <a:pt x="0" y="0"/>
                </a:moveTo>
                <a:lnTo>
                  <a:pt x="2207856" y="0"/>
                </a:lnTo>
                <a:lnTo>
                  <a:pt x="2207856" y="4637484"/>
                </a:lnTo>
                <a:lnTo>
                  <a:pt x="0" y="4637484"/>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028700" y="420688"/>
            <a:ext cx="15970250" cy="9445625"/>
            <a:chOff x="0" y="0"/>
            <a:chExt cx="4206219" cy="2487627"/>
          </a:xfrm>
        </p:grpSpPr>
        <p:sp>
          <p:nvSpPr>
            <p:cNvPr id="10256"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57"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0243" name="Group 5"/>
          <p:cNvGrpSpPr>
            <a:grpSpLocks/>
          </p:cNvGrpSpPr>
          <p:nvPr/>
        </p:nvGrpSpPr>
        <p:grpSpPr bwMode="auto">
          <a:xfrm>
            <a:off x="1497013" y="908050"/>
            <a:ext cx="15035212" cy="8369300"/>
            <a:chOff x="0" y="0"/>
            <a:chExt cx="3959914" cy="2204186"/>
          </a:xfrm>
        </p:grpSpPr>
        <p:sp>
          <p:nvSpPr>
            <p:cNvPr id="10254"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55"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0244" name="Group 8"/>
          <p:cNvGrpSpPr>
            <a:grpSpLocks/>
          </p:cNvGrpSpPr>
          <p:nvPr/>
        </p:nvGrpSpPr>
        <p:grpSpPr bwMode="auto">
          <a:xfrm>
            <a:off x="5068888" y="3406775"/>
            <a:ext cx="8148637" cy="3371850"/>
            <a:chOff x="0" y="0"/>
            <a:chExt cx="2145994" cy="887913"/>
          </a:xfrm>
        </p:grpSpPr>
        <p:sp>
          <p:nvSpPr>
            <p:cNvPr id="10252" name="Freeform 9"/>
            <p:cNvSpPr>
              <a:spLocks/>
            </p:cNvSpPr>
            <p:nvPr/>
          </p:nvSpPr>
          <p:spPr bwMode="auto">
            <a:xfrm>
              <a:off x="0" y="0"/>
              <a:ext cx="2145994" cy="887913"/>
            </a:xfrm>
            <a:custGeom>
              <a:avLst/>
              <a:gdLst>
                <a:gd name="T0" fmla="*/ 95015 w 2145994"/>
                <a:gd name="T1" fmla="*/ 0 h 887913"/>
                <a:gd name="T2" fmla="*/ 2050978 w 2145994"/>
                <a:gd name="T3" fmla="*/ 0 h 887913"/>
                <a:gd name="T4" fmla="*/ 2118164 w 2145994"/>
                <a:gd name="T5" fmla="*/ 27829 h 887913"/>
                <a:gd name="T6" fmla="*/ 2145994 w 2145994"/>
                <a:gd name="T7" fmla="*/ 95015 h 887913"/>
                <a:gd name="T8" fmla="*/ 2145994 w 2145994"/>
                <a:gd name="T9" fmla="*/ 792898 h 887913"/>
                <a:gd name="T10" fmla="*/ 2118164 w 2145994"/>
                <a:gd name="T11" fmla="*/ 860084 h 887913"/>
                <a:gd name="T12" fmla="*/ 2050978 w 2145994"/>
                <a:gd name="T13" fmla="*/ 887913 h 887913"/>
                <a:gd name="T14" fmla="*/ 95015 w 2145994"/>
                <a:gd name="T15" fmla="*/ 887913 h 887913"/>
                <a:gd name="T16" fmla="*/ 27829 w 2145994"/>
                <a:gd name="T17" fmla="*/ 860084 h 887913"/>
                <a:gd name="T18" fmla="*/ 0 w 2145994"/>
                <a:gd name="T19" fmla="*/ 792898 h 887913"/>
                <a:gd name="T20" fmla="*/ 0 w 2145994"/>
                <a:gd name="T21" fmla="*/ 95015 h 887913"/>
                <a:gd name="T22" fmla="*/ 27829 w 2145994"/>
                <a:gd name="T23" fmla="*/ 27829 h 887913"/>
                <a:gd name="T24" fmla="*/ 95015 w 2145994"/>
                <a:gd name="T25" fmla="*/ 0 h 88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5994" h="887913">
                  <a:moveTo>
                    <a:pt x="95015" y="0"/>
                  </a:moveTo>
                  <a:lnTo>
                    <a:pt x="2050978" y="0"/>
                  </a:lnTo>
                  <a:cubicBezTo>
                    <a:pt x="2076178" y="0"/>
                    <a:pt x="2100345" y="10011"/>
                    <a:pt x="2118164" y="27829"/>
                  </a:cubicBezTo>
                  <a:cubicBezTo>
                    <a:pt x="2135983" y="45648"/>
                    <a:pt x="2145994" y="69816"/>
                    <a:pt x="2145994" y="95015"/>
                  </a:cubicBezTo>
                  <a:lnTo>
                    <a:pt x="2145994" y="792898"/>
                  </a:lnTo>
                  <a:cubicBezTo>
                    <a:pt x="2145994" y="818098"/>
                    <a:pt x="2135983" y="842265"/>
                    <a:pt x="2118164" y="860084"/>
                  </a:cubicBezTo>
                  <a:cubicBezTo>
                    <a:pt x="2100345" y="877903"/>
                    <a:pt x="2076178" y="887913"/>
                    <a:pt x="2050978" y="887913"/>
                  </a:cubicBezTo>
                  <a:lnTo>
                    <a:pt x="95015" y="887913"/>
                  </a:lnTo>
                  <a:cubicBezTo>
                    <a:pt x="69816" y="887913"/>
                    <a:pt x="45648" y="877903"/>
                    <a:pt x="27829" y="860084"/>
                  </a:cubicBezTo>
                  <a:cubicBezTo>
                    <a:pt x="10011" y="842265"/>
                    <a:pt x="0" y="818098"/>
                    <a:pt x="0" y="792898"/>
                  </a:cubicBezTo>
                  <a:lnTo>
                    <a:pt x="0" y="95015"/>
                  </a:lnTo>
                  <a:cubicBezTo>
                    <a:pt x="0" y="69816"/>
                    <a:pt x="10011" y="45648"/>
                    <a:pt x="27829" y="27829"/>
                  </a:cubicBezTo>
                  <a:cubicBezTo>
                    <a:pt x="45648" y="10011"/>
                    <a:pt x="69816" y="0"/>
                    <a:pt x="9501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0253"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0245" name="Freeform 11"/>
          <p:cNvSpPr>
            <a:spLocks/>
          </p:cNvSpPr>
          <p:nvPr/>
        </p:nvSpPr>
        <p:spPr bwMode="auto">
          <a:xfrm>
            <a:off x="14066838" y="4249738"/>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6" name="Freeform 12"/>
          <p:cNvSpPr>
            <a:spLocks/>
          </p:cNvSpPr>
          <p:nvPr/>
        </p:nvSpPr>
        <p:spPr bwMode="auto">
          <a:xfrm>
            <a:off x="3381375" y="579278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47" name="Freeform 13"/>
          <p:cNvSpPr>
            <a:spLocks/>
          </p:cNvSpPr>
          <p:nvPr/>
        </p:nvSpPr>
        <p:spPr bwMode="auto">
          <a:xfrm>
            <a:off x="4302125" y="6432550"/>
            <a:ext cx="584200"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TextBox 14"/>
          <p:cNvSpPr txBox="1"/>
          <p:nvPr/>
        </p:nvSpPr>
        <p:spPr>
          <a:xfrm>
            <a:off x="5486400" y="4183063"/>
            <a:ext cx="7010400" cy="807913"/>
          </a:xfrm>
          <a:prstGeom prst="rect">
            <a:avLst/>
          </a:prstGeom>
        </p:spPr>
        <p:txBody>
          <a:bodyPr wrap="square" lIns="0" tIns="0" rIns="0" bIns="0">
            <a:spAutoFit/>
          </a:bodyPr>
          <a:lstStyle/>
          <a:p>
            <a:pPr algn="ctr" eaLnBrk="1" fontAlgn="auto" hangingPunct="1">
              <a:lnSpc>
                <a:spcPts val="6299"/>
              </a:lnSpc>
              <a:spcAft>
                <a:spcPts val="0"/>
              </a:spcAft>
              <a:defRPr/>
            </a:pPr>
            <a:r>
              <a:rPr lang="en-US" sz="4500" spc="44">
                <a:solidFill>
                  <a:srgbClr val="FF3131"/>
                </a:solidFill>
                <a:latin typeface="Times New Roman" panose="02020603050405020304" pitchFamily="18" charset="0"/>
                <a:cs typeface="Times New Roman" panose="02020603050405020304" pitchFamily="18" charset="0"/>
              </a:rPr>
              <a:t>2. BÀI TẬP THỰC HÀNH</a:t>
            </a:r>
          </a:p>
        </p:txBody>
      </p:sp>
      <p:sp>
        <p:nvSpPr>
          <p:cNvPr id="10249" name="Freeform 15"/>
          <p:cNvSpPr>
            <a:spLocks/>
          </p:cNvSpPr>
          <p:nvPr/>
        </p:nvSpPr>
        <p:spPr bwMode="auto">
          <a:xfrm>
            <a:off x="13481050" y="34067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50" name="Freeform 16"/>
          <p:cNvSpPr>
            <a:spLocks/>
          </p:cNvSpPr>
          <p:nvPr/>
        </p:nvSpPr>
        <p:spPr bwMode="auto">
          <a:xfrm>
            <a:off x="2052638" y="901700"/>
            <a:ext cx="2065337"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51" name="Freeform 17"/>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ồng Nhạt và Cam Có tính minh họa Vui Hình minh họa Kinh doanh Nổi bật Thuyết trình với Sự dễ dàng Bản thuyết trình Kinh doanh (1)" id="{B79BF9B8-8AD0-45D3-8234-D1E8274FD8D9}" vid="{3CBED68D-FBBA-46FB-8925-C4DBC452AB38}"/>
    </a:ext>
  </a:extLst>
</a:theme>
</file>

<file path=docProps/app.xml><?xml version="1.0" encoding="utf-8"?>
<Properties xmlns="http://schemas.openxmlformats.org/officeDocument/2006/extended-properties" xmlns:vt="http://schemas.openxmlformats.org/officeDocument/2006/docPropsVTypes">
  <Template>Tiết 68 THTV-Biện pháp tu từ (CD1, bài 6)</Template>
  <TotalTime>16</TotalTime>
  <Words>1018</Words>
  <Application>Microsoft Office PowerPoint</Application>
  <PresentationFormat>Custom</PresentationFormat>
  <Paragraphs>84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Times New Roman</vt:lpstr>
      <vt:lpstr>Arial</vt:lpstr>
      <vt:lpstr>Coiny</vt:lpstr>
      <vt:lpstr>Poppins Bold</vt:lpstr>
      <vt:lpstr>Calibri</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HONGVAN</dc:creator>
  <cp:lastModifiedBy>HONGVAN</cp:lastModifiedBy>
  <cp:revision>2</cp:revision>
  <dcterms:created xsi:type="dcterms:W3CDTF">2023-08-14T07:19:34Z</dcterms:created>
  <dcterms:modified xsi:type="dcterms:W3CDTF">2023-08-14T07:36:05Z</dcterms:modified>
</cp:coreProperties>
</file>