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7"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82" r:id="rId17"/>
    <p:sldId id="264" r:id="rId18"/>
    <p:sldId id="272" r:id="rId19"/>
    <p:sldId id="273" r:id="rId20"/>
    <p:sldId id="274" r:id="rId21"/>
    <p:sldId id="276" r:id="rId22"/>
    <p:sldId id="275" r:id="rId23"/>
    <p:sldId id="277" r:id="rId24"/>
    <p:sldId id="278" r:id="rId25"/>
    <p:sldId id="279" r:id="rId26"/>
    <p:sldId id="280" r:id="rId27"/>
    <p:sldId id="283" r:id="rId28"/>
    <p:sldId id="284" r:id="rId29"/>
    <p:sldId id="28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5"/>
  </p:normalViewPr>
  <p:slideViewPr>
    <p:cSldViewPr snapToGrid="0">
      <p:cViewPr varScale="1">
        <p:scale>
          <a:sx n="69" d="100"/>
          <a:sy n="69" d="100"/>
        </p:scale>
        <p:origin x="-7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E4FAE4-CF28-C345-9284-0CD64C3CF418}" type="datetimeFigureOut">
              <a:rPr lang="x-none" smtClean="0"/>
              <a:t>11/08/2023</a:t>
            </a:fld>
            <a:endParaRPr lang="x-none"/>
          </a:p>
        </p:txBody>
      </p:sp>
      <p:sp>
        <p:nvSpPr>
          <p:cNvPr id="5" name="Footer Placeholder 4"/>
          <p:cNvSpPr>
            <a:spLocks noGrp="1"/>
          </p:cNvSpPr>
          <p:nvPr>
            <p:ph type="ftr" sz="quarter" idx="11"/>
          </p:nvPr>
        </p:nvSpPr>
        <p:spPr/>
        <p:txBody>
          <a:bodyPr/>
          <a:lstStyle/>
          <a:p>
            <a:endParaRPr lang="x-non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833034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E4FAE4-CF28-C345-9284-0CD64C3CF418}" type="datetimeFigureOut">
              <a:rPr lang="x-none" smtClean="0"/>
              <a:t>11/08/2023</a:t>
            </a:fld>
            <a:endParaRPr lang="x-none"/>
          </a:p>
        </p:txBody>
      </p:sp>
      <p:sp>
        <p:nvSpPr>
          <p:cNvPr id="5" name="Footer Placeholder 4"/>
          <p:cNvSpPr>
            <a:spLocks noGrp="1"/>
          </p:cNvSpPr>
          <p:nvPr>
            <p:ph type="ftr" sz="quarter" idx="11"/>
          </p:nvPr>
        </p:nvSpPr>
        <p:spPr/>
        <p:txBody>
          <a:bodyPr/>
          <a:lstStyle/>
          <a:p>
            <a:endParaRPr lang="x-non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3416544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E4FAE4-CF28-C345-9284-0CD64C3CF418}" type="datetimeFigureOut">
              <a:rPr lang="x-none" smtClean="0"/>
              <a:t>11/08/2023</a:t>
            </a:fld>
            <a:endParaRPr lang="x-none"/>
          </a:p>
        </p:txBody>
      </p:sp>
      <p:sp>
        <p:nvSpPr>
          <p:cNvPr id="5" name="Footer Placeholder 4"/>
          <p:cNvSpPr>
            <a:spLocks noGrp="1"/>
          </p:cNvSpPr>
          <p:nvPr>
            <p:ph type="ftr" sz="quarter" idx="11"/>
          </p:nvPr>
        </p:nvSpPr>
        <p:spPr/>
        <p:txBody>
          <a:bodyPr/>
          <a:lstStyle/>
          <a:p>
            <a:endParaRPr lang="x-non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9B34CFB-94C6-7A4D-AF24-45A3BCB807B9}" type="slidenum">
              <a:rPr lang="x-none" smtClean="0"/>
              <a:t>‹#›</a:t>
            </a:fld>
            <a:endParaRPr lang="x-non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57771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CE4FAE4-CF28-C345-9284-0CD64C3CF418}" type="datetimeFigureOut">
              <a:rPr lang="x-none" smtClean="0"/>
              <a:t>11/08/2023</a:t>
            </a:fld>
            <a:endParaRPr lang="x-none"/>
          </a:p>
        </p:txBody>
      </p:sp>
      <p:sp>
        <p:nvSpPr>
          <p:cNvPr id="6" name="Footer Placeholder 5"/>
          <p:cNvSpPr>
            <a:spLocks noGrp="1"/>
          </p:cNvSpPr>
          <p:nvPr>
            <p:ph type="ftr" sz="quarter" idx="11"/>
          </p:nvPr>
        </p:nvSpPr>
        <p:spPr/>
        <p:txBody>
          <a:bodyPr/>
          <a:lstStyle/>
          <a:p>
            <a:endParaRPr lang="x-non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351463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CE4FAE4-CF28-C345-9284-0CD64C3CF418}" type="datetimeFigureOut">
              <a:rPr lang="x-none" smtClean="0"/>
              <a:t>11/08/2023</a:t>
            </a:fld>
            <a:endParaRPr lang="x-none"/>
          </a:p>
        </p:txBody>
      </p:sp>
      <p:sp>
        <p:nvSpPr>
          <p:cNvPr id="6" name="Footer Placeholder 5"/>
          <p:cNvSpPr>
            <a:spLocks noGrp="1"/>
          </p:cNvSpPr>
          <p:nvPr>
            <p:ph type="ftr" sz="quarter" idx="11"/>
          </p:nvPr>
        </p:nvSpPr>
        <p:spPr/>
        <p:txBody>
          <a:bodyPr/>
          <a:lstStyle/>
          <a:p>
            <a:endParaRPr lang="x-non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9B34CFB-94C6-7A4D-AF24-45A3BCB807B9}" type="slidenum">
              <a:rPr lang="x-none" smtClean="0"/>
              <a:t>‹#›</a:t>
            </a:fld>
            <a:endParaRPr lang="x-non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1074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CE4FAE4-CF28-C345-9284-0CD64C3CF418}" type="datetimeFigureOut">
              <a:rPr lang="x-none" smtClean="0"/>
              <a:t>11/08/2023</a:t>
            </a:fld>
            <a:endParaRPr lang="x-none"/>
          </a:p>
        </p:txBody>
      </p:sp>
      <p:sp>
        <p:nvSpPr>
          <p:cNvPr id="6" name="Footer Placeholder 5"/>
          <p:cNvSpPr>
            <a:spLocks noGrp="1"/>
          </p:cNvSpPr>
          <p:nvPr>
            <p:ph type="ftr" sz="quarter" idx="11"/>
          </p:nvPr>
        </p:nvSpPr>
        <p:spPr/>
        <p:txBody>
          <a:bodyPr/>
          <a:lstStyle/>
          <a:p>
            <a:endParaRPr lang="x-non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42603205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E4FAE4-CF28-C345-9284-0CD64C3CF418}" type="datetimeFigureOut">
              <a:rPr lang="x-none" smtClean="0"/>
              <a:t>11/08/2023</a:t>
            </a:fld>
            <a:endParaRPr lang="x-none"/>
          </a:p>
        </p:txBody>
      </p:sp>
      <p:sp>
        <p:nvSpPr>
          <p:cNvPr id="5" name="Footer Placeholder 4"/>
          <p:cNvSpPr>
            <a:spLocks noGrp="1"/>
          </p:cNvSpPr>
          <p:nvPr>
            <p:ph type="ftr" sz="quarter" idx="11"/>
          </p:nvPr>
        </p:nvSpPr>
        <p:spPr/>
        <p:txBody>
          <a:bodyPr/>
          <a:lstStyle/>
          <a:p>
            <a:endParaRPr lang="x-non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32206368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E4FAE4-CF28-C345-9284-0CD64C3CF418}" type="datetimeFigureOut">
              <a:rPr lang="x-none" smtClean="0"/>
              <a:t>11/08/2023</a:t>
            </a:fld>
            <a:endParaRPr lang="x-none"/>
          </a:p>
        </p:txBody>
      </p:sp>
      <p:sp>
        <p:nvSpPr>
          <p:cNvPr id="5" name="Footer Placeholder 4"/>
          <p:cNvSpPr>
            <a:spLocks noGrp="1"/>
          </p:cNvSpPr>
          <p:nvPr>
            <p:ph type="ftr" sz="quarter" idx="11"/>
          </p:nvPr>
        </p:nvSpPr>
        <p:spPr/>
        <p:txBody>
          <a:bodyPr/>
          <a:lstStyle/>
          <a:p>
            <a:endParaRPr lang="x-non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3138239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E4FAE4-CF28-C345-9284-0CD64C3CF418}" type="datetimeFigureOut">
              <a:rPr lang="x-none" smtClean="0"/>
              <a:t>11/08/2023</a:t>
            </a:fld>
            <a:endParaRPr lang="x-none"/>
          </a:p>
        </p:txBody>
      </p:sp>
      <p:sp>
        <p:nvSpPr>
          <p:cNvPr id="5" name="Footer Placeholder 4"/>
          <p:cNvSpPr>
            <a:spLocks noGrp="1"/>
          </p:cNvSpPr>
          <p:nvPr>
            <p:ph type="ftr" sz="quarter" idx="11"/>
          </p:nvPr>
        </p:nvSpPr>
        <p:spPr/>
        <p:txBody>
          <a:bodyPr/>
          <a:lstStyle/>
          <a:p>
            <a:endParaRPr lang="x-non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159962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E4FAE4-CF28-C345-9284-0CD64C3CF418}" type="datetimeFigureOut">
              <a:rPr lang="x-none" smtClean="0"/>
              <a:t>11/08/2023</a:t>
            </a:fld>
            <a:endParaRPr lang="x-none"/>
          </a:p>
        </p:txBody>
      </p:sp>
      <p:sp>
        <p:nvSpPr>
          <p:cNvPr id="5" name="Footer Placeholder 4"/>
          <p:cNvSpPr>
            <a:spLocks noGrp="1"/>
          </p:cNvSpPr>
          <p:nvPr>
            <p:ph type="ftr" sz="quarter" idx="11"/>
          </p:nvPr>
        </p:nvSpPr>
        <p:spPr/>
        <p:txBody>
          <a:bodyPr/>
          <a:lstStyle/>
          <a:p>
            <a:endParaRPr lang="x-non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3162815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E4FAE4-CF28-C345-9284-0CD64C3CF418}" type="datetimeFigureOut">
              <a:rPr lang="x-none" smtClean="0"/>
              <a:t>11/08/2023</a:t>
            </a:fld>
            <a:endParaRPr lang="x-none"/>
          </a:p>
        </p:txBody>
      </p:sp>
      <p:sp>
        <p:nvSpPr>
          <p:cNvPr id="6" name="Footer Placeholder 5"/>
          <p:cNvSpPr>
            <a:spLocks noGrp="1"/>
          </p:cNvSpPr>
          <p:nvPr>
            <p:ph type="ftr" sz="quarter" idx="11"/>
          </p:nvPr>
        </p:nvSpPr>
        <p:spPr/>
        <p:txBody>
          <a:bodyPr/>
          <a:lstStyle/>
          <a:p>
            <a:endParaRPr lang="x-non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3991886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E4FAE4-CF28-C345-9284-0CD64C3CF418}" type="datetimeFigureOut">
              <a:rPr lang="x-none" smtClean="0"/>
              <a:t>11/08/2023</a:t>
            </a:fld>
            <a:endParaRPr lang="x-none"/>
          </a:p>
        </p:txBody>
      </p:sp>
      <p:sp>
        <p:nvSpPr>
          <p:cNvPr id="8" name="Footer Placeholder 7"/>
          <p:cNvSpPr>
            <a:spLocks noGrp="1"/>
          </p:cNvSpPr>
          <p:nvPr>
            <p:ph type="ftr" sz="quarter" idx="11"/>
          </p:nvPr>
        </p:nvSpPr>
        <p:spPr/>
        <p:txBody>
          <a:bodyPr/>
          <a:lstStyle/>
          <a:p>
            <a:endParaRPr lang="x-non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3514362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E4FAE4-CF28-C345-9284-0CD64C3CF418}" type="datetimeFigureOut">
              <a:rPr lang="x-none" smtClean="0"/>
              <a:t>11/08/2023</a:t>
            </a:fld>
            <a:endParaRPr lang="x-none"/>
          </a:p>
        </p:txBody>
      </p:sp>
      <p:sp>
        <p:nvSpPr>
          <p:cNvPr id="4" name="Footer Placeholder 3"/>
          <p:cNvSpPr>
            <a:spLocks noGrp="1"/>
          </p:cNvSpPr>
          <p:nvPr>
            <p:ph type="ftr" sz="quarter" idx="11"/>
          </p:nvPr>
        </p:nvSpPr>
        <p:spPr/>
        <p:txBody>
          <a:bodyPr/>
          <a:lstStyle/>
          <a:p>
            <a:endParaRPr lang="x-non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1085703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E4FAE4-CF28-C345-9284-0CD64C3CF418}" type="datetimeFigureOut">
              <a:rPr lang="x-none" smtClean="0"/>
              <a:t>11/08/2023</a:t>
            </a:fld>
            <a:endParaRPr lang="x-none"/>
          </a:p>
        </p:txBody>
      </p:sp>
      <p:sp>
        <p:nvSpPr>
          <p:cNvPr id="3" name="Footer Placeholder 2"/>
          <p:cNvSpPr>
            <a:spLocks noGrp="1"/>
          </p:cNvSpPr>
          <p:nvPr>
            <p:ph type="ftr" sz="quarter" idx="11"/>
          </p:nvPr>
        </p:nvSpPr>
        <p:spPr/>
        <p:txBody>
          <a:bodyPr/>
          <a:lstStyle/>
          <a:p>
            <a:endParaRPr lang="x-non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747690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E4FAE4-CF28-C345-9284-0CD64C3CF418}" type="datetimeFigureOut">
              <a:rPr lang="x-none" smtClean="0"/>
              <a:t>11/08/2023</a:t>
            </a:fld>
            <a:endParaRPr lang="x-none"/>
          </a:p>
        </p:txBody>
      </p:sp>
      <p:sp>
        <p:nvSpPr>
          <p:cNvPr id="6" name="Footer Placeholder 5"/>
          <p:cNvSpPr>
            <a:spLocks noGrp="1"/>
          </p:cNvSpPr>
          <p:nvPr>
            <p:ph type="ftr" sz="quarter" idx="11"/>
          </p:nvPr>
        </p:nvSpPr>
        <p:spPr/>
        <p:txBody>
          <a:bodyPr/>
          <a:lstStyle/>
          <a:p>
            <a:endParaRPr lang="x-non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1217906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E4FAE4-CF28-C345-9284-0CD64C3CF418}" type="datetimeFigureOut">
              <a:rPr lang="x-none" smtClean="0"/>
              <a:t>11/08/2023</a:t>
            </a:fld>
            <a:endParaRPr lang="x-none"/>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9B34CFB-94C6-7A4D-AF24-45A3BCB807B9}" type="slidenum">
              <a:rPr lang="x-none" smtClean="0"/>
              <a:t>‹#›</a:t>
            </a:fld>
            <a:endParaRPr lang="x-none"/>
          </a:p>
        </p:txBody>
      </p:sp>
    </p:spTree>
    <p:extLst>
      <p:ext uri="{BB962C8B-B14F-4D97-AF65-F5344CB8AC3E}">
        <p14:creationId xmlns:p14="http://schemas.microsoft.com/office/powerpoint/2010/main" val="3492073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CE4FAE4-CF28-C345-9284-0CD64C3CF418}" type="datetimeFigureOut">
              <a:rPr lang="x-none" smtClean="0"/>
              <a:t>11/08/2023</a:t>
            </a:fld>
            <a:endParaRPr lang="x-non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x-non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9B34CFB-94C6-7A4D-AF24-45A3BCB807B9}" type="slidenum">
              <a:rPr lang="x-none" smtClean="0"/>
              <a:t>‹#›</a:t>
            </a:fld>
            <a:endParaRPr lang="x-none"/>
          </a:p>
        </p:txBody>
      </p:sp>
    </p:spTree>
    <p:extLst>
      <p:ext uri="{BB962C8B-B14F-4D97-AF65-F5344CB8AC3E}">
        <p14:creationId xmlns:p14="http://schemas.microsoft.com/office/powerpoint/2010/main" val="3718062878"/>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 id="2147483870" r:id="rId13"/>
    <p:sldLayoutId id="2147483871" r:id="rId14"/>
    <p:sldLayoutId id="2147483872" r:id="rId15"/>
    <p:sldLayoutId id="214748387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547687" y="1571729"/>
            <a:ext cx="6867526" cy="3283591"/>
          </a:xfrm>
          <a:prstGeom prst="rect">
            <a:avLst/>
          </a:prstGeom>
          <a:noFill/>
        </p:spPr>
        <p:txBody>
          <a:bodyPr wrap="square" rtlCol="0">
            <a:spAutoFit/>
          </a:bodyPr>
          <a:lstStyle/>
          <a:p>
            <a:pPr algn="ctr">
              <a:lnSpc>
                <a:spcPct val="150000"/>
              </a:lnSpc>
            </a:pPr>
            <a:r>
              <a:rPr lang="x-none" sz="4800" b="1" dirty="0">
                <a:solidFill>
                  <a:srgbClr val="FF0000"/>
                </a:solidFill>
                <a:latin typeface="Times New Roman" panose="02020603050405020304" pitchFamily="18" charset="0"/>
                <a:cs typeface="Times New Roman" panose="02020603050405020304" pitchFamily="18" charset="0"/>
              </a:rPr>
              <a:t>CHÀO MỪNG CÁC EM ĐẾN VỚI TIẾT HỌC NGỮ VĂN</a:t>
            </a:r>
          </a:p>
        </p:txBody>
      </p:sp>
      <p:pic>
        <p:nvPicPr>
          <p:cNvPr id="1030" name="Picture 6" descr="Đề thi năng khiếu môn Ngữ văn. Năm học: 2022-2023">
            <a:extLst>
              <a:ext uri="{FF2B5EF4-FFF2-40B4-BE49-F238E27FC236}">
                <a16:creationId xmlns:a16="http://schemas.microsoft.com/office/drawing/2014/main" xmlns="" id="{6205AADF-D6FD-8010-D563-54DC06CE69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5213" y="85724"/>
            <a:ext cx="4571999" cy="598646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xmlns="" id="{2A6234A6-1607-22E2-3A72-C4E5013EF003}"/>
              </a:ext>
            </a:extLst>
          </p:cNvPr>
          <p:cNvSpPr txBox="1"/>
          <p:nvPr/>
        </p:nvSpPr>
        <p:spPr>
          <a:xfrm>
            <a:off x="926499" y="5592023"/>
            <a:ext cx="6867526" cy="1015663"/>
          </a:xfrm>
          <a:prstGeom prst="rect">
            <a:avLst/>
          </a:prstGeom>
          <a:noFill/>
        </p:spPr>
        <p:txBody>
          <a:bodyPr wrap="square" rtlCol="0">
            <a:spAutoFit/>
          </a:bodyPr>
          <a:lstStyle/>
          <a:p>
            <a:pPr algn="ctr">
              <a:lnSpc>
                <a:spcPct val="150000"/>
              </a:lnSpc>
            </a:pPr>
            <a:r>
              <a:rPr lang="en-US" sz="2000" b="1" dirty="0" err="1" smtClean="0">
                <a:solidFill>
                  <a:srgbClr val="FF0000"/>
                </a:solidFill>
                <a:latin typeface="Times New Roman" panose="02020603050405020304" pitchFamily="18" charset="0"/>
                <a:cs typeface="Times New Roman" panose="02020603050405020304" pitchFamily="18" charset="0"/>
              </a:rPr>
              <a:t>GV</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Nguyễn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Thị</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Búp</a:t>
            </a:r>
            <a:endParaRPr lang="en-US" sz="2000" b="1" dirty="0" smtClean="0">
              <a:solidFill>
                <a:srgbClr val="FF0000"/>
              </a:solidFill>
              <a:latin typeface="Times New Roman" panose="02020603050405020304" pitchFamily="18" charset="0"/>
              <a:cs typeface="Times New Roman" panose="02020603050405020304" pitchFamily="18" charset="0"/>
            </a:endParaRPr>
          </a:p>
          <a:p>
            <a:pPr algn="ctr">
              <a:lnSpc>
                <a:spcPct val="150000"/>
              </a:lnSpc>
            </a:pPr>
            <a:r>
              <a:rPr lang="en-US" sz="2000" b="1" dirty="0" err="1" smtClean="0">
                <a:solidFill>
                  <a:srgbClr val="FF0000"/>
                </a:solidFill>
                <a:latin typeface="Times New Roman" panose="02020603050405020304" pitchFamily="18" charset="0"/>
                <a:cs typeface="Times New Roman" panose="02020603050405020304" pitchFamily="18" charset="0"/>
              </a:rPr>
              <a:t>Số</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ĐT</a:t>
            </a:r>
            <a:r>
              <a:rPr lang="en-US" sz="2000" b="1" dirty="0" smtClean="0">
                <a:solidFill>
                  <a:srgbClr val="FF0000"/>
                </a:solidFill>
                <a:latin typeface="Times New Roman" panose="02020603050405020304" pitchFamily="18" charset="0"/>
                <a:cs typeface="Times New Roman" panose="02020603050405020304" pitchFamily="18" charset="0"/>
              </a:rPr>
              <a:t> 0975033508</a:t>
            </a:r>
            <a:endParaRPr lang="x-none"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5616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ircle(in)">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circle(in)">
                                      <p:cBhvr>
                                        <p:cTn id="1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2850078" y="140022"/>
            <a:ext cx="8870868" cy="4177297"/>
          </a:xfrm>
          <a:prstGeom prst="rect">
            <a:avLst/>
          </a:prstGeom>
          <a:noFill/>
        </p:spPr>
        <p:txBody>
          <a:bodyPr wrap="square" rtlCol="0">
            <a:spAutoFit/>
          </a:bodyPr>
          <a:lstStyle/>
          <a:p>
            <a:pPr marL="226695" indent="-226695" algn="just">
              <a:lnSpc>
                <a:spcPct val="130000"/>
              </a:lnSpc>
              <a:spcAft>
                <a:spcPts val="600"/>
              </a:spcAft>
            </a:pPr>
            <a:r>
              <a:rPr lang="vi-VN"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Câu 8: Một bài nghị luận về tác phẩm truyện gồm mấy phần?</a:t>
            </a:r>
            <a:endParaRPr lang="x-none" sz="32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2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3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4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5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5-Point Star 1">
            <a:extLst>
              <a:ext uri="{FF2B5EF4-FFF2-40B4-BE49-F238E27FC236}">
                <a16:creationId xmlns:a16="http://schemas.microsoft.com/office/drawing/2014/main" xmlns="" id="{39D13D5A-C048-0AAB-204E-F2F35DAAC923}"/>
              </a:ext>
            </a:extLst>
          </p:cNvPr>
          <p:cNvSpPr/>
          <p:nvPr/>
        </p:nvSpPr>
        <p:spPr>
          <a:xfrm>
            <a:off x="2137558" y="2272905"/>
            <a:ext cx="712520" cy="62865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857641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arn(inVertical)">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checkerboard(across)">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2588820" y="555658"/>
            <a:ext cx="9203377" cy="4177297"/>
          </a:xfrm>
          <a:prstGeom prst="rect">
            <a:avLst/>
          </a:prstGeom>
          <a:noFill/>
        </p:spPr>
        <p:txBody>
          <a:bodyPr wrap="square" rtlCol="0">
            <a:spAutoFit/>
          </a:bodyPr>
          <a:lstStyle/>
          <a:p>
            <a:pPr marL="226695" indent="-226695" algn="just">
              <a:lnSpc>
                <a:spcPct val="130000"/>
              </a:lnSpc>
              <a:spcAft>
                <a:spcPts val="600"/>
              </a:spcAft>
            </a:pPr>
            <a:r>
              <a:rPr lang="vi-VN"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9: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KHÔNG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chuốt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5-Point Star 1">
            <a:extLst>
              <a:ext uri="{FF2B5EF4-FFF2-40B4-BE49-F238E27FC236}">
                <a16:creationId xmlns:a16="http://schemas.microsoft.com/office/drawing/2014/main" xmlns="" id="{EB5EE73E-6F90-105F-44AC-F3665697BC11}"/>
              </a:ext>
            </a:extLst>
          </p:cNvPr>
          <p:cNvSpPr/>
          <p:nvPr/>
        </p:nvSpPr>
        <p:spPr>
          <a:xfrm>
            <a:off x="7957582" y="4143376"/>
            <a:ext cx="712520" cy="62865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338350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trips(downLeft)">
                                      <p:cBhvr>
                                        <p:cTn id="12" dur="500"/>
                                        <p:tgtEl>
                                          <p:spTgt spid="4">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strips(downLeft)">
                                      <p:cBhvr>
                                        <p:cTn id="15" dur="500"/>
                                        <p:tgtEl>
                                          <p:spTgt spid="4">
                                            <p:txEl>
                                              <p:pRg st="2" end="2"/>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strips(downLeft)">
                                      <p:cBhvr>
                                        <p:cTn id="18" dur="500"/>
                                        <p:tgtEl>
                                          <p:spTgt spid="4">
                                            <p:txEl>
                                              <p:pRg st="3" end="3"/>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strips(downLeft)">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checkerboard(across)">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2090056" y="368136"/>
            <a:ext cx="9725892" cy="4817473"/>
          </a:xfrm>
          <a:prstGeom prst="rect">
            <a:avLst/>
          </a:prstGeom>
          <a:noFill/>
        </p:spPr>
        <p:txBody>
          <a:bodyPr wrap="square" rtlCol="0">
            <a:spAutoFit/>
          </a:bodyPr>
          <a:lstStyle/>
          <a:p>
            <a:pPr marL="226695" indent="-226695" algn="just">
              <a:lnSpc>
                <a:spcPct val="130000"/>
              </a:lnSpc>
              <a:spcAft>
                <a:spcPts val="600"/>
              </a:spcAft>
            </a:pPr>
            <a:r>
              <a:rPr lang="vi-VN"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KHÔNG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5-Point Star 1">
            <a:extLst>
              <a:ext uri="{FF2B5EF4-FFF2-40B4-BE49-F238E27FC236}">
                <a16:creationId xmlns:a16="http://schemas.microsoft.com/office/drawing/2014/main" xmlns="" id="{18B6E5EA-5770-CBAB-BC50-6C184E0B723F}"/>
              </a:ext>
            </a:extLst>
          </p:cNvPr>
          <p:cNvSpPr/>
          <p:nvPr/>
        </p:nvSpPr>
        <p:spPr>
          <a:xfrm>
            <a:off x="8700533" y="4556959"/>
            <a:ext cx="712520" cy="62865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15202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circle(in)">
                                      <p:cBhvr>
                                        <p:cTn id="15" dur="2000"/>
                                        <p:tgtEl>
                                          <p:spTgt spid="4">
                                            <p:txEl>
                                              <p:pRg st="2" end="2"/>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circle(in)">
                                      <p:cBhvr>
                                        <p:cTn id="18" dur="2000"/>
                                        <p:tgtEl>
                                          <p:spTgt spid="4">
                                            <p:txEl>
                                              <p:pRg st="3" end="3"/>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circle(in)">
                                      <p:cBhvr>
                                        <p:cTn id="21" dur="20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checkerboard(across)">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2090056" y="368136"/>
            <a:ext cx="9725892" cy="4177297"/>
          </a:xfrm>
          <a:prstGeom prst="rect">
            <a:avLst/>
          </a:prstGeom>
          <a:noFill/>
        </p:spPr>
        <p:txBody>
          <a:bodyPr wrap="square" rtlCol="0">
            <a:spAutoFit/>
          </a:bodyPr>
          <a:lstStyle/>
          <a:p>
            <a:pPr marL="226695" indent="-226695" algn="just">
              <a:lnSpc>
                <a:spcPct val="130000"/>
              </a:lnSpc>
              <a:spcAft>
                <a:spcPts val="600"/>
              </a:spcAft>
            </a:pPr>
            <a:r>
              <a:rPr lang="vi-VN"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11: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Tất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5-Point Star 1">
            <a:extLst>
              <a:ext uri="{FF2B5EF4-FFF2-40B4-BE49-F238E27FC236}">
                <a16:creationId xmlns:a16="http://schemas.microsoft.com/office/drawing/2014/main" xmlns="" id="{CF80EF1C-2E04-3575-E706-6CD7F78A3F96}"/>
              </a:ext>
            </a:extLst>
          </p:cNvPr>
          <p:cNvSpPr/>
          <p:nvPr/>
        </p:nvSpPr>
        <p:spPr>
          <a:xfrm>
            <a:off x="7357507" y="4014789"/>
            <a:ext cx="712520" cy="62865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412452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linds(horizontal)">
                                      <p:cBhvr>
                                        <p:cTn id="15" dur="500"/>
                                        <p:tgtEl>
                                          <p:spTgt spid="4">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linds(horizontal)">
                                      <p:cBhvr>
                                        <p:cTn id="18" dur="500"/>
                                        <p:tgtEl>
                                          <p:spTgt spid="4">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linds(horizontal)">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checkerboard(across)">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2090056" y="368136"/>
            <a:ext cx="9725892" cy="4177297"/>
          </a:xfrm>
          <a:prstGeom prst="rect">
            <a:avLst/>
          </a:prstGeom>
          <a:noFill/>
        </p:spPr>
        <p:txBody>
          <a:bodyPr wrap="square" rtlCol="0">
            <a:spAutoFit/>
          </a:bodyPr>
          <a:lstStyle/>
          <a:p>
            <a:pPr marL="226695" indent="-226695" algn="just">
              <a:lnSpc>
                <a:spcPct val="130000"/>
              </a:lnSpc>
              <a:spcAft>
                <a:spcPts val="600"/>
              </a:spcAft>
            </a:pPr>
            <a:r>
              <a:rPr lang="vi-VN"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12: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Tất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5-Point Star 1">
            <a:extLst>
              <a:ext uri="{FF2B5EF4-FFF2-40B4-BE49-F238E27FC236}">
                <a16:creationId xmlns:a16="http://schemas.microsoft.com/office/drawing/2014/main" xmlns="" id="{B967668A-8709-F227-149F-FC94EF792612}"/>
              </a:ext>
            </a:extLst>
          </p:cNvPr>
          <p:cNvSpPr/>
          <p:nvPr/>
        </p:nvSpPr>
        <p:spPr>
          <a:xfrm>
            <a:off x="1548059" y="1714501"/>
            <a:ext cx="712520" cy="62865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99209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down)">
                                      <p:cBhvr>
                                        <p:cTn id="15" dur="500"/>
                                        <p:tgtEl>
                                          <p:spTgt spid="4">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wipe(down)">
                                      <p:cBhvr>
                                        <p:cTn id="18" dur="500"/>
                                        <p:tgtEl>
                                          <p:spTgt spid="4">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wipe(down)">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checkerboard(across)">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2090056" y="368136"/>
            <a:ext cx="9725892" cy="5457648"/>
          </a:xfrm>
          <a:prstGeom prst="rect">
            <a:avLst/>
          </a:prstGeom>
          <a:noFill/>
        </p:spPr>
        <p:txBody>
          <a:bodyPr wrap="square" rtlCol="0">
            <a:spAutoFit/>
          </a:bodyPr>
          <a:lstStyle/>
          <a:p>
            <a:pPr marL="226695" indent="-226695" algn="just">
              <a:lnSpc>
                <a:spcPct val="130000"/>
              </a:lnSpc>
              <a:spcAft>
                <a:spcPts val="600"/>
              </a:spcAft>
            </a:pPr>
            <a:r>
              <a:rPr lang="vi-VN"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13: Cho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ngắn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Lão</a:t>
            </a:r>
            <a:r>
              <a:rPr lang="en-US" sz="3200" b="1"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Hạc</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Nam Cao.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Cao.</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Lão</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Cao,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Lão</a:t>
            </a:r>
            <a:r>
              <a:rPr lang="en-US" sz="3200" i="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Hạc</a:t>
            </a:r>
            <a:r>
              <a:rPr lang="en-US" sz="3200" i="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iáo</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5-Point Star 1">
            <a:extLst>
              <a:ext uri="{FF2B5EF4-FFF2-40B4-BE49-F238E27FC236}">
                <a16:creationId xmlns:a16="http://schemas.microsoft.com/office/drawing/2014/main" xmlns="" id="{FF216C16-A6DD-FE97-DFEF-567A6A2D174C}"/>
              </a:ext>
            </a:extLst>
          </p:cNvPr>
          <p:cNvSpPr/>
          <p:nvPr/>
        </p:nvSpPr>
        <p:spPr>
          <a:xfrm>
            <a:off x="5739740" y="5229226"/>
            <a:ext cx="712520" cy="62865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4257993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arn(inVertical)">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checkerboard(across)">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932461" y="1587758"/>
            <a:ext cx="10259539" cy="3682483"/>
          </a:xfrm>
          <a:prstGeom prst="rect">
            <a:avLst/>
          </a:prstGeom>
          <a:noFill/>
        </p:spPr>
        <p:txBody>
          <a:bodyPr wrap="square" rtlCol="0">
            <a:spAutoFit/>
          </a:bodyPr>
          <a:lstStyle/>
          <a:p>
            <a:pPr>
              <a:lnSpc>
                <a:spcPct val="150000"/>
              </a:lnSpc>
            </a:pPr>
            <a:r>
              <a:rPr lang="x-none" sz="5400" b="1" dirty="0">
                <a:latin typeface="Times New Roman" panose="02020603050405020304" pitchFamily="18" charset="0"/>
                <a:cs typeface="Times New Roman" panose="02020603050405020304" pitchFamily="18" charset="0"/>
              </a:rPr>
              <a:t>VIẾT:</a:t>
            </a:r>
          </a:p>
          <a:p>
            <a:pPr algn="ctr">
              <a:lnSpc>
                <a:spcPct val="150000"/>
              </a:lnSpc>
            </a:pPr>
            <a:r>
              <a:rPr lang="x-none" sz="5400" b="1" dirty="0">
                <a:solidFill>
                  <a:srgbClr val="FF0000"/>
                </a:solidFill>
                <a:latin typeface="Times New Roman" panose="02020603050405020304" pitchFamily="18" charset="0"/>
                <a:cs typeface="Times New Roman" panose="02020603050405020304" pitchFamily="18" charset="0"/>
              </a:rPr>
              <a:t>VIẾT BÀI NGHỊ LUẬN </a:t>
            </a:r>
          </a:p>
          <a:p>
            <a:pPr algn="ctr">
              <a:lnSpc>
                <a:spcPct val="150000"/>
              </a:lnSpc>
            </a:pPr>
            <a:r>
              <a:rPr lang="x-none" sz="5400" b="1" dirty="0">
                <a:solidFill>
                  <a:srgbClr val="FF0000"/>
                </a:solidFill>
                <a:latin typeface="Times New Roman" panose="02020603050405020304" pitchFamily="18" charset="0"/>
                <a:cs typeface="Times New Roman" panose="02020603050405020304" pitchFamily="18" charset="0"/>
              </a:rPr>
              <a:t>VỀ MỘT TÁC PHẨM TRUYỆN</a:t>
            </a:r>
          </a:p>
        </p:txBody>
      </p:sp>
      <p:pic>
        <p:nvPicPr>
          <p:cNvPr id="1026" name="Picture 2" descr="Văn học phản ánh hiện thực nhưng không phải là chụp ảnh sao chép hiện thực  một cách hời hợt nông cạn">
            <a:extLst>
              <a:ext uri="{FF2B5EF4-FFF2-40B4-BE49-F238E27FC236}">
                <a16:creationId xmlns:a16="http://schemas.microsoft.com/office/drawing/2014/main" xmlns="" id="{596DF511-0532-20A4-5CE4-94ABC6A154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6625" y="0"/>
            <a:ext cx="4828701" cy="2727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364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circle(in)">
                                      <p:cBhvr>
                                        <p:cTn id="15"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375496" y="1338961"/>
            <a:ext cx="10626437" cy="465531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67945" marR="61595" algn="just">
              <a:lnSpc>
                <a:spcPct val="115000"/>
              </a:lnSpc>
              <a:spcBef>
                <a:spcPts val="240"/>
              </a:spcBef>
              <a:spcAft>
                <a:spcPts val="240"/>
              </a:spcAft>
            </a:pPr>
            <a:r>
              <a:rPr lang="vi-VN" sz="2800" b="1" dirty="0">
                <a:effectLst/>
                <a:latin typeface="Times New Roman" panose="02020603050405020304" pitchFamily="18" charset="0"/>
                <a:ea typeface="Times New Roman" panose="02020603050405020304" pitchFamily="18" charset="0"/>
              </a:rPr>
              <a:t>1. MỘT SỐ TRI THỨC VỀ THỂ LOẠI VÀ LƯU Ý KHI VIẾT</a:t>
            </a:r>
          </a:p>
          <a:p>
            <a:pPr marL="453390" indent="-226695" algn="just">
              <a:lnSpc>
                <a:spcPct val="107000"/>
              </a:lnSpc>
              <a:spcAft>
                <a:spcPts val="600"/>
              </a:spcAft>
            </a:pPr>
            <a:endParaRPr lang="vi-VN" sz="28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53390" indent="-226695" algn="just">
              <a:lnSpc>
                <a:spcPct val="107000"/>
              </a:lnSpc>
              <a:spcAft>
                <a:spcPts val="600"/>
              </a:spcAft>
            </a:pPr>
            <a:r>
              <a:rPr lang="vi-VN" sz="2800" b="1" kern="100" dirty="0">
                <a:effectLst/>
                <a:latin typeface="Times New Roman" panose="02020603050405020304" pitchFamily="18" charset="0"/>
                <a:ea typeface="Calibri" panose="020F0502020204030204" pitchFamily="34" charset="0"/>
                <a:cs typeface="Times New Roman" panose="02020603050405020304" pitchFamily="18" charset="0"/>
              </a:rPr>
              <a:t>1.1. Nghị luận về một tác phẩm truyện.</a:t>
            </a:r>
          </a:p>
          <a:p>
            <a:pPr marL="683895" indent="-457200" algn="just">
              <a:lnSpc>
                <a:spcPct val="107000"/>
              </a:lnSpc>
              <a:spcAft>
                <a:spcPts val="600"/>
              </a:spcAft>
              <a:buFontTx/>
              <a:buChar char="-"/>
            </a:pPr>
            <a:r>
              <a:rPr lang="vi-VN" sz="2800" b="1" kern="100" dirty="0">
                <a:effectLst/>
                <a:latin typeface="Times New Roman" panose="02020603050405020304" pitchFamily="18" charset="0"/>
                <a:ea typeface="Calibri" panose="020F0502020204030204" pitchFamily="34" charset="0"/>
                <a:cs typeface="Times New Roman" panose="02020603050405020304" pitchFamily="18" charset="0"/>
              </a:rPr>
              <a:t>Nghị luận về một tác phẩm truyện:</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marL="226695" algn="just">
              <a:lnSpc>
                <a:spcPct val="107000"/>
              </a:lnSpc>
              <a:spcAft>
                <a:spcPts val="600"/>
              </a:spcAft>
            </a:pP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Là </a:t>
            </a:r>
            <a:r>
              <a:rPr lang="vi-VN" sz="2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phân tích, đánh giá </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về các yếu tố </a:t>
            </a:r>
            <a:r>
              <a:rPr lang="vi-VN" sz="2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nội dung, hình thức</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của truyện </a:t>
            </a:r>
            <a:r>
              <a:rPr lang="vi-VN" sz="2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những </a:t>
            </a:r>
            <a:r>
              <a:rPr lang="vi-VN" sz="2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ý kiến</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lí lẽ </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và </a:t>
            </a:r>
            <a:r>
              <a:rPr lang="vi-VN" sz="2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dẫn chứng</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cụ thể.</a:t>
            </a:r>
          </a:p>
          <a:p>
            <a:pPr marL="683895" indent="-457200" algn="just">
              <a:lnSpc>
                <a:spcPct val="107000"/>
              </a:lnSpc>
              <a:spcAft>
                <a:spcPts val="600"/>
              </a:spcAft>
              <a:buFontTx/>
              <a:buChar char="-"/>
            </a:pPr>
            <a:r>
              <a:rPr lang="vi-VN" sz="2800" b="1" kern="100" dirty="0">
                <a:latin typeface="Times New Roman" panose="02020603050405020304" pitchFamily="18" charset="0"/>
                <a:ea typeface="Calibri" panose="020F0502020204030204" pitchFamily="34" charset="0"/>
                <a:cs typeface="Times New Roman" panose="02020603050405020304" pitchFamily="18" charset="0"/>
              </a:rPr>
              <a:t>Yêu cầu nghị luận về một tác phẩm truyện:</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 </a:t>
            </a:r>
          </a:p>
          <a:p>
            <a:pPr marL="226695" algn="just">
              <a:lnSpc>
                <a:spcPct val="107000"/>
              </a:lnSpc>
              <a:spcAft>
                <a:spcPts val="600"/>
              </a:spcAft>
            </a:pPr>
            <a:r>
              <a:rPr lang="vi-VN" sz="2800" kern="100" dirty="0">
                <a:latin typeface="Times New Roman" panose="02020603050405020304" pitchFamily="18" charset="0"/>
                <a:ea typeface="Calibri" panose="020F0502020204030204" pitchFamily="34" charset="0"/>
                <a:cs typeface="Times New Roman" panose="02020603050405020304" pitchFamily="18" charset="0"/>
              </a:rPr>
              <a:t>	Có thể là phân tích, đánh giá </a:t>
            </a:r>
            <a:r>
              <a:rPr lang="vi-VN" sz="28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toàn bộ tác phẩm</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 nhưng cũng có thể chỉ tập trung phân tích </a:t>
            </a:r>
            <a:r>
              <a:rPr lang="vi-VN" sz="28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một số yếu tố</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 nội dung hoặc hình thức của truyện.</a:t>
            </a:r>
            <a:endParaRPr lang="x-none" sz="2800" kern="1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xmlns="" id="{DD3D016E-A0DF-B1EA-1DD0-ED3CEB4EC318}"/>
              </a:ext>
            </a:extLst>
          </p:cNvPr>
          <p:cNvSpPr txBox="1"/>
          <p:nvPr/>
        </p:nvSpPr>
        <p:spPr>
          <a:xfrm>
            <a:off x="1078675" y="89331"/>
            <a:ext cx="10794671" cy="548099"/>
          </a:xfrm>
          <a:prstGeom prst="rect">
            <a:avLst/>
          </a:prstGeom>
          <a:noFill/>
        </p:spPr>
        <p:txBody>
          <a:bodyPr wrap="square" rtlCol="0">
            <a:spAutoFit/>
          </a:bodyPr>
          <a:lstStyle/>
          <a:p>
            <a:pPr marL="67945" marR="61595" algn="ctr">
              <a:lnSpc>
                <a:spcPct val="115000"/>
              </a:lnSpc>
              <a:spcBef>
                <a:spcPts val="240"/>
              </a:spcBef>
              <a:spcAft>
                <a:spcPts val="240"/>
              </a:spcAft>
            </a:pPr>
            <a:r>
              <a:rPr lang="vi-VN" sz="2800" b="1" dirty="0">
                <a:solidFill>
                  <a:srgbClr val="FF0000"/>
                </a:solidFill>
                <a:effectLst/>
                <a:latin typeface="Times New Roman" panose="02020603050405020304" pitchFamily="18" charset="0"/>
                <a:ea typeface="Times New Roman" panose="02020603050405020304" pitchFamily="18" charset="0"/>
              </a:rPr>
              <a:t>VIẾT BÀI NGHỊ LUẬN VỀ MỘT TÁC PHẨM TRUYỆN</a:t>
            </a:r>
            <a:endParaRPr lang="x-none"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1420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circle(in)">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strips(down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randombar(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strips(downLeft)">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591295" y="1277543"/>
            <a:ext cx="10600705" cy="4577920"/>
          </a:xfrm>
          <a:prstGeom prst="rect">
            <a:avLst/>
          </a:prstGeom>
          <a:noFill/>
        </p:spPr>
        <p:txBody>
          <a:bodyPr wrap="square" rtlCol="0">
            <a:spAutoFit/>
          </a:bodyPr>
          <a:lstStyle/>
          <a:p>
            <a:pPr marL="67945" marR="61595" algn="just">
              <a:lnSpc>
                <a:spcPct val="115000"/>
              </a:lnSpc>
              <a:spcBef>
                <a:spcPts val="240"/>
              </a:spcBef>
              <a:spcAft>
                <a:spcPts val="240"/>
              </a:spcAft>
            </a:pPr>
            <a:r>
              <a:rPr lang="vi-VN" sz="2800" b="1" dirty="0">
                <a:effectLst/>
                <a:latin typeface="Times New Roman" panose="02020603050405020304" pitchFamily="18" charset="0"/>
                <a:ea typeface="Times New Roman" panose="02020603050405020304" pitchFamily="18" charset="0"/>
              </a:rPr>
              <a:t>1. MỘT SỐ TRI THỨC VỀ THỂ LOẠI VÀ LƯU Ý KHI VIẾT</a:t>
            </a:r>
          </a:p>
          <a:p>
            <a:pPr marL="453390" indent="-226695" algn="just">
              <a:lnSpc>
                <a:spcPct val="107000"/>
              </a:lnSpc>
              <a:spcAft>
                <a:spcPts val="600"/>
              </a:spcAft>
            </a:pPr>
            <a:endParaRPr lang="x-none" sz="2800" kern="100" dirty="0">
              <a:latin typeface="Times New Roman" panose="02020603050405020304" pitchFamily="18" charset="0"/>
              <a:ea typeface="Calibri" panose="020F0502020204030204" pitchFamily="34" charset="0"/>
              <a:cs typeface="Times New Roman" panose="02020603050405020304" pitchFamily="18" charset="0"/>
            </a:endParaRPr>
          </a:p>
          <a:p>
            <a:pPr marL="453390" indent="-226695" algn="just">
              <a:lnSpc>
                <a:spcPct val="107000"/>
              </a:lnSpc>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1.2. Một số điều cần chú ý để viết bài nghị luận về một tác phẩm truyện.</a:t>
            </a:r>
            <a:r>
              <a:rPr lang="x-none" sz="2800" b="1" dirty="0">
                <a:effectLst/>
              </a:rPr>
              <a:t> </a:t>
            </a:r>
          </a:p>
          <a:p>
            <a:pPr marL="683895" indent="-457200" algn="just">
              <a:lnSpc>
                <a:spcPct val="107000"/>
              </a:lnSpc>
              <a:spcAft>
                <a:spcPts val="600"/>
              </a:spcAft>
              <a:buFontTx/>
              <a:buChar char="-"/>
            </a:pPr>
            <a:r>
              <a:rPr lang="x-none" sz="2800" dirty="0">
                <a:effectLst/>
                <a:latin typeface="Times New Roman" panose="02020603050405020304" pitchFamily="18" charset="0"/>
                <a:ea typeface="Times New Roman" panose="02020603050405020304" pitchFamily="18" charset="0"/>
              </a:rPr>
              <a:t>Xác định rõ yêu cầu nghị luận mà đề bài đã nêu.</a:t>
            </a:r>
          </a:p>
          <a:p>
            <a:pPr marL="683895" indent="-457200" algn="just">
              <a:lnSpc>
                <a:spcPct val="107000"/>
              </a:lnSpc>
              <a:spcAft>
                <a:spcPts val="600"/>
              </a:spcAft>
              <a:buFontTx/>
              <a:buChar char="-"/>
            </a:pPr>
            <a:r>
              <a:rPr lang="x-none" sz="2800" dirty="0">
                <a:latin typeface="Times New Roman" panose="02020603050405020304" pitchFamily="18" charset="0"/>
                <a:ea typeface="Times New Roman" panose="02020603050405020304" pitchFamily="18" charset="0"/>
              </a:rPr>
              <a:t>Đọc lại văn bản truyện được nêu ra trong đề bài, tìm đọc các nguồn tài liệu có liên quan đến tác giả, tác phẩm.</a:t>
            </a:r>
          </a:p>
          <a:p>
            <a:pPr marL="683895" indent="-457200" algn="just">
              <a:lnSpc>
                <a:spcPct val="107000"/>
              </a:lnSpc>
              <a:spcAft>
                <a:spcPts val="600"/>
              </a:spcAft>
              <a:buFontTx/>
              <a:buChar char="-"/>
            </a:pPr>
            <a:r>
              <a:rPr lang="x-none" sz="2800" dirty="0">
                <a:effectLst/>
                <a:latin typeface="Times New Roman" panose="02020603050405020304" pitchFamily="18" charset="0"/>
                <a:ea typeface="Times New Roman" panose="02020603050405020304" pitchFamily="18" charset="0"/>
              </a:rPr>
              <a:t>Suy nghĩ và thực hiện theo các bước viết bài nghị luận văn học</a:t>
            </a:r>
            <a:r>
              <a:rPr lang="x-none" sz="2800" dirty="0">
                <a:latin typeface="Times New Roman" panose="02020603050405020304" pitchFamily="18" charset="0"/>
                <a:ea typeface="Times New Roman" panose="02020603050405020304" pitchFamily="18" charset="0"/>
              </a:rPr>
              <a:t>: </a:t>
            </a:r>
            <a:r>
              <a:rPr lang="x-none" sz="2800" dirty="0">
                <a:solidFill>
                  <a:srgbClr val="C00000"/>
                </a:solidFill>
                <a:latin typeface="Times New Roman" panose="02020603050405020304" pitchFamily="18" charset="0"/>
                <a:ea typeface="Times New Roman" panose="02020603050405020304" pitchFamily="18" charset="0"/>
              </a:rPr>
              <a:t>Chuẩn bị </a:t>
            </a:r>
            <a:r>
              <a:rPr lang="x-none" sz="2800" dirty="0">
                <a:solidFill>
                  <a:srgbClr val="C00000"/>
                </a:solidFill>
                <a:latin typeface="Times New Roman" panose="02020603050405020304" pitchFamily="18" charset="0"/>
                <a:ea typeface="Times New Roman" panose="02020603050405020304" pitchFamily="18" charset="0"/>
                <a:sym typeface="Wingdings" pitchFamily="2" charset="2"/>
              </a:rPr>
              <a:t> Tìm ý và lập dàn ý  Viết  Kiểm tra và chỉnh sửa.</a:t>
            </a:r>
            <a:endParaRPr lang="x-none" sz="2800" dirty="0">
              <a:solidFill>
                <a:srgbClr val="C00000"/>
              </a:solidFill>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xmlns="" id="{DD3D016E-A0DF-B1EA-1DD0-ED3CEB4EC318}"/>
              </a:ext>
            </a:extLst>
          </p:cNvPr>
          <p:cNvSpPr txBox="1"/>
          <p:nvPr/>
        </p:nvSpPr>
        <p:spPr>
          <a:xfrm>
            <a:off x="1078675" y="89331"/>
            <a:ext cx="10794671" cy="548099"/>
          </a:xfrm>
          <a:prstGeom prst="rect">
            <a:avLst/>
          </a:prstGeom>
          <a:noFill/>
        </p:spPr>
        <p:txBody>
          <a:bodyPr wrap="square" rtlCol="0">
            <a:spAutoFit/>
          </a:bodyPr>
          <a:lstStyle/>
          <a:p>
            <a:pPr marL="67945" marR="61595" algn="ctr">
              <a:lnSpc>
                <a:spcPct val="115000"/>
              </a:lnSpc>
              <a:spcBef>
                <a:spcPts val="240"/>
              </a:spcBef>
              <a:spcAft>
                <a:spcPts val="240"/>
              </a:spcAft>
            </a:pPr>
            <a:r>
              <a:rPr lang="vi-VN" sz="2800" b="1" dirty="0">
                <a:solidFill>
                  <a:srgbClr val="FF0000"/>
                </a:solidFill>
                <a:effectLst/>
                <a:latin typeface="Times New Roman" panose="02020603050405020304" pitchFamily="18" charset="0"/>
                <a:ea typeface="Times New Roman" panose="02020603050405020304" pitchFamily="18" charset="0"/>
              </a:rPr>
              <a:t>VIẾT BÀI NGHỊ LUẬN VỀ MỘT TÁC PHẨM TRUYỆN</a:t>
            </a:r>
            <a:endParaRPr lang="x-none"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7239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heckerboard(across)">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arn(inVertical)">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circle(in)">
                                      <p:cBhvr>
                                        <p:cTn id="17" dur="2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arn(inVertical)">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920340" y="1309638"/>
            <a:ext cx="9953006" cy="4238724"/>
          </a:xfrm>
          <a:prstGeom prst="rect">
            <a:avLst/>
          </a:prstGeom>
          <a:noFill/>
        </p:spPr>
        <p:txBody>
          <a:bodyPr wrap="square" rtlCol="0">
            <a:spAutoFit/>
          </a:bodyPr>
          <a:lstStyle/>
          <a:p>
            <a:pPr marL="67945" marR="61595" algn="just">
              <a:lnSpc>
                <a:spcPct val="115000"/>
              </a:lnSpc>
              <a:spcBef>
                <a:spcPts val="240"/>
              </a:spcBef>
              <a:spcAft>
                <a:spcPts val="240"/>
              </a:spcAft>
            </a:pPr>
            <a:r>
              <a:rPr lang="vi-VN" sz="2800" b="1" dirty="0">
                <a:effectLst/>
                <a:latin typeface="Times New Roman" panose="02020603050405020304" pitchFamily="18" charset="0"/>
                <a:ea typeface="Times New Roman" panose="02020603050405020304" pitchFamily="18" charset="0"/>
              </a:rPr>
              <a:t>2. HƯỚNG DẪN THỰC HÀNH.</a:t>
            </a:r>
          </a:p>
          <a:p>
            <a:pPr marL="453390" indent="-226695" algn="just">
              <a:lnSpc>
                <a:spcPct val="107000"/>
              </a:lnSpc>
              <a:spcAft>
                <a:spcPts val="600"/>
              </a:spcAft>
            </a:pPr>
            <a:r>
              <a:rPr lang="vi-VN" sz="2800" b="1" i="1" kern="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Bước 1: Chuẩn bị</a:t>
            </a:r>
            <a:endParaRPr lang="x-none" sz="2800" b="1" kern="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3390" indent="-226695" algn="just">
              <a:lnSpc>
                <a:spcPct val="115000"/>
              </a:lnSpc>
              <a:spcAft>
                <a:spcPts val="600"/>
              </a:spcAft>
            </a:pPr>
            <a:r>
              <a:rPr lang="vi-VN"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2800" kern="100" dirty="0">
                <a:solidFill>
                  <a:srgbClr val="000000"/>
                </a:solidFill>
                <a:effectLst/>
                <a:latin typeface="Times New Roman" panose="02020603050405020304" pitchFamily="18" charset="0"/>
                <a:ea typeface="ArialMT"/>
                <a:cs typeface="Times New Roman" panose="02020603050405020304" pitchFamily="18" charset="0"/>
              </a:rPr>
              <a:t> Đọc kĩ đề bài.</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53390" indent="-226695" algn="just">
              <a:lnSpc>
                <a:spcPct val="115000"/>
              </a:lnSpc>
              <a:spcAft>
                <a:spcPts val="600"/>
              </a:spcAft>
            </a:pPr>
            <a:r>
              <a:rPr lang="vi-VN" sz="2800" kern="100" dirty="0">
                <a:solidFill>
                  <a:srgbClr val="000000"/>
                </a:solidFill>
                <a:effectLst/>
                <a:latin typeface="Times New Roman" panose="02020603050405020304" pitchFamily="18" charset="0"/>
                <a:ea typeface="ArialMT"/>
                <a:cs typeface="Times New Roman" panose="02020603050405020304" pitchFamily="18" charset="0"/>
              </a:rPr>
              <a:t>+ Xác định rõ yêu cầu nghị luận: Vẻ đẹp của nhân vật </a:t>
            </a:r>
            <a:r>
              <a:rPr lang="vi-VN"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Đan-kô.</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53390" indent="-226695" algn="just">
              <a:lnSpc>
                <a:spcPct val="115000"/>
              </a:lnSpc>
              <a:spcAft>
                <a:spcPts val="600"/>
              </a:spcAft>
              <a:tabLst>
                <a:tab pos="628650" algn="l"/>
              </a:tabLst>
            </a:pPr>
            <a:r>
              <a:rPr lang="vi-VN" sz="2800" kern="100" dirty="0">
                <a:solidFill>
                  <a:srgbClr val="000000"/>
                </a:solidFill>
                <a:effectLst/>
                <a:latin typeface="Times New Roman" panose="02020603050405020304" pitchFamily="18" charset="0"/>
                <a:ea typeface="ArialMT"/>
                <a:cs typeface="Times New Roman" panose="02020603050405020304" pitchFamily="18" charset="0"/>
              </a:rPr>
              <a:t>+ Đọc lại văn bản truyện </a:t>
            </a:r>
            <a:r>
              <a:rPr lang="vi-VN"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“Trái tim Đan-kô” </a:t>
            </a:r>
            <a:r>
              <a:rPr lang="vi-VN"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 Go-rơ-ki</a:t>
            </a:r>
            <a:r>
              <a:rPr lang="vi-VN" sz="2800" kern="100" dirty="0">
                <a:solidFill>
                  <a:srgbClr val="000000"/>
                </a:solidFill>
                <a:effectLst/>
                <a:latin typeface="Times New Roman" panose="02020603050405020304" pitchFamily="18" charset="0"/>
                <a:ea typeface="ArialMT"/>
                <a:cs typeface="Times New Roman" panose="02020603050405020304" pitchFamily="18" charset="0"/>
              </a:rPr>
              <a:t>, xác định vấn đề cụ thể của đề: vẻ đẹp của nhân vật Đan-kô </a:t>
            </a:r>
            <a:r>
              <a:rPr lang="vi-VN" sz="2800" kern="100" dirty="0">
                <a:solidFill>
                  <a:srgbClr val="000000"/>
                </a:solidFill>
                <a:effectLst/>
                <a:latin typeface="Times New Roman" panose="02020603050405020304" pitchFamily="18" charset="0"/>
                <a:ea typeface="ArialMT"/>
                <a:cs typeface="Times New Roman" panose="02020603050405020304" pitchFamily="18" charset="0"/>
                <a:sym typeface="Wingdings" pitchFamily="2" charset="2"/>
              </a:rPr>
              <a:t></a:t>
            </a:r>
            <a:r>
              <a:rPr lang="vi-VN" sz="2800" kern="100" dirty="0">
                <a:solidFill>
                  <a:srgbClr val="000000"/>
                </a:solidFill>
                <a:effectLst/>
                <a:latin typeface="Times New Roman" panose="02020603050405020304" pitchFamily="18" charset="0"/>
                <a:ea typeface="ArialMT"/>
                <a:cs typeface="Times New Roman" panose="02020603050405020304" pitchFamily="18" charset="0"/>
              </a:rPr>
              <a:t> Một khía cạnh thuộc về nội dung của tác phẩm mà bài viết sẽ phân tích, đánh giá.</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xmlns="" id="{DD3D016E-A0DF-B1EA-1DD0-ED3CEB4EC318}"/>
              </a:ext>
            </a:extLst>
          </p:cNvPr>
          <p:cNvSpPr txBox="1"/>
          <p:nvPr/>
        </p:nvSpPr>
        <p:spPr>
          <a:xfrm>
            <a:off x="1078675" y="89331"/>
            <a:ext cx="10794671" cy="548099"/>
          </a:xfrm>
          <a:prstGeom prst="rect">
            <a:avLst/>
          </a:prstGeom>
          <a:noFill/>
        </p:spPr>
        <p:txBody>
          <a:bodyPr wrap="square" rtlCol="0">
            <a:spAutoFit/>
          </a:bodyPr>
          <a:lstStyle/>
          <a:p>
            <a:pPr marL="67945" marR="61595" algn="ctr">
              <a:lnSpc>
                <a:spcPct val="115000"/>
              </a:lnSpc>
              <a:spcBef>
                <a:spcPts val="240"/>
              </a:spcBef>
              <a:spcAft>
                <a:spcPts val="240"/>
              </a:spcAft>
            </a:pPr>
            <a:r>
              <a:rPr lang="vi-VN" sz="2800" b="1" dirty="0">
                <a:solidFill>
                  <a:srgbClr val="FF0000"/>
                </a:solidFill>
                <a:effectLst/>
                <a:latin typeface="Times New Roman" panose="02020603050405020304" pitchFamily="18" charset="0"/>
                <a:ea typeface="Times New Roman" panose="02020603050405020304" pitchFamily="18" charset="0"/>
              </a:rPr>
              <a:t>VIẾT BÀI NGHỊ LUẬN VỀ MỘT TÁC PHẨM TRUYỆN</a:t>
            </a:r>
            <a:endParaRPr lang="x-none"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0586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barn(inVertical)">
                                      <p:cBhvr>
                                        <p:cTn id="20" dur="500"/>
                                        <p:tgtEl>
                                          <p:spTgt spid="4">
                                            <p:txEl>
                                              <p:pRg st="3" end="3"/>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barn(inVertical)">
                                      <p:cBhvr>
                                        <p:cTn id="2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932461" y="3191122"/>
            <a:ext cx="10259539" cy="1754326"/>
          </a:xfrm>
          <a:prstGeom prst="rect">
            <a:avLst/>
          </a:prstGeom>
          <a:noFill/>
        </p:spPr>
        <p:txBody>
          <a:bodyPr wrap="square" rtlCol="0">
            <a:spAutoFit/>
          </a:bodyPr>
          <a:lstStyle/>
          <a:p>
            <a:pPr algn="ctr"/>
            <a:endParaRPr lang="x-none" sz="5400" dirty="0">
              <a:solidFill>
                <a:srgbClr val="FF0000"/>
              </a:solidFill>
              <a:latin typeface="Times New Roman" panose="02020603050405020304" pitchFamily="18" charset="0"/>
              <a:cs typeface="Times New Roman" panose="02020603050405020304" pitchFamily="18" charset="0"/>
            </a:endParaRPr>
          </a:p>
          <a:p>
            <a:pPr algn="ctr"/>
            <a:r>
              <a:rPr lang="x-none" sz="5400" dirty="0">
                <a:solidFill>
                  <a:srgbClr val="FF0000"/>
                </a:solidFill>
                <a:latin typeface="Times New Roman" panose="02020603050405020304" pitchFamily="18" charset="0"/>
                <a:cs typeface="Times New Roman" panose="02020603050405020304" pitchFamily="18" charset="0"/>
              </a:rPr>
              <a:t>TRÒ CHƠI “AI NHANH HƠN”</a:t>
            </a:r>
          </a:p>
        </p:txBody>
      </p:sp>
      <p:sp>
        <p:nvSpPr>
          <p:cNvPr id="2" name="Curved Up Ribbon 1">
            <a:extLst>
              <a:ext uri="{FF2B5EF4-FFF2-40B4-BE49-F238E27FC236}">
                <a16:creationId xmlns:a16="http://schemas.microsoft.com/office/drawing/2014/main" xmlns="" id="{C2497AC9-B24E-1A37-1FD9-448DF345B32C}"/>
              </a:ext>
            </a:extLst>
          </p:cNvPr>
          <p:cNvSpPr/>
          <p:nvPr/>
        </p:nvSpPr>
        <p:spPr>
          <a:xfrm>
            <a:off x="1932461" y="1271587"/>
            <a:ext cx="9644062" cy="1343026"/>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x-none" sz="5400" b="1" dirty="0">
                <a:latin typeface="Times New Roman" panose="02020603050405020304" pitchFamily="18" charset="0"/>
                <a:cs typeface="Times New Roman" panose="02020603050405020304" pitchFamily="18" charset="0"/>
              </a:rPr>
              <a:t>KHỞI ĐỘNG</a:t>
            </a:r>
          </a:p>
        </p:txBody>
      </p:sp>
    </p:spTree>
    <p:extLst>
      <p:ext uri="{BB962C8B-B14F-4D97-AF65-F5344CB8AC3E}">
        <p14:creationId xmlns:p14="http://schemas.microsoft.com/office/powerpoint/2010/main" val="339548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randombar(horizontal)">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47204" y="442846"/>
            <a:ext cx="11897592" cy="641515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67945" marR="61595" algn="just">
              <a:lnSpc>
                <a:spcPct val="115000"/>
              </a:lnSpc>
              <a:spcBef>
                <a:spcPts val="240"/>
              </a:spcBef>
              <a:spcAft>
                <a:spcPts val="240"/>
              </a:spcAft>
            </a:pPr>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2. HƯỚNG DẪN THỰC HÀNH.</a:t>
            </a:r>
          </a:p>
          <a:p>
            <a:pPr marL="226695" algn="just">
              <a:lnSpc>
                <a:spcPct val="107000"/>
              </a:lnSpc>
              <a:spcAft>
                <a:spcPts val="600"/>
              </a:spcAft>
            </a:pPr>
            <a:r>
              <a:rPr lang="vi-VN" sz="2000" b="1" i="1" kern="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Bước 2: Tìm ý và lập dàn ý. </a:t>
            </a:r>
          </a:p>
          <a:p>
            <a:pPr marL="226695" algn="just">
              <a:lnSpc>
                <a:spcPct val="107000"/>
              </a:lnSpc>
              <a:spcAft>
                <a:spcPts val="600"/>
              </a:spcAft>
            </a:pPr>
            <a:r>
              <a:rPr lang="vi-VN" sz="2000" b="1" i="1" kern="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Cần lưu ý:</a:t>
            </a:r>
            <a:endParaRPr lang="x-none" sz="2000" b="1" kern="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3390" indent="-226695" algn="just">
              <a:lnSpc>
                <a:spcPct val="107000"/>
              </a:lnSpc>
              <a:spcAft>
                <a:spcPts val="600"/>
              </a:spcAft>
            </a:pPr>
            <a:r>
              <a:rPr lang="vi-VN"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Đặt và </a:t>
            </a:r>
            <a:r>
              <a:rPr lang="vi-VN" sz="20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vi-VN" sz="2000" kern="1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rả </a:t>
            </a:r>
            <a:r>
              <a:rPr lang="vi-VN"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 các câu hỏi có liên quan đến vấn đề nghị luận (SGK)</a:t>
            </a:r>
            <a:endParaRPr lang="x-none" sz="2000" kern="100" dirty="0">
              <a:latin typeface="Times New Roman" panose="02020603050405020304" pitchFamily="18" charset="0"/>
              <a:ea typeface="Calibri" panose="020F0502020204030204" pitchFamily="34" charset="0"/>
              <a:cs typeface="Times New Roman" panose="02020603050405020304" pitchFamily="18" charset="0"/>
            </a:endParaRPr>
          </a:p>
          <a:p>
            <a:pPr marL="453390" indent="-226695" algn="just">
              <a:lnSpc>
                <a:spcPct val="107000"/>
              </a:lnSpc>
              <a:spcAft>
                <a:spcPts val="600"/>
              </a:spcAft>
            </a:pPr>
            <a:r>
              <a:rPr lang="vi-VN"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Xác định các yếu tố sẽ phân tích, đánh giá của vấn đề nghị luận, xây dựng luận điểm phân tích đánh giá các yếu tố này.</a:t>
            </a:r>
          </a:p>
          <a:p>
            <a:pPr marL="453390" indent="-226695" algn="just">
              <a:lnSpc>
                <a:spcPct val="107000"/>
              </a:lnSpc>
              <a:spcAft>
                <a:spcPts val="600"/>
              </a:spcAft>
            </a:pPr>
            <a:r>
              <a:rPr lang="vi-VN"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Tìm các bằng chứng cụ thể chứng minh cho các luận điểm.</a:t>
            </a:r>
            <a:endParaRPr lang="x-none" sz="2000" kern="100" dirty="0">
              <a:latin typeface="Times New Roman" panose="02020603050405020304" pitchFamily="18" charset="0"/>
              <a:ea typeface="Calibri" panose="020F0502020204030204" pitchFamily="34" charset="0"/>
              <a:cs typeface="Times New Roman" panose="02020603050405020304" pitchFamily="18" charset="0"/>
            </a:endParaRPr>
          </a:p>
          <a:p>
            <a:pPr marL="453390" indent="-226695" algn="just">
              <a:lnSpc>
                <a:spcPct val="107000"/>
              </a:lnSpc>
              <a:spcAft>
                <a:spcPts val="600"/>
              </a:spcAft>
            </a:pPr>
            <a:r>
              <a:rPr lang="vi-VN"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Sắp xếp các ý đã tìm theo một bố cục mạch lạc gồm ba phần: MB – TB – KB.</a:t>
            </a:r>
          </a:p>
          <a:p>
            <a:pPr>
              <a:lnSpc>
                <a:spcPct val="150000"/>
              </a:lnSpc>
            </a:pPr>
            <a:r>
              <a:rPr lang="vi-VN" sz="2000" b="1" i="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Bước 3: Triển khai bài viết. Lưu ý:</a:t>
            </a:r>
            <a:endParaRPr lang="x-none" sz="2000" b="1" i="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vi-VN" sz="2000" dirty="0">
                <a:latin typeface="Times New Roman" panose="02020603050405020304" pitchFamily="18" charset="0"/>
                <a:cs typeface="Times New Roman" panose="02020603050405020304" pitchFamily="18" charset="0"/>
              </a:rPr>
              <a:t>        + Dựa vào dàn ý đã chuẩn bị để viết bài văn hoàn chỉnh</a:t>
            </a:r>
            <a:endParaRPr lang="x-none" sz="2000" dirty="0">
              <a:latin typeface="Times New Roman" panose="02020603050405020304" pitchFamily="18" charset="0"/>
              <a:cs typeface="Times New Roman" panose="02020603050405020304" pitchFamily="18" charset="0"/>
            </a:endParaRPr>
          </a:p>
          <a:p>
            <a:pPr algn="just">
              <a:lnSpc>
                <a:spcPct val="150000"/>
              </a:lnSpc>
            </a:pPr>
            <a:r>
              <a:rPr lang="vi-VN" sz="2000" dirty="0">
                <a:latin typeface="Times New Roman" panose="02020603050405020304" pitchFamily="18" charset="0"/>
                <a:cs typeface="Times New Roman" panose="02020603050405020304" pitchFamily="18" charset="0"/>
              </a:rPr>
              <a:t>        + Đảm bảo bố cục ba phần rõ ràng, mạch lạc; các luận điểm ở thân bài cần làm rõ cho vấn đề nêu ở mở bài; các bằng chứng lấy từ văn bản truyện phải phù hợp; lời văn trong sáng thể hiện được thái độ, tình cảm của người viết với nhân vật được phân tích.</a:t>
            </a:r>
            <a:endParaRPr lang="x-none" sz="2000" dirty="0">
              <a:latin typeface="Times New Roman" panose="02020603050405020304" pitchFamily="18" charset="0"/>
              <a:cs typeface="Times New Roman" panose="02020603050405020304" pitchFamily="18" charset="0"/>
            </a:endParaRPr>
          </a:p>
          <a:p>
            <a:pPr>
              <a:lnSpc>
                <a:spcPct val="150000"/>
              </a:lnSpc>
            </a:pPr>
            <a:r>
              <a:rPr lang="vi-VN" sz="2000" dirty="0">
                <a:latin typeface="Times New Roman" panose="02020603050405020304" pitchFamily="18" charset="0"/>
                <a:cs typeface="Times New Roman" panose="02020603050405020304" pitchFamily="18" charset="0"/>
              </a:rPr>
              <a:t>      + Có cách cảm nhận và diễn đạt độc đáo, hình ảnh, có thể so sánh các tác phẩm khác cùng đề tài, chủ đề.</a:t>
            </a:r>
            <a:endParaRPr lang="x-none" sz="2000" dirty="0">
              <a:latin typeface="Times New Roman" panose="02020603050405020304" pitchFamily="18" charset="0"/>
              <a:cs typeface="Times New Roman" panose="02020603050405020304" pitchFamily="18" charset="0"/>
            </a:endParaRPr>
          </a:p>
          <a:p>
            <a:pPr>
              <a:lnSpc>
                <a:spcPct val="150000"/>
              </a:lnSpc>
            </a:pPr>
            <a:r>
              <a:rPr lang="vi-VN" sz="2000" b="1" i="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Bước 4: Kiểm tra và chỉnh sửa bài viết.</a:t>
            </a:r>
            <a:r>
              <a:rPr lang="x-none" sz="2000" b="1" i="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endParaRPr lang="vi-VN" sz="2000" b="1" i="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xmlns="" id="{DD3D016E-A0DF-B1EA-1DD0-ED3CEB4EC318}"/>
              </a:ext>
            </a:extLst>
          </p:cNvPr>
          <p:cNvSpPr txBox="1"/>
          <p:nvPr/>
        </p:nvSpPr>
        <p:spPr>
          <a:xfrm>
            <a:off x="1250125" y="-76678"/>
            <a:ext cx="10794671" cy="548099"/>
          </a:xfrm>
          <a:prstGeom prst="rect">
            <a:avLst/>
          </a:prstGeom>
          <a:noFill/>
        </p:spPr>
        <p:txBody>
          <a:bodyPr wrap="square" rtlCol="0">
            <a:spAutoFit/>
          </a:bodyPr>
          <a:lstStyle/>
          <a:p>
            <a:pPr marL="67945" marR="61595" algn="ctr">
              <a:lnSpc>
                <a:spcPct val="115000"/>
              </a:lnSpc>
              <a:spcBef>
                <a:spcPts val="240"/>
              </a:spcBef>
              <a:spcAft>
                <a:spcPts val="240"/>
              </a:spcAft>
            </a:pPr>
            <a:r>
              <a:rPr lang="vi-VN" sz="2800" b="1" dirty="0">
                <a:solidFill>
                  <a:srgbClr val="FF0000"/>
                </a:solidFill>
                <a:effectLst/>
                <a:latin typeface="Times New Roman" panose="02020603050405020304" pitchFamily="18" charset="0"/>
                <a:ea typeface="Times New Roman" panose="02020603050405020304" pitchFamily="18" charset="0"/>
              </a:rPr>
              <a:t>VIẾT BÀI NGHỊ LUẬN VỀ MỘT TÁC PHẨM TRUYỆN</a:t>
            </a:r>
            <a:endParaRPr lang="x-none"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1417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circle(in)">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checkerboard(across)">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arn(inVertical)">
                                      <p:cBhvr>
                                        <p:cTn id="17" dur="500"/>
                                        <p:tgtEl>
                                          <p:spTgt spid="4">
                                            <p:txEl>
                                              <p:pRg st="3" end="3"/>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barn(inVertical)">
                                      <p:cBhvr>
                                        <p:cTn id="20" dur="500"/>
                                        <p:tgtEl>
                                          <p:spTgt spid="4">
                                            <p:txEl>
                                              <p:pRg st="4" end="4"/>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barn(inVertical)">
                                      <p:cBhvr>
                                        <p:cTn id="23" dur="500"/>
                                        <p:tgtEl>
                                          <p:spTgt spid="4">
                                            <p:txEl>
                                              <p:pRg st="5" end="5"/>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xEl>
                                              <p:pRg st="6" end="6"/>
                                            </p:txEl>
                                          </p:spTgt>
                                        </p:tgtEl>
                                        <p:attrNameLst>
                                          <p:attrName>style.visibility</p:attrName>
                                        </p:attrNameLst>
                                      </p:cBhvr>
                                      <p:to>
                                        <p:strVal val="visible"/>
                                      </p:to>
                                    </p:set>
                                    <p:animEffect transition="in" filter="barn(inVertical)">
                                      <p:cBhvr>
                                        <p:cTn id="26" dur="500"/>
                                        <p:tgtEl>
                                          <p:spTgt spid="4">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Effect transition="in" filter="strips(downLeft)">
                                      <p:cBhvr>
                                        <p:cTn id="31" dur="500"/>
                                        <p:tgtEl>
                                          <p:spTgt spid="4">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Effect transition="in" filter="barn(inVertical)">
                                      <p:cBhvr>
                                        <p:cTn id="36" dur="500"/>
                                        <p:tgtEl>
                                          <p:spTgt spid="4">
                                            <p:txEl>
                                              <p:pRg st="8" end="8"/>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Effect transition="in" filter="barn(inVertical)">
                                      <p:cBhvr>
                                        <p:cTn id="39" dur="500"/>
                                        <p:tgtEl>
                                          <p:spTgt spid="4">
                                            <p:txEl>
                                              <p:pRg st="9" end="9"/>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barn(inVertical)">
                                      <p:cBhvr>
                                        <p:cTn id="42" dur="500"/>
                                        <p:tgtEl>
                                          <p:spTgt spid="4">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4">
                                            <p:txEl>
                                              <p:pRg st="11" end="11"/>
                                            </p:txEl>
                                          </p:spTgt>
                                        </p:tgtEl>
                                        <p:attrNameLst>
                                          <p:attrName>style.visibility</p:attrName>
                                        </p:attrNameLst>
                                      </p:cBhvr>
                                      <p:to>
                                        <p:strVal val="visible"/>
                                      </p:to>
                                    </p:set>
                                    <p:animEffect transition="in" filter="barn(inVertical)">
                                      <p:cBhvr>
                                        <p:cTn id="4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28648" y="484143"/>
            <a:ext cx="11934703" cy="635045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27000" indent="-104140" algn="just">
              <a:lnSpc>
                <a:spcPts val="1610"/>
              </a:lnSpc>
              <a:spcAft>
                <a:spcPts val="600"/>
              </a:spcAft>
            </a:pPr>
            <a:endParaRPr lang="vi-VN" sz="1800" b="1" u="sng" dirty="0">
              <a:solidFill>
                <a:srgbClr val="FF0000"/>
              </a:solidFill>
              <a:effectLst/>
              <a:latin typeface="Times New Roman" panose="02020603050405020304" pitchFamily="18" charset="0"/>
              <a:ea typeface="Times New Roman" panose="02020603050405020304" pitchFamily="18" charset="0"/>
            </a:endParaRPr>
          </a:p>
          <a:p>
            <a:pPr marL="127000" indent="-104140" algn="just">
              <a:lnSpc>
                <a:spcPts val="1610"/>
              </a:lnSpc>
              <a:spcAft>
                <a:spcPts val="600"/>
              </a:spcAft>
            </a:pPr>
            <a:r>
              <a:rPr lang="vi-VN" sz="1800" b="1" u="sng" dirty="0">
                <a:solidFill>
                  <a:srgbClr val="FF0000"/>
                </a:solidFill>
                <a:effectLst/>
                <a:latin typeface="Times New Roman" panose="02020603050405020304" pitchFamily="18" charset="0"/>
                <a:ea typeface="Times New Roman" panose="02020603050405020304" pitchFamily="18" charset="0"/>
              </a:rPr>
              <a:t>1. MỞ BÀI:</a:t>
            </a:r>
            <a:endParaRPr lang="x-none" sz="1800" dirty="0">
              <a:effectLst/>
              <a:latin typeface="Times New Roman" panose="02020603050405020304" pitchFamily="18" charset="0"/>
              <a:ea typeface="Times New Roman" panose="02020603050405020304" pitchFamily="18" charset="0"/>
            </a:endParaRPr>
          </a:p>
          <a:p>
            <a:pPr marL="127000" indent="-104140" algn="just">
              <a:lnSpc>
                <a:spcPts val="1610"/>
              </a:lnSpc>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rPr>
              <a:t>- Giới thiệu khái quát về truyện ngắn </a:t>
            </a:r>
            <a:r>
              <a:rPr lang="vi-VN" sz="1800" i="1" dirty="0">
                <a:solidFill>
                  <a:srgbClr val="000000"/>
                </a:solidFill>
                <a:effectLst/>
                <a:latin typeface="Times New Roman" panose="02020603050405020304" pitchFamily="18" charset="0"/>
                <a:ea typeface="Times New Roman" panose="02020603050405020304" pitchFamily="18" charset="0"/>
              </a:rPr>
              <a:t>“Trái tim Đan-kô” </a:t>
            </a:r>
            <a:r>
              <a:rPr lang="vi-VN" sz="1800" dirty="0">
                <a:solidFill>
                  <a:srgbClr val="000000"/>
                </a:solidFill>
                <a:effectLst/>
                <a:latin typeface="Times New Roman" panose="02020603050405020304" pitchFamily="18" charset="0"/>
                <a:ea typeface="Times New Roman" panose="02020603050405020304" pitchFamily="18" charset="0"/>
              </a:rPr>
              <a:t>của Go-rơ-ki.</a:t>
            </a:r>
            <a:endParaRPr lang="x-none" sz="1800" dirty="0">
              <a:effectLst/>
              <a:latin typeface="Times New Roman" panose="02020603050405020304" pitchFamily="18" charset="0"/>
              <a:ea typeface="Times New Roman" panose="02020603050405020304" pitchFamily="18" charset="0"/>
            </a:endParaRPr>
          </a:p>
          <a:p>
            <a:pPr marL="127000" indent="-104140" algn="just">
              <a:lnSpc>
                <a:spcPts val="1610"/>
              </a:lnSpc>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rPr>
              <a:t>- Giới thiệu khái quát về nhân vật </a:t>
            </a:r>
            <a:r>
              <a:rPr lang="vi-VN" sz="1800" i="1" dirty="0">
                <a:solidFill>
                  <a:srgbClr val="000000"/>
                </a:solidFill>
                <a:effectLst/>
                <a:latin typeface="Times New Roman" panose="02020603050405020304" pitchFamily="18" charset="0"/>
                <a:ea typeface="Times New Roman" panose="02020603050405020304" pitchFamily="18" charset="0"/>
              </a:rPr>
              <a:t>Đan-kô.</a:t>
            </a:r>
            <a:endParaRPr lang="x-none" sz="1800" dirty="0">
              <a:effectLst/>
              <a:latin typeface="Times New Roman" panose="02020603050405020304" pitchFamily="18" charset="0"/>
              <a:ea typeface="Times New Roman" panose="02020603050405020304" pitchFamily="18" charset="0"/>
            </a:endParaRPr>
          </a:p>
          <a:p>
            <a:pPr marL="127000" indent="-104140" algn="just">
              <a:lnSpc>
                <a:spcPts val="1610"/>
              </a:lnSpc>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rPr>
              <a:t>- Nêu vấn đề:</a:t>
            </a:r>
            <a:r>
              <a:rPr lang="vi-VN" sz="1800" i="1" dirty="0">
                <a:solidFill>
                  <a:srgbClr val="000000"/>
                </a:solidFill>
                <a:effectLst/>
                <a:latin typeface="Times New Roman" panose="02020603050405020304" pitchFamily="18" charset="0"/>
                <a:ea typeface="Times New Roman" panose="02020603050405020304" pitchFamily="18" charset="0"/>
              </a:rPr>
              <a:t> Vẻ đẹp độc đáo, phi thường của nhân vật Đan-kô</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b="1" u="sng" dirty="0">
                <a:solidFill>
                  <a:srgbClr val="FF0000"/>
                </a:solidFill>
                <a:effectLst/>
                <a:latin typeface="Times New Roman" panose="02020603050405020304" pitchFamily="18" charset="0"/>
                <a:ea typeface="Times New Roman" panose="02020603050405020304" pitchFamily="18" charset="0"/>
              </a:rPr>
              <a:t>2. THÂN BÀI:</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b="1" dirty="0">
                <a:solidFill>
                  <a:srgbClr val="FF0000"/>
                </a:solidFill>
                <a:effectLst/>
                <a:latin typeface="Times New Roman" panose="02020603050405020304" pitchFamily="18" charset="0"/>
                <a:ea typeface="Times New Roman" panose="02020603050405020304" pitchFamily="18" charset="0"/>
              </a:rPr>
              <a:t>a. Phân tích vẻ đẹp về phẩm chất, tính cách của nhân vật Đan-kô:</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b="1" dirty="0">
                <a:solidFill>
                  <a:srgbClr val="000000"/>
                </a:solidFill>
                <a:effectLst/>
                <a:latin typeface="Times New Roman" panose="02020603050405020304" pitchFamily="18" charset="0"/>
                <a:ea typeface="Times New Roman" panose="02020603050405020304" pitchFamily="18" charset="0"/>
              </a:rPr>
              <a:t>*Nêu, phân tích bối cảnh câu chuyện và sự xuất hiện của nhân vật Đan-kô.</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b="1" i="1" dirty="0">
                <a:solidFill>
                  <a:srgbClr val="000000"/>
                </a:solidFill>
                <a:effectLst/>
                <a:latin typeface="Times New Roman" panose="02020603050405020304" pitchFamily="18" charset="0"/>
                <a:ea typeface="Times New Roman" panose="02020603050405020304" pitchFamily="18" charset="0"/>
              </a:rPr>
              <a:t>- Nêu bối cảnh và sự xuất hiện của nhân vật Đan-kô: </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rPr>
              <a:t>+ Thuở xưa, một đám người sinh sống ở một khu vực mà xung quanh có ba bề rừng rậm bao bọc, một bề là thảo nguyên. Rồi, những bộ lạc khác xuất hiện, xua đuổi họ vào tít rừng sâu, ở đó chỉ có có đầm lầy và bóng tối ghê rợn. Mọi người lo nghĩ, buồn rầu, hoang mang, kiệt sức. </a:t>
            </a:r>
            <a:r>
              <a:rPr lang="vi-VN" dirty="0">
                <a:solidFill>
                  <a:srgbClr val="000000"/>
                </a:solidFill>
                <a:latin typeface="Times New Roman" panose="02020603050405020304" pitchFamily="18" charset="0"/>
                <a:ea typeface="Times New Roman" panose="02020603050405020304" pitchFamily="18" charset="0"/>
              </a:rPr>
              <a:t>H</a:t>
            </a:r>
            <a:r>
              <a:rPr lang="vi-VN" sz="1800" dirty="0">
                <a:solidFill>
                  <a:srgbClr val="000000"/>
                </a:solidFill>
                <a:effectLst/>
                <a:latin typeface="Times New Roman" panose="02020603050405020304" pitchFamily="18" charset="0"/>
                <a:ea typeface="Times New Roman" panose="02020603050405020304" pitchFamily="18" charset="0"/>
              </a:rPr>
              <a:t>ọ đã định nộp mình cho kẻ thù, chấp nhận kiếp sống nô lệ. </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rPr>
              <a:t>+ Đan-kô xuất hiện dẫn đoàn người xuyên qua rừng rậm, qua đầm lẫy hôi thối. </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b="1" i="1" dirty="0">
                <a:solidFill>
                  <a:srgbClr val="000000"/>
                </a:solidFill>
                <a:effectLst/>
                <a:latin typeface="Times New Roman" panose="02020603050405020304" pitchFamily="18" charset="0"/>
                <a:ea typeface="Times New Roman" panose="02020603050405020304" pitchFamily="18" charset="0"/>
              </a:rPr>
              <a:t>- Phân tích:</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rPr>
              <a:t>+ Thời gian: Thuở xưa – không xác định, mang màu sắc cổ tích, huyền thoại, bộc lộ trí tưởng tượng phi thường của tác giả. Rồi “một hôm” dông bão gầm thét. Đây là thời khắc đặc biệt, thời điểm thiên nhiên thể hiện sức mạnh dữ dội, khủng khiếp của nó, thử thách ý chí và nghị lực con người.</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rPr>
              <a:t>+ Không gian: rừng rậm và thảo nguyên toàn bóng tối và mùi hôi thối. Đây là không gian khắc nghiệt thử thách ý chí, phẩm chất của con người.</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sym typeface="Symbol" pitchFamily="2" charset="2"/>
              </a:rPr>
              <a:t></a:t>
            </a:r>
            <a:r>
              <a:rPr lang="vi-VN" sz="1800" dirty="0">
                <a:solidFill>
                  <a:srgbClr val="000000"/>
                </a:solidFill>
                <a:effectLst/>
                <a:latin typeface="Times New Roman" panose="02020603050405020304" pitchFamily="18" charset="0"/>
                <a:ea typeface="Times New Roman" panose="02020603050405020304" pitchFamily="18" charset="0"/>
              </a:rPr>
              <a:t> Bối cảnh ấy đã tạo nền và gây phấn khích để phẩm giá người anh hùng Đan-kô toả sáng rực rỡ.</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xmlns="" id="{E0A9B7F3-D6F2-E824-92C4-8237AC0027FD}"/>
              </a:ext>
            </a:extLst>
          </p:cNvPr>
          <p:cNvSpPr txBox="1"/>
          <p:nvPr/>
        </p:nvSpPr>
        <p:spPr>
          <a:xfrm>
            <a:off x="1192975" y="0"/>
            <a:ext cx="10794671" cy="548099"/>
          </a:xfrm>
          <a:prstGeom prst="rect">
            <a:avLst/>
          </a:prstGeom>
          <a:noFill/>
        </p:spPr>
        <p:txBody>
          <a:bodyPr wrap="square" rtlCol="0">
            <a:spAutoFit/>
          </a:bodyPr>
          <a:lstStyle/>
          <a:p>
            <a:pPr marL="67945" marR="61595" algn="ctr">
              <a:lnSpc>
                <a:spcPct val="115000"/>
              </a:lnSpc>
              <a:spcBef>
                <a:spcPts val="240"/>
              </a:spcBef>
              <a:spcAft>
                <a:spcPts val="240"/>
              </a:spcAft>
            </a:pPr>
            <a:r>
              <a:rPr lang="vi-VN" sz="2800" b="1" dirty="0">
                <a:solidFill>
                  <a:srgbClr val="FF0000"/>
                </a:solidFill>
                <a:effectLst/>
                <a:latin typeface="Times New Roman" panose="02020603050405020304" pitchFamily="18" charset="0"/>
                <a:ea typeface="Times New Roman" panose="02020603050405020304" pitchFamily="18" charset="0"/>
              </a:rPr>
              <a:t>DÀN Ý THAM KHẢO</a:t>
            </a:r>
            <a:endParaRPr lang="x-none"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1672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2" dur="500"/>
                                        <p:tgtEl>
                                          <p:spTgt spid="4">
                                            <p:txEl>
                                              <p:pRg st="2" end="2"/>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5" dur="500"/>
                                        <p:tgtEl>
                                          <p:spTgt spid="4">
                                            <p:txEl>
                                              <p:pRg st="3" end="3"/>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randombar(horizontal)">
                                      <p:cBhvr>
                                        <p:cTn id="18" dur="500"/>
                                        <p:tgtEl>
                                          <p:spTgt spid="4">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strips(downLeft)">
                                      <p:cBhvr>
                                        <p:cTn id="23" dur="500"/>
                                        <p:tgtEl>
                                          <p:spTgt spid="4">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circle(in)">
                                      <p:cBhvr>
                                        <p:cTn id="28" dur="2000"/>
                                        <p:tgtEl>
                                          <p:spTgt spid="4">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12" fill="hold" nodeType="click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animEffect transition="in" filter="strips(downLeft)">
                                      <p:cBhvr>
                                        <p:cTn id="33" dur="500"/>
                                        <p:tgtEl>
                                          <p:spTgt spid="4">
                                            <p:txEl>
                                              <p:pRg st="7" end="7"/>
                                            </p:txEl>
                                          </p:spTgt>
                                        </p:tgtEl>
                                      </p:cBhvr>
                                    </p:animEffect>
                                  </p:childTnLst>
                                </p:cTn>
                              </p:par>
                              <p:par>
                                <p:cTn id="34" presetID="18" presetClass="entr" presetSubtype="12" fill="hold" nodeType="with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Effect transition="in" filter="strips(downLeft)">
                                      <p:cBhvr>
                                        <p:cTn id="36" dur="500"/>
                                        <p:tgtEl>
                                          <p:spTgt spid="4">
                                            <p:txEl>
                                              <p:pRg st="8" end="8"/>
                                            </p:txEl>
                                          </p:spTgt>
                                        </p:tgtEl>
                                      </p:cBhvr>
                                    </p:animEffect>
                                  </p:childTnLst>
                                </p:cTn>
                              </p:par>
                              <p:par>
                                <p:cTn id="37" presetID="18" presetClass="entr" presetSubtype="12"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Effect transition="in" filter="strips(downLeft)">
                                      <p:cBhvr>
                                        <p:cTn id="39" dur="500"/>
                                        <p:tgtEl>
                                          <p:spTgt spid="4">
                                            <p:txEl>
                                              <p:pRg st="9" end="9"/>
                                            </p:txEl>
                                          </p:spTgt>
                                        </p:tgtEl>
                                      </p:cBhvr>
                                    </p:animEffect>
                                  </p:childTnLst>
                                </p:cTn>
                              </p:par>
                              <p:par>
                                <p:cTn id="40" presetID="18" presetClass="entr" presetSubtype="12" fill="hold" nodeType="with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strips(downLeft)">
                                      <p:cBhvr>
                                        <p:cTn id="42" dur="500"/>
                                        <p:tgtEl>
                                          <p:spTgt spid="4">
                                            <p:txEl>
                                              <p:pRg st="10" end="10"/>
                                            </p:txEl>
                                          </p:spTgt>
                                        </p:tgtEl>
                                      </p:cBhvr>
                                    </p:animEffect>
                                  </p:childTnLst>
                                </p:cTn>
                              </p:par>
                              <p:par>
                                <p:cTn id="43" presetID="18" presetClass="entr" presetSubtype="12" fill="hold" nodeType="withEffect">
                                  <p:stCondLst>
                                    <p:cond delay="0"/>
                                  </p:stCondLst>
                                  <p:childTnLst>
                                    <p:set>
                                      <p:cBhvr>
                                        <p:cTn id="44" dur="1" fill="hold">
                                          <p:stCondLst>
                                            <p:cond delay="0"/>
                                          </p:stCondLst>
                                        </p:cTn>
                                        <p:tgtEl>
                                          <p:spTgt spid="4">
                                            <p:txEl>
                                              <p:pRg st="11" end="11"/>
                                            </p:txEl>
                                          </p:spTgt>
                                        </p:tgtEl>
                                        <p:attrNameLst>
                                          <p:attrName>style.visibility</p:attrName>
                                        </p:attrNameLst>
                                      </p:cBhvr>
                                      <p:to>
                                        <p:strVal val="visible"/>
                                      </p:to>
                                    </p:set>
                                    <p:animEffect transition="in" filter="strips(downLeft)">
                                      <p:cBhvr>
                                        <p:cTn id="45" dur="500"/>
                                        <p:tgtEl>
                                          <p:spTgt spid="4">
                                            <p:txEl>
                                              <p:pRg st="11" end="11"/>
                                            </p:txEl>
                                          </p:spTgt>
                                        </p:tgtEl>
                                      </p:cBhvr>
                                    </p:animEffect>
                                  </p:childTnLst>
                                </p:cTn>
                              </p:par>
                              <p:par>
                                <p:cTn id="46" presetID="18" presetClass="entr" presetSubtype="12" fill="hold" nodeType="withEffect">
                                  <p:stCondLst>
                                    <p:cond delay="0"/>
                                  </p:stCondLst>
                                  <p:childTnLst>
                                    <p:set>
                                      <p:cBhvr>
                                        <p:cTn id="47" dur="1" fill="hold">
                                          <p:stCondLst>
                                            <p:cond delay="0"/>
                                          </p:stCondLst>
                                        </p:cTn>
                                        <p:tgtEl>
                                          <p:spTgt spid="4">
                                            <p:txEl>
                                              <p:pRg st="12" end="12"/>
                                            </p:txEl>
                                          </p:spTgt>
                                        </p:tgtEl>
                                        <p:attrNameLst>
                                          <p:attrName>style.visibility</p:attrName>
                                        </p:attrNameLst>
                                      </p:cBhvr>
                                      <p:to>
                                        <p:strVal val="visible"/>
                                      </p:to>
                                    </p:set>
                                    <p:animEffect transition="in" filter="strips(downLeft)">
                                      <p:cBhvr>
                                        <p:cTn id="48" dur="500"/>
                                        <p:tgtEl>
                                          <p:spTgt spid="4">
                                            <p:txEl>
                                              <p:pRg st="12" end="12"/>
                                            </p:txEl>
                                          </p:spTgt>
                                        </p:tgtEl>
                                      </p:cBhvr>
                                    </p:animEffect>
                                  </p:childTnLst>
                                </p:cTn>
                              </p:par>
                              <p:par>
                                <p:cTn id="49" presetID="18" presetClass="entr" presetSubtype="12" fill="hold" nodeType="with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Effect transition="in" filter="strips(downLeft)">
                                      <p:cBhvr>
                                        <p:cTn id="51" dur="500"/>
                                        <p:tgtEl>
                                          <p:spTgt spid="4">
                                            <p:txEl>
                                              <p:pRg st="13" end="13"/>
                                            </p:txEl>
                                          </p:spTgt>
                                        </p:tgtEl>
                                      </p:cBhvr>
                                    </p:animEffect>
                                  </p:childTnLst>
                                </p:cTn>
                              </p:par>
                              <p:par>
                                <p:cTn id="52" presetID="18" presetClass="entr" presetSubtype="12" fill="hold" nodeType="withEffect">
                                  <p:stCondLst>
                                    <p:cond delay="0"/>
                                  </p:stCondLst>
                                  <p:childTnLst>
                                    <p:set>
                                      <p:cBhvr>
                                        <p:cTn id="53" dur="1" fill="hold">
                                          <p:stCondLst>
                                            <p:cond delay="0"/>
                                          </p:stCondLst>
                                        </p:cTn>
                                        <p:tgtEl>
                                          <p:spTgt spid="4">
                                            <p:txEl>
                                              <p:pRg st="14" end="14"/>
                                            </p:txEl>
                                          </p:spTgt>
                                        </p:tgtEl>
                                        <p:attrNameLst>
                                          <p:attrName>style.visibility</p:attrName>
                                        </p:attrNameLst>
                                      </p:cBhvr>
                                      <p:to>
                                        <p:strVal val="visible"/>
                                      </p:to>
                                    </p:set>
                                    <p:animEffect transition="in" filter="strips(downLeft)">
                                      <p:cBhvr>
                                        <p:cTn id="54"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28648" y="115060"/>
            <a:ext cx="11934703" cy="661206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27000" indent="-104140" algn="just">
              <a:lnSpc>
                <a:spcPts val="1610"/>
              </a:lnSpc>
              <a:spcAft>
                <a:spcPts val="600"/>
              </a:spcAft>
            </a:pPr>
            <a:endParaRPr lang="vi-VN" sz="1800" b="1" u="sng" dirty="0">
              <a:solidFill>
                <a:srgbClr val="FF0000"/>
              </a:solidFill>
              <a:effectLst/>
              <a:latin typeface="Times New Roman" panose="02020603050405020304" pitchFamily="18" charset="0"/>
              <a:ea typeface="Times New Roman" panose="02020603050405020304" pitchFamily="18" charset="0"/>
            </a:endParaRPr>
          </a:p>
          <a:p>
            <a:pPr marL="127000" indent="-104140" algn="just">
              <a:lnSpc>
                <a:spcPts val="1610"/>
              </a:lnSpc>
              <a:spcAft>
                <a:spcPts val="600"/>
              </a:spcAft>
            </a:pPr>
            <a:r>
              <a:rPr lang="vi-VN" sz="1800" b="1" u="sng" dirty="0">
                <a:solidFill>
                  <a:srgbClr val="FF0000"/>
                </a:solidFill>
                <a:effectLst/>
                <a:latin typeface="Times New Roman" panose="02020603050405020304" pitchFamily="18" charset="0"/>
                <a:ea typeface="Times New Roman" panose="02020603050405020304" pitchFamily="18" charset="0"/>
              </a:rPr>
              <a:t>1. MỞ BÀI:</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b="1" u="sng" dirty="0">
                <a:solidFill>
                  <a:srgbClr val="FF0000"/>
                </a:solidFill>
                <a:effectLst/>
                <a:latin typeface="Times New Roman" panose="02020603050405020304" pitchFamily="18" charset="0"/>
                <a:ea typeface="Times New Roman" panose="02020603050405020304" pitchFamily="18" charset="0"/>
              </a:rPr>
              <a:t>2. THÂN BÀI:</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b="1" dirty="0">
                <a:solidFill>
                  <a:srgbClr val="FF0000"/>
                </a:solidFill>
                <a:effectLst/>
                <a:latin typeface="Times New Roman" panose="02020603050405020304" pitchFamily="18" charset="0"/>
                <a:ea typeface="Times New Roman" panose="02020603050405020304" pitchFamily="18" charset="0"/>
              </a:rPr>
              <a:t>a. Phân tích vẻ đẹp về phẩm chất, tính cách của nhân vật Đan-kô:</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b="1" dirty="0">
                <a:solidFill>
                  <a:srgbClr val="FF0000"/>
                </a:solidFill>
                <a:effectLst/>
                <a:latin typeface="Times New Roman" panose="02020603050405020304" pitchFamily="18" charset="0"/>
                <a:ea typeface="Times New Roman" panose="02020603050405020304" pitchFamily="18" charset="0"/>
              </a:rPr>
              <a:t>*Phân tích vẻ đẹp của nhân vật Đan-kô:</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b="1" i="1" dirty="0">
                <a:solidFill>
                  <a:srgbClr val="000000"/>
                </a:solidFill>
                <a:effectLst/>
                <a:latin typeface="Times New Roman" panose="02020603050405020304" pitchFamily="18" charset="0"/>
                <a:ea typeface="Times New Roman" panose="02020603050405020304" pitchFamily="18" charset="0"/>
              </a:rPr>
              <a:t>- Đan-kô là một chàng trai dũng cảm, lạc quan, không đầu hàng trước hiểm nguy:</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rPr>
              <a:t>+ Khi đoàn người bị xua đuổi vào rừng rậm, đường đi khó khăn, u tối, ẩn chứa nhiều nguy hiểm, họ lo nghĩ, buồn rầu, khiếp sợ và nảy sinh ý định nộp mình cho kẻ thù, chấp nhận thân phận nô lệ, Đan-kô trẻ đẹp và can đảm xuất hiện, tình nguyện nhận nhiệm vụ dẫn dắt đoàn người, anh xông xáo, hăng hái, đi đầu dẫn đoàn người </a:t>
            </a:r>
            <a:r>
              <a:rPr lang="vi-VN" sz="1800" dirty="0">
                <a:solidFill>
                  <a:srgbClr val="000000"/>
                </a:solidFill>
                <a:effectLst/>
                <a:latin typeface="Times New Roman" panose="02020603050405020304" pitchFamily="18" charset="0"/>
                <a:ea typeface="Times New Roman" panose="02020603050405020304" pitchFamily="18" charset="0"/>
                <a:sym typeface="Symbol" pitchFamily="2" charset="2"/>
              </a:rPr>
              <a:t></a:t>
            </a:r>
            <a:r>
              <a:rPr lang="vi-VN" sz="1800" dirty="0">
                <a:solidFill>
                  <a:srgbClr val="000000"/>
                </a:solidFill>
                <a:effectLst/>
                <a:latin typeface="Times New Roman" panose="02020603050405020304" pitchFamily="18" charset="0"/>
                <a:ea typeface="Times New Roman" panose="02020603050405020304" pitchFamily="18" charset="0"/>
              </a:rPr>
              <a:t> Hành động của một con người dũng cảm, không đầu hàng trước hiểm nguy.</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rPr>
              <a:t>+ Anh nói với đoàn người: “Nghĩ ngợi không hất được tảng đá trên con đường ta đi…. Hãy đứng lên, chúng ta sẽ đi sâu vào rừng và xuyên qua rừng, bởi vì rừng cũng có chỗ kết thúc…! Ta đi đi! Nào! Tiến bước!... trong mắt anh ngời lên bao nhiêu sức mạnh và nhiệt tình sôi nổi” </a:t>
            </a:r>
            <a:r>
              <a:rPr lang="vi-VN" sz="1800" dirty="0">
                <a:solidFill>
                  <a:srgbClr val="000000"/>
                </a:solidFill>
                <a:effectLst/>
                <a:latin typeface="Times New Roman" panose="02020603050405020304" pitchFamily="18" charset="0"/>
                <a:ea typeface="Times New Roman" panose="02020603050405020304" pitchFamily="18" charset="0"/>
                <a:sym typeface="Symbol" pitchFamily="2" charset="2"/>
              </a:rPr>
              <a:t></a:t>
            </a:r>
            <a:r>
              <a:rPr lang="vi-VN" sz="1800" dirty="0">
                <a:solidFill>
                  <a:srgbClr val="000000"/>
                </a:solidFill>
                <a:effectLst/>
                <a:latin typeface="Times New Roman" panose="02020603050405020304" pitchFamily="18" charset="0"/>
                <a:ea typeface="Times New Roman" panose="02020603050405020304" pitchFamily="18" charset="0"/>
              </a:rPr>
              <a:t> Lời nói cho thấy Đan-kô là con người của lẽ sống hành động, dám hành động và lạc quan.</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b="1" i="1" dirty="0">
                <a:solidFill>
                  <a:srgbClr val="000000"/>
                </a:solidFill>
                <a:effectLst/>
                <a:latin typeface="Times New Roman" panose="02020603050405020304" pitchFamily="18" charset="0"/>
                <a:ea typeface="Times New Roman" panose="02020603050405020304" pitchFamily="18" charset="0"/>
              </a:rPr>
              <a:t>- Đan-kô có sự bao dung, nhân ái, có tình thương bao la dành cho mọi người:</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rPr>
              <a:t>+ Khi thiên nhiên nổi dông bão dữ dội, đoàn người cũng nổi dông bão, nghiêng ngả niềm tin, mệt mỏi, mất tinh thần, trở nên yếu hèn…. Nhưng họ “không dám thú nhận sự yếu hèn của mình” nên trút căm hờn và giận dữ vào Đan-kô. Họ kết tội Đan-kô là </a:t>
            </a:r>
            <a:r>
              <a:rPr lang="vi-VN" sz="1800" i="1" dirty="0">
                <a:solidFill>
                  <a:srgbClr val="000000"/>
                </a:solidFill>
                <a:effectLst/>
                <a:latin typeface="Times New Roman" panose="02020603050405020304" pitchFamily="18" charset="0"/>
                <a:ea typeface="Times New Roman" panose="02020603050405020304" pitchFamily="18" charset="0"/>
              </a:rPr>
              <a:t>kẻ hèn mọn làm hại</a:t>
            </a:r>
            <a:r>
              <a:rPr lang="vi-VN" sz="1800" dirty="0">
                <a:solidFill>
                  <a:srgbClr val="000000"/>
                </a:solidFill>
                <a:effectLst/>
                <a:latin typeface="Times New Roman" panose="02020603050405020304" pitchFamily="18" charset="0"/>
                <a:ea typeface="Times New Roman" panose="02020603050405020304" pitchFamily="18" charset="0"/>
              </a:rPr>
              <a:t> họ, họ “</a:t>
            </a:r>
            <a:r>
              <a:rPr lang="vi-VN" sz="1800" i="1" dirty="0">
                <a:solidFill>
                  <a:srgbClr val="000000"/>
                </a:solidFill>
                <a:effectLst/>
                <a:latin typeface="Times New Roman" panose="02020603050405020304" pitchFamily="18" charset="0"/>
                <a:ea typeface="Times New Roman" panose="02020603050405020304" pitchFamily="18" charset="0"/>
              </a:rPr>
              <a:t>điên tiết”</a:t>
            </a:r>
            <a:r>
              <a:rPr lang="vi-VN" sz="1800" dirty="0">
                <a:solidFill>
                  <a:srgbClr val="000000"/>
                </a:solidFill>
                <a:effectLst/>
                <a:latin typeface="Times New Roman" panose="02020603050405020304" pitchFamily="18" charset="0"/>
                <a:ea typeface="Times New Roman" panose="02020603050405020304" pitchFamily="18" charset="0"/>
              </a:rPr>
              <a:t>, “</a:t>
            </a:r>
            <a:r>
              <a:rPr lang="vi-VN" sz="1800" i="1" dirty="0">
                <a:solidFill>
                  <a:srgbClr val="000000"/>
                </a:solidFill>
                <a:effectLst/>
                <a:latin typeface="Times New Roman" panose="02020603050405020304" pitchFamily="18" charset="0"/>
                <a:ea typeface="Times New Roman" panose="02020603050405020304" pitchFamily="18" charset="0"/>
              </a:rPr>
              <a:t>gầm lên”</a:t>
            </a:r>
            <a:r>
              <a:rPr lang="vi-VN" sz="1800" dirty="0">
                <a:solidFill>
                  <a:srgbClr val="000000"/>
                </a:solidFill>
                <a:effectLst/>
                <a:latin typeface="Times New Roman" panose="02020603050405020304" pitchFamily="18" charset="0"/>
                <a:ea typeface="Times New Roman" panose="02020603050405020304" pitchFamily="18" charset="0"/>
              </a:rPr>
              <a:t> như “</a:t>
            </a:r>
            <a:r>
              <a:rPr lang="vi-VN" sz="1800" i="1" dirty="0">
                <a:solidFill>
                  <a:srgbClr val="000000"/>
                </a:solidFill>
                <a:effectLst/>
                <a:latin typeface="Times New Roman" panose="02020603050405020304" pitchFamily="18" charset="0"/>
                <a:ea typeface="Times New Roman" panose="02020603050405020304" pitchFamily="18" charset="0"/>
              </a:rPr>
              <a:t>những con thú”</a:t>
            </a:r>
            <a:r>
              <a:rPr lang="vi-VN" sz="1800" dirty="0">
                <a:solidFill>
                  <a:srgbClr val="000000"/>
                </a:solidFill>
                <a:effectLst/>
                <a:latin typeface="Times New Roman" panose="02020603050405020304" pitchFamily="18" charset="0"/>
                <a:ea typeface="Times New Roman" panose="02020603050405020304" pitchFamily="18" charset="0"/>
              </a:rPr>
              <a:t>, họ </a:t>
            </a:r>
            <a:r>
              <a:rPr lang="vi-VN" sz="1800" i="1" dirty="0">
                <a:solidFill>
                  <a:srgbClr val="000000"/>
                </a:solidFill>
                <a:effectLst/>
                <a:latin typeface="Times New Roman" panose="02020603050405020304" pitchFamily="18" charset="0"/>
                <a:ea typeface="Times New Roman" panose="02020603050405020304" pitchFamily="18" charset="0"/>
              </a:rPr>
              <a:t>xúm quanh anh</a:t>
            </a:r>
            <a:r>
              <a:rPr lang="vi-VN" sz="1800" dirty="0">
                <a:solidFill>
                  <a:srgbClr val="000000"/>
                </a:solidFill>
                <a:effectLst/>
                <a:latin typeface="Times New Roman" panose="02020603050405020304" pitchFamily="18" charset="0"/>
                <a:ea typeface="Times New Roman" panose="02020603050405020304" pitchFamily="18" charset="0"/>
              </a:rPr>
              <a:t> muốn anh phải chết “Mi phải chết”.</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rPr>
              <a:t>+ Bị đoàn người oán trách, kết tội, Đan-kô dù rất tức giận nhưng đã nhanh chóng kìm nén, dập tắt cơn uất giận ấy, bởi “Lòng thương hại mọi người” và bởi “Anh yêu họ và nghĩ rằng không có anh, có lẽ họ chết mất”.</a:t>
            </a:r>
            <a:endParaRPr lang="x-none" sz="1800" dirty="0">
              <a:effectLst/>
              <a:latin typeface="Times New Roman" panose="02020603050405020304" pitchFamily="18" charset="0"/>
              <a:ea typeface="Times New Roman" panose="02020603050405020304" pitchFamily="18" charset="0"/>
            </a:endParaRPr>
          </a:p>
          <a:p>
            <a:pPr algn="just">
              <a:spcAft>
                <a:spcPts val="600"/>
              </a:spcAft>
            </a:pPr>
            <a:r>
              <a:rPr lang="vi-VN" sz="1800" dirty="0">
                <a:solidFill>
                  <a:srgbClr val="000000"/>
                </a:solidFill>
                <a:effectLst/>
                <a:latin typeface="Times New Roman" panose="02020603050405020304" pitchFamily="18" charset="0"/>
                <a:ea typeface="Times New Roman" panose="02020603050405020304" pitchFamily="18" charset="0"/>
              </a:rPr>
              <a:t>+ Trong tim Đan-kô bừng lên ngọn lửa nhiệt thành thiết tha muốn cứu mọi người khỏi hiểm nguy.</a:t>
            </a:r>
            <a:endParaRPr lang="x-none"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91931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strips(downLeft)">
                                      <p:cBhvr>
                                        <p:cTn id="7" dur="500"/>
                                        <p:tgtEl>
                                          <p:spTgt spid="4">
                                            <p:txEl>
                                              <p:pRg st="4" end="4"/>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strips(downLeft)">
                                      <p:cBhvr>
                                        <p:cTn id="10" dur="500"/>
                                        <p:tgtEl>
                                          <p:spTgt spid="4">
                                            <p:txEl>
                                              <p:pRg st="5" end="5"/>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strips(downLeft)">
                                      <p:cBhvr>
                                        <p:cTn id="13" dur="500"/>
                                        <p:tgtEl>
                                          <p:spTgt spid="4">
                                            <p:txEl>
                                              <p:pRg st="6" end="6"/>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4">
                                            <p:txEl>
                                              <p:pRg st="7" end="7"/>
                                            </p:txEl>
                                          </p:spTgt>
                                        </p:tgtEl>
                                        <p:attrNameLst>
                                          <p:attrName>style.visibility</p:attrName>
                                        </p:attrNameLst>
                                      </p:cBhvr>
                                      <p:to>
                                        <p:strVal val="visible"/>
                                      </p:to>
                                    </p:set>
                                    <p:animEffect transition="in" filter="strips(downLeft)">
                                      <p:cBhvr>
                                        <p:cTn id="16" dur="500"/>
                                        <p:tgtEl>
                                          <p:spTgt spid="4">
                                            <p:txEl>
                                              <p:pRg st="7" end="7"/>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Effect transition="in" filter="strips(downLeft)">
                                      <p:cBhvr>
                                        <p:cTn id="19" dur="500"/>
                                        <p:tgtEl>
                                          <p:spTgt spid="4">
                                            <p:txEl>
                                              <p:pRg st="8" end="8"/>
                                            </p:txEl>
                                          </p:spTgt>
                                        </p:tgtEl>
                                      </p:cBhvr>
                                    </p:animEffect>
                                  </p:childTnLst>
                                </p:cTn>
                              </p:par>
                              <p:par>
                                <p:cTn id="20" presetID="18" presetClass="entr" presetSubtype="12"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strips(downLeft)">
                                      <p:cBhvr>
                                        <p:cTn id="22" dur="500"/>
                                        <p:tgtEl>
                                          <p:spTgt spid="4">
                                            <p:txEl>
                                              <p:pRg st="9" end="9"/>
                                            </p:txEl>
                                          </p:spTgt>
                                        </p:tgtEl>
                                      </p:cBhvr>
                                    </p:animEffect>
                                  </p:childTnLst>
                                </p:cTn>
                              </p:par>
                              <p:par>
                                <p:cTn id="23" presetID="18" presetClass="entr" presetSubtype="12" fill="hold" nodeType="with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animEffect transition="in" filter="strips(downLeft)">
                                      <p:cBhvr>
                                        <p:cTn id="25" dur="500"/>
                                        <p:tgtEl>
                                          <p:spTgt spid="4">
                                            <p:txEl>
                                              <p:pRg st="10" end="10"/>
                                            </p:txEl>
                                          </p:spTgt>
                                        </p:tgtEl>
                                      </p:cBhvr>
                                    </p:animEffect>
                                  </p:childTnLst>
                                </p:cTn>
                              </p:par>
                              <p:par>
                                <p:cTn id="26" presetID="18" presetClass="entr" presetSubtype="12" fill="hold" nodeType="withEffect">
                                  <p:stCondLst>
                                    <p:cond delay="0"/>
                                  </p:stCondLst>
                                  <p:childTnLst>
                                    <p:set>
                                      <p:cBhvr>
                                        <p:cTn id="27" dur="1" fill="hold">
                                          <p:stCondLst>
                                            <p:cond delay="0"/>
                                          </p:stCondLst>
                                        </p:cTn>
                                        <p:tgtEl>
                                          <p:spTgt spid="4">
                                            <p:txEl>
                                              <p:pRg st="11" end="11"/>
                                            </p:txEl>
                                          </p:spTgt>
                                        </p:tgtEl>
                                        <p:attrNameLst>
                                          <p:attrName>style.visibility</p:attrName>
                                        </p:attrNameLst>
                                      </p:cBhvr>
                                      <p:to>
                                        <p:strVal val="visible"/>
                                      </p:to>
                                    </p:set>
                                    <p:animEffect transition="in" filter="strips(downLeft)">
                                      <p:cBhvr>
                                        <p:cTn id="28"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257297" y="269439"/>
            <a:ext cx="11934703" cy="607345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27000" indent="-104140" algn="just">
              <a:lnSpc>
                <a:spcPts val="1610"/>
              </a:lnSpc>
              <a:spcAft>
                <a:spcPts val="600"/>
              </a:spcAft>
            </a:pPr>
            <a:endParaRPr lang="vi-VN" sz="2400" b="1" u="sng" dirty="0">
              <a:solidFill>
                <a:srgbClr val="FF0000"/>
              </a:solidFill>
              <a:effectLst/>
              <a:latin typeface="Times New Roman" panose="02020603050405020304" pitchFamily="18" charset="0"/>
              <a:ea typeface="Times New Roman" panose="02020603050405020304" pitchFamily="18" charset="0"/>
            </a:endParaRPr>
          </a:p>
          <a:p>
            <a:pPr marL="127000" indent="-104140" algn="just">
              <a:lnSpc>
                <a:spcPts val="1610"/>
              </a:lnSpc>
              <a:spcAft>
                <a:spcPts val="600"/>
              </a:spcAft>
            </a:pPr>
            <a:r>
              <a:rPr lang="vi-VN" sz="2400" b="1" u="sng" dirty="0">
                <a:solidFill>
                  <a:srgbClr val="FF0000"/>
                </a:solidFill>
                <a:effectLst/>
                <a:latin typeface="Times New Roman" panose="02020603050405020304" pitchFamily="18" charset="0"/>
                <a:ea typeface="Times New Roman" panose="02020603050405020304" pitchFamily="18" charset="0"/>
              </a:rPr>
              <a:t>1. MỞ BÀI:</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b="1" u="sng" dirty="0">
                <a:solidFill>
                  <a:srgbClr val="FF0000"/>
                </a:solidFill>
                <a:effectLst/>
                <a:latin typeface="Times New Roman" panose="02020603050405020304" pitchFamily="18" charset="0"/>
                <a:ea typeface="Times New Roman" panose="02020603050405020304" pitchFamily="18" charset="0"/>
              </a:rPr>
              <a:t>2. THÂN BÀI:</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b="1" dirty="0">
                <a:solidFill>
                  <a:srgbClr val="FF0000"/>
                </a:solidFill>
                <a:effectLst/>
                <a:latin typeface="Times New Roman" panose="02020603050405020304" pitchFamily="18" charset="0"/>
                <a:ea typeface="Times New Roman" panose="02020603050405020304" pitchFamily="18" charset="0"/>
              </a:rPr>
              <a:t>a. Phân tích vẻ đẹp về phẩm chất, tính cách của nhân vật Đan-kô:</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b="1" dirty="0">
                <a:solidFill>
                  <a:srgbClr val="FF0000"/>
                </a:solidFill>
                <a:effectLst/>
                <a:latin typeface="Times New Roman" panose="02020603050405020304" pitchFamily="18" charset="0"/>
                <a:ea typeface="Times New Roman" panose="02020603050405020304" pitchFamily="18" charset="0"/>
              </a:rPr>
              <a:t>*Phân tích vẻ đẹp của nhân vật Đan-kô:</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b="1" i="1" dirty="0">
                <a:solidFill>
                  <a:srgbClr val="000000"/>
                </a:solidFill>
                <a:effectLst/>
                <a:latin typeface="Times New Roman" panose="02020603050405020304" pitchFamily="18" charset="0"/>
                <a:ea typeface="Times New Roman" panose="02020603050405020304" pitchFamily="18" charset="0"/>
              </a:rPr>
              <a:t>- Đan-kô là một chàng trai dũng cảm, lạc quan, không đầu hàng trước hiểm nguy</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b="1" i="1" dirty="0">
                <a:solidFill>
                  <a:srgbClr val="000000"/>
                </a:solidFill>
                <a:effectLst/>
                <a:latin typeface="Times New Roman" panose="02020603050405020304" pitchFamily="18" charset="0"/>
                <a:ea typeface="Times New Roman" panose="02020603050405020304" pitchFamily="18" charset="0"/>
              </a:rPr>
              <a:t>- Đan-kô có sự bao dung, nhân ái, có tình thương bao la dành cho mọi người</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b="1" i="1" dirty="0">
                <a:solidFill>
                  <a:srgbClr val="000000"/>
                </a:solidFill>
                <a:effectLst/>
                <a:latin typeface="Times New Roman" panose="02020603050405020304" pitchFamily="18" charset="0"/>
                <a:ea typeface="Times New Roman" panose="02020603050405020304" pitchFamily="18" charset="0"/>
              </a:rPr>
              <a:t>- Đan-kô là người anh hùng có bản lĩnh, xả thân vì cộng đồng:</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dirty="0">
                <a:solidFill>
                  <a:srgbClr val="000000"/>
                </a:solidFill>
                <a:effectLst/>
                <a:latin typeface="Times New Roman" panose="02020603050405020304" pitchFamily="18" charset="0"/>
                <a:ea typeface="Times New Roman" panose="02020603050405020304" pitchFamily="18" charset="0"/>
              </a:rPr>
              <a:t>+ Khi “Rừng vẫn hát bài ca thê lương, sấm chớp đùng đùng, mưa như trút nước”, Đan-kô gào to hơn sấm. Anh đã hi sinh tính mạng của bản thân bằng hành động: “anh đưa hai tay lên xé toang lồng ngực, dứt trái tim ra và giơ cao trên đầu” để soi sáng đường đi cho mọi người.</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dirty="0">
                <a:solidFill>
                  <a:srgbClr val="000000"/>
                </a:solidFill>
                <a:effectLst/>
                <a:latin typeface="Times New Roman" panose="02020603050405020304" pitchFamily="18" charset="0"/>
                <a:ea typeface="Times New Roman" panose="02020603050405020304" pitchFamily="18" charset="0"/>
              </a:rPr>
              <a:t>+ Đan-kô luôn đi phía trước, rừng dãn ra nhường chỗ cho anh và đoàn người tiến về phía thảo nguyên.</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dirty="0">
                <a:solidFill>
                  <a:srgbClr val="000000"/>
                </a:solidFill>
                <a:effectLst/>
                <a:latin typeface="Times New Roman" panose="02020603050405020304" pitchFamily="18" charset="0"/>
                <a:ea typeface="Times New Roman" panose="02020603050405020304" pitchFamily="18" charset="0"/>
              </a:rPr>
              <a:t>+ Đan-kô can trường và kiêu hãnh đưa mắt nhìn thảo nguyên bao la trước mặt, sung sướng nhìn khoảng đất tự do và bật lên tiếng cười tự hào. Rồi anh gục xuống và chết.</a:t>
            </a:r>
            <a:endParaRPr lang="x-none"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2792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Effect transition="in" filter="strips(downLeft)">
                                      <p:cBhvr>
                                        <p:cTn id="7" dur="500"/>
                                        <p:tgtEl>
                                          <p:spTgt spid="4">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8" end="8"/>
                                            </p:txEl>
                                          </p:spTgt>
                                        </p:tgtEl>
                                        <p:attrNameLst>
                                          <p:attrName>style.visibility</p:attrName>
                                        </p:attrNameLst>
                                      </p:cBhvr>
                                      <p:to>
                                        <p:strVal val="visible"/>
                                      </p:to>
                                    </p:set>
                                    <p:animEffect transition="in" filter="dissolve">
                                      <p:cBhvr>
                                        <p:cTn id="12" dur="500"/>
                                        <p:tgtEl>
                                          <p:spTgt spid="4">
                                            <p:txEl>
                                              <p:pRg st="8" end="8"/>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Effect transition="in" filter="dissolve">
                                      <p:cBhvr>
                                        <p:cTn id="15" dur="500"/>
                                        <p:tgtEl>
                                          <p:spTgt spid="4">
                                            <p:txEl>
                                              <p:pRg st="9" end="9"/>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4">
                                            <p:txEl>
                                              <p:pRg st="10" end="10"/>
                                            </p:txEl>
                                          </p:spTgt>
                                        </p:tgtEl>
                                        <p:attrNameLst>
                                          <p:attrName>style.visibility</p:attrName>
                                        </p:attrNameLst>
                                      </p:cBhvr>
                                      <p:to>
                                        <p:strVal val="visible"/>
                                      </p:to>
                                    </p:set>
                                    <p:animEffect transition="in" filter="dissolve">
                                      <p:cBhvr>
                                        <p:cTn id="18"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28648" y="115060"/>
            <a:ext cx="11934703" cy="628890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27000" indent="-104140" algn="just">
              <a:lnSpc>
                <a:spcPts val="1610"/>
              </a:lnSpc>
              <a:spcAft>
                <a:spcPts val="600"/>
              </a:spcAft>
            </a:pPr>
            <a:endParaRPr lang="vi-VN" sz="2400" b="1" u="sng" dirty="0">
              <a:solidFill>
                <a:srgbClr val="FF0000"/>
              </a:solidFill>
              <a:effectLst/>
              <a:latin typeface="Times New Roman" panose="02020603050405020304" pitchFamily="18" charset="0"/>
              <a:ea typeface="Times New Roman" panose="02020603050405020304" pitchFamily="18" charset="0"/>
            </a:endParaRPr>
          </a:p>
          <a:p>
            <a:pPr marL="127000" indent="-104140" algn="just">
              <a:lnSpc>
                <a:spcPts val="1610"/>
              </a:lnSpc>
              <a:spcAft>
                <a:spcPts val="600"/>
              </a:spcAft>
            </a:pPr>
            <a:r>
              <a:rPr lang="vi-VN" sz="2400" b="1" u="sng" dirty="0">
                <a:solidFill>
                  <a:srgbClr val="FF0000"/>
                </a:solidFill>
                <a:effectLst/>
                <a:latin typeface="Times New Roman" panose="02020603050405020304" pitchFamily="18" charset="0"/>
                <a:ea typeface="Times New Roman" panose="02020603050405020304" pitchFamily="18" charset="0"/>
              </a:rPr>
              <a:t>1. MỞ BÀI:</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b="1" u="sng" dirty="0">
                <a:solidFill>
                  <a:srgbClr val="FF0000"/>
                </a:solidFill>
                <a:effectLst/>
                <a:latin typeface="Times New Roman" panose="02020603050405020304" pitchFamily="18" charset="0"/>
                <a:ea typeface="Times New Roman" panose="02020603050405020304" pitchFamily="18" charset="0"/>
              </a:rPr>
              <a:t>2. THÂN BÀI:</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b="1" dirty="0">
                <a:solidFill>
                  <a:srgbClr val="FF0000"/>
                </a:solidFill>
                <a:effectLst/>
                <a:latin typeface="Times New Roman" panose="02020603050405020304" pitchFamily="18" charset="0"/>
                <a:ea typeface="Times New Roman" panose="02020603050405020304" pitchFamily="18" charset="0"/>
              </a:rPr>
              <a:t>a. Phân tích vẻ đẹp về phẩm chất, tính cách của nhân vật Đan-kô:</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b="1" dirty="0">
                <a:solidFill>
                  <a:srgbClr val="C00000"/>
                </a:solidFill>
                <a:effectLst/>
                <a:latin typeface="Times New Roman" panose="02020603050405020304" pitchFamily="18" charset="0"/>
                <a:ea typeface="Times New Roman" panose="02020603050405020304" pitchFamily="18" charset="0"/>
              </a:rPr>
              <a:t>*Phân tích ý nghĩa biểu tượng của hình ảnh “trái tim cháy sáng rực” của Đan-kô và chủ đề tư tưởng mà nhà văn muốn thể hiện.</a:t>
            </a:r>
            <a:endParaRPr lang="x-none" sz="2400" dirty="0">
              <a:solidFill>
                <a:srgbClr val="C00000"/>
              </a:solidFill>
              <a:effectLst/>
              <a:latin typeface="Times New Roman" panose="02020603050405020304" pitchFamily="18" charset="0"/>
              <a:ea typeface="Times New Roman" panose="02020603050405020304" pitchFamily="18" charset="0"/>
            </a:endParaRPr>
          </a:p>
          <a:p>
            <a:pPr algn="just">
              <a:spcAft>
                <a:spcPts val="600"/>
              </a:spcAft>
            </a:pPr>
            <a:r>
              <a:rPr lang="vi-VN" sz="2400" b="1" i="1" dirty="0">
                <a:solidFill>
                  <a:srgbClr val="000000"/>
                </a:solidFill>
                <a:effectLst/>
                <a:latin typeface="Times New Roman" panose="02020603050405020304" pitchFamily="18" charset="0"/>
                <a:ea typeface="Times New Roman" panose="02020603050405020304" pitchFamily="18" charset="0"/>
              </a:rPr>
              <a:t>- Ý nghĩa biểu tượng của hình ảnh “trái tim cháy sáng rực” của Đan-kô: </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dirty="0">
                <a:solidFill>
                  <a:srgbClr val="000000"/>
                </a:solidFill>
                <a:effectLst/>
                <a:latin typeface="Times New Roman" panose="02020603050405020304" pitchFamily="18" charset="0"/>
                <a:ea typeface="Times New Roman" panose="02020603050405020304" pitchFamily="18" charset="0"/>
              </a:rPr>
              <a:t>+ Tượng trưng cho sức mạnh lớn lao và sự sáng suốt phi thường của người anh hùng. Trái tim cháy sáng xua tan bóng tối, rọi sáng con đường mà đoàn người đang đi, thúc giục đoàn người hướng tới không gian tự do và hạnh phúc.</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dirty="0">
                <a:solidFill>
                  <a:srgbClr val="000000"/>
                </a:solidFill>
                <a:effectLst/>
                <a:latin typeface="Times New Roman" panose="02020603050405020304" pitchFamily="18" charset="0"/>
                <a:ea typeface="Times New Roman" panose="02020603050405020304" pitchFamily="18" charset="0"/>
              </a:rPr>
              <a:t>+ Biểu tượng vô cùng cao cả về một con người nhân hậu, mạnh mẽ, dũng cảm, dám tận hiến vì cuộc sống tự do và hạnh phúc của cộng đồng.</a:t>
            </a:r>
            <a:endParaRPr lang="x-none" sz="2400" dirty="0">
              <a:effectLst/>
              <a:latin typeface="Times New Roman" panose="02020603050405020304" pitchFamily="18" charset="0"/>
              <a:ea typeface="Times New Roman" panose="02020603050405020304" pitchFamily="18" charset="0"/>
            </a:endParaRPr>
          </a:p>
          <a:p>
            <a:pPr algn="just">
              <a:spcAft>
                <a:spcPts val="600"/>
              </a:spcAft>
            </a:pPr>
            <a:r>
              <a:rPr lang="vi-VN" sz="2400" b="1" i="1" dirty="0">
                <a:solidFill>
                  <a:srgbClr val="000000"/>
                </a:solidFill>
                <a:effectLst/>
                <a:latin typeface="Times New Roman" panose="02020603050405020304" pitchFamily="18" charset="0"/>
                <a:ea typeface="Times New Roman" panose="02020603050405020304" pitchFamily="18" charset="0"/>
              </a:rPr>
              <a:t>- Chủ đề tư tưởng mà nhà văn muốn thể hiện: </a:t>
            </a:r>
            <a:r>
              <a:rPr lang="vi-VN" sz="2400" dirty="0">
                <a:solidFill>
                  <a:srgbClr val="000000"/>
                </a:solidFill>
                <a:effectLst/>
                <a:latin typeface="Times New Roman" panose="02020603050405020304" pitchFamily="18" charset="0"/>
                <a:ea typeface="Times New Roman" panose="02020603050405020304" pitchFamily="18" charset="0"/>
              </a:rPr>
              <a:t>Ca ngợi người anh hùng can trường vượt qua khó khăn, thử thách, dám hành động xả thân vì cộng đồng, không màng đến lợi ích cá nhân; tin tưởng vào con đường mình đã chọn, biết yêu thương và muốn cứu giúp mọi người, không sợ bị hiểu lầm hay không được thấu hiểu bởi mọi người.</a:t>
            </a:r>
            <a:endParaRPr lang="x-none"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8491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strips(downLeft)">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circle(in)">
                                      <p:cBhvr>
                                        <p:cTn id="12" dur="2000"/>
                                        <p:tgtEl>
                                          <p:spTgt spid="4">
                                            <p:txEl>
                                              <p:pRg st="5" end="5"/>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Effect transition="in" filter="circle(in)">
                                      <p:cBhvr>
                                        <p:cTn id="15" dur="2000"/>
                                        <p:tgtEl>
                                          <p:spTgt spid="4">
                                            <p:txEl>
                                              <p:pRg st="6" end="6"/>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4">
                                            <p:txEl>
                                              <p:pRg st="7" end="7"/>
                                            </p:txEl>
                                          </p:spTgt>
                                        </p:tgtEl>
                                        <p:attrNameLst>
                                          <p:attrName>style.visibility</p:attrName>
                                        </p:attrNameLst>
                                      </p:cBhvr>
                                      <p:to>
                                        <p:strVal val="visible"/>
                                      </p:to>
                                    </p:set>
                                    <p:animEffect transition="in" filter="circle(in)">
                                      <p:cBhvr>
                                        <p:cTn id="18" dur="2000"/>
                                        <p:tgtEl>
                                          <p:spTgt spid="4">
                                            <p:txEl>
                                              <p:pRg st="7" end="7"/>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animEffect transition="in" filter="circle(in)">
                                      <p:cBhvr>
                                        <p:cTn id="21" dur="2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28648" y="0"/>
            <a:ext cx="11934703" cy="70429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27000" indent="-104140" algn="just">
              <a:lnSpc>
                <a:spcPts val="1610"/>
              </a:lnSpc>
              <a:spcAft>
                <a:spcPts val="600"/>
              </a:spcAft>
            </a:pPr>
            <a:endParaRPr lang="vi-VN" sz="2300" b="1" u="sng" dirty="0">
              <a:solidFill>
                <a:srgbClr val="FF0000"/>
              </a:solidFill>
              <a:effectLst/>
              <a:latin typeface="Times New Roman" panose="02020603050405020304" pitchFamily="18" charset="0"/>
              <a:ea typeface="Times New Roman" panose="02020603050405020304" pitchFamily="18" charset="0"/>
            </a:endParaRPr>
          </a:p>
          <a:p>
            <a:pPr marL="127000" indent="-104140" algn="just">
              <a:lnSpc>
                <a:spcPts val="1610"/>
              </a:lnSpc>
              <a:spcAft>
                <a:spcPts val="600"/>
              </a:spcAft>
            </a:pPr>
            <a:r>
              <a:rPr lang="vi-VN" sz="2300" b="1" u="sng" dirty="0">
                <a:solidFill>
                  <a:srgbClr val="FF0000"/>
                </a:solidFill>
                <a:effectLst/>
                <a:latin typeface="Times New Roman" panose="02020603050405020304" pitchFamily="18" charset="0"/>
                <a:ea typeface="Times New Roman" panose="02020603050405020304" pitchFamily="18" charset="0"/>
              </a:rPr>
              <a:t>1. MỞ BÀI:</a:t>
            </a:r>
            <a:endParaRPr lang="x-none" sz="2300" dirty="0">
              <a:effectLst/>
              <a:latin typeface="Times New Roman" panose="02020603050405020304" pitchFamily="18" charset="0"/>
              <a:ea typeface="Times New Roman" panose="02020603050405020304" pitchFamily="18" charset="0"/>
            </a:endParaRPr>
          </a:p>
          <a:p>
            <a:pPr algn="just">
              <a:spcAft>
                <a:spcPts val="600"/>
              </a:spcAft>
            </a:pPr>
            <a:r>
              <a:rPr lang="vi-VN" sz="2300" b="1" u="sng" dirty="0">
                <a:solidFill>
                  <a:srgbClr val="FF0000"/>
                </a:solidFill>
                <a:effectLst/>
                <a:latin typeface="Times New Roman" panose="02020603050405020304" pitchFamily="18" charset="0"/>
                <a:ea typeface="Times New Roman" panose="02020603050405020304" pitchFamily="18" charset="0"/>
              </a:rPr>
              <a:t>2. THÂN BÀI:</a:t>
            </a:r>
            <a:endParaRPr lang="x-none" sz="2300" dirty="0">
              <a:effectLst/>
              <a:latin typeface="Times New Roman" panose="02020603050405020304" pitchFamily="18" charset="0"/>
              <a:ea typeface="Times New Roman" panose="02020603050405020304" pitchFamily="18" charset="0"/>
            </a:endParaRPr>
          </a:p>
          <a:p>
            <a:pPr algn="just">
              <a:spcAft>
                <a:spcPts val="600"/>
              </a:spcAft>
            </a:pPr>
            <a:r>
              <a:rPr lang="vi-VN" sz="2300" b="1" dirty="0">
                <a:solidFill>
                  <a:srgbClr val="FF0000"/>
                </a:solidFill>
                <a:effectLst/>
                <a:latin typeface="Times New Roman" panose="02020603050405020304" pitchFamily="18" charset="0"/>
                <a:ea typeface="Times New Roman" panose="02020603050405020304" pitchFamily="18" charset="0"/>
              </a:rPr>
              <a:t>a. Phân tích vẻ đẹp về phẩm chất, tính cách của nhân vật Đan-kô:</a:t>
            </a:r>
            <a:endParaRPr lang="x-none" sz="2300" dirty="0">
              <a:effectLst/>
              <a:latin typeface="Times New Roman" panose="02020603050405020304" pitchFamily="18" charset="0"/>
              <a:ea typeface="Times New Roman" panose="02020603050405020304" pitchFamily="18" charset="0"/>
            </a:endParaRPr>
          </a:p>
          <a:p>
            <a:pPr algn="just">
              <a:spcAft>
                <a:spcPts val="600"/>
              </a:spcAft>
            </a:pPr>
            <a:r>
              <a:rPr lang="vi-VN" sz="2300" b="1" dirty="0">
                <a:solidFill>
                  <a:srgbClr val="FF0000"/>
                </a:solidFill>
                <a:effectLst/>
                <a:latin typeface="Times New Roman" panose="02020603050405020304" pitchFamily="18" charset="0"/>
                <a:ea typeface="Times New Roman" panose="02020603050405020304" pitchFamily="18" charset="0"/>
              </a:rPr>
              <a:t>b. Nêu và phân tích về đặc sắc nghệ thuật xây dựng nhân vật Đan-kô:</a:t>
            </a:r>
            <a:endParaRPr lang="x-none" sz="2300" dirty="0">
              <a:effectLst/>
              <a:latin typeface="Times New Roman" panose="02020603050405020304" pitchFamily="18" charset="0"/>
              <a:ea typeface="Times New Roman" panose="02020603050405020304" pitchFamily="18" charset="0"/>
            </a:endParaRPr>
          </a:p>
          <a:p>
            <a:pPr algn="just">
              <a:spcAft>
                <a:spcPts val="600"/>
              </a:spcAft>
            </a:pPr>
            <a:r>
              <a:rPr lang="vi-VN" sz="2300" dirty="0">
                <a:solidFill>
                  <a:srgbClr val="000000"/>
                </a:solidFill>
                <a:effectLst/>
                <a:latin typeface="Times New Roman" panose="02020603050405020304" pitchFamily="18" charset="0"/>
                <a:ea typeface="Times New Roman" panose="02020603050405020304" pitchFamily="18" charset="0"/>
              </a:rPr>
              <a:t>- Tình huống truyện kịch tính, đưa nhân vật vào tình thế phải lựa chọn rõ ràng, quyết liệt.</a:t>
            </a:r>
            <a:endParaRPr lang="x-none" sz="2300" dirty="0">
              <a:effectLst/>
              <a:latin typeface="Times New Roman" panose="02020603050405020304" pitchFamily="18" charset="0"/>
              <a:ea typeface="Times New Roman" panose="02020603050405020304" pitchFamily="18" charset="0"/>
            </a:endParaRPr>
          </a:p>
          <a:p>
            <a:pPr algn="just">
              <a:spcAft>
                <a:spcPts val="600"/>
              </a:spcAft>
            </a:pPr>
            <a:r>
              <a:rPr lang="vi-VN" sz="2300" dirty="0">
                <a:solidFill>
                  <a:srgbClr val="000000"/>
                </a:solidFill>
                <a:effectLst/>
                <a:latin typeface="Times New Roman" panose="02020603050405020304" pitchFamily="18" charset="0"/>
                <a:ea typeface="Times New Roman" panose="02020603050405020304" pitchFamily="18" charset="0"/>
              </a:rPr>
              <a:t>- Nghệ thuật trần thuật linh hoạt, sử dụng hai người kể chuyện, xen lẫn các đối thoại, bình luận</a:t>
            </a:r>
            <a:r>
              <a:rPr lang="vi-VN" sz="2300" b="1" dirty="0">
                <a:solidFill>
                  <a:srgbClr val="000000"/>
                </a:solidFill>
                <a:effectLst/>
                <a:latin typeface="Times New Roman" panose="02020603050405020304" pitchFamily="18" charset="0"/>
                <a:ea typeface="Times New Roman" panose="02020603050405020304" pitchFamily="18" charset="0"/>
              </a:rPr>
              <a:t> </a:t>
            </a:r>
            <a:r>
              <a:rPr lang="vi-VN" sz="2300" dirty="0">
                <a:solidFill>
                  <a:srgbClr val="000000"/>
                </a:solidFill>
                <a:effectLst/>
                <a:latin typeface="Times New Roman" panose="02020603050405020304" pitchFamily="18" charset="0"/>
                <a:ea typeface="Times New Roman" panose="02020603050405020304" pitchFamily="18" charset="0"/>
              </a:rPr>
              <a:t>đã tô đậm phẩm chất của người anh hùng Đan-kô.</a:t>
            </a:r>
            <a:endParaRPr lang="x-none" sz="2300" dirty="0">
              <a:effectLst/>
              <a:latin typeface="Times New Roman" panose="02020603050405020304" pitchFamily="18" charset="0"/>
              <a:ea typeface="Times New Roman" panose="02020603050405020304" pitchFamily="18" charset="0"/>
            </a:endParaRPr>
          </a:p>
          <a:p>
            <a:pPr algn="just">
              <a:spcAft>
                <a:spcPts val="600"/>
              </a:spcAft>
            </a:pPr>
            <a:r>
              <a:rPr lang="vi-VN" sz="2300" dirty="0">
                <a:solidFill>
                  <a:srgbClr val="000000"/>
                </a:solidFill>
                <a:effectLst/>
                <a:latin typeface="Times New Roman" panose="02020603050405020304" pitchFamily="18" charset="0"/>
                <a:ea typeface="Times New Roman" panose="02020603050405020304" pitchFamily="18" charset="0"/>
              </a:rPr>
              <a:t>- Vẻ đẹp nhân vật được khắc họa thông qua lời nói, hành động gây ấn tượng.</a:t>
            </a:r>
            <a:endParaRPr lang="x-none" sz="2300" dirty="0">
              <a:effectLst/>
              <a:latin typeface="Times New Roman" panose="02020603050405020304" pitchFamily="18" charset="0"/>
              <a:ea typeface="Times New Roman" panose="02020603050405020304" pitchFamily="18" charset="0"/>
            </a:endParaRPr>
          </a:p>
          <a:p>
            <a:pPr algn="just">
              <a:spcAft>
                <a:spcPts val="600"/>
              </a:spcAft>
            </a:pPr>
            <a:r>
              <a:rPr lang="vi-VN" sz="2300" dirty="0">
                <a:solidFill>
                  <a:srgbClr val="000000"/>
                </a:solidFill>
                <a:effectLst/>
                <a:latin typeface="Times New Roman" panose="02020603050405020304" pitchFamily="18" charset="0"/>
                <a:ea typeface="Times New Roman" panose="02020603050405020304" pitchFamily="18" charset="0"/>
              </a:rPr>
              <a:t>- Miêu tả bối cảnh không gian sống động, thể hiện trí tưởng tượng phi thường của tác giả.</a:t>
            </a:r>
            <a:endParaRPr lang="x-none" sz="2300" dirty="0">
              <a:effectLst/>
              <a:latin typeface="Times New Roman" panose="02020603050405020304" pitchFamily="18" charset="0"/>
              <a:ea typeface="Times New Roman" panose="02020603050405020304" pitchFamily="18" charset="0"/>
            </a:endParaRPr>
          </a:p>
          <a:p>
            <a:pPr algn="just">
              <a:spcAft>
                <a:spcPts val="600"/>
              </a:spcAft>
            </a:pPr>
            <a:r>
              <a:rPr lang="vi-VN" sz="2300" dirty="0">
                <a:solidFill>
                  <a:srgbClr val="000000"/>
                </a:solidFill>
                <a:effectLst/>
                <a:latin typeface="Times New Roman" panose="02020603050405020304" pitchFamily="18" charset="0"/>
                <a:ea typeface="Times New Roman" panose="02020603050405020304" pitchFamily="18" charset="0"/>
              </a:rPr>
              <a:t>- Sử dụng nghệ thuật đối lập : đoàn người và Đan-kô, thiên nhiên và con người, qua đó làm nổi bật phẩm chất, tính cách của Đan-kô.</a:t>
            </a:r>
            <a:endParaRPr lang="x-none" sz="2300" dirty="0">
              <a:effectLst/>
              <a:latin typeface="Times New Roman" panose="02020603050405020304" pitchFamily="18" charset="0"/>
              <a:ea typeface="Times New Roman" panose="02020603050405020304" pitchFamily="18" charset="0"/>
            </a:endParaRPr>
          </a:p>
          <a:p>
            <a:pPr algn="just">
              <a:spcAft>
                <a:spcPts val="600"/>
              </a:spcAft>
            </a:pPr>
            <a:r>
              <a:rPr lang="vi-VN" sz="2300" dirty="0">
                <a:solidFill>
                  <a:srgbClr val="000000"/>
                </a:solidFill>
                <a:effectLst/>
                <a:latin typeface="Times New Roman" panose="02020603050405020304" pitchFamily="18" charset="0"/>
                <a:ea typeface="Times New Roman" panose="02020603050405020304" pitchFamily="18" charset="0"/>
              </a:rPr>
              <a:t>- Sử dụng chi tiết, hình ảnh mang tính biểu tượng sâu sắc: rừng rậm và đầm lầy, trái tim cháy sáng, thảo nguyên bao la… </a:t>
            </a:r>
            <a:endParaRPr lang="x-none" sz="2300" dirty="0">
              <a:effectLst/>
              <a:latin typeface="Times New Roman" panose="02020603050405020304" pitchFamily="18" charset="0"/>
              <a:ea typeface="Times New Roman" panose="02020603050405020304" pitchFamily="18" charset="0"/>
            </a:endParaRPr>
          </a:p>
          <a:p>
            <a:pPr algn="just">
              <a:spcAft>
                <a:spcPts val="600"/>
              </a:spcAft>
            </a:pPr>
            <a:r>
              <a:rPr lang="vi-VN" sz="2300" b="1" u="sng" dirty="0">
                <a:solidFill>
                  <a:srgbClr val="FF0000"/>
                </a:solidFill>
                <a:effectLst/>
                <a:latin typeface="Times New Roman" panose="02020603050405020304" pitchFamily="18" charset="0"/>
                <a:ea typeface="Times New Roman" panose="02020603050405020304" pitchFamily="18" charset="0"/>
              </a:rPr>
              <a:t>3. KẾT BÀI:</a:t>
            </a:r>
            <a:endParaRPr lang="x-none" sz="2300" dirty="0">
              <a:effectLst/>
              <a:latin typeface="Times New Roman" panose="02020603050405020304" pitchFamily="18" charset="0"/>
              <a:ea typeface="Times New Roman" panose="02020603050405020304" pitchFamily="18" charset="0"/>
            </a:endParaRPr>
          </a:p>
          <a:p>
            <a:pPr algn="just">
              <a:spcAft>
                <a:spcPts val="600"/>
              </a:spcAft>
            </a:pPr>
            <a:r>
              <a:rPr lang="vi-VN" sz="2300" dirty="0">
                <a:solidFill>
                  <a:srgbClr val="000000"/>
                </a:solidFill>
                <a:effectLst/>
                <a:latin typeface="Times New Roman" panose="02020603050405020304" pitchFamily="18" charset="0"/>
                <a:ea typeface="Times New Roman" panose="02020603050405020304" pitchFamily="18" charset="0"/>
              </a:rPr>
              <a:t>- Đánh giá khái quát vẻ đẹp sáng chói, bất tử của nhân vật Đan-kô.</a:t>
            </a:r>
            <a:endParaRPr lang="x-none" sz="2300" dirty="0">
              <a:effectLst/>
              <a:latin typeface="Times New Roman" panose="02020603050405020304" pitchFamily="18" charset="0"/>
              <a:ea typeface="Times New Roman" panose="02020603050405020304" pitchFamily="18" charset="0"/>
            </a:endParaRPr>
          </a:p>
          <a:p>
            <a:pPr algn="just">
              <a:spcAft>
                <a:spcPts val="600"/>
              </a:spcAft>
            </a:pPr>
            <a:r>
              <a:rPr lang="vi-VN" sz="2300" dirty="0">
                <a:solidFill>
                  <a:srgbClr val="000000"/>
                </a:solidFill>
                <a:effectLst/>
                <a:latin typeface="Times New Roman" panose="02020603050405020304" pitchFamily="18" charset="0"/>
                <a:ea typeface="Times New Roman" panose="02020603050405020304" pitchFamily="18" charset="0"/>
              </a:rPr>
              <a:t>- Khẳng định tài năng và phong cách lãng mạn độc đáo của tác giả.</a:t>
            </a:r>
            <a:endParaRPr lang="x-none" sz="23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68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strips(downLeft)">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barn(inVertical)">
                                      <p:cBhvr>
                                        <p:cTn id="12" dur="500"/>
                                        <p:tgtEl>
                                          <p:spTgt spid="4">
                                            <p:txEl>
                                              <p:pRg st="5" end="5"/>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Effect transition="in" filter="barn(inVertical)">
                                      <p:cBhvr>
                                        <p:cTn id="15" dur="500"/>
                                        <p:tgtEl>
                                          <p:spTgt spid="4">
                                            <p:txEl>
                                              <p:pRg st="6" end="6"/>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7" end="7"/>
                                            </p:txEl>
                                          </p:spTgt>
                                        </p:tgtEl>
                                        <p:attrNameLst>
                                          <p:attrName>style.visibility</p:attrName>
                                        </p:attrNameLst>
                                      </p:cBhvr>
                                      <p:to>
                                        <p:strVal val="visible"/>
                                      </p:to>
                                    </p:set>
                                    <p:animEffect transition="in" filter="barn(inVertical)">
                                      <p:cBhvr>
                                        <p:cTn id="18" dur="500"/>
                                        <p:tgtEl>
                                          <p:spTgt spid="4">
                                            <p:txEl>
                                              <p:pRg st="7" end="7"/>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animEffect transition="in" filter="barn(inVertical)">
                                      <p:cBhvr>
                                        <p:cTn id="21" dur="500"/>
                                        <p:tgtEl>
                                          <p:spTgt spid="4">
                                            <p:txEl>
                                              <p:pRg st="8" end="8"/>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
                                            <p:txEl>
                                              <p:pRg st="9" end="9"/>
                                            </p:txEl>
                                          </p:spTgt>
                                        </p:tgtEl>
                                        <p:attrNameLst>
                                          <p:attrName>style.visibility</p:attrName>
                                        </p:attrNameLst>
                                      </p:cBhvr>
                                      <p:to>
                                        <p:strVal val="visible"/>
                                      </p:to>
                                    </p:set>
                                    <p:animEffect transition="in" filter="barn(inVertical)">
                                      <p:cBhvr>
                                        <p:cTn id="24" dur="500"/>
                                        <p:tgtEl>
                                          <p:spTgt spid="4">
                                            <p:txEl>
                                              <p:pRg st="9" end="9"/>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barn(inVertical)">
                                      <p:cBhvr>
                                        <p:cTn id="27" dur="500"/>
                                        <p:tgtEl>
                                          <p:spTgt spid="4">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barn(inVertical)">
                                      <p:cBhvr>
                                        <p:cTn id="32" dur="500"/>
                                        <p:tgtEl>
                                          <p:spTgt spid="4">
                                            <p:txEl>
                                              <p:pRg st="11" end="11"/>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Effect transition="in" filter="barn(inVertical)">
                                      <p:cBhvr>
                                        <p:cTn id="35" dur="500"/>
                                        <p:tgtEl>
                                          <p:spTgt spid="4">
                                            <p:txEl>
                                              <p:pRg st="12" end="12"/>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4">
                                            <p:txEl>
                                              <p:pRg st="13" end="13"/>
                                            </p:txEl>
                                          </p:spTgt>
                                        </p:tgtEl>
                                        <p:attrNameLst>
                                          <p:attrName>style.visibility</p:attrName>
                                        </p:attrNameLst>
                                      </p:cBhvr>
                                      <p:to>
                                        <p:strVal val="visible"/>
                                      </p:to>
                                    </p:set>
                                    <p:animEffect transition="in" filter="barn(inVertical)">
                                      <p:cBhvr>
                                        <p:cTn id="38"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615045" y="863206"/>
            <a:ext cx="10282052" cy="3675109"/>
          </a:xfrm>
          <a:prstGeom prst="rect">
            <a:avLst/>
          </a:prstGeom>
          <a:noFill/>
        </p:spPr>
        <p:txBody>
          <a:bodyPr wrap="square" rtlCol="0">
            <a:spAutoFit/>
          </a:bodyPr>
          <a:lstStyle/>
          <a:p>
            <a:pPr marL="67945" marR="61595" algn="just">
              <a:lnSpc>
                <a:spcPct val="115000"/>
              </a:lnSpc>
              <a:spcBef>
                <a:spcPts val="240"/>
              </a:spcBef>
              <a:spcAft>
                <a:spcPts val="240"/>
              </a:spcAft>
            </a:pPr>
            <a:r>
              <a:rPr lang="vi-VN" sz="2800" b="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3. LUYỆN TẬP</a:t>
            </a:r>
          </a:p>
          <a:p>
            <a:pPr marL="67945" marR="61595" algn="just">
              <a:lnSpc>
                <a:spcPct val="115000"/>
              </a:lnSpc>
              <a:spcBef>
                <a:spcPts val="240"/>
              </a:spcBef>
              <a:spcAft>
                <a:spcPts val="240"/>
              </a:spcAft>
            </a:pPr>
            <a:r>
              <a:rPr lang="vi-VN" sz="2800" dirty="0">
                <a:solidFill>
                  <a:srgbClr val="000000"/>
                </a:solidFill>
                <a:effectLst/>
                <a:latin typeface="Times New Roman" panose="02020603050405020304" pitchFamily="18" charset="0"/>
                <a:ea typeface="Times New Roman" panose="02020603050405020304" pitchFamily="18" charset="0"/>
              </a:rPr>
              <a:t>- HS đọc phần định hướng cách thức Phân tích tác dụng của hình thức truyện.</a:t>
            </a:r>
            <a:endParaRPr lang="x-none" sz="2800" dirty="0">
              <a:effectLst/>
              <a:latin typeface="Times New Roman" panose="02020603050405020304" pitchFamily="18" charset="0"/>
              <a:ea typeface="Times New Roman" panose="02020603050405020304" pitchFamily="18" charset="0"/>
            </a:endParaRPr>
          </a:p>
          <a:p>
            <a:pPr marL="67945" marR="61595" algn="just">
              <a:lnSpc>
                <a:spcPct val="115000"/>
              </a:lnSpc>
              <a:spcBef>
                <a:spcPts val="240"/>
              </a:spcBef>
              <a:spcAft>
                <a:spcPts val="240"/>
              </a:spcAft>
            </a:pPr>
            <a:r>
              <a:rPr lang="vi-VN" sz="2800" dirty="0">
                <a:solidFill>
                  <a:srgbClr val="C00000"/>
                </a:solidFill>
                <a:effectLst/>
                <a:latin typeface="Times New Roman" panose="02020603050405020304" pitchFamily="18" charset="0"/>
                <a:ea typeface="Calibri" panose="020F0502020204030204" pitchFamily="34" charset="0"/>
              </a:rPr>
              <a:t>- Cách thức:</a:t>
            </a:r>
            <a:r>
              <a:rPr lang="vi-VN" sz="2800" dirty="0">
                <a:effectLst/>
                <a:latin typeface="Times New Roman" panose="02020603050405020304" pitchFamily="18" charset="0"/>
                <a:ea typeface="Calibri" panose="020F0502020204030204" pitchFamily="34" charset="0"/>
              </a:rPr>
              <a:t> lớp chia thành 4 nhóm, trong đó có 2 nhóm cùng thực hiện một nhiệm vụ, sau khi hoàn thành, các nhóm chung nhiệm vụ có thể nhận xét chéo nhau.</a:t>
            </a:r>
            <a:r>
              <a:rPr lang="x-none" sz="2800" dirty="0">
                <a:effectLst/>
              </a:rPr>
              <a:t> </a:t>
            </a:r>
          </a:p>
          <a:p>
            <a:pPr marL="67945" marR="61595" algn="just">
              <a:lnSpc>
                <a:spcPct val="115000"/>
              </a:lnSpc>
              <a:spcBef>
                <a:spcPts val="240"/>
              </a:spcBef>
              <a:spcAft>
                <a:spcPts val="240"/>
              </a:spcAft>
            </a:pPr>
            <a:r>
              <a:rPr lang="x-none" sz="2800" b="1" kern="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Thực hiện</a:t>
            </a:r>
          </a:p>
        </p:txBody>
      </p:sp>
      <p:sp>
        <p:nvSpPr>
          <p:cNvPr id="2" name="TextBox 1">
            <a:extLst>
              <a:ext uri="{FF2B5EF4-FFF2-40B4-BE49-F238E27FC236}">
                <a16:creationId xmlns:a16="http://schemas.microsoft.com/office/drawing/2014/main" xmlns="" id="{DD3D016E-A0DF-B1EA-1DD0-ED3CEB4EC318}"/>
              </a:ext>
            </a:extLst>
          </p:cNvPr>
          <p:cNvSpPr txBox="1"/>
          <p:nvPr/>
        </p:nvSpPr>
        <p:spPr>
          <a:xfrm>
            <a:off x="1078675" y="89331"/>
            <a:ext cx="10794671" cy="548099"/>
          </a:xfrm>
          <a:prstGeom prst="rect">
            <a:avLst/>
          </a:prstGeom>
          <a:noFill/>
        </p:spPr>
        <p:txBody>
          <a:bodyPr wrap="square" rtlCol="0">
            <a:spAutoFit/>
          </a:bodyPr>
          <a:lstStyle/>
          <a:p>
            <a:pPr marL="67945" marR="61595" algn="ctr">
              <a:lnSpc>
                <a:spcPct val="115000"/>
              </a:lnSpc>
              <a:spcBef>
                <a:spcPts val="240"/>
              </a:spcBef>
              <a:spcAft>
                <a:spcPts val="240"/>
              </a:spcAft>
            </a:pPr>
            <a:r>
              <a:rPr lang="vi-VN" sz="2800" b="1" dirty="0">
                <a:solidFill>
                  <a:srgbClr val="FF0000"/>
                </a:solidFill>
                <a:effectLst/>
                <a:latin typeface="Times New Roman" panose="02020603050405020304" pitchFamily="18" charset="0"/>
                <a:ea typeface="Times New Roman" panose="02020603050405020304" pitchFamily="18" charset="0"/>
              </a:rPr>
              <a:t>VIẾT BÀI NGHỊ LUẬN VỀ MỘT TÁC PHẨM TRUYỆN</a:t>
            </a:r>
            <a:endParaRPr lang="x-none" sz="2800" dirty="0">
              <a:solidFill>
                <a:srgbClr val="FF0000"/>
              </a:solidFill>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xmlns="" id="{64D77AE6-0C1A-4119-05F4-14E7F8A37C80}"/>
              </a:ext>
            </a:extLst>
          </p:cNvPr>
          <p:cNvSpPr txBox="1"/>
          <p:nvPr/>
        </p:nvSpPr>
        <p:spPr>
          <a:xfrm>
            <a:off x="1441862" y="4764091"/>
            <a:ext cx="4258294" cy="153824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67945" marR="61595" algn="just">
              <a:lnSpc>
                <a:spcPct val="115000"/>
              </a:lnSpc>
              <a:spcBef>
                <a:spcPts val="240"/>
              </a:spcBef>
              <a:spcAft>
                <a:spcPts val="240"/>
              </a:spcAft>
            </a:pPr>
            <a:r>
              <a:rPr lang="x-none" sz="2800" b="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Nhóm 1, 2: </a:t>
            </a:r>
            <a:r>
              <a:rPr lang="vi-VN" sz="2800" dirty="0">
                <a:solidFill>
                  <a:srgbClr val="000000"/>
                </a:solidFill>
                <a:latin typeface="Times New Roman" panose="02020603050405020304" pitchFamily="18" charset="0"/>
                <a:ea typeface="Calibri" panose="020F0502020204030204" pitchFamily="34" charset="0"/>
              </a:rPr>
              <a:t>T</a:t>
            </a:r>
            <a:r>
              <a:rPr lang="vi-VN" sz="2800" dirty="0">
                <a:solidFill>
                  <a:srgbClr val="000000"/>
                </a:solidFill>
                <a:effectLst/>
                <a:latin typeface="Times New Roman" panose="02020603050405020304" pitchFamily="18" charset="0"/>
                <a:ea typeface="Calibri" panose="020F0502020204030204" pitchFamily="34" charset="0"/>
              </a:rPr>
              <a:t>hực hiện yêu cầu phần bài tập b/SGK-tr.27.</a:t>
            </a:r>
            <a:r>
              <a:rPr lang="x-none" sz="2800" dirty="0">
                <a:effectLst/>
              </a:rPr>
              <a:t> </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xmlns="" id="{57F65E02-E248-B3B1-6D91-2670731FAB6F}"/>
              </a:ext>
            </a:extLst>
          </p:cNvPr>
          <p:cNvSpPr txBox="1"/>
          <p:nvPr/>
        </p:nvSpPr>
        <p:spPr>
          <a:xfrm>
            <a:off x="6270170" y="4778052"/>
            <a:ext cx="5603175" cy="153913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67945" marR="61595" algn="just">
              <a:lnSpc>
                <a:spcPct val="115000"/>
              </a:lnSpc>
              <a:spcBef>
                <a:spcPts val="240"/>
              </a:spcBef>
              <a:spcAft>
                <a:spcPts val="240"/>
              </a:spcAft>
            </a:pPr>
            <a:r>
              <a:rPr lang="x-none" sz="2800" b="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Nhóm 3, 4: </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V</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iết một đoạn văn phân tích ý nghĩa nhan đề của truyện ngắn </a:t>
            </a:r>
            <a:r>
              <a:rPr lang="vi-VN" sz="2800" i="1" kern="100" dirty="0">
                <a:effectLst/>
                <a:latin typeface="Times New Roman" panose="02020603050405020304" pitchFamily="18" charset="0"/>
                <a:ea typeface="Calibri" panose="020F0502020204030204" pitchFamily="34" charset="0"/>
                <a:cs typeface="Times New Roman" panose="02020603050405020304" pitchFamily="18" charset="0"/>
              </a:rPr>
              <a:t>Một người Hà Nội</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(Nguyễn Khải) </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33083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ircle(in)">
                                      <p:cBhvr>
                                        <p:cTn id="27" dur="20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arn(inVertical)">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615045" y="863206"/>
            <a:ext cx="10282052" cy="548099"/>
          </a:xfrm>
          <a:prstGeom prst="rect">
            <a:avLst/>
          </a:prstGeom>
          <a:noFill/>
        </p:spPr>
        <p:txBody>
          <a:bodyPr wrap="square" rtlCol="0">
            <a:spAutoFit/>
          </a:bodyPr>
          <a:lstStyle/>
          <a:p>
            <a:pPr marL="67945" marR="61595" algn="just">
              <a:lnSpc>
                <a:spcPct val="115000"/>
              </a:lnSpc>
              <a:spcBef>
                <a:spcPts val="240"/>
              </a:spcBef>
              <a:spcAft>
                <a:spcPts val="240"/>
              </a:spcAft>
            </a:pPr>
            <a:r>
              <a:rPr lang="vi-VN" sz="2800" b="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3. LUYỆN </a:t>
            </a:r>
            <a:r>
              <a:rPr lang="vi-VN" sz="2800" b="1" kern="1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TẬP</a:t>
            </a:r>
            <a:endParaRPr lang="vi-VN" sz="2800" b="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xmlns="" id="{DD3D016E-A0DF-B1EA-1DD0-ED3CEB4EC318}"/>
              </a:ext>
            </a:extLst>
          </p:cNvPr>
          <p:cNvSpPr txBox="1"/>
          <p:nvPr/>
        </p:nvSpPr>
        <p:spPr>
          <a:xfrm>
            <a:off x="1078675" y="89331"/>
            <a:ext cx="10794671" cy="548099"/>
          </a:xfrm>
          <a:prstGeom prst="rect">
            <a:avLst/>
          </a:prstGeom>
          <a:noFill/>
        </p:spPr>
        <p:txBody>
          <a:bodyPr wrap="square" rtlCol="0">
            <a:spAutoFit/>
          </a:bodyPr>
          <a:lstStyle/>
          <a:p>
            <a:pPr marL="67945" marR="61595" algn="ctr">
              <a:lnSpc>
                <a:spcPct val="115000"/>
              </a:lnSpc>
              <a:spcBef>
                <a:spcPts val="240"/>
              </a:spcBef>
              <a:spcAft>
                <a:spcPts val="240"/>
              </a:spcAft>
            </a:pPr>
            <a:r>
              <a:rPr lang="vi-VN" sz="2800" b="1" dirty="0">
                <a:solidFill>
                  <a:srgbClr val="FF0000"/>
                </a:solidFill>
                <a:effectLst/>
                <a:latin typeface="Times New Roman" panose="02020603050405020304" pitchFamily="18" charset="0"/>
                <a:ea typeface="Times New Roman" panose="02020603050405020304" pitchFamily="18" charset="0"/>
              </a:rPr>
              <a:t>VIẾT BÀI NGHỊ LUẬN VỀ MỘT TÁC PHẨM TRUYỆN</a:t>
            </a:r>
            <a:endParaRPr lang="x-none" sz="2800" dirty="0">
              <a:solidFill>
                <a:srgbClr val="FF0000"/>
              </a:solidFill>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xmlns="" id="{64D77AE6-0C1A-4119-05F4-14E7F8A37C80}"/>
              </a:ext>
            </a:extLst>
          </p:cNvPr>
          <p:cNvSpPr txBox="1"/>
          <p:nvPr/>
        </p:nvSpPr>
        <p:spPr>
          <a:xfrm>
            <a:off x="610590" y="1674527"/>
            <a:ext cx="2160319" cy="252928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67945" marR="61595" algn="just">
              <a:lnSpc>
                <a:spcPct val="115000"/>
              </a:lnSpc>
              <a:spcBef>
                <a:spcPts val="240"/>
              </a:spcBef>
              <a:spcAft>
                <a:spcPts val="240"/>
              </a:spcAft>
            </a:pPr>
            <a:r>
              <a:rPr lang="x-none" sz="2800" b="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Nhóm 1</a:t>
            </a:r>
            <a:r>
              <a:rPr lang="x-none" sz="2800" b="1" kern="10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x-none" sz="2800" b="1" kern="10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2</a:t>
            </a:r>
            <a:r>
              <a:rPr lang="vi-VN" sz="2800" b="1" kern="1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vi-VN" sz="2800" dirty="0" smtClean="0">
                <a:solidFill>
                  <a:srgbClr val="000000"/>
                </a:solidFill>
                <a:latin typeface="Times New Roman" panose="02020603050405020304" pitchFamily="18" charset="0"/>
                <a:ea typeface="Calibri" panose="020F0502020204030204" pitchFamily="34" charset="0"/>
              </a:rPr>
              <a:t>Thực </a:t>
            </a:r>
            <a:r>
              <a:rPr lang="vi-VN" sz="2800" dirty="0">
                <a:solidFill>
                  <a:srgbClr val="000000"/>
                </a:solidFill>
                <a:latin typeface="Times New Roman" panose="02020603050405020304" pitchFamily="18" charset="0"/>
                <a:ea typeface="Calibri" panose="020F0502020204030204" pitchFamily="34" charset="0"/>
              </a:rPr>
              <a:t>hiện yêu cầu phần bài tập b/SGK-tr.27.</a:t>
            </a:r>
            <a:r>
              <a:rPr lang="x-none" sz="2800"/>
              <a:t> </a:t>
            </a:r>
            <a:endParaRPr lang="x-none" sz="2800" kern="10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xmlns="" id="{57F65E02-E248-B3B1-6D91-2670731FAB6F}"/>
              </a:ext>
            </a:extLst>
          </p:cNvPr>
          <p:cNvSpPr txBox="1"/>
          <p:nvPr/>
        </p:nvSpPr>
        <p:spPr>
          <a:xfrm>
            <a:off x="3826821" y="1674527"/>
            <a:ext cx="7709067" cy="452431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lgn="just"/>
            <a:r>
              <a:rPr lang="vi-VN" sz="2400" b="1" dirty="0">
                <a:latin typeface="Times New Roman" pitchFamily="18" charset="0"/>
                <a:cs typeface="Times New Roman" pitchFamily="18" charset="0"/>
              </a:rPr>
              <a:t>Bài viết tham khả</a:t>
            </a:r>
            <a:r>
              <a:rPr lang="en-US" sz="2400" b="1" dirty="0">
                <a:latin typeface="Times New Roman" pitchFamily="18" charset="0"/>
                <a:cs typeface="Times New Roman" pitchFamily="18" charset="0"/>
              </a:rPr>
              <a:t>o</a:t>
            </a:r>
            <a:endParaRPr lang="vi-VN"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vi-VN" sz="2400" i="1" dirty="0">
                <a:latin typeface="Times New Roman" pitchFamily="18" charset="0"/>
                <a:cs typeface="Times New Roman" pitchFamily="18" charset="0"/>
              </a:rPr>
              <a:t>Người viết đã phân tích chi tiết truyện, qua đó làm nổi bật lên mâu thuẫn trong cảnh ngộ bi đát mà Tư Bền gặp phải. Dù trong lòng anh đang lo lắng cho bệnh tình của người cha mà ngoài mặt phải tươi cười mua vui cho người khác. Tiếng cười sung sướng, vui vẻ của khán giả càng làm nổi bật nỗi đau đớn, lo lắng trong lòng Tư Bền. Qua việc phân tích yếu tố hình thức chi tiết truyện, người viết đã đưa ra các ý kiến nhận xét, bình luận về nhân vật và sự việc; giúp người đọc có những manh mối quan trọng để hiểu được phẩm chất, tính cách, số phận của nhân vật, chủ đề và ý nghĩa của tác phẩm truyện.</a:t>
            </a:r>
            <a:endParaRPr lang="x-none" sz="2400" i="1"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21961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615045" y="863206"/>
            <a:ext cx="10282052" cy="548099"/>
          </a:xfrm>
          <a:prstGeom prst="rect">
            <a:avLst/>
          </a:prstGeom>
          <a:noFill/>
        </p:spPr>
        <p:txBody>
          <a:bodyPr wrap="square" rtlCol="0">
            <a:spAutoFit/>
          </a:bodyPr>
          <a:lstStyle/>
          <a:p>
            <a:pPr marL="67945" marR="61595" algn="just">
              <a:lnSpc>
                <a:spcPct val="115000"/>
              </a:lnSpc>
              <a:spcBef>
                <a:spcPts val="240"/>
              </a:spcBef>
              <a:spcAft>
                <a:spcPts val="240"/>
              </a:spcAft>
            </a:pPr>
            <a:r>
              <a:rPr lang="vi-VN" sz="2800" b="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3. LUYỆN </a:t>
            </a:r>
            <a:r>
              <a:rPr lang="vi-VN" sz="2800" b="1" kern="1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TẬP</a:t>
            </a:r>
            <a:endParaRPr lang="vi-VN" sz="2800" b="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xmlns="" id="{DD3D016E-A0DF-B1EA-1DD0-ED3CEB4EC318}"/>
              </a:ext>
            </a:extLst>
          </p:cNvPr>
          <p:cNvSpPr txBox="1"/>
          <p:nvPr/>
        </p:nvSpPr>
        <p:spPr>
          <a:xfrm>
            <a:off x="1078675" y="89331"/>
            <a:ext cx="10794671" cy="548099"/>
          </a:xfrm>
          <a:prstGeom prst="rect">
            <a:avLst/>
          </a:prstGeom>
          <a:noFill/>
        </p:spPr>
        <p:txBody>
          <a:bodyPr wrap="square" rtlCol="0">
            <a:spAutoFit/>
          </a:bodyPr>
          <a:lstStyle/>
          <a:p>
            <a:pPr marL="67945" marR="61595" algn="ctr">
              <a:lnSpc>
                <a:spcPct val="115000"/>
              </a:lnSpc>
              <a:spcBef>
                <a:spcPts val="240"/>
              </a:spcBef>
              <a:spcAft>
                <a:spcPts val="240"/>
              </a:spcAft>
            </a:pPr>
            <a:r>
              <a:rPr lang="vi-VN" sz="2800" b="1" dirty="0">
                <a:solidFill>
                  <a:srgbClr val="FF0000"/>
                </a:solidFill>
                <a:effectLst/>
                <a:latin typeface="Times New Roman" panose="02020603050405020304" pitchFamily="18" charset="0"/>
                <a:ea typeface="Times New Roman" panose="02020603050405020304" pitchFamily="18" charset="0"/>
              </a:rPr>
              <a:t>VIẾT BÀI NGHỊ LUẬN VỀ MỘT TÁC PHẨM TRUYỆN</a:t>
            </a:r>
            <a:endParaRPr lang="x-none" sz="2800" dirty="0">
              <a:solidFill>
                <a:srgbClr val="FF0000"/>
              </a:solidFill>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xmlns="" id="{64D77AE6-0C1A-4119-05F4-14E7F8A37C80}"/>
              </a:ext>
            </a:extLst>
          </p:cNvPr>
          <p:cNvSpPr txBox="1"/>
          <p:nvPr/>
        </p:nvSpPr>
        <p:spPr>
          <a:xfrm>
            <a:off x="610590" y="1674527"/>
            <a:ext cx="3767446" cy="311675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67945" marR="61595" algn="just">
              <a:lnSpc>
                <a:spcPct val="115000"/>
              </a:lnSpc>
              <a:spcBef>
                <a:spcPts val="240"/>
              </a:spcBef>
              <a:spcAft>
                <a:spcPts val="240"/>
              </a:spcAft>
            </a:pPr>
            <a:r>
              <a:rPr lang="x-none" sz="2800" b="1" kern="100">
                <a:solidFill>
                  <a:srgbClr val="C00000"/>
                </a:solidFill>
                <a:latin typeface="Times New Roman" panose="02020603050405020304" pitchFamily="18" charset="0"/>
                <a:ea typeface="Calibri" panose="020F0502020204030204" pitchFamily="34" charset="0"/>
                <a:cs typeface="Times New Roman" panose="02020603050405020304" pitchFamily="18" charset="0"/>
              </a:rPr>
              <a:t>Nhóm </a:t>
            </a:r>
            <a:r>
              <a:rPr lang="vi-VN" sz="2800" b="1" kern="1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3, 4</a:t>
            </a:r>
          </a:p>
          <a:p>
            <a:pPr marL="67945" marR="61595" algn="just">
              <a:lnSpc>
                <a:spcPct val="115000"/>
              </a:lnSpc>
              <a:spcBef>
                <a:spcPts val="240"/>
              </a:spcBef>
              <a:spcAft>
                <a:spcPts val="240"/>
              </a:spcAft>
            </a:pPr>
            <a:r>
              <a:rPr lang="vi-VN" sz="2800" kern="100" dirty="0">
                <a:latin typeface="Times New Roman" panose="02020603050405020304" pitchFamily="18" charset="0"/>
                <a:ea typeface="Calibri" panose="020F0502020204030204" pitchFamily="34" charset="0"/>
                <a:cs typeface="Times New Roman" panose="02020603050405020304" pitchFamily="18" charset="0"/>
              </a:rPr>
              <a:t>Viết một đoạn văn phân tích ý nghĩa nhan đề của truyện ngắn </a:t>
            </a:r>
            <a:r>
              <a:rPr lang="vi-VN" sz="2800" i="1" kern="100" dirty="0">
                <a:latin typeface="Times New Roman" panose="02020603050405020304" pitchFamily="18" charset="0"/>
                <a:ea typeface="Calibri" panose="020F0502020204030204" pitchFamily="34" charset="0"/>
                <a:cs typeface="Times New Roman" panose="02020603050405020304" pitchFamily="18" charset="0"/>
              </a:rPr>
              <a:t>Một người Hà Nội</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 (Nguyễn Khải) </a:t>
            </a:r>
            <a:endParaRPr lang="x-none" sz="2800" kern="10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xmlns="" id="{57F65E02-E248-B3B1-6D91-2670731FAB6F}"/>
              </a:ext>
            </a:extLst>
          </p:cNvPr>
          <p:cNvSpPr txBox="1"/>
          <p:nvPr/>
        </p:nvSpPr>
        <p:spPr>
          <a:xfrm>
            <a:off x="4807526" y="863206"/>
            <a:ext cx="6728361" cy="563231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lgn="just"/>
            <a:r>
              <a:rPr lang="vi-VN" sz="2400" b="1" dirty="0" smtClean="0">
                <a:latin typeface="Times New Roman" pitchFamily="18" charset="0"/>
                <a:cs typeface="Times New Roman" pitchFamily="18" charset="0"/>
              </a:rPr>
              <a:t>Một số ý cơ bản:</a:t>
            </a:r>
            <a:endParaRPr lang="vi-VN" sz="2400" dirty="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a:t>
            </a:r>
            <a:r>
              <a:rPr lang="vi-VN" sz="2400" dirty="0">
                <a:latin typeface="Times New Roman" pitchFamily="18" charset="0"/>
                <a:cs typeface="Times New Roman" pitchFamily="18" charset="0"/>
              </a:rPr>
              <a:t>Nhan đề tác phẩm như kết lắng lại những suy tư của tác giả về bà Hiền - một người Hà Nội tiêu biểu trong những người Hà Nội. Trong mắt nhìn của tác giả, bà Hiền là biểu tượng của đất Hà thành, một thế hệ mang đậm “chất kinh kì” còn ở lại cùng Hà Nội hôm nay.</a:t>
            </a:r>
          </a:p>
          <a:p>
            <a:pPr algn="just"/>
            <a:r>
              <a:rPr lang="vi-VN" sz="2400" dirty="0">
                <a:latin typeface="Times New Roman" pitchFamily="18" charset="0"/>
                <a:cs typeface="Times New Roman" pitchFamily="18" charset="0"/>
              </a:rPr>
              <a:t>- Tác giả muốn khắc đậm bản lĩnh cốt cách người Hà Nội.</a:t>
            </a:r>
          </a:p>
          <a:p>
            <a:pPr algn="just"/>
            <a:r>
              <a:rPr lang="vi-VN" sz="2400" dirty="0">
                <a:latin typeface="Times New Roman" pitchFamily="18" charset="0"/>
                <a:cs typeface="Times New Roman" pitchFamily="18" charset="0"/>
              </a:rPr>
              <a:t>- Đồng thời, khi truyện ngắn này được đưa vào tập truyện </a:t>
            </a:r>
            <a:r>
              <a:rPr lang="vi-VN" sz="2400" i="1" dirty="0">
                <a:latin typeface="Times New Roman" pitchFamily="18" charset="0"/>
                <a:cs typeface="Times New Roman" pitchFamily="18" charset="0"/>
              </a:rPr>
              <a:t>Hà Nội trong mắt tôi</a:t>
            </a:r>
            <a:r>
              <a:rPr lang="vi-VN" sz="2400" dirty="0">
                <a:latin typeface="Times New Roman" pitchFamily="18" charset="0"/>
                <a:cs typeface="Times New Roman" pitchFamily="18" charset="0"/>
              </a:rPr>
              <a:t> (1995), nhan đề vừa gợi một biểu tượng về Hà Nội, kích thích trí tò mò, hứng thú của độc giả vừa thể hiện những suy tư của tác giả về con người, tính cách, lối sống Hà Nội trước những biến thiên của lịch sử.</a:t>
            </a:r>
            <a:endParaRPr lang="x-none" sz="2400" i="1"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84995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591294" y="1480722"/>
            <a:ext cx="10282052" cy="3179588"/>
          </a:xfrm>
          <a:prstGeom prst="rect">
            <a:avLst/>
          </a:prstGeom>
          <a:noFill/>
        </p:spPr>
        <p:txBody>
          <a:bodyPr wrap="square" rtlCol="0">
            <a:spAutoFit/>
          </a:bodyPr>
          <a:lstStyle/>
          <a:p>
            <a:pPr marL="67945" marR="61595" algn="just">
              <a:lnSpc>
                <a:spcPct val="115000"/>
              </a:lnSpc>
              <a:spcBef>
                <a:spcPts val="240"/>
              </a:spcBef>
              <a:spcAft>
                <a:spcPts val="240"/>
              </a:spcAft>
            </a:pPr>
            <a:r>
              <a:rPr lang="vi-VN" sz="2800" b="1"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4. VẬN DỤNG</a:t>
            </a:r>
          </a:p>
          <a:p>
            <a:pPr marL="453390" indent="-226695" algn="just">
              <a:lnSpc>
                <a:spcPct val="115000"/>
              </a:lnSpc>
              <a:spcBef>
                <a:spcPts val="240"/>
              </a:spcBef>
              <a:spcAft>
                <a:spcPts val="240"/>
              </a:spcAft>
              <a:tabLst>
                <a:tab pos="180340" algn="l"/>
              </a:tabLst>
            </a:pPr>
            <a:r>
              <a:rPr lang="vi-VN" sz="2800" b="1" kern="100" dirty="0">
                <a:latin typeface="Times New Roman" panose="02020603050405020304" pitchFamily="18" charset="0"/>
                <a:ea typeface="Calibri" panose="020F0502020204030204" pitchFamily="34" charset="0"/>
                <a:cs typeface="Times New Roman" panose="02020603050405020304" pitchFamily="18" charset="0"/>
              </a:rPr>
              <a:t>Yêu cầu HS: </a:t>
            </a:r>
            <a:r>
              <a:rPr lang="vi-VN" sz="2800" dirty="0">
                <a:latin typeface="Times New Roman" panose="02020603050405020304" pitchFamily="18" charset="0"/>
                <a:ea typeface="Times New Roman" panose="02020603050405020304" pitchFamily="18" charset="0"/>
              </a:rPr>
              <a:t>H</a:t>
            </a:r>
            <a:r>
              <a:rPr lang="vi-VN" sz="2800" dirty="0">
                <a:effectLst/>
                <a:latin typeface="Times New Roman" panose="02020603050405020304" pitchFamily="18" charset="0"/>
                <a:ea typeface="Times New Roman" panose="02020603050405020304" pitchFamily="18" charset="0"/>
              </a:rPr>
              <a:t>uy động kiến thức về truyện ngắn, phát huy trí tưởng tượng để tìm đọc hoặc sáng tác truyện ngắn </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đơn giản có sử dụng ít nhất một hình thức truyện.</a:t>
            </a:r>
          </a:p>
          <a:p>
            <a:pPr marL="453390" indent="-226695" algn="ctr">
              <a:lnSpc>
                <a:spcPct val="115000"/>
              </a:lnSpc>
              <a:spcBef>
                <a:spcPts val="240"/>
              </a:spcBef>
              <a:spcAft>
                <a:spcPts val="240"/>
              </a:spcAft>
              <a:tabLst>
                <a:tab pos="180340" algn="l"/>
              </a:tabLst>
            </a:pPr>
            <a:r>
              <a:rPr lang="vi-VN" sz="28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(HS LÀM Ở NHÀ)</a:t>
            </a:r>
            <a:endParaRPr lang="x-none" sz="28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marL="127000" indent="-104140" algn="just">
              <a:lnSpc>
                <a:spcPct val="115000"/>
              </a:lnSpc>
              <a:spcBef>
                <a:spcPts val="240"/>
              </a:spcBef>
              <a:spcAft>
                <a:spcPts val="240"/>
              </a:spcAft>
              <a:tabLst>
                <a:tab pos="180340" algn="l"/>
                <a:tab pos="295275" algn="l"/>
              </a:tabLst>
            </a:pPr>
            <a:r>
              <a:rPr lang="vi-VN" sz="2800" dirty="0">
                <a:effectLst/>
                <a:latin typeface="Times New Roman" panose="02020603050405020304" pitchFamily="18" charset="0"/>
                <a:ea typeface="Times New Roman" panose="02020603050405020304" pitchFamily="18" charset="0"/>
              </a:rPr>
              <a:t>  </a:t>
            </a:r>
            <a:endParaRPr lang="x-none" sz="2800" dirty="0">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xmlns="" id="{DD3D016E-A0DF-B1EA-1DD0-ED3CEB4EC318}"/>
              </a:ext>
            </a:extLst>
          </p:cNvPr>
          <p:cNvSpPr txBox="1"/>
          <p:nvPr/>
        </p:nvSpPr>
        <p:spPr>
          <a:xfrm>
            <a:off x="1078675" y="89331"/>
            <a:ext cx="10794671" cy="548099"/>
          </a:xfrm>
          <a:prstGeom prst="rect">
            <a:avLst/>
          </a:prstGeom>
          <a:noFill/>
        </p:spPr>
        <p:txBody>
          <a:bodyPr wrap="square" rtlCol="0">
            <a:spAutoFit/>
          </a:bodyPr>
          <a:lstStyle/>
          <a:p>
            <a:pPr marL="67945" marR="61595" algn="ctr">
              <a:lnSpc>
                <a:spcPct val="115000"/>
              </a:lnSpc>
              <a:spcBef>
                <a:spcPts val="240"/>
              </a:spcBef>
              <a:spcAft>
                <a:spcPts val="240"/>
              </a:spcAft>
            </a:pPr>
            <a:r>
              <a:rPr lang="vi-VN" sz="2800" b="1" dirty="0">
                <a:solidFill>
                  <a:srgbClr val="FF0000"/>
                </a:solidFill>
                <a:effectLst/>
                <a:latin typeface="Times New Roman" panose="02020603050405020304" pitchFamily="18" charset="0"/>
                <a:ea typeface="Times New Roman" panose="02020603050405020304" pitchFamily="18" charset="0"/>
              </a:rPr>
              <a:t>VIẾT BÀI NGHỊ LUẬN VỀ MỘT TÁC PHẨM TRUYỆN</a:t>
            </a:r>
            <a:endParaRPr lang="x-none"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100814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trips(down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721923" y="130628"/>
            <a:ext cx="9429007" cy="5385577"/>
          </a:xfrm>
          <a:prstGeom prst="rect">
            <a:avLst/>
          </a:prstGeom>
          <a:noFill/>
        </p:spPr>
        <p:txBody>
          <a:bodyPr wrap="square" rtlCol="0">
            <a:spAutoFit/>
          </a:bodyPr>
          <a:lstStyle/>
          <a:p>
            <a:pPr marL="30480" marR="30480" indent="-226695" algn="just">
              <a:lnSpc>
                <a:spcPct val="130000"/>
              </a:lnSpc>
              <a:spcAft>
                <a:spcPts val="600"/>
              </a:spcAft>
            </a:pP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KHÔNG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x-none" sz="2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tái</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ràng</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chặt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chẽ</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2" name="5-Point Star 1">
            <a:extLst>
              <a:ext uri="{FF2B5EF4-FFF2-40B4-BE49-F238E27FC236}">
                <a16:creationId xmlns:a16="http://schemas.microsoft.com/office/drawing/2014/main" xmlns="" id="{C3AAF374-C610-A433-7375-75261FF36E47}"/>
              </a:ext>
            </a:extLst>
          </p:cNvPr>
          <p:cNvSpPr/>
          <p:nvPr/>
        </p:nvSpPr>
        <p:spPr>
          <a:xfrm>
            <a:off x="1128157" y="1508167"/>
            <a:ext cx="712520" cy="296883"/>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3546345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trips(down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2" dur="500"/>
                                        <p:tgtEl>
                                          <p:spTgt spid="4">
                                            <p:txEl>
                                              <p:pRg st="1" end="1"/>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5" dur="500"/>
                                        <p:tgtEl>
                                          <p:spTgt spid="4">
                                            <p:txEl>
                                              <p:pRg st="2" end="2"/>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8" dur="500"/>
                                        <p:tgtEl>
                                          <p:spTgt spid="4">
                                            <p:txEl>
                                              <p:pRg st="3" end="3"/>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checkerboard(across)">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2327565" y="403760"/>
            <a:ext cx="9429007" cy="4817473"/>
          </a:xfrm>
          <a:prstGeom prst="rect">
            <a:avLst/>
          </a:prstGeom>
          <a:noFill/>
        </p:spPr>
        <p:txBody>
          <a:bodyPr wrap="square" rtlCol="0">
            <a:spAutoFit/>
          </a:bodyPr>
          <a:lstStyle/>
          <a:p>
            <a:pPr marL="30480" marR="30480" indent="-226695" algn="just">
              <a:lnSpc>
                <a:spcPct val="130000"/>
              </a:lnSpc>
              <a:spcAft>
                <a:spcPts val="600"/>
              </a:spcAft>
            </a:pP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KHÔNG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x-none" sz="32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5-Point Star 1">
            <a:extLst>
              <a:ext uri="{FF2B5EF4-FFF2-40B4-BE49-F238E27FC236}">
                <a16:creationId xmlns:a16="http://schemas.microsoft.com/office/drawing/2014/main" xmlns="" id="{CCE2F43A-89FA-B0ED-CBC4-90AB362F71EF}"/>
              </a:ext>
            </a:extLst>
          </p:cNvPr>
          <p:cNvSpPr/>
          <p:nvPr/>
        </p:nvSpPr>
        <p:spPr>
          <a:xfrm>
            <a:off x="1615045" y="1935678"/>
            <a:ext cx="712520" cy="296883"/>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189456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arn(inVertical)">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1"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circle(in)">
                                      <p:cBhvr>
                                        <p:cTn id="2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721923" y="130628"/>
            <a:ext cx="9429007" cy="4817473"/>
          </a:xfrm>
          <a:prstGeom prst="rect">
            <a:avLst/>
          </a:prstGeom>
          <a:noFill/>
        </p:spPr>
        <p:txBody>
          <a:bodyPr wrap="square" rtlCol="0">
            <a:spAutoFit/>
          </a:bodyPr>
          <a:lstStyle/>
          <a:p>
            <a:pPr marL="30480" marR="30480" indent="-226695" algn="just">
              <a:lnSpc>
                <a:spcPct val="130000"/>
              </a:lnSpc>
              <a:spcAft>
                <a:spcPts val="600"/>
              </a:spcAft>
            </a:pP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x-none" sz="32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ràng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5-Point Star 1">
            <a:extLst>
              <a:ext uri="{FF2B5EF4-FFF2-40B4-BE49-F238E27FC236}">
                <a16:creationId xmlns:a16="http://schemas.microsoft.com/office/drawing/2014/main" xmlns="" id="{0DE866BE-4EC3-91FC-B79D-D947D7B0C5A3}"/>
              </a:ext>
            </a:extLst>
          </p:cNvPr>
          <p:cNvSpPr/>
          <p:nvPr/>
        </p:nvSpPr>
        <p:spPr>
          <a:xfrm>
            <a:off x="5528707" y="4508542"/>
            <a:ext cx="712520" cy="296883"/>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3291214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arn(inVertical)">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checkerboard(across)">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288966" y="176058"/>
            <a:ext cx="11614068" cy="650588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0480" marR="30480" indent="-226695" algn="just">
              <a:lnSpc>
                <a:spcPct val="130000"/>
              </a:lnSpc>
              <a:spcAft>
                <a:spcPts val="600"/>
              </a:spcAft>
            </a:pP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2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Khi con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ngỗng</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đàn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mệt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mỏi</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sang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ngỗng</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Chia sẻ vị trí lãnh đạo sẽ đem lại lợi ích cho tất cả và những công việc khó khăn nên được thay phiên nhau đảm nhận. Tiếng kêu của bầy ngỗng từ đằng sau sẽ động viên những con đi đầu giữ được tốc độ của chúng. Những lời động viên đã tạo nên sức mạnh cho những người đang ở đầu con sóng, giúp cho họ giữ vững tốc độ, thay vì để họ mỗi ngày phải chịu đựng áp lực công việc và sự mệt mỏi triền miên.”</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r">
              <a:lnSpc>
                <a:spcPct val="130000"/>
              </a:lnSpc>
              <a:spcAft>
                <a:spcPts val="600"/>
              </a:spcAft>
            </a:pP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 học từ loài ngỗng </a:t>
            </a: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Quà tặng của cuộc sống)</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18135" marR="30480" indent="-514350" algn="just">
              <a:lnSpc>
                <a:spcPct val="130000"/>
              </a:lnSpc>
              <a:spcAft>
                <a:spcPts val="600"/>
              </a:spcAft>
              <a:buAutoNum type="alphaUcPeriod"/>
            </a:pP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x-none" sz="2800" kern="1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8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endParaRPr lang="x-none" sz="2800" kern="100" dirty="0">
              <a:latin typeface="Times New Roman" panose="02020603050405020304" pitchFamily="18" charset="0"/>
              <a:ea typeface="Times New Roman" panose="02020603050405020304" pitchFamily="18" charset="0"/>
              <a:cs typeface="Times New Roman" panose="02020603050405020304" pitchFamily="18" charset="0"/>
            </a:endParaRPr>
          </a:p>
          <a:p>
            <a:pPr marR="30480" algn="just">
              <a:lnSpc>
                <a:spcPct val="130000"/>
              </a:lnSpc>
              <a:spcAft>
                <a:spcPts val="600"/>
              </a:spcAft>
            </a:pPr>
            <a:endParaRPr lang="en-US"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5-Point Star 1">
            <a:extLst>
              <a:ext uri="{FF2B5EF4-FFF2-40B4-BE49-F238E27FC236}">
                <a16:creationId xmlns:a16="http://schemas.microsoft.com/office/drawing/2014/main" xmlns="" id="{45E1CFF0-B57F-E7FB-1129-9973F2F9D2BD}"/>
              </a:ext>
            </a:extLst>
          </p:cNvPr>
          <p:cNvSpPr/>
          <p:nvPr/>
        </p:nvSpPr>
        <p:spPr>
          <a:xfrm>
            <a:off x="1571070" y="5429250"/>
            <a:ext cx="712520" cy="91440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422473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trips(downLeft)">
                                      <p:cBhvr>
                                        <p:cTn id="12" dur="500"/>
                                        <p:tgtEl>
                                          <p:spTgt spid="4">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strips(downLeft)">
                                      <p:cBhvr>
                                        <p:cTn id="15" dur="500"/>
                                        <p:tgtEl>
                                          <p:spTgt spid="4">
                                            <p:txEl>
                                              <p:pRg st="2" end="2"/>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strips(downLeft)">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checkerboard(across)">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721923" y="625700"/>
            <a:ext cx="10367158" cy="4817473"/>
          </a:xfrm>
          <a:prstGeom prst="rect">
            <a:avLst/>
          </a:prstGeom>
          <a:noFill/>
        </p:spPr>
        <p:txBody>
          <a:bodyPr wrap="square" rtlCol="0">
            <a:spAutoFit/>
          </a:bodyPr>
          <a:lstStyle/>
          <a:p>
            <a:pPr marL="30480" marR="30480" indent="-226695" algn="just">
              <a:lnSpc>
                <a:spcPct val="130000"/>
              </a:lnSpc>
              <a:spcAft>
                <a:spcPts val="600"/>
              </a:spcAft>
            </a:pP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5: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x-none" sz="32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sắp</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5-Point Star 1">
            <a:extLst>
              <a:ext uri="{FF2B5EF4-FFF2-40B4-BE49-F238E27FC236}">
                <a16:creationId xmlns:a16="http://schemas.microsoft.com/office/drawing/2014/main" xmlns="" id="{236658DC-5840-39F8-66E0-134A684E0778}"/>
              </a:ext>
            </a:extLst>
          </p:cNvPr>
          <p:cNvSpPr/>
          <p:nvPr/>
        </p:nvSpPr>
        <p:spPr>
          <a:xfrm>
            <a:off x="3714194" y="4057651"/>
            <a:ext cx="712520" cy="62865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53545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circle(in)">
                                      <p:cBhvr>
                                        <p:cTn id="15" dur="2000"/>
                                        <p:tgtEl>
                                          <p:spTgt spid="4">
                                            <p:txEl>
                                              <p:pRg st="2" end="2"/>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circle(in)">
                                      <p:cBhvr>
                                        <p:cTn id="18" dur="2000"/>
                                        <p:tgtEl>
                                          <p:spTgt spid="4">
                                            <p:txEl>
                                              <p:pRg st="3" end="3"/>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circle(in)">
                                      <p:cBhvr>
                                        <p:cTn id="21" dur="20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checkerboard(across)">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721923" y="625700"/>
            <a:ext cx="10367158" cy="5457648"/>
          </a:xfrm>
          <a:prstGeom prst="rect">
            <a:avLst/>
          </a:prstGeom>
          <a:noFill/>
        </p:spPr>
        <p:txBody>
          <a:bodyPr wrap="square" rtlCol="0">
            <a:spAutoFit/>
          </a:bodyPr>
          <a:lstStyle/>
          <a:p>
            <a:pPr marL="30480" marR="30480" indent="-226695" algn="just">
              <a:lnSpc>
                <a:spcPct val="130000"/>
              </a:lnSpc>
              <a:spcAft>
                <a:spcPts val="600"/>
              </a:spcAft>
            </a:pPr>
            <a:r>
              <a:rPr lang="en-US" sz="3200" b="1" kern="100" dirty="0" err="1">
                <a:solidFill>
                  <a:srgbClr val="FF0000"/>
                </a:solidFill>
                <a:latin typeface="Times New Roman" panose="02020603050405020304" pitchFamily="18" charset="0"/>
                <a:cs typeface="Times New Roman" panose="02020603050405020304" pitchFamily="18" charset="0"/>
              </a:rPr>
              <a:t>Câu</a:t>
            </a:r>
            <a:r>
              <a:rPr lang="en-US" sz="3200" b="1" kern="100" dirty="0">
                <a:solidFill>
                  <a:srgbClr val="FF0000"/>
                </a:solidFill>
                <a:latin typeface="Times New Roman" panose="02020603050405020304" pitchFamily="18" charset="0"/>
                <a:cs typeface="Times New Roman" panose="02020603050405020304" pitchFamily="18" charset="0"/>
              </a:rPr>
              <a:t> 6: </a:t>
            </a:r>
            <a:r>
              <a:rPr lang="en-US" sz="3200" b="1" kern="100" dirty="0" err="1">
                <a:solidFill>
                  <a:srgbClr val="FF0000"/>
                </a:solidFill>
                <a:latin typeface="Times New Roman" panose="02020603050405020304" pitchFamily="18" charset="0"/>
                <a:cs typeface="Times New Roman" panose="02020603050405020304" pitchFamily="18" charset="0"/>
              </a:rPr>
              <a:t>Thế</a:t>
            </a:r>
            <a:r>
              <a:rPr lang="en-US" sz="3200" b="1" kern="100" dirty="0">
                <a:solidFill>
                  <a:srgbClr val="FF0000"/>
                </a:solidFill>
                <a:latin typeface="Times New Roman" panose="02020603050405020304" pitchFamily="18" charset="0"/>
                <a:cs typeface="Times New Roman" panose="02020603050405020304" pitchFamily="18" charset="0"/>
              </a:rPr>
              <a:t> </a:t>
            </a:r>
            <a:r>
              <a:rPr lang="en-US" sz="3200" b="1" kern="100" dirty="0" err="1">
                <a:solidFill>
                  <a:srgbClr val="FF0000"/>
                </a:solidFill>
                <a:latin typeface="Times New Roman" panose="02020603050405020304" pitchFamily="18" charset="0"/>
                <a:cs typeface="Times New Roman" panose="02020603050405020304" pitchFamily="18" charset="0"/>
              </a:rPr>
              <a:t>nào</a:t>
            </a:r>
            <a:r>
              <a:rPr lang="en-US" sz="3200" b="1" kern="100" dirty="0">
                <a:solidFill>
                  <a:srgbClr val="FF0000"/>
                </a:solidFill>
                <a:latin typeface="Times New Roman" panose="02020603050405020304" pitchFamily="18" charset="0"/>
                <a:cs typeface="Times New Roman" panose="02020603050405020304" pitchFamily="18" charset="0"/>
              </a:rPr>
              <a:t> </a:t>
            </a:r>
            <a:r>
              <a:rPr lang="en-US" sz="3200" b="1" kern="100" dirty="0" err="1">
                <a:solidFill>
                  <a:srgbClr val="FF0000"/>
                </a:solidFill>
                <a:latin typeface="Times New Roman" panose="02020603050405020304" pitchFamily="18" charset="0"/>
                <a:cs typeface="Times New Roman" panose="02020603050405020304" pitchFamily="18" charset="0"/>
              </a:rPr>
              <a:t>là</a:t>
            </a:r>
            <a:r>
              <a:rPr lang="en-US" sz="3200" b="1" kern="100" dirty="0">
                <a:solidFill>
                  <a:srgbClr val="FF0000"/>
                </a:solidFill>
                <a:latin typeface="Times New Roman" panose="02020603050405020304" pitchFamily="18" charset="0"/>
                <a:cs typeface="Times New Roman" panose="02020603050405020304" pitchFamily="18" charset="0"/>
              </a:rPr>
              <a:t> </a:t>
            </a:r>
            <a:r>
              <a:rPr lang="en-US" sz="3200" b="1" kern="100" dirty="0" err="1">
                <a:solidFill>
                  <a:srgbClr val="FF0000"/>
                </a:solidFill>
                <a:latin typeface="Times New Roman" panose="02020603050405020304" pitchFamily="18" charset="0"/>
                <a:cs typeface="Times New Roman" panose="02020603050405020304" pitchFamily="18" charset="0"/>
              </a:rPr>
              <a:t>luận</a:t>
            </a:r>
            <a:r>
              <a:rPr lang="en-US" sz="3200" b="1" kern="100" dirty="0">
                <a:solidFill>
                  <a:srgbClr val="FF0000"/>
                </a:solidFill>
                <a:latin typeface="Times New Roman" panose="02020603050405020304" pitchFamily="18" charset="0"/>
                <a:cs typeface="Times New Roman" panose="02020603050405020304" pitchFamily="18" charset="0"/>
              </a:rPr>
              <a:t> </a:t>
            </a:r>
            <a:r>
              <a:rPr lang="en-US" sz="3200" b="1" kern="100" dirty="0" err="1">
                <a:solidFill>
                  <a:srgbClr val="FF0000"/>
                </a:solidFill>
                <a:latin typeface="Times New Roman" panose="02020603050405020304" pitchFamily="18" charset="0"/>
                <a:cs typeface="Times New Roman" panose="02020603050405020304" pitchFamily="18" charset="0"/>
              </a:rPr>
              <a:t>cứ</a:t>
            </a:r>
            <a:r>
              <a:rPr lang="en-US" sz="3200" b="1" kern="100" dirty="0">
                <a:solidFill>
                  <a:srgbClr val="FF0000"/>
                </a:solidFill>
                <a:latin typeface="Times New Roman" panose="02020603050405020304" pitchFamily="18" charset="0"/>
                <a:cs typeface="Times New Roman" panose="02020603050405020304" pitchFamily="18" charset="0"/>
              </a:rPr>
              <a:t> </a:t>
            </a:r>
            <a:r>
              <a:rPr lang="en-US" sz="3200" b="1" kern="100" dirty="0" err="1">
                <a:solidFill>
                  <a:srgbClr val="FF0000"/>
                </a:solidFill>
                <a:latin typeface="Times New Roman" panose="02020603050405020304" pitchFamily="18" charset="0"/>
                <a:cs typeface="Times New Roman" panose="02020603050405020304" pitchFamily="18" charset="0"/>
              </a:rPr>
              <a:t>trong</a:t>
            </a:r>
            <a:r>
              <a:rPr lang="en-US" sz="3200" b="1" kern="100" dirty="0">
                <a:solidFill>
                  <a:srgbClr val="FF0000"/>
                </a:solidFill>
                <a:latin typeface="Times New Roman" panose="02020603050405020304" pitchFamily="18" charset="0"/>
                <a:cs typeface="Times New Roman" panose="02020603050405020304" pitchFamily="18" charset="0"/>
              </a:rPr>
              <a:t> </a:t>
            </a:r>
            <a:r>
              <a:rPr lang="en-US" sz="3200" b="1" kern="100" dirty="0" err="1">
                <a:solidFill>
                  <a:srgbClr val="FF0000"/>
                </a:solidFill>
                <a:latin typeface="Times New Roman" panose="02020603050405020304" pitchFamily="18" charset="0"/>
                <a:cs typeface="Times New Roman" panose="02020603050405020304" pitchFamily="18" charset="0"/>
              </a:rPr>
              <a:t>bài</a:t>
            </a:r>
            <a:r>
              <a:rPr lang="en-US" sz="3200" b="1" kern="100" dirty="0">
                <a:solidFill>
                  <a:srgbClr val="FF0000"/>
                </a:solidFill>
                <a:latin typeface="Times New Roman" panose="02020603050405020304" pitchFamily="18" charset="0"/>
                <a:cs typeface="Times New Roman" panose="02020603050405020304" pitchFamily="18" charset="0"/>
              </a:rPr>
              <a:t> </a:t>
            </a:r>
            <a:r>
              <a:rPr lang="en-US" sz="3200" b="1" kern="100" dirty="0" err="1">
                <a:solidFill>
                  <a:srgbClr val="FF0000"/>
                </a:solidFill>
                <a:latin typeface="Times New Roman" panose="02020603050405020304" pitchFamily="18" charset="0"/>
                <a:cs typeface="Times New Roman" panose="02020603050405020304" pitchFamily="18" charset="0"/>
              </a:rPr>
              <a:t>văn</a:t>
            </a:r>
            <a:r>
              <a:rPr lang="en-US" sz="3200" b="1" kern="100" dirty="0">
                <a:solidFill>
                  <a:srgbClr val="FF0000"/>
                </a:solidFill>
                <a:latin typeface="Times New Roman" panose="02020603050405020304" pitchFamily="18" charset="0"/>
                <a:cs typeface="Times New Roman" panose="02020603050405020304" pitchFamily="18" charset="0"/>
              </a:rPr>
              <a:t> </a:t>
            </a:r>
            <a:r>
              <a:rPr lang="en-US" sz="3200" b="1" kern="100" dirty="0" err="1">
                <a:solidFill>
                  <a:srgbClr val="FF0000"/>
                </a:solidFill>
                <a:latin typeface="Times New Roman" panose="02020603050405020304" pitchFamily="18" charset="0"/>
                <a:cs typeface="Times New Roman" panose="02020603050405020304" pitchFamily="18" charset="0"/>
              </a:rPr>
              <a:t>nghị</a:t>
            </a:r>
            <a:r>
              <a:rPr lang="en-US" sz="3200" b="1" kern="100" dirty="0">
                <a:solidFill>
                  <a:srgbClr val="FF0000"/>
                </a:solidFill>
                <a:latin typeface="Times New Roman" panose="02020603050405020304" pitchFamily="18" charset="0"/>
                <a:cs typeface="Times New Roman" panose="02020603050405020304" pitchFamily="18" charset="0"/>
              </a:rPr>
              <a:t> </a:t>
            </a:r>
            <a:r>
              <a:rPr lang="en-US" sz="3200" b="1" kern="100" dirty="0" err="1">
                <a:solidFill>
                  <a:srgbClr val="FF0000"/>
                </a:solidFill>
                <a:latin typeface="Times New Roman" panose="02020603050405020304" pitchFamily="18" charset="0"/>
                <a:cs typeface="Times New Roman" panose="02020603050405020304" pitchFamily="18" charset="0"/>
              </a:rPr>
              <a:t>luận</a:t>
            </a:r>
            <a:r>
              <a:rPr lang="en-US" sz="3200" b="1" kern="100" dirty="0">
                <a:solidFill>
                  <a:srgbClr val="FF0000"/>
                </a:solidFill>
                <a:latin typeface="Times New Roman" panose="02020603050405020304" pitchFamily="18" charset="0"/>
                <a:cs typeface="Times New Roman" panose="02020603050405020304" pitchFamily="18" charset="0"/>
              </a:rPr>
              <a:t> ?</a:t>
            </a:r>
            <a:endParaRPr lang="x-none" sz="3200" b="1" kern="100" dirty="0">
              <a:solidFill>
                <a:srgbClr val="FF0000"/>
              </a:solidFill>
              <a:latin typeface="Times New Roman" panose="02020603050405020304" pitchFamily="18"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sắp</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indent="-226695" algn="just">
              <a:lnSpc>
                <a:spcPct val="130000"/>
              </a:lnSpc>
              <a:spcAft>
                <a:spcPts val="60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xúc,suy</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x-none" sz="3200" kern="1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x-none"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5-Point Star 1">
            <a:extLst>
              <a:ext uri="{FF2B5EF4-FFF2-40B4-BE49-F238E27FC236}">
                <a16:creationId xmlns:a16="http://schemas.microsoft.com/office/drawing/2014/main" xmlns="" id="{61D049D2-4A2E-EBD6-9984-FE61C1568BDC}"/>
              </a:ext>
            </a:extLst>
          </p:cNvPr>
          <p:cNvSpPr/>
          <p:nvPr/>
        </p:nvSpPr>
        <p:spPr>
          <a:xfrm>
            <a:off x="1009403" y="2643189"/>
            <a:ext cx="712520" cy="62865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18430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 calcmode="lin" valueType="num">
                                      <p:cBhvr additive="base">
                                        <p:cTn id="16"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 calcmode="lin" valueType="num">
                                      <p:cBhvr additive="base">
                                        <p:cTn id="20"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checkerboard(across)">
                                      <p:cBhvr>
                                        <p:cTn id="3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A6234A6-1607-22E2-3A72-C4E5013EF003}"/>
              </a:ext>
            </a:extLst>
          </p:cNvPr>
          <p:cNvSpPr txBox="1"/>
          <p:nvPr/>
        </p:nvSpPr>
        <p:spPr>
          <a:xfrm>
            <a:off x="1353788" y="140022"/>
            <a:ext cx="10367158" cy="5868786"/>
          </a:xfrm>
          <a:prstGeom prst="rect">
            <a:avLst/>
          </a:prstGeom>
          <a:noFill/>
        </p:spPr>
        <p:txBody>
          <a:bodyPr wrap="square" rtlCol="0">
            <a:spAutoFit/>
          </a:bodyPr>
          <a:lstStyle/>
          <a:p>
            <a:pPr marL="127000" indent="-104140" algn="just">
              <a:lnSpc>
                <a:spcPct val="130000"/>
              </a:lnSpc>
              <a:tabLst>
                <a:tab pos="180340" algn="l"/>
                <a:tab pos="295275" algn="l"/>
              </a:tabLst>
            </a:pPr>
            <a:r>
              <a:rPr lang="vi-VN" sz="2800" b="1" dirty="0">
                <a:solidFill>
                  <a:srgbClr val="FF0000"/>
                </a:solidFill>
                <a:effectLst/>
                <a:latin typeface="Times New Roman" panose="02020603050405020304" pitchFamily="18" charset="0"/>
                <a:ea typeface="Times New Roman" panose="02020603050405020304" pitchFamily="18" charset="0"/>
              </a:rPr>
              <a:t>Câu 7:</a:t>
            </a:r>
            <a:r>
              <a:rPr lang="vi-VN" sz="2800" dirty="0">
                <a:solidFill>
                  <a:srgbClr val="FF0000"/>
                </a:solidFill>
                <a:effectLst/>
                <a:latin typeface="Times New Roman" panose="02020603050405020304" pitchFamily="18" charset="0"/>
                <a:ea typeface="Times New Roman" panose="02020603050405020304" pitchFamily="18" charset="0"/>
              </a:rPr>
              <a:t> </a:t>
            </a:r>
            <a:r>
              <a:rPr lang="vi-VN" sz="2800" b="1" dirty="0">
                <a:solidFill>
                  <a:srgbClr val="FF0000"/>
                </a:solidFill>
                <a:effectLst/>
                <a:latin typeface="Times New Roman" panose="02020603050405020304" pitchFamily="18" charset="0"/>
                <a:ea typeface="Times New Roman" panose="02020603050405020304" pitchFamily="18" charset="0"/>
              </a:rPr>
              <a:t>Ý nào sau đây KHÔNG đúng khi nói về đặc điểm của bài văn nghị luận tác phẩm truyện:</a:t>
            </a:r>
            <a:endParaRPr lang="x-none" sz="2800" dirty="0">
              <a:solidFill>
                <a:srgbClr val="FF0000"/>
              </a:solidFill>
              <a:effectLst/>
              <a:latin typeface="Times New Roman" panose="02020603050405020304" pitchFamily="18" charset="0"/>
              <a:ea typeface="Times New Roman" panose="02020603050405020304" pitchFamily="18" charset="0"/>
            </a:endParaRPr>
          </a:p>
          <a:p>
            <a:pPr marL="226695" indent="-226695" algn="just">
              <a:lnSpc>
                <a:spcPct val="130000"/>
              </a:lnSpc>
              <a:spcAft>
                <a:spcPts val="600"/>
              </a:spcAft>
            </a:pP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Là trình bày những nhận xét, đánh giá của mình về nhân vật, sự kiện, chủ đề hay nghệ thuật của một tác phẩm cụ thể</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Những nhận xét, đánh giá phải xuất phát từ nội dung và tính cách, số phận nhân vật và nghệ thuật trong tác phẩm</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Các nhận xét đánh giá của truyện xuất phát từ suy nghĩ chủ quan của người viết.</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6695" indent="-226695" algn="just">
              <a:lnSpc>
                <a:spcPct val="130000"/>
              </a:lnSpc>
              <a:spcAft>
                <a:spcPts val="600"/>
              </a:spcAft>
            </a:pP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Bài nghị luận về tác phẩm truyện cần có bố cục mạch lạc, có lời văn chính xác, gợi cảm</a:t>
            </a:r>
            <a:endParaRPr lang="x-none"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5-Point Star 1">
            <a:extLst>
              <a:ext uri="{FF2B5EF4-FFF2-40B4-BE49-F238E27FC236}">
                <a16:creationId xmlns:a16="http://schemas.microsoft.com/office/drawing/2014/main" xmlns="" id="{47346D65-5130-904F-ABCC-E02FBFC9163E}"/>
              </a:ext>
            </a:extLst>
          </p:cNvPr>
          <p:cNvSpPr/>
          <p:nvPr/>
        </p:nvSpPr>
        <p:spPr>
          <a:xfrm>
            <a:off x="3714194" y="4057651"/>
            <a:ext cx="712520" cy="62865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77509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checkerboard(across)">
                                      <p:cBhvr>
                                        <p:cTn id="15" dur="500"/>
                                        <p:tgtEl>
                                          <p:spTgt spid="4">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checkerboard(across)">
                                      <p:cBhvr>
                                        <p:cTn id="18" dur="500"/>
                                        <p:tgtEl>
                                          <p:spTgt spid="4">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checkerboard(across)">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checkerboard(across)">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{3A3097AF-DA26-6941-962D-E3ACAD54AB41}tf10001069</Template>
  <TotalTime>239</TotalTime>
  <Words>3110</Words>
  <Application>Microsoft Office PowerPoint</Application>
  <PresentationFormat>Custom</PresentationFormat>
  <Paragraphs>194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Admin</cp:lastModifiedBy>
  <cp:revision>21</cp:revision>
  <dcterms:created xsi:type="dcterms:W3CDTF">2023-08-06T10:34:19Z</dcterms:created>
  <dcterms:modified xsi:type="dcterms:W3CDTF">2023-08-10T23:24:43Z</dcterms:modified>
</cp:coreProperties>
</file>