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sldIdLst>
    <p:sldId id="256" r:id="rId2"/>
    <p:sldId id="257" r:id="rId3"/>
    <p:sldId id="258" r:id="rId4"/>
    <p:sldId id="264" r:id="rId5"/>
    <p:sldId id="259" r:id="rId6"/>
    <p:sldId id="260" r:id="rId7"/>
    <p:sldId id="261" r:id="rId8"/>
    <p:sldId id="262"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2" d="100"/>
          <a:sy n="62" d="100"/>
        </p:scale>
        <p:origin x="82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5F05C73-DCF2-4799-986E-BCB9E52202AA}"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C2C71-8BF4-40C1-8BA1-43E68F6EC46A}" type="slidenum">
              <a:rPr lang="en-US" smtClean="0"/>
              <a:t>‹#›</a:t>
            </a:fld>
            <a:endParaRPr lang="en-US"/>
          </a:p>
        </p:txBody>
      </p:sp>
    </p:spTree>
    <p:extLst>
      <p:ext uri="{BB962C8B-B14F-4D97-AF65-F5344CB8AC3E}">
        <p14:creationId xmlns:p14="http://schemas.microsoft.com/office/powerpoint/2010/main" val="3460884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F05C73-DCF2-4799-986E-BCB9E52202AA}"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C2C71-8BF4-40C1-8BA1-43E68F6EC46A}" type="slidenum">
              <a:rPr lang="en-US" smtClean="0"/>
              <a:t>‹#›</a:t>
            </a:fld>
            <a:endParaRPr lang="en-US"/>
          </a:p>
        </p:txBody>
      </p:sp>
    </p:spTree>
    <p:extLst>
      <p:ext uri="{BB962C8B-B14F-4D97-AF65-F5344CB8AC3E}">
        <p14:creationId xmlns:p14="http://schemas.microsoft.com/office/powerpoint/2010/main" val="1269508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F05C73-DCF2-4799-986E-BCB9E52202AA}"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C2C71-8BF4-40C1-8BA1-43E68F6EC46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16035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F05C73-DCF2-4799-986E-BCB9E52202AA}"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C2C71-8BF4-40C1-8BA1-43E68F6EC46A}" type="slidenum">
              <a:rPr lang="en-US" smtClean="0"/>
              <a:t>‹#›</a:t>
            </a:fld>
            <a:endParaRPr lang="en-US"/>
          </a:p>
        </p:txBody>
      </p:sp>
    </p:spTree>
    <p:extLst>
      <p:ext uri="{BB962C8B-B14F-4D97-AF65-F5344CB8AC3E}">
        <p14:creationId xmlns:p14="http://schemas.microsoft.com/office/powerpoint/2010/main" val="19365954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F05C73-DCF2-4799-986E-BCB9E52202AA}"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C2C71-8BF4-40C1-8BA1-43E68F6EC46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901186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F05C73-DCF2-4799-986E-BCB9E52202AA}"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C2C71-8BF4-40C1-8BA1-43E68F6EC46A}" type="slidenum">
              <a:rPr lang="en-US" smtClean="0"/>
              <a:t>‹#›</a:t>
            </a:fld>
            <a:endParaRPr lang="en-US"/>
          </a:p>
        </p:txBody>
      </p:sp>
    </p:spTree>
    <p:extLst>
      <p:ext uri="{BB962C8B-B14F-4D97-AF65-F5344CB8AC3E}">
        <p14:creationId xmlns:p14="http://schemas.microsoft.com/office/powerpoint/2010/main" val="17302387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F05C73-DCF2-4799-986E-BCB9E52202AA}"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C2C71-8BF4-40C1-8BA1-43E68F6EC46A}" type="slidenum">
              <a:rPr lang="en-US" smtClean="0"/>
              <a:t>‹#›</a:t>
            </a:fld>
            <a:endParaRPr lang="en-US"/>
          </a:p>
        </p:txBody>
      </p:sp>
    </p:spTree>
    <p:extLst>
      <p:ext uri="{BB962C8B-B14F-4D97-AF65-F5344CB8AC3E}">
        <p14:creationId xmlns:p14="http://schemas.microsoft.com/office/powerpoint/2010/main" val="19427919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F05C73-DCF2-4799-986E-BCB9E52202AA}"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C2C71-8BF4-40C1-8BA1-43E68F6EC46A}" type="slidenum">
              <a:rPr lang="en-US" smtClean="0"/>
              <a:t>‹#›</a:t>
            </a:fld>
            <a:endParaRPr lang="en-US"/>
          </a:p>
        </p:txBody>
      </p:sp>
    </p:spTree>
    <p:extLst>
      <p:ext uri="{BB962C8B-B14F-4D97-AF65-F5344CB8AC3E}">
        <p14:creationId xmlns:p14="http://schemas.microsoft.com/office/powerpoint/2010/main" val="2526364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F05C73-DCF2-4799-986E-BCB9E52202AA}"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C2C71-8BF4-40C1-8BA1-43E68F6EC46A}" type="slidenum">
              <a:rPr lang="en-US" smtClean="0"/>
              <a:t>‹#›</a:t>
            </a:fld>
            <a:endParaRPr lang="en-US"/>
          </a:p>
        </p:txBody>
      </p:sp>
    </p:spTree>
    <p:extLst>
      <p:ext uri="{BB962C8B-B14F-4D97-AF65-F5344CB8AC3E}">
        <p14:creationId xmlns:p14="http://schemas.microsoft.com/office/powerpoint/2010/main" val="1202928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F05C73-DCF2-4799-986E-BCB9E52202AA}"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C2C71-8BF4-40C1-8BA1-43E68F6EC46A}" type="slidenum">
              <a:rPr lang="en-US" smtClean="0"/>
              <a:t>‹#›</a:t>
            </a:fld>
            <a:endParaRPr lang="en-US"/>
          </a:p>
        </p:txBody>
      </p:sp>
    </p:spTree>
    <p:extLst>
      <p:ext uri="{BB962C8B-B14F-4D97-AF65-F5344CB8AC3E}">
        <p14:creationId xmlns:p14="http://schemas.microsoft.com/office/powerpoint/2010/main" val="250000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5F05C73-DCF2-4799-986E-BCB9E52202AA}" type="datetimeFigureOut">
              <a:rPr lang="en-US" smtClean="0"/>
              <a:t>8/12/2023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3C2C71-8BF4-40C1-8BA1-43E68F6EC46A}" type="slidenum">
              <a:rPr lang="en-US" smtClean="0"/>
              <a:t>‹#›</a:t>
            </a:fld>
            <a:endParaRPr lang="en-US"/>
          </a:p>
        </p:txBody>
      </p:sp>
    </p:spTree>
    <p:extLst>
      <p:ext uri="{BB962C8B-B14F-4D97-AF65-F5344CB8AC3E}">
        <p14:creationId xmlns:p14="http://schemas.microsoft.com/office/powerpoint/2010/main" val="1880616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F05C73-DCF2-4799-986E-BCB9E52202AA}" type="datetimeFigureOut">
              <a:rPr lang="en-US" smtClean="0"/>
              <a:t>8/12/2023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3C2C71-8BF4-40C1-8BA1-43E68F6EC46A}" type="slidenum">
              <a:rPr lang="en-US" smtClean="0"/>
              <a:t>‹#›</a:t>
            </a:fld>
            <a:endParaRPr lang="en-US"/>
          </a:p>
        </p:txBody>
      </p:sp>
    </p:spTree>
    <p:extLst>
      <p:ext uri="{BB962C8B-B14F-4D97-AF65-F5344CB8AC3E}">
        <p14:creationId xmlns:p14="http://schemas.microsoft.com/office/powerpoint/2010/main" val="2050906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F05C73-DCF2-4799-986E-BCB9E52202AA}" type="datetimeFigureOut">
              <a:rPr lang="en-US" smtClean="0"/>
              <a:t>8/12/2023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3C2C71-8BF4-40C1-8BA1-43E68F6EC46A}" type="slidenum">
              <a:rPr lang="en-US" smtClean="0"/>
              <a:t>‹#›</a:t>
            </a:fld>
            <a:endParaRPr lang="en-US"/>
          </a:p>
        </p:txBody>
      </p:sp>
    </p:spTree>
    <p:extLst>
      <p:ext uri="{BB962C8B-B14F-4D97-AF65-F5344CB8AC3E}">
        <p14:creationId xmlns:p14="http://schemas.microsoft.com/office/powerpoint/2010/main" val="1307618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F05C73-DCF2-4799-986E-BCB9E52202AA}" type="datetimeFigureOut">
              <a:rPr lang="en-US" smtClean="0"/>
              <a:t>8/12/2023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3C2C71-8BF4-40C1-8BA1-43E68F6EC46A}" type="slidenum">
              <a:rPr lang="en-US" smtClean="0"/>
              <a:t>‹#›</a:t>
            </a:fld>
            <a:endParaRPr lang="en-US"/>
          </a:p>
        </p:txBody>
      </p:sp>
    </p:spTree>
    <p:extLst>
      <p:ext uri="{BB962C8B-B14F-4D97-AF65-F5344CB8AC3E}">
        <p14:creationId xmlns:p14="http://schemas.microsoft.com/office/powerpoint/2010/main" val="2221706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5F05C73-DCF2-4799-986E-BCB9E52202AA}" type="datetimeFigureOut">
              <a:rPr lang="en-US" smtClean="0"/>
              <a:t>8/12/2023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3C2C71-8BF4-40C1-8BA1-43E68F6EC46A}" type="slidenum">
              <a:rPr lang="en-US" smtClean="0"/>
              <a:t>‹#›</a:t>
            </a:fld>
            <a:endParaRPr lang="en-US"/>
          </a:p>
        </p:txBody>
      </p:sp>
    </p:spTree>
    <p:extLst>
      <p:ext uri="{BB962C8B-B14F-4D97-AF65-F5344CB8AC3E}">
        <p14:creationId xmlns:p14="http://schemas.microsoft.com/office/powerpoint/2010/main" val="2694035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F05C73-DCF2-4799-986E-BCB9E52202AA}" type="datetimeFigureOut">
              <a:rPr lang="en-US" smtClean="0"/>
              <a:t>8/12/2023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3C2C71-8BF4-40C1-8BA1-43E68F6EC46A}" type="slidenum">
              <a:rPr lang="en-US" smtClean="0"/>
              <a:t>‹#›</a:t>
            </a:fld>
            <a:endParaRPr lang="en-US"/>
          </a:p>
        </p:txBody>
      </p:sp>
    </p:spTree>
    <p:extLst>
      <p:ext uri="{BB962C8B-B14F-4D97-AF65-F5344CB8AC3E}">
        <p14:creationId xmlns:p14="http://schemas.microsoft.com/office/powerpoint/2010/main" val="3946341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5F05C73-DCF2-4799-986E-BCB9E52202AA}" type="datetimeFigureOut">
              <a:rPr lang="en-US" smtClean="0"/>
              <a:t>8/12/2023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A3C2C71-8BF4-40C1-8BA1-43E68F6EC46A}" type="slidenum">
              <a:rPr lang="en-US" smtClean="0"/>
              <a:t>‹#›</a:t>
            </a:fld>
            <a:endParaRPr lang="en-US"/>
          </a:p>
        </p:txBody>
      </p:sp>
    </p:spTree>
    <p:extLst>
      <p:ext uri="{BB962C8B-B14F-4D97-AF65-F5344CB8AC3E}">
        <p14:creationId xmlns:p14="http://schemas.microsoft.com/office/powerpoint/2010/main" val="9361257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5764D-CD29-7DA8-95DD-AB0EF3063F74}"/>
              </a:ext>
            </a:extLst>
          </p:cNvPr>
          <p:cNvSpPr>
            <a:spLocks noGrp="1"/>
          </p:cNvSpPr>
          <p:nvPr>
            <p:ph type="ctrTitle"/>
          </p:nvPr>
        </p:nvSpPr>
        <p:spPr/>
        <p:txBody>
          <a:bodyPr>
            <a:noAutofit/>
          </a:bodyPr>
          <a:lstStyle/>
          <a:p>
            <a:pPr marL="0" marR="0" algn="ctr">
              <a:lnSpc>
                <a:spcPct val="150000"/>
              </a:lnSpc>
              <a:spcBef>
                <a:spcPts val="0"/>
              </a:spcBef>
              <a:spcAft>
                <a:spcPts val="0"/>
              </a:spcAft>
            </a:pPr>
            <a:r>
              <a:rPr lang="en-US" sz="2000" b="1" i="1" u="sng"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Thực</a:t>
            </a:r>
            <a:r>
              <a:rPr lang="en-US" sz="2000" b="1" i="1" u="sng"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i="1" u="sng"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hành</a:t>
            </a:r>
            <a:r>
              <a:rPr lang="en-US" sz="2000" b="1" i="1" u="sng"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i="1" u="sng"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tiếng</a:t>
            </a:r>
            <a:r>
              <a:rPr lang="en-US" sz="2000" b="1" i="1" u="sng"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i="1" u="sng"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Việt</a:t>
            </a:r>
            <a:br>
              <a:rPr lang="en-US" sz="20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br>
            <a:r>
              <a:rPr lang="en-US" sz="20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HIỆN TƯỢNG PHÁ VỠ QUY TẮC NGÔN NGỮ THÔNG THƯỜNG</a:t>
            </a:r>
            <a:br>
              <a:rPr lang="en-US" sz="20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br>
            <a:r>
              <a:rPr lang="en-US" sz="20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 </a:t>
            </a:r>
            <a:r>
              <a:rPr lang="en-US" sz="2000" i="1"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tiết</a:t>
            </a:r>
            <a:r>
              <a:rPr lang="en-US" sz="20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br>
              <a:rPr lang="en-US" sz="200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br>
            <a:endParaRPr lang="en-US" sz="2000" i="1" dirty="0">
              <a:solidFill>
                <a:schemeClr val="tx1"/>
              </a:solidFill>
            </a:endParaRPr>
          </a:p>
        </p:txBody>
      </p:sp>
    </p:spTree>
    <p:extLst>
      <p:ext uri="{BB962C8B-B14F-4D97-AF65-F5344CB8AC3E}">
        <p14:creationId xmlns:p14="http://schemas.microsoft.com/office/powerpoint/2010/main" val="2318480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0C052-FEB9-9C3A-0905-6FBCE87840FB}"/>
              </a:ext>
            </a:extLst>
          </p:cNvPr>
          <p:cNvSpPr>
            <a:spLocks noGrp="1"/>
          </p:cNvSpPr>
          <p:nvPr>
            <p:ph type="title"/>
          </p:nvPr>
        </p:nvSpPr>
        <p:spPr>
          <a:xfrm>
            <a:off x="677334" y="260282"/>
            <a:ext cx="8596668" cy="1320800"/>
          </a:xfrm>
        </p:spPr>
        <p:txBody>
          <a:bodyPr/>
          <a:lstStyle/>
          <a:p>
            <a:r>
              <a:rPr lang="en-US" dirty="0"/>
              <a:t>HOẠT ĐỘNG 1. KHỞI ĐỘNG</a:t>
            </a:r>
          </a:p>
        </p:txBody>
      </p:sp>
      <p:sp>
        <p:nvSpPr>
          <p:cNvPr id="3" name="Content Placeholder 2">
            <a:extLst>
              <a:ext uri="{FF2B5EF4-FFF2-40B4-BE49-F238E27FC236}">
                <a16:creationId xmlns:a16="http://schemas.microsoft.com/office/drawing/2014/main" id="{2D9C973B-4280-E5BE-52BF-8583C7CE4812}"/>
              </a:ext>
            </a:extLst>
          </p:cNvPr>
          <p:cNvSpPr>
            <a:spLocks noGrp="1"/>
          </p:cNvSpPr>
          <p:nvPr>
            <p:ph idx="1"/>
          </p:nvPr>
        </p:nvSpPr>
        <p:spPr>
          <a:xfrm>
            <a:off x="677333" y="1482496"/>
            <a:ext cx="10213274" cy="5375504"/>
          </a:xfrm>
        </p:spPr>
        <p:txBody>
          <a:bodyPr>
            <a:normAutofit fontScale="25000" lnSpcReduction="20000"/>
          </a:bodyPr>
          <a:lstStyle/>
          <a:p>
            <a:r>
              <a:rPr lang="vi-VN" sz="8000" dirty="0"/>
              <a:t>HS đọc những câu thơ sau và chỉ ra nét độc đáo trong việc kết hợp từ:</a:t>
            </a:r>
          </a:p>
          <a:p>
            <a:r>
              <a:rPr lang="vi-VN" sz="8000" dirty="0"/>
              <a:t>(1) Lặn lội thân cò khi quãng văng</a:t>
            </a:r>
          </a:p>
          <a:p>
            <a:r>
              <a:rPr lang="vi-VN" sz="8000" dirty="0"/>
              <a:t>Eo sèo mặt nước buổi đò đông</a:t>
            </a:r>
            <a:r>
              <a:rPr lang="en-US" sz="8000" dirty="0"/>
              <a:t>  </a:t>
            </a:r>
          </a:p>
          <a:p>
            <a:pPr marL="0" indent="0">
              <a:buNone/>
            </a:pPr>
            <a:r>
              <a:rPr lang="vi-VN" sz="8000" dirty="0"/>
              <a:t>(Thương vợ– Trần Tế Xương)</a:t>
            </a:r>
          </a:p>
          <a:p>
            <a:r>
              <a:rPr lang="vi-VN" sz="8000" dirty="0"/>
              <a:t>(2) Ngẩng đầu ngắm mãi chưa xong nhớ</a:t>
            </a:r>
          </a:p>
          <a:p>
            <a:r>
              <a:rPr lang="vi-VN" sz="8000" dirty="0"/>
              <a:t>Hoa bưởi thơm rồi đêm đã khuya</a:t>
            </a:r>
          </a:p>
          <a:p>
            <a:pPr marL="0" indent="0">
              <a:buNone/>
            </a:pPr>
            <a:r>
              <a:rPr lang="vi-VN" sz="8000" dirty="0"/>
              <a:t>(Buồn trăng – Xuân Diệu)</a:t>
            </a:r>
          </a:p>
          <a:p>
            <a:r>
              <a:rPr lang="vi-VN" sz="8000" dirty="0"/>
              <a:t>- Ăn chùa cá chục lần nhưng không mời lại một lần. (dantri.com.vn, 3.10.2016)</a:t>
            </a:r>
          </a:p>
          <a:p>
            <a:r>
              <a:rPr lang="vi-VN" sz="8000" dirty="0"/>
              <a:t>- Ăn chặn tiền suất ăn cùa học sinh tiếu học.</a:t>
            </a:r>
            <a:r>
              <a:rPr lang="en-US" sz="8000" dirty="0"/>
              <a:t> </a:t>
            </a:r>
            <a:r>
              <a:rPr lang="vi-VN" sz="8000" dirty="0"/>
              <a:t>(thanhnien.vn, 20.10.2017)</a:t>
            </a:r>
          </a:p>
          <a:p>
            <a:r>
              <a:rPr lang="vi-VN" sz="8000" dirty="0"/>
              <a:t>- Biển bảo giao thông bị ăn hiếp.</a:t>
            </a:r>
            <a:r>
              <a:rPr lang="en-US" sz="8000" dirty="0"/>
              <a:t> </a:t>
            </a:r>
            <a:r>
              <a:rPr lang="vi-VN" sz="8000" dirty="0"/>
              <a:t>(thanhnien.vn, 9.10.2008)</a:t>
            </a:r>
          </a:p>
          <a:p>
            <a:r>
              <a:rPr lang="vi-VN" sz="8000" dirty="0"/>
              <a:t>- Những kè ăn chẹt ở Phổ Wall, (thanhn</a:t>
            </a:r>
            <a:r>
              <a:rPr lang="en-US" sz="8000" dirty="0" err="1"/>
              <a:t>ien</a:t>
            </a:r>
            <a:r>
              <a:rPr lang="vi-VN" sz="8000" dirty="0"/>
              <a:t>.vn,</a:t>
            </a:r>
            <a:r>
              <a:rPr lang="en-US" sz="8000" dirty="0"/>
              <a:t> </a:t>
            </a:r>
            <a:r>
              <a:rPr lang="vi-VN" sz="8000" dirty="0"/>
              <a:t>30.3.2009)</a:t>
            </a:r>
          </a:p>
          <a:p>
            <a:pPr marL="0" indent="0">
              <a:buNone/>
            </a:pPr>
            <a:endParaRPr lang="en-US" dirty="0"/>
          </a:p>
        </p:txBody>
      </p:sp>
    </p:spTree>
    <p:extLst>
      <p:ext uri="{BB962C8B-B14F-4D97-AF65-F5344CB8AC3E}">
        <p14:creationId xmlns:p14="http://schemas.microsoft.com/office/powerpoint/2010/main" val="3437824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6C41E-DC09-6821-F29D-FA2A71B33E0B}"/>
              </a:ext>
            </a:extLst>
          </p:cNvPr>
          <p:cNvSpPr>
            <a:spLocks noGrp="1"/>
          </p:cNvSpPr>
          <p:nvPr>
            <p:ph type="title"/>
          </p:nvPr>
        </p:nvSpPr>
        <p:spPr>
          <a:xfrm>
            <a:off x="677333" y="609600"/>
            <a:ext cx="10233291" cy="1320800"/>
          </a:xfrm>
        </p:spPr>
        <p:txBody>
          <a:bodyPr/>
          <a:lstStyle/>
          <a:p>
            <a:r>
              <a:rPr lang="en-US" dirty="0"/>
              <a:t>HOẠT ĐỘNG 2. HÌNH THÀNH KIẾN THỨC MỚI</a:t>
            </a:r>
          </a:p>
        </p:txBody>
      </p:sp>
      <p:sp>
        <p:nvSpPr>
          <p:cNvPr id="5" name="Rectangle 1">
            <a:extLst>
              <a:ext uri="{FF2B5EF4-FFF2-40B4-BE49-F238E27FC236}">
                <a16:creationId xmlns:a16="http://schemas.microsoft.com/office/drawing/2014/main" id="{A800D8AA-08A0-E50E-AD8D-F50CD2548505}"/>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H</a:t>
            </a:r>
            <a:r>
              <a:rPr kumimoji="0" lang="en-US" altLang="en-US" sz="1000" b="1" i="0" u="none" strike="noStrike" cap="none" normalizeH="0" baseline="0" bmk="">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oàn thành PHT số 1 </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9" name="Table 9">
            <a:extLst>
              <a:ext uri="{FF2B5EF4-FFF2-40B4-BE49-F238E27FC236}">
                <a16:creationId xmlns:a16="http://schemas.microsoft.com/office/drawing/2014/main" id="{15BD2D05-4E80-72DB-BE43-D8A64CAF0837}"/>
              </a:ext>
            </a:extLst>
          </p:cNvPr>
          <p:cNvGraphicFramePr>
            <a:graphicFrameLocks noGrp="1"/>
          </p:cNvGraphicFramePr>
          <p:nvPr>
            <p:ph idx="1"/>
            <p:extLst>
              <p:ext uri="{D42A27DB-BD31-4B8C-83A1-F6EECF244321}">
                <p14:modId xmlns:p14="http://schemas.microsoft.com/office/powerpoint/2010/main" val="2499090337"/>
              </p:ext>
            </p:extLst>
          </p:nvPr>
        </p:nvGraphicFramePr>
        <p:xfrm>
          <a:off x="677863" y="2160587"/>
          <a:ext cx="10233292" cy="4877211"/>
        </p:xfrm>
        <a:graphic>
          <a:graphicData uri="http://schemas.openxmlformats.org/drawingml/2006/table">
            <a:tbl>
              <a:tblPr firstRow="1" bandRow="1">
                <a:tableStyleId>{F5AB1C69-6EDB-4FF4-983F-18BD219EF322}</a:tableStyleId>
              </a:tblPr>
              <a:tblGrid>
                <a:gridCol w="4800938">
                  <a:extLst>
                    <a:ext uri="{9D8B030D-6E8A-4147-A177-3AD203B41FA5}">
                      <a16:colId xmlns:a16="http://schemas.microsoft.com/office/drawing/2014/main" val="3129727088"/>
                    </a:ext>
                  </a:extLst>
                </a:gridCol>
                <a:gridCol w="2716177">
                  <a:extLst>
                    <a:ext uri="{9D8B030D-6E8A-4147-A177-3AD203B41FA5}">
                      <a16:colId xmlns:a16="http://schemas.microsoft.com/office/drawing/2014/main" val="262538811"/>
                    </a:ext>
                  </a:extLst>
                </a:gridCol>
                <a:gridCol w="2716177">
                  <a:extLst>
                    <a:ext uri="{9D8B030D-6E8A-4147-A177-3AD203B41FA5}">
                      <a16:colId xmlns:a16="http://schemas.microsoft.com/office/drawing/2014/main" val="4170278413"/>
                    </a:ext>
                  </a:extLst>
                </a:gridCol>
              </a:tblGrid>
              <a:tr h="651545">
                <a:tc>
                  <a:txBody>
                    <a:bodyPr/>
                    <a:lstStyle/>
                    <a:p>
                      <a:pPr marL="0" marR="0" algn="just">
                        <a:lnSpc>
                          <a:spcPct val="150000"/>
                        </a:lnSpc>
                        <a:spcBef>
                          <a:spcPts val="0"/>
                        </a:spcBef>
                        <a:spcAft>
                          <a:spcPts val="0"/>
                        </a:spcAft>
                      </a:pPr>
                      <a:r>
                        <a:rPr lang="en-US" sz="2000" b="1" dirty="0" err="1">
                          <a:effectLst/>
                        </a:rPr>
                        <a:t>Tiêu</a:t>
                      </a:r>
                      <a:r>
                        <a:rPr lang="en-US" sz="2000" b="1" dirty="0">
                          <a:effectLst/>
                        </a:rPr>
                        <a:t> </a:t>
                      </a:r>
                      <a:r>
                        <a:rPr lang="en-US" sz="2000" b="1" dirty="0" err="1">
                          <a:effectLst/>
                        </a:rPr>
                        <a:t>chí</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b="1" dirty="0" err="1">
                          <a:effectLst/>
                        </a:rPr>
                        <a:t>Biểu</a:t>
                      </a:r>
                      <a:r>
                        <a:rPr lang="en-US" sz="2000" b="1" dirty="0">
                          <a:effectLst/>
                        </a:rPr>
                        <a:t> </a:t>
                      </a:r>
                      <a:r>
                        <a:rPr lang="en-US" sz="2000" b="1" dirty="0" err="1">
                          <a:effectLst/>
                        </a:rPr>
                        <a:t>hiện</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b="1">
                          <a:effectLst/>
                        </a:rPr>
                        <a:t>Ví dụ </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89908626"/>
                  </a:ext>
                </a:extLst>
              </a:tr>
              <a:tr h="2844211">
                <a:tc>
                  <a:txBody>
                    <a:bodyPr/>
                    <a:lstStyle/>
                    <a:p>
                      <a:pPr marL="0" marR="0" algn="just">
                        <a:lnSpc>
                          <a:spcPct val="150000"/>
                        </a:lnSpc>
                        <a:spcBef>
                          <a:spcPts val="0"/>
                        </a:spcBef>
                        <a:spcAft>
                          <a:spcPts val="0"/>
                        </a:spcAft>
                      </a:pPr>
                      <a:r>
                        <a:rPr lang="en-US" sz="2000" b="1" dirty="0" err="1">
                          <a:effectLst/>
                        </a:rPr>
                        <a:t>Hiện</a:t>
                      </a:r>
                      <a:r>
                        <a:rPr lang="en-US" sz="2000" b="1" dirty="0">
                          <a:effectLst/>
                        </a:rPr>
                        <a:t> </a:t>
                      </a:r>
                      <a:r>
                        <a:rPr lang="en-US" sz="2000" b="1" dirty="0" err="1">
                          <a:effectLst/>
                        </a:rPr>
                        <a:t>tượng</a:t>
                      </a:r>
                      <a:r>
                        <a:rPr lang="en-US" sz="2000" b="1" dirty="0">
                          <a:effectLst/>
                        </a:rPr>
                        <a:t> </a:t>
                      </a:r>
                      <a:r>
                        <a:rPr lang="en-US" sz="2000" b="1" dirty="0" err="1">
                          <a:effectLst/>
                        </a:rPr>
                        <a:t>phá</a:t>
                      </a:r>
                      <a:r>
                        <a:rPr lang="en-US" sz="2000" b="1" dirty="0">
                          <a:effectLst/>
                        </a:rPr>
                        <a:t> </a:t>
                      </a:r>
                      <a:r>
                        <a:rPr lang="en-US" sz="2000" b="1" dirty="0" err="1">
                          <a:effectLst/>
                        </a:rPr>
                        <a:t>vỡ</a:t>
                      </a:r>
                      <a:r>
                        <a:rPr lang="en-US" sz="2000" b="1" dirty="0">
                          <a:effectLst/>
                        </a:rPr>
                        <a:t> </a:t>
                      </a:r>
                      <a:r>
                        <a:rPr lang="en-US" sz="2000" b="1" dirty="0" err="1">
                          <a:effectLst/>
                        </a:rPr>
                        <a:t>các</a:t>
                      </a:r>
                      <a:r>
                        <a:rPr lang="en-US" sz="2000" b="1" dirty="0">
                          <a:effectLst/>
                        </a:rPr>
                        <a:t> </a:t>
                      </a:r>
                      <a:r>
                        <a:rPr lang="en-US" sz="2000" b="1" dirty="0" err="1">
                          <a:effectLst/>
                        </a:rPr>
                        <a:t>quy</a:t>
                      </a:r>
                      <a:r>
                        <a:rPr lang="en-US" sz="2000" b="1" dirty="0">
                          <a:effectLst/>
                        </a:rPr>
                        <a:t> </a:t>
                      </a:r>
                      <a:r>
                        <a:rPr lang="en-US" sz="2000" b="1" dirty="0" err="1">
                          <a:effectLst/>
                        </a:rPr>
                        <a:t>tắc</a:t>
                      </a:r>
                      <a:r>
                        <a:rPr lang="en-US" sz="2000" b="1" dirty="0">
                          <a:effectLst/>
                        </a:rPr>
                        <a:t> </a:t>
                      </a:r>
                      <a:r>
                        <a:rPr lang="en-US" sz="2000" b="1" dirty="0" err="1">
                          <a:effectLst/>
                        </a:rPr>
                        <a:t>ngôn</a:t>
                      </a:r>
                      <a:r>
                        <a:rPr lang="en-US" sz="2000" b="1" dirty="0">
                          <a:effectLst/>
                        </a:rPr>
                        <a:t> </a:t>
                      </a:r>
                      <a:r>
                        <a:rPr lang="en-US" sz="2000" b="1" dirty="0" err="1">
                          <a:effectLst/>
                        </a:rPr>
                        <a:t>ngữ</a:t>
                      </a:r>
                      <a:r>
                        <a:rPr lang="en-US" sz="2000" b="1" dirty="0">
                          <a:effectLst/>
                        </a:rPr>
                        <a:t> </a:t>
                      </a:r>
                      <a:r>
                        <a:rPr lang="en-US" sz="2000" b="1" dirty="0" err="1">
                          <a:effectLst/>
                        </a:rPr>
                        <a:t>thông</a:t>
                      </a:r>
                      <a:r>
                        <a:rPr lang="en-US" sz="2000" b="1" dirty="0">
                          <a:effectLst/>
                        </a:rPr>
                        <a:t> </a:t>
                      </a:r>
                      <a:r>
                        <a:rPr lang="en-US" sz="2000" b="1" dirty="0" err="1">
                          <a:effectLst/>
                        </a:rPr>
                        <a:t>thường</a:t>
                      </a:r>
                      <a:endParaRPr lang="en-US" sz="2000" b="1" dirty="0">
                        <a:effectLst/>
                      </a:endParaRPr>
                    </a:p>
                    <a:p>
                      <a:pPr marL="0" marR="0" algn="just">
                        <a:lnSpc>
                          <a:spcPct val="150000"/>
                        </a:lnSpc>
                        <a:spcBef>
                          <a:spcPts val="0"/>
                        </a:spcBef>
                        <a:spcAft>
                          <a:spcPts val="0"/>
                        </a:spcAft>
                      </a:pPr>
                      <a:endParaRPr lang="en-US" sz="2000" b="1" dirty="0">
                        <a:effectLst/>
                      </a:endParaRPr>
                    </a:p>
                    <a:p>
                      <a:pPr marL="0" marR="0" algn="just">
                        <a:lnSpc>
                          <a:spcPct val="150000"/>
                        </a:lnSpc>
                        <a:spcBef>
                          <a:spcPts val="0"/>
                        </a:spcBef>
                        <a:spcAft>
                          <a:spcPts val="0"/>
                        </a:spcAft>
                      </a:pP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dirty="0">
                          <a:effectLst/>
                        </a:rPr>
                        <a:t> </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dirty="0">
                          <a:effectLst/>
                        </a:rPr>
                        <a:t> </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30705450"/>
                  </a:ext>
                </a:extLst>
              </a:tr>
              <a:tr h="1381455">
                <a:tc>
                  <a:txBody>
                    <a:bodyPr/>
                    <a:lstStyle/>
                    <a:p>
                      <a:pPr marL="0" marR="0" algn="just">
                        <a:lnSpc>
                          <a:spcPct val="150000"/>
                        </a:lnSpc>
                        <a:spcBef>
                          <a:spcPts val="0"/>
                        </a:spcBef>
                        <a:spcAft>
                          <a:spcPts val="0"/>
                        </a:spcAft>
                      </a:pPr>
                      <a:r>
                        <a:rPr lang="en-US" sz="2000" b="1">
                          <a:effectLst/>
                        </a:rPr>
                        <a:t>Các trường hợp phá vỡ các quy tắc ngôn ngữ thông thường</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dirty="0">
                          <a:effectLst/>
                        </a:rPr>
                        <a:t> </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dirty="0">
                          <a:effectLst/>
                        </a:rPr>
                        <a:t> </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55571634"/>
                  </a:ext>
                </a:extLst>
              </a:tr>
            </a:tbl>
          </a:graphicData>
        </a:graphic>
      </p:graphicFrame>
    </p:spTree>
    <p:extLst>
      <p:ext uri="{BB962C8B-B14F-4D97-AF65-F5344CB8AC3E}">
        <p14:creationId xmlns:p14="http://schemas.microsoft.com/office/powerpoint/2010/main" val="1864878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8AF12-434E-2345-B70B-D58214ACDADA}"/>
              </a:ext>
            </a:extLst>
          </p:cNvPr>
          <p:cNvSpPr>
            <a:spLocks noGrp="1"/>
          </p:cNvSpPr>
          <p:nvPr>
            <p:ph type="title"/>
          </p:nvPr>
        </p:nvSpPr>
        <p:spPr/>
        <p:txBody>
          <a:bodyPr/>
          <a:lstStyle/>
          <a:p>
            <a:r>
              <a:rPr lang="en-US" dirty="0"/>
              <a:t>HOẠT ĐỘNG 3. LUYỆN TẬP </a:t>
            </a:r>
          </a:p>
        </p:txBody>
      </p:sp>
      <p:sp>
        <p:nvSpPr>
          <p:cNvPr id="4" name="TextBox 3">
            <a:extLst>
              <a:ext uri="{FF2B5EF4-FFF2-40B4-BE49-F238E27FC236}">
                <a16:creationId xmlns:a16="http://schemas.microsoft.com/office/drawing/2014/main" id="{6480C76E-BF2A-0AD7-2385-E16C5B7C4DC9}"/>
              </a:ext>
            </a:extLst>
          </p:cNvPr>
          <p:cNvSpPr txBox="1"/>
          <p:nvPr/>
        </p:nvSpPr>
        <p:spPr>
          <a:xfrm>
            <a:off x="750014" y="1366463"/>
            <a:ext cx="5959011" cy="3970318"/>
          </a:xfrm>
          <a:prstGeom prst="rect">
            <a:avLst/>
          </a:prstGeom>
          <a:noFill/>
        </p:spPr>
        <p:txBody>
          <a:bodyPr wrap="square" rtlCol="0">
            <a:spAutoFit/>
          </a:bodyPr>
          <a:lstStyle/>
          <a:p>
            <a:r>
              <a:rPr lang="en-US" dirty="0"/>
              <a:t>Hs  3 </a:t>
            </a:r>
            <a:r>
              <a:rPr lang="en-US" dirty="0" err="1"/>
              <a:t>lần</a:t>
            </a:r>
            <a:r>
              <a:rPr lang="en-US" dirty="0"/>
              <a:t> di </a:t>
            </a:r>
            <a:r>
              <a:rPr lang="en-US" dirty="0" err="1"/>
              <a:t>chuyển</a:t>
            </a:r>
            <a:r>
              <a:rPr lang="en-US" dirty="0"/>
              <a:t>. </a:t>
            </a:r>
            <a:r>
              <a:rPr lang="en-US" dirty="0" err="1"/>
              <a:t>Mỗi</a:t>
            </a:r>
            <a:r>
              <a:rPr lang="en-US" dirty="0"/>
              <a:t> </a:t>
            </a:r>
            <a:r>
              <a:rPr lang="en-US" dirty="0" err="1"/>
              <a:t>lần</a:t>
            </a:r>
            <a:r>
              <a:rPr lang="en-US" dirty="0"/>
              <a:t> di </a:t>
            </a:r>
            <a:r>
              <a:rPr lang="en-US" dirty="0" err="1"/>
              <a:t>chuyển</a:t>
            </a:r>
            <a:r>
              <a:rPr lang="en-US" dirty="0"/>
              <a:t> 5 </a:t>
            </a:r>
            <a:r>
              <a:rPr lang="en-US" dirty="0" err="1"/>
              <a:t>phút</a:t>
            </a:r>
            <a:r>
              <a:rPr lang="en-US" dirty="0"/>
              <a:t>. </a:t>
            </a:r>
          </a:p>
          <a:p>
            <a:r>
              <a:rPr lang="en-US" dirty="0" err="1"/>
              <a:t>Lần</a:t>
            </a:r>
            <a:r>
              <a:rPr lang="en-US" dirty="0"/>
              <a:t> 1: </a:t>
            </a:r>
          </a:p>
          <a:p>
            <a:r>
              <a:rPr lang="en-US" dirty="0" err="1"/>
              <a:t>Nhóm</a:t>
            </a:r>
            <a:r>
              <a:rPr lang="en-US" dirty="0"/>
              <a:t> 1 Trao </a:t>
            </a:r>
            <a:r>
              <a:rPr lang="en-US" dirty="0" err="1"/>
              <a:t>đổi</a:t>
            </a:r>
            <a:r>
              <a:rPr lang="en-US" dirty="0"/>
              <a:t> </a:t>
            </a:r>
            <a:r>
              <a:rPr lang="en-US" dirty="0" err="1"/>
              <a:t>với</a:t>
            </a:r>
            <a:r>
              <a:rPr lang="en-US" dirty="0"/>
              <a:t> </a:t>
            </a:r>
            <a:r>
              <a:rPr lang="en-US" dirty="0" err="1"/>
              <a:t>nhóm</a:t>
            </a:r>
            <a:r>
              <a:rPr lang="en-US" dirty="0"/>
              <a:t> 2 </a:t>
            </a:r>
            <a:r>
              <a:rPr lang="en-US" dirty="0" err="1"/>
              <a:t>Bài</a:t>
            </a:r>
            <a:r>
              <a:rPr lang="en-US" dirty="0"/>
              <a:t> </a:t>
            </a:r>
            <a:r>
              <a:rPr lang="en-US" dirty="0" err="1"/>
              <a:t>tập</a:t>
            </a:r>
            <a:r>
              <a:rPr lang="en-US" dirty="0"/>
              <a:t> 1-2</a:t>
            </a:r>
          </a:p>
          <a:p>
            <a:r>
              <a:rPr lang="en-US" dirty="0" err="1"/>
              <a:t>Nhóm</a:t>
            </a:r>
            <a:r>
              <a:rPr lang="en-US" dirty="0"/>
              <a:t> 3 Trao </a:t>
            </a:r>
            <a:r>
              <a:rPr lang="en-US" dirty="0" err="1"/>
              <a:t>đổi</a:t>
            </a:r>
            <a:r>
              <a:rPr lang="en-US" dirty="0"/>
              <a:t> </a:t>
            </a:r>
            <a:r>
              <a:rPr lang="en-US" dirty="0" err="1"/>
              <a:t>với</a:t>
            </a:r>
            <a:r>
              <a:rPr lang="en-US" dirty="0"/>
              <a:t> </a:t>
            </a:r>
            <a:r>
              <a:rPr lang="en-US" dirty="0" err="1"/>
              <a:t>nhóm</a:t>
            </a:r>
            <a:r>
              <a:rPr lang="en-US" dirty="0"/>
              <a:t> 4 </a:t>
            </a:r>
            <a:r>
              <a:rPr lang="en-US" dirty="0" err="1"/>
              <a:t>Bài</a:t>
            </a:r>
            <a:r>
              <a:rPr lang="en-US" dirty="0"/>
              <a:t> </a:t>
            </a:r>
            <a:r>
              <a:rPr lang="en-US" dirty="0" err="1"/>
              <a:t>tập</a:t>
            </a:r>
            <a:r>
              <a:rPr lang="en-US" dirty="0"/>
              <a:t> 3-4</a:t>
            </a:r>
          </a:p>
          <a:p>
            <a:r>
              <a:rPr lang="en-US" dirty="0" err="1"/>
              <a:t>Lần</a:t>
            </a:r>
            <a:r>
              <a:rPr lang="en-US" dirty="0"/>
              <a:t> 2: </a:t>
            </a:r>
          </a:p>
          <a:p>
            <a:r>
              <a:rPr lang="en-US" dirty="0" err="1"/>
              <a:t>Nhóm</a:t>
            </a:r>
            <a:r>
              <a:rPr lang="en-US" dirty="0"/>
              <a:t> 1 Trao </a:t>
            </a:r>
            <a:r>
              <a:rPr lang="en-US" dirty="0" err="1"/>
              <a:t>đổi</a:t>
            </a:r>
            <a:r>
              <a:rPr lang="en-US" dirty="0"/>
              <a:t> </a:t>
            </a:r>
            <a:r>
              <a:rPr lang="en-US" dirty="0" err="1"/>
              <a:t>với</a:t>
            </a:r>
            <a:r>
              <a:rPr lang="en-US" dirty="0"/>
              <a:t> </a:t>
            </a:r>
            <a:r>
              <a:rPr lang="en-US" dirty="0" err="1"/>
              <a:t>nhóm</a:t>
            </a:r>
            <a:r>
              <a:rPr lang="en-US" dirty="0"/>
              <a:t> 3 </a:t>
            </a:r>
            <a:r>
              <a:rPr lang="en-US" dirty="0" err="1"/>
              <a:t>Bài</a:t>
            </a:r>
            <a:r>
              <a:rPr lang="en-US" dirty="0"/>
              <a:t> </a:t>
            </a:r>
            <a:r>
              <a:rPr lang="en-US" dirty="0" err="1"/>
              <a:t>tập</a:t>
            </a:r>
            <a:r>
              <a:rPr lang="en-US" dirty="0"/>
              <a:t> 1-3</a:t>
            </a:r>
          </a:p>
          <a:p>
            <a:r>
              <a:rPr lang="en-US" dirty="0" err="1"/>
              <a:t>Nhóm</a:t>
            </a:r>
            <a:r>
              <a:rPr lang="en-US" dirty="0"/>
              <a:t> 2 Trao </a:t>
            </a:r>
            <a:r>
              <a:rPr lang="en-US" dirty="0" err="1"/>
              <a:t>đổi</a:t>
            </a:r>
            <a:r>
              <a:rPr lang="en-US" dirty="0"/>
              <a:t> </a:t>
            </a:r>
            <a:r>
              <a:rPr lang="en-US" dirty="0" err="1"/>
              <a:t>với</a:t>
            </a:r>
            <a:r>
              <a:rPr lang="en-US" dirty="0"/>
              <a:t> </a:t>
            </a:r>
            <a:r>
              <a:rPr lang="en-US" dirty="0" err="1"/>
              <a:t>nhóm</a:t>
            </a:r>
            <a:r>
              <a:rPr lang="en-US" dirty="0"/>
              <a:t> 4 </a:t>
            </a:r>
            <a:r>
              <a:rPr lang="en-US" dirty="0" err="1"/>
              <a:t>Bài</a:t>
            </a:r>
            <a:r>
              <a:rPr lang="en-US" dirty="0"/>
              <a:t> </a:t>
            </a:r>
            <a:r>
              <a:rPr lang="en-US" dirty="0" err="1"/>
              <a:t>tập</a:t>
            </a:r>
            <a:r>
              <a:rPr lang="en-US" dirty="0"/>
              <a:t> 2-4</a:t>
            </a:r>
          </a:p>
          <a:p>
            <a:r>
              <a:rPr lang="en-US" dirty="0" err="1"/>
              <a:t>Lần</a:t>
            </a:r>
            <a:r>
              <a:rPr lang="en-US" dirty="0"/>
              <a:t> 3: </a:t>
            </a:r>
          </a:p>
          <a:p>
            <a:r>
              <a:rPr lang="en-US" dirty="0" err="1"/>
              <a:t>Nhóm</a:t>
            </a:r>
            <a:r>
              <a:rPr lang="en-US" dirty="0"/>
              <a:t> 1 Trao </a:t>
            </a:r>
            <a:r>
              <a:rPr lang="en-US" dirty="0" err="1"/>
              <a:t>đổi</a:t>
            </a:r>
            <a:r>
              <a:rPr lang="en-US" dirty="0"/>
              <a:t> </a:t>
            </a:r>
            <a:r>
              <a:rPr lang="en-US" dirty="0" err="1"/>
              <a:t>với</a:t>
            </a:r>
            <a:r>
              <a:rPr lang="en-US" dirty="0"/>
              <a:t> </a:t>
            </a:r>
            <a:r>
              <a:rPr lang="en-US" dirty="0" err="1"/>
              <a:t>nhóm</a:t>
            </a:r>
            <a:r>
              <a:rPr lang="en-US" dirty="0"/>
              <a:t> 4 </a:t>
            </a:r>
            <a:r>
              <a:rPr lang="en-US" dirty="0" err="1"/>
              <a:t>Bài</a:t>
            </a:r>
            <a:r>
              <a:rPr lang="en-US" dirty="0"/>
              <a:t> </a:t>
            </a:r>
            <a:r>
              <a:rPr lang="en-US" dirty="0" err="1"/>
              <a:t>tập</a:t>
            </a:r>
            <a:r>
              <a:rPr lang="en-US" dirty="0"/>
              <a:t> 1-4</a:t>
            </a:r>
          </a:p>
          <a:p>
            <a:r>
              <a:rPr lang="en-US" dirty="0" err="1"/>
              <a:t>Nhóm</a:t>
            </a:r>
            <a:r>
              <a:rPr lang="en-US" dirty="0"/>
              <a:t> 2 Trao </a:t>
            </a:r>
            <a:r>
              <a:rPr lang="en-US" dirty="0" err="1"/>
              <a:t>đổi</a:t>
            </a:r>
            <a:r>
              <a:rPr lang="en-US" dirty="0"/>
              <a:t> </a:t>
            </a:r>
            <a:r>
              <a:rPr lang="en-US" dirty="0" err="1"/>
              <a:t>với</a:t>
            </a:r>
            <a:r>
              <a:rPr lang="en-US" dirty="0"/>
              <a:t> </a:t>
            </a:r>
            <a:r>
              <a:rPr lang="en-US" dirty="0" err="1"/>
              <a:t>nhóm</a:t>
            </a:r>
            <a:r>
              <a:rPr lang="en-US" dirty="0"/>
              <a:t> 3 </a:t>
            </a:r>
            <a:r>
              <a:rPr lang="en-US" dirty="0" err="1"/>
              <a:t>Bài</a:t>
            </a:r>
            <a:r>
              <a:rPr lang="en-US" dirty="0"/>
              <a:t> </a:t>
            </a:r>
            <a:r>
              <a:rPr lang="en-US" dirty="0" err="1"/>
              <a:t>tập</a:t>
            </a:r>
            <a:r>
              <a:rPr lang="en-US" dirty="0"/>
              <a:t> 2-3</a:t>
            </a:r>
          </a:p>
          <a:p>
            <a:endParaRPr lang="en-US" dirty="0"/>
          </a:p>
          <a:p>
            <a:r>
              <a:rPr lang="en-US" dirty="0"/>
              <a:t>Sau 15 </a:t>
            </a:r>
            <a:r>
              <a:rPr lang="en-US" dirty="0" err="1"/>
              <a:t>phút</a:t>
            </a:r>
            <a:r>
              <a:rPr lang="en-US" dirty="0"/>
              <a:t> GV </a:t>
            </a:r>
            <a:r>
              <a:rPr lang="en-US" dirty="0" err="1"/>
              <a:t>gọi</a:t>
            </a:r>
            <a:r>
              <a:rPr lang="en-US" dirty="0"/>
              <a:t> HS </a:t>
            </a:r>
            <a:r>
              <a:rPr lang="en-US" dirty="0" err="1"/>
              <a:t>bất</a:t>
            </a:r>
            <a:r>
              <a:rPr lang="en-US" dirty="0"/>
              <a:t> </a:t>
            </a:r>
            <a:r>
              <a:rPr lang="en-US" dirty="0" err="1"/>
              <a:t>kì</a:t>
            </a:r>
            <a:r>
              <a:rPr lang="en-US" dirty="0"/>
              <a:t> </a:t>
            </a:r>
            <a:r>
              <a:rPr lang="en-US" dirty="0" err="1"/>
              <a:t>trong</a:t>
            </a:r>
            <a:r>
              <a:rPr lang="en-US" dirty="0"/>
              <a:t> </a:t>
            </a:r>
            <a:r>
              <a:rPr lang="en-US" dirty="0" err="1"/>
              <a:t>các</a:t>
            </a:r>
            <a:r>
              <a:rPr lang="en-US" dirty="0"/>
              <a:t> </a:t>
            </a:r>
            <a:r>
              <a:rPr lang="en-US" dirty="0" err="1"/>
              <a:t>nhóm</a:t>
            </a:r>
            <a:r>
              <a:rPr lang="en-US" dirty="0"/>
              <a:t> </a:t>
            </a:r>
            <a:r>
              <a:rPr lang="en-US" dirty="0" err="1"/>
              <a:t>trả</a:t>
            </a:r>
            <a:r>
              <a:rPr lang="en-US" dirty="0"/>
              <a:t> </a:t>
            </a:r>
            <a:r>
              <a:rPr lang="en-US" dirty="0" err="1"/>
              <a:t>lời</a:t>
            </a:r>
            <a:r>
              <a:rPr lang="en-US" dirty="0"/>
              <a:t> </a:t>
            </a:r>
            <a:r>
              <a:rPr lang="en-US" dirty="0" err="1"/>
              <a:t>và</a:t>
            </a:r>
            <a:r>
              <a:rPr lang="en-US" dirty="0"/>
              <a:t> </a:t>
            </a:r>
            <a:r>
              <a:rPr lang="en-US" dirty="0" err="1"/>
              <a:t>trình</a:t>
            </a:r>
            <a:r>
              <a:rPr lang="en-US" dirty="0"/>
              <a:t> </a:t>
            </a:r>
            <a:r>
              <a:rPr lang="en-US" dirty="0" err="1"/>
              <a:t>chiếu</a:t>
            </a:r>
            <a:r>
              <a:rPr lang="en-US" dirty="0"/>
              <a:t> </a:t>
            </a:r>
            <a:r>
              <a:rPr lang="en-US" dirty="0" err="1"/>
              <a:t>đáp</a:t>
            </a:r>
            <a:r>
              <a:rPr lang="en-US" dirty="0"/>
              <a:t> </a:t>
            </a:r>
            <a:r>
              <a:rPr lang="en-US" dirty="0" err="1"/>
              <a:t>án</a:t>
            </a:r>
            <a:endParaRPr lang="en-US" dirty="0"/>
          </a:p>
          <a:p>
            <a:endParaRPr lang="en-US" dirty="0"/>
          </a:p>
        </p:txBody>
      </p:sp>
    </p:spTree>
    <p:extLst>
      <p:ext uri="{BB962C8B-B14F-4D97-AF65-F5344CB8AC3E}">
        <p14:creationId xmlns:p14="http://schemas.microsoft.com/office/powerpoint/2010/main" val="842956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ACB06-230E-3A5B-6841-70F2D032B935}"/>
              </a:ext>
            </a:extLst>
          </p:cNvPr>
          <p:cNvSpPr>
            <a:spLocks noGrp="1"/>
          </p:cNvSpPr>
          <p:nvPr>
            <p:ph type="title"/>
          </p:nvPr>
        </p:nvSpPr>
        <p:spPr>
          <a:xfrm>
            <a:off x="677334" y="609600"/>
            <a:ext cx="9360518" cy="1320800"/>
          </a:xfrm>
        </p:spPr>
        <p:txBody>
          <a:bodyPr>
            <a:normAutofit fontScale="90000"/>
          </a:bodyPr>
          <a:lstStyle/>
          <a:p>
            <a:r>
              <a:rPr lang="vi-VN" dirty="0">
                <a:solidFill>
                  <a:schemeClr val="tx1"/>
                </a:solidFill>
              </a:rPr>
              <a:t>1. Bài tập 1</a:t>
            </a:r>
            <a:br>
              <a:rPr lang="vi-VN" dirty="0">
                <a:solidFill>
                  <a:schemeClr val="tx1"/>
                </a:solidFill>
              </a:rPr>
            </a:br>
            <a:r>
              <a:rPr lang="vi-VN" dirty="0">
                <a:solidFill>
                  <a:schemeClr val="tx1"/>
                </a:solidFill>
              </a:rPr>
              <a:t>a. “Ăn ngay ở thật”: tách từ “ngay thật”</a:t>
            </a:r>
            <a:br>
              <a:rPr lang="vi-VN" dirty="0">
                <a:solidFill>
                  <a:schemeClr val="tx1"/>
                </a:solidFill>
              </a:rPr>
            </a:br>
            <a:r>
              <a:rPr lang="vi-VN" dirty="0">
                <a:solidFill>
                  <a:schemeClr val="tx1"/>
                </a:solidFill>
              </a:rPr>
              <a:t>b. "Những là đắp nhớ đổi sầu": tách từ ‘đắp đổi”</a:t>
            </a:r>
            <a:br>
              <a:rPr lang="vi-VN" dirty="0">
                <a:solidFill>
                  <a:schemeClr val="tx1"/>
                </a:solidFill>
              </a:rPr>
            </a:br>
            <a:r>
              <a:rPr lang="vi-VN" dirty="0">
                <a:solidFill>
                  <a:schemeClr val="tx1"/>
                </a:solidFill>
              </a:rPr>
              <a:t>c. “Trăng rất trăng” Chuyển từ loại: Trăng từ danh từ thành tính từ.</a:t>
            </a:r>
            <a:br>
              <a:rPr lang="vi-VN" dirty="0">
                <a:solidFill>
                  <a:schemeClr val="tx1"/>
                </a:solidFill>
              </a:rPr>
            </a:br>
            <a:r>
              <a:rPr lang="vi-VN" dirty="0">
                <a:solidFill>
                  <a:schemeClr val="tx1"/>
                </a:solidFill>
              </a:rPr>
              <a:t>d. “…nên càng cười già”: kết hợp từ lạ - cười già</a:t>
            </a:r>
            <a:br>
              <a:rPr lang="vi-VN" dirty="0">
                <a:solidFill>
                  <a:schemeClr val="tx1"/>
                </a:solidFill>
              </a:rPr>
            </a:br>
            <a:r>
              <a:rPr lang="vi-VN" dirty="0">
                <a:solidFill>
                  <a:schemeClr val="tx1"/>
                </a:solidFill>
              </a:rPr>
              <a:t>e. “Đừng xanh như lá, bạc như vôi”: chuyển loại tính từ thành động từ</a:t>
            </a:r>
            <a:br>
              <a:rPr lang="vi-VN" dirty="0">
                <a:solidFill>
                  <a:schemeClr val="tx1"/>
                </a:solidFill>
              </a:rPr>
            </a:br>
            <a:endParaRPr lang="en-US" dirty="0">
              <a:solidFill>
                <a:schemeClr val="tx1"/>
              </a:solidFill>
            </a:endParaRPr>
          </a:p>
        </p:txBody>
      </p:sp>
    </p:spTree>
    <p:extLst>
      <p:ext uri="{BB962C8B-B14F-4D97-AF65-F5344CB8AC3E}">
        <p14:creationId xmlns:p14="http://schemas.microsoft.com/office/powerpoint/2010/main" val="329570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63310-7DF1-C879-484E-4BC1D1638B9B}"/>
              </a:ext>
            </a:extLst>
          </p:cNvPr>
          <p:cNvSpPr>
            <a:spLocks noGrp="1"/>
          </p:cNvSpPr>
          <p:nvPr>
            <p:ph type="title"/>
          </p:nvPr>
        </p:nvSpPr>
        <p:spPr/>
        <p:txBody>
          <a:bodyPr>
            <a:normAutofit fontScale="90000"/>
          </a:bodyPr>
          <a:lstStyle/>
          <a:p>
            <a:r>
              <a:rPr lang="en-US" dirty="0"/>
              <a:t>. </a:t>
            </a:r>
            <a:r>
              <a:rPr lang="en-US" dirty="0" err="1">
                <a:solidFill>
                  <a:schemeClr val="tx1"/>
                </a:solidFill>
              </a:rPr>
              <a:t>Bài</a:t>
            </a:r>
            <a:r>
              <a:rPr lang="en-US" dirty="0">
                <a:solidFill>
                  <a:schemeClr val="tx1"/>
                </a:solidFill>
              </a:rPr>
              <a:t> </a:t>
            </a:r>
            <a:r>
              <a:rPr lang="en-US" dirty="0" err="1">
                <a:solidFill>
                  <a:schemeClr val="tx1"/>
                </a:solidFill>
              </a:rPr>
              <a:t>tập</a:t>
            </a:r>
            <a:r>
              <a:rPr lang="en-US" dirty="0">
                <a:solidFill>
                  <a:schemeClr val="tx1"/>
                </a:solidFill>
              </a:rPr>
              <a:t> 2</a:t>
            </a:r>
            <a:br>
              <a:rPr lang="en-US" dirty="0">
                <a:solidFill>
                  <a:schemeClr val="tx1"/>
                </a:solidFill>
              </a:rPr>
            </a:br>
            <a:r>
              <a:rPr lang="vi-VN" dirty="0">
                <a:solidFill>
                  <a:schemeClr val="tx1"/>
                </a:solidFill>
              </a:rPr>
              <a:t>Đậu phụ là món ăn được chế biến từ đậu tương, được ép thành bánh” (Từ điển tiếng Việt, Hoàng Phê). Người đọc bật cười vì cách đáp của chú tiểu: “Bạch cụ! Đậu phụ làng cắn đậu phụ chùa ạ!”</a:t>
            </a:r>
            <a:br>
              <a:rPr lang="vi-VN" dirty="0">
                <a:solidFill>
                  <a:schemeClr val="tx1"/>
                </a:solidFill>
              </a:rPr>
            </a:br>
            <a:r>
              <a:rPr lang="vi-VN" dirty="0">
                <a:solidFill>
                  <a:schemeClr val="tx1"/>
                </a:solidFill>
              </a:rPr>
              <a:t>Câu nới này đầy hàm ý, ý nói sự cụ đã ăn vụng thịt chó mà lại còn nói dối. Lí lẽ nằm ờ chỗ: “đậu phụ” thì không thể cắn được. Đây là cách kết hợp từ bất thường.</a:t>
            </a:r>
            <a:br>
              <a:rPr lang="vi-VN" dirty="0">
                <a:solidFill>
                  <a:schemeClr val="tx1"/>
                </a:solidFill>
              </a:rPr>
            </a:br>
            <a:endParaRPr lang="en-US" dirty="0">
              <a:solidFill>
                <a:schemeClr val="tx1"/>
              </a:solidFill>
            </a:endParaRPr>
          </a:p>
        </p:txBody>
      </p:sp>
    </p:spTree>
    <p:extLst>
      <p:ext uri="{BB962C8B-B14F-4D97-AF65-F5344CB8AC3E}">
        <p14:creationId xmlns:p14="http://schemas.microsoft.com/office/powerpoint/2010/main" val="233659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AD579-CB78-B610-53AA-E6A946C94541}"/>
              </a:ext>
            </a:extLst>
          </p:cNvPr>
          <p:cNvSpPr>
            <a:spLocks noGrp="1"/>
          </p:cNvSpPr>
          <p:nvPr>
            <p:ph type="title"/>
          </p:nvPr>
        </p:nvSpPr>
        <p:spPr>
          <a:xfrm>
            <a:off x="677333" y="143838"/>
            <a:ext cx="10131079" cy="1786562"/>
          </a:xfrm>
        </p:spPr>
        <p:txBody>
          <a:bodyPr>
            <a:normAutofit fontScale="90000"/>
          </a:bodyPr>
          <a:lstStyle/>
          <a:p>
            <a:r>
              <a:rPr lang="vi-VN" dirty="0">
                <a:solidFill>
                  <a:schemeClr val="tx1"/>
                </a:solidFill>
              </a:rPr>
              <a:t>Bài tập 3</a:t>
            </a:r>
            <a:br>
              <a:rPr lang="vi-VN" dirty="0">
                <a:solidFill>
                  <a:schemeClr val="tx1"/>
                </a:solidFill>
              </a:rPr>
            </a:br>
            <a:r>
              <a:rPr lang="vi-VN" dirty="0">
                <a:solidFill>
                  <a:schemeClr val="tx1"/>
                </a:solidFill>
              </a:rPr>
              <a:t>a. Tình thư một bức phong còn kín, </a:t>
            </a:r>
            <a:br>
              <a:rPr lang="vi-VN" dirty="0">
                <a:solidFill>
                  <a:schemeClr val="tx1"/>
                </a:solidFill>
              </a:rPr>
            </a:br>
            <a:r>
              <a:rPr lang="vi-VN" dirty="0">
                <a:solidFill>
                  <a:schemeClr val="tx1"/>
                </a:solidFill>
              </a:rPr>
              <a:t>Gió nơi đâu, gượng mở xem.</a:t>
            </a:r>
            <a:br>
              <a:rPr lang="vi-VN" dirty="0">
                <a:solidFill>
                  <a:schemeClr val="tx1"/>
                </a:solidFill>
              </a:rPr>
            </a:br>
            <a:r>
              <a:rPr lang="vi-VN" dirty="0">
                <a:solidFill>
                  <a:schemeClr val="tx1"/>
                </a:solidFill>
              </a:rPr>
              <a:t> Đâỏ trật tự từ (thông thường: một bức thư tình)</a:t>
            </a:r>
            <a:br>
              <a:rPr lang="vi-VN" dirty="0">
                <a:solidFill>
                  <a:schemeClr val="tx1"/>
                </a:solidFill>
              </a:rPr>
            </a:br>
            <a:r>
              <a:rPr lang="vi-VN" dirty="0">
                <a:solidFill>
                  <a:schemeClr val="tx1"/>
                </a:solidFill>
              </a:rPr>
              <a:t>b) Lom khom dưới núi, tiều vài chú</a:t>
            </a:r>
            <a:br>
              <a:rPr lang="vi-VN" dirty="0">
                <a:solidFill>
                  <a:schemeClr val="tx1"/>
                </a:solidFill>
              </a:rPr>
            </a:br>
            <a:r>
              <a:rPr lang="vi-VN" dirty="0">
                <a:solidFill>
                  <a:schemeClr val="tx1"/>
                </a:solidFill>
              </a:rPr>
              <a:t>Lác đác bên sông, chợ mấy nhà.</a:t>
            </a:r>
            <a:br>
              <a:rPr lang="vi-VN" dirty="0">
                <a:solidFill>
                  <a:schemeClr val="tx1"/>
                </a:solidFill>
              </a:rPr>
            </a:br>
            <a:r>
              <a:rPr lang="vi-VN" dirty="0">
                <a:solidFill>
                  <a:schemeClr val="tx1"/>
                </a:solidFill>
              </a:rPr>
              <a:t> Đảỏ trật tự từ (thông thường: vài chú tiều, mầy nhà chợ)</a:t>
            </a:r>
            <a:br>
              <a:rPr lang="vi-VN" dirty="0">
                <a:solidFill>
                  <a:schemeClr val="tx1"/>
                </a:solidFill>
              </a:rPr>
            </a:br>
            <a:r>
              <a:rPr lang="vi-VN" dirty="0">
                <a:solidFill>
                  <a:schemeClr val="tx1"/>
                </a:solidFill>
              </a:rPr>
              <a:t>c. Đã hết thời, thứ văn nghệ ...</a:t>
            </a:r>
            <a:br>
              <a:rPr lang="vi-VN" dirty="0">
                <a:solidFill>
                  <a:schemeClr val="tx1"/>
                </a:solidFill>
              </a:rPr>
            </a:br>
            <a:r>
              <a:rPr lang="vi-VN" dirty="0">
                <a:solidFill>
                  <a:schemeClr val="tx1"/>
                </a:solidFill>
              </a:rPr>
              <a:t> Đảo cụm từ (trật tự thông thường: Đã hết thời phải ở đầu câu </a:t>
            </a:r>
            <a:br>
              <a:rPr lang="vi-VN" dirty="0">
                <a:solidFill>
                  <a:schemeClr val="tx1"/>
                </a:solidFill>
              </a:rPr>
            </a:br>
            <a:r>
              <a:rPr lang="vi-VN" dirty="0">
                <a:solidFill>
                  <a:schemeClr val="tx1"/>
                </a:solidFill>
              </a:rPr>
              <a:t>d. ... sống một đời khốn nạn những người gầy gò, rách rưới</a:t>
            </a:r>
            <a:br>
              <a:rPr lang="vi-VN" dirty="0">
                <a:solidFill>
                  <a:schemeClr val="tx1"/>
                </a:solidFill>
              </a:rPr>
            </a:br>
            <a:r>
              <a:rPr lang="vi-VN" dirty="0">
                <a:solidFill>
                  <a:schemeClr val="tx1"/>
                </a:solidFill>
              </a:rPr>
              <a:t> Đảo cụm từ (trật tự thông thường:  những người gầy gò, rách rưới sống một đời khốn nạn)</a:t>
            </a:r>
            <a:br>
              <a:rPr lang="vi-VN" dirty="0">
                <a:solidFill>
                  <a:schemeClr val="tx1"/>
                </a:solidFill>
              </a:rPr>
            </a:br>
            <a:endParaRPr lang="en-US" dirty="0">
              <a:solidFill>
                <a:schemeClr val="tx1"/>
              </a:solidFill>
            </a:endParaRPr>
          </a:p>
        </p:txBody>
      </p:sp>
    </p:spTree>
    <p:extLst>
      <p:ext uri="{BB962C8B-B14F-4D97-AF65-F5344CB8AC3E}">
        <p14:creationId xmlns:p14="http://schemas.microsoft.com/office/powerpoint/2010/main" val="1946870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A65FF-7FB6-CDA8-4580-973FA5AEF9E2}"/>
              </a:ext>
            </a:extLst>
          </p:cNvPr>
          <p:cNvSpPr>
            <a:spLocks noGrp="1"/>
          </p:cNvSpPr>
          <p:nvPr>
            <p:ph type="title"/>
          </p:nvPr>
        </p:nvSpPr>
        <p:spPr/>
        <p:txBody>
          <a:bodyPr>
            <a:normAutofit fontScale="90000"/>
          </a:bodyPr>
          <a:lstStyle/>
          <a:p>
            <a:r>
              <a:rPr lang="vi-VN" dirty="0">
                <a:solidFill>
                  <a:schemeClr val="tx1"/>
                </a:solidFill>
              </a:rPr>
              <a:t>Bài tập 4</a:t>
            </a:r>
            <a:br>
              <a:rPr lang="vi-VN" dirty="0">
                <a:solidFill>
                  <a:schemeClr val="tx1"/>
                </a:solidFill>
              </a:rPr>
            </a:br>
            <a:r>
              <a:rPr lang="vi-VN" dirty="0">
                <a:solidFill>
                  <a:schemeClr val="tx1"/>
                </a:solidFill>
              </a:rPr>
              <a:t>a. Câu đặc biệt : "Trông gớm chết!" </a:t>
            </a:r>
            <a:br>
              <a:rPr lang="vi-VN" dirty="0">
                <a:solidFill>
                  <a:schemeClr val="tx1"/>
                </a:solidFill>
              </a:rPr>
            </a:br>
            <a:r>
              <a:rPr lang="vi-VN" dirty="0">
                <a:solidFill>
                  <a:schemeClr val="tx1"/>
                </a:solidFill>
              </a:rPr>
              <a:t>b. Câu rút gọn: "Mà chửi mới sướng miệng làm sao! Mới ngoa ngoắt làm sao!" </a:t>
            </a:r>
            <a:br>
              <a:rPr lang="vi-VN" dirty="0">
                <a:solidFill>
                  <a:schemeClr val="tx1"/>
                </a:solidFill>
              </a:rPr>
            </a:br>
            <a:r>
              <a:rPr lang="vi-VN" dirty="0">
                <a:solidFill>
                  <a:schemeClr val="tx1"/>
                </a:solidFill>
              </a:rPr>
              <a:t>c. Câu đặc biệt: Khuya rồi</a:t>
            </a:r>
            <a:br>
              <a:rPr lang="vi-VN" dirty="0">
                <a:solidFill>
                  <a:schemeClr val="tx1"/>
                </a:solidFill>
              </a:rPr>
            </a:br>
            <a:r>
              <a:rPr lang="vi-VN" dirty="0">
                <a:solidFill>
                  <a:schemeClr val="tx1"/>
                </a:solidFill>
              </a:rPr>
              <a:t>d. Câu tỉnh lược: “Không.” </a:t>
            </a:r>
            <a:br>
              <a:rPr lang="vi-VN" dirty="0">
                <a:solidFill>
                  <a:schemeClr val="tx1"/>
                </a:solidFill>
              </a:rPr>
            </a:br>
            <a:r>
              <a:rPr lang="vi-VN" dirty="0">
                <a:solidFill>
                  <a:schemeClr val="tx1"/>
                </a:solidFill>
              </a:rPr>
              <a:t>* Tác dụng:</a:t>
            </a:r>
            <a:br>
              <a:rPr lang="vi-VN" dirty="0">
                <a:solidFill>
                  <a:schemeClr val="tx1"/>
                </a:solidFill>
              </a:rPr>
            </a:br>
            <a:r>
              <a:rPr lang="vi-VN" dirty="0">
                <a:solidFill>
                  <a:schemeClr val="tx1"/>
                </a:solidFill>
              </a:rPr>
              <a:t>- Miêu tả được rõ ràng hành động, thái độ, tình cảm của nhân vật đối với những vấn đề hữu quan</a:t>
            </a:r>
            <a:br>
              <a:rPr lang="vi-VN" dirty="0">
                <a:solidFill>
                  <a:schemeClr val="tx1"/>
                </a:solidFill>
              </a:rPr>
            </a:br>
            <a:r>
              <a:rPr lang="vi-VN" dirty="0">
                <a:solidFill>
                  <a:schemeClr val="tx1"/>
                </a:solidFill>
              </a:rPr>
              <a:t>- Nhấn mạnh hơn vấn đề được nói tới</a:t>
            </a:r>
            <a:br>
              <a:rPr lang="vi-VN" dirty="0">
                <a:solidFill>
                  <a:schemeClr val="tx1"/>
                </a:solidFill>
              </a:rPr>
            </a:br>
            <a:endParaRPr lang="en-US" dirty="0">
              <a:solidFill>
                <a:schemeClr val="tx1"/>
              </a:solidFill>
            </a:endParaRPr>
          </a:p>
        </p:txBody>
      </p:sp>
    </p:spTree>
    <p:extLst>
      <p:ext uri="{BB962C8B-B14F-4D97-AF65-F5344CB8AC3E}">
        <p14:creationId xmlns:p14="http://schemas.microsoft.com/office/powerpoint/2010/main" val="954452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24243-4CB8-F6D7-E941-5A04C3922878}"/>
              </a:ext>
            </a:extLst>
          </p:cNvPr>
          <p:cNvSpPr>
            <a:spLocks noGrp="1"/>
          </p:cNvSpPr>
          <p:nvPr>
            <p:ph type="title"/>
          </p:nvPr>
        </p:nvSpPr>
        <p:spPr>
          <a:xfrm>
            <a:off x="0" y="76484"/>
            <a:ext cx="8596668" cy="1320800"/>
          </a:xfrm>
        </p:spPr>
        <p:txBody>
          <a:bodyPr/>
          <a:lstStyle/>
          <a:p>
            <a:r>
              <a:rPr lang="en-US" dirty="0"/>
              <a:t>HOẠT ĐỘNG 4: VẬN DỤNG</a:t>
            </a:r>
          </a:p>
        </p:txBody>
      </p:sp>
      <p:sp>
        <p:nvSpPr>
          <p:cNvPr id="5" name="TextBox 4">
            <a:extLst>
              <a:ext uri="{FF2B5EF4-FFF2-40B4-BE49-F238E27FC236}">
                <a16:creationId xmlns:a16="http://schemas.microsoft.com/office/drawing/2014/main" id="{A1C780B3-DC87-B9BF-0D0A-B226A566BCA8}"/>
              </a:ext>
            </a:extLst>
          </p:cNvPr>
          <p:cNvSpPr txBox="1"/>
          <p:nvPr/>
        </p:nvSpPr>
        <p:spPr>
          <a:xfrm>
            <a:off x="3409122" y="736884"/>
            <a:ext cx="7185991" cy="3416320"/>
          </a:xfrm>
          <a:prstGeom prst="rect">
            <a:avLst/>
          </a:prstGeom>
          <a:noFill/>
        </p:spPr>
        <p:txBody>
          <a:bodyPr wrap="square" rtlCol="0">
            <a:spAutoFit/>
          </a:bodyPr>
          <a:lstStyle/>
          <a:p>
            <a:r>
              <a:rPr lang="en-US" sz="2400" b="1" i="1" dirty="0"/>
              <a:t>“</a:t>
            </a:r>
            <a:r>
              <a:rPr lang="vi-VN" sz="2400" b="1" i="1" dirty="0"/>
              <a:t>Để ca ngợi cái đẹp thì “đẹp dã man”, đi ăn quà hoặc khen một cô gái thì bình luận “hơi bị ngon”, còn “vụ này có vẻ lục tốn đấy nhỉ” là để nói về một vụ chi tiêu tiền bạc. Đó là một vài ví dụ trong vô vàn chuyện về sử dụng ngôn ngữ hiện nay mà đại đa số nằm trong giới trẻ Hà Nội.</a:t>
            </a:r>
            <a:r>
              <a:rPr lang="en-US" sz="2400" b="1" i="1" dirty="0"/>
              <a:t>”</a:t>
            </a:r>
          </a:p>
          <a:p>
            <a:r>
              <a:rPr lang="vi-VN" sz="2400" i="1" dirty="0"/>
              <a:t>(https://tuoitre.vn/gioi-tre-va-su-bien-tuong-cua-ngon-ngu-thoi-nay-183482.htm)</a:t>
            </a:r>
          </a:p>
        </p:txBody>
      </p:sp>
      <p:sp>
        <p:nvSpPr>
          <p:cNvPr id="6" name="Speech Bubble: Oval 5">
            <a:extLst>
              <a:ext uri="{FF2B5EF4-FFF2-40B4-BE49-F238E27FC236}">
                <a16:creationId xmlns:a16="http://schemas.microsoft.com/office/drawing/2014/main" id="{4869B4BC-D579-1754-74E6-FD7DD29CF8F3}"/>
              </a:ext>
            </a:extLst>
          </p:cNvPr>
          <p:cNvSpPr/>
          <p:nvPr/>
        </p:nvSpPr>
        <p:spPr>
          <a:xfrm>
            <a:off x="30823" y="736884"/>
            <a:ext cx="2424701" cy="4376791"/>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086CADC2-9C8D-A7A1-8902-4E324D80A1C8}"/>
              </a:ext>
            </a:extLst>
          </p:cNvPr>
          <p:cNvSpPr txBox="1"/>
          <p:nvPr/>
        </p:nvSpPr>
        <p:spPr>
          <a:xfrm>
            <a:off x="493161" y="1497173"/>
            <a:ext cx="1407560" cy="3139321"/>
          </a:xfrm>
          <a:prstGeom prst="rect">
            <a:avLst/>
          </a:prstGeom>
        </p:spPr>
        <p:style>
          <a:lnRef idx="2">
            <a:schemeClr val="dk1">
              <a:shade val="15000"/>
            </a:schemeClr>
          </a:lnRef>
          <a:fillRef idx="1">
            <a:schemeClr val="dk1"/>
          </a:fillRef>
          <a:effectRef idx="0">
            <a:schemeClr val="dk1"/>
          </a:effectRef>
          <a:fontRef idx="minor">
            <a:schemeClr val="lt1"/>
          </a:fontRef>
        </p:style>
        <p:txBody>
          <a:bodyPr wrap="square" rtlCol="0">
            <a:spAutoFit/>
          </a:bodyPr>
          <a:lstStyle/>
          <a:p>
            <a:r>
              <a:rPr lang="vi-VN" dirty="0"/>
              <a:t> bày tỏ quan điểm của bản thân về việc sử dụng ngôn ngữ của giới trẻ được nhắc đến trong đoạn </a:t>
            </a:r>
            <a:r>
              <a:rPr lang="en-US" dirty="0" err="1"/>
              <a:t>văn</a:t>
            </a:r>
            <a:r>
              <a:rPr lang="en-US" dirty="0"/>
              <a:t> </a:t>
            </a:r>
            <a:r>
              <a:rPr lang="en-US" dirty="0" err="1"/>
              <a:t>bản</a:t>
            </a:r>
            <a:r>
              <a:rPr lang="en-US" dirty="0"/>
              <a:t> </a:t>
            </a:r>
            <a:r>
              <a:rPr lang="en-US" dirty="0" err="1"/>
              <a:t>sau</a:t>
            </a:r>
            <a:r>
              <a:rPr lang="en-US" dirty="0"/>
              <a:t> </a:t>
            </a:r>
          </a:p>
        </p:txBody>
      </p:sp>
      <p:sp>
        <p:nvSpPr>
          <p:cNvPr id="8" name="Arrow: Notched Right 7">
            <a:extLst>
              <a:ext uri="{FF2B5EF4-FFF2-40B4-BE49-F238E27FC236}">
                <a16:creationId xmlns:a16="http://schemas.microsoft.com/office/drawing/2014/main" id="{B7D894B9-EC98-1308-2F19-74DD7466B7A8}"/>
              </a:ext>
            </a:extLst>
          </p:cNvPr>
          <p:cNvSpPr/>
          <p:nvPr/>
        </p:nvSpPr>
        <p:spPr>
          <a:xfrm>
            <a:off x="1623317" y="5113675"/>
            <a:ext cx="1986269" cy="1288266"/>
          </a:xfrm>
          <a:prstGeom prst="notch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TextBox 8">
            <a:extLst>
              <a:ext uri="{FF2B5EF4-FFF2-40B4-BE49-F238E27FC236}">
                <a16:creationId xmlns:a16="http://schemas.microsoft.com/office/drawing/2014/main" id="{C1DA4244-A16C-4C17-A8C4-6D7B0BEFF003}"/>
              </a:ext>
            </a:extLst>
          </p:cNvPr>
          <p:cNvSpPr txBox="1"/>
          <p:nvPr/>
        </p:nvSpPr>
        <p:spPr>
          <a:xfrm>
            <a:off x="3609587" y="4264135"/>
            <a:ext cx="8195420" cy="2246769"/>
          </a:xfrm>
          <a:prstGeom prst="rect">
            <a:avLst/>
          </a:prstGeom>
          <a:ln>
            <a:solidFill>
              <a:schemeClr val="dk1">
                <a:shade val="15000"/>
              </a:schemeClr>
            </a:solidFill>
          </a:ln>
        </p:spPr>
        <p:txBody>
          <a:bodyPr wrap="square" rtlCol="0">
            <a:spAutoFit/>
          </a:bodyPr>
          <a:lstStyle/>
          <a:p>
            <a:r>
              <a:rPr lang="vi-VN" sz="2000" dirty="0"/>
              <a:t>hiện tượng kết hợp từ bất bình thường:</a:t>
            </a:r>
          </a:p>
          <a:p>
            <a:r>
              <a:rPr lang="vi-VN" sz="2000" dirty="0"/>
              <a:t>+“đẹp dã man” + “hơi bị ngon”+“vụ này có vẻ lục tốn đấy nhỉ”</a:t>
            </a:r>
          </a:p>
          <a:p>
            <a:r>
              <a:rPr lang="vi-VN" sz="2000" dirty="0"/>
              <a:t>- Các kết hợp từ như trên không giúp tăng cường hiệu quả giao tiếp, không mang lại giá trị thẩm mĩ mà còn gây ra sự phản cảm cho lời nói.</a:t>
            </a:r>
          </a:p>
          <a:p>
            <a:r>
              <a:rPr lang="vi-VN" sz="2000" dirty="0"/>
              <a:t> Không nên tùy tiện phá vỡ các quy tắc ngôn ngữ thông thường, chỉ phá vỡ các quy tắc khi đảm bảo điều đó giúp tăng cường hiệu quả giao tiêp</a:t>
            </a:r>
          </a:p>
        </p:txBody>
      </p:sp>
    </p:spTree>
    <p:extLst>
      <p:ext uri="{BB962C8B-B14F-4D97-AF65-F5344CB8AC3E}">
        <p14:creationId xmlns:p14="http://schemas.microsoft.com/office/powerpoint/2010/main" val="20224910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26</TotalTime>
  <Words>980</Words>
  <Application>Microsoft Office PowerPoint</Application>
  <PresentationFormat>Widescreen</PresentationFormat>
  <Paragraphs>49</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Tahoma</vt:lpstr>
      <vt:lpstr>Times New Roman</vt:lpstr>
      <vt:lpstr>Trebuchet MS</vt:lpstr>
      <vt:lpstr>Wingdings 3</vt:lpstr>
      <vt:lpstr>Facet</vt:lpstr>
      <vt:lpstr>Thực hành tiếng Việt HIỆN TƯỢNG PHÁ VỠ QUY TẮC NGÔN NGỮ THÔNG THƯỜNG (1 tiết) </vt:lpstr>
      <vt:lpstr>HOẠT ĐỘNG 1. KHỞI ĐỘNG</vt:lpstr>
      <vt:lpstr>HOẠT ĐỘNG 2. HÌNH THÀNH KIẾN THỨC MỚI</vt:lpstr>
      <vt:lpstr>HOẠT ĐỘNG 3. LUYỆN TẬP </vt:lpstr>
      <vt:lpstr>1. Bài tập 1 a. “Ăn ngay ở thật”: tách từ “ngay thật” b. "Những là đắp nhớ đổi sầu": tách từ ‘đắp đổi” c. “Trăng rất trăng” Chuyển từ loại: Trăng từ danh từ thành tính từ. d. “…nên càng cười già”: kết hợp từ lạ - cười già e. “Đừng xanh như lá, bạc như vôi”: chuyển loại tính từ thành động từ </vt:lpstr>
      <vt:lpstr>. Bài tập 2 Đậu phụ là món ăn được chế biến từ đậu tương, được ép thành bánh” (Từ điển tiếng Việt, Hoàng Phê). Người đọc bật cười vì cách đáp của chú tiểu: “Bạch cụ! Đậu phụ làng cắn đậu phụ chùa ạ!” Câu nới này đầy hàm ý, ý nói sự cụ đã ăn vụng thịt chó mà lại còn nói dối. Lí lẽ nằm ờ chỗ: “đậu phụ” thì không thể cắn được. Đây là cách kết hợp từ bất thường. </vt:lpstr>
      <vt:lpstr>Bài tập 3 a. Tình thư một bức phong còn kín,  Gió nơi đâu, gượng mở xem.  Đâỏ trật tự từ (thông thường: một bức thư tình) b) Lom khom dưới núi, tiều vài chú Lác đác bên sông, chợ mấy nhà.  Đảỏ trật tự từ (thông thường: vài chú tiều, mầy nhà chợ) c. Đã hết thời, thứ văn nghệ ...  Đảo cụm từ (trật tự thông thường: Đã hết thời phải ở đầu câu  d. ... sống một đời khốn nạn những người gầy gò, rách rưới  Đảo cụm từ (trật tự thông thường:  những người gầy gò, rách rưới sống một đời khốn nạn) </vt:lpstr>
      <vt:lpstr>Bài tập 4 a. Câu đặc biệt : "Trông gớm chết!"  b. Câu rút gọn: "Mà chửi mới sướng miệng làm sao! Mới ngoa ngoắt làm sao!"  c. Câu đặc biệt: Khuya rồi d. Câu tỉnh lược: “Không.”  * Tác dụng: - Miêu tả được rõ ràng hành động, thái độ, tình cảm của nhân vật đối với những vấn đề hữu quan - Nhấn mạnh hơn vấn đề được nói tới </vt:lpstr>
      <vt:lpstr>HOẠT ĐỘNG 4: VẬN DỤNG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Thực hành tiếng Việt HIỆN TƯỢNG PHÁ VỠ QUY TẮC NGÔN NGỮ THÔNG THƯỜNG (1 tiết) </dc:title>
  <dc:creator>admin</dc:creator>
  <cp:lastModifiedBy>admin</cp:lastModifiedBy>
  <cp:revision>2</cp:revision>
  <dcterms:created xsi:type="dcterms:W3CDTF">2023-08-12T07:47:48Z</dcterms:created>
  <dcterms:modified xsi:type="dcterms:W3CDTF">2023-08-12T08:17:27Z</dcterms:modified>
</cp:coreProperties>
</file>