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notesMasterIdLst>
    <p:notesMasterId r:id="rId20"/>
  </p:notesMasterIdLst>
  <p:handoutMasterIdLst>
    <p:handoutMasterId r:id="rId21"/>
  </p:handoutMasterIdLst>
  <p:sldIdLst>
    <p:sldId id="390" r:id="rId2"/>
    <p:sldId id="675" r:id="rId3"/>
    <p:sldId id="848" r:id="rId4"/>
    <p:sldId id="677" r:id="rId5"/>
    <p:sldId id="963" r:id="rId6"/>
    <p:sldId id="954" r:id="rId7"/>
    <p:sldId id="958" r:id="rId8"/>
    <p:sldId id="960" r:id="rId9"/>
    <p:sldId id="943" r:id="rId10"/>
    <p:sldId id="961" r:id="rId11"/>
    <p:sldId id="962" r:id="rId12"/>
    <p:sldId id="946" r:id="rId13"/>
    <p:sldId id="947" r:id="rId14"/>
    <p:sldId id="957" r:id="rId15"/>
    <p:sldId id="948" r:id="rId16"/>
    <p:sldId id="936" r:id="rId17"/>
    <p:sldId id="951" r:id="rId18"/>
    <p:sldId id="932" r:id="rId19"/>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32B879"/>
    <a:srgbClr val="2B9D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842" autoAdjust="0"/>
  </p:normalViewPr>
  <p:slideViewPr>
    <p:cSldViewPr snapToGrid="0">
      <p:cViewPr varScale="1">
        <p:scale>
          <a:sx n="79" d="100"/>
          <a:sy n="79" d="100"/>
        </p:scale>
        <p:origin x="282" y="60"/>
      </p:cViewPr>
      <p:guideLst>
        <p:guide orient="horz" pos="2160"/>
        <p:guide pos="3840"/>
      </p:guideLst>
    </p:cSldViewPr>
  </p:slideViewPr>
  <p:notesTextViewPr>
    <p:cViewPr>
      <p:scale>
        <a:sx n="1" d="1"/>
        <a:sy n="1" d="1"/>
      </p:scale>
      <p:origin x="0" y="0"/>
    </p:cViewPr>
  </p:notesTextViewPr>
  <p:notesViewPr>
    <p:cSldViewPr snapToGrid="0">
      <p:cViewPr varScale="1">
        <p:scale>
          <a:sx n="53" d="100"/>
          <a:sy n="53" d="100"/>
        </p:scale>
        <p:origin x="284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1538F7-632A-47F2-B66C-6A244DDEAD7F}" type="datetimeFigureOut">
              <a:rPr lang="en-US" smtClean="0"/>
              <a:t>14/8/2023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EC07EB-2999-48B5-86E1-44C437B31A26}" type="slidenum">
              <a:rPr lang="en-US" smtClean="0"/>
              <a:t>‹#›</a:t>
            </a:fld>
            <a:endParaRPr lang="en-US"/>
          </a:p>
        </p:txBody>
      </p:sp>
    </p:spTree>
    <p:extLst>
      <p:ext uri="{BB962C8B-B14F-4D97-AF65-F5344CB8AC3E}">
        <p14:creationId xmlns:p14="http://schemas.microsoft.com/office/powerpoint/2010/main" val="3213607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50CF8-3C10-4C1C-8614-A002704599ED}" type="datetimeFigureOut">
              <a:rPr lang="en-US" smtClean="0"/>
              <a:t>14/8/2023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1CBDB-7314-4D4A-9AE6-B554D9022F7F}" type="slidenum">
              <a:rPr lang="en-US" smtClean="0"/>
              <a:t>‹#›</a:t>
            </a:fld>
            <a:endParaRPr lang="en-US"/>
          </a:p>
        </p:txBody>
      </p:sp>
    </p:spTree>
    <p:extLst>
      <p:ext uri="{BB962C8B-B14F-4D97-AF65-F5344CB8AC3E}">
        <p14:creationId xmlns:p14="http://schemas.microsoft.com/office/powerpoint/2010/main" val="2113642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a:t>
            </a:fld>
            <a:endParaRPr lang="zh-CN" altLang="en-US" dirty="0"/>
          </a:p>
        </p:txBody>
      </p:sp>
    </p:spTree>
    <p:extLst>
      <p:ext uri="{BB962C8B-B14F-4D97-AF65-F5344CB8AC3E}">
        <p14:creationId xmlns:p14="http://schemas.microsoft.com/office/powerpoint/2010/main" val="1068652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2</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5052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SG"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266504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4</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50523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16</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058574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18</a:t>
            </a:fld>
            <a:endParaRPr lang="zh-CN" altLang="en-US">
              <a:solidFill>
                <a:prstClr val="black"/>
              </a:solidFill>
            </a:endParaRPr>
          </a:p>
        </p:txBody>
      </p:sp>
    </p:spTree>
    <p:extLst>
      <p:ext uri="{BB962C8B-B14F-4D97-AF65-F5344CB8AC3E}">
        <p14:creationId xmlns:p14="http://schemas.microsoft.com/office/powerpoint/2010/main" val="1049739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26ACCD-0A73-4FFF-8E1E-596C20E8FB55}" type="datetimeFigureOut">
              <a:rPr lang="en-US" smtClean="0"/>
              <a:t>14/8/2023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169600552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26ACCD-0A73-4FFF-8E1E-596C20E8FB55}" type="datetimeFigureOut">
              <a:rPr lang="en-US" smtClean="0"/>
              <a:t>14/8/2023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34286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26ACCD-0A73-4FFF-8E1E-596C20E8FB55}" type="datetimeFigureOut">
              <a:rPr lang="en-US" smtClean="0"/>
              <a:t>14/8/2023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58525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26ACCD-0A73-4FFF-8E1E-596C20E8FB55}" type="datetimeFigureOut">
              <a:rPr lang="en-US" smtClean="0"/>
              <a:t>14/8/2023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1456296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26ACCD-0A73-4FFF-8E1E-596C20E8FB55}" type="datetimeFigureOut">
              <a:rPr lang="en-US" smtClean="0"/>
              <a:t>14/8/2023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63471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26ACCD-0A73-4FFF-8E1E-596C20E8FB55}" type="datetimeFigureOut">
              <a:rPr lang="en-US" smtClean="0"/>
              <a:t>14/8/2023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2334816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26ACCD-0A73-4FFF-8E1E-596C20E8FB55}" type="datetimeFigureOut">
              <a:rPr lang="en-US" smtClean="0"/>
              <a:t>14/8/2023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1959982359"/>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26ACCD-0A73-4FFF-8E1E-596C20E8FB55}" type="datetimeFigureOut">
              <a:rPr lang="en-US" smtClean="0"/>
              <a:t>14/8/2023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915673438"/>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教学分析">
    <p:spTree>
      <p:nvGrpSpPr>
        <p:cNvPr id="1" name=""/>
        <p:cNvGrpSpPr/>
        <p:nvPr/>
      </p:nvGrpSpPr>
      <p:grpSpPr>
        <a:xfrm>
          <a:off x="0" y="0"/>
          <a:ext cx="0" cy="0"/>
          <a:chOff x="0" y="0"/>
          <a:chExt cx="0" cy="0"/>
        </a:xfrm>
      </p:grpSpPr>
      <p:pic>
        <p:nvPicPr>
          <p:cNvPr id="66" name="Picture 4" descr="F:\0PPT素材\背景及图片\白麻子.jpg"/>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bwMode="auto">
          <a:xfrm>
            <a:off x="1" y="1"/>
            <a:ext cx="12191999" cy="68579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2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91579424"/>
      </p:ext>
    </p:extLst>
  </p:cSld>
  <p:clrMapOvr>
    <a:masterClrMapping/>
  </p:clrMapOvr>
  <p:transition spd="slow" advClick="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420937"/>
      </p:ext>
    </p:extLst>
  </p:cSld>
  <p:clrMapOvr>
    <a:masterClrMapping/>
  </p:clrMapOvr>
  <p:transition spd="slow"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26ACCD-0A73-4FFF-8E1E-596C20E8FB55}" type="datetimeFigureOut">
              <a:rPr lang="en-US" smtClean="0"/>
              <a:t>14/8/2023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428962507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26ACCD-0A73-4FFF-8E1E-596C20E8FB55}" type="datetimeFigureOut">
              <a:rPr lang="en-US" smtClean="0"/>
              <a:t>14/8/2023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235198601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26ACCD-0A73-4FFF-8E1E-596C20E8FB55}" type="datetimeFigureOut">
              <a:rPr lang="en-US" smtClean="0"/>
              <a:t>14/8/2023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117807523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26ACCD-0A73-4FFF-8E1E-596C20E8FB55}" type="datetimeFigureOut">
              <a:rPr lang="en-US" smtClean="0"/>
              <a:t>14/8/2023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324692530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26ACCD-0A73-4FFF-8E1E-596C20E8FB55}" type="datetimeFigureOut">
              <a:rPr lang="en-US" smtClean="0"/>
              <a:t>14/8/2023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42331347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6ACCD-0A73-4FFF-8E1E-596C20E8FB55}" type="datetimeFigureOut">
              <a:rPr lang="en-US" smtClean="0"/>
              <a:t>14/8/2023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352251143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26ACCD-0A73-4FFF-8E1E-596C20E8FB55}" type="datetimeFigureOut">
              <a:rPr lang="en-US" smtClean="0"/>
              <a:t>14/8/2023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96771089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426ACCD-0A73-4FFF-8E1E-596C20E8FB55}" type="datetimeFigureOut">
              <a:rPr lang="en-US" smtClean="0"/>
              <a:t>14/8/2023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96BC-590F-41E2-AE69-29568EAD1C22}" type="slidenum">
              <a:rPr lang="en-US" smtClean="0"/>
              <a:t>‹#›</a:t>
            </a:fld>
            <a:endParaRPr lang="en-US"/>
          </a:p>
        </p:txBody>
      </p:sp>
    </p:spTree>
    <p:extLst>
      <p:ext uri="{BB962C8B-B14F-4D97-AF65-F5344CB8AC3E}">
        <p14:creationId xmlns:p14="http://schemas.microsoft.com/office/powerpoint/2010/main" val="253299594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26ACCD-0A73-4FFF-8E1E-596C20E8FB55}" type="datetimeFigureOut">
              <a:rPr lang="en-US" smtClean="0"/>
              <a:t>14/8/2023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47896BC-590F-41E2-AE69-29568EAD1C22}" type="slidenum">
              <a:rPr lang="en-US" smtClean="0"/>
              <a:t>‹#›</a:t>
            </a:fld>
            <a:endParaRPr lang="en-US"/>
          </a:p>
        </p:txBody>
      </p:sp>
    </p:spTree>
    <p:extLst>
      <p:ext uri="{BB962C8B-B14F-4D97-AF65-F5344CB8AC3E}">
        <p14:creationId xmlns:p14="http://schemas.microsoft.com/office/powerpoint/2010/main" val="827749190"/>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Lst>
  <p:transition spd="slow">
    <p:wip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xml"/><Relationship Id="rId7" Type="http://schemas.openxmlformats.org/officeDocument/2006/relationships/image" Target="../media/image7.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6.jpeg"/><Relationship Id="rId5" Type="http://schemas.openxmlformats.org/officeDocument/2006/relationships/notesSlide" Target="../notesSlides/notesSlide5.xml"/><Relationship Id="rId4" Type="http://schemas.openxmlformats.org/officeDocument/2006/relationships/slideLayout" Target="../slideLayouts/slideLayout7.xml"/><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hyperlink" Target="https://docs.google.com/forms/d/e/1FAIpQLScbgwb-rjtKvZYZrKWWwePGn_s32jKP0Dv_CmiuN8PnjXHSsA/viewfor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www.facebook.com/HankNguyenn"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notesSlide" Target="../notesSlides/notesSlide2.xml"/><Relationship Id="rId4" Type="http://schemas.openxmlformats.org/officeDocument/2006/relationships/slideLayout" Target="../slideLayouts/slideLayout7.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s://www.youtube.com/watch?v=W41NyKzfnGk."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7.xml"/><Relationship Id="rId7" Type="http://schemas.openxmlformats.org/officeDocument/2006/relationships/image" Target="../media/image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jpeg"/><Relationship Id="rId5" Type="http://schemas.openxmlformats.org/officeDocument/2006/relationships/notesSlide" Target="../notesSlides/notesSlide4.xml"/><Relationship Id="rId4" Type="http://schemas.openxmlformats.org/officeDocument/2006/relationships/slideLayout" Target="../slideLayouts/slideLayout7.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5053584"/>
            <a:ext cx="12192000" cy="1804416"/>
          </a:xfrm>
          <a:prstGeom prst="rect">
            <a:avLst/>
          </a:prstGeom>
        </p:spPr>
      </p:pic>
      <p:pic>
        <p:nvPicPr>
          <p:cNvPr id="22" name="图片 21"/>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37" y="4162681"/>
            <a:ext cx="3916785" cy="2222547"/>
          </a:xfrm>
          <a:prstGeom prst="rect">
            <a:avLst/>
          </a:prstGeom>
        </p:spPr>
      </p:pic>
      <p:sp>
        <p:nvSpPr>
          <p:cNvPr id="23" name="Freeform 9">
            <a:extLst>
              <a:ext uri="{FF2B5EF4-FFF2-40B4-BE49-F238E27FC236}">
                <a16:creationId xmlns:a16="http://schemas.microsoft.com/office/drawing/2014/main" id="{C8B4F286-C409-48C4-AB61-85D16F94D7AC}"/>
              </a:ext>
            </a:extLst>
          </p:cNvPr>
          <p:cNvSpPr>
            <a:spLocks noEditPoints="1"/>
          </p:cNvSpPr>
          <p:nvPr/>
        </p:nvSpPr>
        <p:spPr bwMode="auto">
          <a:xfrm>
            <a:off x="37074" y="2091446"/>
            <a:ext cx="12191999" cy="2624889"/>
          </a:xfrm>
          <a:custGeom>
            <a:avLst/>
            <a:gdLst>
              <a:gd name="T0" fmla="*/ 1761 w 1926"/>
              <a:gd name="T1" fmla="*/ 1038 h 1038"/>
              <a:gd name="T2" fmla="*/ 1761 w 1926"/>
              <a:gd name="T3" fmla="*/ 1038 h 1038"/>
              <a:gd name="T4" fmla="*/ 1761 w 1926"/>
              <a:gd name="T5" fmla="*/ 1038 h 1038"/>
              <a:gd name="T6" fmla="*/ 1761 w 1926"/>
              <a:gd name="T7" fmla="*/ 1038 h 1038"/>
              <a:gd name="T8" fmla="*/ 1926 w 1926"/>
              <a:gd name="T9" fmla="*/ 1029 h 1038"/>
              <a:gd name="T10" fmla="*/ 1761 w 1926"/>
              <a:gd name="T11" fmla="*/ 1038 h 1038"/>
              <a:gd name="T12" fmla="*/ 1926 w 1926"/>
              <a:gd name="T13" fmla="*/ 1029 h 1038"/>
              <a:gd name="T14" fmla="*/ 3 w 1926"/>
              <a:gd name="T15" fmla="*/ 4 h 1038"/>
              <a:gd name="T16" fmla="*/ 4 w 1926"/>
              <a:gd name="T17" fmla="*/ 5 h 1038"/>
              <a:gd name="T18" fmla="*/ 3 w 1926"/>
              <a:gd name="T19" fmla="*/ 4 h 1038"/>
              <a:gd name="T20" fmla="*/ 3 w 1926"/>
              <a:gd name="T21" fmla="*/ 3 h 1038"/>
              <a:gd name="T22" fmla="*/ 3 w 1926"/>
              <a:gd name="T23" fmla="*/ 4 h 1038"/>
              <a:gd name="T24" fmla="*/ 3 w 1926"/>
              <a:gd name="T25" fmla="*/ 3 h 1038"/>
              <a:gd name="T26" fmla="*/ 2 w 1926"/>
              <a:gd name="T27" fmla="*/ 2 h 1038"/>
              <a:gd name="T28" fmla="*/ 2 w 1926"/>
              <a:gd name="T29" fmla="*/ 3 h 1038"/>
              <a:gd name="T30" fmla="*/ 2 w 1926"/>
              <a:gd name="T31" fmla="*/ 2 h 1038"/>
              <a:gd name="T32" fmla="*/ 1 w 1926"/>
              <a:gd name="T33" fmla="*/ 1 h 1038"/>
              <a:gd name="T34" fmla="*/ 2 w 1926"/>
              <a:gd name="T35" fmla="*/ 2 h 1038"/>
              <a:gd name="T36" fmla="*/ 1 w 1926"/>
              <a:gd name="T37" fmla="*/ 1 h 1038"/>
              <a:gd name="T38" fmla="*/ 0 w 1926"/>
              <a:gd name="T39" fmla="*/ 0 h 1038"/>
              <a:gd name="T40" fmla="*/ 1 w 1926"/>
              <a:gd name="T41" fmla="*/ 1 h 1038"/>
              <a:gd name="T42" fmla="*/ 0 w 1926"/>
              <a:gd name="T43" fmla="*/ 0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6" h="1038">
                <a:moveTo>
                  <a:pt x="1761" y="1038"/>
                </a:moveTo>
                <a:cubicBezTo>
                  <a:pt x="1761" y="1038"/>
                  <a:pt x="1761" y="1038"/>
                  <a:pt x="1761" y="1038"/>
                </a:cubicBezTo>
                <a:cubicBezTo>
                  <a:pt x="1761" y="1038"/>
                  <a:pt x="1761" y="1038"/>
                  <a:pt x="1761" y="1038"/>
                </a:cubicBezTo>
                <a:cubicBezTo>
                  <a:pt x="1761" y="1038"/>
                  <a:pt x="1761" y="1038"/>
                  <a:pt x="1761" y="1038"/>
                </a:cubicBezTo>
                <a:moveTo>
                  <a:pt x="1926" y="1029"/>
                </a:moveTo>
                <a:cubicBezTo>
                  <a:pt x="1871" y="1035"/>
                  <a:pt x="1816" y="1038"/>
                  <a:pt x="1761" y="1038"/>
                </a:cubicBezTo>
                <a:cubicBezTo>
                  <a:pt x="1816" y="1038"/>
                  <a:pt x="1871" y="1035"/>
                  <a:pt x="1926" y="1029"/>
                </a:cubicBezTo>
                <a:moveTo>
                  <a:pt x="3" y="4"/>
                </a:moveTo>
                <a:cubicBezTo>
                  <a:pt x="4" y="4"/>
                  <a:pt x="4" y="4"/>
                  <a:pt x="4" y="5"/>
                </a:cubicBezTo>
                <a:cubicBezTo>
                  <a:pt x="4" y="4"/>
                  <a:pt x="4" y="4"/>
                  <a:pt x="3" y="4"/>
                </a:cubicBezTo>
                <a:moveTo>
                  <a:pt x="3" y="3"/>
                </a:moveTo>
                <a:cubicBezTo>
                  <a:pt x="3" y="3"/>
                  <a:pt x="3" y="4"/>
                  <a:pt x="3" y="4"/>
                </a:cubicBezTo>
                <a:cubicBezTo>
                  <a:pt x="3" y="4"/>
                  <a:pt x="3" y="3"/>
                  <a:pt x="3" y="3"/>
                </a:cubicBezTo>
                <a:moveTo>
                  <a:pt x="2" y="2"/>
                </a:moveTo>
                <a:cubicBezTo>
                  <a:pt x="2" y="2"/>
                  <a:pt x="2" y="3"/>
                  <a:pt x="2" y="3"/>
                </a:cubicBezTo>
                <a:cubicBezTo>
                  <a:pt x="2" y="3"/>
                  <a:pt x="2" y="2"/>
                  <a:pt x="2" y="2"/>
                </a:cubicBezTo>
                <a:moveTo>
                  <a:pt x="1" y="1"/>
                </a:moveTo>
                <a:cubicBezTo>
                  <a:pt x="1" y="1"/>
                  <a:pt x="2" y="2"/>
                  <a:pt x="2" y="2"/>
                </a:cubicBezTo>
                <a:cubicBezTo>
                  <a:pt x="2" y="2"/>
                  <a:pt x="1" y="1"/>
                  <a:pt x="1" y="1"/>
                </a:cubicBezTo>
                <a:moveTo>
                  <a:pt x="0" y="0"/>
                </a:moveTo>
                <a:cubicBezTo>
                  <a:pt x="1" y="0"/>
                  <a:pt x="1" y="0"/>
                  <a:pt x="1" y="1"/>
                </a:cubicBezTo>
                <a:cubicBezTo>
                  <a:pt x="1" y="0"/>
                  <a:pt x="1" y="0"/>
                  <a:pt x="0" y="0"/>
                </a:cubicBezTo>
              </a:path>
            </a:pathLst>
          </a:custGeom>
          <a:solidFill>
            <a:srgbClr val="6774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6" name="任意多边形 25"/>
          <p:cNvSpPr/>
          <p:nvPr/>
        </p:nvSpPr>
        <p:spPr>
          <a:xfrm>
            <a:off x="1583499" y="1743781"/>
            <a:ext cx="9793088" cy="2261283"/>
          </a:xfrm>
          <a:custGeom>
            <a:avLst/>
            <a:gdLst>
              <a:gd name="connsiteX0" fmla="*/ 0 w 4142407"/>
              <a:gd name="connsiteY0" fmla="*/ 0 h 514869"/>
              <a:gd name="connsiteX1" fmla="*/ 4142407 w 4142407"/>
              <a:gd name="connsiteY1" fmla="*/ 0 h 514869"/>
              <a:gd name="connsiteX2" fmla="*/ 4142407 w 4142407"/>
              <a:gd name="connsiteY2" fmla="*/ 1466 h 514869"/>
              <a:gd name="connsiteX3" fmla="*/ 3880111 w 4142407"/>
              <a:gd name="connsiteY3" fmla="*/ 263762 h 514869"/>
              <a:gd name="connsiteX4" fmla="*/ 4131218 w 4142407"/>
              <a:gd name="connsiteY4" fmla="*/ 514869 h 514869"/>
              <a:gd name="connsiteX5" fmla="*/ 0 w 4142407"/>
              <a:gd name="connsiteY5" fmla="*/ 514869 h 514869"/>
              <a:gd name="connsiteX6" fmla="*/ 257434 w 4142407"/>
              <a:gd name="connsiteY6" fmla="*/ 257435 h 51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2407" h="514869">
                <a:moveTo>
                  <a:pt x="0" y="0"/>
                </a:moveTo>
                <a:lnTo>
                  <a:pt x="4142407" y="0"/>
                </a:lnTo>
                <a:lnTo>
                  <a:pt x="4142407" y="1466"/>
                </a:lnTo>
                <a:lnTo>
                  <a:pt x="3880111" y="263762"/>
                </a:lnTo>
                <a:lnTo>
                  <a:pt x="4131218" y="514869"/>
                </a:lnTo>
                <a:lnTo>
                  <a:pt x="0" y="514869"/>
                </a:lnTo>
                <a:lnTo>
                  <a:pt x="257434" y="257435"/>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8" name="Rectangle 4"/>
          <p:cNvSpPr txBox="1">
            <a:spLocks noChangeArrowheads="1"/>
          </p:cNvSpPr>
          <p:nvPr/>
        </p:nvSpPr>
        <p:spPr bwMode="auto">
          <a:xfrm>
            <a:off x="2438400" y="1349830"/>
            <a:ext cx="7837714" cy="4644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699" rIns="91400" bIns="45699"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spcAft>
                <a:spcPts val="600"/>
              </a:spcAft>
            </a:pP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BÀI 6: TRUYỆN NGẮN</a:t>
            </a:r>
          </a:p>
          <a:p>
            <a:pPr>
              <a:spcAft>
                <a:spcPts val="600"/>
              </a:spcAft>
            </a:pP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 THỰC HÀNH ĐỌC: TẦNG HAI (PHONG ĐIỆP)</a:t>
            </a:r>
          </a:p>
          <a:p>
            <a:pPr>
              <a:defRPr/>
            </a:pPr>
            <a:endParaRPr lang="zh-CN" altLang="en-US" sz="4000" kern="0" dirty="0">
              <a:solidFill>
                <a:srgbClr val="FF0000"/>
              </a:solidFill>
              <a:latin typeface="+mn-lt"/>
              <a:cs typeface="Calibri" panose="020F0502020204030204" pitchFamily="34" charset="0"/>
              <a:sym typeface="+mn-lt"/>
            </a:endParaRPr>
          </a:p>
          <a:p>
            <a:pPr>
              <a:defRPr/>
            </a:pPr>
            <a:endParaRPr lang="vi-VN" sz="4000" dirty="0">
              <a:solidFill>
                <a:srgbClr val="FF0000"/>
              </a:solidFill>
              <a:cs typeface="Times New Roman" pitchFamily="18" charset="0"/>
            </a:endParaRPr>
          </a:p>
          <a:p>
            <a:pPr>
              <a:defRPr/>
            </a:pPr>
            <a:endParaRPr lang="en-US" altLang="zh-CN" sz="3733" kern="0" dirty="0">
              <a:solidFill>
                <a:srgbClr val="FF0000"/>
              </a:solidFill>
              <a:latin typeface="Calibri" panose="020F0502020204030204" pitchFamily="34" charset="0"/>
              <a:ea typeface="+mn-ea"/>
              <a:cs typeface="Calibri" panose="020F0502020204030204" pitchFamily="34" charset="0"/>
              <a:sym typeface="+mn-lt"/>
            </a:endParaRPr>
          </a:p>
        </p:txBody>
      </p:sp>
      <p:pic>
        <p:nvPicPr>
          <p:cNvPr id="8" name="Picture 7"/>
          <p:cNvPicPr>
            <a:picLocks noChangeAspect="1"/>
          </p:cNvPicPr>
          <p:nvPr/>
        </p:nvPicPr>
        <p:blipFill>
          <a:blip r:embed="rId5"/>
          <a:stretch>
            <a:fillRect/>
          </a:stretch>
        </p:blipFill>
        <p:spPr>
          <a:xfrm>
            <a:off x="0" y="41236"/>
            <a:ext cx="1775520" cy="1577437"/>
          </a:xfrm>
          <a:prstGeom prst="rect">
            <a:avLst/>
          </a:prstGeom>
        </p:spPr>
      </p:pic>
    </p:spTree>
    <p:extLst>
      <p:ext uri="{BB962C8B-B14F-4D97-AF65-F5344CB8AC3E}">
        <p14:creationId xmlns:p14="http://schemas.microsoft.com/office/powerpoint/2010/main" val="3882654710"/>
      </p:ext>
    </p:extLst>
  </p:cSld>
  <p:clrMapOvr>
    <a:masterClrMapping/>
  </p:clrMapOvr>
  <p:transition spd="slow" advClick="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B4D30-D111-4366-89DD-E1092901D98B}"/>
              </a:ext>
            </a:extLst>
          </p:cNvPr>
          <p:cNvSpPr>
            <a:spLocks noGrp="1"/>
          </p:cNvSpPr>
          <p:nvPr>
            <p:ph type="title"/>
          </p:nvPr>
        </p:nvSpPr>
        <p:spPr>
          <a:xfrm>
            <a:off x="45155" y="1610720"/>
            <a:ext cx="2077155" cy="1278466"/>
          </a:xfrm>
        </p:spPr>
        <p:txBody>
          <a:bodyPr>
            <a:noAutofit/>
          </a:bodyPr>
          <a:lstStyle/>
          <a:p>
            <a:r>
              <a:rPr lang="en-US" sz="2400" b="1" dirty="0">
                <a:solidFill>
                  <a:schemeClr val="tx1"/>
                </a:solidFill>
                <a:latin typeface="Times New Roman" panose="02020603050405020304" pitchFamily="18" charset="0"/>
                <a:cs typeface="Times New Roman" panose="02020603050405020304" pitchFamily="18" charset="0"/>
              </a:rPr>
              <a:t>2. Gia </a:t>
            </a:r>
            <a:r>
              <a:rPr lang="en-US" sz="2400" b="1" dirty="0" err="1">
                <a:solidFill>
                  <a:schemeClr val="tx1"/>
                </a:solidFill>
                <a:latin typeface="Times New Roman" panose="02020603050405020304" pitchFamily="18" charset="0"/>
                <a:cs typeface="Times New Roman" panose="02020603050405020304" pitchFamily="18" charset="0"/>
              </a:rPr>
              <a:t>đình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Thắng</a:t>
            </a:r>
            <a:r>
              <a:rPr lang="en-US" sz="2400" b="1" dirty="0">
                <a:solidFill>
                  <a:schemeClr val="tx1"/>
                </a:solidFill>
                <a:latin typeface="Times New Roman" panose="02020603050405020304" pitchFamily="18" charset="0"/>
                <a:cs typeface="Times New Roman" panose="02020603050405020304" pitchFamily="18" charset="0"/>
              </a:rPr>
              <a:t>.</a:t>
            </a:r>
            <a:br>
              <a:rPr lang="en-US" sz="2400" b="1" dirty="0">
                <a:solidFill>
                  <a:schemeClr val="tx1"/>
                </a:solidFill>
                <a:latin typeface="Times New Roman" panose="02020603050405020304" pitchFamily="18" charset="0"/>
                <a:cs typeface="Times New Roman" panose="02020603050405020304" pitchFamily="18" charset="0"/>
              </a:rPr>
            </a:br>
            <a:r>
              <a:rPr lang="en-US" sz="2400" b="1" dirty="0">
                <a:solidFill>
                  <a:schemeClr val="tx1"/>
                </a:solidFill>
                <a:latin typeface="Times New Roman" panose="02020603050405020304" pitchFamily="18" charset="0"/>
                <a:cs typeface="Times New Roman" panose="02020603050405020304" pitchFamily="18" charset="0"/>
              </a:rPr>
              <a:t>a. </a:t>
            </a:r>
            <a:r>
              <a:rPr lang="en-US" sz="2400" b="1" dirty="0" err="1">
                <a:solidFill>
                  <a:schemeClr val="tx1"/>
                </a:solidFill>
                <a:latin typeface="Times New Roman" panose="02020603050405020304" pitchFamily="18" charset="0"/>
                <a:cs typeface="Times New Roman" panose="02020603050405020304" pitchFamily="18" charset="0"/>
              </a:rPr>
              <a:t>Cảnh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sinh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hoạt</a:t>
            </a:r>
            <a:r>
              <a:rPr lang="en-US" sz="2400" b="1" dirty="0">
                <a:solidFill>
                  <a:schemeClr val="tx1"/>
                </a:solidFill>
                <a:latin typeface="Times New Roman" panose="02020603050405020304" pitchFamily="18" charset="0"/>
                <a:cs typeface="Times New Roman" panose="02020603050405020304" pitchFamily="18" charset="0"/>
              </a:rPr>
              <a:t> ở </a:t>
            </a:r>
            <a:r>
              <a:rPr lang="en-US" sz="2400" b="1" dirty="0" err="1">
                <a:solidFill>
                  <a:schemeClr val="tx1"/>
                </a:solidFill>
                <a:latin typeface="Times New Roman" panose="02020603050405020304" pitchFamily="18" charset="0"/>
                <a:cs typeface="Times New Roman" panose="02020603050405020304" pitchFamily="18" charset="0"/>
              </a:rPr>
              <a:t>tầng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hai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buổi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sáng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sớm</a:t>
            </a:r>
            <a:r>
              <a:rPr lang="en-US" sz="2400" b="1" dirty="0">
                <a:solidFill>
                  <a:schemeClr val="tx1"/>
                </a:solidFill>
                <a:latin typeface="Times New Roman" panose="02020603050405020304" pitchFamily="18" charset="0"/>
                <a:cs typeface="Times New Roman" panose="02020603050405020304" pitchFamily="18" charset="0"/>
              </a:rPr>
              <a:t/>
            </a:r>
            <a:br>
              <a:rPr lang="en-US" sz="2400" b="1" dirty="0">
                <a:solidFill>
                  <a:schemeClr val="tx1"/>
                </a:solidFill>
                <a:latin typeface="Times New Roman" panose="02020603050405020304" pitchFamily="18" charset="0"/>
                <a:cs typeface="Times New Roman" panose="02020603050405020304" pitchFamily="18" charset="0"/>
              </a:rPr>
            </a:br>
            <a:endParaRPr lang="en-US" sz="2400" dirty="0"/>
          </a:p>
        </p:txBody>
      </p:sp>
      <p:sp>
        <p:nvSpPr>
          <p:cNvPr id="3" name="Content Placeholder 2">
            <a:extLst>
              <a:ext uri="{FF2B5EF4-FFF2-40B4-BE49-F238E27FC236}">
                <a16:creationId xmlns:a16="http://schemas.microsoft.com/office/drawing/2014/main" id="{BEE46DC2-90DD-4520-B2DC-B98DCA09AE6C}"/>
              </a:ext>
            </a:extLst>
          </p:cNvPr>
          <p:cNvSpPr>
            <a:spLocks noGrp="1"/>
          </p:cNvSpPr>
          <p:nvPr>
            <p:ph idx="1"/>
          </p:nvPr>
        </p:nvSpPr>
        <p:spPr>
          <a:xfrm>
            <a:off x="2031999" y="94725"/>
            <a:ext cx="7857067" cy="7028563"/>
          </a:xfrm>
        </p:spPr>
        <p:txBody>
          <a:bodyPr>
            <a:normAutofit/>
          </a:bodyPr>
          <a:lstStyle/>
          <a:p>
            <a:pPr marL="0" indent="0" algn="just">
              <a:lnSpc>
                <a:spcPct val="110000"/>
              </a:lnSpc>
              <a:spcAft>
                <a:spcPts val="800"/>
              </a:spcAft>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khóa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mở</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cửa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thở</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đũa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a:t>
            </a:r>
            <a:r>
              <a:rPr lang="en-US" sz="2400" dirty="0">
                <a:solidFill>
                  <a:schemeClr val="tx1"/>
                </a:solidFill>
                <a:latin typeface="Times New Roman" panose="02020603050405020304" pitchFamily="18" charset="0"/>
                <a:cs typeface="Times New Roman" panose="02020603050405020304" pitchFamily="18" charset="0"/>
              </a:rPr>
              <a:t> vi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muốn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ngủ</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thêm</a:t>
            </a:r>
            <a:r>
              <a:rPr lang="en-US" sz="2400" dirty="0">
                <a:solidFill>
                  <a:schemeClr val="tx1"/>
                </a:solidFill>
                <a:latin typeface="Times New Roman" panose="02020603050405020304" pitchFamily="18" charset="0"/>
                <a:cs typeface="Times New Roman" panose="02020603050405020304" pitchFamily="18" charset="0"/>
              </a:rPr>
              <a:t>. </a:t>
            </a:r>
          </a:p>
          <a:p>
            <a:pPr marL="0" indent="0" algn="just">
              <a:lnSpc>
                <a:spcPct val="110000"/>
              </a:lnSpc>
              <a:spcAft>
                <a:spcPts val="800"/>
              </a:spcAft>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Mùi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Mùi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thơm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nấu</a:t>
            </a:r>
            <a:r>
              <a:rPr lang="en-US" sz="2400" dirty="0">
                <a:solidFill>
                  <a:schemeClr val="tx1"/>
                </a:solidFill>
                <a:latin typeface="Times New Roman" panose="02020603050405020304" pitchFamily="18" charset="0"/>
                <a:cs typeface="Times New Roman" panose="02020603050405020304" pitchFamily="18" charset="0"/>
              </a:rPr>
              <a:t>.</a:t>
            </a:r>
          </a:p>
          <a:p>
            <a:pPr marL="0" indent="0" algn="just">
              <a:lnSpc>
                <a:spcPct val="110000"/>
              </a:lnSpc>
              <a:spcAft>
                <a:spcPts val="800"/>
              </a:spcAft>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mua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thêm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sắp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ngôi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đùa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cs typeface="Times New Roman" panose="02020603050405020304" pitchFamily="18" charset="0"/>
              </a:rPr>
              <a:t>.</a:t>
            </a:r>
          </a:p>
          <a:p>
            <a:pPr marL="0" indent="0" algn="just">
              <a:lnSpc>
                <a:spcPct val="110000"/>
              </a:lnSpc>
              <a:spcAft>
                <a:spcPts val="800"/>
              </a:spcAft>
              <a:buNone/>
            </a:pPr>
            <a:r>
              <a:rPr lang="en-US" sz="2400" dirty="0">
                <a:solidFill>
                  <a:schemeClr val="tx1"/>
                </a:solidFill>
                <a:latin typeface="Times New Roman" panose="02020603050405020304" pitchFamily="18" charset="0"/>
                <a:cs typeface="Times New Roman" panose="02020603050405020304" pitchFamily="18" charset="0"/>
              </a:rPr>
              <a:t>→</a:t>
            </a:r>
            <a:r>
              <a:rPr lang="en-US" sz="2400" dirty="0" err="1">
                <a:solidFill>
                  <a:schemeClr val="tx1"/>
                </a:solidFill>
                <a:latin typeface="Times New Roman" panose="02020603050405020304" pitchFamily="18" charset="0"/>
                <a:cs typeface="Times New Roman" panose="02020603050405020304" pitchFamily="18" charset="0"/>
              </a:rPr>
              <a: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mùi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vui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đôi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trẻ</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tốt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đẹp</a:t>
            </a:r>
            <a:r>
              <a:rPr lang="en-US" sz="2400" dirty="0">
                <a:solidFill>
                  <a:schemeClr val="tx1"/>
                </a:solidFill>
                <a:latin typeface="Times New Roman" panose="02020603050405020304" pitchFamily="18" charset="0"/>
                <a:cs typeface="Times New Roman" panose="02020603050405020304" pitchFamily="18" charset="0"/>
              </a:rPr>
              <a:t>.</a:t>
            </a:r>
          </a:p>
          <a:p>
            <a:pPr marL="0" indent="0" algn="just">
              <a:lnSpc>
                <a:spcPct val="110000"/>
              </a:lnSpc>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Mọi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yêu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cs typeface="Times New Roman" panose="02020603050405020304" pitchFamily="18" charset="0"/>
              </a:rPr>
              <a:t>. </a:t>
            </a:r>
          </a:p>
          <a:p>
            <a:pPr marL="0" indent="0" algn="just">
              <a:lnSpc>
                <a:spcPct val="110000"/>
              </a:lnSpc>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chuyển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cuống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quýt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chở</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mẹ</a:t>
            </a:r>
            <a:r>
              <a:rPr lang="en-US" sz="2400" dirty="0">
                <a:solidFill>
                  <a:schemeClr val="tx1"/>
                </a:solidFill>
                <a:latin typeface="Times New Roman" panose="02020603050405020304" pitchFamily="18" charset="0"/>
                <a:cs typeface="Times New Roman" panose="02020603050405020304" pitchFamily="18" charset="0"/>
              </a:rPr>
              <a:t> lo </a:t>
            </a:r>
            <a:r>
              <a:rPr lang="en-US" sz="2400" dirty="0" err="1">
                <a:solidFill>
                  <a:schemeClr val="tx1"/>
                </a:solidFill>
                <a:latin typeface="Times New Roman" panose="02020603050405020304" pitchFamily="18" charset="0"/>
                <a:cs typeface="Times New Roman" panose="02020603050405020304" pitchFamily="18" charset="0"/>
              </a:rPr>
              <a:t>lắng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chờ</a:t>
            </a:r>
            <a:r>
              <a:rPr lang="en-US" sz="2400" dirty="0">
                <a:solidFill>
                  <a:schemeClr val="tx1"/>
                </a:solidFill>
                <a:latin typeface="Times New Roman" panose="02020603050405020304" pitchFamily="18" charset="0"/>
                <a:cs typeface="Times New Roman" panose="02020603050405020304" pitchFamily="18" charset="0"/>
              </a:rPr>
              <a:t> tin </a:t>
            </a:r>
            <a:r>
              <a:rPr lang="en-US" sz="2400" dirty="0" err="1">
                <a:solidFill>
                  <a:schemeClr val="tx1"/>
                </a:solidFill>
                <a:latin typeface="Times New Roman" panose="02020603050405020304" pitchFamily="18" charset="0"/>
                <a:cs typeface="Times New Roman" panose="02020603050405020304" pitchFamily="18" charset="0"/>
              </a:rPr>
              <a:t>tức</a:t>
            </a:r>
            <a:r>
              <a:rPr lang="en-US" sz="2400" dirty="0">
                <a:solidFill>
                  <a:schemeClr val="tx1"/>
                </a:solidFill>
                <a:latin typeface="Times New Roman" panose="02020603050405020304" pitchFamily="18" charset="0"/>
                <a:cs typeface="Times New Roman" panose="02020603050405020304" pitchFamily="18" charset="0"/>
              </a:rPr>
              <a:t>.</a:t>
            </a:r>
          </a:p>
          <a:p>
            <a:pPr marL="0" indent="0" algn="just">
              <a:lnSpc>
                <a:spcPct val="110000"/>
              </a:lnSpc>
              <a:buNone/>
            </a:pPr>
            <a:r>
              <a:rPr lang="en-US" sz="2400" dirty="0">
                <a:solidFill>
                  <a:schemeClr val="tx1"/>
                </a:solidFill>
                <a:latin typeface="Times New Roman" panose="02020603050405020304" pitchFamily="18" charset="0"/>
                <a:cs typeface="Times New Roman" panose="02020603050405020304" pitchFamily="18" charset="0"/>
              </a:rPr>
              <a:t>+ Lo </a:t>
            </a:r>
            <a:r>
              <a:rPr lang="en-US" sz="2400" dirty="0" err="1">
                <a:solidFill>
                  <a:schemeClr val="tx1"/>
                </a:solidFill>
                <a:latin typeface="Times New Roman" panose="02020603050405020304" pitchFamily="18" charset="0"/>
                <a:cs typeface="Times New Roman" panose="02020603050405020304" pitchFamily="18" charset="0"/>
              </a:rPr>
              <a:t>lắng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mẹ</a:t>
            </a:r>
            <a:r>
              <a:rPr lang="en-US" sz="2400" dirty="0">
                <a:solidFill>
                  <a:schemeClr val="tx1"/>
                </a:solidFill>
                <a:latin typeface="Times New Roman" panose="02020603050405020304" pitchFamily="18" charset="0"/>
                <a:cs typeface="Times New Roman" panose="02020603050405020304" pitchFamily="18" charset="0"/>
              </a:rPr>
              <a:t>.</a:t>
            </a:r>
          </a:p>
          <a:p>
            <a:endParaRPr lang="en-US" dirty="0"/>
          </a:p>
        </p:txBody>
      </p:sp>
      <p:sp>
        <p:nvSpPr>
          <p:cNvPr id="4" name="Text Placeholder 3">
            <a:extLst>
              <a:ext uri="{FF2B5EF4-FFF2-40B4-BE49-F238E27FC236}">
                <a16:creationId xmlns:a16="http://schemas.microsoft.com/office/drawing/2014/main" id="{CB2F2E73-7893-49A6-A938-4DA1B0219261}"/>
              </a:ext>
            </a:extLst>
          </p:cNvPr>
          <p:cNvSpPr>
            <a:spLocks noGrp="1"/>
          </p:cNvSpPr>
          <p:nvPr>
            <p:ph type="body" sz="half" idx="2"/>
          </p:nvPr>
        </p:nvSpPr>
        <p:spPr>
          <a:xfrm>
            <a:off x="45155" y="4086581"/>
            <a:ext cx="2077155" cy="2584449"/>
          </a:xfrm>
        </p:spPr>
        <p:txBody>
          <a:bodyPr/>
          <a:lstStyle/>
          <a:p>
            <a:r>
              <a:rPr lang="en-US" sz="2400" b="1" dirty="0">
                <a:solidFill>
                  <a:schemeClr val="tx1"/>
                </a:solidFill>
                <a:latin typeface="Times New Roman" panose="02020603050405020304" pitchFamily="18" charset="0"/>
                <a:cs typeface="Times New Roman" panose="02020603050405020304" pitchFamily="18" charset="0"/>
              </a:rPr>
              <a:t>b. </a:t>
            </a:r>
            <a:r>
              <a:rPr lang="en-US" sz="2400" b="1" dirty="0" err="1">
                <a:solidFill>
                  <a:schemeClr val="tx1"/>
                </a:solidFill>
                <a:latin typeface="Times New Roman" panose="02020603050405020304" pitchFamily="18" charset="0"/>
                <a:cs typeface="Times New Roman" panose="02020603050405020304" pitchFamily="18" charset="0"/>
              </a:rPr>
              <a:t>Những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biểu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hiện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cảm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viên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Thắng</a:t>
            </a:r>
            <a:r>
              <a:rPr lang="en-US" sz="2400" b="1" dirty="0">
                <a:solidFill>
                  <a:schemeClr val="tx1"/>
                </a:solidFill>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1809317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944B2-5E4A-4D2F-B294-8E17F753D5BF}"/>
              </a:ext>
            </a:extLst>
          </p:cNvPr>
          <p:cNvSpPr>
            <a:spLocks noGrp="1"/>
          </p:cNvSpPr>
          <p:nvPr>
            <p:ph type="title"/>
          </p:nvPr>
        </p:nvSpPr>
        <p:spPr>
          <a:xfrm>
            <a:off x="124178" y="1573385"/>
            <a:ext cx="2731911" cy="1626307"/>
          </a:xfrm>
        </p:spPr>
        <p:txBody>
          <a:bodyPr>
            <a:normAutofit fontScale="90000"/>
          </a:bodyPr>
          <a:lstStyle/>
          <a:p>
            <a:r>
              <a:rPr lang="en-US" sz="2700" b="1" dirty="0">
                <a:solidFill>
                  <a:schemeClr val="tx1"/>
                </a:solidFill>
                <a:latin typeface="Times New Roman" panose="02020603050405020304" pitchFamily="18" charset="0"/>
                <a:cs typeface="Times New Roman" panose="02020603050405020304" pitchFamily="18" charset="0"/>
              </a:rPr>
              <a:t/>
            </a:r>
            <a:br>
              <a:rPr lang="en-US" sz="2700" b="1" dirty="0">
                <a:solidFill>
                  <a:schemeClr val="tx1"/>
                </a:solidFill>
                <a:latin typeface="Times New Roman" panose="02020603050405020304" pitchFamily="18" charset="0"/>
                <a:cs typeface="Times New Roman" panose="02020603050405020304" pitchFamily="18" charset="0"/>
              </a:rPr>
            </a:br>
            <a:r>
              <a:rPr lang="en-US" sz="27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7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7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7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7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7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7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7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7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7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7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7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7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b="1" dirty="0">
                <a:solidFill>
                  <a:schemeClr val="tx1"/>
                </a:solidFill>
                <a:latin typeface="Times New Roman" panose="02020603050405020304" pitchFamily="18" charset="0"/>
                <a:cs typeface="Times New Roman" panose="02020603050405020304" pitchFamily="18" charset="0"/>
              </a:rPr>
              <a:t/>
            </a:r>
            <a:br>
              <a:rPr lang="en-US" b="1" dirty="0">
                <a:solidFill>
                  <a:schemeClr val="tx1"/>
                </a:solidFill>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9AEB1F6-F0EA-4929-A9FA-4919DC79E386}"/>
              </a:ext>
            </a:extLst>
          </p:cNvPr>
          <p:cNvSpPr>
            <a:spLocks noGrp="1"/>
          </p:cNvSpPr>
          <p:nvPr>
            <p:ph idx="1"/>
          </p:nvPr>
        </p:nvSpPr>
        <p:spPr>
          <a:xfrm>
            <a:off x="2856089" y="180622"/>
            <a:ext cx="8037689" cy="6853447"/>
          </a:xfrm>
        </p:spPr>
        <p:txBody>
          <a:bodyPr>
            <a:normAutofit fontScale="40000" lnSpcReduction="20000"/>
          </a:bodyPr>
          <a:lstStyle/>
          <a:p>
            <a:pPr marL="0" indent="0" algn="just">
              <a:lnSpc>
                <a:spcPct val="120000"/>
              </a:lnSpc>
              <a:buNone/>
            </a:pPr>
            <a:endParaRPr lang="en-US" sz="3800" dirty="0">
              <a:solidFill>
                <a:schemeClr val="tx1"/>
              </a:solidFill>
              <a:latin typeface="Times New Roman" panose="02020603050405020304" pitchFamily="18" charset="0"/>
              <a:cs typeface="Times New Roman" panose="02020603050405020304" pitchFamily="18" charset="0"/>
            </a:endParaRPr>
          </a:p>
          <a:p>
            <a:pPr marL="0" indent="0" algn="just">
              <a:lnSpc>
                <a:spcPct val="120000"/>
              </a:lnSpc>
              <a:buNone/>
            </a:pPr>
            <a:r>
              <a:rPr lang="en-US" sz="38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Lời</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nói</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và</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hành</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động</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Những</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cử</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chỉ</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ấm</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áp</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giữa</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hai</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vợ</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chồng</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Thắng</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giữa</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mẹ</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chồng</a:t>
            </a:r>
            <a:r>
              <a:rPr lang="en-US" sz="6000" dirty="0">
                <a:solidFill>
                  <a:schemeClr val="tx1"/>
                </a:solidFill>
                <a:latin typeface="Times New Roman" panose="02020603050405020304" pitchFamily="18" charset="0"/>
                <a:cs typeface="Times New Roman" panose="02020603050405020304" pitchFamily="18" charset="0"/>
              </a:rPr>
              <a:t> - </a:t>
            </a:r>
            <a:r>
              <a:rPr lang="en-US" sz="6000" dirty="0" err="1">
                <a:solidFill>
                  <a:schemeClr val="tx1"/>
                </a:solidFill>
                <a:latin typeface="Times New Roman" panose="02020603050405020304" pitchFamily="18" charset="0"/>
                <a:cs typeface="Times New Roman" panose="02020603050405020304" pitchFamily="18" charset="0"/>
              </a:rPr>
              <a:t>cô</a:t>
            </a:r>
            <a:r>
              <a:rPr lang="en-US" sz="6000" dirty="0">
                <a:solidFill>
                  <a:schemeClr val="tx1"/>
                </a:solidFill>
                <a:latin typeface="Times New Roman" panose="02020603050405020304" pitchFamily="18" charset="0"/>
                <a:cs typeface="Times New Roman" panose="02020603050405020304" pitchFamily="18" charset="0"/>
              </a:rPr>
              <a:t> con </a:t>
            </a:r>
            <a:r>
              <a:rPr lang="en-US" sz="6000" dirty="0" err="1">
                <a:solidFill>
                  <a:schemeClr val="tx1"/>
                </a:solidFill>
                <a:latin typeface="Times New Roman" panose="02020603050405020304" pitchFamily="18" charset="0"/>
                <a:cs typeface="Times New Roman" panose="02020603050405020304" pitchFamily="18" charset="0"/>
              </a:rPr>
              <a:t>dâu</a:t>
            </a:r>
            <a:r>
              <a:rPr lang="en-US" sz="6000" dirty="0">
                <a:solidFill>
                  <a:schemeClr val="tx1"/>
                </a:solidFill>
                <a:latin typeface="Times New Roman" panose="02020603050405020304" pitchFamily="18" charset="0"/>
                <a:cs typeface="Times New Roman" panose="02020603050405020304" pitchFamily="18" charset="0"/>
              </a:rPr>
              <a:t>. </a:t>
            </a:r>
          </a:p>
          <a:p>
            <a:pPr marL="0" indent="0" algn="just">
              <a:lnSpc>
                <a:spcPct val="120000"/>
              </a:lnSpc>
              <a:buNone/>
            </a:pP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Họ</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quan</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tâm</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nhau</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từng</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chút</a:t>
            </a:r>
            <a:r>
              <a:rPr lang="en-US" sz="6000" dirty="0">
                <a:solidFill>
                  <a:schemeClr val="tx1"/>
                </a:solidFill>
                <a:latin typeface="Times New Roman" panose="02020603050405020304" pitchFamily="18" charset="0"/>
                <a:cs typeface="Times New Roman" panose="02020603050405020304" pitchFamily="18" charset="0"/>
              </a:rPr>
              <a:t> </a:t>
            </a:r>
            <a:r>
              <a:rPr lang="en-US" sz="6000" dirty="0" err="1">
                <a:solidFill>
                  <a:schemeClr val="tx1"/>
                </a:solidFill>
                <a:latin typeface="Times New Roman" panose="02020603050405020304" pitchFamily="18" charset="0"/>
                <a:cs typeface="Times New Roman" panose="02020603050405020304" pitchFamily="18" charset="0"/>
              </a:rPr>
              <a:t>một</a:t>
            </a:r>
            <a:r>
              <a:rPr lang="en-US" sz="6000" dirty="0">
                <a:solidFill>
                  <a:schemeClr val="tx1"/>
                </a:solidFill>
                <a:latin typeface="Times New Roman" panose="02020603050405020304" pitchFamily="18" charset="0"/>
                <a:cs typeface="Times New Roman" panose="02020603050405020304" pitchFamily="18" charset="0"/>
              </a:rPr>
              <a:t>.</a:t>
            </a:r>
          </a:p>
          <a:p>
            <a:pPr marL="0" indent="0" algn="just">
              <a:lnSpc>
                <a:spcPct val="120000"/>
              </a:lnSpc>
              <a:spcAft>
                <a:spcPts val="800"/>
              </a:spcAft>
              <a:buNone/>
            </a:pP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20000"/>
              </a:lnSpc>
              <a:spcAft>
                <a:spcPts val="800"/>
              </a:spcAft>
              <a:buNone/>
            </a:pP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dâu</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just">
              <a:lnSpc>
                <a:spcPct val="120000"/>
              </a:lnSpc>
              <a:spcAft>
                <a:spcPts val="800"/>
              </a:spcAft>
              <a:buNone/>
            </a:pP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trai</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muộn</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khiến</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dâu</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dỗ</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60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20000"/>
              </a:lnSpc>
              <a:spcAft>
                <a:spcPts val="800"/>
              </a:spcAft>
              <a:buNone/>
            </a:pP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trai</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đêm</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ngủ</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dâu</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60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20000"/>
              </a:lnSpc>
              <a:spcAft>
                <a:spcPts val="800"/>
              </a:spcAft>
              <a:buNone/>
            </a:pP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dâu</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dạ</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lo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lắng</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khỏe</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dâu</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60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20000"/>
              </a:lnSpc>
              <a:spcAft>
                <a:spcPts val="800"/>
              </a:spcAft>
              <a:buNone/>
            </a:pP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chăm</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sóc</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lo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lắng</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dâu</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ít</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kern="1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chăm</a:t>
            </a:r>
            <a:r>
              <a:rPr lang="en-US" sz="6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60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a:p>
            <a:endParaRPr lang="en-US" dirty="0"/>
          </a:p>
        </p:txBody>
      </p:sp>
      <p:sp>
        <p:nvSpPr>
          <p:cNvPr id="4" name="Text Placeholder 3">
            <a:extLst>
              <a:ext uri="{FF2B5EF4-FFF2-40B4-BE49-F238E27FC236}">
                <a16:creationId xmlns:a16="http://schemas.microsoft.com/office/drawing/2014/main" id="{E998DEAE-AF7B-4AAD-88C1-96A5FE678CA4}"/>
              </a:ext>
            </a:extLst>
          </p:cNvPr>
          <p:cNvSpPr>
            <a:spLocks noGrp="1"/>
          </p:cNvSpPr>
          <p:nvPr>
            <p:ph type="body" sz="half" idx="2"/>
          </p:nvPr>
        </p:nvSpPr>
        <p:spPr>
          <a:xfrm>
            <a:off x="84667" y="3658308"/>
            <a:ext cx="2133599" cy="3601156"/>
          </a:xfrm>
        </p:spPr>
        <p:txBody>
          <a:bodyPr/>
          <a:lstStyle/>
          <a:p>
            <a:r>
              <a:rPr lang="en-US" sz="2400" b="1" dirty="0">
                <a:solidFill>
                  <a:schemeClr val="tx1"/>
                </a:solidFill>
                <a:latin typeface="Times New Roman" panose="02020603050405020304" pitchFamily="18" charset="0"/>
                <a:cs typeface="Times New Roman" panose="02020603050405020304" pitchFamily="18" charset="0"/>
              </a:rPr>
              <a:t>d. </a:t>
            </a:r>
            <a:r>
              <a:rPr lang="en-US" sz="2400" b="1" dirty="0" err="1">
                <a:solidFill>
                  <a:schemeClr val="tx1"/>
                </a:solidFill>
                <a:latin typeface="Times New Roman" panose="02020603050405020304" pitchFamily="18" charset="0"/>
                <a:cs typeface="Times New Roman" panose="02020603050405020304" pitchFamily="18" charset="0"/>
              </a:rPr>
              <a:t>Nhân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vật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mẹ</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đình</a:t>
            </a:r>
            <a:r>
              <a:rPr lang="en-US" sz="2400" b="1" dirty="0">
                <a:solidFill>
                  <a:schemeClr val="tx1"/>
                </a:solidFill>
                <a:latin typeface="Times New Roman" panose="02020603050405020304" pitchFamily="18" charset="0"/>
                <a:cs typeface="Times New Roman" panose="02020603050405020304" pitchFamily="18" charset="0"/>
              </a:rPr>
              <a:t> ở </a:t>
            </a:r>
            <a:r>
              <a:rPr lang="en-US" sz="2400" b="1" dirty="0" err="1">
                <a:solidFill>
                  <a:schemeClr val="tx1"/>
                </a:solidFill>
                <a:latin typeface="Times New Roman" panose="02020603050405020304" pitchFamily="18" charset="0"/>
                <a:cs typeface="Times New Roman" panose="02020603050405020304" pitchFamily="18" charset="0"/>
              </a:rPr>
              <a:t>Tầng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hai</a:t>
            </a:r>
            <a:r>
              <a:rPr lang="en-US" sz="2400" b="1" dirty="0">
                <a:solidFill>
                  <a:schemeClr val="tx1"/>
                </a:solidFill>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5048151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630137" cy="6858000"/>
          </a:xfrm>
        </p:spPr>
        <p:txBody>
          <a:bodyPr>
            <a:normAutofit fontScale="92500" lnSpcReduction="10000"/>
          </a:bodyPr>
          <a:lstStyle/>
          <a:p>
            <a:pPr marL="0" indent="0" algn="just">
              <a:lnSpc>
                <a:spcPct val="110000"/>
              </a:lnSpc>
              <a:spcAft>
                <a:spcPts val="800"/>
              </a:spcAft>
              <a:buNone/>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3. ĐẶC SẮC NGHỆ THUẬT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Phan.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ách</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just">
              <a:lnSpc>
                <a:spcPct val="110000"/>
              </a:lnSpc>
              <a:spcAft>
                <a:spcPts val="800"/>
              </a:spcAft>
              <a:buNone/>
            </a:pP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Phan.</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Rụt</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rè</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chừng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thang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vân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Tò</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mò</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Phan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thang, Phan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95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30153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additive="base">
                                        <p:cTn id="5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 calcmode="lin" valueType="num">
                                      <p:cBhvr additive="base">
                                        <p:cTn id="6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375494" cy="7141580"/>
          </a:xfrm>
        </p:spPr>
        <p:txBody>
          <a:bodyPr>
            <a:normAutofit/>
          </a:bodyPr>
          <a:lstStyle/>
          <a:p>
            <a:pPr marL="0" indent="0" algn="just">
              <a:spcAft>
                <a:spcPts val="800"/>
              </a:spcAft>
              <a:buNone/>
            </a:pP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thỉ</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900"/>
              </a:spcAft>
              <a:buNone/>
            </a:pP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Phan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ừ</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triết</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91001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65FBCD-E3E8-0015-7D7C-7326E2886133}"/>
              </a:ext>
            </a:extLst>
          </p:cNvPr>
          <p:cNvSpPr>
            <a:spLocks noGrp="1"/>
          </p:cNvSpPr>
          <p:nvPr>
            <p:ph idx="1"/>
          </p:nvPr>
        </p:nvSpPr>
        <p:spPr>
          <a:xfrm>
            <a:off x="677334" y="1"/>
            <a:ext cx="8884355" cy="6976532"/>
          </a:xfrm>
        </p:spPr>
        <p:txBody>
          <a:bodyPr>
            <a:normAutofit/>
          </a:bodyPr>
          <a:lstStyle/>
          <a:p>
            <a:pPr marL="0" indent="0">
              <a:buNone/>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Chiêm</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Phan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phúc</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Phan</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Gia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Gia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Phan: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cãi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vã</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Chiêm</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Phan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900"/>
              </a:spcAft>
              <a:buNone/>
            </a:pPr>
            <a:r>
              <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ea typeface="Times New Roman" panose="02020603050405020304" pitchFamily="18" charset="0"/>
                <a:cs typeface="Times New Roman" panose="02020603050405020304" pitchFamily="18" charset="0"/>
              </a:rPr>
              <a:t>giản</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hẹp</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017641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889067" cy="6208890"/>
          </a:xfrm>
        </p:spPr>
        <p:txBody>
          <a:bodyPr>
            <a:noAutofit/>
          </a:bodyPr>
          <a:lstStyle/>
          <a:p>
            <a:pPr marL="0" indent="0">
              <a:buNone/>
            </a:pPr>
            <a:r>
              <a:rPr lang="vi-VN" sz="2400" b="1" dirty="0">
                <a:latin typeface="Times New Roman" panose="02020603050405020304" pitchFamily="18" charset="0"/>
                <a:cs typeface="Times New Roman" panose="02020603050405020304" pitchFamily="18" charset="0"/>
              </a:rPr>
              <a:t>III/ Tổng kết</a:t>
            </a:r>
            <a:endParaRPr lang="en-US" sz="2400" dirty="0">
              <a:latin typeface="Times New Roman" panose="02020603050405020304" pitchFamily="18" charset="0"/>
              <a:cs typeface="Times New Roman" panose="02020603050405020304" pitchFamily="18" charset="0"/>
            </a:endParaRPr>
          </a:p>
          <a:p>
            <a:pPr marL="0" lvl="0" indent="0">
              <a:buNone/>
            </a:pPr>
            <a:r>
              <a:rPr lang="en-US" sz="2400" b="1" dirty="0">
                <a:latin typeface="Times New Roman" panose="02020603050405020304" pitchFamily="18" charset="0"/>
                <a:cs typeface="Times New Roman" panose="02020603050405020304" pitchFamily="18" charset="0"/>
              </a:rPr>
              <a:t>1. </a:t>
            </a:r>
            <a:r>
              <a:rPr lang="vi-VN" sz="2400" b="1" dirty="0">
                <a:latin typeface="Times New Roman" panose="02020603050405020304" pitchFamily="18" charset="0"/>
                <a:cs typeface="Times New Roman" panose="02020603050405020304" pitchFamily="18" charset="0"/>
              </a:rPr>
              <a:t>Nghệ thuật</a:t>
            </a:r>
            <a:endParaRPr lang="en-US" sz="2400" dirty="0">
              <a:latin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buNone/>
            </a:pPr>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 </a:t>
            </a:r>
          </a:p>
          <a:p>
            <a:pPr marL="0" lvl="0" indent="0">
              <a:buNone/>
            </a:pPr>
            <a:r>
              <a:rPr lang="en-US"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Hà </a:t>
            </a: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0" lvl="0" indent="0">
              <a:buNone/>
            </a:pPr>
            <a:r>
              <a:rPr lang="en-US" sz="24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Gửi</a:t>
            </a:r>
            <a:r>
              <a:rPr lang="en-US" sz="24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buNone/>
            </a:pPr>
            <a:r>
              <a:rPr lang="nl-NL" sz="2400" b="1" kern="100" dirty="0">
                <a:effectLst/>
                <a:latin typeface="Times New Roman" panose="02020603050405020304" pitchFamily="18" charset="0"/>
                <a:ea typeface="Calibri" panose="020F0502020204030204" pitchFamily="34" charset="0"/>
                <a:cs typeface="Times New Roman" panose="02020603050405020304" pitchFamily="18" charset="0"/>
              </a:rPr>
              <a:t>3. Cách tìm hiểu truyện ngắn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nl-NL" sz="2400" kern="100" dirty="0">
                <a:effectLst/>
                <a:latin typeface="Times New Roman" panose="02020603050405020304" pitchFamily="18" charset="0"/>
                <a:ea typeface="Calibri" panose="020F0502020204030204" pitchFamily="34" charset="0"/>
                <a:cs typeface="Times New Roman" panose="02020603050405020304" pitchFamily="18" charset="0"/>
              </a:rPr>
              <a:t>- Cách khai thác đề tài</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nl-NL" sz="2400" kern="100" dirty="0">
                <a:effectLst/>
                <a:latin typeface="Times New Roman" panose="02020603050405020304" pitchFamily="18" charset="0"/>
                <a:ea typeface="Calibri" panose="020F0502020204030204" pitchFamily="34" charset="0"/>
                <a:cs typeface="Times New Roman" panose="02020603050405020304" pitchFamily="18" charset="0"/>
              </a:rPr>
              <a:t>Cách xây dựng nhân vật.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nl-NL" sz="2400" kern="100" dirty="0">
                <a:effectLst/>
                <a:latin typeface="Times New Roman" panose="02020603050405020304" pitchFamily="18" charset="0"/>
                <a:ea typeface="Calibri" panose="020F0502020204030204" pitchFamily="34" charset="0"/>
                <a:cs typeface="Times New Roman" panose="02020603050405020304" pitchFamily="18" charset="0"/>
              </a:rPr>
              <a:t>- Bối cảnh : không gian, thời gian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Thông điệp nhà văn gửi gắm.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10189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550519"/>
            <a:ext cx="12190992" cy="4307484"/>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233" y="1104801"/>
            <a:ext cx="11906535" cy="1609211"/>
          </a:xfrm>
          <a:prstGeom prst="rect">
            <a:avLst/>
          </a:prstGeom>
        </p:spPr>
      </p:pic>
      <p:pic>
        <p:nvPicPr>
          <p:cNvPr id="4" name="图片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873" y="274867"/>
            <a:ext cx="1641720" cy="2275652"/>
          </a:xfrm>
          <a:prstGeom prst="rect">
            <a:avLst/>
          </a:prstGeom>
        </p:spPr>
      </p:pic>
      <p:sp>
        <p:nvSpPr>
          <p:cNvPr id="23" name="MH_Other_1"/>
          <p:cNvSpPr/>
          <p:nvPr>
            <p:custDataLst>
              <p:tags r:id="rId1"/>
            </p:custDataLst>
          </p:nvPr>
        </p:nvSpPr>
        <p:spPr>
          <a:xfrm>
            <a:off x="4337180" y="1604556"/>
            <a:ext cx="2268693" cy="2347629"/>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defRPr/>
            </a:pPr>
            <a:endParaRPr lang="zh-CN" altLang="en-US" sz="1600">
              <a:solidFill>
                <a:srgbClr val="FFFFFF"/>
              </a:solidFill>
              <a:ea typeface="微软雅黑" panose="020B0503020204020204" pitchFamily="34" charset="-122"/>
            </a:endParaRPr>
          </a:p>
        </p:txBody>
      </p:sp>
      <p:sp>
        <p:nvSpPr>
          <p:cNvPr id="24" name="MH_SubTitle_1"/>
          <p:cNvSpPr/>
          <p:nvPr>
            <p:custDataLst>
              <p:tags r:id="rId2"/>
            </p:custDataLst>
          </p:nvPr>
        </p:nvSpPr>
        <p:spPr>
          <a:xfrm rot="588792">
            <a:off x="3486622" y="3336611"/>
            <a:ext cx="3566761" cy="1777533"/>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332">
              <a:defRPr/>
            </a:pPr>
            <a:r>
              <a:rPr lang="en-US" altLang="zh-CN"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LUYỆN TẬP VẬN DỤNG</a:t>
            </a:r>
            <a:endParaRPr lang="zh-CN" altLang="en-US"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MH_Other_2"/>
          <p:cNvSpPr/>
          <p:nvPr>
            <p:custDataLst>
              <p:tags r:id="rId3"/>
            </p:custDataLst>
          </p:nvPr>
        </p:nvSpPr>
        <p:spPr>
          <a:xfrm>
            <a:off x="5025685" y="1408949"/>
            <a:ext cx="89168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defTabSz="914332">
              <a:defRPr/>
            </a:pPr>
            <a:endParaRPr lang="zh-CN" altLang="en-US" sz="4267" b="1"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val="1053818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80">
                                          <p:stCondLst>
                                            <p:cond delay="0"/>
                                          </p:stCondLst>
                                        </p:cTn>
                                        <p:tgtEl>
                                          <p:spTgt spid="24"/>
                                        </p:tgtEl>
                                      </p:cBhvr>
                                    </p:animEffect>
                                    <p:anim calcmode="lin" valueType="num">
                                      <p:cBhvr>
                                        <p:cTn id="1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4" dur="26">
                                          <p:stCondLst>
                                            <p:cond delay="650"/>
                                          </p:stCondLst>
                                        </p:cTn>
                                        <p:tgtEl>
                                          <p:spTgt spid="24"/>
                                        </p:tgtEl>
                                      </p:cBhvr>
                                      <p:to x="100000" y="60000"/>
                                    </p:animScale>
                                    <p:animScale>
                                      <p:cBhvr>
                                        <p:cTn id="25" dur="166" decel="50000">
                                          <p:stCondLst>
                                            <p:cond delay="676"/>
                                          </p:stCondLst>
                                        </p:cTn>
                                        <p:tgtEl>
                                          <p:spTgt spid="24"/>
                                        </p:tgtEl>
                                      </p:cBhvr>
                                      <p:to x="100000" y="100000"/>
                                    </p:animScale>
                                    <p:animScale>
                                      <p:cBhvr>
                                        <p:cTn id="26" dur="26">
                                          <p:stCondLst>
                                            <p:cond delay="1312"/>
                                          </p:stCondLst>
                                        </p:cTn>
                                        <p:tgtEl>
                                          <p:spTgt spid="24"/>
                                        </p:tgtEl>
                                      </p:cBhvr>
                                      <p:to x="100000" y="80000"/>
                                    </p:animScale>
                                    <p:animScale>
                                      <p:cBhvr>
                                        <p:cTn id="27" dur="166" decel="50000">
                                          <p:stCondLst>
                                            <p:cond delay="1338"/>
                                          </p:stCondLst>
                                        </p:cTn>
                                        <p:tgtEl>
                                          <p:spTgt spid="24"/>
                                        </p:tgtEl>
                                      </p:cBhvr>
                                      <p:to x="100000" y="100000"/>
                                    </p:animScale>
                                    <p:animScale>
                                      <p:cBhvr>
                                        <p:cTn id="28" dur="26">
                                          <p:stCondLst>
                                            <p:cond delay="1642"/>
                                          </p:stCondLst>
                                        </p:cTn>
                                        <p:tgtEl>
                                          <p:spTgt spid="24"/>
                                        </p:tgtEl>
                                      </p:cBhvr>
                                      <p:to x="100000" y="90000"/>
                                    </p:animScale>
                                    <p:animScale>
                                      <p:cBhvr>
                                        <p:cTn id="29" dur="166" decel="50000">
                                          <p:stCondLst>
                                            <p:cond delay="1668"/>
                                          </p:stCondLst>
                                        </p:cTn>
                                        <p:tgtEl>
                                          <p:spTgt spid="24"/>
                                        </p:tgtEl>
                                      </p:cBhvr>
                                      <p:to x="100000" y="100000"/>
                                    </p:animScale>
                                    <p:animScale>
                                      <p:cBhvr>
                                        <p:cTn id="30" dur="26">
                                          <p:stCondLst>
                                            <p:cond delay="1808"/>
                                          </p:stCondLst>
                                        </p:cTn>
                                        <p:tgtEl>
                                          <p:spTgt spid="24"/>
                                        </p:tgtEl>
                                      </p:cBhvr>
                                      <p:to x="100000" y="95000"/>
                                    </p:animScale>
                                    <p:animScale>
                                      <p:cBhvr>
                                        <p:cTn id="31"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91657"/>
            <a:ext cx="10515600" cy="3985305"/>
          </a:xfrm>
        </p:spPr>
        <p:txBody>
          <a:bodyPr>
            <a:normAutofit/>
          </a:bodyPr>
          <a:lstStyle/>
          <a:p>
            <a:pPr marL="0" indent="0" algn="just">
              <a:lnSpc>
                <a:spcPct val="150000"/>
              </a:lnSpc>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trắc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GOOGLE.FORM:</a:t>
            </a:r>
          </a:p>
          <a:p>
            <a:pPr algn="just">
              <a:lnSpc>
                <a:spcPct val="150000"/>
              </a:lnSpc>
              <a:spcAft>
                <a:spcPts val="800"/>
              </a:spcAft>
            </a:pPr>
            <a:r>
              <a:rPr lang="en-US" sz="3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https://docs.google.com/forms/d/e/1FAIpQLScbgwb-rjtKvZYZrKWWwePGn_s32jKP0Dv_CmiuN8PnjXHSsA/viewform</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669174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55"/>
          <p:cNvGrpSpPr>
            <a:grpSpLocks noChangeAspect="1"/>
          </p:cNvGrpSpPr>
          <p:nvPr/>
        </p:nvGrpSpPr>
        <p:grpSpPr bwMode="auto">
          <a:xfrm>
            <a:off x="-24680" y="2617241"/>
            <a:ext cx="12188825" cy="3548063"/>
            <a:chOff x="0" y="1456"/>
            <a:chExt cx="7678" cy="2235"/>
          </a:xfrm>
          <a:solidFill>
            <a:schemeClr val="accent3"/>
          </a:solidFill>
        </p:grpSpPr>
        <p:sp>
          <p:nvSpPr>
            <p:cNvPr id="68" name="Oval 56"/>
            <p:cNvSpPr>
              <a:spLocks noChangeArrowheads="1"/>
            </p:cNvSpPr>
            <p:nvPr/>
          </p:nvSpPr>
          <p:spPr bwMode="auto">
            <a:xfrm>
              <a:off x="2987"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Oval 57"/>
            <p:cNvSpPr>
              <a:spLocks noChangeArrowheads="1"/>
            </p:cNvSpPr>
            <p:nvPr/>
          </p:nvSpPr>
          <p:spPr bwMode="auto">
            <a:xfrm>
              <a:off x="4484"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Oval 58"/>
            <p:cNvSpPr>
              <a:spLocks noChangeArrowheads="1"/>
            </p:cNvSpPr>
            <p:nvPr/>
          </p:nvSpPr>
          <p:spPr bwMode="auto">
            <a:xfrm>
              <a:off x="1634" y="1494"/>
              <a:ext cx="1104" cy="14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9"/>
            <p:cNvSpPr/>
            <p:nvPr/>
          </p:nvSpPr>
          <p:spPr bwMode="auto">
            <a:xfrm>
              <a:off x="0" y="1456"/>
              <a:ext cx="7678" cy="2235"/>
            </a:xfrm>
            <a:custGeom>
              <a:avLst/>
              <a:gdLst>
                <a:gd name="T0" fmla="*/ 3187 w 3200"/>
                <a:gd name="T1" fmla="*/ 0 h 930"/>
                <a:gd name="T2" fmla="*/ 2957 w 3200"/>
                <a:gd name="T3" fmla="*/ 304 h 930"/>
                <a:gd name="T4" fmla="*/ 3151 w 3200"/>
                <a:gd name="T5" fmla="*/ 604 h 930"/>
                <a:gd name="T6" fmla="*/ 3151 w 3200"/>
                <a:gd name="T7" fmla="*/ 636 h 930"/>
                <a:gd name="T8" fmla="*/ 2945 w 3200"/>
                <a:gd name="T9" fmla="*/ 636 h 930"/>
                <a:gd name="T10" fmla="*/ 2865 w 3200"/>
                <a:gd name="T11" fmla="*/ 716 h 930"/>
                <a:gd name="T12" fmla="*/ 2865 w 3200"/>
                <a:gd name="T13" fmla="*/ 784 h 930"/>
                <a:gd name="T14" fmla="*/ 2945 w 3200"/>
                <a:gd name="T15" fmla="*/ 864 h 930"/>
                <a:gd name="T16" fmla="*/ 2674 w 3200"/>
                <a:gd name="T17" fmla="*/ 868 h 930"/>
                <a:gd name="T18" fmla="*/ 2674 w 3200"/>
                <a:gd name="T19" fmla="*/ 581 h 930"/>
                <a:gd name="T20" fmla="*/ 2873 w 3200"/>
                <a:gd name="T21" fmla="*/ 354 h 930"/>
                <a:gd name="T22" fmla="*/ 2643 w 3200"/>
                <a:gd name="T23" fmla="*/ 124 h 930"/>
                <a:gd name="T24" fmla="*/ 2413 w 3200"/>
                <a:gd name="T25" fmla="*/ 354 h 930"/>
                <a:gd name="T26" fmla="*/ 2611 w 3200"/>
                <a:gd name="T27" fmla="*/ 581 h 930"/>
                <a:gd name="T28" fmla="*/ 2611 w 3200"/>
                <a:gd name="T29" fmla="*/ 868 h 930"/>
                <a:gd name="T30" fmla="*/ 2505 w 3200"/>
                <a:gd name="T31" fmla="*/ 868 h 930"/>
                <a:gd name="T32" fmla="*/ 2585 w 3200"/>
                <a:gd name="T33" fmla="*/ 788 h 930"/>
                <a:gd name="T34" fmla="*/ 2585 w 3200"/>
                <a:gd name="T35" fmla="*/ 704 h 930"/>
                <a:gd name="T36" fmla="*/ 2505 w 3200"/>
                <a:gd name="T37" fmla="*/ 624 h 930"/>
                <a:gd name="T38" fmla="*/ 911 w 3200"/>
                <a:gd name="T39" fmla="*/ 624 h 930"/>
                <a:gd name="T40" fmla="*/ 605 w 3200"/>
                <a:gd name="T41" fmla="*/ 624 h 930"/>
                <a:gd name="T42" fmla="*/ 525 w 3200"/>
                <a:gd name="T43" fmla="*/ 704 h 930"/>
                <a:gd name="T44" fmla="*/ 525 w 3200"/>
                <a:gd name="T45" fmla="*/ 788 h 930"/>
                <a:gd name="T46" fmla="*/ 605 w 3200"/>
                <a:gd name="T47" fmla="*/ 868 h 930"/>
                <a:gd name="T48" fmla="*/ 361 w 3200"/>
                <a:gd name="T49" fmla="*/ 868 h 930"/>
                <a:gd name="T50" fmla="*/ 361 w 3200"/>
                <a:gd name="T51" fmla="*/ 570 h 930"/>
                <a:gd name="T52" fmla="*/ 561 w 3200"/>
                <a:gd name="T53" fmla="*/ 342 h 930"/>
                <a:gd name="T54" fmla="*/ 331 w 3200"/>
                <a:gd name="T55" fmla="*/ 112 h 930"/>
                <a:gd name="T56" fmla="*/ 101 w 3200"/>
                <a:gd name="T57" fmla="*/ 342 h 930"/>
                <a:gd name="T58" fmla="*/ 313 w 3200"/>
                <a:gd name="T59" fmla="*/ 571 h 930"/>
                <a:gd name="T60" fmla="*/ 313 w 3200"/>
                <a:gd name="T61" fmla="*/ 868 h 930"/>
                <a:gd name="T62" fmla="*/ 223 w 3200"/>
                <a:gd name="T63" fmla="*/ 868 h 930"/>
                <a:gd name="T64" fmla="*/ 269 w 3200"/>
                <a:gd name="T65" fmla="*/ 796 h 930"/>
                <a:gd name="T66" fmla="*/ 269 w 3200"/>
                <a:gd name="T67" fmla="*/ 728 h 930"/>
                <a:gd name="T68" fmla="*/ 189 w 3200"/>
                <a:gd name="T69" fmla="*/ 648 h 930"/>
                <a:gd name="T70" fmla="*/ 0 w 3200"/>
                <a:gd name="T71" fmla="*/ 648 h 930"/>
                <a:gd name="T72" fmla="*/ 0 w 3200"/>
                <a:gd name="T73" fmla="*/ 930 h 930"/>
                <a:gd name="T74" fmla="*/ 3200 w 3200"/>
                <a:gd name="T75" fmla="*/ 930 h 930"/>
                <a:gd name="T76" fmla="*/ 3200 w 3200"/>
                <a:gd name="T77" fmla="*/ 0 h 930"/>
                <a:gd name="T78" fmla="*/ 3187 w 3200"/>
                <a:gd name="T7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0" h="930">
                  <a:moveTo>
                    <a:pt x="3187" y="0"/>
                  </a:moveTo>
                  <a:cubicBezTo>
                    <a:pt x="3060" y="0"/>
                    <a:pt x="2957" y="136"/>
                    <a:pt x="2957" y="304"/>
                  </a:cubicBezTo>
                  <a:cubicBezTo>
                    <a:pt x="2957" y="455"/>
                    <a:pt x="3041" y="581"/>
                    <a:pt x="3151" y="604"/>
                  </a:cubicBezTo>
                  <a:cubicBezTo>
                    <a:pt x="3151" y="636"/>
                    <a:pt x="3151" y="636"/>
                    <a:pt x="3151" y="636"/>
                  </a:cubicBezTo>
                  <a:cubicBezTo>
                    <a:pt x="2945" y="636"/>
                    <a:pt x="2945" y="636"/>
                    <a:pt x="2945" y="636"/>
                  </a:cubicBezTo>
                  <a:cubicBezTo>
                    <a:pt x="2901" y="636"/>
                    <a:pt x="2865" y="671"/>
                    <a:pt x="2865" y="716"/>
                  </a:cubicBezTo>
                  <a:cubicBezTo>
                    <a:pt x="2865" y="784"/>
                    <a:pt x="2865" y="784"/>
                    <a:pt x="2865" y="784"/>
                  </a:cubicBezTo>
                  <a:cubicBezTo>
                    <a:pt x="2865" y="828"/>
                    <a:pt x="2901" y="864"/>
                    <a:pt x="2945" y="864"/>
                  </a:cubicBezTo>
                  <a:cubicBezTo>
                    <a:pt x="2674" y="868"/>
                    <a:pt x="2674" y="868"/>
                    <a:pt x="2674" y="868"/>
                  </a:cubicBezTo>
                  <a:cubicBezTo>
                    <a:pt x="2674" y="581"/>
                    <a:pt x="2674" y="581"/>
                    <a:pt x="2674" y="581"/>
                  </a:cubicBezTo>
                  <a:cubicBezTo>
                    <a:pt x="2786" y="566"/>
                    <a:pt x="2873" y="470"/>
                    <a:pt x="2873" y="354"/>
                  </a:cubicBezTo>
                  <a:cubicBezTo>
                    <a:pt x="2873" y="226"/>
                    <a:pt x="2770" y="124"/>
                    <a:pt x="2643" y="124"/>
                  </a:cubicBezTo>
                  <a:cubicBezTo>
                    <a:pt x="2516" y="124"/>
                    <a:pt x="2413" y="226"/>
                    <a:pt x="2413" y="354"/>
                  </a:cubicBezTo>
                  <a:cubicBezTo>
                    <a:pt x="2413" y="470"/>
                    <a:pt x="2499" y="566"/>
                    <a:pt x="2611" y="581"/>
                  </a:cubicBezTo>
                  <a:cubicBezTo>
                    <a:pt x="2611" y="868"/>
                    <a:pt x="2611" y="868"/>
                    <a:pt x="2611" y="868"/>
                  </a:cubicBezTo>
                  <a:cubicBezTo>
                    <a:pt x="2505" y="868"/>
                    <a:pt x="2505" y="868"/>
                    <a:pt x="2505" y="868"/>
                  </a:cubicBezTo>
                  <a:cubicBezTo>
                    <a:pt x="2549" y="868"/>
                    <a:pt x="2585" y="832"/>
                    <a:pt x="2585" y="788"/>
                  </a:cubicBezTo>
                  <a:cubicBezTo>
                    <a:pt x="2585" y="704"/>
                    <a:pt x="2585" y="704"/>
                    <a:pt x="2585" y="704"/>
                  </a:cubicBezTo>
                  <a:cubicBezTo>
                    <a:pt x="2585" y="659"/>
                    <a:pt x="2549" y="624"/>
                    <a:pt x="2505" y="624"/>
                  </a:cubicBezTo>
                  <a:cubicBezTo>
                    <a:pt x="911" y="624"/>
                    <a:pt x="911" y="624"/>
                    <a:pt x="911" y="624"/>
                  </a:cubicBezTo>
                  <a:cubicBezTo>
                    <a:pt x="605" y="624"/>
                    <a:pt x="605" y="624"/>
                    <a:pt x="605" y="624"/>
                  </a:cubicBezTo>
                  <a:cubicBezTo>
                    <a:pt x="561" y="624"/>
                    <a:pt x="525" y="659"/>
                    <a:pt x="525" y="704"/>
                  </a:cubicBezTo>
                  <a:cubicBezTo>
                    <a:pt x="525" y="788"/>
                    <a:pt x="525" y="788"/>
                    <a:pt x="525" y="788"/>
                  </a:cubicBezTo>
                  <a:cubicBezTo>
                    <a:pt x="525" y="832"/>
                    <a:pt x="561" y="868"/>
                    <a:pt x="605" y="868"/>
                  </a:cubicBezTo>
                  <a:cubicBezTo>
                    <a:pt x="361" y="868"/>
                    <a:pt x="361" y="868"/>
                    <a:pt x="361" y="868"/>
                  </a:cubicBezTo>
                  <a:cubicBezTo>
                    <a:pt x="361" y="570"/>
                    <a:pt x="361" y="570"/>
                    <a:pt x="361" y="570"/>
                  </a:cubicBezTo>
                  <a:cubicBezTo>
                    <a:pt x="474" y="555"/>
                    <a:pt x="561" y="458"/>
                    <a:pt x="561" y="342"/>
                  </a:cubicBezTo>
                  <a:cubicBezTo>
                    <a:pt x="561" y="214"/>
                    <a:pt x="458" y="112"/>
                    <a:pt x="331" y="112"/>
                  </a:cubicBezTo>
                  <a:cubicBezTo>
                    <a:pt x="204" y="112"/>
                    <a:pt x="101" y="214"/>
                    <a:pt x="101" y="342"/>
                  </a:cubicBezTo>
                  <a:cubicBezTo>
                    <a:pt x="101" y="462"/>
                    <a:pt x="194" y="562"/>
                    <a:pt x="313" y="571"/>
                  </a:cubicBezTo>
                  <a:cubicBezTo>
                    <a:pt x="313" y="868"/>
                    <a:pt x="313" y="868"/>
                    <a:pt x="313" y="868"/>
                  </a:cubicBezTo>
                  <a:cubicBezTo>
                    <a:pt x="223" y="868"/>
                    <a:pt x="223" y="868"/>
                    <a:pt x="223" y="868"/>
                  </a:cubicBezTo>
                  <a:cubicBezTo>
                    <a:pt x="250" y="855"/>
                    <a:pt x="269" y="827"/>
                    <a:pt x="269" y="796"/>
                  </a:cubicBezTo>
                  <a:cubicBezTo>
                    <a:pt x="269" y="728"/>
                    <a:pt x="269" y="728"/>
                    <a:pt x="269" y="728"/>
                  </a:cubicBezTo>
                  <a:cubicBezTo>
                    <a:pt x="269" y="683"/>
                    <a:pt x="233" y="648"/>
                    <a:pt x="189" y="648"/>
                  </a:cubicBezTo>
                  <a:cubicBezTo>
                    <a:pt x="0" y="648"/>
                    <a:pt x="0" y="648"/>
                    <a:pt x="0" y="648"/>
                  </a:cubicBezTo>
                  <a:cubicBezTo>
                    <a:pt x="0" y="930"/>
                    <a:pt x="0" y="930"/>
                    <a:pt x="0" y="930"/>
                  </a:cubicBezTo>
                  <a:cubicBezTo>
                    <a:pt x="3200" y="930"/>
                    <a:pt x="3200" y="930"/>
                    <a:pt x="3200" y="930"/>
                  </a:cubicBezTo>
                  <a:cubicBezTo>
                    <a:pt x="3200" y="0"/>
                    <a:pt x="3200" y="0"/>
                    <a:pt x="3200" y="0"/>
                  </a:cubicBezTo>
                  <a:cubicBezTo>
                    <a:pt x="3196" y="0"/>
                    <a:pt x="3191" y="0"/>
                    <a:pt x="3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3" name="图片 2"/>
          <p:cNvPicPr>
            <a:picLocks noChangeAspect="1"/>
          </p:cNvPicPr>
          <p:nvPr/>
        </p:nvPicPr>
        <p:blipFill>
          <a:blip r:embed="rId3"/>
          <a:stretch>
            <a:fillRect/>
          </a:stretch>
        </p:blipFill>
        <p:spPr>
          <a:xfrm>
            <a:off x="2477515" y="3729252"/>
            <a:ext cx="6952501" cy="2396250"/>
          </a:xfrm>
          <a:prstGeom prst="rect">
            <a:avLst/>
          </a:prstGeom>
        </p:spPr>
      </p:pic>
      <p:pic>
        <p:nvPicPr>
          <p:cNvPr id="63" name="图片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7888" y="4818398"/>
            <a:ext cx="5911427" cy="1860129"/>
          </a:xfrm>
          <a:prstGeom prst="rect">
            <a:avLst/>
          </a:prstGeom>
        </p:spPr>
      </p:pic>
      <p:sp>
        <p:nvSpPr>
          <p:cNvPr id="20" name="文本框 19"/>
          <p:cNvSpPr txBox="1"/>
          <p:nvPr/>
        </p:nvSpPr>
        <p:spPr>
          <a:xfrm>
            <a:off x="767408" y="521385"/>
            <a:ext cx="10873208" cy="1323439"/>
          </a:xfrm>
          <a:prstGeom prst="rect">
            <a:avLst/>
          </a:prstGeom>
          <a:noFill/>
        </p:spPr>
        <p:txBody>
          <a:bodyPr wrap="square" rtlCol="0">
            <a:spAutoFit/>
          </a:bodyPr>
          <a:lstStyle/>
          <a:p>
            <a:pPr algn="ctr"/>
            <a:r>
              <a:rPr lang="en-US" altLang="zh-CN" sz="8000" b="1" dirty="0">
                <a:solidFill>
                  <a:srgbClr val="FF0000"/>
                </a:solidFill>
                <a:latin typeface="Times New Roman" panose="02020603050405020304" pitchFamily="18" charset="0"/>
                <a:ea typeface="方正静蕾简体" panose="02000000000000000000" pitchFamily="2" charset="-122"/>
                <a:cs typeface="Times New Roman" panose="02020603050405020304" pitchFamily="18" charset="0"/>
              </a:rPr>
              <a:t>CẢM ƠN CÁC EM</a:t>
            </a:r>
            <a:endParaRPr lang="zh-CN" altLang="en-US" sz="8000" b="1" dirty="0">
              <a:solidFill>
                <a:srgbClr val="FF0000"/>
              </a:solidFill>
              <a:latin typeface="Times New Roman" panose="02020603050405020304" pitchFamily="18" charset="0"/>
              <a:ea typeface="方正静蕾简体" panose="02000000000000000000" pitchFamily="2" charset="-122"/>
              <a:cs typeface="Times New Roman" panose="02020603050405020304" pitchFamily="18" charset="0"/>
            </a:endParaRPr>
          </a:p>
        </p:txBody>
      </p:sp>
      <p:sp>
        <p:nvSpPr>
          <p:cNvPr id="10" name="Rectangle 9">
            <a:extLst>
              <a:ext uri="{FF2B5EF4-FFF2-40B4-BE49-F238E27FC236}">
                <a16:creationId xmlns:a16="http://schemas.microsoft.com/office/drawing/2014/main" id="{38BAEBD8-F033-4005-9AC0-E733D8C1EC17}"/>
              </a:ext>
            </a:extLst>
          </p:cNvPr>
          <p:cNvSpPr/>
          <p:nvPr/>
        </p:nvSpPr>
        <p:spPr>
          <a:xfrm>
            <a:off x="-312712" y="7533456"/>
            <a:ext cx="12192000" cy="830997"/>
          </a:xfrm>
          <a:prstGeom prst="rect">
            <a:avLst/>
          </a:prstGeom>
        </p:spPr>
        <p:txBody>
          <a:bodyPr wrap="square">
            <a:spAutoFit/>
          </a:bodyPr>
          <a:lstStyle/>
          <a:p>
            <a:pPr lvl="0" algn="ctr" defTabSz="914400">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5"/>
              </a:rPr>
              <a:t>https://www.facebook.com/HankNguyenn</a:t>
            </a:r>
            <a:endParaRPr lang="en-SG" dirty="0"/>
          </a:p>
          <a:p>
            <a:pPr algn="ctr"/>
            <a:endParaRPr lang="en-SG"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par>
                                <p:cTn id="18" presetID="12" presetClass="entr" presetSubtype="2" fill="hold" nodeType="withEffect">
                                  <p:stCondLst>
                                    <p:cond delay="500"/>
                                  </p:stCondLst>
                                  <p:childTnLst>
                                    <p:set>
                                      <p:cBhvr>
                                        <p:cTn id="19" dur="1" fill="hold">
                                          <p:stCondLst>
                                            <p:cond delay="0"/>
                                          </p:stCondLst>
                                        </p:cTn>
                                        <p:tgtEl>
                                          <p:spTgt spid="63"/>
                                        </p:tgtEl>
                                        <p:attrNameLst>
                                          <p:attrName>style.visibility</p:attrName>
                                        </p:attrNameLst>
                                      </p:cBhvr>
                                      <p:to>
                                        <p:strVal val="visible"/>
                                      </p:to>
                                    </p:set>
                                    <p:anim calcmode="lin" valueType="num">
                                      <p:cBhvr additive="base">
                                        <p:cTn id="20" dur="3000"/>
                                        <p:tgtEl>
                                          <p:spTgt spid="63"/>
                                        </p:tgtEl>
                                        <p:attrNameLst>
                                          <p:attrName>ppt_x</p:attrName>
                                        </p:attrNameLst>
                                      </p:cBhvr>
                                      <p:tavLst>
                                        <p:tav tm="0">
                                          <p:val>
                                            <p:strVal val="#ppt_x+#ppt_w*1.125000"/>
                                          </p:val>
                                        </p:tav>
                                        <p:tav tm="100000">
                                          <p:val>
                                            <p:strVal val="#ppt_x"/>
                                          </p:val>
                                        </p:tav>
                                      </p:tavLst>
                                    </p:anim>
                                    <p:animEffect transition="in" filter="wipe(left)">
                                      <p:cBhvr>
                                        <p:cTn id="21" dur="3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550519"/>
            <a:ext cx="12190992" cy="4307484"/>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233" y="1104801"/>
            <a:ext cx="11906535" cy="1609211"/>
          </a:xfrm>
          <a:prstGeom prst="rect">
            <a:avLst/>
          </a:prstGeom>
        </p:spPr>
      </p:pic>
      <p:pic>
        <p:nvPicPr>
          <p:cNvPr id="4" name="图片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873" y="274867"/>
            <a:ext cx="1641720" cy="2275652"/>
          </a:xfrm>
          <a:prstGeom prst="rect">
            <a:avLst/>
          </a:prstGeom>
        </p:spPr>
      </p:pic>
      <p:sp>
        <p:nvSpPr>
          <p:cNvPr id="23" name="MH_Other_1"/>
          <p:cNvSpPr/>
          <p:nvPr>
            <p:custDataLst>
              <p:tags r:id="rId1"/>
            </p:custDataLst>
          </p:nvPr>
        </p:nvSpPr>
        <p:spPr>
          <a:xfrm>
            <a:off x="4337180" y="1604556"/>
            <a:ext cx="2268693" cy="2347629"/>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defRPr/>
            </a:pPr>
            <a:endParaRPr lang="zh-CN" altLang="en-US" sz="1600">
              <a:solidFill>
                <a:srgbClr val="FFFFFF"/>
              </a:solidFill>
              <a:ea typeface="微软雅黑" panose="020B0503020204020204" pitchFamily="34" charset="-122"/>
            </a:endParaRPr>
          </a:p>
        </p:txBody>
      </p:sp>
      <p:sp>
        <p:nvSpPr>
          <p:cNvPr id="24" name="MH_SubTitle_1"/>
          <p:cNvSpPr/>
          <p:nvPr>
            <p:custDataLst>
              <p:tags r:id="rId2"/>
            </p:custDataLst>
          </p:nvPr>
        </p:nvSpPr>
        <p:spPr>
          <a:xfrm rot="588792">
            <a:off x="3486622" y="3336611"/>
            <a:ext cx="3566761" cy="1777533"/>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332">
              <a:defRPr/>
            </a:pPr>
            <a:r>
              <a:rPr lang="en-US" altLang="zh-CN"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KHỞI ĐỘNG</a:t>
            </a:r>
            <a:endParaRPr lang="zh-CN" altLang="en-US"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MH_Other_2"/>
          <p:cNvSpPr/>
          <p:nvPr>
            <p:custDataLst>
              <p:tags r:id="rId3"/>
            </p:custDataLst>
          </p:nvPr>
        </p:nvSpPr>
        <p:spPr>
          <a:xfrm>
            <a:off x="5025685" y="1408949"/>
            <a:ext cx="89168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defTabSz="914332">
              <a:defRPr/>
            </a:pPr>
            <a:endParaRPr lang="zh-CN" altLang="en-US" sz="4267" b="1"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val="32302431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80">
                                          <p:stCondLst>
                                            <p:cond delay="0"/>
                                          </p:stCondLst>
                                        </p:cTn>
                                        <p:tgtEl>
                                          <p:spTgt spid="24"/>
                                        </p:tgtEl>
                                      </p:cBhvr>
                                    </p:animEffect>
                                    <p:anim calcmode="lin" valueType="num">
                                      <p:cBhvr>
                                        <p:cTn id="1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4" dur="26">
                                          <p:stCondLst>
                                            <p:cond delay="650"/>
                                          </p:stCondLst>
                                        </p:cTn>
                                        <p:tgtEl>
                                          <p:spTgt spid="24"/>
                                        </p:tgtEl>
                                      </p:cBhvr>
                                      <p:to x="100000" y="60000"/>
                                    </p:animScale>
                                    <p:animScale>
                                      <p:cBhvr>
                                        <p:cTn id="25" dur="166" decel="50000">
                                          <p:stCondLst>
                                            <p:cond delay="676"/>
                                          </p:stCondLst>
                                        </p:cTn>
                                        <p:tgtEl>
                                          <p:spTgt spid="24"/>
                                        </p:tgtEl>
                                      </p:cBhvr>
                                      <p:to x="100000" y="100000"/>
                                    </p:animScale>
                                    <p:animScale>
                                      <p:cBhvr>
                                        <p:cTn id="26" dur="26">
                                          <p:stCondLst>
                                            <p:cond delay="1312"/>
                                          </p:stCondLst>
                                        </p:cTn>
                                        <p:tgtEl>
                                          <p:spTgt spid="24"/>
                                        </p:tgtEl>
                                      </p:cBhvr>
                                      <p:to x="100000" y="80000"/>
                                    </p:animScale>
                                    <p:animScale>
                                      <p:cBhvr>
                                        <p:cTn id="27" dur="166" decel="50000">
                                          <p:stCondLst>
                                            <p:cond delay="1338"/>
                                          </p:stCondLst>
                                        </p:cTn>
                                        <p:tgtEl>
                                          <p:spTgt spid="24"/>
                                        </p:tgtEl>
                                      </p:cBhvr>
                                      <p:to x="100000" y="100000"/>
                                    </p:animScale>
                                    <p:animScale>
                                      <p:cBhvr>
                                        <p:cTn id="28" dur="26">
                                          <p:stCondLst>
                                            <p:cond delay="1642"/>
                                          </p:stCondLst>
                                        </p:cTn>
                                        <p:tgtEl>
                                          <p:spTgt spid="24"/>
                                        </p:tgtEl>
                                      </p:cBhvr>
                                      <p:to x="100000" y="90000"/>
                                    </p:animScale>
                                    <p:animScale>
                                      <p:cBhvr>
                                        <p:cTn id="29" dur="166" decel="50000">
                                          <p:stCondLst>
                                            <p:cond delay="1668"/>
                                          </p:stCondLst>
                                        </p:cTn>
                                        <p:tgtEl>
                                          <p:spTgt spid="24"/>
                                        </p:tgtEl>
                                      </p:cBhvr>
                                      <p:to x="100000" y="100000"/>
                                    </p:animScale>
                                    <p:animScale>
                                      <p:cBhvr>
                                        <p:cTn id="30" dur="26">
                                          <p:stCondLst>
                                            <p:cond delay="1808"/>
                                          </p:stCondLst>
                                        </p:cTn>
                                        <p:tgtEl>
                                          <p:spTgt spid="24"/>
                                        </p:tgtEl>
                                      </p:cBhvr>
                                      <p:to x="100000" y="95000"/>
                                    </p:animScale>
                                    <p:animScale>
                                      <p:cBhvr>
                                        <p:cTn id="31"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176" y="429753"/>
            <a:ext cx="4340279" cy="5951731"/>
          </a:xfrm>
          <a:prstGeom prst="rect">
            <a:avLst/>
          </a:prstGeom>
        </p:spPr>
      </p:pic>
      <p:sp>
        <p:nvSpPr>
          <p:cNvPr id="22" name="Title 3">
            <a:extLst>
              <a:ext uri="{FF2B5EF4-FFF2-40B4-BE49-F238E27FC236}">
                <a16:creationId xmlns:a16="http://schemas.microsoft.com/office/drawing/2014/main" id="{75139C92-C746-4B01-B873-138FC6F51E87}"/>
              </a:ext>
            </a:extLst>
          </p:cNvPr>
          <p:cNvSpPr txBox="1">
            <a:spLocks/>
          </p:cNvSpPr>
          <p:nvPr/>
        </p:nvSpPr>
        <p:spPr>
          <a:xfrm>
            <a:off x="426720" y="908719"/>
            <a:ext cx="8056880" cy="3531201"/>
          </a:xfrm>
          <a:prstGeom prst="rect">
            <a:avLst/>
          </a:prstGeom>
        </p:spPr>
        <p:txBody>
          <a:bodyPr/>
          <a:lstStyle>
            <a:lvl1pPr algn="ctr" defTabSz="1218565" rtl="0" eaLnBrk="1" latinLnBrk="0" hangingPunct="1">
              <a:spcBef>
                <a:spcPct val="0"/>
              </a:spcBef>
              <a:buNone/>
              <a:defRPr sz="5865" kern="1200">
                <a:solidFill>
                  <a:schemeClr val="tx1"/>
                </a:solidFill>
                <a:latin typeface="+mj-lt"/>
                <a:ea typeface="+mj-ea"/>
                <a:cs typeface="+mj-cs"/>
              </a:defRPr>
            </a:lvl1pPr>
          </a:lstStyle>
          <a:p>
            <a:r>
              <a:rPr lang="en-US" sz="4000" b="1" dirty="0" err="1">
                <a:solidFill>
                  <a:srgbClr val="7030A0"/>
                </a:solidFill>
                <a:latin typeface="Times New Roman" panose="02020603050405020304" pitchFamily="18" charset="0"/>
                <a:cs typeface="Times New Roman" panose="02020603050405020304" pitchFamily="18" charset="0"/>
              </a:rPr>
              <a:t>Phát</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biểu</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cảm</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nghĩ</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sau</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khi</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xem</a:t>
            </a:r>
            <a:r>
              <a:rPr lang="en-US" sz="4000" b="1" dirty="0">
                <a:solidFill>
                  <a:srgbClr val="7030A0"/>
                </a:solidFill>
                <a:latin typeface="Times New Roman" panose="02020603050405020304" pitchFamily="18" charset="0"/>
                <a:cs typeface="Times New Roman" panose="02020603050405020304" pitchFamily="18" charset="0"/>
              </a:rPr>
              <a:t> video</a:t>
            </a:r>
          </a:p>
          <a:p>
            <a:r>
              <a:rPr lang="en-US" sz="4000" dirty="0">
                <a:hlinkClick r:id="rId4"/>
              </a:rPr>
              <a:t>https://www.youtube.com/watch?v=W41NyKzfnGk.</a:t>
            </a:r>
            <a:r>
              <a:rPr lang="en-US" sz="4000" dirty="0"/>
              <a:t/>
            </a:r>
            <a:br>
              <a:rPr lang="en-US" sz="4000" dirty="0"/>
            </a:br>
            <a:endParaRPr lang="en-US" sz="4000" b="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 calcmode="lin" valueType="num">
                                      <p:cBhvr additive="base">
                                        <p:cTn id="12"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2">
                                            <p:txEl>
                                              <p:pRg st="1" end="1"/>
                                            </p:txEl>
                                          </p:spTgt>
                                        </p:tgtEl>
                                        <p:attrNameLst>
                                          <p:attrName>style.visibility</p:attrName>
                                        </p:attrNameLst>
                                      </p:cBhvr>
                                      <p:to>
                                        <p:strVal val="visible"/>
                                      </p:to>
                                    </p:set>
                                    <p:anim calcmode="lin" valueType="num">
                                      <p:cBhvr additive="base">
                                        <p:cTn id="18"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550519"/>
            <a:ext cx="12190992" cy="4307484"/>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233" y="1104801"/>
            <a:ext cx="11906535" cy="1609211"/>
          </a:xfrm>
          <a:prstGeom prst="rect">
            <a:avLst/>
          </a:prstGeom>
        </p:spPr>
      </p:pic>
      <p:pic>
        <p:nvPicPr>
          <p:cNvPr id="4" name="图片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873" y="274867"/>
            <a:ext cx="1641720" cy="2275652"/>
          </a:xfrm>
          <a:prstGeom prst="rect">
            <a:avLst/>
          </a:prstGeom>
        </p:spPr>
      </p:pic>
      <p:sp>
        <p:nvSpPr>
          <p:cNvPr id="23" name="MH_Other_1"/>
          <p:cNvSpPr/>
          <p:nvPr>
            <p:custDataLst>
              <p:tags r:id="rId1"/>
            </p:custDataLst>
          </p:nvPr>
        </p:nvSpPr>
        <p:spPr>
          <a:xfrm>
            <a:off x="4337180" y="1604556"/>
            <a:ext cx="2268693" cy="2347629"/>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defTabSz="914332">
              <a:defRPr/>
            </a:pPr>
            <a:endParaRPr lang="zh-CN" altLang="en-US" sz="1600">
              <a:solidFill>
                <a:srgbClr val="FFFFFF"/>
              </a:solidFill>
              <a:ea typeface="微软雅黑" panose="020B0503020204020204" pitchFamily="34" charset="-122"/>
            </a:endParaRPr>
          </a:p>
        </p:txBody>
      </p:sp>
      <p:sp>
        <p:nvSpPr>
          <p:cNvPr id="24" name="MH_SubTitle_1"/>
          <p:cNvSpPr/>
          <p:nvPr>
            <p:custDataLst>
              <p:tags r:id="rId2"/>
            </p:custDataLst>
          </p:nvPr>
        </p:nvSpPr>
        <p:spPr>
          <a:xfrm rot="588792">
            <a:off x="3486622" y="3336611"/>
            <a:ext cx="3566761" cy="1777533"/>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a:bodyPr>
          <a:lstStyle/>
          <a:p>
            <a:pPr algn="ctr" defTabSz="914332">
              <a:defRPr/>
            </a:pPr>
            <a:r>
              <a:rPr lang="en-US" altLang="zh-CN"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HÌNH THÀNH KIẾN THỨC</a:t>
            </a:r>
            <a:endParaRPr lang="zh-CN" altLang="en-US" sz="4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MH_Other_2"/>
          <p:cNvSpPr/>
          <p:nvPr>
            <p:custDataLst>
              <p:tags r:id="rId3"/>
            </p:custDataLst>
          </p:nvPr>
        </p:nvSpPr>
        <p:spPr>
          <a:xfrm>
            <a:off x="5025685" y="1408949"/>
            <a:ext cx="89168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defTabSz="914332">
              <a:defRPr/>
            </a:pPr>
            <a:endParaRPr lang="zh-CN" altLang="en-US" sz="4267" b="1"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val="42609997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par>
                                <p:cTn id="14" presetID="26"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80">
                                          <p:stCondLst>
                                            <p:cond delay="0"/>
                                          </p:stCondLst>
                                        </p:cTn>
                                        <p:tgtEl>
                                          <p:spTgt spid="24"/>
                                        </p:tgtEl>
                                      </p:cBhvr>
                                    </p:animEffect>
                                    <p:anim calcmode="lin" valueType="num">
                                      <p:cBhvr>
                                        <p:cTn id="17"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2" dur="26">
                                          <p:stCondLst>
                                            <p:cond delay="650"/>
                                          </p:stCondLst>
                                        </p:cTn>
                                        <p:tgtEl>
                                          <p:spTgt spid="24"/>
                                        </p:tgtEl>
                                      </p:cBhvr>
                                      <p:to x="100000" y="60000"/>
                                    </p:animScale>
                                    <p:animScale>
                                      <p:cBhvr>
                                        <p:cTn id="23" dur="166" decel="50000">
                                          <p:stCondLst>
                                            <p:cond delay="676"/>
                                          </p:stCondLst>
                                        </p:cTn>
                                        <p:tgtEl>
                                          <p:spTgt spid="24"/>
                                        </p:tgtEl>
                                      </p:cBhvr>
                                      <p:to x="100000" y="100000"/>
                                    </p:animScale>
                                    <p:animScale>
                                      <p:cBhvr>
                                        <p:cTn id="24" dur="26">
                                          <p:stCondLst>
                                            <p:cond delay="1312"/>
                                          </p:stCondLst>
                                        </p:cTn>
                                        <p:tgtEl>
                                          <p:spTgt spid="24"/>
                                        </p:tgtEl>
                                      </p:cBhvr>
                                      <p:to x="100000" y="80000"/>
                                    </p:animScale>
                                    <p:animScale>
                                      <p:cBhvr>
                                        <p:cTn id="25" dur="166" decel="50000">
                                          <p:stCondLst>
                                            <p:cond delay="1338"/>
                                          </p:stCondLst>
                                        </p:cTn>
                                        <p:tgtEl>
                                          <p:spTgt spid="24"/>
                                        </p:tgtEl>
                                      </p:cBhvr>
                                      <p:to x="100000" y="100000"/>
                                    </p:animScale>
                                    <p:animScale>
                                      <p:cBhvr>
                                        <p:cTn id="26" dur="26">
                                          <p:stCondLst>
                                            <p:cond delay="1642"/>
                                          </p:stCondLst>
                                        </p:cTn>
                                        <p:tgtEl>
                                          <p:spTgt spid="24"/>
                                        </p:tgtEl>
                                      </p:cBhvr>
                                      <p:to x="100000" y="90000"/>
                                    </p:animScale>
                                    <p:animScale>
                                      <p:cBhvr>
                                        <p:cTn id="27" dur="166" decel="50000">
                                          <p:stCondLst>
                                            <p:cond delay="1668"/>
                                          </p:stCondLst>
                                        </p:cTn>
                                        <p:tgtEl>
                                          <p:spTgt spid="24"/>
                                        </p:tgtEl>
                                      </p:cBhvr>
                                      <p:to x="100000" y="100000"/>
                                    </p:animScale>
                                    <p:animScale>
                                      <p:cBhvr>
                                        <p:cTn id="28" dur="26">
                                          <p:stCondLst>
                                            <p:cond delay="1808"/>
                                          </p:stCondLst>
                                        </p:cTn>
                                        <p:tgtEl>
                                          <p:spTgt spid="24"/>
                                        </p:tgtEl>
                                      </p:cBhvr>
                                      <p:to x="100000" y="95000"/>
                                    </p:animScale>
                                    <p:animScale>
                                      <p:cBhvr>
                                        <p:cTn id="29"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thethaovanhoa.mediacdn.vn/372676912336973824/2023/6/20/phongdiep-1687301121651183476389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807523"/>
            <a:ext cx="2109216" cy="2423358"/>
          </a:xfrm>
          <a:prstGeom prst="rect">
            <a:avLst/>
          </a:prstGeom>
          <a:noFill/>
          <a:ln>
            <a:noFill/>
          </a:ln>
        </p:spPr>
      </p:pic>
      <p:sp>
        <p:nvSpPr>
          <p:cNvPr id="6" name="Rectangle 5"/>
          <p:cNvSpPr/>
          <p:nvPr/>
        </p:nvSpPr>
        <p:spPr>
          <a:xfrm>
            <a:off x="2194560" y="3037070"/>
            <a:ext cx="8071104" cy="4801314"/>
          </a:xfrm>
          <a:prstGeom prst="rect">
            <a:avLst/>
          </a:prstGeom>
        </p:spPr>
        <p:txBody>
          <a:bodyPr wrap="square">
            <a:spAutoFit/>
          </a:bodyPr>
          <a:lstStyle/>
          <a:p>
            <a:pPr marL="400050" indent="-400050" algn="just">
              <a:buAutoNum type="romanUcPeriod"/>
            </a:pPr>
            <a:r>
              <a:rPr lang="vi-VN" sz="2800" b="1" dirty="0" smtClean="0">
                <a:latin typeface="Times New Roman" panose="02020603050405020304" pitchFamily="18" charset="0"/>
                <a:cs typeface="Times New Roman" panose="02020603050405020304" pitchFamily="18" charset="0"/>
              </a:rPr>
              <a:t>TÌM </a:t>
            </a:r>
            <a:r>
              <a:rPr lang="vi-VN" sz="2800" b="1" dirty="0">
                <a:latin typeface="Times New Roman" panose="02020603050405020304" pitchFamily="18" charset="0"/>
                <a:cs typeface="Times New Roman" panose="02020603050405020304" pitchFamily="18" charset="0"/>
              </a:rPr>
              <a:t>HIỂU </a:t>
            </a:r>
            <a:r>
              <a:rPr lang="vi-VN" sz="2800" b="1" dirty="0" smtClean="0">
                <a:latin typeface="Times New Roman" panose="02020603050405020304" pitchFamily="18" charset="0"/>
                <a:cs typeface="Times New Roman" panose="02020603050405020304" pitchFamily="18" charset="0"/>
              </a:rPr>
              <a:t>CHUNG</a:t>
            </a:r>
            <a:endParaRPr lang="en-US" sz="2800" b="1" dirty="0" smtClean="0">
              <a:latin typeface="Times New Roman" panose="02020603050405020304" pitchFamily="18" charset="0"/>
              <a:cs typeface="Times New Roman" panose="02020603050405020304" pitchFamily="18" charset="0"/>
            </a:endParaRPr>
          </a:p>
          <a:p>
            <a:pPr marL="342900" indent="-342900" algn="just">
              <a:buAutoNum type="arabicPeriod"/>
            </a:pPr>
            <a:r>
              <a:rPr lang="vi-VN" sz="2800" b="1" dirty="0" smtClean="0">
                <a:latin typeface="Times New Roman" panose="02020603050405020304" pitchFamily="18" charset="0"/>
                <a:cs typeface="Times New Roman" panose="02020603050405020304" pitchFamily="18" charset="0"/>
              </a:rPr>
              <a:t>Tác giả</a:t>
            </a:r>
            <a:endParaRPr lang="en-US" sz="2800" b="1" dirty="0" smtClean="0">
              <a:latin typeface="Times New Roman" panose="02020603050405020304" pitchFamily="18" charset="0"/>
              <a:cs typeface="Times New Roman" panose="02020603050405020304" pitchFamily="18" charset="0"/>
            </a:endParaRPr>
          </a:p>
          <a:p>
            <a:pPr marL="285750" indent="-285750" algn="just">
              <a:buFontTx/>
              <a:buChar char="-"/>
            </a:pPr>
            <a:r>
              <a:rPr lang="en-US" sz="2800" dirty="0" smtClean="0">
                <a:latin typeface="Times New Roman" panose="02020603050405020304" pitchFamily="18" charset="0"/>
                <a:cs typeface="Times New Roman" panose="02020603050405020304" pitchFamily="18" charset="0"/>
              </a:rPr>
              <a:t>Sinh </a:t>
            </a:r>
            <a:r>
              <a:rPr lang="en-US" sz="2800" dirty="0">
                <a:latin typeface="Times New Roman" panose="02020603050405020304" pitchFamily="18" charset="0"/>
                <a:cs typeface="Times New Roman" panose="02020603050405020304" pitchFamily="18" charset="0"/>
              </a:rPr>
              <a:t>năm </a:t>
            </a:r>
            <a:r>
              <a:rPr lang="vi-VN" sz="2800" dirty="0">
                <a:latin typeface="Times New Roman" panose="02020603050405020304" pitchFamily="18" charset="0"/>
                <a:cs typeface="Times New Roman" panose="02020603050405020304" pitchFamily="18" charset="0"/>
              </a:rPr>
              <a:t>1976 tại huyện </a:t>
            </a:r>
            <a:r>
              <a:rPr lang="en-US" sz="2800" dirty="0">
                <a:latin typeface="Times New Roman" panose="02020603050405020304" pitchFamily="18" charset="0"/>
                <a:cs typeface="Times New Roman" panose="02020603050405020304" pitchFamily="18" charset="0"/>
              </a:rPr>
              <a:t>Giao Thủy, tỉnh Nam Định</a:t>
            </a:r>
            <a:r>
              <a:rPr lang="en-US" sz="2800" dirty="0" smtClean="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Giữ nhiều vị trí quan trọng tại Hội Nhà văn Việt Nam.</a:t>
            </a:r>
          </a:p>
          <a:p>
            <a:pPr algn="just"/>
            <a:r>
              <a:rPr lang="en-US" sz="2800" dirty="0">
                <a:latin typeface="Times New Roman" panose="02020603050405020304" pitchFamily="18" charset="0"/>
                <a:cs typeface="Times New Roman" panose="02020603050405020304" pitchFamily="18" charset="0"/>
              </a:rPr>
              <a:t> - Đặc điểm sáng tác: </a:t>
            </a:r>
            <a:r>
              <a:rPr lang="vi-VN" sz="2800" dirty="0">
                <a:latin typeface="Times New Roman" panose="02020603050405020304" pitchFamily="18" charset="0"/>
                <a:cs typeface="Times New Roman" panose="02020603050405020304" pitchFamily="18" charset="0"/>
              </a:rPr>
              <a:t>câu văn đơn giản, ngắn gọn, thuần túy thông tin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sức nặng trong truyện kể Phong Điệp không nằm trong câu văn, mà nằm trong nội dung</a:t>
            </a:r>
            <a:r>
              <a:rPr lang="en-US" sz="2800"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07019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27C7EB-3190-24CB-9AC8-B248CA797CB2}"/>
              </a:ext>
            </a:extLst>
          </p:cNvPr>
          <p:cNvSpPr txBox="1"/>
          <p:nvPr/>
        </p:nvSpPr>
        <p:spPr>
          <a:xfrm>
            <a:off x="349956" y="87180"/>
            <a:ext cx="9268178" cy="5913157"/>
          </a:xfrm>
          <a:prstGeom prst="rect">
            <a:avLst/>
          </a:prstGeom>
          <a:noFill/>
        </p:spPr>
        <p:txBody>
          <a:bodyPr wrap="square">
            <a:spAutoFit/>
          </a:bodyPr>
          <a:lstStyle/>
          <a:p>
            <a:pPr algn="just">
              <a:lnSpc>
                <a:spcPct val="150000"/>
              </a:lnSpc>
            </a:pPr>
            <a:r>
              <a:rPr lang="vi-VN" sz="3200" b="1" dirty="0">
                <a:latin typeface="Times New Roman" panose="02020603050405020304" pitchFamily="18" charset="0"/>
                <a:cs typeface="Times New Roman" panose="02020603050405020304" pitchFamily="18" charset="0"/>
              </a:rPr>
              <a:t>2. Tác phẩm:</a:t>
            </a: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Xuất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xứ</a:t>
            </a:r>
            <a:r>
              <a:rPr lang="en-US" sz="3200" b="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in trong “Kẻ dự phần”.</a:t>
            </a:r>
            <a:endParaRPr lang="en-US" sz="3200" dirty="0">
              <a:latin typeface="Times New Roman" panose="02020603050405020304" pitchFamily="18" charset="0"/>
              <a:cs typeface="Times New Roman" panose="02020603050405020304" pitchFamily="18" charset="0"/>
            </a:endParaRPr>
          </a:p>
          <a:p>
            <a:pPr algn="just">
              <a:lnSpc>
                <a:spcPct val="150000"/>
              </a:lnSpc>
            </a:pPr>
            <a:r>
              <a:rPr lang="nl-NL" sz="3200" b="1" dirty="0">
                <a:latin typeface="Times New Roman" panose="02020603050405020304" pitchFamily="18" charset="0"/>
                <a:cs typeface="Times New Roman" panose="02020603050405020304" pitchFamily="18" charset="0"/>
              </a:rPr>
              <a:t>- Hoàn cảnh sáng tác: </a:t>
            </a:r>
            <a:r>
              <a:rPr lang="vi-VN" sz="3200" i="1" dirty="0">
                <a:latin typeface="Times New Roman" panose="02020603050405020304" pitchFamily="18" charset="0"/>
                <a:cs typeface="Times New Roman" panose="02020603050405020304" pitchFamily="18" charset="0"/>
              </a:rPr>
              <a:t>"Truyện ngắn này được viết khoảng những năm 2000, trong những ngày tôi ở trọ tại nhà bác Thác, ngôi nhà nằm trong con ngõ nhỏ cuối phố Nguyễn Đình Chiểu. Người phụ nữ ấy mang lại sự ấm áp và tin cậy, nhất là trong những thời điểm tôi vừa trải qua những khủng hoảng lớn về mặt tinh thần".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98807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4A5B0-FFAC-4379-B451-21C673670D69}"/>
              </a:ext>
            </a:extLst>
          </p:cNvPr>
          <p:cNvSpPr>
            <a:spLocks noGrp="1"/>
          </p:cNvSpPr>
          <p:nvPr>
            <p:ph type="title"/>
          </p:nvPr>
        </p:nvSpPr>
        <p:spPr>
          <a:xfrm>
            <a:off x="677334" y="1498604"/>
            <a:ext cx="1749777" cy="1278466"/>
          </a:xfrm>
        </p:spPr>
        <p:txBody>
          <a:bodyPr/>
          <a:lstStyle/>
          <a:p>
            <a:endParaRPr lang="en-US" dirty="0"/>
          </a:p>
        </p:txBody>
      </p:sp>
      <p:sp>
        <p:nvSpPr>
          <p:cNvPr id="3" name="Content Placeholder 2">
            <a:extLst>
              <a:ext uri="{FF2B5EF4-FFF2-40B4-BE49-F238E27FC236}">
                <a16:creationId xmlns:a16="http://schemas.microsoft.com/office/drawing/2014/main" id="{120F2EA2-FC64-4FFF-B2EA-222A3C379117}"/>
              </a:ext>
            </a:extLst>
          </p:cNvPr>
          <p:cNvSpPr>
            <a:spLocks noGrp="1"/>
          </p:cNvSpPr>
          <p:nvPr>
            <p:ph idx="1"/>
          </p:nvPr>
        </p:nvSpPr>
        <p:spPr>
          <a:xfrm>
            <a:off x="2427112" y="514924"/>
            <a:ext cx="6987822" cy="5526437"/>
          </a:xfrm>
        </p:spPr>
        <p:txBody>
          <a:bodyPr>
            <a:normAutofit fontScale="25000" lnSpcReduction="20000"/>
          </a:bodyPr>
          <a:lstStyle/>
          <a:p>
            <a:pPr marL="0" marR="0" algn="just">
              <a:lnSpc>
                <a:spcPct val="150000"/>
              </a:lnSpc>
              <a:spcBef>
                <a:spcPts val="0"/>
              </a:spcBef>
              <a:spcAft>
                <a:spcPts val="800"/>
              </a:spcAft>
            </a:pPr>
            <a:r>
              <a:rPr lang="nl-NL" sz="11200" dirty="0">
                <a:latin typeface="Times New Roman" panose="02020603050405020304" pitchFamily="18" charset="0"/>
                <a:ea typeface="Calibri" panose="020F0502020204030204" pitchFamily="34" charset="0"/>
                <a:cs typeface="Times New Roman" panose="02020603050405020304" pitchFamily="18" charset="0"/>
              </a:rPr>
              <a:t> P1: Giới thiệu về nhân vật, về bối cảnh của nhân vật.</a:t>
            </a:r>
            <a:endParaRPr lang="en-US" sz="112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11200" dirty="0">
                <a:latin typeface="Times New Roman" panose="02020603050405020304" pitchFamily="18" charset="0"/>
                <a:ea typeface="Calibri" panose="020F0502020204030204" pitchFamily="34" charset="0"/>
                <a:cs typeface="Times New Roman" panose="02020603050405020304" pitchFamily="18" charset="0"/>
              </a:rPr>
              <a:t>P2: Công việc của Phan ở công ty, cuộc trò chuyện của đôi vợ chồng trẻ; cuộc trò chuyện của mẹ chồng và con dâu</a:t>
            </a:r>
            <a:endParaRPr lang="en-US" sz="112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11200" dirty="0">
                <a:latin typeface="Times New Roman" panose="02020603050405020304" pitchFamily="18" charset="0"/>
                <a:ea typeface="Calibri" panose="020F0502020204030204" pitchFamily="34" charset="0"/>
                <a:cs typeface="Times New Roman" panose="02020603050405020304" pitchFamily="18" charset="0"/>
              </a:rPr>
              <a:t>P3: Cảnh sinh hoạt buổi sáng của những người trong gia đình nhà Thắng</a:t>
            </a:r>
            <a:endParaRPr lang="en-US" sz="112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11200" dirty="0">
                <a:latin typeface="Times New Roman" panose="02020603050405020304" pitchFamily="18" charset="0"/>
                <a:ea typeface="Calibri" panose="020F0502020204030204" pitchFamily="34" charset="0"/>
                <a:cs typeface="Times New Roman" panose="02020603050405020304" pitchFamily="18" charset="0"/>
              </a:rPr>
              <a:t> P4: Chuyện người vợ sinh em bé.</a:t>
            </a:r>
            <a:endParaRPr lang="en-US" sz="112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11200" dirty="0">
                <a:latin typeface="Times New Roman" panose="02020603050405020304" pitchFamily="18" charset="0"/>
                <a:ea typeface="Calibri" panose="020F0502020204030204" pitchFamily="34" charset="0"/>
                <a:cs typeface="Times New Roman" panose="02020603050405020304" pitchFamily="18" charset="0"/>
              </a:rPr>
              <a:t> P5: Phan nhớ nhà và những suy ngẫm về hạnh phúc.</a:t>
            </a:r>
            <a:endParaRPr lang="en-US" sz="1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 Placeholder 3">
            <a:extLst>
              <a:ext uri="{FF2B5EF4-FFF2-40B4-BE49-F238E27FC236}">
                <a16:creationId xmlns:a16="http://schemas.microsoft.com/office/drawing/2014/main" id="{F16C19CC-79A2-437D-B5B3-32E5A9852293}"/>
              </a:ext>
            </a:extLst>
          </p:cNvPr>
          <p:cNvSpPr>
            <a:spLocks noGrp="1"/>
          </p:cNvSpPr>
          <p:nvPr>
            <p:ph type="body" sz="half" idx="2"/>
          </p:nvPr>
        </p:nvSpPr>
        <p:spPr>
          <a:xfrm>
            <a:off x="677334" y="2777069"/>
            <a:ext cx="1749777" cy="2584449"/>
          </a:xfrm>
        </p:spPr>
        <p:txBody>
          <a:bodyPr/>
          <a:lstStyle/>
          <a:p>
            <a:r>
              <a:rPr lang="en-US" sz="3200" b="1" dirty="0">
                <a:latin typeface="Times New Roman" panose="02020603050405020304" pitchFamily="18" charset="0"/>
                <a:ea typeface="Roboto Black" panose="02000000000000000000" pitchFamily="2"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cục</a:t>
            </a:r>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41086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48D50-9991-4378-898B-419B8B04C1C3}"/>
              </a:ext>
            </a:extLst>
          </p:cNvPr>
          <p:cNvSpPr>
            <a:spLocks noGrp="1"/>
          </p:cNvSpPr>
          <p:nvPr>
            <p:ph type="title"/>
          </p:nvPr>
        </p:nvSpPr>
        <p:spPr>
          <a:xfrm>
            <a:off x="485423" y="595493"/>
            <a:ext cx="3854528" cy="1278466"/>
          </a:xfrm>
        </p:spPr>
        <p:txBody>
          <a:bodyPr>
            <a:normAutofit/>
          </a:bodyPr>
          <a:lstStyle/>
          <a:p>
            <a:r>
              <a:rPr lang="en-US" sz="2400" b="1" dirty="0">
                <a:solidFill>
                  <a:schemeClr val="tx1"/>
                </a:solidFill>
                <a:latin typeface="Times New Roman" panose="02020603050405020304" pitchFamily="18" charset="0"/>
                <a:cs typeface="Times New Roman" panose="02020603050405020304" pitchFamily="18" charset="0"/>
              </a:rPr>
              <a:t>1. </a:t>
            </a:r>
            <a:r>
              <a:rPr lang="en-US" sz="2400" b="1" dirty="0" err="1">
                <a:solidFill>
                  <a:schemeClr val="tx1"/>
                </a:solidFill>
                <a:latin typeface="Times New Roman" panose="02020603050405020304" pitchFamily="18" charset="0"/>
                <a:cs typeface="Times New Roman" panose="02020603050405020304" pitchFamily="18" charset="0"/>
              </a:rPr>
              <a:t>Nhân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vật</a:t>
            </a:r>
            <a:r>
              <a:rPr lang="en-US" sz="2400" b="1" dirty="0">
                <a:solidFill>
                  <a:schemeClr val="tx1"/>
                </a:solidFill>
                <a:latin typeface="Times New Roman" panose="02020603050405020304" pitchFamily="18" charset="0"/>
                <a:cs typeface="Times New Roman" panose="02020603050405020304" pitchFamily="18" charset="0"/>
              </a:rPr>
              <a:t> Phan</a:t>
            </a:r>
            <a:br>
              <a:rPr lang="en-US" sz="2400" b="1" dirty="0">
                <a:solidFill>
                  <a:schemeClr val="tx1"/>
                </a:solidFill>
                <a:latin typeface="Times New Roman" panose="02020603050405020304" pitchFamily="18" charset="0"/>
                <a:cs typeface="Times New Roman" panose="02020603050405020304" pitchFamily="18" charset="0"/>
              </a:rPr>
            </a:br>
            <a:r>
              <a:rPr lang="en-US" sz="24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24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b="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t>
            </a:r>
            <a:r>
              <a:rPr lang="en-US" sz="24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4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Phan:</a:t>
            </a:r>
            <a:endParaRPr lang="en-US" sz="2400" dirty="0"/>
          </a:p>
        </p:txBody>
      </p:sp>
      <p:sp>
        <p:nvSpPr>
          <p:cNvPr id="3" name="Content Placeholder 2">
            <a:extLst>
              <a:ext uri="{FF2B5EF4-FFF2-40B4-BE49-F238E27FC236}">
                <a16:creationId xmlns:a16="http://schemas.microsoft.com/office/drawing/2014/main" id="{D9974F16-6DE2-4167-AB8C-38B29E408028}"/>
              </a:ext>
            </a:extLst>
          </p:cNvPr>
          <p:cNvSpPr>
            <a:spLocks noGrp="1"/>
          </p:cNvSpPr>
          <p:nvPr>
            <p:ph idx="1"/>
          </p:nvPr>
        </p:nvSpPr>
        <p:spPr>
          <a:xfrm>
            <a:off x="4097867" y="225778"/>
            <a:ext cx="6886222" cy="6807200"/>
          </a:xfrm>
        </p:spPr>
        <p:txBody>
          <a:bodyPr>
            <a:normAutofit lnSpcReduction="10000"/>
          </a:bodyPr>
          <a:lstStyle/>
          <a:p>
            <a:pPr marL="0" indent="0" algn="just">
              <a:spcAft>
                <a:spcPts val="800"/>
              </a:spcAft>
              <a:buNone/>
            </a:pPr>
            <a:r>
              <a:rPr lang="vi-VN" sz="26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Hành động: </a:t>
            </a:r>
            <a:endParaRPr lang="en-US" sz="2600" b="1"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vi-VN"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Chẳng mấy khi động đến bếp.</a:t>
            </a:r>
            <a:endParaRPr lang="en-US" sz="26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vi-VN"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Chỉ trở về khi đã cuối ngày, vào buổi tối.</a:t>
            </a:r>
            <a:endParaRPr lang="en-US" sz="26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vi-VN"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Tắt xe máy từ ngoài ngõ rồi mới dắt vào.</a:t>
            </a:r>
            <a:endParaRPr lang="en-US" sz="26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vi-VN"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Thận trọng mở vòi nước và đưa tay vào để đỡ được tiếng của nước.</a:t>
            </a:r>
            <a:endPar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Aft>
                <a:spcPts val="800"/>
              </a:spcAft>
              <a:buNone/>
            </a:pPr>
            <a:r>
              <a:rPr lang="vi-VN" sz="26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nghĩ:</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Sợ</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ảnh</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phiền</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mọi</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gây</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phiền</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toái</a:t>
            </a:r>
            <a:r>
              <a:rPr lang="en-US" sz="26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0" indent="0">
              <a:spcAft>
                <a:spcPts val="800"/>
              </a:spcAft>
              <a:buNone/>
            </a:pPr>
            <a:r>
              <a:rPr lang="en-US" sz="2600" b="1" kern="100" dirty="0">
                <a:solidFill>
                  <a:srgbClr val="000000"/>
                </a:solidFill>
                <a:latin typeface="Times New Roman" panose="02020603050405020304" pitchFamily="18" charset="0"/>
                <a:cs typeface="Times New Roman" panose="02020603050405020304" pitchFamily="18" charset="0"/>
              </a:rPr>
              <a:t> </a:t>
            </a:r>
            <a:r>
              <a:rPr lang="en-US" sz="2600" b="1" dirty="0">
                <a:solidFill>
                  <a:schemeClr val="tx1"/>
                </a:solidFill>
                <a:latin typeface="Times New Roman" panose="02020603050405020304" pitchFamily="18" charset="0"/>
                <a:cs typeface="Times New Roman" panose="02020603050405020304" pitchFamily="18" charset="0"/>
              </a:rPr>
              <a:t>- Ý </a:t>
            </a:r>
            <a:r>
              <a:rPr lang="en-US" sz="2600" b="1" dirty="0" err="1">
                <a:solidFill>
                  <a:schemeClr val="tx1"/>
                </a:solidFill>
                <a:latin typeface="Times New Roman" panose="02020603050405020304" pitchFamily="18" charset="0"/>
                <a:cs typeface="Times New Roman" panose="02020603050405020304" pitchFamily="18" charset="0"/>
              </a:rPr>
              <a:t>định</a:t>
            </a:r>
            <a:r>
              <a:rPr lang="en-US" sz="2600" b="1" dirty="0">
                <a:solidFill>
                  <a:schemeClr val="tx1"/>
                </a:solidFill>
                <a:latin typeface="Times New Roman" panose="02020603050405020304" pitchFamily="18" charset="0"/>
                <a:cs typeface="Times New Roman" panose="02020603050405020304" pitchFamily="18" charset="0"/>
              </a:rPr>
              <a:t>: </a:t>
            </a:r>
          </a:p>
          <a:p>
            <a:pPr marL="0" indent="0">
              <a:spcAft>
                <a:spcPts val="800"/>
              </a:spcAft>
              <a:buNone/>
            </a:pP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Thời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gian</a:t>
            </a:r>
            <a:r>
              <a:rPr lang="en-US" sz="2600" dirty="0">
                <a:solidFill>
                  <a:schemeClr val="tx1"/>
                </a:solidFill>
                <a:latin typeface="Times New Roman" panose="02020603050405020304" pitchFamily="18" charset="0"/>
                <a:cs typeface="Times New Roman" panose="02020603050405020304" pitchFamily="18" charset="0"/>
              </a:rPr>
              <a:t>: Sau </a:t>
            </a:r>
            <a:r>
              <a:rPr lang="en-US" sz="2600" dirty="0" err="1">
                <a:solidFill>
                  <a:schemeClr val="tx1"/>
                </a:solidFill>
                <a:latin typeface="Times New Roman" panose="02020603050405020304" pitchFamily="18" charset="0"/>
                <a:cs typeface="Times New Roman" panose="02020603050405020304" pitchFamily="18" charset="0"/>
              </a:rPr>
              <a:t>khi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đã</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suy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nghĩ</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xong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về</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việc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sắp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xếp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công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việc</a:t>
            </a:r>
            <a:r>
              <a:rPr lang="en-US" sz="2600" dirty="0">
                <a:solidFill>
                  <a:schemeClr val="tx1"/>
                </a:solidFill>
                <a:latin typeface="Times New Roman" panose="02020603050405020304" pitchFamily="18" charset="0"/>
                <a:cs typeface="Times New Roman" panose="02020603050405020304" pitchFamily="18" charset="0"/>
              </a:rPr>
              <a:t>.</a:t>
            </a:r>
          </a:p>
          <a:p>
            <a:pPr marL="0" indent="0">
              <a:buNone/>
            </a:pPr>
            <a:r>
              <a:rPr lang="en-US" sz="2600" dirty="0">
                <a:solidFill>
                  <a:schemeClr val="tx1"/>
                </a:solidFill>
                <a:latin typeface="Times New Roman" panose="02020603050405020304" pitchFamily="18" charset="0"/>
                <a:cs typeface="Times New Roman" panose="02020603050405020304" pitchFamily="18" charset="0"/>
              </a:rPr>
              <a:t>+ Phan </a:t>
            </a:r>
            <a:r>
              <a:rPr lang="en-US" sz="2600" dirty="0" err="1">
                <a:solidFill>
                  <a:schemeClr val="tx1"/>
                </a:solidFill>
                <a:latin typeface="Times New Roman" panose="02020603050405020304" pitchFamily="18" charset="0"/>
                <a:cs typeface="Times New Roman" panose="02020603050405020304" pitchFamily="18" charset="0"/>
              </a:rPr>
              <a:t>đã</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nảy</a:t>
            </a:r>
            <a:r>
              <a:rPr lang="en-US" sz="2600" dirty="0">
                <a:solidFill>
                  <a:schemeClr val="tx1"/>
                </a:solidFill>
                <a:latin typeface="Times New Roman" panose="02020603050405020304" pitchFamily="18" charset="0"/>
                <a:cs typeface="Times New Roman" panose="02020603050405020304" pitchFamily="18" charset="0"/>
              </a:rPr>
              <a:t> ra ý </a:t>
            </a:r>
            <a:r>
              <a:rPr lang="en-US" sz="2600" dirty="0" err="1">
                <a:solidFill>
                  <a:schemeClr val="tx1"/>
                </a:solidFill>
                <a:latin typeface="Times New Roman" panose="02020603050405020304" pitchFamily="18" charset="0"/>
                <a:cs typeface="Times New Roman" panose="02020603050405020304" pitchFamily="18" charset="0"/>
              </a:rPr>
              <a:t>định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theo</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dõi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cuộc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sống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của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người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tầng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trên</a:t>
            </a:r>
            <a:r>
              <a:rPr lang="en-US" sz="2600" dirty="0">
                <a:solidFill>
                  <a:schemeClr val="tx1"/>
                </a:solidFill>
                <a:latin typeface="Times New Roman" panose="02020603050405020304" pitchFamily="18" charset="0"/>
                <a:cs typeface="Times New Roman" panose="02020603050405020304" pitchFamily="18" charset="0"/>
              </a:rPr>
              <a:t>.</a:t>
            </a:r>
          </a:p>
          <a:p>
            <a:endParaRPr lang="en-US" dirty="0"/>
          </a:p>
        </p:txBody>
      </p:sp>
      <p:sp>
        <p:nvSpPr>
          <p:cNvPr id="4" name="Text Placeholder 3">
            <a:extLst>
              <a:ext uri="{FF2B5EF4-FFF2-40B4-BE49-F238E27FC236}">
                <a16:creationId xmlns:a16="http://schemas.microsoft.com/office/drawing/2014/main" id="{221E0D1C-376C-4173-9AC1-CCDBE79E6846}"/>
              </a:ext>
            </a:extLst>
          </p:cNvPr>
          <p:cNvSpPr>
            <a:spLocks noGrp="1"/>
          </p:cNvSpPr>
          <p:nvPr>
            <p:ph type="body" sz="half" idx="2"/>
          </p:nvPr>
        </p:nvSpPr>
        <p:spPr>
          <a:xfrm>
            <a:off x="485423" y="4448529"/>
            <a:ext cx="3854528" cy="2584449"/>
          </a:xfrm>
        </p:spPr>
        <p:txBody>
          <a:bodyPr/>
          <a:lstStyle/>
          <a:p>
            <a:r>
              <a:rPr lang="en-US" sz="2400" b="1" kern="100" dirty="0">
                <a:solidFill>
                  <a:srgbClr val="000000"/>
                </a:solidFill>
                <a:latin typeface="Times New Roman" panose="02020603050405020304" pitchFamily="18" charset="0"/>
                <a:cs typeface="Times New Roman" panose="02020603050405020304" pitchFamily="18" charset="0"/>
              </a:rPr>
              <a:t>b. Ý </a:t>
            </a:r>
            <a:r>
              <a:rPr lang="en-US" sz="2400" b="1" kern="100" dirty="0" err="1">
                <a:solidFill>
                  <a:srgbClr val="000000"/>
                </a:solidFill>
                <a:latin typeface="Times New Roman" panose="02020603050405020304" pitchFamily="18" charset="0"/>
                <a:cs typeface="Times New Roman" panose="02020603050405020304" pitchFamily="18" charset="0"/>
              </a:rPr>
              <a:t>định</a:t>
            </a:r>
            <a:r>
              <a:rPr lang="en-US" sz="2400" b="1" kern="100" dirty="0">
                <a:solidFill>
                  <a:srgbClr val="000000"/>
                </a:solidFill>
                <a:latin typeface="Times New Roman" panose="02020603050405020304" pitchFamily="18" charset="0"/>
                <a:cs typeface="Times New Roman" panose="02020603050405020304" pitchFamily="18" charset="0"/>
              </a:rPr>
              <a:t> </a:t>
            </a:r>
            <a:r>
              <a:rPr lang="en-US" sz="2400" b="1" kern="100" dirty="0" err="1">
                <a:solidFill>
                  <a:srgbClr val="000000"/>
                </a:solidFill>
                <a:latin typeface="Times New Roman" panose="02020603050405020304" pitchFamily="18" charset="0"/>
                <a:cs typeface="Times New Roman" panose="02020603050405020304" pitchFamily="18" charset="0"/>
              </a:rPr>
              <a:t>của</a:t>
            </a:r>
            <a:r>
              <a:rPr lang="en-US" sz="2400" b="1" kern="100" dirty="0">
                <a:solidFill>
                  <a:srgbClr val="000000"/>
                </a:solidFill>
                <a:latin typeface="Times New Roman" panose="02020603050405020304" pitchFamily="18" charset="0"/>
                <a:cs typeface="Times New Roman" panose="02020603050405020304" pitchFamily="18" charset="0"/>
              </a:rPr>
              <a:t> </a:t>
            </a:r>
            <a:r>
              <a:rPr lang="en-US" sz="2400" b="1" kern="100" dirty="0" err="1">
                <a:solidFill>
                  <a:srgbClr val="000000"/>
                </a:solidFill>
                <a:latin typeface="Times New Roman" panose="02020603050405020304" pitchFamily="18" charset="0"/>
                <a:cs typeface="Times New Roman" panose="02020603050405020304" pitchFamily="18" charset="0"/>
              </a:rPr>
              <a:t>nhân</a:t>
            </a:r>
            <a:r>
              <a:rPr lang="en-US" sz="2400" b="1" kern="100" dirty="0">
                <a:solidFill>
                  <a:srgbClr val="000000"/>
                </a:solidFill>
                <a:latin typeface="Times New Roman" panose="02020603050405020304" pitchFamily="18" charset="0"/>
                <a:cs typeface="Times New Roman" panose="02020603050405020304" pitchFamily="18" charset="0"/>
              </a:rPr>
              <a:t> </a:t>
            </a:r>
            <a:r>
              <a:rPr lang="en-US" sz="2400" b="1" kern="100" dirty="0" err="1">
                <a:solidFill>
                  <a:srgbClr val="000000"/>
                </a:solidFill>
                <a:latin typeface="Times New Roman" panose="02020603050405020304" pitchFamily="18" charset="0"/>
                <a:cs typeface="Times New Roman" panose="02020603050405020304" pitchFamily="18" charset="0"/>
              </a:rPr>
              <a:t>vật</a:t>
            </a:r>
            <a:r>
              <a:rPr lang="en-US" sz="2400" b="1" kern="100" dirty="0">
                <a:solidFill>
                  <a:srgbClr val="000000"/>
                </a:solidFill>
                <a:latin typeface="Times New Roman" panose="02020603050405020304" pitchFamily="18" charset="0"/>
                <a:cs typeface="Times New Roman" panose="02020603050405020304" pitchFamily="18" charset="0"/>
              </a:rPr>
              <a:t> Phan:</a:t>
            </a:r>
          </a:p>
          <a:p>
            <a:endParaRPr lang="en-US" dirty="0"/>
          </a:p>
        </p:txBody>
      </p:sp>
    </p:spTree>
    <p:extLst>
      <p:ext uri="{BB962C8B-B14F-4D97-AF65-F5344CB8AC3E}">
        <p14:creationId xmlns:p14="http://schemas.microsoft.com/office/powerpoint/2010/main" val="15182161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1000"/>
                                        <p:tgtEl>
                                          <p:spTgt spid="4">
                                            <p:txEl>
                                              <p:pRg st="0" end="0"/>
                                            </p:txEl>
                                          </p:spTgt>
                                        </p:tgtEl>
                                      </p:cBhvr>
                                    </p:animEffect>
                                    <p:anim calcmode="lin" valueType="num">
                                      <p:cBhvr>
                                        <p:cTn id="5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additive="base">
                                        <p:cTn id="5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 calcmode="lin" valueType="num">
                                      <p:cBhvr additive="base">
                                        <p:cTn id="6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additive="base">
                                        <p:cTn id="6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10EC3-2526-49BE-84F0-1E7A1875786C}"/>
              </a:ext>
            </a:extLst>
          </p:cNvPr>
          <p:cNvSpPr>
            <a:spLocks noGrp="1"/>
          </p:cNvSpPr>
          <p:nvPr>
            <p:ph type="title"/>
          </p:nvPr>
        </p:nvSpPr>
        <p:spPr>
          <a:xfrm>
            <a:off x="432550" y="977720"/>
            <a:ext cx="3854528" cy="1278466"/>
          </a:xfrm>
        </p:spPr>
        <p:txBody>
          <a:bodyPr>
            <a:normAutofit fontScale="90000"/>
          </a:bodyPr>
          <a:lstStyle/>
          <a:p>
            <a:pPr marL="67945"/>
            <a:r>
              <a:rPr lang="en-US" kern="100" dirty="0">
                <a:solidFill>
                  <a:schemeClr val="tx1"/>
                </a:solidFill>
                <a:latin typeface="Times New Roman" panose="02020603050405020304" pitchFamily="18" charset="0"/>
                <a:cs typeface="Times New Roman" panose="02020603050405020304" pitchFamily="18" charset="0"/>
              </a:rPr>
              <a:t/>
            </a:r>
            <a:br>
              <a:rPr lang="en-US" kern="100" dirty="0">
                <a:solidFill>
                  <a:schemeClr val="tx1"/>
                </a:solidFill>
                <a:latin typeface="Times New Roman" panose="02020603050405020304" pitchFamily="18" charset="0"/>
                <a:cs typeface="Times New Roman" panose="02020603050405020304" pitchFamily="18" charset="0"/>
              </a:rPr>
            </a:br>
            <a:r>
              <a:rPr lang="en-US" sz="2700" kern="100" dirty="0">
                <a:solidFill>
                  <a:schemeClr val="tx1"/>
                </a:solidFill>
                <a:latin typeface="Times New Roman" panose="02020603050405020304" pitchFamily="18" charset="0"/>
                <a:cs typeface="Times New Roman" panose="02020603050405020304" pitchFamily="18" charset="0"/>
              </a:rPr>
              <a:t>1. </a:t>
            </a:r>
            <a:r>
              <a:rPr lang="en-US" sz="2700" b="1" kern="100" dirty="0" err="1">
                <a:solidFill>
                  <a:schemeClr val="tx1"/>
                </a:solidFill>
                <a:latin typeface="Times New Roman" panose="02020603050405020304" pitchFamily="18" charset="0"/>
                <a:cs typeface="Times New Roman" panose="02020603050405020304" pitchFamily="18" charset="0"/>
              </a:rPr>
              <a:t>Nhân</a:t>
            </a:r>
            <a:r>
              <a:rPr lang="en-US" sz="2700" b="1" kern="100" dirty="0">
                <a:solidFill>
                  <a:schemeClr val="tx1"/>
                </a:solidFill>
                <a:latin typeface="Times New Roman" panose="02020603050405020304" pitchFamily="18" charset="0"/>
                <a:cs typeface="Times New Roman" panose="02020603050405020304" pitchFamily="18" charset="0"/>
              </a:rPr>
              <a:t> </a:t>
            </a:r>
            <a:r>
              <a:rPr lang="en-US" sz="2700" b="1" kern="100" dirty="0" err="1">
                <a:solidFill>
                  <a:schemeClr val="tx1"/>
                </a:solidFill>
                <a:latin typeface="Times New Roman" panose="02020603050405020304" pitchFamily="18" charset="0"/>
                <a:cs typeface="Times New Roman" panose="02020603050405020304" pitchFamily="18" charset="0"/>
              </a:rPr>
              <a:t>vật</a:t>
            </a:r>
            <a:r>
              <a:rPr lang="en-US" sz="2700" b="1" kern="100" dirty="0">
                <a:solidFill>
                  <a:schemeClr val="tx1"/>
                </a:solidFill>
                <a:latin typeface="Times New Roman" panose="02020603050405020304" pitchFamily="18" charset="0"/>
                <a:cs typeface="Times New Roman" panose="02020603050405020304" pitchFamily="18" charset="0"/>
              </a:rPr>
              <a:t> Phan</a:t>
            </a:r>
            <a:r>
              <a:rPr lang="en-US" sz="2700" kern="100" dirty="0">
                <a:solidFill>
                  <a:schemeClr val="tx1"/>
                </a:solidFill>
                <a:latin typeface="Times New Roman" panose="02020603050405020304" pitchFamily="18" charset="0"/>
                <a:cs typeface="Times New Roman" panose="02020603050405020304" pitchFamily="18" charset="0"/>
              </a:rPr>
              <a:t/>
            </a:r>
            <a:br>
              <a:rPr lang="en-US" sz="2700" kern="100" dirty="0">
                <a:solidFill>
                  <a:schemeClr val="tx1"/>
                </a:solidFill>
                <a:latin typeface="Times New Roman" panose="02020603050405020304" pitchFamily="18" charset="0"/>
                <a:cs typeface="Times New Roman" panose="02020603050405020304" pitchFamily="18" charset="0"/>
              </a:rPr>
            </a:br>
            <a:r>
              <a:rPr lang="en-US" sz="2700" b="1" dirty="0">
                <a:solidFill>
                  <a:schemeClr val="tx1"/>
                </a:solidFill>
                <a:latin typeface="Times New Roman" panose="02020603050405020304" pitchFamily="18" charset="0"/>
                <a:cs typeface="Times New Roman" panose="02020603050405020304" pitchFamily="18" charset="0"/>
              </a:rPr>
              <a:t>c. </a:t>
            </a:r>
            <a:r>
              <a:rPr lang="en-US" sz="2700" b="1" dirty="0" err="1">
                <a:solidFill>
                  <a:schemeClr val="tx1"/>
                </a:solidFill>
                <a:latin typeface="Times New Roman" panose="02020603050405020304" pitchFamily="18" charset="0"/>
                <a:cs typeface="Times New Roman" panose="02020603050405020304" pitchFamily="18" charset="0"/>
              </a:rPr>
              <a:t>Nhân</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vật</a:t>
            </a:r>
            <a:r>
              <a:rPr lang="en-US" sz="2700" b="1" dirty="0">
                <a:solidFill>
                  <a:schemeClr val="tx1"/>
                </a:solidFill>
                <a:latin typeface="Times New Roman" panose="02020603050405020304" pitchFamily="18" charset="0"/>
                <a:cs typeface="Times New Roman" panose="02020603050405020304" pitchFamily="18" charset="0"/>
              </a:rPr>
              <a:t> Phan </a:t>
            </a:r>
            <a:r>
              <a:rPr lang="en-US" sz="2700" b="1" dirty="0" err="1">
                <a:solidFill>
                  <a:schemeClr val="tx1"/>
                </a:solidFill>
                <a:latin typeface="Times New Roman" panose="02020603050405020304" pitchFamily="18" charset="0"/>
                <a:cs typeface="Times New Roman" panose="02020603050405020304" pitchFamily="18" charset="0"/>
              </a:rPr>
              <a:t>lắng</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nghe</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được</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những</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âm</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thanh</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lúc</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đêm</a:t>
            </a:r>
            <a:r>
              <a:rPr lang="en-US" sz="2700" b="1" dirty="0">
                <a:solidFill>
                  <a:schemeClr val="tx1"/>
                </a:solidFill>
                <a:latin typeface="Times New Roman" panose="02020603050405020304" pitchFamily="18" charset="0"/>
                <a:cs typeface="Times New Roman" panose="02020603050405020304" pitchFamily="18" charset="0"/>
              </a:rPr>
              <a:t> </a:t>
            </a:r>
            <a:r>
              <a:rPr lang="en-US" sz="2700" b="1" dirty="0" err="1">
                <a:solidFill>
                  <a:schemeClr val="tx1"/>
                </a:solidFill>
                <a:latin typeface="Times New Roman" panose="02020603050405020304" pitchFamily="18" charset="0"/>
                <a:cs typeface="Times New Roman" panose="02020603050405020304" pitchFamily="18" charset="0"/>
              </a:rPr>
              <a:t>khuya</a:t>
            </a:r>
            <a:r>
              <a:rPr lang="en-US" sz="2700" b="1" dirty="0">
                <a:solidFill>
                  <a:schemeClr val="tx1"/>
                </a:solidFill>
                <a:latin typeface="Times New Roman" panose="02020603050405020304" pitchFamily="18" charset="0"/>
                <a:cs typeface="Times New Roman" panose="02020603050405020304" pitchFamily="18" charset="0"/>
              </a:rPr>
              <a:t>:</a:t>
            </a:r>
            <a:r>
              <a:rPr lang="en-US" b="1" dirty="0">
                <a:solidFill>
                  <a:schemeClr val="tx1"/>
                </a:solidFill>
                <a:latin typeface="Times New Roman" panose="02020603050405020304" pitchFamily="18" charset="0"/>
                <a:cs typeface="Times New Roman" panose="02020603050405020304" pitchFamily="18" charset="0"/>
              </a:rPr>
              <a:t/>
            </a:r>
            <a:br>
              <a:rPr lang="en-US" b="1" dirty="0">
                <a:solidFill>
                  <a:schemeClr val="tx1"/>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
            </a:r>
            <a:br>
              <a:rPr lang="en-US" dirty="0">
                <a:solidFill>
                  <a:schemeClr val="tx1"/>
                </a:solidFill>
                <a:latin typeface="Times New Roman" panose="02020603050405020304" pitchFamily="18"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FBCCA010-6D0C-4DAF-AA2B-42B80C774C75}"/>
              </a:ext>
            </a:extLst>
          </p:cNvPr>
          <p:cNvSpPr>
            <a:spLocks noGrp="1"/>
          </p:cNvSpPr>
          <p:nvPr>
            <p:ph type="body" sz="half" idx="2"/>
          </p:nvPr>
        </p:nvSpPr>
        <p:spPr>
          <a:xfrm>
            <a:off x="432550" y="3295831"/>
            <a:ext cx="3854528" cy="2584449"/>
          </a:xfrm>
        </p:spPr>
        <p:txBody>
          <a:bodyPr/>
          <a:lstStyle/>
          <a:p>
            <a:r>
              <a:rPr lang="en-US" sz="2400" b="1" dirty="0">
                <a:solidFill>
                  <a:schemeClr val="tx1"/>
                </a:solidFill>
                <a:latin typeface="Times New Roman" panose="02020603050405020304" pitchFamily="18" charset="0"/>
                <a:cs typeface="Times New Roman" panose="02020603050405020304" pitchFamily="18" charset="0"/>
              </a:rPr>
              <a:t>d. </a:t>
            </a:r>
            <a:r>
              <a:rPr lang="en-US" sz="2400" b="1" dirty="0" err="1">
                <a:solidFill>
                  <a:schemeClr val="tx1"/>
                </a:solidFill>
                <a:latin typeface="Times New Roman" panose="02020603050405020304" pitchFamily="18" charset="0"/>
                <a:cs typeface="Times New Roman" panose="02020603050405020304" pitchFamily="18" charset="0"/>
              </a:rPr>
              <a:t>Tâm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trạng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vật</a:t>
            </a:r>
            <a:r>
              <a:rPr lang="en-US" sz="2400" b="1" dirty="0">
                <a:solidFill>
                  <a:schemeClr val="tx1"/>
                </a:solidFill>
                <a:latin typeface="Times New Roman" panose="02020603050405020304" pitchFamily="18" charset="0"/>
                <a:cs typeface="Times New Roman" panose="02020603050405020304" pitchFamily="18" charset="0"/>
              </a:rPr>
              <a:t> Phan:</a:t>
            </a:r>
          </a:p>
          <a:p>
            <a:endParaRPr lang="en-US" dirty="0"/>
          </a:p>
        </p:txBody>
      </p:sp>
      <p:sp>
        <p:nvSpPr>
          <p:cNvPr id="6" name="Content Placeholder 5">
            <a:extLst>
              <a:ext uri="{FF2B5EF4-FFF2-40B4-BE49-F238E27FC236}">
                <a16:creationId xmlns:a16="http://schemas.microsoft.com/office/drawing/2014/main" id="{77462B7F-8A79-4933-AAE3-47574C6029D2}"/>
              </a:ext>
            </a:extLst>
          </p:cNvPr>
          <p:cNvSpPr>
            <a:spLocks noGrp="1"/>
          </p:cNvSpPr>
          <p:nvPr>
            <p:ph idx="1"/>
          </p:nvPr>
        </p:nvSpPr>
        <p:spPr>
          <a:xfrm>
            <a:off x="4287078" y="451292"/>
            <a:ext cx="5906789" cy="6192219"/>
          </a:xfrm>
        </p:spPr>
        <p:txBody>
          <a:bodyPr>
            <a:normAutofit fontScale="92500" lnSpcReduction="10000"/>
          </a:bodyPr>
          <a:lstStyle/>
          <a:p>
            <a:pPr marL="0" indent="0">
              <a:buNone/>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thở</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dài</a:t>
            </a:r>
            <a:endParaRPr lang="en-US" sz="2800" dirty="0">
              <a:solidFill>
                <a:schemeClr val="tx1"/>
              </a:solidFill>
              <a:latin typeface="Times New Roman" panose="02020603050405020304" pitchFamily="18" charset="0"/>
              <a:cs typeface="Times New Roman" panose="02020603050405020304" pitchFamily="18" charset="0"/>
            </a:endParaRPr>
          </a:p>
          <a:p>
            <a:pPr marL="0" indent="0">
              <a:buNone/>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khóc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bé</a:t>
            </a:r>
            <a:endParaRPr lang="en-US" sz="2800" dirty="0">
              <a:solidFill>
                <a:schemeClr val="tx1"/>
              </a:solidFill>
              <a:latin typeface="Times New Roman" panose="02020603050405020304" pitchFamily="18" charset="0"/>
              <a:cs typeface="Times New Roman" panose="02020603050405020304" pitchFamily="18" charset="0"/>
            </a:endParaRPr>
          </a:p>
          <a:p>
            <a:pPr marL="0" indent="0">
              <a:buNone/>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khóc</a:t>
            </a:r>
            <a:r>
              <a:rPr lang="en-US" sz="2800" dirty="0">
                <a:solidFill>
                  <a:schemeClr val="tx1"/>
                </a:solidFill>
                <a:latin typeface="Times New Roman" panose="02020603050405020304" pitchFamily="18" charset="0"/>
                <a:cs typeface="Times New Roman" panose="02020603050405020304" pitchFamily="18" charset="0"/>
              </a:rPr>
              <a:t> to </a:t>
            </a:r>
            <a:r>
              <a:rPr lang="en-US" sz="2800" dirty="0" err="1">
                <a:solidFill>
                  <a:schemeClr val="tx1"/>
                </a:solidFill>
                <a:latin typeface="Times New Roman" panose="02020603050405020304" pitchFamily="18" charset="0"/>
                <a:cs typeface="Times New Roman" panose="02020603050405020304" pitchFamily="18" charset="0"/>
              </a:rPr>
              <a:t>kèm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theo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mũi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nở</a:t>
            </a:r>
            <a:r>
              <a:rPr lang="en-US" sz="2800" dirty="0">
                <a:solidFill>
                  <a:schemeClr val="tx1"/>
                </a:solidFill>
                <a:latin typeface="Times New Roman" panose="02020603050405020304" pitchFamily="18" charset="0"/>
                <a:cs typeface="Times New Roman" panose="02020603050405020304" pitchFamily="18" charset="0"/>
              </a:rPr>
              <a:t>.</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mẹ</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đứa</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trai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dỗ</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đứa</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dâu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thai.</a:t>
            </a:r>
            <a:endParaRPr lang="en-US" sz="2800" dirty="0">
              <a:solidFill>
                <a:schemeClr val="tx1"/>
              </a:solidFill>
              <a:latin typeface="Times New Roman" panose="02020603050405020304" pitchFamily="18" charset="0"/>
              <a:cs typeface="Times New Roman" panose="02020603050405020304" pitchFamily="18" charset="0"/>
            </a:endParaRPr>
          </a:p>
          <a:p>
            <a:pPr algn="just">
              <a:lnSpc>
                <a:spcPct val="107000"/>
              </a:lnSpc>
              <a:spcAft>
                <a:spcPts val="800"/>
              </a:spcAft>
            </a:pPr>
            <a:endParaRPr lang="en-US" sz="28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800" dirty="0">
                <a:solidFill>
                  <a:schemeClr val="tx1"/>
                </a:solidFill>
                <a:latin typeface="Times New Roman" panose="02020603050405020304" pitchFamily="18" charset="0"/>
                <a:cs typeface="Times New Roman" panose="02020603050405020304" pitchFamily="18" charset="0"/>
              </a:rPr>
              <a:t>- Ý </a:t>
            </a:r>
            <a:r>
              <a:rPr lang="en-US" sz="2800" dirty="0" err="1">
                <a:solidFill>
                  <a:schemeClr val="tx1"/>
                </a:solidFill>
                <a:latin typeface="Times New Roman" panose="02020603050405020304" pitchFamily="18" charset="0"/>
                <a:cs typeface="Times New Roman" panose="02020603050405020304" pitchFamily="18" charset="0"/>
              </a:rPr>
              <a:t>nghĩ</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nhà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muốn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nằm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thượt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muốn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vã</a:t>
            </a:r>
            <a:r>
              <a:rPr lang="en-US" sz="28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Tâm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Buồn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tâm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trụ</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tốt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đẹp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hơn</a:t>
            </a:r>
            <a:r>
              <a:rPr lang="en-US" sz="2800" dirty="0">
                <a:solidFill>
                  <a:schemeClr val="tx1"/>
                </a:solidFill>
                <a:latin typeface="Times New Roman" panose="02020603050405020304" pitchFamily="18" charset="0"/>
                <a:cs typeface="Times New Roman" panose="02020603050405020304" pitchFamily="18" charset="0"/>
              </a:rPr>
              <a:t>.</a:t>
            </a:r>
          </a:p>
          <a:p>
            <a:pPr marL="0" indent="0" algn="just">
              <a:buNone/>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lòng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nhớ</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mẹ</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muốn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cạnh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quan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tâm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vậy</a:t>
            </a:r>
            <a:r>
              <a:rPr lang="en-US" sz="2800" dirty="0">
                <a:solidFill>
                  <a:schemeClr val="tx1"/>
                </a:solidFill>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111107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additive="base">
                                        <p:cTn id="3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fade">
                                      <p:cBhvr>
                                        <p:cTn id="38" dur="1000"/>
                                        <p:tgtEl>
                                          <p:spTgt spid="3">
                                            <p:txEl>
                                              <p:pRg st="0" end="0"/>
                                            </p:txEl>
                                          </p:spTgt>
                                        </p:tgtEl>
                                      </p:cBhvr>
                                    </p:animEffect>
                                    <p:anim calcmode="lin" valueType="num">
                                      <p:cBhvr>
                                        <p:cTn id="3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 calcmode="lin" valueType="num">
                                      <p:cBhvr additive="base">
                                        <p:cTn id="4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anim calcmode="lin" valueType="num">
                                      <p:cBhvr additive="base">
                                        <p:cTn id="5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anim calcmode="lin" valueType="num">
                                      <p:cBhvr additive="base">
                                        <p:cTn id="5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54647974"/>
</p:tagLst>
</file>

<file path=ppt/tags/tag10.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3226</TotalTime>
  <Words>624</Words>
  <Application>Microsoft Office PowerPoint</Application>
  <PresentationFormat>Widescreen</PresentationFormat>
  <Paragraphs>110</Paragraphs>
  <Slides>18</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微软雅黑</vt:lpstr>
      <vt:lpstr>宋体</vt:lpstr>
      <vt:lpstr>Arial</vt:lpstr>
      <vt:lpstr>Calibri</vt:lpstr>
      <vt:lpstr>Calibri Light</vt:lpstr>
      <vt:lpstr>等线</vt:lpstr>
      <vt:lpstr>等线 Light</vt:lpstr>
      <vt:lpstr>Roboto Black</vt:lpstr>
      <vt:lpstr>Times New Roman</vt:lpstr>
      <vt:lpstr>Wingdings 3</vt:lpstr>
      <vt:lpstr>方正静蕾简体</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Nhân vật Phan a. Hành động và ý nghĩ của nhân vật Phan:</vt:lpstr>
      <vt:lpstr> 1. Nhân vật Phan c. Nhân vật Phan lắng nghe được những âm thanh lúc đêm khuya:  </vt:lpstr>
      <vt:lpstr>2. Gia đình nhà Thắng. a. Cảnh sinh hoạt ở tầng hai vào buổi sáng sớm </vt:lpstr>
      <vt:lpstr> c. Lời nói, hành động của những thành viên trong gia đình Thắng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247</cp:revision>
  <dcterms:created xsi:type="dcterms:W3CDTF">2022-02-11T06:40:15Z</dcterms:created>
  <dcterms:modified xsi:type="dcterms:W3CDTF">2023-08-14T13:50:05Z</dcterms:modified>
</cp:coreProperties>
</file>