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20"/>
  </p:notesMasterIdLst>
  <p:handoutMasterIdLst>
    <p:handoutMasterId r:id="rId21"/>
  </p:handoutMasterIdLst>
  <p:sldIdLst>
    <p:sldId id="390" r:id="rId2"/>
    <p:sldId id="675" r:id="rId3"/>
    <p:sldId id="848" r:id="rId4"/>
    <p:sldId id="940" r:id="rId5"/>
    <p:sldId id="678" r:id="rId6"/>
    <p:sldId id="677" r:id="rId7"/>
    <p:sldId id="953" r:id="rId8"/>
    <p:sldId id="942" r:id="rId9"/>
    <p:sldId id="943" r:id="rId10"/>
    <p:sldId id="944" r:id="rId11"/>
    <p:sldId id="945" r:id="rId12"/>
    <p:sldId id="946" r:id="rId13"/>
    <p:sldId id="947" r:id="rId14"/>
    <p:sldId id="948" r:id="rId15"/>
    <p:sldId id="936" r:id="rId16"/>
    <p:sldId id="951" r:id="rId17"/>
    <p:sldId id="622" r:id="rId18"/>
    <p:sldId id="932"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D67"/>
    <a:srgbClr val="32B87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9" d="100"/>
          <a:sy n="69" d="100"/>
        </p:scale>
        <p:origin x="90" y="240"/>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4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1538F7-632A-47F2-B66C-6A244DDEAD7F}" type="datetimeFigureOut">
              <a:rPr lang="en-US" smtClean="0"/>
              <a:t>9/8/2023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EC07EB-2999-48B5-86E1-44C437B31A26}" type="slidenum">
              <a:rPr lang="en-US" smtClean="0"/>
              <a:t>‹#›</a:t>
            </a:fld>
            <a:endParaRPr lang="en-US"/>
          </a:p>
        </p:txBody>
      </p:sp>
    </p:spTree>
    <p:extLst>
      <p:ext uri="{BB962C8B-B14F-4D97-AF65-F5344CB8AC3E}">
        <p14:creationId xmlns:p14="http://schemas.microsoft.com/office/powerpoint/2010/main" val="3213607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50CF8-3C10-4C1C-8614-A002704599ED}" type="datetimeFigureOut">
              <a:rPr lang="en-US" smtClean="0"/>
              <a:t>9/8/2023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1CBDB-7314-4D4A-9AE6-B554D9022F7F}" type="slidenum">
              <a:rPr lang="en-US" smtClean="0"/>
              <a:t>‹#›</a:t>
            </a:fld>
            <a:endParaRPr lang="en-US"/>
          </a:p>
        </p:txBody>
      </p:sp>
    </p:spTree>
    <p:extLst>
      <p:ext uri="{BB962C8B-B14F-4D97-AF65-F5344CB8AC3E}">
        <p14:creationId xmlns:p14="http://schemas.microsoft.com/office/powerpoint/2010/main" val="211364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106865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2</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5052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SG"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266504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80A1CBDB-7314-4D4A-9AE6-B554D9022F7F}" type="slidenum">
              <a:rPr lang="en-US" smtClean="0"/>
              <a:t>5</a:t>
            </a:fld>
            <a:endParaRPr lang="en-US"/>
          </a:p>
        </p:txBody>
      </p:sp>
    </p:spTree>
    <p:extLst>
      <p:ext uri="{BB962C8B-B14F-4D97-AF65-F5344CB8AC3E}">
        <p14:creationId xmlns:p14="http://schemas.microsoft.com/office/powerpoint/2010/main" val="93581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6</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5052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15</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58574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025CEC-2ABC-4E79-BB53-CF7F3C7D9C4B}" type="slidenum">
              <a:rPr lang="zh-CN" altLang="en-US" smtClean="0"/>
              <a:t>17</a:t>
            </a:fld>
            <a:endParaRPr lang="zh-CN" altLang="en-US"/>
          </a:p>
        </p:txBody>
      </p:sp>
    </p:spTree>
    <p:extLst>
      <p:ext uri="{BB962C8B-B14F-4D97-AF65-F5344CB8AC3E}">
        <p14:creationId xmlns:p14="http://schemas.microsoft.com/office/powerpoint/2010/main" val="375012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18</a:t>
            </a:fld>
            <a:endParaRPr lang="zh-CN" altLang="en-US">
              <a:solidFill>
                <a:prstClr val="black"/>
              </a:solidFill>
            </a:endParaRPr>
          </a:p>
        </p:txBody>
      </p:sp>
    </p:spTree>
    <p:extLst>
      <p:ext uri="{BB962C8B-B14F-4D97-AF65-F5344CB8AC3E}">
        <p14:creationId xmlns:p14="http://schemas.microsoft.com/office/powerpoint/2010/main" val="104973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26ACCD-0A73-4FFF-8E1E-596C20E8FB55}"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696005525"/>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428639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585258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4562962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634719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23348162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26ACCD-0A73-4FFF-8E1E-596C20E8FB55}"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959982359"/>
      </p:ext>
    </p:extLst>
  </p:cSld>
  <p:clrMapOvr>
    <a:masterClrMapping/>
  </p:clrMapOvr>
  <p:transition spd="slow">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26ACCD-0A73-4FFF-8E1E-596C20E8FB55}"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915673438"/>
      </p:ext>
    </p:extLst>
  </p:cSld>
  <p:clrMapOvr>
    <a:masterClrMapping/>
  </p:clrMapOvr>
  <p:transition spd="slow">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1" y="1"/>
            <a:ext cx="12191999" cy="68579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2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1579424"/>
      </p:ext>
    </p:extLst>
  </p:cSld>
  <p:clrMapOvr>
    <a:masterClrMapping/>
  </p:clrMapOvr>
  <p:transition spd="slow" advClick="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420937"/>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26ACCD-0A73-4FFF-8E1E-596C20E8FB55}"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4289625072"/>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2351986013"/>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26ACCD-0A73-4FFF-8E1E-596C20E8FB55}"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178075237"/>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26ACCD-0A73-4FFF-8E1E-596C20E8FB55}" type="datetimeFigureOut">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246925307"/>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26ACCD-0A73-4FFF-8E1E-596C20E8FB55}"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423313478"/>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6ACCD-0A73-4FFF-8E1E-596C20E8FB55}"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522511430"/>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26ACCD-0A73-4FFF-8E1E-596C20E8FB55}"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967710899"/>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426ACCD-0A73-4FFF-8E1E-596C20E8FB55}"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2532995946"/>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26ACCD-0A73-4FFF-8E1E-596C20E8FB55}" type="datetimeFigureOut">
              <a:rPr lang="en-US" smtClean="0"/>
              <a:t>9/8/2023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7896BC-590F-41E2-AE69-29568EAD1C22}" type="slidenum">
              <a:rPr lang="en-US" smtClean="0"/>
              <a:t>‹#›</a:t>
            </a:fld>
            <a:endParaRPr lang="en-US"/>
          </a:p>
        </p:txBody>
      </p:sp>
    </p:spTree>
    <p:extLst>
      <p:ext uri="{BB962C8B-B14F-4D97-AF65-F5344CB8AC3E}">
        <p14:creationId xmlns:p14="http://schemas.microsoft.com/office/powerpoint/2010/main" val="82774919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Lst>
  <p:transition spd="slow">
    <p:wipe/>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6.jpeg"/><Relationship Id="rId5" Type="http://schemas.openxmlformats.org/officeDocument/2006/relationships/notesSlide" Target="../notesSlides/notesSlide6.xml"/><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www.facebook.com/HankNguyenn"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notesSlide" Target="../notesSlides/notesSlide2.xml"/><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XnNKK5lLvEc" TargetMode="Externa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notesSlide" Target="../notesSlides/notesSlide5.xml"/><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5053584"/>
            <a:ext cx="12192000" cy="1804416"/>
          </a:xfrm>
          <a:prstGeom prst="rect">
            <a:avLst/>
          </a:prstGeom>
        </p:spPr>
      </p:pic>
      <p:pic>
        <p:nvPicPr>
          <p:cNvPr id="22" name="图片 2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37" y="4162681"/>
            <a:ext cx="3916785" cy="2222547"/>
          </a:xfrm>
          <a:prstGeom prst="rect">
            <a:avLst/>
          </a:prstGeom>
        </p:spPr>
      </p:pic>
      <p:sp>
        <p:nvSpPr>
          <p:cNvPr id="23" name="Freeform 9">
            <a:extLst>
              <a:ext uri="{FF2B5EF4-FFF2-40B4-BE49-F238E27FC236}">
                <a16:creationId xmlns:a16="http://schemas.microsoft.com/office/drawing/2014/main" id="{C8B4F286-C409-48C4-AB61-85D16F94D7AC}"/>
              </a:ext>
            </a:extLst>
          </p:cNvPr>
          <p:cNvSpPr>
            <a:spLocks noEditPoints="1"/>
          </p:cNvSpPr>
          <p:nvPr/>
        </p:nvSpPr>
        <p:spPr bwMode="auto">
          <a:xfrm>
            <a:off x="37074" y="2091446"/>
            <a:ext cx="12191999" cy="2624889"/>
          </a:xfrm>
          <a:custGeom>
            <a:avLst/>
            <a:gdLst>
              <a:gd name="T0" fmla="*/ 1761 w 1926"/>
              <a:gd name="T1" fmla="*/ 1038 h 1038"/>
              <a:gd name="T2" fmla="*/ 1761 w 1926"/>
              <a:gd name="T3" fmla="*/ 1038 h 1038"/>
              <a:gd name="T4" fmla="*/ 1761 w 1926"/>
              <a:gd name="T5" fmla="*/ 1038 h 1038"/>
              <a:gd name="T6" fmla="*/ 1761 w 1926"/>
              <a:gd name="T7" fmla="*/ 1038 h 1038"/>
              <a:gd name="T8" fmla="*/ 1926 w 1926"/>
              <a:gd name="T9" fmla="*/ 1029 h 1038"/>
              <a:gd name="T10" fmla="*/ 1761 w 1926"/>
              <a:gd name="T11" fmla="*/ 1038 h 1038"/>
              <a:gd name="T12" fmla="*/ 1926 w 1926"/>
              <a:gd name="T13" fmla="*/ 1029 h 1038"/>
              <a:gd name="T14" fmla="*/ 3 w 1926"/>
              <a:gd name="T15" fmla="*/ 4 h 1038"/>
              <a:gd name="T16" fmla="*/ 4 w 1926"/>
              <a:gd name="T17" fmla="*/ 5 h 1038"/>
              <a:gd name="T18" fmla="*/ 3 w 1926"/>
              <a:gd name="T19" fmla="*/ 4 h 1038"/>
              <a:gd name="T20" fmla="*/ 3 w 1926"/>
              <a:gd name="T21" fmla="*/ 3 h 1038"/>
              <a:gd name="T22" fmla="*/ 3 w 1926"/>
              <a:gd name="T23" fmla="*/ 4 h 1038"/>
              <a:gd name="T24" fmla="*/ 3 w 1926"/>
              <a:gd name="T25" fmla="*/ 3 h 1038"/>
              <a:gd name="T26" fmla="*/ 2 w 1926"/>
              <a:gd name="T27" fmla="*/ 2 h 1038"/>
              <a:gd name="T28" fmla="*/ 2 w 1926"/>
              <a:gd name="T29" fmla="*/ 3 h 1038"/>
              <a:gd name="T30" fmla="*/ 2 w 1926"/>
              <a:gd name="T31" fmla="*/ 2 h 1038"/>
              <a:gd name="T32" fmla="*/ 1 w 1926"/>
              <a:gd name="T33" fmla="*/ 1 h 1038"/>
              <a:gd name="T34" fmla="*/ 2 w 1926"/>
              <a:gd name="T35" fmla="*/ 2 h 1038"/>
              <a:gd name="T36" fmla="*/ 1 w 1926"/>
              <a:gd name="T37" fmla="*/ 1 h 1038"/>
              <a:gd name="T38" fmla="*/ 0 w 1926"/>
              <a:gd name="T39" fmla="*/ 0 h 1038"/>
              <a:gd name="T40" fmla="*/ 1 w 1926"/>
              <a:gd name="T41" fmla="*/ 1 h 1038"/>
              <a:gd name="T42" fmla="*/ 0 w 1926"/>
              <a:gd name="T43" fmla="*/ 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6" h="1038">
                <a:moveTo>
                  <a:pt x="1761" y="1038"/>
                </a:moveTo>
                <a:cubicBezTo>
                  <a:pt x="1761" y="1038"/>
                  <a:pt x="1761" y="1038"/>
                  <a:pt x="1761" y="1038"/>
                </a:cubicBezTo>
                <a:cubicBezTo>
                  <a:pt x="1761" y="1038"/>
                  <a:pt x="1761" y="1038"/>
                  <a:pt x="1761" y="1038"/>
                </a:cubicBezTo>
                <a:cubicBezTo>
                  <a:pt x="1761" y="1038"/>
                  <a:pt x="1761" y="1038"/>
                  <a:pt x="1761" y="1038"/>
                </a:cubicBezTo>
                <a:moveTo>
                  <a:pt x="1926" y="1029"/>
                </a:moveTo>
                <a:cubicBezTo>
                  <a:pt x="1871" y="1035"/>
                  <a:pt x="1816" y="1038"/>
                  <a:pt x="1761" y="1038"/>
                </a:cubicBezTo>
                <a:cubicBezTo>
                  <a:pt x="1816" y="1038"/>
                  <a:pt x="1871" y="1035"/>
                  <a:pt x="1926" y="1029"/>
                </a:cubicBezTo>
                <a:moveTo>
                  <a:pt x="3" y="4"/>
                </a:moveTo>
                <a:cubicBezTo>
                  <a:pt x="4" y="4"/>
                  <a:pt x="4" y="4"/>
                  <a:pt x="4" y="5"/>
                </a:cubicBezTo>
                <a:cubicBezTo>
                  <a:pt x="4" y="4"/>
                  <a:pt x="4" y="4"/>
                  <a:pt x="3" y="4"/>
                </a:cubicBezTo>
                <a:moveTo>
                  <a:pt x="3" y="3"/>
                </a:moveTo>
                <a:cubicBezTo>
                  <a:pt x="3" y="3"/>
                  <a:pt x="3" y="4"/>
                  <a:pt x="3" y="4"/>
                </a:cubicBezTo>
                <a:cubicBezTo>
                  <a:pt x="3" y="4"/>
                  <a:pt x="3" y="3"/>
                  <a:pt x="3" y="3"/>
                </a:cubicBezTo>
                <a:moveTo>
                  <a:pt x="2" y="2"/>
                </a:moveTo>
                <a:cubicBezTo>
                  <a:pt x="2" y="2"/>
                  <a:pt x="2" y="3"/>
                  <a:pt x="2" y="3"/>
                </a:cubicBezTo>
                <a:cubicBezTo>
                  <a:pt x="2" y="3"/>
                  <a:pt x="2" y="2"/>
                  <a:pt x="2" y="2"/>
                </a:cubicBezTo>
                <a:moveTo>
                  <a:pt x="1" y="1"/>
                </a:moveTo>
                <a:cubicBezTo>
                  <a:pt x="1" y="1"/>
                  <a:pt x="2" y="2"/>
                  <a:pt x="2" y="2"/>
                </a:cubicBezTo>
                <a:cubicBezTo>
                  <a:pt x="2" y="2"/>
                  <a:pt x="1" y="1"/>
                  <a:pt x="1" y="1"/>
                </a:cubicBezTo>
                <a:moveTo>
                  <a:pt x="0" y="0"/>
                </a:moveTo>
                <a:cubicBezTo>
                  <a:pt x="1" y="0"/>
                  <a:pt x="1" y="0"/>
                  <a:pt x="1" y="1"/>
                </a:cubicBezTo>
                <a:cubicBezTo>
                  <a:pt x="1" y="0"/>
                  <a:pt x="1" y="0"/>
                  <a:pt x="0" y="0"/>
                </a:cubicBezTo>
              </a:path>
            </a:pathLst>
          </a:custGeom>
          <a:solidFill>
            <a:srgbClr val="6774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 name="任意多边形 25"/>
          <p:cNvSpPr/>
          <p:nvPr/>
        </p:nvSpPr>
        <p:spPr>
          <a:xfrm>
            <a:off x="1583499" y="1743781"/>
            <a:ext cx="9793088" cy="2261283"/>
          </a:xfrm>
          <a:custGeom>
            <a:avLst/>
            <a:gdLst>
              <a:gd name="connsiteX0" fmla="*/ 0 w 4142407"/>
              <a:gd name="connsiteY0" fmla="*/ 0 h 514869"/>
              <a:gd name="connsiteX1" fmla="*/ 4142407 w 4142407"/>
              <a:gd name="connsiteY1" fmla="*/ 0 h 514869"/>
              <a:gd name="connsiteX2" fmla="*/ 4142407 w 4142407"/>
              <a:gd name="connsiteY2" fmla="*/ 1466 h 514869"/>
              <a:gd name="connsiteX3" fmla="*/ 3880111 w 4142407"/>
              <a:gd name="connsiteY3" fmla="*/ 263762 h 514869"/>
              <a:gd name="connsiteX4" fmla="*/ 4131218 w 4142407"/>
              <a:gd name="connsiteY4" fmla="*/ 514869 h 514869"/>
              <a:gd name="connsiteX5" fmla="*/ 0 w 4142407"/>
              <a:gd name="connsiteY5" fmla="*/ 514869 h 514869"/>
              <a:gd name="connsiteX6" fmla="*/ 257434 w 4142407"/>
              <a:gd name="connsiteY6" fmla="*/ 257435 h 51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407" h="514869">
                <a:moveTo>
                  <a:pt x="0" y="0"/>
                </a:moveTo>
                <a:lnTo>
                  <a:pt x="4142407" y="0"/>
                </a:lnTo>
                <a:lnTo>
                  <a:pt x="4142407" y="1466"/>
                </a:lnTo>
                <a:lnTo>
                  <a:pt x="3880111" y="263762"/>
                </a:lnTo>
                <a:lnTo>
                  <a:pt x="4131218" y="514869"/>
                </a:lnTo>
                <a:lnTo>
                  <a:pt x="0" y="514869"/>
                </a:lnTo>
                <a:lnTo>
                  <a:pt x="257434" y="257435"/>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8" name="Rectangle 4"/>
          <p:cNvSpPr txBox="1">
            <a:spLocks noChangeArrowheads="1"/>
          </p:cNvSpPr>
          <p:nvPr/>
        </p:nvSpPr>
        <p:spPr bwMode="auto">
          <a:xfrm>
            <a:off x="2185045" y="1349830"/>
            <a:ext cx="8561724" cy="4644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699" rIns="91400" bIns="45699"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spcAft>
                <a:spcPts val="60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5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TRUYỆN NGẮN</a:t>
            </a:r>
            <a:endParaRPr lang="en-US" sz="3200" dirty="0">
              <a:latin typeface=".VnTime" panose="020B7200000000000000" pitchFamily="34" charset="0"/>
              <a:ea typeface="Times New Roman" panose="02020603050405020304" pitchFamily="18" charset="0"/>
              <a:cs typeface="Times New Roman" panose="02020603050405020304" pitchFamily="18" charset="0"/>
            </a:endParaRPr>
          </a:p>
          <a:p>
            <a:pPr>
              <a:spcAft>
                <a:spcPts val="600"/>
              </a:spcAft>
            </a:pP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TIẾT :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MỘT NGƯỜI HÀ NỘI – NGUYỄN KHẢI</a:t>
            </a:r>
            <a:endParaRPr lang="vi-VN" sz="3600" dirty="0">
              <a:effectLst/>
              <a:latin typeface=".VnTime" panose="020B7200000000000000" pitchFamily="34" charset="0"/>
              <a:ea typeface="Times New Roman" panose="02020603050405020304" pitchFamily="18" charset="0"/>
              <a:cs typeface="Times New Roman" panose="02020603050405020304" pitchFamily="18" charset="0"/>
            </a:endParaRPr>
          </a:p>
          <a:p>
            <a:pPr>
              <a:defRPr/>
            </a:pPr>
            <a:endParaRPr lang="zh-CN" altLang="en-US" sz="4000" kern="0" dirty="0">
              <a:solidFill>
                <a:srgbClr val="FF0000"/>
              </a:solidFill>
              <a:latin typeface="+mn-lt"/>
              <a:cs typeface="Calibri" panose="020F0502020204030204" pitchFamily="34" charset="0"/>
              <a:sym typeface="+mn-lt"/>
            </a:endParaRPr>
          </a:p>
          <a:p>
            <a:pPr>
              <a:defRPr/>
            </a:pPr>
            <a:endParaRPr lang="vi-VN" sz="4000" dirty="0">
              <a:solidFill>
                <a:srgbClr val="FF0000"/>
              </a:solidFill>
              <a:cs typeface="Times New Roman" pitchFamily="18" charset="0"/>
            </a:endParaRPr>
          </a:p>
          <a:p>
            <a:pPr>
              <a:defRPr/>
            </a:pPr>
            <a:endParaRPr lang="en-US" altLang="zh-CN" sz="3733" kern="0" dirty="0">
              <a:solidFill>
                <a:srgbClr val="FF0000"/>
              </a:solidFill>
              <a:latin typeface="Calibri" panose="020F0502020204030204" pitchFamily="34" charset="0"/>
              <a:ea typeface="+mn-ea"/>
              <a:cs typeface="Calibri" panose="020F0502020204030204" pitchFamily="34" charset="0"/>
              <a:sym typeface="+mn-lt"/>
            </a:endParaRPr>
          </a:p>
        </p:txBody>
      </p:sp>
      <p:pic>
        <p:nvPicPr>
          <p:cNvPr id="8" name="Picture 7"/>
          <p:cNvPicPr>
            <a:picLocks noChangeAspect="1"/>
          </p:cNvPicPr>
          <p:nvPr/>
        </p:nvPicPr>
        <p:blipFill>
          <a:blip r:embed="rId5"/>
          <a:stretch>
            <a:fillRect/>
          </a:stretch>
        </p:blipFill>
        <p:spPr>
          <a:xfrm>
            <a:off x="0" y="41236"/>
            <a:ext cx="1775520" cy="1577437"/>
          </a:xfrm>
          <a:prstGeom prst="rect">
            <a:avLst/>
          </a:prstGeom>
        </p:spPr>
      </p:pic>
    </p:spTree>
    <p:extLst>
      <p:ext uri="{BB962C8B-B14F-4D97-AF65-F5344CB8AC3E}">
        <p14:creationId xmlns:p14="http://schemas.microsoft.com/office/powerpoint/2010/main" val="3882654710"/>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8">
                                            <p:txEl>
                                              <p:pRg st="1" end="1"/>
                                            </p:txEl>
                                          </p:spTgt>
                                        </p:tgtEl>
                                        <p:attrNameLst>
                                          <p:attrName>style.visibility</p:attrName>
                                        </p:attrNameLst>
                                      </p:cBhvr>
                                      <p:to>
                                        <p:strVal val="visible"/>
                                      </p:to>
                                    </p:set>
                                    <p:anim calcmode="lin" valueType="num">
                                      <p:cBhvr additive="base">
                                        <p:cTn id="9"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2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4321470"/>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1996966">
                  <a:extLst>
                    <a:ext uri="{9D8B030D-6E8A-4147-A177-3AD203B41FA5}">
                      <a16:colId xmlns:a16="http://schemas.microsoft.com/office/drawing/2014/main" val="3735107390"/>
                    </a:ext>
                  </a:extLst>
                </a:gridCol>
                <a:gridCol w="6966607">
                  <a:extLst>
                    <a:ext uri="{9D8B030D-6E8A-4147-A177-3AD203B41FA5}">
                      <a16:colId xmlns:a16="http://schemas.microsoft.com/office/drawing/2014/main" val="3040618457"/>
                    </a:ext>
                  </a:extLst>
                </a:gridCol>
                <a:gridCol w="3228427">
                  <a:extLst>
                    <a:ext uri="{9D8B030D-6E8A-4147-A177-3AD203B41FA5}">
                      <a16:colId xmlns:a16="http://schemas.microsoft.com/office/drawing/2014/main" val="3096257734"/>
                    </a:ext>
                  </a:extLst>
                </a:gridCol>
              </a:tblGrid>
              <a:tr h="6858000">
                <a:tc>
                  <a:txBody>
                    <a:bodyPr/>
                    <a:lstStyle/>
                    <a:p>
                      <a:pPr marL="67945" algn="just">
                        <a:lnSpc>
                          <a:spcPts val="1595"/>
                        </a:lnSpc>
                        <a:spcAft>
                          <a:spcPts val="0"/>
                        </a:spcAft>
                      </a:pPr>
                      <a:endParaRPr lang="en-US" sz="2400" b="1" kern="100" dirty="0" smtClean="0">
                        <a:solidFill>
                          <a:schemeClr val="lt1"/>
                        </a:solidFill>
                        <a:effectLst/>
                        <a:latin typeface="Times New Roman" panose="02020603050405020304" pitchFamily="18" charset="0"/>
                        <a:ea typeface="+mn-ea"/>
                        <a:cs typeface="Times New Roman" panose="02020603050405020304" pitchFamily="18" charset="0"/>
                      </a:endParaRPr>
                    </a:p>
                    <a:p>
                      <a:endParaRPr lang="en-US"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Trong thời kì kháng chiến chống Mỹ</a:t>
                      </a:r>
                      <a:endParaRPr lang="en-US" sz="24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67945" marR="62865" algn="just">
                        <a:spcAft>
                          <a:spcPts val="0"/>
                        </a:spcAft>
                      </a:pPr>
                      <a:endParaRPr lang="en-US" sz="2400" b="1" kern="100" dirty="0" smtClean="0">
                        <a:solidFill>
                          <a:schemeClr val="lt1"/>
                        </a:solidFill>
                        <a:effectLst/>
                        <a:latin typeface="Times New Roman" panose="02020603050405020304" pitchFamily="18" charset="0"/>
                        <a:ea typeface="+mn-ea"/>
                        <a:cs typeface="Times New Roman" panose="02020603050405020304" pitchFamily="18" charset="0"/>
                      </a:endParaRPr>
                    </a:p>
                    <a:p>
                      <a:pPr marL="67945" marR="62865" algn="just">
                        <a:spcAft>
                          <a:spcPts val="0"/>
                        </a:spcAft>
                      </a:pPr>
                      <a:r>
                        <a:rPr lang="vi-VN" sz="2400" b="1" kern="100" dirty="0" smtClean="0">
                          <a:solidFill>
                            <a:schemeClr val="lt1"/>
                          </a:solidFill>
                          <a:effectLst/>
                          <a:latin typeface="Times New Roman" panose="02020603050405020304" pitchFamily="18" charset="0"/>
                          <a:ea typeface="+mn-ea"/>
                          <a:cs typeface="Times New Roman" panose="02020603050405020304" pitchFamily="18" charset="0"/>
                        </a:rPr>
                        <a:t>- </a:t>
                      </a:r>
                      <a:r>
                        <a:rPr lang="vi-VN" sz="2400" b="1" kern="100" dirty="0">
                          <a:solidFill>
                            <a:schemeClr val="lt1"/>
                          </a:solidFill>
                          <a:effectLst/>
                          <a:latin typeface="Times New Roman" panose="02020603050405020304" pitchFamily="18" charset="0"/>
                          <a:ea typeface="+mn-ea"/>
                          <a:cs typeface="Times New Roman" panose="02020603050405020304" pitchFamily="18" charset="0"/>
                        </a:rPr>
                        <a:t>Bằng lòng cho hai </a:t>
                      </a:r>
                      <a:r>
                        <a:rPr lang="vi-VN" sz="2400" b="1" kern="100" dirty="0" smtClean="0">
                          <a:solidFill>
                            <a:schemeClr val="lt1"/>
                          </a:solidFill>
                          <a:effectLst/>
                          <a:latin typeface="Times New Roman" panose="02020603050405020304" pitchFamily="18" charset="0"/>
                          <a:ea typeface="+mn-ea"/>
                          <a:cs typeface="Times New Roman" panose="02020603050405020304" pitchFamily="18" charset="0"/>
                        </a:rPr>
                        <a:t>con </a:t>
                      </a:r>
                      <a:r>
                        <a:rPr lang="vi-VN" sz="2400" b="1" kern="100" dirty="0">
                          <a:solidFill>
                            <a:schemeClr val="lt1"/>
                          </a:solidFill>
                          <a:effectLst/>
                          <a:latin typeface="Times New Roman" panose="02020603050405020304" pitchFamily="18" charset="0"/>
                          <a:ea typeface="+mn-ea"/>
                          <a:cs typeface="Times New Roman" panose="02020603050405020304" pitchFamily="18" charset="0"/>
                        </a:rPr>
                        <a:t>đi chiến đấu.</a:t>
                      </a:r>
                      <a:endParaRPr lang="en-US" sz="2400" b="1" kern="100" dirty="0">
                        <a:solidFill>
                          <a:schemeClr val="lt1"/>
                        </a:solidFill>
                        <a:effectLst/>
                        <a:latin typeface="Times New Roman" panose="02020603050405020304" pitchFamily="18" charset="0"/>
                        <a:ea typeface="+mn-ea"/>
                        <a:cs typeface="Times New Roman" panose="02020603050405020304" pitchFamily="18" charset="0"/>
                      </a:endParaRPr>
                    </a:p>
                    <a:p>
                      <a:pPr marL="67945" marR="62865" algn="just">
                        <a:spcAft>
                          <a:spcPts val="0"/>
                        </a:spcAft>
                      </a:pPr>
                      <a:r>
                        <a:rPr lang="vi-VN" sz="2400" b="1" kern="100" dirty="0">
                          <a:solidFill>
                            <a:schemeClr val="lt1"/>
                          </a:solidFill>
                          <a:effectLst/>
                          <a:latin typeface="Times New Roman" panose="02020603050405020304" pitchFamily="18" charset="0"/>
                          <a:ea typeface="+mn-ea"/>
                          <a:cs typeface="Times New Roman" panose="02020603050405020304" pitchFamily="18" charset="0"/>
                        </a:rPr>
                        <a:t>+ Vì không muốn con sống bám vào sự hy sinh của bạn bè</a:t>
                      </a:r>
                      <a:r>
                        <a:rPr lang="vi-VN" sz="2400" b="1" kern="100" dirty="0" smtClean="0">
                          <a:solidFill>
                            <a:schemeClr val="lt1"/>
                          </a:solidFill>
                          <a:effectLst/>
                          <a:latin typeface="Times New Roman" panose="02020603050405020304" pitchFamily="18" charset="0"/>
                          <a:ea typeface="+mn-ea"/>
                          <a:cs typeface="Times New Roman" panose="02020603050405020304" pitchFamily="18" charset="0"/>
                        </a:rPr>
                        <a:t>.</a:t>
                      </a:r>
                      <a:endParaRPr lang="en-US" sz="2400" b="1" kern="100" dirty="0" smtClean="0">
                        <a:solidFill>
                          <a:schemeClr val="lt1"/>
                        </a:solidFill>
                        <a:effectLst/>
                        <a:latin typeface="Times New Roman" panose="02020603050405020304" pitchFamily="18" charset="0"/>
                        <a:ea typeface="+mn-ea"/>
                        <a:cs typeface="Times New Roman" panose="02020603050405020304" pitchFamily="18" charset="0"/>
                      </a:endParaRPr>
                    </a:p>
                    <a:p>
                      <a:pPr marL="67945" marR="62865" algn="just">
                        <a:spcAft>
                          <a:spcPts val="0"/>
                        </a:spcAft>
                      </a:pPr>
                      <a:r>
                        <a:rPr lang="vi-VN" sz="2400" b="1" kern="100" dirty="0" smtClean="0">
                          <a:solidFill>
                            <a:schemeClr val="lt1"/>
                          </a:solidFill>
                          <a:effectLst/>
                          <a:latin typeface="Times New Roman" panose="02020603050405020304" pitchFamily="18" charset="0"/>
                          <a:ea typeface="+mn-ea"/>
                          <a:cs typeface="Times New Roman" panose="02020603050405020304" pitchFamily="18" charset="0"/>
                        </a:rPr>
                        <a:t>+ </a:t>
                      </a:r>
                      <a:r>
                        <a:rPr lang="vi-VN" sz="2400" b="1" kern="100" dirty="0">
                          <a:solidFill>
                            <a:schemeClr val="lt1"/>
                          </a:solidFill>
                          <a:effectLst/>
                          <a:latin typeface="Times New Roman" panose="02020603050405020304" pitchFamily="18" charset="0"/>
                          <a:ea typeface="+mn-ea"/>
                          <a:cs typeface="Times New Roman" panose="02020603050405020304" pitchFamily="18" charset="0"/>
                        </a:rPr>
                        <a:t>Bảo nó tìm đường sống để các bạn nó phải chết cũng là một cách giết chết nó.</a:t>
                      </a:r>
                      <a:endParaRPr lang="en-US" sz="2400" b="1" kern="100" dirty="0">
                        <a:solidFill>
                          <a:schemeClr val="lt1"/>
                        </a:solidFill>
                        <a:effectLst/>
                        <a:latin typeface="Times New Roman" panose="02020603050405020304" pitchFamily="18" charset="0"/>
                        <a:ea typeface="+mn-ea"/>
                        <a:cs typeface="Times New Roman" panose="02020603050405020304" pitchFamily="18" charset="0"/>
                      </a:endParaRPr>
                    </a:p>
                    <a:p>
                      <a:pPr algn="just">
                        <a:lnSpc>
                          <a:spcPct val="107000"/>
                        </a:lnSpc>
                        <a:spcAft>
                          <a:spcPts val="800"/>
                        </a:spcAft>
                      </a:pPr>
                      <a:r>
                        <a:rPr lang="en-US" sz="2400" b="1" kern="100" dirty="0">
                          <a:solidFill>
                            <a:schemeClr val="lt1"/>
                          </a:solidFill>
                          <a:effectLst/>
                          <a:latin typeface="Times New Roman" panose="02020603050405020304" pitchFamily="18" charset="0"/>
                          <a:ea typeface="+mn-ea"/>
                          <a:cs typeface="Times New Roman" panose="02020603050405020304" pitchFamily="18" charset="0"/>
                        </a:rPr>
                        <a:t>+ Muốn bình đẳng với các bà mẹ khác "</a:t>
                      </a:r>
                      <a:r>
                        <a:rPr lang="en-US" sz="2400" b="1" i="1" kern="100" dirty="0">
                          <a:solidFill>
                            <a:schemeClr val="lt1"/>
                          </a:solidFill>
                          <a:effectLst/>
                          <a:latin typeface="Times New Roman" panose="02020603050405020304" pitchFamily="18" charset="0"/>
                          <a:ea typeface="+mn-ea"/>
                          <a:cs typeface="Times New Roman" panose="02020603050405020304" pitchFamily="18" charset="0"/>
                        </a:rPr>
                        <a:t>hoặc sống cả hoặc chết cả, vui lẻ thì có hay hớm gì</a:t>
                      </a:r>
                      <a:r>
                        <a:rPr lang="en-US" sz="2400" b="1" kern="100" dirty="0">
                          <a:solidFill>
                            <a:schemeClr val="lt1"/>
                          </a:solidFill>
                          <a:effectLst/>
                          <a:latin typeface="Times New Roman" panose="02020603050405020304" pitchFamily="18" charset="0"/>
                          <a:ea typeface="+mn-ea"/>
                          <a:cs typeface="Times New Roman" panose="02020603050405020304" pitchFamily="18" charset="0"/>
                        </a:rPr>
                        <a:t>"</a:t>
                      </a:r>
                      <a:br>
                        <a:rPr lang="en-US" sz="2400" b="1" kern="100" dirty="0">
                          <a:solidFill>
                            <a:schemeClr val="lt1"/>
                          </a:solidFill>
                          <a:effectLst/>
                          <a:latin typeface="Times New Roman" panose="02020603050405020304" pitchFamily="18" charset="0"/>
                          <a:ea typeface="+mn-ea"/>
                          <a:cs typeface="Times New Roman" panose="02020603050405020304" pitchFamily="18" charset="0"/>
                        </a:rPr>
                      </a:br>
                      <a:r>
                        <a:rPr lang="en-US" sz="2400" b="1" kern="100" dirty="0">
                          <a:solidFill>
                            <a:schemeClr val="lt1"/>
                          </a:solidFill>
                          <a:effectLst/>
                          <a:latin typeface="Times New Roman" panose="02020603050405020304" pitchFamily="18" charset="0"/>
                          <a:ea typeface="+mn-ea"/>
                          <a:cs typeface="Times New Roman" panose="02020603050405020304" pitchFamily="18" charset="0"/>
                        </a:rPr>
                        <a:t>→ Một con người giàu lòng tự trọng, có ý thức trách nhiệm với cộng đồng, giải quyết việc nhà việc nước rất hợp lí.</a:t>
                      </a:r>
                    </a:p>
                    <a:p>
                      <a:pPr algn="just">
                        <a:lnSpc>
                          <a:spcPct val="107000"/>
                        </a:lnSpc>
                        <a:spcAft>
                          <a:spcPts val="800"/>
                        </a:spcAft>
                      </a:pPr>
                      <a:r>
                        <a:rPr lang="en-US" sz="2400" b="1" kern="100" dirty="0">
                          <a:solidFill>
                            <a:schemeClr val="lt1"/>
                          </a:solidFill>
                          <a:effectLst/>
                          <a:latin typeface="Times New Roman" panose="02020603050405020304" pitchFamily="18" charset="0"/>
                          <a:ea typeface="+mn-ea"/>
                          <a:cs typeface="Times New Roman" panose="02020603050405020304" pitchFamily="18" charset="0"/>
                        </a:rPr>
                        <a:t>→ Tình yêu nước biểu lộ chân thực, tự nhiên, không giả tạo.</a:t>
                      </a:r>
                    </a:p>
                  </a:txBody>
                  <a:tcPr marL="68580" marR="68580" marT="0" marB="0"/>
                </a:tc>
                <a:tc>
                  <a:txBody>
                    <a:bodyPr/>
                    <a:lstStyle/>
                    <a:p>
                      <a:pPr algn="just">
                        <a:lnSpc>
                          <a:spcPct val="107000"/>
                        </a:lnSpc>
                        <a:spcAft>
                          <a:spcPts val="800"/>
                        </a:spcAft>
                      </a:pPr>
                      <a:endParaRPr lang="en-US" sz="2400" kern="100" dirty="0" smtClean="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kern="100" dirty="0" smtClean="0">
                          <a:effectLst/>
                          <a:latin typeface="Times New Roman" panose="02020603050405020304" pitchFamily="18" charset="0"/>
                          <a:cs typeface="Times New Roman" panose="02020603050405020304" pitchFamily="18" charset="0"/>
                        </a:rPr>
                        <a:t>- </a:t>
                      </a:r>
                      <a:r>
                        <a:rPr lang="en-US" sz="2400" i="1" kern="100" dirty="0">
                          <a:effectLst/>
                          <a:latin typeface="Times New Roman" panose="02020603050405020304" pitchFamily="18" charset="0"/>
                          <a:cs typeface="Times New Roman" panose="02020603050405020304" pitchFamily="18" charset="0"/>
                        </a:rPr>
                        <a:t>"Cô tôi tính toán việc nhà, việc nước đại khái là như thế".</a:t>
                      </a:r>
                      <a:endParaRPr lang="en-US" sz="2400" i="1" dirty="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
                      </a:r>
                      <a:br>
                        <a:rPr lang="en-US" sz="2400" kern="100" dirty="0">
                          <a:effectLst/>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→Vỡ lẽ ra vẻ đẹp của bà Hiền (thống nhất giữa tình yêu gia đình và tình yêu Tổ quốc).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2163688"/>
                  </a:ext>
                </a:extLst>
              </a:tr>
            </a:tbl>
          </a:graphicData>
        </a:graphic>
      </p:graphicFrame>
    </p:spTree>
    <p:extLst>
      <p:ext uri="{BB962C8B-B14F-4D97-AF65-F5344CB8AC3E}">
        <p14:creationId xmlns:p14="http://schemas.microsoft.com/office/powerpoint/2010/main" val="367732521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04764950"/>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1996965">
                  <a:extLst>
                    <a:ext uri="{9D8B030D-6E8A-4147-A177-3AD203B41FA5}">
                      <a16:colId xmlns:a16="http://schemas.microsoft.com/office/drawing/2014/main" val="421926616"/>
                    </a:ext>
                  </a:extLst>
                </a:gridCol>
                <a:gridCol w="5115035">
                  <a:extLst>
                    <a:ext uri="{9D8B030D-6E8A-4147-A177-3AD203B41FA5}">
                      <a16:colId xmlns:a16="http://schemas.microsoft.com/office/drawing/2014/main" val="3369926618"/>
                    </a:ext>
                  </a:extLst>
                </a:gridCol>
                <a:gridCol w="5080000">
                  <a:extLst>
                    <a:ext uri="{9D8B030D-6E8A-4147-A177-3AD203B41FA5}">
                      <a16:colId xmlns:a16="http://schemas.microsoft.com/office/drawing/2014/main" val="492533053"/>
                    </a:ext>
                  </a:extLst>
                </a:gridCol>
              </a:tblGrid>
              <a:tr h="6858000">
                <a:tc>
                  <a:txBody>
                    <a:bodyPr/>
                    <a:lstStyle/>
                    <a:p>
                      <a:endParaRPr lang="en-US"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Sau chiến thắng mùa xuân 1975 và thời kì đất nước đổi mới</a:t>
                      </a:r>
                    </a:p>
                    <a:p>
                      <a:pPr marL="67945" algn="just">
                        <a:lnSpc>
                          <a:spcPts val="1595"/>
                        </a:lnSpc>
                        <a:spcAft>
                          <a:spcPts val="0"/>
                        </a:spcAft>
                      </a:pPr>
                      <a:r>
                        <a:rPr lang="en-US" sz="2400" kern="1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96" marR="43996" marT="0" marB="0"/>
                </a:tc>
                <a:tc>
                  <a:txBody>
                    <a:bodyPr/>
                    <a:lstStyle/>
                    <a:p>
                      <a:pPr marL="66675" marR="62865" algn="just">
                        <a:spcAft>
                          <a:spcPts val="0"/>
                        </a:spcAft>
                      </a:pPr>
                      <a:endParaRPr lang="en-US" sz="2400" kern="100" dirty="0" smtClean="0">
                        <a:effectLst/>
                        <a:latin typeface="Times New Roman" panose="02020603050405020304" pitchFamily="18" charset="0"/>
                        <a:cs typeface="Times New Roman" panose="02020603050405020304" pitchFamily="18" charset="0"/>
                      </a:endParaRPr>
                    </a:p>
                    <a:p>
                      <a:pPr marL="66675" marR="62865" algn="just">
                        <a:spcAft>
                          <a:spcPts val="0"/>
                        </a:spcAft>
                      </a:pPr>
                      <a:r>
                        <a:rPr lang="vi-VN" sz="2400" kern="100" dirty="0" smtClean="0">
                          <a:effectLst/>
                          <a:latin typeface="Times New Roman" panose="02020603050405020304" pitchFamily="18" charset="0"/>
                          <a:cs typeface="Times New Roman" panose="02020603050405020304" pitchFamily="18" charset="0"/>
                        </a:rPr>
                        <a:t>-  </a:t>
                      </a:r>
                      <a:r>
                        <a:rPr lang="en-US" sz="2400" kern="100" dirty="0" smtClean="0">
                          <a:effectLst/>
                          <a:latin typeface="Times New Roman" panose="02020603050405020304" pitchFamily="18" charset="0"/>
                          <a:cs typeface="Times New Roman" panose="02020603050405020304" pitchFamily="18" charset="0"/>
                        </a:rPr>
                        <a:t>C</a:t>
                      </a:r>
                      <a:r>
                        <a:rPr lang="vi-VN" sz="2400" kern="100" dirty="0" smtClean="0">
                          <a:effectLst/>
                          <a:latin typeface="Times New Roman" panose="02020603050405020304" pitchFamily="18" charset="0"/>
                          <a:cs typeface="Times New Roman" panose="02020603050405020304" pitchFamily="18" charset="0"/>
                        </a:rPr>
                        <a:t>ô </a:t>
                      </a:r>
                      <a:r>
                        <a:rPr lang="vi-VN" sz="2400" kern="100" dirty="0">
                          <a:effectLst/>
                          <a:latin typeface="Times New Roman" panose="02020603050405020304" pitchFamily="18" charset="0"/>
                          <a:cs typeface="Times New Roman" panose="02020603050405020304" pitchFamily="18" charset="0"/>
                        </a:rPr>
                        <a:t>Hiền vẫn là </a:t>
                      </a:r>
                      <a:r>
                        <a:rPr lang="vi-VN" sz="2400" i="1" kern="100" dirty="0">
                          <a:effectLst/>
                          <a:latin typeface="Times New Roman" panose="02020603050405020304" pitchFamily="18" charset="0"/>
                          <a:cs typeface="Times New Roman" panose="02020603050405020304" pitchFamily="18" charset="0"/>
                        </a:rPr>
                        <a:t>“một người Hà nội của hôm nay, thuần tuý Hà Nội, không pha trộn”.</a:t>
                      </a:r>
                      <a:endParaRPr lang="en-US" sz="2400" i="1" dirty="0">
                        <a:effectLst/>
                        <a:latin typeface="Times New Roman" panose="02020603050405020304" pitchFamily="18" charset="0"/>
                        <a:cs typeface="Times New Roman" panose="02020603050405020304" pitchFamily="18" charset="0"/>
                      </a:endParaRPr>
                    </a:p>
                    <a:p>
                      <a:pPr marL="66675" marR="62865" indent="160020" algn="just">
                        <a:spcAft>
                          <a:spcPts val="0"/>
                        </a:spcAft>
                      </a:pPr>
                      <a:r>
                        <a:rPr lang="en-US" sz="2400" kern="100" dirty="0">
                          <a:effectLst/>
                          <a:latin typeface="Times New Roman" panose="02020603050405020304" pitchFamily="18" charset="0"/>
                          <a:cs typeface="Times New Roman" panose="02020603050405020304" pitchFamily="18" charset="0"/>
                        </a:rPr>
                        <a:t>+ Căn phòng lưu giữ bàn ghế, sập, tủ cổ;</a:t>
                      </a:r>
                      <a:endParaRPr lang="en-US" sz="2400" dirty="0">
                        <a:effectLst/>
                        <a:latin typeface="Times New Roman" panose="02020603050405020304" pitchFamily="18" charset="0"/>
                        <a:cs typeface="Times New Roman" panose="02020603050405020304" pitchFamily="18" charset="0"/>
                      </a:endParaRPr>
                    </a:p>
                    <a:p>
                      <a:pPr marL="66675" marR="62865" indent="160020" algn="just">
                        <a:spcAft>
                          <a:spcPts val="0"/>
                        </a:spcAft>
                      </a:pPr>
                      <a:r>
                        <a:rPr lang="en-US" sz="2400" kern="100" dirty="0">
                          <a:effectLst/>
                          <a:latin typeface="Times New Roman" panose="02020603050405020304" pitchFamily="18" charset="0"/>
                          <a:cs typeface="Times New Roman" panose="02020603050405020304" pitchFamily="18" charset="0"/>
                        </a:rPr>
                        <a:t>+ Cách cô tỉ mỉ lau đánh bát bày thủy tiên;</a:t>
                      </a:r>
                      <a:endParaRPr lang="en-US" sz="2400" dirty="0">
                        <a:effectLst/>
                        <a:latin typeface="Times New Roman" panose="02020603050405020304" pitchFamily="18" charset="0"/>
                        <a:cs typeface="Times New Roman" panose="02020603050405020304" pitchFamily="18" charset="0"/>
                      </a:endParaRPr>
                    </a:p>
                    <a:p>
                      <a:pPr marL="66675" marR="62865" indent="160020" algn="just">
                        <a:spcAft>
                          <a:spcPts val="0"/>
                        </a:spcAft>
                      </a:pPr>
                      <a:r>
                        <a:rPr lang="en-US" sz="2400" kern="100" dirty="0">
                          <a:effectLst/>
                          <a:latin typeface="Times New Roman" panose="02020603050405020304" pitchFamily="18" charset="0"/>
                          <a:cs typeface="Times New Roman" panose="02020603050405020304" pitchFamily="18" charset="0"/>
                        </a:rPr>
                        <a:t>+ Không bình luận một lời nào về những nhận xét không mấy vui vẻ của người cháu về Hà Nội. Chỉ kể về cây si đền Ngọc Sơn bị bật rễ và suy nghĩ về sự biến động của cuộc sống.</a:t>
                      </a: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96" marR="43996" marT="0" marB="0"/>
                </a:tc>
                <a:tc>
                  <a:txBody>
                    <a:bodyPr/>
                    <a:lstStyle/>
                    <a:p>
                      <a:pPr algn="just">
                        <a:lnSpc>
                          <a:spcPct val="107000"/>
                        </a:lnSpc>
                        <a:spcAft>
                          <a:spcPts val="800"/>
                        </a:spcAft>
                      </a:pPr>
                      <a:endParaRPr lang="en-US" sz="2400" kern="100" dirty="0" smtClean="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kern="100" dirty="0" smtClean="0">
                          <a:effectLst/>
                          <a:latin typeface="Times New Roman" panose="02020603050405020304" pitchFamily="18" charset="0"/>
                          <a:cs typeface="Times New Roman" panose="02020603050405020304" pitchFamily="18" charset="0"/>
                        </a:rPr>
                        <a:t>→</a:t>
                      </a:r>
                      <a:r>
                        <a:rPr lang="en-US" sz="2400" kern="100" dirty="0">
                          <a:effectLst/>
                          <a:latin typeface="Times New Roman" panose="02020603050405020304" pitchFamily="18" charset="0"/>
                          <a:cs typeface="Times New Roman" panose="02020603050405020304" pitchFamily="18" charset="0"/>
                        </a:rPr>
                        <a:t>Ví cô Hiền như </a:t>
                      </a:r>
                      <a:r>
                        <a:rPr lang="en-US" sz="2400" i="1" kern="100" dirty="0">
                          <a:effectLst/>
                          <a:latin typeface="Times New Roman" panose="02020603050405020304" pitchFamily="18" charset="0"/>
                          <a:cs typeface="Times New Roman" panose="02020603050405020304" pitchFamily="18" charset="0"/>
                        </a:rPr>
                        <a:t>“hạt bụi vàng lấp lánh”. </a:t>
                      </a:r>
                      <a:r>
                        <a:rPr lang="en-US" sz="2400" kern="100" dirty="0">
                          <a:effectLst/>
                          <a:latin typeface="Times New Roman" panose="02020603050405020304" pitchFamily="18" charset="0"/>
                          <a:cs typeface="Times New Roman" panose="02020603050405020304" pitchFamily="18" charset="0"/>
                        </a:rPr>
                        <a:t>Đây là sự khẳng định những phẩm chất cao đẹp của con người cô, những tinh hoa bản chất trong con người Hà Nội. Những người Hà nội như cô bình thường và vô danh nhưng là </a:t>
                      </a:r>
                      <a:r>
                        <a:rPr lang="en-US" sz="2400" i="1" kern="100" dirty="0">
                          <a:effectLst/>
                          <a:latin typeface="Times New Roman" panose="02020603050405020304" pitchFamily="18" charset="0"/>
                          <a:cs typeface="Times New Roman" panose="02020603050405020304" pitchFamily="18" charset="0"/>
                        </a:rPr>
                        <a:t>“những hạt bụi vàng lấp lánh đâu đó ở mỗi góc phố Hà Nội”, </a:t>
                      </a:r>
                      <a:r>
                        <a:rPr lang="en-US" sz="2400" kern="100" dirty="0">
                          <a:effectLst/>
                          <a:latin typeface="Times New Roman" panose="02020603050405020304" pitchFamily="18" charset="0"/>
                          <a:cs typeface="Times New Roman" panose="02020603050405020304" pitchFamily="18" charset="0"/>
                        </a:rPr>
                        <a:t>tất cả đang </a:t>
                      </a:r>
                      <a:r>
                        <a:rPr lang="en-US" sz="2400" i="1" kern="100" dirty="0">
                          <a:effectLst/>
                          <a:latin typeface="Times New Roman" panose="02020603050405020304" pitchFamily="18" charset="0"/>
                          <a:cs typeface="Times New Roman" panose="02020603050405020304" pitchFamily="18" charset="0"/>
                        </a:rPr>
                        <a:t>“bay lên cho đất kinh ki chói sáng những ánh vàng”. </a:t>
                      </a:r>
                      <a:r>
                        <a:rPr lang="en-US" sz="2400" kern="100" dirty="0">
                          <a:effectLst/>
                          <a:latin typeface="Times New Roman" panose="02020603050405020304" pitchFamily="18" charset="0"/>
                          <a:cs typeface="Times New Roman" panose="02020603050405020304" pitchFamily="18" charset="0"/>
                        </a:rPr>
                        <a:t>Ánh vàng đó chính là truyền thống đẹp đẽ, cốt cách trong sáng của con người nơi đây.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96" marR="43996" marT="0" marB="0"/>
                </a:tc>
                <a:extLst>
                  <a:ext uri="{0D108BD9-81ED-4DB2-BD59-A6C34878D82A}">
                    <a16:rowId xmlns:a16="http://schemas.microsoft.com/office/drawing/2014/main" val="2110960027"/>
                  </a:ext>
                </a:extLst>
              </a:tr>
            </a:tbl>
          </a:graphicData>
        </a:graphic>
      </p:graphicFrame>
    </p:spTree>
    <p:extLst>
      <p:ext uri="{BB962C8B-B14F-4D97-AF65-F5344CB8AC3E}">
        <p14:creationId xmlns:p14="http://schemas.microsoft.com/office/powerpoint/2010/main" val="6619665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vi-VN" sz="2400" b="1" dirty="0">
                <a:latin typeface="Times New Roman" panose="02020603050405020304" pitchFamily="18" charset="0"/>
                <a:cs typeface="Times New Roman" panose="02020603050405020304" pitchFamily="18" charset="0"/>
              </a:rPr>
              <a:t>2. Các nhân vật khác trong truyện:</a:t>
            </a:r>
            <a:endParaRPr lang="en-US" sz="2400" dirty="0">
              <a:latin typeface="Times New Roman" panose="02020603050405020304" pitchFamily="18" charset="0"/>
              <a:cs typeface="Times New Roman" panose="02020603050405020304" pitchFamily="18" charset="0"/>
            </a:endParaRPr>
          </a:p>
          <a:p>
            <a:pPr marL="0" indent="0">
              <a:buNone/>
            </a:pPr>
            <a:r>
              <a:rPr lang="vi-VN" sz="2400" i="1" dirty="0">
                <a:latin typeface="Times New Roman" panose="02020603050405020304" pitchFamily="18" charset="0"/>
                <a:cs typeface="Times New Roman" panose="02020603050405020304" pitchFamily="18" charset="0"/>
              </a:rPr>
              <a:t>- Nhân vật Dũng- con trai đầu của cô Hiền:</a:t>
            </a:r>
            <a:endParaRPr lang="en-US"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Anh đã sống đúng với những lời mẹ dạy về cách sống của người Hà Nội. Anh cùng với 660 thanh niên ưu tú của Hà Nội lên đường hiến dâng tuổi xuân của mình cho đất nước.</a:t>
            </a:r>
            <a:endParaRPr lang="en-US"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Dũng, Tuất và tất cả những chàng trai Hà Nội ấy đã góp phần tô thắm thêm cốt cách tinh thần người Hà Nội.</a:t>
            </a:r>
            <a:endParaRPr lang="en-US" sz="2400" dirty="0">
              <a:latin typeface="Times New Roman" panose="02020603050405020304" pitchFamily="18" charset="0"/>
              <a:cs typeface="Times New Roman" panose="02020603050405020304" pitchFamily="18" charset="0"/>
            </a:endParaRPr>
          </a:p>
          <a:p>
            <a:pPr marL="0" indent="0">
              <a:buNone/>
            </a:pPr>
            <a:r>
              <a:rPr lang="vi-VN" sz="2400" i="1" dirty="0">
                <a:latin typeface="Times New Roman" panose="02020603050405020304" pitchFamily="18" charset="0"/>
                <a:cs typeface="Times New Roman" panose="02020603050405020304" pitchFamily="18" charset="0"/>
              </a:rPr>
              <a:t>- Bên cạnh đó, còn có những người tạo nên “nhận xét không mấy vui vẻ” của nhân vật “tôi” về Hà Nội.</a:t>
            </a:r>
            <a:endParaRPr lang="en-US" sz="2400" i="1"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Đó là “ông bạn trẻ đạp xe như gió” đã làm xe người ta suýt đổ lại còn phóng xe vượt qua rồi quay mặt lại chửi “Tiên sư cái anh già”...,</a:t>
            </a:r>
            <a:endParaRPr lang="en-US"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a:t>
            </a:r>
            <a:r>
              <a:rPr lang="vi-VN" sz="2400" dirty="0" smtClean="0">
                <a:latin typeface="Times New Roman" panose="02020603050405020304" pitchFamily="18" charset="0"/>
                <a:cs typeface="Times New Roman" panose="02020603050405020304" pitchFamily="18" charset="0"/>
              </a:rPr>
              <a:t>à </a:t>
            </a:r>
            <a:r>
              <a:rPr lang="vi-VN" sz="2400" dirty="0">
                <a:latin typeface="Times New Roman" panose="02020603050405020304" pitchFamily="18" charset="0"/>
                <a:cs typeface="Times New Roman" panose="02020603050405020304" pitchFamily="18" charset="0"/>
              </a:rPr>
              <a:t>những người mà nhân vật tôi quên đường phải hỏi thăm...</a:t>
            </a:r>
            <a:endParaRPr lang="en-US"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→Đó là những “hạt sạn”, làm mờ đi nét đẹp tế nhị, thanh lịch của người Tràng An. </a:t>
            </a:r>
            <a:endParaRPr lang="en-US" dirty="0"/>
          </a:p>
        </p:txBody>
      </p:sp>
    </p:spTree>
    <p:extLst>
      <p:ext uri="{BB962C8B-B14F-4D97-AF65-F5344CB8AC3E}">
        <p14:creationId xmlns:p14="http://schemas.microsoft.com/office/powerpoint/2010/main" val="61301534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vi-VN" sz="3200" b="1" dirty="0">
                <a:latin typeface="Times New Roman" panose="02020603050405020304" pitchFamily="18" charset="0"/>
                <a:cs typeface="Times New Roman" panose="02020603050405020304" pitchFamily="18" charset="0"/>
              </a:rPr>
              <a:t>3. Ý nghĩa của câu chuyện "cây si cổ thụ"</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N</a:t>
            </a:r>
            <a:r>
              <a:rPr lang="vi-VN" sz="3200" dirty="0">
                <a:latin typeface="Times New Roman" panose="02020603050405020304" pitchFamily="18" charset="0"/>
                <a:cs typeface="Times New Roman" panose="02020603050405020304" pitchFamily="18" charset="0"/>
              </a:rPr>
              <a:t>ói lên qu</a:t>
            </a:r>
            <a:r>
              <a:rPr lang="en-US" sz="3200" dirty="0">
                <a:latin typeface="Times New Roman" panose="02020603050405020304" pitchFamily="18" charset="0"/>
                <a:cs typeface="Times New Roman" panose="02020603050405020304" pitchFamily="18" charset="0"/>
              </a:rPr>
              <a:t>y</a:t>
            </a:r>
            <a:r>
              <a:rPr lang="vi-VN" sz="3200" dirty="0">
                <a:latin typeface="Times New Roman" panose="02020603050405020304" pitchFamily="18" charset="0"/>
                <a:cs typeface="Times New Roman" panose="02020603050405020304" pitchFamily="18" charset="0"/>
              </a:rPr>
              <a:t> luật </a:t>
            </a:r>
            <a:r>
              <a:rPr lang="en-US" sz="3200" dirty="0">
                <a:latin typeface="Times New Roman" panose="02020603050405020304" pitchFamily="18" charset="0"/>
                <a:cs typeface="Times New Roman" panose="02020603050405020304" pitchFamily="18" charset="0"/>
              </a:rPr>
              <a:t>tuần hoàn </a:t>
            </a:r>
            <a:r>
              <a:rPr lang="vi-VN" sz="3200" dirty="0">
                <a:latin typeface="Times New Roman" panose="02020603050405020304" pitchFamily="18" charset="0"/>
                <a:cs typeface="Times New Roman" panose="02020603050405020304" pitchFamily="18" charset="0"/>
              </a:rPr>
              <a:t>bất diệt của </a:t>
            </a:r>
            <a:r>
              <a:rPr lang="en-US" sz="3200" dirty="0">
                <a:latin typeface="Times New Roman" panose="02020603050405020304" pitchFamily="18" charset="0"/>
                <a:cs typeface="Times New Roman" panose="02020603050405020304" pitchFamily="18" charset="0"/>
              </a:rPr>
              <a:t>thiên nhiên</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Có ý thức giữ gìn và phát triển của con người thì vẻ đẹp truyền thống của Hà Nội sẽ trường tồn; </a:t>
            </a:r>
          </a:p>
          <a:p>
            <a:pPr marL="0" indent="0">
              <a:buNone/>
            </a:pP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Cây si cũng là một biểu tượng nghệ thuật, một hình ảnh ẩn dụ về vẻ đẹp của Hà Nội: Hà Nội có thể </a:t>
            </a:r>
            <a:r>
              <a:rPr lang="en-US" sz="3200" dirty="0">
                <a:latin typeface="Times New Roman" panose="02020603050405020304" pitchFamily="18" charset="0"/>
                <a:cs typeface="Times New Roman" panose="02020603050405020304" pitchFamily="18" charset="0"/>
              </a:rPr>
              <a:t>thay đổi</a:t>
            </a:r>
            <a:r>
              <a:rPr lang="vi-VN" sz="3200" dirty="0">
                <a:latin typeface="Times New Roman" panose="02020603050405020304" pitchFamily="18" charset="0"/>
                <a:cs typeface="Times New Roman" panose="02020603050405020304" pitchFamily="18" charset="0"/>
              </a:rPr>
              <a:t> nhưng vẫn </a:t>
            </a:r>
            <a:r>
              <a:rPr lang="en-US" sz="3200" dirty="0">
                <a:latin typeface="Times New Roman" panose="02020603050405020304" pitchFamily="18" charset="0"/>
                <a:cs typeface="Times New Roman" panose="02020603050405020304" pitchFamily="18" charset="0"/>
              </a:rPr>
              <a:t>luôn </a:t>
            </a:r>
            <a:r>
              <a:rPr lang="vi-VN" sz="3200" dirty="0">
                <a:latin typeface="Times New Roman" panose="02020603050405020304" pitchFamily="18" charset="0"/>
                <a:cs typeface="Times New Roman" panose="02020603050405020304" pitchFamily="18" charset="0"/>
              </a:rPr>
              <a:t>là một </a:t>
            </a:r>
            <a:r>
              <a:rPr lang="en-US" sz="3200" dirty="0">
                <a:latin typeface="Times New Roman" panose="02020603050405020304" pitchFamily="18" charset="0"/>
                <a:cs typeface="Times New Roman" panose="02020603050405020304" pitchFamily="18" charset="0"/>
              </a:rPr>
              <a:t>mảnh đất</a:t>
            </a:r>
            <a:r>
              <a:rPr lang="vi-VN" sz="3200" dirty="0">
                <a:latin typeface="Times New Roman" panose="02020603050405020304" pitchFamily="18" charset="0"/>
                <a:cs typeface="Times New Roman" panose="02020603050405020304" pitchFamily="18" charset="0"/>
              </a:rPr>
              <a:t> với truyền thống văn hoá đã được nuôi dưỡng suốt trường kì lịch sử, là cốt cách, tinh hoa, linh hồn đất nước.</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Phong cách Nghệ thuật của Nguyễn Khải: Dùng hình ảnh, chi tiết để triết lí về hiện thực.</a:t>
            </a:r>
          </a:p>
          <a:p>
            <a:endParaRPr lang="en-US" dirty="0"/>
          </a:p>
        </p:txBody>
      </p:sp>
    </p:spTree>
    <p:extLst>
      <p:ext uri="{BB962C8B-B14F-4D97-AF65-F5344CB8AC3E}">
        <p14:creationId xmlns:p14="http://schemas.microsoft.com/office/powerpoint/2010/main" val="26910018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vi-VN" sz="3200" b="1" dirty="0">
                <a:latin typeface="Times New Roman" panose="02020603050405020304" pitchFamily="18" charset="0"/>
                <a:cs typeface="Times New Roman" panose="02020603050405020304" pitchFamily="18" charset="0"/>
              </a:rPr>
              <a:t>III/ Tổng kết</a:t>
            </a:r>
            <a:endParaRPr lang="en-US" sz="3200" dirty="0">
              <a:latin typeface="Times New Roman" panose="02020603050405020304" pitchFamily="18" charset="0"/>
              <a:cs typeface="Times New Roman" panose="02020603050405020304" pitchFamily="18" charset="0"/>
            </a:endParaRPr>
          </a:p>
          <a:p>
            <a:pPr marL="0" lvl="0" indent="0">
              <a:buNone/>
            </a:pPr>
            <a:r>
              <a:rPr lang="en-US" sz="3200" b="1" dirty="0" smtClean="0">
                <a:latin typeface="Times New Roman" panose="02020603050405020304" pitchFamily="18" charset="0"/>
                <a:cs typeface="Times New Roman" panose="02020603050405020304" pitchFamily="18" charset="0"/>
              </a:rPr>
              <a:t>1. </a:t>
            </a:r>
            <a:r>
              <a:rPr lang="vi-VN" sz="3200" b="1" dirty="0" smtClean="0">
                <a:latin typeface="Times New Roman" panose="02020603050405020304" pitchFamily="18" charset="0"/>
                <a:cs typeface="Times New Roman" panose="02020603050405020304" pitchFamily="18" charset="0"/>
              </a:rPr>
              <a:t>Nghệ </a:t>
            </a:r>
            <a:r>
              <a:rPr lang="vi-VN" sz="3200" b="1" dirty="0">
                <a:latin typeface="Times New Roman" panose="02020603050405020304" pitchFamily="18" charset="0"/>
                <a:cs typeface="Times New Roman" panose="02020603050405020304" pitchFamily="18" charset="0"/>
              </a:rPr>
              <a:t>thuật</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Ngôi </a:t>
            </a:r>
            <a:r>
              <a:rPr lang="vi-VN" sz="3200" dirty="0">
                <a:latin typeface="Times New Roman" panose="02020603050405020304" pitchFamily="18" charset="0"/>
                <a:cs typeface="Times New Roman" panose="02020603050405020304" pitchFamily="18" charset="0"/>
              </a:rPr>
              <a:t>kể theo kiểu nhân vật hóa, quan sát tinh tế, triết luận sâu sắc; cái nhìn đằm thắm, nhân hậu.</a:t>
            </a:r>
            <a:endParaRPr lang="en-US" sz="3200" dirty="0">
              <a:latin typeface="Times New Roman" panose="02020603050405020304" pitchFamily="18" charset="0"/>
              <a:cs typeface="Times New Roman" panose="02020603050405020304" pitchFamily="18" charset="0"/>
            </a:endParaRPr>
          </a:p>
          <a:p>
            <a:pPr marL="0" lvl="0" indent="0">
              <a:buNone/>
            </a:pPr>
            <a:r>
              <a:rPr lang="en-US" sz="3200" b="1" dirty="0" smtClean="0">
                <a:latin typeface="Times New Roman" panose="02020603050405020304" pitchFamily="18" charset="0"/>
                <a:cs typeface="Times New Roman" panose="02020603050405020304" pitchFamily="18" charset="0"/>
              </a:rPr>
              <a:t>2. </a:t>
            </a:r>
            <a:r>
              <a:rPr lang="vi-VN" sz="3200" b="1" dirty="0" smtClean="0">
                <a:latin typeface="Times New Roman" panose="02020603050405020304" pitchFamily="18" charset="0"/>
                <a:cs typeface="Times New Roman" panose="02020603050405020304" pitchFamily="18" charset="0"/>
              </a:rPr>
              <a:t>Ý </a:t>
            </a:r>
            <a:r>
              <a:rPr lang="vi-VN" sz="3200" b="1" dirty="0">
                <a:latin typeface="Times New Roman" panose="02020603050405020304" pitchFamily="18" charset="0"/>
                <a:cs typeface="Times New Roman" panose="02020603050405020304" pitchFamily="18" charset="0"/>
              </a:rPr>
              <a:t>nghĩa văn bản</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	Cuộc </a:t>
            </a:r>
            <a:r>
              <a:rPr lang="en-US" sz="3200" dirty="0">
                <a:latin typeface="Times New Roman" panose="02020603050405020304" pitchFamily="18" charset="0"/>
                <a:cs typeface="Times New Roman" panose="02020603050405020304" pitchFamily="18" charset="0"/>
              </a:rPr>
              <a:t>sống mỗi ngày được nâng cao về vật chất, đòi hỏi con người phải có lòng tự trọng, biết giữ gìn nếp sống văn hóa tốt đẹp của ông cha. Mỗi người hãy góp phần phát huy, giữ gìn truyền thống, vẻ đẹp của văn hóa dân tộc.</a:t>
            </a:r>
          </a:p>
        </p:txBody>
      </p:sp>
    </p:spTree>
    <p:extLst>
      <p:ext uri="{BB962C8B-B14F-4D97-AF65-F5344CB8AC3E}">
        <p14:creationId xmlns:p14="http://schemas.microsoft.com/office/powerpoint/2010/main" val="119101896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0519"/>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233" y="1104801"/>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873" y="274867"/>
            <a:ext cx="1641720" cy="2275652"/>
          </a:xfrm>
          <a:prstGeom prst="rect">
            <a:avLst/>
          </a:prstGeom>
        </p:spPr>
      </p:pic>
      <p:sp>
        <p:nvSpPr>
          <p:cNvPr id="23" name="MH_Other_1"/>
          <p:cNvSpPr/>
          <p:nvPr>
            <p:custDataLst>
              <p:tags r:id="rId1"/>
            </p:custDataLst>
          </p:nvPr>
        </p:nvSpPr>
        <p:spPr>
          <a:xfrm>
            <a:off x="4337180" y="1604556"/>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22" y="3336611"/>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332">
              <a:defRPr/>
            </a:pPr>
            <a:r>
              <a:rPr lang="en-US" altLang="zh-CN"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LUYỆN TẬP VẬN DỤNG</a:t>
            </a:r>
            <a:endParaRPr lang="zh-CN" altLang="en-US"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5" y="1408949"/>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332">
              <a:defRPr/>
            </a:pP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1053818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80">
                                          <p:stCondLst>
                                            <p:cond delay="0"/>
                                          </p:stCondLst>
                                        </p:cTn>
                                        <p:tgtEl>
                                          <p:spTgt spid="24"/>
                                        </p:tgtEl>
                                      </p:cBhvr>
                                    </p:animEffect>
                                    <p:anim calcmode="lin" valueType="num">
                                      <p:cBhvr>
                                        <p:cTn id="1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4" dur="26">
                                          <p:stCondLst>
                                            <p:cond delay="650"/>
                                          </p:stCondLst>
                                        </p:cTn>
                                        <p:tgtEl>
                                          <p:spTgt spid="24"/>
                                        </p:tgtEl>
                                      </p:cBhvr>
                                      <p:to x="100000" y="60000"/>
                                    </p:animScale>
                                    <p:animScale>
                                      <p:cBhvr>
                                        <p:cTn id="25" dur="166" decel="50000">
                                          <p:stCondLst>
                                            <p:cond delay="676"/>
                                          </p:stCondLst>
                                        </p:cTn>
                                        <p:tgtEl>
                                          <p:spTgt spid="24"/>
                                        </p:tgtEl>
                                      </p:cBhvr>
                                      <p:to x="100000" y="100000"/>
                                    </p:animScale>
                                    <p:animScale>
                                      <p:cBhvr>
                                        <p:cTn id="26" dur="26">
                                          <p:stCondLst>
                                            <p:cond delay="1312"/>
                                          </p:stCondLst>
                                        </p:cTn>
                                        <p:tgtEl>
                                          <p:spTgt spid="24"/>
                                        </p:tgtEl>
                                      </p:cBhvr>
                                      <p:to x="100000" y="80000"/>
                                    </p:animScale>
                                    <p:animScale>
                                      <p:cBhvr>
                                        <p:cTn id="27" dur="166" decel="50000">
                                          <p:stCondLst>
                                            <p:cond delay="1338"/>
                                          </p:stCondLst>
                                        </p:cTn>
                                        <p:tgtEl>
                                          <p:spTgt spid="24"/>
                                        </p:tgtEl>
                                      </p:cBhvr>
                                      <p:to x="100000" y="100000"/>
                                    </p:animScale>
                                    <p:animScale>
                                      <p:cBhvr>
                                        <p:cTn id="28" dur="26">
                                          <p:stCondLst>
                                            <p:cond delay="1642"/>
                                          </p:stCondLst>
                                        </p:cTn>
                                        <p:tgtEl>
                                          <p:spTgt spid="24"/>
                                        </p:tgtEl>
                                      </p:cBhvr>
                                      <p:to x="100000" y="90000"/>
                                    </p:animScale>
                                    <p:animScale>
                                      <p:cBhvr>
                                        <p:cTn id="29" dur="166" decel="50000">
                                          <p:stCondLst>
                                            <p:cond delay="1668"/>
                                          </p:stCondLst>
                                        </p:cTn>
                                        <p:tgtEl>
                                          <p:spTgt spid="24"/>
                                        </p:tgtEl>
                                      </p:cBhvr>
                                      <p:to x="100000" y="100000"/>
                                    </p:animScale>
                                    <p:animScale>
                                      <p:cBhvr>
                                        <p:cTn id="30" dur="26">
                                          <p:stCondLst>
                                            <p:cond delay="1808"/>
                                          </p:stCondLst>
                                        </p:cTn>
                                        <p:tgtEl>
                                          <p:spTgt spid="24"/>
                                        </p:tgtEl>
                                      </p:cBhvr>
                                      <p:to x="100000" y="95000"/>
                                    </p:animScale>
                                    <p:animScale>
                                      <p:cBhvr>
                                        <p:cTn id="31"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872344"/>
          </a:xfrm>
        </p:spPr>
        <p:txBody>
          <a:bodyPr>
            <a:normAutofit fontScale="90000"/>
          </a:bodyPr>
          <a:lstStyle/>
          <a:p>
            <a:r>
              <a:rPr lang="en-US" sz="3100" b="1" smtClean="0">
                <a:solidFill>
                  <a:schemeClr val="tx1"/>
                </a:solidFill>
                <a:latin typeface="Times New Roman" panose="02020603050405020304" pitchFamily="18" charset="0"/>
                <a:cs typeface="Times New Roman" panose="02020603050405020304" pitchFamily="18" charset="0"/>
              </a:rPr>
              <a:t>Nêu </a:t>
            </a:r>
            <a:r>
              <a:rPr lang="en-US" sz="3100" b="1" dirty="0">
                <a:solidFill>
                  <a:schemeClr val="tx1"/>
                </a:solidFill>
                <a:latin typeface="Times New Roman" panose="02020603050405020304" pitchFamily="18" charset="0"/>
                <a:cs typeface="Times New Roman" panose="02020603050405020304" pitchFamily="18" charset="0"/>
              </a:rPr>
              <a:t>ý nghĩa hình ảnh cây si qua câu văn : </a:t>
            </a:r>
            <a:r>
              <a:rPr lang="en-US" sz="3100" b="1" dirty="0" smtClean="0">
                <a:solidFill>
                  <a:schemeClr val="tx1"/>
                </a:solidFill>
                <a:latin typeface="Times New Roman" panose="02020603050405020304" pitchFamily="18" charset="0"/>
                <a:cs typeface="Times New Roman" panose="02020603050405020304" pitchFamily="18" charset="0"/>
              </a:rPr>
              <a:t>Sau một </a:t>
            </a:r>
            <a:r>
              <a:rPr lang="en-US" sz="3100" b="1" dirty="0">
                <a:solidFill>
                  <a:schemeClr val="tx1"/>
                </a:solidFill>
                <a:latin typeface="Times New Roman" panose="02020603050405020304" pitchFamily="18" charset="0"/>
                <a:cs typeface="Times New Roman" panose="02020603050405020304" pitchFamily="18" charset="0"/>
              </a:rPr>
              <a:t>tháng, cây si lại sống, lại trổ ra lá non, vẫn là cây si của nhiều thế hệ Hà Nội, nghĩ cứ lạ, tưởng là chết đứt bổ ra làm củi, mà lại sống.</a:t>
            </a:r>
            <a:r>
              <a:rPr lang="en-US" b="1" dirty="0">
                <a:solidFill>
                  <a:schemeClr val="tx1"/>
                </a:solidFill>
              </a:rPr>
              <a:t/>
            </a:r>
            <a:br>
              <a:rPr lang="en-US" b="1" dirty="0">
                <a:solidFill>
                  <a:schemeClr val="tx1"/>
                </a:solidFill>
              </a:rPr>
            </a:br>
            <a:endParaRPr lang="en-US" b="1" dirty="0">
              <a:solidFill>
                <a:schemeClr val="tx1"/>
              </a:solidFill>
            </a:endParaRPr>
          </a:p>
        </p:txBody>
      </p:sp>
      <p:sp>
        <p:nvSpPr>
          <p:cNvPr id="3" name="Content Placeholder 2"/>
          <p:cNvSpPr>
            <a:spLocks noGrp="1"/>
          </p:cNvSpPr>
          <p:nvPr>
            <p:ph idx="1"/>
          </p:nvPr>
        </p:nvSpPr>
        <p:spPr>
          <a:xfrm>
            <a:off x="838200" y="2191657"/>
            <a:ext cx="10515600" cy="3985305"/>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 Cây si: biểu tượng của văn hóa, nét cổ kính, linh thiêng của đất kinh kì ngàn năm văn hiến.</a:t>
            </a:r>
          </a:p>
          <a:p>
            <a:pPr marL="0" indent="0">
              <a:buNone/>
            </a:pPr>
            <a:r>
              <a:rPr lang="en-US" sz="2800" dirty="0">
                <a:latin typeface="Times New Roman" panose="02020603050405020304" pitchFamily="18" charset="0"/>
                <a:cs typeface="Times New Roman" panose="02020603050405020304" pitchFamily="18" charset="0"/>
              </a:rPr>
              <a:t>- Cây si hồi sinh: lại sống. lại trổ ra lá non gợi niềm tin, lạc quan vào sự phục hồi những giá trị tinh thần của Hà Nội.</a:t>
            </a:r>
          </a:p>
          <a:p>
            <a:pPr marL="0" indent="0">
              <a:buNone/>
            </a:pPr>
            <a:r>
              <a:rPr lang="en-US" sz="2800" dirty="0">
                <a:latin typeface="Times New Roman" panose="02020603050405020304" pitchFamily="18" charset="0"/>
                <a:cs typeface="Times New Roman" panose="02020603050405020304" pitchFamily="18" charset="0"/>
              </a:rPr>
              <a:t>- Câu chuyện bà Hiền kể về cây si cổ thụ vừa là lời cảnh báo về sự mất mát gia tài văn hóa, lại vừa như khẳng định niềm tin vào sự sáng suốt của lương tri con người.</a:t>
            </a:r>
          </a:p>
        </p:txBody>
      </p:sp>
    </p:spTree>
    <p:extLst>
      <p:ext uri="{BB962C8B-B14F-4D97-AF65-F5344CB8AC3E}">
        <p14:creationId xmlns:p14="http://schemas.microsoft.com/office/powerpoint/2010/main" val="115669174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6D8BB8C-13CD-4CE6-8FEE-7F26290361E8}"/>
              </a:ext>
            </a:extLst>
          </p:cNvPr>
          <p:cNvSpPr txBox="1"/>
          <p:nvPr/>
        </p:nvSpPr>
        <p:spPr>
          <a:xfrm>
            <a:off x="3697391" y="1891545"/>
            <a:ext cx="5062905" cy="830165"/>
          </a:xfrm>
          <a:prstGeom prst="rect">
            <a:avLst/>
          </a:prstGeom>
        </p:spPr>
        <p:style>
          <a:lnRef idx="2">
            <a:schemeClr val="accent6"/>
          </a:lnRef>
          <a:fillRef idx="1">
            <a:schemeClr val="lt1"/>
          </a:fillRef>
          <a:effectRef idx="0">
            <a:schemeClr val="accent6"/>
          </a:effectRef>
          <a:fontRef idx="minor">
            <a:schemeClr val="dk1"/>
          </a:fontRef>
        </p:style>
        <p:txBody>
          <a:bodyPr wrap="square" lIns="90616" tIns="45308" rIns="90616" bIns="45308" rtlCol="0">
            <a:spAutoFit/>
          </a:bodyPr>
          <a:lstStyle/>
          <a:p>
            <a:pPr algn="ctr"/>
            <a:r>
              <a:rPr lang="en-US" altLang="zh-CN" sz="4800" b="1" dirty="0" err="1">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Hướng</a:t>
            </a:r>
            <a:r>
              <a:rPr lang="en-US" altLang="zh-CN" sz="4800" b="1" dirty="0">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4800" b="1" dirty="0" err="1">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dẫn</a:t>
            </a:r>
            <a:r>
              <a:rPr lang="en-US" altLang="zh-CN" sz="4800" b="1" dirty="0">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4800" b="1" dirty="0" err="1">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tự</a:t>
            </a:r>
            <a:r>
              <a:rPr lang="en-US" altLang="zh-CN" sz="4800" b="1" dirty="0">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4800" b="1" dirty="0" err="1">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học</a:t>
            </a:r>
            <a:endParaRPr lang="zh-CN" altLang="en-US" sz="4800" b="1" dirty="0">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endParaRPr>
          </a:p>
        </p:txBody>
      </p:sp>
      <p:pic>
        <p:nvPicPr>
          <p:cNvPr id="3" name="Cleopatra Stratan-Oare Cat">
            <a:hlinkClick r:id="" action="ppaction://media"/>
            <a:extLst>
              <a:ext uri="{FF2B5EF4-FFF2-40B4-BE49-F238E27FC236}">
                <a16:creationId xmlns:a16="http://schemas.microsoft.com/office/drawing/2014/main" id="{A534207E-724C-4FE0-821A-9B1B66642B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24006" y="-1218595"/>
            <a:ext cx="601186" cy="609600"/>
          </a:xfrm>
          <a:prstGeom prst="rect">
            <a:avLst/>
          </a:prstGeom>
        </p:spPr>
      </p:pic>
      <p:sp>
        <p:nvSpPr>
          <p:cNvPr id="12" name="文本框 1">
            <a:extLst>
              <a:ext uri="{FF2B5EF4-FFF2-40B4-BE49-F238E27FC236}">
                <a16:creationId xmlns:a16="http://schemas.microsoft.com/office/drawing/2014/main" id="{36D8BB8C-13CD-4CE6-8FEE-7F26290361E8}"/>
              </a:ext>
            </a:extLst>
          </p:cNvPr>
          <p:cNvSpPr txBox="1"/>
          <p:nvPr/>
        </p:nvSpPr>
        <p:spPr>
          <a:xfrm>
            <a:off x="540600" y="2851926"/>
            <a:ext cx="10863589" cy="2738379"/>
          </a:xfrm>
          <a:prstGeom prst="rect">
            <a:avLst/>
          </a:prstGeom>
          <a:noFill/>
        </p:spPr>
        <p:txBody>
          <a:bodyPr wrap="square" lIns="90616" tIns="45308" rIns="90616" bIns="45308" rtlCol="0">
            <a:spAutoFit/>
          </a:bodyPr>
          <a:lstStyle/>
          <a:p>
            <a:r>
              <a:rPr lang="en-US" sz="2800" dirty="0"/>
              <a:t> </a:t>
            </a:r>
            <a:r>
              <a:rPr lang="en-US" sz="2400" dirty="0">
                <a:latin typeface="Times New Roman" panose="02020603050405020304" pitchFamily="18" charset="0"/>
                <a:cs typeface="Times New Roman" panose="02020603050405020304" pitchFamily="18" charset="0"/>
              </a:rPr>
              <a:t>- GV hướng dẫn HS tìm kiếm trên Internet hoặc đọc sách, đọc báo có nội dung liên quan đến phê bình – nghiên cứu về tác giả, tác phẩm (Lưu ý kiểm tra đối chiếu để đảm bảo nguồn thông tin và tài liệu là chính xác, đáng tin cậy); Hướng dẫn HS vẽ bản đồ tư duy bài học và viết đoạn văn 200 từ bàn về lòng tự trọng của con người.</a:t>
            </a:r>
          </a:p>
          <a:p>
            <a:r>
              <a:rPr lang="en-US" sz="2400" dirty="0">
                <a:latin typeface="Times New Roman" panose="02020603050405020304" pitchFamily="18" charset="0"/>
                <a:cs typeface="Times New Roman" panose="02020603050405020304" pitchFamily="18" charset="0"/>
              </a:rPr>
              <a:t>- Yêu cầu HS tìm đọc toàn bộ truyện </a:t>
            </a:r>
            <a:r>
              <a:rPr lang="en-US" sz="2400" i="1" dirty="0">
                <a:latin typeface="Times New Roman" panose="02020603050405020304" pitchFamily="18" charset="0"/>
                <a:cs typeface="Times New Roman" panose="02020603050405020304" pitchFamily="18" charset="0"/>
              </a:rPr>
              <a:t>Một người Hà Nội, </a:t>
            </a:r>
            <a:r>
              <a:rPr lang="en-US" sz="2400" dirty="0">
                <a:latin typeface="Times New Roman" panose="02020603050405020304" pitchFamily="18" charset="0"/>
                <a:cs typeface="Times New Roman" panose="02020603050405020304" pitchFamily="18" charset="0"/>
              </a:rPr>
              <a:t>để có </a:t>
            </a:r>
            <a:r>
              <a:rPr lang="en-US" sz="2400" dirty="0" smtClean="0">
                <a:latin typeface="Times New Roman" panose="02020603050405020304" pitchFamily="18" charset="0"/>
                <a:cs typeface="Times New Roman" panose="02020603050405020304" pitchFamily="18" charset="0"/>
              </a:rPr>
              <a:t>hiểu </a:t>
            </a:r>
            <a:r>
              <a:rPr lang="en-US" sz="2400" dirty="0">
                <a:latin typeface="Times New Roman" panose="02020603050405020304" pitchFamily="18" charset="0"/>
                <a:cs typeface="Times New Roman" panose="02020603050405020304" pitchFamily="18" charset="0"/>
              </a:rPr>
              <a:t>biết đầy đủ, toàn diện về cốt truyện, chủ đề tư tưởng của tác phẩm, có thể đưa ra những đánh giá, nhận xét xác đáng về nội dung và nghệ thuật của truyện cũng như phong cách tác giả…</a:t>
            </a:r>
          </a:p>
        </p:txBody>
      </p:sp>
      <p:pic>
        <p:nvPicPr>
          <p:cNvPr id="14" name="图片 15" descr="图片包含 玩偶, 玩具, 室内, 天空&#10;&#10;已生成极高可信度的说明">
            <a:extLst>
              <a:ext uri="{FF2B5EF4-FFF2-40B4-BE49-F238E27FC236}">
                <a16:creationId xmlns:a16="http://schemas.microsoft.com/office/drawing/2014/main" id="{AB84EE3C-0D3E-4AE2-B11C-43FAF0CFEB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4246" y="-608995"/>
            <a:ext cx="3493171" cy="3542059"/>
          </a:xfrm>
          <a:prstGeom prst="rect">
            <a:avLst/>
          </a:prstGeom>
        </p:spPr>
      </p:pic>
    </p:spTree>
    <p:extLst>
      <p:ext uri="{BB962C8B-B14F-4D97-AF65-F5344CB8AC3E}">
        <p14:creationId xmlns:p14="http://schemas.microsoft.com/office/powerpoint/2010/main" val="3281132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6" presetClass="entr" presetSubtype="0" fill="hold" grpId="0" nodeType="withEffect">
                                  <p:stCondLst>
                                    <p:cond delay="250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5" repeatCount="indefinite" fill="hold" display="0">
                  <p:stCondLst>
                    <p:cond delay="indefinite"/>
                  </p:stCondLst>
                  <p:endCondLst>
                    <p:cond evt="onStopAudio" delay="0">
                      <p:tgtEl>
                        <p:sldTgt/>
                      </p:tgtEl>
                    </p:cond>
                  </p:endCondLst>
                </p:cTn>
                <p:tgtEl>
                  <p:spTgt spid="3"/>
                </p:tgtEl>
              </p:cMediaNode>
            </p:audio>
          </p:childTnLst>
        </p:cTn>
      </p:par>
    </p:tnLst>
    <p:bldLst>
      <p:bldP spid="2"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55"/>
          <p:cNvGrpSpPr>
            <a:grpSpLocks noChangeAspect="1"/>
          </p:cNvGrpSpPr>
          <p:nvPr/>
        </p:nvGrpSpPr>
        <p:grpSpPr bwMode="auto">
          <a:xfrm>
            <a:off x="-24680" y="2617241"/>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3"/>
          <a:stretch>
            <a:fillRect/>
          </a:stretch>
        </p:blipFill>
        <p:spPr>
          <a:xfrm>
            <a:off x="2477515" y="3729252"/>
            <a:ext cx="6952501" cy="2396250"/>
          </a:xfrm>
          <a:prstGeom prst="rect">
            <a:avLst/>
          </a:prstGeom>
        </p:spPr>
      </p:pic>
      <p:pic>
        <p:nvPicPr>
          <p:cNvPr id="63" name="图片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888" y="4818398"/>
            <a:ext cx="5911427" cy="1860129"/>
          </a:xfrm>
          <a:prstGeom prst="rect">
            <a:avLst/>
          </a:prstGeom>
        </p:spPr>
      </p:pic>
      <p:sp>
        <p:nvSpPr>
          <p:cNvPr id="20" name="文本框 19"/>
          <p:cNvSpPr txBox="1"/>
          <p:nvPr/>
        </p:nvSpPr>
        <p:spPr>
          <a:xfrm>
            <a:off x="767408" y="521385"/>
            <a:ext cx="10873208" cy="1323439"/>
          </a:xfrm>
          <a:prstGeom prst="rect">
            <a:avLst/>
          </a:prstGeom>
          <a:noFill/>
        </p:spPr>
        <p:txBody>
          <a:bodyPr wrap="square" rtlCol="0">
            <a:spAutoFit/>
          </a:bodyPr>
          <a:lstStyle/>
          <a:p>
            <a:pPr algn="ctr"/>
            <a:r>
              <a:rPr lang="en-US" altLang="zh-CN" sz="8000" b="1" dirty="0">
                <a:solidFill>
                  <a:srgbClr val="FF0000"/>
                </a:solidFill>
                <a:latin typeface="Times New Roman" panose="02020603050405020304" pitchFamily="18" charset="0"/>
                <a:ea typeface="方正静蕾简体" panose="02000000000000000000" pitchFamily="2" charset="-122"/>
                <a:cs typeface="Times New Roman" panose="02020603050405020304" pitchFamily="18" charset="0"/>
              </a:rPr>
              <a:t>CẢM ƠN CÁC EM</a:t>
            </a:r>
            <a:endParaRPr lang="zh-CN" altLang="en-US" sz="8000" b="1" dirty="0">
              <a:solidFill>
                <a:srgbClr val="FF0000"/>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10" name="Rectangle 9">
            <a:extLst>
              <a:ext uri="{FF2B5EF4-FFF2-40B4-BE49-F238E27FC236}">
                <a16:creationId xmlns:a16="http://schemas.microsoft.com/office/drawing/2014/main" id="{38BAEBD8-F033-4005-9AC0-E733D8C1EC17}"/>
              </a:ext>
            </a:extLst>
          </p:cNvPr>
          <p:cNvSpPr/>
          <p:nvPr/>
        </p:nvSpPr>
        <p:spPr>
          <a:xfrm>
            <a:off x="-312712" y="7533456"/>
            <a:ext cx="12192000" cy="830997"/>
          </a:xfrm>
          <a:prstGeom prst="rect">
            <a:avLst/>
          </a:prstGeom>
        </p:spPr>
        <p:txBody>
          <a:bodyPr wrap="square">
            <a:spAutoFit/>
          </a:bodyPr>
          <a:lstStyle/>
          <a:p>
            <a:pPr lvl="0" algn="ctr" defTabSz="914400">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5"/>
              </a:rPr>
              <a:t>https://www.facebook.com/HankNguyenn</a:t>
            </a:r>
            <a:endParaRPr lang="en-SG" dirty="0"/>
          </a:p>
          <a:p>
            <a:pPr algn="ctr"/>
            <a:endParaRPr lang="en-SG"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12" presetClass="entr" presetSubtype="2" fill="hold" nodeType="withEffect">
                                  <p:stCondLst>
                                    <p:cond delay="50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3000"/>
                                        <p:tgtEl>
                                          <p:spTgt spid="63"/>
                                        </p:tgtEl>
                                        <p:attrNameLst>
                                          <p:attrName>ppt_x</p:attrName>
                                        </p:attrNameLst>
                                      </p:cBhvr>
                                      <p:tavLst>
                                        <p:tav tm="0">
                                          <p:val>
                                            <p:strVal val="#ppt_x+#ppt_w*1.125000"/>
                                          </p:val>
                                        </p:tav>
                                        <p:tav tm="100000">
                                          <p:val>
                                            <p:strVal val="#ppt_x"/>
                                          </p:val>
                                        </p:tav>
                                      </p:tavLst>
                                    </p:anim>
                                    <p:animEffect transition="in" filter="wipe(left)">
                                      <p:cBhvr>
                                        <p:cTn id="21" dur="3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0519"/>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233" y="1104801"/>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873" y="274867"/>
            <a:ext cx="1641720" cy="2275652"/>
          </a:xfrm>
          <a:prstGeom prst="rect">
            <a:avLst/>
          </a:prstGeom>
        </p:spPr>
      </p:pic>
      <p:sp>
        <p:nvSpPr>
          <p:cNvPr id="23" name="MH_Other_1"/>
          <p:cNvSpPr/>
          <p:nvPr>
            <p:custDataLst>
              <p:tags r:id="rId1"/>
            </p:custDataLst>
          </p:nvPr>
        </p:nvSpPr>
        <p:spPr>
          <a:xfrm>
            <a:off x="4337180" y="1604556"/>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22" y="3336611"/>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332">
              <a:defRPr/>
            </a:pPr>
            <a:r>
              <a:rPr lang="en-US" altLang="zh-CN"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KHỞI ĐỘNG</a:t>
            </a:r>
            <a:endParaRPr lang="zh-CN" altLang="en-US"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5" y="1408949"/>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332">
              <a:defRPr/>
            </a:pP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32302431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80">
                                          <p:stCondLst>
                                            <p:cond delay="0"/>
                                          </p:stCondLst>
                                        </p:cTn>
                                        <p:tgtEl>
                                          <p:spTgt spid="24"/>
                                        </p:tgtEl>
                                      </p:cBhvr>
                                    </p:animEffect>
                                    <p:anim calcmode="lin" valueType="num">
                                      <p:cBhvr>
                                        <p:cTn id="1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4" dur="26">
                                          <p:stCondLst>
                                            <p:cond delay="650"/>
                                          </p:stCondLst>
                                        </p:cTn>
                                        <p:tgtEl>
                                          <p:spTgt spid="24"/>
                                        </p:tgtEl>
                                      </p:cBhvr>
                                      <p:to x="100000" y="60000"/>
                                    </p:animScale>
                                    <p:animScale>
                                      <p:cBhvr>
                                        <p:cTn id="25" dur="166" decel="50000">
                                          <p:stCondLst>
                                            <p:cond delay="676"/>
                                          </p:stCondLst>
                                        </p:cTn>
                                        <p:tgtEl>
                                          <p:spTgt spid="24"/>
                                        </p:tgtEl>
                                      </p:cBhvr>
                                      <p:to x="100000" y="100000"/>
                                    </p:animScale>
                                    <p:animScale>
                                      <p:cBhvr>
                                        <p:cTn id="26" dur="26">
                                          <p:stCondLst>
                                            <p:cond delay="1312"/>
                                          </p:stCondLst>
                                        </p:cTn>
                                        <p:tgtEl>
                                          <p:spTgt spid="24"/>
                                        </p:tgtEl>
                                      </p:cBhvr>
                                      <p:to x="100000" y="80000"/>
                                    </p:animScale>
                                    <p:animScale>
                                      <p:cBhvr>
                                        <p:cTn id="27" dur="166" decel="50000">
                                          <p:stCondLst>
                                            <p:cond delay="1338"/>
                                          </p:stCondLst>
                                        </p:cTn>
                                        <p:tgtEl>
                                          <p:spTgt spid="24"/>
                                        </p:tgtEl>
                                      </p:cBhvr>
                                      <p:to x="100000" y="100000"/>
                                    </p:animScale>
                                    <p:animScale>
                                      <p:cBhvr>
                                        <p:cTn id="28" dur="26">
                                          <p:stCondLst>
                                            <p:cond delay="1642"/>
                                          </p:stCondLst>
                                        </p:cTn>
                                        <p:tgtEl>
                                          <p:spTgt spid="24"/>
                                        </p:tgtEl>
                                      </p:cBhvr>
                                      <p:to x="100000" y="90000"/>
                                    </p:animScale>
                                    <p:animScale>
                                      <p:cBhvr>
                                        <p:cTn id="29" dur="166" decel="50000">
                                          <p:stCondLst>
                                            <p:cond delay="1668"/>
                                          </p:stCondLst>
                                        </p:cTn>
                                        <p:tgtEl>
                                          <p:spTgt spid="24"/>
                                        </p:tgtEl>
                                      </p:cBhvr>
                                      <p:to x="100000" y="100000"/>
                                    </p:animScale>
                                    <p:animScale>
                                      <p:cBhvr>
                                        <p:cTn id="30" dur="26">
                                          <p:stCondLst>
                                            <p:cond delay="1808"/>
                                          </p:stCondLst>
                                        </p:cTn>
                                        <p:tgtEl>
                                          <p:spTgt spid="24"/>
                                        </p:tgtEl>
                                      </p:cBhvr>
                                      <p:to x="100000" y="95000"/>
                                    </p:animScale>
                                    <p:animScale>
                                      <p:cBhvr>
                                        <p:cTn id="31"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176" y="429753"/>
            <a:ext cx="4340279" cy="5951731"/>
          </a:xfrm>
          <a:prstGeom prst="rect">
            <a:avLst/>
          </a:prstGeom>
        </p:spPr>
      </p:pic>
      <p:sp>
        <p:nvSpPr>
          <p:cNvPr id="22" name="Title 3">
            <a:extLst>
              <a:ext uri="{FF2B5EF4-FFF2-40B4-BE49-F238E27FC236}">
                <a16:creationId xmlns:a16="http://schemas.microsoft.com/office/drawing/2014/main" id="{75139C92-C746-4B01-B873-138FC6F51E87}"/>
              </a:ext>
            </a:extLst>
          </p:cNvPr>
          <p:cNvSpPr txBox="1">
            <a:spLocks/>
          </p:cNvSpPr>
          <p:nvPr/>
        </p:nvSpPr>
        <p:spPr>
          <a:xfrm>
            <a:off x="1343472" y="908719"/>
            <a:ext cx="5544617" cy="2095737"/>
          </a:xfrm>
          <a:prstGeom prst="rect">
            <a:avLst/>
          </a:prstGeom>
        </p:spPr>
        <p:txBody>
          <a:bodyPr/>
          <a:lstStyle>
            <a:lvl1pPr algn="ctr" defTabSz="1218565" rtl="0" eaLnBrk="1" latinLnBrk="0" hangingPunct="1">
              <a:spcBef>
                <a:spcPct val="0"/>
              </a:spcBef>
              <a:buNone/>
              <a:defRPr sz="5865" kern="1200">
                <a:solidFill>
                  <a:schemeClr val="tx1"/>
                </a:solidFill>
                <a:latin typeface="+mj-lt"/>
                <a:ea typeface="+mj-ea"/>
                <a:cs typeface="+mj-cs"/>
              </a:defRPr>
            </a:lvl1pPr>
          </a:lstStyle>
          <a:p>
            <a:r>
              <a:rPr lang="en-US" sz="4000" b="1" dirty="0" smtClean="0">
                <a:solidFill>
                  <a:srgbClr val="7030A0"/>
                </a:solidFill>
                <a:latin typeface="Times New Roman" panose="02020603050405020304" pitchFamily="18" charset="0"/>
                <a:cs typeface="Times New Roman" panose="02020603050405020304" pitchFamily="18" charset="0"/>
              </a:rPr>
              <a:t>Xem những bức ảnh và nghe </a:t>
            </a:r>
            <a:r>
              <a:rPr lang="en-US" sz="4000" b="1" dirty="0">
                <a:solidFill>
                  <a:srgbClr val="7030A0"/>
                </a:solidFill>
                <a:latin typeface="Times New Roman" panose="02020603050405020304" pitchFamily="18" charset="0"/>
                <a:cs typeface="Times New Roman" panose="02020603050405020304" pitchFamily="18" charset="0"/>
              </a:rPr>
              <a:t>bài hát </a:t>
            </a:r>
            <a:r>
              <a:rPr lang="en-US" sz="4000" b="1" dirty="0" smtClean="0">
                <a:solidFill>
                  <a:srgbClr val="7030A0"/>
                </a:solidFill>
                <a:latin typeface="Times New Roman" panose="02020603050405020304" pitchFamily="18" charset="0"/>
                <a:cs typeface="Times New Roman" panose="02020603050405020304" pitchFamily="18" charset="0"/>
              </a:rPr>
              <a:t>sau đó nêu </a:t>
            </a:r>
            <a:r>
              <a:rPr lang="en-US" sz="4000" b="1" dirty="0">
                <a:solidFill>
                  <a:srgbClr val="7030A0"/>
                </a:solidFill>
                <a:latin typeface="Times New Roman" panose="02020603050405020304" pitchFamily="18" charset="0"/>
                <a:cs typeface="Times New Roman" panose="02020603050405020304" pitchFamily="18" charset="0"/>
              </a:rPr>
              <a:t>cảm nhận</a:t>
            </a:r>
            <a:endParaRPr lang="vi-VN" sz="40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http://redsvn.net/wp-content/uploads/2016/08/Redsvn-Ha-Noi-sau-1954-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 y="4763"/>
            <a:ext cx="3725408" cy="342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descr="http://redsvn.net/wp-content/uploads/2016/08/Redsvn-Ha-Noi-sau-1954-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 y="3643086"/>
            <a:ext cx="3725408" cy="321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descr="http://redsvn.net/wp-content/uploads/2016/08/Redsvn-Ha-Noi-sau-1954-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
            <a:ext cx="3425371" cy="342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https://thanhtra.com.vn/data/images/0/2020/04/27/btnguyenanh/ttxvn-chivien.jpeg?dpi=150&amp;quality=100&amp;w=630&amp;mode=crop&amp;anchor=topcenter&amp;scale=bo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7258" y="3614057"/>
            <a:ext cx="3715656" cy="324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ự thanh lịch toát lên từ trang phục đến bước đ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3543" y="1"/>
            <a:ext cx="4528457" cy="341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descr="Tết xưa của người Hà Nội (Ả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3570514"/>
            <a:ext cx="4572000" cy="328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120741"/>
      </p:ext>
    </p:extLst>
  </p:cSld>
  <p:clrMapOvr>
    <a:masterClrMapping/>
  </p:clrMapOvr>
  <p:transition spd="slow" advClick="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0EC1-4A9A-817B-65F7-1C26FB4FFF95}"/>
              </a:ext>
            </a:extLst>
          </p:cNvPr>
          <p:cNvSpPr>
            <a:spLocks noGrp="1"/>
          </p:cNvSpPr>
          <p:nvPr>
            <p:ph type="title"/>
          </p:nvPr>
        </p:nvSpPr>
        <p:spPr>
          <a:xfrm>
            <a:off x="838200" y="308855"/>
            <a:ext cx="10515600" cy="593020"/>
          </a:xfrm>
        </p:spPr>
        <p:txBody>
          <a:bodyPr>
            <a:normAutofit fontScale="90000"/>
          </a:bodyPr>
          <a:lstStyle/>
          <a:p>
            <a:r>
              <a:rPr lang="en-US" sz="4400" b="1">
                <a:solidFill>
                  <a:srgbClr val="FF0000"/>
                </a:solidFill>
                <a:latin typeface="Calibri" panose="020F0502020204030204" pitchFamily="34" charset="0"/>
                <a:cs typeface="Calibri" panose="020F0502020204030204" pitchFamily="34" charset="0"/>
              </a:rPr>
              <a:t>https://www.youtube.com/watch?v=XnNKK5lLvEc</a:t>
            </a:r>
            <a:endParaRPr lang="vi-VN" dirty="0"/>
          </a:p>
        </p:txBody>
      </p:sp>
      <p:pic>
        <p:nvPicPr>
          <p:cNvPr id="6" name="XnNKK5lLvEc"/>
          <p:cNvPicPr>
            <a:picLocks noGrp="1" noRot="1" noChangeAspect="1"/>
          </p:cNvPicPr>
          <p:nvPr>
            <p:ph idx="1"/>
            <a:videoFile r:link="rId1"/>
          </p:nvPr>
        </p:nvPicPr>
        <p:blipFill>
          <a:blip r:embed="rId4"/>
          <a:stretch>
            <a:fillRect/>
          </a:stretch>
        </p:blipFill>
        <p:spPr>
          <a:xfrm>
            <a:off x="0" y="1528175"/>
            <a:ext cx="12192000" cy="5674291"/>
          </a:xfrm>
          <a:prstGeom prst="rect">
            <a:avLst/>
          </a:prstGeom>
        </p:spPr>
      </p:pic>
    </p:spTree>
    <p:extLst>
      <p:ext uri="{BB962C8B-B14F-4D97-AF65-F5344CB8AC3E}">
        <p14:creationId xmlns:p14="http://schemas.microsoft.com/office/powerpoint/2010/main" val="22685426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0519"/>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233" y="1104801"/>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873" y="274867"/>
            <a:ext cx="1641720" cy="2275652"/>
          </a:xfrm>
          <a:prstGeom prst="rect">
            <a:avLst/>
          </a:prstGeom>
        </p:spPr>
      </p:pic>
      <p:sp>
        <p:nvSpPr>
          <p:cNvPr id="23" name="MH_Other_1"/>
          <p:cNvSpPr/>
          <p:nvPr>
            <p:custDataLst>
              <p:tags r:id="rId1"/>
            </p:custDataLst>
          </p:nvPr>
        </p:nvSpPr>
        <p:spPr>
          <a:xfrm>
            <a:off x="4337180" y="1604556"/>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22" y="3336611"/>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algn="ctr" defTabSz="914332">
              <a:defRPr/>
            </a:pPr>
            <a:r>
              <a:rPr lang="en-US" altLang="zh-CN"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HÌNH THÀNH KIẾN THỨC</a:t>
            </a:r>
            <a:endParaRPr lang="zh-CN" altLang="en-US"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5" y="1408949"/>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332">
              <a:defRPr/>
            </a:pP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42609997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par>
                                <p:cTn id="14" presetID="26"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80">
                                          <p:stCondLst>
                                            <p:cond delay="0"/>
                                          </p:stCondLst>
                                        </p:cTn>
                                        <p:tgtEl>
                                          <p:spTgt spid="24"/>
                                        </p:tgtEl>
                                      </p:cBhvr>
                                    </p:animEffect>
                                    <p:anim calcmode="lin" valueType="num">
                                      <p:cBhvr>
                                        <p:cTn id="1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2" dur="26">
                                          <p:stCondLst>
                                            <p:cond delay="650"/>
                                          </p:stCondLst>
                                        </p:cTn>
                                        <p:tgtEl>
                                          <p:spTgt spid="24"/>
                                        </p:tgtEl>
                                      </p:cBhvr>
                                      <p:to x="100000" y="60000"/>
                                    </p:animScale>
                                    <p:animScale>
                                      <p:cBhvr>
                                        <p:cTn id="23" dur="166" decel="50000">
                                          <p:stCondLst>
                                            <p:cond delay="676"/>
                                          </p:stCondLst>
                                        </p:cTn>
                                        <p:tgtEl>
                                          <p:spTgt spid="24"/>
                                        </p:tgtEl>
                                      </p:cBhvr>
                                      <p:to x="100000" y="100000"/>
                                    </p:animScale>
                                    <p:animScale>
                                      <p:cBhvr>
                                        <p:cTn id="24" dur="26">
                                          <p:stCondLst>
                                            <p:cond delay="1312"/>
                                          </p:stCondLst>
                                        </p:cTn>
                                        <p:tgtEl>
                                          <p:spTgt spid="24"/>
                                        </p:tgtEl>
                                      </p:cBhvr>
                                      <p:to x="100000" y="80000"/>
                                    </p:animScale>
                                    <p:animScale>
                                      <p:cBhvr>
                                        <p:cTn id="25" dur="166" decel="50000">
                                          <p:stCondLst>
                                            <p:cond delay="1338"/>
                                          </p:stCondLst>
                                        </p:cTn>
                                        <p:tgtEl>
                                          <p:spTgt spid="24"/>
                                        </p:tgtEl>
                                      </p:cBhvr>
                                      <p:to x="100000" y="100000"/>
                                    </p:animScale>
                                    <p:animScale>
                                      <p:cBhvr>
                                        <p:cTn id="26" dur="26">
                                          <p:stCondLst>
                                            <p:cond delay="1642"/>
                                          </p:stCondLst>
                                        </p:cTn>
                                        <p:tgtEl>
                                          <p:spTgt spid="24"/>
                                        </p:tgtEl>
                                      </p:cBhvr>
                                      <p:to x="100000" y="90000"/>
                                    </p:animScale>
                                    <p:animScale>
                                      <p:cBhvr>
                                        <p:cTn id="27" dur="166" decel="50000">
                                          <p:stCondLst>
                                            <p:cond delay="1668"/>
                                          </p:stCondLst>
                                        </p:cTn>
                                        <p:tgtEl>
                                          <p:spTgt spid="24"/>
                                        </p:tgtEl>
                                      </p:cBhvr>
                                      <p:to x="100000" y="100000"/>
                                    </p:animScale>
                                    <p:animScale>
                                      <p:cBhvr>
                                        <p:cTn id="28" dur="26">
                                          <p:stCondLst>
                                            <p:cond delay="1808"/>
                                          </p:stCondLst>
                                        </p:cTn>
                                        <p:tgtEl>
                                          <p:spTgt spid="24"/>
                                        </p:tgtEl>
                                      </p:cBhvr>
                                      <p:to x="100000" y="95000"/>
                                    </p:animScale>
                                    <p:animScale>
                                      <p:cBhvr>
                                        <p:cTn id="29"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464086"/>
            <a:ext cx="9532306" cy="5632311"/>
          </a:xfrm>
          <a:prstGeom prst="rect">
            <a:avLst/>
          </a:prstGeom>
        </p:spPr>
        <p:txBody>
          <a:bodyPr wrap="square">
            <a:spAutoFit/>
          </a:bodyPr>
          <a:lstStyle/>
          <a:p>
            <a:pPr lvl="0"/>
            <a:r>
              <a:rPr lang="en-US" sz="2400" b="1" dirty="0" smtClean="0">
                <a:latin typeface="Times New Roman" panose="02020603050405020304" pitchFamily="18" charset="0"/>
                <a:cs typeface="Times New Roman" panose="02020603050405020304" pitchFamily="18" charset="0"/>
              </a:rPr>
              <a:t>I. </a:t>
            </a:r>
            <a:r>
              <a:rPr lang="vi-VN" sz="2400" b="1" dirty="0" smtClean="0">
                <a:latin typeface="Times New Roman" panose="02020603050405020304" pitchFamily="18" charset="0"/>
                <a:cs typeface="Times New Roman" panose="02020603050405020304" pitchFamily="18" charset="0"/>
              </a:rPr>
              <a:t>TÌM </a:t>
            </a:r>
            <a:r>
              <a:rPr lang="vi-VN" sz="2400" b="1" dirty="0">
                <a:latin typeface="Times New Roman" panose="02020603050405020304" pitchFamily="18" charset="0"/>
                <a:cs typeface="Times New Roman" panose="02020603050405020304" pitchFamily="18" charset="0"/>
              </a:rPr>
              <a:t>HIỂU </a:t>
            </a:r>
            <a:r>
              <a:rPr lang="vi-VN" sz="2400" b="1" dirty="0" smtClean="0">
                <a:latin typeface="Times New Roman" panose="02020603050405020304" pitchFamily="18" charset="0"/>
                <a:cs typeface="Times New Roman" panose="02020603050405020304" pitchFamily="18" charset="0"/>
              </a:rPr>
              <a:t>CHUNG</a:t>
            </a:r>
            <a:endParaRPr lang="en-US" sz="2400" dirty="0">
              <a:latin typeface="Times New Roman" panose="02020603050405020304" pitchFamily="18" charset="0"/>
              <a:cs typeface="Times New Roman" panose="02020603050405020304" pitchFamily="18" charset="0"/>
            </a:endParaRPr>
          </a:p>
          <a:p>
            <a:pPr lvl="0"/>
            <a:r>
              <a:rPr lang="en-US" sz="2400" b="1" dirty="0" smtClean="0">
                <a:latin typeface="Times New Roman" panose="02020603050405020304" pitchFamily="18" charset="0"/>
                <a:cs typeface="Times New Roman" panose="02020603050405020304" pitchFamily="18" charset="0"/>
              </a:rPr>
              <a:t>1. </a:t>
            </a:r>
            <a:r>
              <a:rPr lang="vi-VN" sz="2400" b="1" dirty="0" smtClean="0">
                <a:latin typeface="Times New Roman" panose="02020603050405020304" pitchFamily="18" charset="0"/>
                <a:cs typeface="Times New Roman" panose="02020603050405020304" pitchFamily="18" charset="0"/>
              </a:rPr>
              <a:t>Tác </a:t>
            </a:r>
            <a:r>
              <a:rPr lang="vi-VN" sz="2400" b="1" dirty="0">
                <a:latin typeface="Times New Roman" panose="02020603050405020304" pitchFamily="18" charset="0"/>
                <a:cs typeface="Times New Roman" panose="02020603050405020304" pitchFamily="18" charset="0"/>
              </a:rPr>
              <a:t>giả</a:t>
            </a:r>
            <a:endParaRPr lang="en-US" sz="2400" dirty="0">
              <a:latin typeface="Times New Roman" panose="02020603050405020304" pitchFamily="18" charset="0"/>
              <a:cs typeface="Times New Roman" panose="02020603050405020304" pitchFamily="18" charset="0"/>
            </a:endParaRPr>
          </a:p>
          <a:p>
            <a:pPr lvl="0"/>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Nguyễn </a:t>
            </a:r>
            <a:r>
              <a:rPr lang="vi-VN" sz="2400" dirty="0">
                <a:latin typeface="Times New Roman" panose="02020603050405020304" pitchFamily="18" charset="0"/>
                <a:cs typeface="Times New Roman" panose="02020603050405020304" pitchFamily="18" charset="0"/>
              </a:rPr>
              <a:t>Khải (1930-2008), tên khai sinh là Nguyễn Mạnh Khải, sinh tại Hà Nội nhưng tuổi nhỏ sống ở nhiều nơi.</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Nguyễn </a:t>
            </a:r>
            <a:r>
              <a:rPr lang="vi-VN" sz="2400" dirty="0">
                <a:latin typeface="Times New Roman" panose="02020603050405020304" pitchFamily="18" charset="0"/>
                <a:cs typeface="Times New Roman" panose="02020603050405020304" pitchFamily="18" charset="0"/>
              </a:rPr>
              <a:t>Khải viết văn từ năm 1950, </a:t>
            </a:r>
            <a:r>
              <a:rPr lang="en-US" sz="2400" dirty="0">
                <a:latin typeface="Times New Roman" panose="02020603050405020304" pitchFamily="18" charset="0"/>
                <a:cs typeface="Times New Roman" panose="02020603050405020304" pitchFamily="18" charset="0"/>
              </a:rPr>
              <a:t>ông nhạy </a:t>
            </a:r>
            <a:r>
              <a:rPr lang="en-US" sz="2400" dirty="0">
                <a:latin typeface="Times New Roman" panose="02020603050405020304" pitchFamily="18" charset="0"/>
                <a:cs typeface="Times New Roman" panose="02020603050405020304" pitchFamily="18" charset="0"/>
              </a:rPr>
              <a:t>bén với những vấn đề thời sự xã hội và có khả năng phân tích tâm lí nhân vật sắc </a:t>
            </a:r>
            <a:r>
              <a:rPr lang="en-US" sz="2400" dirty="0" smtClean="0">
                <a:latin typeface="Times New Roman" panose="02020603050405020304" pitchFamily="18" charset="0"/>
                <a:cs typeface="Times New Roman" panose="02020603050405020304" pitchFamily="18" charset="0"/>
              </a:rPr>
              <a:t>sảo; Ở </a:t>
            </a:r>
            <a:r>
              <a:rPr lang="en-US" sz="2400" dirty="0">
                <a:latin typeface="Times New Roman" panose="02020603050405020304" pitchFamily="18" charset="0"/>
                <a:cs typeface="Times New Roman" panose="02020603050405020304" pitchFamily="18" charset="0"/>
              </a:rPr>
              <a:t>giai đoạn đổi mới của đất nước, ông đặc biệt quan tâm đến đời sống tinh thần và số phận cá nhân trong cuộc sống đời thường. </a:t>
            </a:r>
            <a:r>
              <a:rPr lang="en-US" sz="2400" dirty="0">
                <a:latin typeface="Times New Roman" panose="02020603050405020304" pitchFamily="18" charset="0"/>
                <a:cs typeface="Times New Roman" panose="02020603050405020304" pitchFamily="18" charset="0"/>
              </a:rPr>
              <a:t>Giọng văn đôn hậu, trầm lắng, nhiều chiêm nghiệm về những triết lí nhân sinh. </a:t>
            </a:r>
          </a:p>
          <a:p>
            <a:r>
              <a:rPr lang="vi-VN" sz="2400" b="1" dirty="0" smtClean="0">
                <a:latin typeface="Times New Roman" panose="02020603050405020304" pitchFamily="18" charset="0"/>
                <a:cs typeface="Times New Roman" panose="02020603050405020304" pitchFamily="18" charset="0"/>
              </a:rPr>
              <a:t>2</a:t>
            </a:r>
            <a:r>
              <a:rPr lang="vi-VN" sz="2400" b="1" dirty="0">
                <a:latin typeface="Times New Roman" panose="02020603050405020304" pitchFamily="18" charset="0"/>
                <a:cs typeface="Times New Roman" panose="02020603050405020304" pitchFamily="18" charset="0"/>
              </a:rPr>
              <a:t>. Tác phẩm:</a:t>
            </a:r>
            <a:endParaRPr lang="en-US" sz="2400" b="1" dirty="0">
              <a:latin typeface="Times New Roman" panose="02020603050405020304" pitchFamily="18" charset="0"/>
              <a:cs typeface="Times New Roman" panose="02020603050405020304" pitchFamily="18" charset="0"/>
            </a:endParaRPr>
          </a:p>
          <a:p>
            <a:pPr lvl="0"/>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Một </a:t>
            </a:r>
            <a:r>
              <a:rPr lang="vi-VN" sz="2400" dirty="0">
                <a:latin typeface="Times New Roman" panose="02020603050405020304" pitchFamily="18" charset="0"/>
                <a:cs typeface="Times New Roman" panose="02020603050405020304" pitchFamily="18" charset="0"/>
              </a:rPr>
              <a:t>người Hà Nội in trong tập truyện ngắn cùng tên của Nguyễn Khải (1990).</a:t>
            </a:r>
            <a:endParaRPr lang="en-US" sz="2400" dirty="0">
              <a:latin typeface="Times New Roman" panose="02020603050405020304" pitchFamily="18" charset="0"/>
              <a:cs typeface="Times New Roman" panose="02020603050405020304" pitchFamily="18" charset="0"/>
            </a:endParaRPr>
          </a:p>
          <a:p>
            <a:pPr lvl="0"/>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Truyện </a:t>
            </a:r>
            <a:r>
              <a:rPr lang="vi-VN" sz="2400" dirty="0">
                <a:latin typeface="Times New Roman" panose="02020603050405020304" pitchFamily="18" charset="0"/>
                <a:cs typeface="Times New Roman" panose="02020603050405020304" pitchFamily="18" charset="0"/>
              </a:rPr>
              <a:t>đã thể hiện những khám phá, phát hiện của Nguyễn Khải về vẻ đẹp trong chiều sâu tâm hồn, tính cách con người </a:t>
            </a:r>
            <a:r>
              <a:rPr lang="en-US" sz="2400" dirty="0" smtClean="0">
                <a:latin typeface="Times New Roman" panose="02020603050405020304" pitchFamily="18" charset="0"/>
                <a:cs typeface="Times New Roman" panose="02020603050405020304" pitchFamily="18" charset="0"/>
              </a:rPr>
              <a:t>Hà Nội </a:t>
            </a:r>
            <a:r>
              <a:rPr lang="vi-VN" sz="2400" dirty="0" smtClean="0">
                <a:latin typeface="Times New Roman" panose="02020603050405020304" pitchFamily="18" charset="0"/>
                <a:cs typeface="Times New Roman" panose="02020603050405020304" pitchFamily="18" charset="0"/>
              </a:rPr>
              <a:t>qua </a:t>
            </a:r>
            <a:r>
              <a:rPr lang="vi-VN" sz="2400" dirty="0">
                <a:latin typeface="Times New Roman" panose="02020603050405020304" pitchFamily="18" charset="0"/>
                <a:cs typeface="Times New Roman" panose="02020603050405020304" pitchFamily="18" charset="0"/>
              </a:rPr>
              <a:t>bao biến động thăng trầm của đất nước.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18224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484910"/>
            <a:ext cx="8596668" cy="623455"/>
          </a:xfrm>
        </p:spPr>
        <p:txBody>
          <a:bodyPr>
            <a:normAutofit fontScale="90000"/>
          </a:bodyPr>
          <a:lstStyle/>
          <a:p>
            <a:pPr lvl="0" eaLnBrk="0" fontAlgn="base" hangingPunct="0">
              <a:lnSpc>
                <a:spcPct val="100000"/>
              </a:lnSpc>
              <a:spcAft>
                <a:spcPct val="0"/>
              </a:spcAft>
              <a:tabLst>
                <a:tab pos="406400" algn="l"/>
              </a:tabLst>
            </a:pPr>
            <a:r>
              <a:rPr lang="en-US" altLang="en-US" sz="3100" b="1" dirty="0" smtClean="0">
                <a:latin typeface="Arial" panose="020B0604020202020204" pitchFamily="34" charset="0"/>
                <a:ea typeface="Times New Roman" panose="02020603050405020304" pitchFamily="18" charset="0"/>
              </a:rPr>
              <a:t>II. ĐỌC </a:t>
            </a:r>
            <a:r>
              <a:rPr lang="en-US" altLang="en-US" sz="3100" b="1" dirty="0" smtClean="0">
                <a:latin typeface="Times New Roman" panose="02020603050405020304" pitchFamily="18" charset="0"/>
                <a:ea typeface="Times New Roman" panose="02020603050405020304" pitchFamily="18" charset="0"/>
                <a:cs typeface="Times New Roman" panose="02020603050405020304" pitchFamily="18" charset="0"/>
              </a:rPr>
              <a:t>HIỂU</a:t>
            </a:r>
            <a:r>
              <a:rPr lang="vi-VN" altLang="en-US" sz="5400" dirty="0">
                <a:latin typeface="Arial" panose="020B0604020202020204" pitchFamily="34" charset="0"/>
              </a:rPr>
              <a:t/>
            </a:r>
            <a:br>
              <a:rPr lang="vi-VN" altLang="en-US" sz="5400" dirty="0">
                <a:latin typeface="Arial" panose="020B0604020202020204" pitchFamily="34" charset="0"/>
              </a:rPr>
            </a:br>
            <a:r>
              <a:rPr lang="en-US" altLang="en-US" sz="3100" dirty="0">
                <a:latin typeface="Arial" panose="020B0604020202020204" pitchFamily="34" charset="0"/>
              </a:rPr>
              <a:t/>
            </a:r>
            <a:br>
              <a:rPr lang="en-US" altLang="en-US" sz="3100" dirty="0">
                <a:latin typeface="Arial" panose="020B0604020202020204" pitchFamily="34" charset="0"/>
              </a:rPr>
            </a:br>
            <a:r>
              <a:rPr lang="en-US" altLang="en-US" sz="3100" dirty="0" smtClean="0">
                <a:latin typeface="Arial" panose="020B0604020202020204" pitchFamily="34" charset="0"/>
              </a:rPr>
              <a:t/>
            </a:r>
            <a:br>
              <a:rPr lang="en-US" altLang="en-US" sz="3100" dirty="0" smtClean="0">
                <a:latin typeface="Arial" panose="020B0604020202020204" pitchFamily="34" charset="0"/>
              </a:rPr>
            </a:br>
            <a:endParaRPr lang="en-US" dirty="0"/>
          </a:p>
        </p:txBody>
      </p:sp>
      <p:sp>
        <p:nvSpPr>
          <p:cNvPr id="5" name="Title 1"/>
          <p:cNvSpPr txBox="1">
            <a:spLocks/>
          </p:cNvSpPr>
          <p:nvPr/>
        </p:nvSpPr>
        <p:spPr>
          <a:xfrm>
            <a:off x="705044" y="1039092"/>
            <a:ext cx="8596668" cy="526474"/>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0" fontAlgn="base" hangingPunct="0">
              <a:spcAft>
                <a:spcPct val="0"/>
              </a:spcAft>
              <a:tabLst>
                <a:tab pos="406400" algn="l"/>
              </a:tabLst>
            </a:pPr>
            <a:r>
              <a:rPr lang="en-US" altLang="en-US" sz="3100" dirty="0" smtClean="0">
                <a:latin typeface="Arial" panose="020B0604020202020204" pitchFamily="34" charset="0"/>
              </a:rPr>
              <a:t/>
            </a:r>
            <a:br>
              <a:rPr lang="en-US" altLang="en-US" sz="3100" dirty="0" smtClean="0">
                <a:latin typeface="Arial" panose="020B0604020202020204" pitchFamily="34" charset="0"/>
              </a:rPr>
            </a:br>
            <a:r>
              <a:rPr lang="en-US" altLang="en-US" sz="8600" b="1"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vi-VN" altLang="en-US" sz="8600" b="1" dirty="0" smtClean="0">
                <a:latin typeface="Times New Roman" panose="02020603050405020304" pitchFamily="18" charset="0"/>
                <a:ea typeface="Times New Roman" panose="02020603050405020304" pitchFamily="18" charset="0"/>
                <a:cs typeface="Times New Roman" panose="02020603050405020304" pitchFamily="18" charset="0"/>
              </a:rPr>
              <a:t>Nhân vật </a:t>
            </a:r>
            <a:r>
              <a:rPr lang="en-US" altLang="en-US" sz="8600" b="1" dirty="0" smtClean="0">
                <a:latin typeface="Times New Roman" panose="02020603050405020304" pitchFamily="18" charset="0"/>
                <a:ea typeface="Times New Roman" panose="02020603050405020304" pitchFamily="18" charset="0"/>
                <a:cs typeface="Times New Roman" panose="02020603050405020304" pitchFamily="18" charset="0"/>
              </a:rPr>
              <a:t>bà </a:t>
            </a:r>
            <a:r>
              <a:rPr lang="vi-VN" altLang="en-US" sz="8600" b="1" dirty="0" smtClean="0">
                <a:latin typeface="Times New Roman" panose="02020603050405020304" pitchFamily="18" charset="0"/>
                <a:ea typeface="Times New Roman" panose="02020603050405020304" pitchFamily="18" charset="0"/>
                <a:cs typeface="Times New Roman" panose="02020603050405020304" pitchFamily="18" charset="0"/>
              </a:rPr>
              <a:t>Hiền</a:t>
            </a:r>
            <a:r>
              <a:rPr lang="en-US" altLang="en-US" sz="8600" b="1" dirty="0" smtClean="0">
                <a:latin typeface="Times New Roman" panose="02020603050405020304" pitchFamily="18" charset="0"/>
                <a:ea typeface="Times New Roman" panose="02020603050405020304" pitchFamily="18" charset="0"/>
                <a:cs typeface="Times New Roman" panose="02020603050405020304" pitchFamily="18" charset="0"/>
              </a:rPr>
              <a:t> qua sự khám phá của nhân vật tôi</a:t>
            </a:r>
            <a:r>
              <a:rPr lang="vi-VN" altLang="en-US" sz="86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vi-VN" altLang="en-US" sz="8600" dirty="0" smtClean="0">
                <a:latin typeface="Times New Roman" panose="02020603050405020304" pitchFamily="18" charset="0"/>
                <a:cs typeface="Times New Roman" panose="02020603050405020304" pitchFamily="18" charset="0"/>
              </a:rPr>
              <a:t/>
            </a:r>
            <a:br>
              <a:rPr lang="vi-VN" altLang="en-US" sz="8600" dirty="0" smtClean="0">
                <a:latin typeface="Times New Roman" panose="02020603050405020304" pitchFamily="18" charset="0"/>
                <a:cs typeface="Times New Roman" panose="02020603050405020304" pitchFamily="18" charset="0"/>
              </a:rPr>
            </a:br>
            <a:endParaRPr lang="en-US" sz="86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9048610"/>
              </p:ext>
            </p:extLst>
          </p:nvPr>
        </p:nvGraphicFramePr>
        <p:xfrm>
          <a:off x="55418" y="1565563"/>
          <a:ext cx="12136582" cy="5690663"/>
        </p:xfrm>
        <a:graphic>
          <a:graphicData uri="http://schemas.openxmlformats.org/drawingml/2006/table">
            <a:tbl>
              <a:tblPr firstRow="1" bandRow="1">
                <a:tableStyleId>{5C22544A-7EE6-4342-B048-85BDC9FD1C3A}</a:tableStyleId>
              </a:tblPr>
              <a:tblGrid>
                <a:gridCol w="2192861">
                  <a:extLst>
                    <a:ext uri="{9D8B030D-6E8A-4147-A177-3AD203B41FA5}">
                      <a16:colId xmlns:a16="http://schemas.microsoft.com/office/drawing/2014/main" val="1406128411"/>
                    </a:ext>
                  </a:extLst>
                </a:gridCol>
                <a:gridCol w="5898194">
                  <a:extLst>
                    <a:ext uri="{9D8B030D-6E8A-4147-A177-3AD203B41FA5}">
                      <a16:colId xmlns:a16="http://schemas.microsoft.com/office/drawing/2014/main" val="4089779855"/>
                    </a:ext>
                  </a:extLst>
                </a:gridCol>
                <a:gridCol w="4045527">
                  <a:extLst>
                    <a:ext uri="{9D8B030D-6E8A-4147-A177-3AD203B41FA5}">
                      <a16:colId xmlns:a16="http://schemas.microsoft.com/office/drawing/2014/main" val="1528659042"/>
                    </a:ext>
                  </a:extLst>
                </a:gridCol>
              </a:tblGrid>
              <a:tr h="1364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kern="100" dirty="0" smtClean="0">
                          <a:effectLst/>
                          <a:latin typeface="Times New Roman" panose="02020603050405020304" pitchFamily="18" charset="0"/>
                          <a:cs typeface="Times New Roman" panose="02020603050405020304" pitchFamily="18" charset="0"/>
                        </a:rPr>
                        <a:t>Thời đoạn đất nước</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kern="100" dirty="0" smtClean="0">
                          <a:effectLst/>
                          <a:latin typeface="Times New Roman" panose="02020603050405020304" pitchFamily="18" charset="0"/>
                          <a:cs typeface="Times New Roman" panose="02020603050405020304" pitchFamily="18" charset="0"/>
                        </a:rPr>
                        <a:t>Thời đoạn đất nước</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kern="100" dirty="0" smtClean="0">
                          <a:effectLst/>
                          <a:latin typeface="Times New Roman" panose="02020603050405020304" pitchFamily="18" charset="0"/>
                          <a:cs typeface="Times New Roman" panose="02020603050405020304" pitchFamily="18" charset="0"/>
                        </a:rPr>
                        <a:t>Nhân vật tôi</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a:txBody>
                  <a:tcPr/>
                </a:tc>
                <a:extLst>
                  <a:ext uri="{0D108BD9-81ED-4DB2-BD59-A6C34878D82A}">
                    <a16:rowId xmlns:a16="http://schemas.microsoft.com/office/drawing/2014/main" val="4164439925"/>
                  </a:ext>
                </a:extLst>
              </a:tr>
              <a:tr h="4319063">
                <a:tc>
                  <a:txBody>
                    <a:bodyPr/>
                    <a:lstStyle/>
                    <a:p>
                      <a:pPr marL="67945" algn="just">
                        <a:lnSpc>
                          <a:spcPts val="1595"/>
                        </a:lnSpc>
                        <a:spcAft>
                          <a:spcPts val="0"/>
                        </a:spcAft>
                      </a:pPr>
                      <a:endParaRPr lang="en-US" sz="2800" kern="100" dirty="0" smtClean="0">
                        <a:effectLst/>
                        <a:latin typeface="Times New Roman" panose="02020603050405020304" pitchFamily="18" charset="0"/>
                        <a:cs typeface="Times New Roman" panose="02020603050405020304" pitchFamily="18" charset="0"/>
                      </a:endParaRPr>
                    </a:p>
                    <a:p>
                      <a:pPr marL="67945" algn="just">
                        <a:lnSpc>
                          <a:spcPts val="1595"/>
                        </a:lnSpc>
                        <a:spcAft>
                          <a:spcPts val="0"/>
                        </a:spcAft>
                      </a:pPr>
                      <a:endParaRPr lang="en-US" sz="2800" kern="100" dirty="0" smtClean="0">
                        <a:effectLst/>
                        <a:latin typeface="Times New Roman" panose="02020603050405020304" pitchFamily="18" charset="0"/>
                        <a:cs typeface="Times New Roman" panose="02020603050405020304" pitchFamily="18" charset="0"/>
                      </a:endParaRPr>
                    </a:p>
                    <a:p>
                      <a:pPr marL="67945" algn="just">
                        <a:lnSpc>
                          <a:spcPts val="1595"/>
                        </a:lnSpc>
                        <a:spcAft>
                          <a:spcPts val="0"/>
                        </a:spcAft>
                      </a:pPr>
                      <a:r>
                        <a:rPr lang="en-US" sz="2800" kern="100" dirty="0" smtClean="0">
                          <a:effectLst/>
                          <a:latin typeface="Times New Roman" panose="02020603050405020304" pitchFamily="18" charset="0"/>
                          <a:cs typeface="Times New Roman" panose="02020603050405020304" pitchFamily="18" charset="0"/>
                        </a:rPr>
                        <a:t>Trước 1955</a:t>
                      </a:r>
                      <a:endParaRPr lang="en-US" sz="2800" dirty="0" smtClean="0">
                        <a:effectLst/>
                        <a:latin typeface="Times New Roman" panose="02020603050405020304" pitchFamily="18" charset="0"/>
                        <a:cs typeface="Times New Roman" panose="02020603050405020304" pitchFamily="18" charset="0"/>
                      </a:endParaRPr>
                    </a:p>
                    <a:p>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kern="100" dirty="0" smtClean="0">
                          <a:effectLst/>
                          <a:latin typeface="Times New Roman" panose="02020603050405020304" pitchFamily="18" charset="0"/>
                          <a:cs typeface="Times New Roman" panose="02020603050405020304" pitchFamily="18" charset="0"/>
                        </a:rPr>
                        <a:t>- Lai lịch: người gốc Hà Nội, có nhan sắc, thông minh, gia đình gia giáo, có nền nếp, yêu văn chương.</a:t>
                      </a:r>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00" dirty="0" smtClean="0">
                          <a:effectLst/>
                          <a:latin typeface="Times New Roman" panose="02020603050405020304" pitchFamily="18" charset="0"/>
                          <a:cs typeface="Times New Roman" panose="02020603050405020304" pitchFamily="18" charset="0"/>
                        </a:rPr>
                        <a:t>- Trong kháng chiến chống Pháp: vẫn sống ở Hà Nội. →Tình yêu Hà Nội, sự gắn bó với Hà Nội.</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l" defTabSz="457200" rtl="0" eaLnBrk="1" fontAlgn="auto" latinLnBrk="0" hangingPunct="1">
                        <a:lnSpc>
                          <a:spcPct val="100000"/>
                        </a:lnSpc>
                        <a:spcBef>
                          <a:spcPts val="0"/>
                        </a:spcBef>
                        <a:spcAft>
                          <a:spcPts val="0"/>
                        </a:spcAft>
                        <a:buClrTx/>
                        <a:buSzTx/>
                        <a:buFontTx/>
                        <a:buChar char="-"/>
                        <a:tabLst/>
                        <a:defRPr/>
                      </a:pPr>
                      <a:endParaRPr lang="en-US" sz="2800" dirty="0" smtClean="0">
                        <a:effectLst/>
                        <a:latin typeface="Times New Roman" panose="02020603050405020304" pitchFamily="18" charset="0"/>
                        <a:cs typeface="Times New Roman" panose="02020603050405020304" pitchFamily="18" charset="0"/>
                      </a:endParaRPr>
                    </a:p>
                    <a:p>
                      <a:endParaRPr lang="en-US" sz="2800" dirty="0"/>
                    </a:p>
                  </a:txBody>
                  <a:tcPr/>
                </a:tc>
                <a:tc>
                  <a:txBody>
                    <a:bodyPr/>
                    <a:lstStyle/>
                    <a:p>
                      <a:pPr algn="just">
                        <a:lnSpc>
                          <a:spcPct val="107000"/>
                        </a:lnSpc>
                        <a:spcAft>
                          <a:spcPts val="800"/>
                        </a:spcAft>
                      </a:pPr>
                      <a:r>
                        <a:rPr lang="en-US" sz="2800" kern="100" dirty="0" smtClean="0">
                          <a:effectLst/>
                          <a:latin typeface="Times New Roman" panose="02020603050405020304" pitchFamily="18" charset="0"/>
                          <a:cs typeface="Times New Roman" panose="02020603050405020304" pitchFamily="18" charset="0"/>
                        </a:rPr>
                        <a:t>người gắn bó và chứng kiến cuộc đời nhân vật bà Hiền.</a:t>
                      </a:r>
                      <a:endParaRPr lang="en-US" sz="2800" dirty="0" smtClean="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800" kern="100" dirty="0" smtClean="0">
                          <a:effectLst/>
                          <a:latin typeface="Times New Roman" panose="02020603050405020304" pitchFamily="18" charset="0"/>
                          <a:cs typeface="Times New Roman" panose="02020603050405020304" pitchFamily="18" charset="0"/>
                        </a:rPr>
                        <a:t/>
                      </a:r>
                      <a:br>
                        <a:rPr lang="en-US" sz="2800" kern="100" dirty="0" smtClean="0">
                          <a:effectLst/>
                          <a:latin typeface="Times New Roman" panose="02020603050405020304" pitchFamily="18" charset="0"/>
                          <a:cs typeface="Times New Roman" panose="02020603050405020304" pitchFamily="18" charset="0"/>
                        </a:rPr>
                      </a:br>
                      <a:r>
                        <a:rPr lang="en-US" sz="2800" kern="100" dirty="0" smtClean="0">
                          <a:effectLst/>
                          <a:latin typeface="Times New Roman" panose="02020603050405020304" pitchFamily="18" charset="0"/>
                          <a:cs typeface="Times New Roman" panose="02020603050405020304" pitchFamily="18" charset="0"/>
                        </a:rPr>
                        <a:t>→"</a:t>
                      </a:r>
                      <a:r>
                        <a:rPr lang="en-US" sz="2800" u="sng" kern="100" dirty="0" smtClean="0">
                          <a:effectLst/>
                          <a:latin typeface="Times New Roman" panose="02020603050405020304" pitchFamily="18" charset="0"/>
                          <a:cs typeface="Times New Roman" panose="02020603050405020304" pitchFamily="18" charset="0"/>
                        </a:rPr>
                        <a:t>nghi ngại</a:t>
                      </a:r>
                      <a:r>
                        <a:rPr lang="en-US" sz="2800" kern="100" dirty="0" smtClean="0">
                          <a:effectLst/>
                          <a:latin typeface="Times New Roman" panose="02020603050405020304" pitchFamily="18" charset="0"/>
                          <a:cs typeface="Times New Roman" panose="02020603050405020304" pitchFamily="18" charset="0"/>
                        </a:rPr>
                        <a:t> ".</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a:txBody>
                  <a:tcPr/>
                </a:tc>
                <a:extLst>
                  <a:ext uri="{0D108BD9-81ED-4DB2-BD59-A6C34878D82A}">
                    <a16:rowId xmlns:a16="http://schemas.microsoft.com/office/drawing/2014/main" val="3426717173"/>
                  </a:ext>
                </a:extLst>
              </a:tr>
            </a:tbl>
          </a:graphicData>
        </a:graphic>
      </p:graphicFrame>
    </p:spTree>
    <p:extLst>
      <p:ext uri="{BB962C8B-B14F-4D97-AF65-F5344CB8AC3E}">
        <p14:creationId xmlns:p14="http://schemas.microsoft.com/office/powerpoint/2010/main" val="4740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60069402"/>
              </p:ext>
            </p:extLst>
          </p:nvPr>
        </p:nvGraphicFramePr>
        <p:xfrm>
          <a:off x="0" y="1"/>
          <a:ext cx="12192001" cy="7303516"/>
        </p:xfrm>
        <a:graphic>
          <a:graphicData uri="http://schemas.openxmlformats.org/drawingml/2006/table">
            <a:tbl>
              <a:tblPr firstRow="1" firstCol="1" bandRow="1">
                <a:tableStyleId>{5C22544A-7EE6-4342-B048-85BDC9FD1C3A}</a:tableStyleId>
              </a:tblPr>
              <a:tblGrid>
                <a:gridCol w="1996965">
                  <a:extLst>
                    <a:ext uri="{9D8B030D-6E8A-4147-A177-3AD203B41FA5}">
                      <a16:colId xmlns:a16="http://schemas.microsoft.com/office/drawing/2014/main" val="1542052587"/>
                    </a:ext>
                  </a:extLst>
                </a:gridCol>
                <a:gridCol w="5303721">
                  <a:extLst>
                    <a:ext uri="{9D8B030D-6E8A-4147-A177-3AD203B41FA5}">
                      <a16:colId xmlns:a16="http://schemas.microsoft.com/office/drawing/2014/main" val="3356320930"/>
                    </a:ext>
                  </a:extLst>
                </a:gridCol>
                <a:gridCol w="4891315">
                  <a:extLst>
                    <a:ext uri="{9D8B030D-6E8A-4147-A177-3AD203B41FA5}">
                      <a16:colId xmlns:a16="http://schemas.microsoft.com/office/drawing/2014/main" val="2275428878"/>
                    </a:ext>
                  </a:extLst>
                </a:gridCol>
              </a:tblGrid>
              <a:tr h="6705599">
                <a:tc>
                  <a:txBody>
                    <a:bodyPr/>
                    <a:lstStyle/>
                    <a:p>
                      <a:pPr marL="67945" algn="just">
                        <a:lnSpc>
                          <a:spcPts val="1595"/>
                        </a:lnSpc>
                        <a:spcAft>
                          <a:spcPts val="0"/>
                        </a:spcAft>
                      </a:pPr>
                      <a:endParaRPr lang="en-US" sz="2300" kern="100" dirty="0" smtClean="0">
                        <a:solidFill>
                          <a:schemeClr val="tx1"/>
                        </a:solidFill>
                        <a:effectLst/>
                        <a:latin typeface="Times New Roman" panose="02020603050405020304" pitchFamily="18" charset="0"/>
                        <a:cs typeface="Times New Roman" panose="02020603050405020304" pitchFamily="18" charset="0"/>
                      </a:endParaRPr>
                    </a:p>
                    <a:p>
                      <a:pPr marL="67945" algn="just">
                        <a:lnSpc>
                          <a:spcPts val="1595"/>
                        </a:lnSpc>
                        <a:spcAft>
                          <a:spcPts val="0"/>
                        </a:spcAft>
                      </a:pPr>
                      <a:endParaRPr lang="en-US" sz="2300" kern="100" dirty="0" smtClean="0">
                        <a:solidFill>
                          <a:schemeClr val="tx1"/>
                        </a:solidFill>
                        <a:effectLst/>
                        <a:latin typeface="Times New Roman" panose="02020603050405020304" pitchFamily="18" charset="0"/>
                        <a:cs typeface="Times New Roman" panose="02020603050405020304" pitchFamily="18" charset="0"/>
                      </a:endParaRPr>
                    </a:p>
                    <a:p>
                      <a:pPr marL="67945" algn="just">
                        <a:lnSpc>
                          <a:spcPts val="1595"/>
                        </a:lnSpc>
                        <a:spcAft>
                          <a:spcPts val="0"/>
                        </a:spcAft>
                      </a:pPr>
                      <a:endParaRPr lang="en-US" sz="2300" kern="100" dirty="0" smtClean="0">
                        <a:solidFill>
                          <a:schemeClr val="tx1"/>
                        </a:solidFill>
                        <a:effectLst/>
                        <a:latin typeface="Times New Roman" panose="02020603050405020304" pitchFamily="18" charset="0"/>
                        <a:cs typeface="Times New Roman" panose="02020603050405020304" pitchFamily="18" charset="0"/>
                      </a:endParaRPr>
                    </a:p>
                    <a:p>
                      <a:pPr marL="67945" algn="just">
                        <a:lnSpc>
                          <a:spcPts val="1595"/>
                        </a:lnSpc>
                        <a:spcAft>
                          <a:spcPts val="0"/>
                        </a:spcAft>
                      </a:pPr>
                      <a:r>
                        <a:rPr lang="en-US" sz="2300" kern="100" dirty="0" smtClean="0">
                          <a:solidFill>
                            <a:schemeClr val="tx1"/>
                          </a:solidFill>
                          <a:effectLst/>
                          <a:latin typeface="Times New Roman" panose="02020603050405020304" pitchFamily="18" charset="0"/>
                          <a:cs typeface="Times New Roman" panose="02020603050405020304" pitchFamily="18" charset="0"/>
                        </a:rPr>
                        <a:t>Sau </a:t>
                      </a:r>
                      <a:r>
                        <a:rPr lang="en-US" sz="2300" kern="100" dirty="0">
                          <a:solidFill>
                            <a:schemeClr val="tx1"/>
                          </a:solidFill>
                          <a:effectLst/>
                          <a:latin typeface="Times New Roman" panose="02020603050405020304" pitchFamily="18" charset="0"/>
                          <a:cs typeface="Times New Roman" panose="02020603050405020304" pitchFamily="18" charset="0"/>
                        </a:rPr>
                        <a:t>1955</a:t>
                      </a:r>
                      <a:endParaRPr lang="en-US" sz="2300" dirty="0">
                        <a:solidFill>
                          <a:schemeClr val="tx1"/>
                        </a:solidFill>
                        <a:effectLst/>
                        <a:latin typeface="Times New Roman" panose="02020603050405020304" pitchFamily="18" charset="0"/>
                        <a:cs typeface="Times New Roman" panose="02020603050405020304" pitchFamily="18" charset="0"/>
                      </a:endParaRPr>
                    </a:p>
                    <a:p>
                      <a:pPr marL="67945" algn="just">
                        <a:lnSpc>
                          <a:spcPts val="1595"/>
                        </a:lnSpc>
                        <a:spcAft>
                          <a:spcPts val="0"/>
                        </a:spcAft>
                      </a:pPr>
                      <a:r>
                        <a:rPr lang="en-US" sz="2300" kern="100" dirty="0">
                          <a:solidFill>
                            <a:schemeClr val="tx1"/>
                          </a:solidFill>
                          <a:effectLst/>
                          <a:latin typeface="Times New Roman" panose="02020603050405020304" pitchFamily="18" charset="0"/>
                          <a:cs typeface="Times New Roman" panose="02020603050405020304" pitchFamily="18" charset="0"/>
                        </a:rPr>
                        <a:t> </a:t>
                      </a:r>
                      <a:endPar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15" marR="34815" marT="0" marB="0"/>
                </a:tc>
                <a:tc>
                  <a:txBody>
                    <a:bodyPr/>
                    <a:lstStyle/>
                    <a:p>
                      <a:pPr marL="285750" indent="-285750" algn="just">
                        <a:lnSpc>
                          <a:spcPct val="107000"/>
                        </a:lnSpc>
                        <a:spcAft>
                          <a:spcPts val="800"/>
                        </a:spcAft>
                        <a:buFontTx/>
                        <a:buChar char="-"/>
                      </a:pPr>
                      <a:r>
                        <a:rPr lang="en-US" sz="2300" b="1" kern="100" dirty="0" smtClean="0">
                          <a:solidFill>
                            <a:schemeClr val="tx1"/>
                          </a:solidFill>
                          <a:effectLst/>
                          <a:latin typeface="Times New Roman" panose="02020603050405020304" pitchFamily="18" charset="0"/>
                          <a:cs typeface="Times New Roman" panose="02020603050405020304" pitchFamily="18" charset="0"/>
                        </a:rPr>
                        <a:t>Thái </a:t>
                      </a:r>
                      <a:r>
                        <a:rPr lang="en-US" sz="2300" b="1" kern="100" dirty="0">
                          <a:solidFill>
                            <a:schemeClr val="tx1"/>
                          </a:solidFill>
                          <a:effectLst/>
                          <a:latin typeface="Times New Roman" panose="02020603050405020304" pitchFamily="18" charset="0"/>
                          <a:cs typeface="Times New Roman" panose="02020603050405020304" pitchFamily="18" charset="0"/>
                        </a:rPr>
                        <a:t>độ trước thời </a:t>
                      </a:r>
                      <a:r>
                        <a:rPr lang="en-US" sz="2300" b="1" kern="100" dirty="0" smtClean="0">
                          <a:solidFill>
                            <a:schemeClr val="tx1"/>
                          </a:solidFill>
                          <a:effectLst/>
                          <a:latin typeface="Times New Roman" panose="02020603050405020304" pitchFamily="18" charset="0"/>
                          <a:cs typeface="Times New Roman" panose="02020603050405020304" pitchFamily="18" charset="0"/>
                        </a:rPr>
                        <a:t>cuộc:</a:t>
                      </a:r>
                      <a:r>
                        <a:rPr lang="en-US" sz="2300" b="1"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Không </a:t>
                      </a:r>
                      <a:r>
                        <a:rPr lang="en-US" sz="2300" kern="100" dirty="0">
                          <a:solidFill>
                            <a:schemeClr val="tx1"/>
                          </a:solidFill>
                          <a:effectLst/>
                          <a:latin typeface="Times New Roman" panose="02020603050405020304" pitchFamily="18" charset="0"/>
                          <a:cs typeface="Times New Roman" panose="02020603050405020304" pitchFamily="18" charset="0"/>
                        </a:rPr>
                        <a:t>bằng lòng với cách bắt chước ngôn ngữ cách </a:t>
                      </a:r>
                      <a:r>
                        <a:rPr lang="en-US" sz="2300" kern="100" dirty="0" smtClean="0">
                          <a:solidFill>
                            <a:schemeClr val="tx1"/>
                          </a:solidFill>
                          <a:effectLst/>
                          <a:latin typeface="Times New Roman" panose="02020603050405020304" pitchFamily="18" charset="0"/>
                          <a:cs typeface="Times New Roman" panose="02020603050405020304" pitchFamily="18" charset="0"/>
                        </a:rPr>
                        <a:t>mạng;</a:t>
                      </a:r>
                      <a:r>
                        <a:rPr lang="en-US" sz="2300"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Nhận </a:t>
                      </a:r>
                      <a:r>
                        <a:rPr lang="en-US" sz="2300" kern="100" dirty="0">
                          <a:solidFill>
                            <a:schemeClr val="tx1"/>
                          </a:solidFill>
                          <a:effectLst/>
                          <a:latin typeface="Times New Roman" panose="02020603050405020304" pitchFamily="18" charset="0"/>
                          <a:cs typeface="Times New Roman" panose="02020603050405020304" pitchFamily="18" charset="0"/>
                        </a:rPr>
                        <a:t>xét:"</a:t>
                      </a:r>
                      <a:r>
                        <a:rPr lang="en-US" sz="2300" i="1" kern="100" dirty="0">
                          <a:solidFill>
                            <a:schemeClr val="tx1"/>
                          </a:solidFill>
                          <a:effectLst/>
                          <a:latin typeface="Times New Roman" panose="02020603050405020304" pitchFamily="18" charset="0"/>
                          <a:cs typeface="Times New Roman" panose="02020603050405020304" pitchFamily="18" charset="0"/>
                        </a:rPr>
                        <a:t>vui hơi </a:t>
                      </a:r>
                      <a:r>
                        <a:rPr lang="en-US" sz="2300" i="1" kern="100" dirty="0" smtClean="0">
                          <a:solidFill>
                            <a:schemeClr val="tx1"/>
                          </a:solidFill>
                          <a:effectLst/>
                          <a:latin typeface="Times New Roman" panose="02020603050405020304" pitchFamily="18" charset="0"/>
                          <a:cs typeface="Times New Roman" panose="02020603050405020304" pitchFamily="18" charset="0"/>
                        </a:rPr>
                        <a:t>nhiều…làm </a:t>
                      </a:r>
                      <a:r>
                        <a:rPr lang="en-US" sz="2300" i="1" kern="100" dirty="0">
                          <a:solidFill>
                            <a:schemeClr val="tx1"/>
                          </a:solidFill>
                          <a:effectLst/>
                          <a:latin typeface="Times New Roman" panose="02020603050405020304" pitchFamily="18" charset="0"/>
                          <a:cs typeface="Times New Roman" panose="02020603050405020304" pitchFamily="18" charset="0"/>
                        </a:rPr>
                        <a:t>ăn chứ</a:t>
                      </a:r>
                      <a:r>
                        <a:rPr lang="en-US" sz="2300" kern="100" dirty="0" smtClean="0">
                          <a:solidFill>
                            <a:schemeClr val="tx1"/>
                          </a:solidFill>
                          <a:effectLst/>
                          <a:latin typeface="Times New Roman" panose="02020603050405020304" pitchFamily="18" charset="0"/>
                          <a:cs typeface="Times New Roman" panose="02020603050405020304" pitchFamily="18" charset="0"/>
                        </a:rPr>
                        <a:t>?"</a:t>
                      </a:r>
                      <a:r>
                        <a:rPr lang="en-US" sz="2300" kern="100" dirty="0">
                          <a:solidFill>
                            <a:schemeClr val="tx1"/>
                          </a:solidFill>
                          <a:effectLst/>
                          <a:latin typeface="Times New Roman" panose="02020603050405020304" pitchFamily="18" charset="0"/>
                          <a:cs typeface="Times New Roman" panose="02020603050405020304" pitchFamily="18" charset="0"/>
                        </a:rPr>
                        <a:t/>
                      </a:r>
                      <a:br>
                        <a:rPr lang="en-US" sz="2300" kern="100" dirty="0">
                          <a:solidFill>
                            <a:schemeClr val="tx1"/>
                          </a:solidFill>
                          <a:effectLst/>
                          <a:latin typeface="Times New Roman" panose="02020603050405020304" pitchFamily="18" charset="0"/>
                          <a:cs typeface="Times New Roman" panose="02020603050405020304" pitchFamily="18" charset="0"/>
                        </a:rPr>
                      </a:br>
                      <a:r>
                        <a:rPr lang="en-US" sz="2300" kern="100" dirty="0">
                          <a:solidFill>
                            <a:schemeClr val="tx1"/>
                          </a:solidFill>
                          <a:effectLst/>
                          <a:latin typeface="Times New Roman" panose="02020603050405020304" pitchFamily="18" charset="0"/>
                          <a:cs typeface="Times New Roman" panose="02020603050405020304" pitchFamily="18" charset="0"/>
                        </a:rPr>
                        <a:t>→ Trầm tĩnh, từng trải và tỉnh táo.</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 Nếp </a:t>
                      </a:r>
                      <a:r>
                        <a:rPr lang="en-US" sz="2300" kern="100" dirty="0" smtClean="0">
                          <a:solidFill>
                            <a:schemeClr val="tx1"/>
                          </a:solidFill>
                          <a:effectLst/>
                          <a:latin typeface="Times New Roman" panose="02020603050405020304" pitchFamily="18" charset="0"/>
                          <a:cs typeface="Times New Roman" panose="02020603050405020304" pitchFamily="18" charset="0"/>
                        </a:rPr>
                        <a:t>sống:</a:t>
                      </a:r>
                      <a:r>
                        <a:rPr lang="en-US" sz="2300" kern="1200" baseline="0" dirty="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ở</a:t>
                      </a:r>
                      <a:r>
                        <a:rPr lang="en-US" sz="2300" kern="100" dirty="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ăn</a:t>
                      </a:r>
                      <a:r>
                        <a:rPr lang="en-US" sz="2300" kern="100" dirty="0" smtClean="0">
                          <a:solidFill>
                            <a:schemeClr val="tx1"/>
                          </a:solidFill>
                          <a:effectLst/>
                          <a:latin typeface="Times New Roman" panose="02020603050405020304" pitchFamily="18" charset="0"/>
                          <a:cs typeface="Times New Roman" panose="02020603050405020304" pitchFamily="18" charset="0"/>
                        </a:rPr>
                        <a:t>,</a:t>
                      </a:r>
                      <a:r>
                        <a:rPr lang="en-US" sz="2300"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mặc vẫn sang trọng;</a:t>
                      </a:r>
                      <a:r>
                        <a:rPr lang="en-US" sz="2300"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sửa </a:t>
                      </a:r>
                      <a:r>
                        <a:rPr lang="en-US" sz="2300" kern="100" dirty="0" smtClean="0">
                          <a:solidFill>
                            <a:schemeClr val="tx1"/>
                          </a:solidFill>
                          <a:effectLst/>
                          <a:latin typeface="Times New Roman" panose="02020603050405020304" pitchFamily="18" charset="0"/>
                          <a:cs typeface="Times New Roman" panose="02020603050405020304" pitchFamily="18" charset="0"/>
                        </a:rPr>
                        <a:t>cách </a:t>
                      </a:r>
                      <a:r>
                        <a:rPr lang="en-US" sz="2300" kern="100" dirty="0">
                          <a:solidFill>
                            <a:schemeClr val="tx1"/>
                          </a:solidFill>
                          <a:effectLst/>
                          <a:latin typeface="Times New Roman" panose="02020603050405020304" pitchFamily="18" charset="0"/>
                          <a:cs typeface="Times New Roman" panose="02020603050405020304" pitchFamily="18" charset="0"/>
                        </a:rPr>
                        <a:t>ngồi, </a:t>
                      </a:r>
                      <a:r>
                        <a:rPr lang="en-US" sz="2300" kern="100" dirty="0" smtClean="0">
                          <a:solidFill>
                            <a:schemeClr val="tx1"/>
                          </a:solidFill>
                          <a:effectLst/>
                          <a:latin typeface="Times New Roman" panose="02020603050405020304" pitchFamily="18" charset="0"/>
                          <a:cs typeface="Times New Roman" panose="02020603050405020304" pitchFamily="18" charset="0"/>
                        </a:rPr>
                        <a:t>ăn</a:t>
                      </a:r>
                      <a:r>
                        <a:rPr lang="en-US" sz="2300" kern="100" baseline="0" dirty="0" smtClean="0">
                          <a:solidFill>
                            <a:schemeClr val="tx1"/>
                          </a:solidFill>
                          <a:effectLst/>
                          <a:latin typeface="Times New Roman" panose="02020603050405020304" pitchFamily="18" charset="0"/>
                          <a:cs typeface="Times New Roman" panose="02020603050405020304" pitchFamily="18" charset="0"/>
                        </a:rPr>
                        <a:t> uống, </a:t>
                      </a:r>
                      <a:r>
                        <a:rPr lang="en-US" sz="2300" kern="100" dirty="0" smtClean="0">
                          <a:solidFill>
                            <a:schemeClr val="tx1"/>
                          </a:solidFill>
                          <a:effectLst/>
                          <a:latin typeface="Times New Roman" panose="02020603050405020304" pitchFamily="18" charset="0"/>
                          <a:cs typeface="Times New Roman" panose="02020603050405020304" pitchFamily="18" charset="0"/>
                        </a:rPr>
                        <a:t>nói </a:t>
                      </a:r>
                      <a:r>
                        <a:rPr lang="en-US" sz="2300" kern="100" dirty="0">
                          <a:solidFill>
                            <a:schemeClr val="tx1"/>
                          </a:solidFill>
                          <a:effectLst/>
                          <a:latin typeface="Times New Roman" panose="02020603050405020304" pitchFamily="18" charset="0"/>
                          <a:cs typeface="Times New Roman" panose="02020603050405020304" pitchFamily="18" charset="0"/>
                        </a:rPr>
                        <a:t>chuyện trong bữa ăn</a:t>
                      </a:r>
                      <a:r>
                        <a:rPr lang="en-US" sz="2300" kern="100" dirty="0" smtClean="0">
                          <a:solidFill>
                            <a:schemeClr val="tx1"/>
                          </a:solidFill>
                          <a:effectLst/>
                          <a:latin typeface="Times New Roman" panose="02020603050405020304" pitchFamily="18" charset="0"/>
                          <a:cs typeface="Times New Roman" panose="02020603050405020304" pitchFamily="18" charset="0"/>
                        </a:rPr>
                        <a:t>.→</a:t>
                      </a:r>
                      <a:r>
                        <a:rPr lang="en-US" sz="2300" kern="100" dirty="0">
                          <a:solidFill>
                            <a:schemeClr val="tx1"/>
                          </a:solidFill>
                          <a:effectLst/>
                          <a:latin typeface="Times New Roman" panose="02020603050405020304" pitchFamily="18" charset="0"/>
                          <a:cs typeface="Times New Roman" panose="02020603050405020304" pitchFamily="18" charset="0"/>
                        </a:rPr>
                        <a:t>Giữ được nếp sinh hoạt truyền thống đẹp đẽ của một gia đình có văn </a:t>
                      </a:r>
                      <a:r>
                        <a:rPr lang="en-US" sz="2300" kern="100" dirty="0" smtClean="0">
                          <a:solidFill>
                            <a:schemeClr val="tx1"/>
                          </a:solidFill>
                          <a:effectLst/>
                          <a:latin typeface="Times New Roman" panose="02020603050405020304" pitchFamily="18" charset="0"/>
                          <a:cs typeface="Times New Roman" panose="02020603050405020304" pitchFamily="18" charset="0"/>
                        </a:rPr>
                        <a:t>hoá.</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300" kern="100" dirty="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Quản </a:t>
                      </a:r>
                      <a:r>
                        <a:rPr lang="en-US" sz="2300" kern="100" dirty="0">
                          <a:solidFill>
                            <a:schemeClr val="tx1"/>
                          </a:solidFill>
                          <a:effectLst/>
                          <a:latin typeface="Times New Roman" panose="02020603050405020304" pitchFamily="18" charset="0"/>
                          <a:cs typeface="Times New Roman" panose="02020603050405020304" pitchFamily="18" charset="0"/>
                        </a:rPr>
                        <a:t>lí gia đình, </a:t>
                      </a:r>
                      <a:r>
                        <a:rPr lang="en-US" sz="2200" kern="100" dirty="0">
                          <a:solidFill>
                            <a:schemeClr val="tx1"/>
                          </a:solidFill>
                          <a:effectLst/>
                          <a:latin typeface="Times New Roman" panose="02020603050405020304" pitchFamily="18" charset="0"/>
                          <a:cs typeface="Times New Roman" panose="02020603050405020304" pitchFamily="18" charset="0"/>
                        </a:rPr>
                        <a:t>tính</a:t>
                      </a:r>
                      <a:r>
                        <a:rPr lang="en-US" sz="2300" kern="100" dirty="0">
                          <a:solidFill>
                            <a:schemeClr val="tx1"/>
                          </a:solidFill>
                          <a:effectLst/>
                          <a:latin typeface="Times New Roman" panose="02020603050405020304" pitchFamily="18" charset="0"/>
                          <a:cs typeface="Times New Roman" panose="02020603050405020304" pitchFamily="18" charset="0"/>
                        </a:rPr>
                        <a:t> toán làm </a:t>
                      </a:r>
                      <a:r>
                        <a:rPr lang="en-US" sz="2300" kern="100" dirty="0" smtClean="0">
                          <a:solidFill>
                            <a:schemeClr val="tx1"/>
                          </a:solidFill>
                          <a:effectLst/>
                          <a:latin typeface="Times New Roman" panose="02020603050405020304" pitchFamily="18" charset="0"/>
                          <a:cs typeface="Times New Roman" panose="02020603050405020304" pitchFamily="18" charset="0"/>
                        </a:rPr>
                        <a:t>ăn:</a:t>
                      </a:r>
                      <a:r>
                        <a:rPr lang="en-US" sz="2300" kern="1200" baseline="0" dirty="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Chuyện </a:t>
                      </a:r>
                      <a:r>
                        <a:rPr lang="en-US" sz="2300" kern="100" dirty="0">
                          <a:solidFill>
                            <a:schemeClr val="tx1"/>
                          </a:solidFill>
                          <a:effectLst/>
                          <a:latin typeface="Times New Roman" panose="02020603050405020304" pitchFamily="18" charset="0"/>
                          <a:cs typeface="Times New Roman" panose="02020603050405020304" pitchFamily="18" charset="0"/>
                        </a:rPr>
                        <a:t>hôn nhân, sinh con, tính toán cho tương lai của </a:t>
                      </a:r>
                      <a:r>
                        <a:rPr lang="en-US" sz="2300" kern="100" dirty="0" smtClean="0">
                          <a:solidFill>
                            <a:schemeClr val="tx1"/>
                          </a:solidFill>
                          <a:effectLst/>
                          <a:latin typeface="Times New Roman" panose="02020603050405020304" pitchFamily="18" charset="0"/>
                          <a:cs typeface="Times New Roman" panose="02020603050405020304" pitchFamily="18" charset="0"/>
                        </a:rPr>
                        <a:t>con;</a:t>
                      </a:r>
                      <a:r>
                        <a:rPr lang="en-US" sz="2300"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Bán </a:t>
                      </a:r>
                      <a:r>
                        <a:rPr lang="en-US" sz="2300" kern="100" dirty="0">
                          <a:solidFill>
                            <a:schemeClr val="tx1"/>
                          </a:solidFill>
                          <a:effectLst/>
                          <a:latin typeface="Times New Roman" panose="02020603050405020304" pitchFamily="18" charset="0"/>
                          <a:cs typeface="Times New Roman" panose="02020603050405020304" pitchFamily="18" charset="0"/>
                        </a:rPr>
                        <a:t>một ngôi nhà ở hàng </a:t>
                      </a:r>
                      <a:r>
                        <a:rPr lang="en-US" sz="2300" kern="100" dirty="0" smtClean="0">
                          <a:solidFill>
                            <a:schemeClr val="tx1"/>
                          </a:solidFill>
                          <a:effectLst/>
                          <a:latin typeface="Times New Roman" panose="02020603050405020304" pitchFamily="18" charset="0"/>
                          <a:cs typeface="Times New Roman" panose="02020603050405020304" pitchFamily="18" charset="0"/>
                        </a:rPr>
                        <a:t>Bún;</a:t>
                      </a:r>
                      <a:r>
                        <a:rPr lang="en-US" sz="2300"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Không </a:t>
                      </a:r>
                      <a:r>
                        <a:rPr lang="en-US" sz="2300" kern="100" dirty="0">
                          <a:solidFill>
                            <a:schemeClr val="tx1"/>
                          </a:solidFill>
                          <a:effectLst/>
                          <a:latin typeface="Times New Roman" panose="02020603050405020304" pitchFamily="18" charset="0"/>
                          <a:cs typeface="Times New Roman" panose="02020603050405020304" pitchFamily="18" charset="0"/>
                        </a:rPr>
                        <a:t>đồng ý cho chồng mua máy in, thuê người </a:t>
                      </a:r>
                      <a:r>
                        <a:rPr lang="en-US" sz="2300" kern="100" dirty="0" smtClean="0">
                          <a:solidFill>
                            <a:schemeClr val="tx1"/>
                          </a:solidFill>
                          <a:effectLst/>
                          <a:latin typeface="Times New Roman" panose="02020603050405020304" pitchFamily="18" charset="0"/>
                          <a:cs typeface="Times New Roman" panose="02020603050405020304" pitchFamily="18" charset="0"/>
                        </a:rPr>
                        <a:t>làm;</a:t>
                      </a:r>
                      <a:r>
                        <a:rPr lang="en-US" sz="2300" kern="100" baseline="0" dirty="0" smtClean="0">
                          <a:solidFill>
                            <a:schemeClr val="tx1"/>
                          </a:solidFill>
                          <a:effectLst/>
                          <a:latin typeface="Times New Roman" panose="02020603050405020304" pitchFamily="18" charset="0"/>
                          <a:cs typeface="Times New Roman" panose="02020603050405020304" pitchFamily="18" charset="0"/>
                        </a:rPr>
                        <a:t> M</a:t>
                      </a:r>
                      <a:r>
                        <a:rPr lang="en-US" sz="2300" kern="100" dirty="0" smtClean="0">
                          <a:solidFill>
                            <a:schemeClr val="tx1"/>
                          </a:solidFill>
                          <a:effectLst/>
                          <a:latin typeface="Times New Roman" panose="02020603050405020304" pitchFamily="18" charset="0"/>
                          <a:cs typeface="Times New Roman" panose="02020603050405020304" pitchFamily="18" charset="0"/>
                        </a:rPr>
                        <a:t>ở </a:t>
                      </a:r>
                      <a:r>
                        <a:rPr lang="en-US" sz="2300" kern="100" dirty="0">
                          <a:solidFill>
                            <a:schemeClr val="tx1"/>
                          </a:solidFill>
                          <a:effectLst/>
                          <a:latin typeface="Times New Roman" panose="02020603050405020304" pitchFamily="18" charset="0"/>
                          <a:cs typeface="Times New Roman" panose="02020603050405020304" pitchFamily="18" charset="0"/>
                        </a:rPr>
                        <a:t>một cửa hàng lưu niệm, tự tay làm ra sản </a:t>
                      </a:r>
                      <a:r>
                        <a:rPr lang="en-US" sz="2300" kern="100" dirty="0" smtClean="0">
                          <a:solidFill>
                            <a:schemeClr val="tx1"/>
                          </a:solidFill>
                          <a:effectLst/>
                          <a:latin typeface="Times New Roman" panose="02020603050405020304" pitchFamily="18" charset="0"/>
                          <a:cs typeface="Times New Roman" panose="02020603050405020304" pitchFamily="18" charset="0"/>
                        </a:rPr>
                        <a:t>phẩm;</a:t>
                      </a:r>
                      <a:r>
                        <a:rPr lang="en-US" sz="2300" kern="100" baseline="0" dirty="0" smtClean="0">
                          <a:solidFill>
                            <a:schemeClr val="tx1"/>
                          </a:solidFill>
                          <a:effectLst/>
                          <a:latin typeface="Times New Roman" panose="02020603050405020304" pitchFamily="18" charset="0"/>
                          <a:cs typeface="Times New Roman" panose="02020603050405020304" pitchFamily="18" charset="0"/>
                        </a:rPr>
                        <a:t> </a:t>
                      </a:r>
                      <a:r>
                        <a:rPr lang="en-US" sz="2300" kern="100" dirty="0" smtClean="0">
                          <a:solidFill>
                            <a:schemeClr val="tx1"/>
                          </a:solidFill>
                          <a:effectLst/>
                          <a:latin typeface="Times New Roman" panose="02020603050405020304" pitchFamily="18" charset="0"/>
                          <a:cs typeface="Times New Roman" panose="02020603050405020304" pitchFamily="18" charset="0"/>
                        </a:rPr>
                        <a:t>Phê </a:t>
                      </a:r>
                      <a:r>
                        <a:rPr lang="en-US" sz="2300" kern="100" dirty="0">
                          <a:solidFill>
                            <a:schemeClr val="tx1"/>
                          </a:solidFill>
                          <a:effectLst/>
                          <a:latin typeface="Times New Roman" panose="02020603050405020304" pitchFamily="18" charset="0"/>
                          <a:cs typeface="Times New Roman" panose="02020603050405020304" pitchFamily="18" charset="0"/>
                        </a:rPr>
                        <a:t>phán thói gia trưởng của người cháu.</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→Bản lĩnh, thức thời, khôn ngoan và sắc sảo.</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15" marR="34815" marT="0" marB="0"/>
                </a:tc>
                <a:tc>
                  <a:txBody>
                    <a:bodyPr/>
                    <a:lstStyle/>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 </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 </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 </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 </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 </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 </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 </a:t>
                      </a:r>
                      <a:endParaRPr lang="en-US" sz="23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sz="2300" kern="100" dirty="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sz="2300" kern="100" dirty="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sz="2300" kern="100" dirty="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smtClean="0">
                          <a:solidFill>
                            <a:schemeClr val="tx1"/>
                          </a:solidFill>
                          <a:effectLst/>
                          <a:latin typeface="Times New Roman" panose="02020603050405020304" pitchFamily="18" charset="0"/>
                          <a:cs typeface="Times New Roman" panose="02020603050405020304" pitchFamily="18" charset="0"/>
                        </a:rPr>
                        <a:t>→</a:t>
                      </a:r>
                      <a:r>
                        <a:rPr lang="en-US" sz="2300" kern="100" dirty="0">
                          <a:solidFill>
                            <a:schemeClr val="tx1"/>
                          </a:solidFill>
                          <a:effectLst/>
                          <a:latin typeface="Times New Roman" panose="02020603050405020304" pitchFamily="18" charset="0"/>
                          <a:cs typeface="Times New Roman" panose="02020603050405020304" pitchFamily="18" charset="0"/>
                        </a:rPr>
                        <a:t>Phát hiện ra bà Hiền có "</a:t>
                      </a:r>
                      <a:r>
                        <a:rPr lang="en-US" sz="2300" i="1" kern="100" dirty="0">
                          <a:solidFill>
                            <a:schemeClr val="tx1"/>
                          </a:solidFill>
                          <a:effectLst/>
                          <a:latin typeface="Times New Roman" panose="02020603050405020304" pitchFamily="18" charset="0"/>
                          <a:cs typeface="Times New Roman" panose="02020603050405020304" pitchFamily="18" charset="0"/>
                        </a:rPr>
                        <a:t>đầu óc thực tế", "tính toán trước cả"</a:t>
                      </a:r>
                      <a:r>
                        <a:rPr lang="en-US" sz="2300" kern="100" dirty="0">
                          <a:solidFill>
                            <a:schemeClr val="tx1"/>
                          </a:solidFill>
                          <a:effectLst/>
                          <a:latin typeface="Times New Roman" panose="02020603050405020304" pitchFamily="18" charset="0"/>
                          <a:cs typeface="Times New Roman" panose="02020603050405020304" pitchFamily="18" charset="0"/>
                        </a:rPr>
                        <a:t> và "</a:t>
                      </a:r>
                      <a:r>
                        <a:rPr lang="en-US" sz="2300" i="1" kern="100" dirty="0">
                          <a:solidFill>
                            <a:schemeClr val="tx1"/>
                          </a:solidFill>
                          <a:effectLst/>
                          <a:latin typeface="Times New Roman" panose="02020603050405020304" pitchFamily="18" charset="0"/>
                          <a:cs typeface="Times New Roman" panose="02020603050405020304" pitchFamily="18" charset="0"/>
                        </a:rPr>
                        <a:t>luôn luôn tính đúng", "đã tính là làm, đã làm là không để ý tới những lời đàm tiếu của thiên hạ"</a:t>
                      </a:r>
                      <a:endParaRPr lang="en-US" sz="2300" i="1"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300" kern="100" dirty="0">
                          <a:solidFill>
                            <a:schemeClr val="tx1"/>
                          </a:solidFill>
                          <a:effectLst/>
                          <a:latin typeface="Times New Roman" panose="02020603050405020304" pitchFamily="18" charset="0"/>
                          <a:cs typeface="Times New Roman" panose="02020603050405020304" pitchFamily="18" charset="0"/>
                        </a:rPr>
                        <a:t>→Khâm phục</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15" marR="34815" marT="0" marB="0"/>
                </a:tc>
                <a:extLst>
                  <a:ext uri="{0D108BD9-81ED-4DB2-BD59-A6C34878D82A}">
                    <a16:rowId xmlns:a16="http://schemas.microsoft.com/office/drawing/2014/main" val="692461403"/>
                  </a:ext>
                </a:extLst>
              </a:tr>
            </a:tbl>
          </a:graphicData>
        </a:graphic>
      </p:graphicFrame>
    </p:spTree>
    <p:extLst>
      <p:ext uri="{BB962C8B-B14F-4D97-AF65-F5344CB8AC3E}">
        <p14:creationId xmlns:p14="http://schemas.microsoft.com/office/powerpoint/2010/main" val="2111107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54647974"/>
</p:tagLst>
</file>

<file path=ppt/tags/tag10.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2874</TotalTime>
  <Words>1181</Words>
  <Application>Microsoft Office PowerPoint</Application>
  <PresentationFormat>Widescreen</PresentationFormat>
  <Paragraphs>107</Paragraphs>
  <Slides>18</Slides>
  <Notes>8</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微软雅黑</vt:lpstr>
      <vt:lpstr>宋体</vt:lpstr>
      <vt:lpstr>.VnTime</vt:lpstr>
      <vt:lpstr>Arial</vt:lpstr>
      <vt:lpstr>Calibri</vt:lpstr>
      <vt:lpstr>Calibri Light</vt:lpstr>
      <vt:lpstr>等线</vt:lpstr>
      <vt:lpstr>等线 Light</vt:lpstr>
      <vt:lpstr>Times New Roman</vt:lpstr>
      <vt:lpstr>Wingdings 3</vt:lpstr>
      <vt:lpstr>方正静蕾简体</vt:lpstr>
      <vt:lpstr>黑体-繁</vt:lpstr>
      <vt:lpstr>Facet</vt:lpstr>
      <vt:lpstr>PowerPoint Presentation</vt:lpstr>
      <vt:lpstr>PowerPoint Presentation</vt:lpstr>
      <vt:lpstr>PowerPoint Presentation</vt:lpstr>
      <vt:lpstr>PowerPoint Presentation</vt:lpstr>
      <vt:lpstr>https://www.youtube.com/watch?v=XnNKK5lLvEc</vt:lpstr>
      <vt:lpstr>PowerPoint Presentation</vt:lpstr>
      <vt:lpstr>PowerPoint Presentation</vt:lpstr>
      <vt:lpstr>II. ĐỌC HIỂU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Nêu ý nghĩa hình ảnh cây si qua câu văn : Sau một tháng, cây si lại sống, lại trổ ra lá non, vẫn là cây si của nhiều thế hệ Hà Nội, nghĩ cứ lạ, tưởng là chết đứt bổ ra làm củi, mà lại sống.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212</cp:revision>
  <dcterms:created xsi:type="dcterms:W3CDTF">2022-02-11T06:40:15Z</dcterms:created>
  <dcterms:modified xsi:type="dcterms:W3CDTF">2023-08-09T08:46:45Z</dcterms:modified>
</cp:coreProperties>
</file>