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7" r:id="rId12"/>
    <p:sldId id="266" r:id="rId13"/>
  </p:sldIdLst>
  <p:sldSz cx="18288000" cy="10287000"/>
  <p:notesSz cx="6858000" cy="9144000"/>
  <p:embeddedFontLst>
    <p:embeddedFont>
      <p:font typeface="Alata" panose="020B0604020202020204" charset="0"/>
      <p:regular r:id="rId14"/>
    </p:embeddedFont>
    <p:embeddedFont>
      <p:font typeface="Amazing Grotesk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 Extra Bold" panose="020B0604020202020204" charset="0"/>
      <p:regular r:id="rId20"/>
    </p:embeddedFont>
    <p:embeddedFont>
      <p:font typeface="Paytone One" panose="020B0604020202020204" charset="0"/>
      <p:regular r:id="rId21"/>
    </p:embeddedFont>
    <p:embeddedFont>
      <p:font typeface="Quicksand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sv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svg"/><Relationship Id="rId5" Type="http://schemas.openxmlformats.org/officeDocument/2006/relationships/image" Target="../media/image71.svg"/><Relationship Id="rId15" Type="http://schemas.openxmlformats.org/officeDocument/2006/relationships/image" Target="../media/image81.sv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svg"/><Relationship Id="rId1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83.svg"/><Relationship Id="rId7" Type="http://schemas.openxmlformats.org/officeDocument/2006/relationships/image" Target="../media/image87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5" Type="http://schemas.openxmlformats.org/officeDocument/2006/relationships/image" Target="../media/image85.svg"/><Relationship Id="rId10" Type="http://schemas.openxmlformats.org/officeDocument/2006/relationships/image" Target="../media/image89.svg"/><Relationship Id="rId4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ruyendangian.com/mat-roi-chay/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16.svg"/><Relationship Id="rId7" Type="http://schemas.openxmlformats.org/officeDocument/2006/relationships/image" Target="../media/image6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80789" y="0"/>
            <a:ext cx="4701724" cy="2222633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19600" y="3620027"/>
            <a:ext cx="10161189" cy="30474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54514" y="6912424"/>
            <a:ext cx="3978971" cy="1273271"/>
          </a:xfrm>
          <a:custGeom>
            <a:avLst/>
            <a:gdLst/>
            <a:ahLst/>
            <a:cxnLst/>
            <a:rect l="l" t="t" r="r" b="b"/>
            <a:pathLst>
              <a:path w="3978971" h="1273271">
                <a:moveTo>
                  <a:pt x="0" y="0"/>
                </a:moveTo>
                <a:lnTo>
                  <a:pt x="3978972" y="0"/>
                </a:lnTo>
                <a:lnTo>
                  <a:pt x="3978972" y="1273271"/>
                </a:lnTo>
                <a:lnTo>
                  <a:pt x="0" y="12732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423086">
            <a:off x="166746" y="-4626437"/>
            <a:ext cx="5323671" cy="785777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80"/>
                </a:lnTo>
                <a:lnTo>
                  <a:pt x="0" y="78577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24406" y="7950069"/>
            <a:ext cx="5614490" cy="4130953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897882">
            <a:off x="15681947" y="7636750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689017" y="6978775"/>
            <a:ext cx="5181796" cy="5106425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66620" y="1889045"/>
            <a:ext cx="14865031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Paytone One"/>
              </a:rPr>
              <a:t>BÀI 4: VĂN BẢN THÔNG TIN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83682" y="4305300"/>
            <a:ext cx="9794318" cy="2226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6019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6019"/>
              </a:lnSpc>
            </a:pP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 rot="4423086">
            <a:off x="-24920" y="-4936755"/>
            <a:ext cx="5323671" cy="785777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79"/>
                </a:lnTo>
                <a:lnTo>
                  <a:pt x="0" y="785777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1441" y="2883079"/>
            <a:ext cx="19110882" cy="12543688"/>
          </a:xfrm>
          <a:custGeom>
            <a:avLst/>
            <a:gdLst/>
            <a:ahLst/>
            <a:cxnLst/>
            <a:rect l="l" t="t" r="r" b="b"/>
            <a:pathLst>
              <a:path w="19110882" h="12543688">
                <a:moveTo>
                  <a:pt x="0" y="0"/>
                </a:moveTo>
                <a:lnTo>
                  <a:pt x="19110882" y="0"/>
                </a:lnTo>
                <a:lnTo>
                  <a:pt x="19110882" y="12543688"/>
                </a:lnTo>
                <a:lnTo>
                  <a:pt x="0" y="12543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00934" y="1513681"/>
            <a:ext cx="11105362" cy="6801445"/>
          </a:xfrm>
          <a:custGeom>
            <a:avLst/>
            <a:gdLst/>
            <a:ahLst/>
            <a:cxnLst/>
            <a:rect l="l" t="t" r="r" b="b"/>
            <a:pathLst>
              <a:path w="11105362" h="6801445">
                <a:moveTo>
                  <a:pt x="0" y="0"/>
                </a:moveTo>
                <a:lnTo>
                  <a:pt x="11105362" y="0"/>
                </a:lnTo>
                <a:lnTo>
                  <a:pt x="11105362" y="6801445"/>
                </a:lnTo>
                <a:lnTo>
                  <a:pt x="0" y="68014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73414" y="1580771"/>
            <a:ext cx="2263211" cy="2741775"/>
          </a:xfrm>
          <a:custGeom>
            <a:avLst/>
            <a:gdLst/>
            <a:ahLst/>
            <a:cxnLst/>
            <a:rect l="l" t="t" r="r" b="b"/>
            <a:pathLst>
              <a:path w="2263211" h="2741775">
                <a:moveTo>
                  <a:pt x="0" y="0"/>
                </a:moveTo>
                <a:lnTo>
                  <a:pt x="2263211" y="0"/>
                </a:lnTo>
                <a:lnTo>
                  <a:pt x="2263211" y="2741776"/>
                </a:lnTo>
                <a:lnTo>
                  <a:pt x="0" y="27417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01244" y="6182311"/>
            <a:ext cx="1864579" cy="2589694"/>
          </a:xfrm>
          <a:custGeom>
            <a:avLst/>
            <a:gdLst/>
            <a:ahLst/>
            <a:cxnLst/>
            <a:rect l="l" t="t" r="r" b="b"/>
            <a:pathLst>
              <a:path w="1864579" h="2589694">
                <a:moveTo>
                  <a:pt x="0" y="0"/>
                </a:moveTo>
                <a:lnTo>
                  <a:pt x="1864580" y="0"/>
                </a:lnTo>
                <a:lnTo>
                  <a:pt x="1864580" y="2589693"/>
                </a:lnTo>
                <a:lnTo>
                  <a:pt x="0" y="25896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04763" y="6856469"/>
            <a:ext cx="7990040" cy="7200900"/>
          </a:xfrm>
          <a:custGeom>
            <a:avLst/>
            <a:gdLst/>
            <a:ahLst/>
            <a:cxnLst/>
            <a:rect l="l" t="t" r="r" b="b"/>
            <a:pathLst>
              <a:path w="7990040" h="7200900">
                <a:moveTo>
                  <a:pt x="0" y="0"/>
                </a:moveTo>
                <a:lnTo>
                  <a:pt x="7990040" y="0"/>
                </a:lnTo>
                <a:lnTo>
                  <a:pt x="799004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532578" y="-888991"/>
            <a:ext cx="7315200" cy="2469762"/>
          </a:xfrm>
          <a:custGeom>
            <a:avLst/>
            <a:gdLst/>
            <a:ahLst/>
            <a:cxnLst/>
            <a:rect l="l" t="t" r="r" b="b"/>
            <a:pathLst>
              <a:path w="7315200" h="2469762">
                <a:moveTo>
                  <a:pt x="0" y="0"/>
                </a:moveTo>
                <a:lnTo>
                  <a:pt x="7315200" y="0"/>
                </a:lnTo>
                <a:lnTo>
                  <a:pt x="7315200" y="2469762"/>
                </a:lnTo>
                <a:lnTo>
                  <a:pt x="0" y="24697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6028" y="345890"/>
            <a:ext cx="2687386" cy="2335582"/>
          </a:xfrm>
          <a:custGeom>
            <a:avLst/>
            <a:gdLst/>
            <a:ahLst/>
            <a:cxnLst/>
            <a:rect l="l" t="t" r="r" b="b"/>
            <a:pathLst>
              <a:path w="2687386" h="2335582">
                <a:moveTo>
                  <a:pt x="0" y="0"/>
                </a:moveTo>
                <a:lnTo>
                  <a:pt x="2687386" y="0"/>
                </a:lnTo>
                <a:lnTo>
                  <a:pt x="2687386" y="2335583"/>
                </a:lnTo>
                <a:lnTo>
                  <a:pt x="0" y="23355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631710" y="2875459"/>
            <a:ext cx="7024579" cy="3556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5"/>
              </a:lnSpc>
              <a:spcBef>
                <a:spcPct val="0"/>
              </a:spcBef>
            </a:pP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Viết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đoạn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văn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trình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bày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suy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nghĩ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của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em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về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sự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cần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thiết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của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việc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đảm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bảo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các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quy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tắc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ngữ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pháp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tiếng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Việt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trong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giao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 </a:t>
            </a:r>
            <a:r>
              <a:rPr lang="en-US" sz="4061" dirty="0" err="1">
                <a:solidFill>
                  <a:srgbClr val="E42404"/>
                </a:solidFill>
                <a:latin typeface="Open Sans Extra Bold"/>
              </a:rPr>
              <a:t>tiếp</a:t>
            </a:r>
            <a:r>
              <a:rPr lang="en-US" sz="4061" dirty="0">
                <a:solidFill>
                  <a:srgbClr val="E42404"/>
                </a:solidFill>
                <a:latin typeface="Open Sans Extra Bold"/>
              </a:rPr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ECD255-B602-41AE-840D-9948F0F1E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083892"/>
              </p:ext>
            </p:extLst>
          </p:nvPr>
        </p:nvGraphicFramePr>
        <p:xfrm>
          <a:off x="1079981" y="1074420"/>
          <a:ext cx="15975638" cy="919392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072681">
                  <a:extLst>
                    <a:ext uri="{9D8B030D-6E8A-4147-A177-3AD203B41FA5}">
                      <a16:colId xmlns:a16="http://schemas.microsoft.com/office/drawing/2014/main" val="4206321939"/>
                    </a:ext>
                  </a:extLst>
                </a:gridCol>
                <a:gridCol w="7282053">
                  <a:extLst>
                    <a:ext uri="{9D8B030D-6E8A-4147-A177-3AD203B41FA5}">
                      <a16:colId xmlns:a16="http://schemas.microsoft.com/office/drawing/2014/main" val="3897994223"/>
                    </a:ext>
                  </a:extLst>
                </a:gridCol>
                <a:gridCol w="2310452">
                  <a:extLst>
                    <a:ext uri="{9D8B030D-6E8A-4147-A177-3AD203B41FA5}">
                      <a16:colId xmlns:a16="http://schemas.microsoft.com/office/drawing/2014/main" val="495609723"/>
                    </a:ext>
                  </a:extLst>
                </a:gridCol>
                <a:gridCol w="2310452">
                  <a:extLst>
                    <a:ext uri="{9D8B030D-6E8A-4147-A177-3AD203B41FA5}">
                      <a16:colId xmlns:a16="http://schemas.microsoft.com/office/drawing/2014/main" val="1453974824"/>
                    </a:ext>
                  </a:extLst>
                </a:gridCol>
              </a:tblGrid>
              <a:tr h="168806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 err="1">
                          <a:effectLst/>
                        </a:rPr>
                        <a:t>Phương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diện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 err="1">
                          <a:effectLst/>
                        </a:rPr>
                        <a:t>Tiêu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chí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đánh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giá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 err="1">
                          <a:effectLst/>
                        </a:rPr>
                        <a:t>Đạt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 err="1">
                          <a:effectLst/>
                        </a:rPr>
                        <a:t>Chưa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đạt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744682"/>
                  </a:ext>
                </a:extLst>
              </a:tr>
              <a:tr h="822644"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 err="1">
                          <a:effectLst/>
                        </a:rPr>
                        <a:t>Nội</a:t>
                      </a:r>
                      <a:r>
                        <a:rPr lang="en-US" sz="4000" kern="100" dirty="0">
                          <a:effectLst/>
                        </a:rPr>
                        <a:t> dung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 err="1">
                          <a:effectLst/>
                        </a:rPr>
                        <a:t>Đúng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chủ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đề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đoạn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văn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en-US" sz="4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 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884864"/>
                  </a:ext>
                </a:extLst>
              </a:tr>
              <a:tr h="796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 err="1">
                          <a:effectLst/>
                        </a:rPr>
                        <a:t>Có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liên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kết</a:t>
                      </a:r>
                      <a:r>
                        <a:rPr lang="en-US" sz="4000" kern="100" dirty="0">
                          <a:effectLst/>
                        </a:rPr>
                        <a:t>, logic, </a:t>
                      </a:r>
                      <a:r>
                        <a:rPr lang="en-US" sz="4000" kern="100" dirty="0" err="1">
                          <a:effectLst/>
                        </a:rPr>
                        <a:t>thống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nhất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 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 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664594"/>
                  </a:ext>
                </a:extLst>
              </a:tr>
              <a:tr h="822644">
                <a:tc rowSpan="4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 err="1">
                          <a:effectLst/>
                        </a:rPr>
                        <a:t>Hình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thức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 err="1">
                          <a:effectLst/>
                        </a:rPr>
                        <a:t>Đảm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bảo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hình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thức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đoạn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văn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 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en-US" sz="4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444503"/>
                  </a:ext>
                </a:extLst>
              </a:tr>
              <a:tr h="1688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 err="1">
                          <a:effectLst/>
                        </a:rPr>
                        <a:t>Không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mắc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lỗi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về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thành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phần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câu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 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 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376351"/>
                  </a:ext>
                </a:extLst>
              </a:tr>
              <a:tr h="1688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 err="1">
                          <a:effectLst/>
                        </a:rPr>
                        <a:t>Không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mắc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lỗi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chính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tả</a:t>
                      </a:r>
                      <a:r>
                        <a:rPr lang="en-US" sz="4000" kern="100" dirty="0">
                          <a:effectLst/>
                        </a:rPr>
                        <a:t>, </a:t>
                      </a:r>
                      <a:r>
                        <a:rPr lang="en-US" sz="4000" kern="100" dirty="0" err="1">
                          <a:effectLst/>
                        </a:rPr>
                        <a:t>dùng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từ</a:t>
                      </a:r>
                      <a:r>
                        <a:rPr lang="en-US" sz="4000" kern="100" dirty="0">
                          <a:effectLst/>
                        </a:rPr>
                        <a:t>. 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 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 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739598"/>
                  </a:ext>
                </a:extLst>
              </a:tr>
              <a:tr h="1688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 err="1">
                          <a:effectLst/>
                        </a:rPr>
                        <a:t>Trình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bày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sạch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sẽ</a:t>
                      </a:r>
                      <a:r>
                        <a:rPr lang="en-US" sz="4000" kern="100" dirty="0">
                          <a:effectLst/>
                        </a:rPr>
                        <a:t>, </a:t>
                      </a:r>
                      <a:r>
                        <a:rPr lang="en-US" sz="4000" kern="100" dirty="0" err="1">
                          <a:effectLst/>
                        </a:rPr>
                        <a:t>không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gạch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r>
                        <a:rPr lang="en-US" sz="4000" kern="100" dirty="0" err="1">
                          <a:effectLst/>
                        </a:rPr>
                        <a:t>xoá</a:t>
                      </a:r>
                      <a:r>
                        <a:rPr lang="en-US" sz="4000" kern="100" dirty="0">
                          <a:effectLst/>
                        </a:rPr>
                        <a:t> 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en-US" sz="4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 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66518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F2FEC74-E893-4589-BD8E-19EE82388E90}"/>
              </a:ext>
            </a:extLst>
          </p:cNvPr>
          <p:cNvSpPr/>
          <p:nvPr/>
        </p:nvSpPr>
        <p:spPr>
          <a:xfrm>
            <a:off x="4038600" y="259080"/>
            <a:ext cx="10058400" cy="693420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KIỂM</a:t>
            </a:r>
            <a:r>
              <a:rPr lang="en-US" sz="3200" b="1" dirty="0"/>
              <a:t> </a:t>
            </a:r>
            <a:r>
              <a:rPr lang="en-US" sz="3200" b="1" dirty="0" err="1"/>
              <a:t>ĐÁNH</a:t>
            </a:r>
            <a:r>
              <a:rPr lang="en-US" sz="3200" b="1" dirty="0"/>
              <a:t> </a:t>
            </a:r>
            <a:r>
              <a:rPr lang="en-US" sz="3200" b="1" dirty="0" err="1"/>
              <a:t>GIÁ</a:t>
            </a:r>
            <a:r>
              <a:rPr lang="en-US" sz="3200" b="1" dirty="0"/>
              <a:t> </a:t>
            </a:r>
            <a:r>
              <a:rPr lang="en-US" sz="3200" b="1" dirty="0" err="1"/>
              <a:t>ĐOẠN</a:t>
            </a:r>
            <a:r>
              <a:rPr lang="en-US" sz="3200" b="1" dirty="0"/>
              <a:t> </a:t>
            </a:r>
            <a:r>
              <a:rPr lang="en-US" sz="3200" b="1" dirty="0" err="1"/>
              <a:t>VĂN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2962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16319" y="0"/>
            <a:ext cx="10602160" cy="10602160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86400" y="3400454"/>
            <a:ext cx="7315200" cy="2739875"/>
          </a:xfrm>
          <a:custGeom>
            <a:avLst/>
            <a:gdLst/>
            <a:ahLst/>
            <a:cxnLst/>
            <a:rect l="l" t="t" r="r" b="b"/>
            <a:pathLst>
              <a:path w="7315200" h="2739875">
                <a:moveTo>
                  <a:pt x="0" y="0"/>
                </a:moveTo>
                <a:lnTo>
                  <a:pt x="7315200" y="0"/>
                </a:lnTo>
                <a:lnTo>
                  <a:pt x="7315200" y="2739875"/>
                </a:lnTo>
                <a:lnTo>
                  <a:pt x="0" y="2739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475691">
            <a:off x="12020804" y="4829449"/>
            <a:ext cx="1932233" cy="1939285"/>
          </a:xfrm>
          <a:custGeom>
            <a:avLst/>
            <a:gdLst/>
            <a:ahLst/>
            <a:cxnLst/>
            <a:rect l="l" t="t" r="r" b="b"/>
            <a:pathLst>
              <a:path w="1932233" h="1939285">
                <a:moveTo>
                  <a:pt x="0" y="0"/>
                </a:moveTo>
                <a:lnTo>
                  <a:pt x="1932233" y="0"/>
                </a:lnTo>
                <a:lnTo>
                  <a:pt x="1932233" y="1939285"/>
                </a:lnTo>
                <a:lnTo>
                  <a:pt x="0" y="1939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6596" y="0"/>
            <a:ext cx="782104" cy="3400454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685840" y="0"/>
            <a:ext cx="10602160" cy="10602160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00666" y="7574008"/>
            <a:ext cx="2658732" cy="2712992"/>
          </a:xfrm>
          <a:custGeom>
            <a:avLst/>
            <a:gdLst/>
            <a:ahLst/>
            <a:cxnLst/>
            <a:rect l="l" t="t" r="r" b="b"/>
            <a:pathLst>
              <a:path w="2658732" h="2712992">
                <a:moveTo>
                  <a:pt x="0" y="0"/>
                </a:moveTo>
                <a:lnTo>
                  <a:pt x="2658732" y="0"/>
                </a:lnTo>
                <a:lnTo>
                  <a:pt x="2658732" y="2712992"/>
                </a:lnTo>
                <a:lnTo>
                  <a:pt x="0" y="27129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5416962" y="-714612"/>
            <a:ext cx="3684676" cy="3486625"/>
          </a:xfrm>
          <a:custGeom>
            <a:avLst/>
            <a:gdLst/>
            <a:ahLst/>
            <a:cxnLst/>
            <a:rect l="l" t="t" r="r" b="b"/>
            <a:pathLst>
              <a:path w="3684676" h="3486625">
                <a:moveTo>
                  <a:pt x="3684676" y="0"/>
                </a:moveTo>
                <a:lnTo>
                  <a:pt x="0" y="0"/>
                </a:lnTo>
                <a:lnTo>
                  <a:pt x="0" y="3486624"/>
                </a:lnTo>
                <a:lnTo>
                  <a:pt x="3684676" y="3486624"/>
                </a:lnTo>
                <a:lnTo>
                  <a:pt x="3684676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38039" y="-1028700"/>
            <a:ext cx="4318969" cy="4114800"/>
          </a:xfrm>
          <a:custGeom>
            <a:avLst/>
            <a:gdLst/>
            <a:ahLst/>
            <a:cxnLst/>
            <a:rect l="l" t="t" r="r" b="b"/>
            <a:pathLst>
              <a:path w="4318969" h="4114800">
                <a:moveTo>
                  <a:pt x="0" y="0"/>
                </a:moveTo>
                <a:lnTo>
                  <a:pt x="4318969" y="0"/>
                </a:lnTo>
                <a:lnTo>
                  <a:pt x="43189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03562" y="666901"/>
            <a:ext cx="2084357" cy="1440101"/>
          </a:xfrm>
          <a:custGeom>
            <a:avLst/>
            <a:gdLst/>
            <a:ahLst/>
            <a:cxnLst/>
            <a:rect l="l" t="t" r="r" b="b"/>
            <a:pathLst>
              <a:path w="2084357" h="1440101">
                <a:moveTo>
                  <a:pt x="0" y="0"/>
                </a:moveTo>
                <a:lnTo>
                  <a:pt x="2084356" y="0"/>
                </a:lnTo>
                <a:lnTo>
                  <a:pt x="2084356" y="1440101"/>
                </a:lnTo>
                <a:lnTo>
                  <a:pt x="0" y="1440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70180" y="0"/>
            <a:ext cx="3184700" cy="1476543"/>
          </a:xfrm>
          <a:custGeom>
            <a:avLst/>
            <a:gdLst/>
            <a:ahLst/>
            <a:cxnLst/>
            <a:rect l="l" t="t" r="r" b="b"/>
            <a:pathLst>
              <a:path w="3184700" h="1476543">
                <a:moveTo>
                  <a:pt x="0" y="0"/>
                </a:moveTo>
                <a:lnTo>
                  <a:pt x="3184700" y="0"/>
                </a:lnTo>
                <a:lnTo>
                  <a:pt x="3184700" y="1476543"/>
                </a:lnTo>
                <a:lnTo>
                  <a:pt x="0" y="1476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04598" y="1084652"/>
            <a:ext cx="16883362" cy="10187932"/>
            <a:chOff x="0" y="0"/>
            <a:chExt cx="4446647" cy="26832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6647" cy="2683241"/>
            </a:xfrm>
            <a:custGeom>
              <a:avLst/>
              <a:gdLst/>
              <a:ahLst/>
              <a:cxnLst/>
              <a:rect l="l" t="t" r="r" b="b"/>
              <a:pathLst>
                <a:path w="4446647" h="2683241">
                  <a:moveTo>
                    <a:pt x="4102302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1349489"/>
                  </a:cubicBezTo>
                  <a:cubicBezTo>
                    <a:pt x="0" y="2358210"/>
                    <a:pt x="66279" y="2453351"/>
                    <a:pt x="162037" y="2497492"/>
                  </a:cubicBezTo>
                  <a:lnTo>
                    <a:pt x="162037" y="2683241"/>
                  </a:lnTo>
                  <a:lnTo>
                    <a:pt x="353844" y="2523774"/>
                  </a:lnTo>
                  <a:lnTo>
                    <a:pt x="4102302" y="2523774"/>
                  </a:lnTo>
                  <a:cubicBezTo>
                    <a:pt x="4320198" y="2523774"/>
                    <a:pt x="4446636" y="2400261"/>
                    <a:pt x="4446636" y="1349164"/>
                  </a:cubicBezTo>
                  <a:cubicBezTo>
                    <a:pt x="4446647" y="123512"/>
                    <a:pt x="4320198" y="0"/>
                    <a:pt x="4102302" y="0"/>
                  </a:cubicBezTo>
                  <a:close/>
                </a:path>
              </a:pathLst>
            </a:custGeom>
            <a:solidFill>
              <a:srgbClr val="FFE6D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03214"/>
              <a:ext cx="4139704" cy="2320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619"/>
                </a:lnSpc>
              </a:pP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Một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người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sắp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đi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chơi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xa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,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dặn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con:</a:t>
              </a:r>
            </a:p>
            <a:p>
              <a:pPr algn="just">
                <a:lnSpc>
                  <a:spcPts val="4619"/>
                </a:lnSpc>
              </a:pP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– Ở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nhà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,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có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ai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hỏi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,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thì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bảo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bố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đi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chơi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vắng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nhé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!</a:t>
              </a:r>
            </a:p>
            <a:p>
              <a:pPr algn="just">
                <a:lnSpc>
                  <a:spcPts val="4619"/>
                </a:lnSpc>
              </a:pP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Sợ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con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mải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chơi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quên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mất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,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ông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ta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lại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cẩn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thận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lấy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bút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viết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vào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giấy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,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rồi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bảo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:</a:t>
              </a:r>
            </a:p>
            <a:p>
              <a:pPr algn="just">
                <a:lnSpc>
                  <a:spcPts val="4619"/>
                </a:lnSpc>
              </a:pP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–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Có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ai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hỏi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,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thì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con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cứ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đưa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cái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giấy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này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.</a:t>
              </a:r>
            </a:p>
            <a:p>
              <a:pPr algn="just">
                <a:lnSpc>
                  <a:spcPts val="4619"/>
                </a:lnSpc>
              </a:pP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Con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cầm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giấy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bỏ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vào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túi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áo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.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Cả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ngày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,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chẳng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thấy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ai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hỏi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.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Tối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đến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,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sẵn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có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ngọn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đèn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,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nó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lấy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giấy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ra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xem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,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rồi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chẳng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may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vô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ý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để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giấy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cháy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mất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.</a:t>
              </a:r>
            </a:p>
            <a:p>
              <a:pPr algn="just">
                <a:lnSpc>
                  <a:spcPts val="4619"/>
                </a:lnSpc>
              </a:pP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Hôm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sau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,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có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người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đến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chơi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,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hỏi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:</a:t>
              </a:r>
            </a:p>
            <a:p>
              <a:pPr algn="just">
                <a:lnSpc>
                  <a:spcPts val="4619"/>
                </a:lnSpc>
              </a:pP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–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Thầy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cháu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có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nhà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không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?</a:t>
              </a:r>
            </a:p>
            <a:p>
              <a:pPr algn="just">
                <a:lnSpc>
                  <a:spcPts val="4619"/>
                </a:lnSpc>
              </a:pP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Nó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ngẩn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ra,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rồi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sực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nhớ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,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sờ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vào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túi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.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Không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thấy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giấy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,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liền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nó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:</a:t>
              </a:r>
            </a:p>
            <a:p>
              <a:pPr algn="just">
                <a:lnSpc>
                  <a:spcPts val="4619"/>
                </a:lnSpc>
              </a:pP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–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  <a:hlinkClick r:id="rId8" tooltip="https://truyendangian.com/mat-roi-chay/"/>
                </a:rPr>
                <a:t>Mất</a:t>
              </a:r>
              <a:r>
                <a:rPr lang="en-US" sz="3299" dirty="0">
                  <a:solidFill>
                    <a:srgbClr val="000000"/>
                  </a:solidFill>
                  <a:latin typeface="Alata"/>
                  <a:hlinkClick r:id="rId8" tooltip="https://truyendangian.com/mat-roi-chay/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  <a:hlinkClick r:id="rId8" tooltip="https://truyendangian.com/mat-roi-chay/"/>
                </a:rPr>
                <a:t>rồi</a:t>
              </a:r>
              <a:r>
                <a:rPr lang="en-US" sz="3299" dirty="0">
                  <a:solidFill>
                    <a:srgbClr val="000000"/>
                  </a:solidFill>
                  <a:latin typeface="Alata"/>
                  <a:hlinkClick r:id="rId8" tooltip="https://truyendangian.com/mat-roi-chay/"/>
                </a:rPr>
                <a:t>!</a:t>
              </a:r>
            </a:p>
            <a:p>
              <a:pPr algn="just">
                <a:lnSpc>
                  <a:spcPts val="4619"/>
                </a:lnSpc>
              </a:pP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Khách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giật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mình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,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hỏi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:</a:t>
              </a:r>
            </a:p>
            <a:p>
              <a:pPr algn="just">
                <a:lnSpc>
                  <a:spcPts val="4619"/>
                </a:lnSpc>
              </a:pP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–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Mất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bao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giờ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?</a:t>
              </a:r>
            </a:p>
            <a:p>
              <a:pPr algn="just">
                <a:lnSpc>
                  <a:spcPts val="4619"/>
                </a:lnSpc>
              </a:pP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–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Tối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hôm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qua!</a:t>
              </a:r>
            </a:p>
            <a:p>
              <a:pPr algn="just">
                <a:lnSpc>
                  <a:spcPts val="4619"/>
                </a:lnSpc>
              </a:pP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– Sao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mà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mất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?</a:t>
              </a:r>
            </a:p>
            <a:p>
              <a:pPr algn="just">
                <a:lnSpc>
                  <a:spcPts val="4619"/>
                </a:lnSpc>
              </a:pP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– </a:t>
              </a:r>
              <a:r>
                <a:rPr lang="en-US" sz="3299" dirty="0" err="1">
                  <a:solidFill>
                    <a:srgbClr val="000000"/>
                  </a:solidFill>
                  <a:latin typeface="Alata"/>
                </a:rPr>
                <a:t>Cháy</a:t>
              </a:r>
              <a:r>
                <a:rPr lang="en-US" sz="3299" dirty="0">
                  <a:solidFill>
                    <a:srgbClr val="000000"/>
                  </a:solidFill>
                  <a:latin typeface="Alata"/>
                </a:rPr>
                <a:t>!</a:t>
              </a:r>
            </a:p>
            <a:p>
              <a:pPr algn="ctr">
                <a:lnSpc>
                  <a:spcPts val="3219"/>
                </a:lnSpc>
              </a:pPr>
              <a:endParaRPr lang="en-US" sz="3299" dirty="0">
                <a:solidFill>
                  <a:srgbClr val="000000"/>
                </a:solidFill>
                <a:latin typeface="Alata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3053543" y="5834034"/>
            <a:ext cx="3368993" cy="4114800"/>
          </a:xfrm>
          <a:custGeom>
            <a:avLst/>
            <a:gdLst/>
            <a:ahLst/>
            <a:cxnLst/>
            <a:rect l="l" t="t" r="r" b="b"/>
            <a:pathLst>
              <a:path w="3368993" h="4114800">
                <a:moveTo>
                  <a:pt x="0" y="0"/>
                </a:moveTo>
                <a:lnTo>
                  <a:pt x="3368992" y="0"/>
                </a:lnTo>
                <a:lnTo>
                  <a:pt x="33689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176803" y="-92626"/>
            <a:ext cx="7198952" cy="1177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>
                <a:solidFill>
                  <a:srgbClr val="AD5545"/>
                </a:solidFill>
                <a:latin typeface="Paytone One"/>
              </a:rPr>
              <a:t>KHỞI ĐỘNG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5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2"/>
                </a:lnTo>
                <a:lnTo>
                  <a:pt x="0" y="10292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33272"/>
            <a:ext cx="2592030" cy="895428"/>
          </a:xfrm>
          <a:custGeom>
            <a:avLst/>
            <a:gdLst/>
            <a:ahLst/>
            <a:cxnLst/>
            <a:rect l="l" t="t" r="r" b="b"/>
            <a:pathLst>
              <a:path w="2592030" h="895428">
                <a:moveTo>
                  <a:pt x="0" y="0"/>
                </a:moveTo>
                <a:lnTo>
                  <a:pt x="2592030" y="0"/>
                </a:lnTo>
                <a:lnTo>
                  <a:pt x="2592030" y="895428"/>
                </a:lnTo>
                <a:lnTo>
                  <a:pt x="0" y="8954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27252" y="13327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1"/>
                </a:lnTo>
                <a:lnTo>
                  <a:pt x="0" y="1029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196373" y="8229600"/>
            <a:ext cx="2091627" cy="2057400"/>
          </a:xfrm>
          <a:custGeom>
            <a:avLst/>
            <a:gdLst/>
            <a:ahLst/>
            <a:cxnLst/>
            <a:rect l="l" t="t" r="r" b="b"/>
            <a:pathLst>
              <a:path w="2091627" h="2057400">
                <a:moveTo>
                  <a:pt x="0" y="0"/>
                </a:moveTo>
                <a:lnTo>
                  <a:pt x="2091627" y="0"/>
                </a:lnTo>
                <a:lnTo>
                  <a:pt x="209162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743687" y="3070778"/>
            <a:ext cx="13235332" cy="1771044"/>
            <a:chOff x="0" y="0"/>
            <a:chExt cx="2602724" cy="3482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02724" cy="348275"/>
            </a:xfrm>
            <a:custGeom>
              <a:avLst/>
              <a:gdLst/>
              <a:ahLst/>
              <a:cxnLst/>
              <a:rect l="l" t="t" r="r" b="b"/>
              <a:pathLst>
                <a:path w="2602724" h="348275">
                  <a:moveTo>
                    <a:pt x="203200" y="0"/>
                  </a:moveTo>
                  <a:lnTo>
                    <a:pt x="2602724" y="0"/>
                  </a:lnTo>
                  <a:lnTo>
                    <a:pt x="2399524" y="348275"/>
                  </a:lnTo>
                  <a:lnTo>
                    <a:pt x="0" y="3482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64B2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308980" y="2663413"/>
            <a:ext cx="13235332" cy="1771044"/>
            <a:chOff x="0" y="0"/>
            <a:chExt cx="2602724" cy="3482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02724" cy="348275"/>
            </a:xfrm>
            <a:custGeom>
              <a:avLst/>
              <a:gdLst/>
              <a:ahLst/>
              <a:cxnLst/>
              <a:rect l="l" t="t" r="r" b="b"/>
              <a:pathLst>
                <a:path w="2602724" h="348275">
                  <a:moveTo>
                    <a:pt x="203200" y="0"/>
                  </a:moveTo>
                  <a:lnTo>
                    <a:pt x="2602724" y="0"/>
                  </a:lnTo>
                  <a:lnTo>
                    <a:pt x="2399524" y="348275"/>
                  </a:lnTo>
                  <a:lnTo>
                    <a:pt x="0" y="3482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EB7B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743687" y="2423794"/>
            <a:ext cx="985710" cy="646984"/>
          </a:xfrm>
          <a:custGeom>
            <a:avLst/>
            <a:gdLst/>
            <a:ahLst/>
            <a:cxnLst/>
            <a:rect l="l" t="t" r="r" b="b"/>
            <a:pathLst>
              <a:path w="985710" h="646984">
                <a:moveTo>
                  <a:pt x="0" y="0"/>
                </a:moveTo>
                <a:lnTo>
                  <a:pt x="985710" y="0"/>
                </a:lnTo>
                <a:lnTo>
                  <a:pt x="985710" y="646984"/>
                </a:lnTo>
                <a:lnTo>
                  <a:pt x="0" y="6469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460609" y="6945410"/>
            <a:ext cx="5395669" cy="7964048"/>
          </a:xfrm>
          <a:custGeom>
            <a:avLst/>
            <a:gdLst/>
            <a:ahLst/>
            <a:cxnLst/>
            <a:rect l="l" t="t" r="r" b="b"/>
            <a:pathLst>
              <a:path w="5395669" h="7964048">
                <a:moveTo>
                  <a:pt x="0" y="0"/>
                </a:moveTo>
                <a:lnTo>
                  <a:pt x="5395669" y="0"/>
                </a:lnTo>
                <a:lnTo>
                  <a:pt x="5395669" y="7964048"/>
                </a:lnTo>
                <a:lnTo>
                  <a:pt x="0" y="79640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940804" y="-2434298"/>
            <a:ext cx="6602765" cy="4858093"/>
          </a:xfrm>
          <a:custGeom>
            <a:avLst/>
            <a:gdLst/>
            <a:ahLst/>
            <a:cxnLst/>
            <a:rect l="l" t="t" r="r" b="b"/>
            <a:pathLst>
              <a:path w="6602765" h="4858093">
                <a:moveTo>
                  <a:pt x="0" y="0"/>
                </a:moveTo>
                <a:lnTo>
                  <a:pt x="6602765" y="0"/>
                </a:lnTo>
                <a:lnTo>
                  <a:pt x="6602765" y="4858092"/>
                </a:lnTo>
                <a:lnTo>
                  <a:pt x="0" y="48580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10037" y="7878010"/>
            <a:ext cx="3462763" cy="1857300"/>
          </a:xfrm>
          <a:custGeom>
            <a:avLst/>
            <a:gdLst/>
            <a:ahLst/>
            <a:cxnLst/>
            <a:rect l="l" t="t" r="r" b="b"/>
            <a:pathLst>
              <a:path w="3462763" h="1857300">
                <a:moveTo>
                  <a:pt x="0" y="0"/>
                </a:moveTo>
                <a:lnTo>
                  <a:pt x="3462763" y="0"/>
                </a:lnTo>
                <a:lnTo>
                  <a:pt x="3462763" y="1857300"/>
                </a:lnTo>
                <a:lnTo>
                  <a:pt x="0" y="1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11983" y="7878010"/>
            <a:ext cx="1728484" cy="1920538"/>
          </a:xfrm>
          <a:custGeom>
            <a:avLst/>
            <a:gdLst/>
            <a:ahLst/>
            <a:cxnLst/>
            <a:rect l="l" t="t" r="r" b="b"/>
            <a:pathLst>
              <a:path w="1728484" h="1920538">
                <a:moveTo>
                  <a:pt x="0" y="0"/>
                </a:moveTo>
                <a:lnTo>
                  <a:pt x="1728485" y="0"/>
                </a:lnTo>
                <a:lnTo>
                  <a:pt x="1728485" y="1920538"/>
                </a:lnTo>
                <a:lnTo>
                  <a:pt x="0" y="192053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2743687" y="5787858"/>
            <a:ext cx="13235332" cy="1771044"/>
            <a:chOff x="0" y="0"/>
            <a:chExt cx="2602724" cy="3482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02724" cy="348275"/>
            </a:xfrm>
            <a:custGeom>
              <a:avLst/>
              <a:gdLst/>
              <a:ahLst/>
              <a:cxnLst/>
              <a:rect l="l" t="t" r="r" b="b"/>
              <a:pathLst>
                <a:path w="2602724" h="348275">
                  <a:moveTo>
                    <a:pt x="203200" y="0"/>
                  </a:moveTo>
                  <a:lnTo>
                    <a:pt x="2602724" y="0"/>
                  </a:lnTo>
                  <a:lnTo>
                    <a:pt x="2399524" y="348275"/>
                  </a:lnTo>
                  <a:lnTo>
                    <a:pt x="0" y="3482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64B23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308980" y="5380492"/>
            <a:ext cx="13235332" cy="1771044"/>
            <a:chOff x="0" y="0"/>
            <a:chExt cx="2602724" cy="3482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602724" cy="348275"/>
            </a:xfrm>
            <a:custGeom>
              <a:avLst/>
              <a:gdLst/>
              <a:ahLst/>
              <a:cxnLst/>
              <a:rect l="l" t="t" r="r" b="b"/>
              <a:pathLst>
                <a:path w="2602724" h="348275">
                  <a:moveTo>
                    <a:pt x="203200" y="0"/>
                  </a:moveTo>
                  <a:lnTo>
                    <a:pt x="2602724" y="0"/>
                  </a:lnTo>
                  <a:lnTo>
                    <a:pt x="2399524" y="348275"/>
                  </a:lnTo>
                  <a:lnTo>
                    <a:pt x="0" y="3482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EB7B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2743687" y="5140874"/>
            <a:ext cx="985710" cy="646984"/>
          </a:xfrm>
          <a:custGeom>
            <a:avLst/>
            <a:gdLst/>
            <a:ahLst/>
            <a:cxnLst/>
            <a:rect l="l" t="t" r="r" b="b"/>
            <a:pathLst>
              <a:path w="985710" h="646984">
                <a:moveTo>
                  <a:pt x="0" y="0"/>
                </a:moveTo>
                <a:lnTo>
                  <a:pt x="985710" y="0"/>
                </a:lnTo>
                <a:lnTo>
                  <a:pt x="985710" y="646984"/>
                </a:lnTo>
                <a:lnTo>
                  <a:pt x="0" y="6469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228085" y="2896118"/>
            <a:ext cx="3059915" cy="4114800"/>
          </a:xfrm>
          <a:custGeom>
            <a:avLst/>
            <a:gdLst/>
            <a:ahLst/>
            <a:cxnLst/>
            <a:rect l="l" t="t" r="r" b="b"/>
            <a:pathLst>
              <a:path w="3059915" h="4114800">
                <a:moveTo>
                  <a:pt x="0" y="0"/>
                </a:moveTo>
                <a:lnTo>
                  <a:pt x="3059915" y="0"/>
                </a:lnTo>
                <a:lnTo>
                  <a:pt x="30599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5026672" y="857250"/>
            <a:ext cx="709482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Paytone One Bold"/>
              </a:rPr>
              <a:t>CÂU HỎI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90699" y="3000893"/>
            <a:ext cx="11541309" cy="1473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sz="5601">
                <a:solidFill>
                  <a:srgbClr val="000000"/>
                </a:solidFill>
                <a:latin typeface="Quicksand Bold"/>
              </a:rPr>
              <a:t>1/ Nguyên nhân nào khiến người khách hiểu nhầm ý cậu bé?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72800" y="5892633"/>
            <a:ext cx="10942400" cy="1473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sz="5601">
                <a:solidFill>
                  <a:srgbClr val="000000"/>
                </a:solidFill>
                <a:latin typeface="Quicksand Bold"/>
              </a:rPr>
              <a:t>2/ Từ đó, em rút ra bài học gì cho bản thân khi giao tiếp?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759891"/>
            <a:ext cx="16230600" cy="6498409"/>
            <a:chOff x="0" y="0"/>
            <a:chExt cx="4274726" cy="17115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3067879">
            <a:off x="15046306" y="7691060"/>
            <a:ext cx="2484075" cy="3134480"/>
          </a:xfrm>
          <a:custGeom>
            <a:avLst/>
            <a:gdLst/>
            <a:ahLst/>
            <a:cxnLst/>
            <a:rect l="l" t="t" r="r" b="b"/>
            <a:pathLst>
              <a:path w="2484075" h="3134480">
                <a:moveTo>
                  <a:pt x="0" y="0"/>
                </a:moveTo>
                <a:lnTo>
                  <a:pt x="2484075" y="0"/>
                </a:lnTo>
                <a:lnTo>
                  <a:pt x="2484075" y="3134480"/>
                </a:lnTo>
                <a:lnTo>
                  <a:pt x="0" y="3134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063775">
            <a:off x="729149" y="2068980"/>
            <a:ext cx="1806132" cy="1934278"/>
          </a:xfrm>
          <a:custGeom>
            <a:avLst/>
            <a:gdLst/>
            <a:ahLst/>
            <a:cxnLst/>
            <a:rect l="l" t="t" r="r" b="b"/>
            <a:pathLst>
              <a:path w="1806132" h="1934278">
                <a:moveTo>
                  <a:pt x="0" y="0"/>
                </a:moveTo>
                <a:lnTo>
                  <a:pt x="1806132" y="0"/>
                </a:lnTo>
                <a:lnTo>
                  <a:pt x="1806132" y="1934278"/>
                </a:lnTo>
                <a:lnTo>
                  <a:pt x="0" y="19342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53239" y="-1001116"/>
            <a:ext cx="6012122" cy="2029816"/>
          </a:xfrm>
          <a:custGeom>
            <a:avLst/>
            <a:gdLst/>
            <a:ahLst/>
            <a:cxnLst/>
            <a:rect l="l" t="t" r="r" b="b"/>
            <a:pathLst>
              <a:path w="6012122" h="2029816">
                <a:moveTo>
                  <a:pt x="0" y="0"/>
                </a:moveTo>
                <a:lnTo>
                  <a:pt x="6012122" y="0"/>
                </a:lnTo>
                <a:lnTo>
                  <a:pt x="6012122" y="2029816"/>
                </a:lnTo>
                <a:lnTo>
                  <a:pt x="0" y="2029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88650" y="-2388553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10539" y="4133571"/>
            <a:ext cx="15761906" cy="454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61"/>
              </a:lnSpc>
            </a:pPr>
            <a:r>
              <a:rPr lang="en-US" sz="5472">
                <a:solidFill>
                  <a:srgbClr val="000000"/>
                </a:solidFill>
                <a:latin typeface="Quicksand Bold"/>
              </a:rPr>
              <a:t>1.1. Một số lỗi về thành phần câu thường gặp</a:t>
            </a:r>
          </a:p>
          <a:p>
            <a:pPr algn="just">
              <a:lnSpc>
                <a:spcPts val="7661"/>
              </a:lnSpc>
            </a:pPr>
            <a:r>
              <a:rPr lang="en-US" sz="5472">
                <a:solidFill>
                  <a:srgbClr val="000000"/>
                </a:solidFill>
                <a:latin typeface="Quicksand Bold"/>
              </a:rPr>
              <a:t>- Câu thiếu chủ ngữ</a:t>
            </a:r>
          </a:p>
          <a:p>
            <a:pPr algn="just">
              <a:lnSpc>
                <a:spcPts val="7661"/>
              </a:lnSpc>
            </a:pPr>
            <a:r>
              <a:rPr lang="en-US" sz="5472">
                <a:solidFill>
                  <a:srgbClr val="000000"/>
                </a:solidFill>
                <a:latin typeface="Quicksand Bold"/>
              </a:rPr>
              <a:t>- Câu thiếu vị ngữ</a:t>
            </a:r>
          </a:p>
          <a:p>
            <a:pPr algn="just">
              <a:lnSpc>
                <a:spcPts val="7661"/>
              </a:lnSpc>
            </a:pPr>
            <a:r>
              <a:rPr lang="en-US" sz="5472">
                <a:solidFill>
                  <a:srgbClr val="000000"/>
                </a:solidFill>
                <a:latin typeface="Quicksand Bold"/>
              </a:rPr>
              <a:t>- Câu thiếu cả chủ ngữ và vị ngữ</a:t>
            </a:r>
          </a:p>
          <a:p>
            <a:pPr algn="just">
              <a:lnSpc>
                <a:spcPts val="5303"/>
              </a:lnSpc>
            </a:pPr>
            <a:endParaRPr lang="en-US" sz="5472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59846" y="447681"/>
            <a:ext cx="9363335" cy="103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Paytone One"/>
              </a:rPr>
              <a:t>1. KIẾN THỨC NGỮ VĂN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73855" y="-2556703"/>
            <a:ext cx="19461855" cy="7890897"/>
          </a:xfrm>
          <a:custGeom>
            <a:avLst/>
            <a:gdLst/>
            <a:ahLst/>
            <a:cxnLst/>
            <a:rect l="l" t="t" r="r" b="b"/>
            <a:pathLst>
              <a:path w="19461855" h="7890897">
                <a:moveTo>
                  <a:pt x="0" y="0"/>
                </a:moveTo>
                <a:lnTo>
                  <a:pt x="19461855" y="0"/>
                </a:lnTo>
                <a:lnTo>
                  <a:pt x="19461855" y="7890897"/>
                </a:lnTo>
                <a:lnTo>
                  <a:pt x="0" y="789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4706" y="2311707"/>
            <a:ext cx="16554594" cy="7651522"/>
          </a:xfrm>
          <a:custGeom>
            <a:avLst/>
            <a:gdLst/>
            <a:ahLst/>
            <a:cxnLst/>
            <a:rect l="l" t="t" r="r" b="b"/>
            <a:pathLst>
              <a:path w="16554594" h="7651522">
                <a:moveTo>
                  <a:pt x="0" y="0"/>
                </a:moveTo>
                <a:lnTo>
                  <a:pt x="16554594" y="0"/>
                </a:lnTo>
                <a:lnTo>
                  <a:pt x="16554594" y="7651522"/>
                </a:lnTo>
                <a:lnTo>
                  <a:pt x="0" y="76515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04706" y="447977"/>
            <a:ext cx="15704733" cy="242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Paytone One Bold"/>
              </a:rPr>
              <a:t>1.2. Cách phát hiện và sửa lỗi về thành phần câu</a:t>
            </a:r>
          </a:p>
          <a:p>
            <a:pPr algn="ctr">
              <a:lnSpc>
                <a:spcPts val="12880"/>
              </a:lnSpc>
            </a:pPr>
            <a:endParaRPr lang="en-US" sz="5000">
              <a:solidFill>
                <a:srgbClr val="000000"/>
              </a:solidFill>
              <a:latin typeface="Paytone One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36995" y="2955329"/>
            <a:ext cx="13730433" cy="191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1"/>
              </a:lnSpc>
            </a:pPr>
            <a:r>
              <a:rPr lang="en-US" sz="3693">
                <a:solidFill>
                  <a:srgbClr val="000000"/>
                </a:solidFill>
                <a:latin typeface="Quicksand Bold"/>
              </a:rPr>
              <a:t>- Đọc kĩ - kiểm tra các câu trong văn bản. </a:t>
            </a:r>
          </a:p>
          <a:p>
            <a:pPr algn="just">
              <a:lnSpc>
                <a:spcPts val="5171"/>
              </a:lnSpc>
            </a:pPr>
            <a:r>
              <a:rPr lang="en-US" sz="3693">
                <a:solidFill>
                  <a:srgbClr val="000000"/>
                </a:solidFill>
                <a:latin typeface="Quicksand Bold"/>
              </a:rPr>
              <a:t>- Xác định thành phần bị thiếu trong câu và sửa. </a:t>
            </a:r>
          </a:p>
          <a:p>
            <a:pPr algn="just">
              <a:lnSpc>
                <a:spcPts val="5171"/>
              </a:lnSpc>
            </a:pPr>
            <a:endParaRPr lang="en-US" sz="3693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36995" y="6769562"/>
            <a:ext cx="14122305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Quicksand Bold"/>
              </a:rPr>
              <a:t>Cách 1: Bổ sung từ ngữ/ cụm từ làm thành phần bị thiếu. </a:t>
            </a:r>
          </a:p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Quicksand Bold"/>
              </a:rPr>
              <a:t>Cách 2: Cắt bớt từ ngữ để từ ngữ còn lại làm thành phần bị thiếu. </a:t>
            </a:r>
          </a:p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Quicksand Bold"/>
              </a:rPr>
              <a:t>Cách 3: Thay đổi trật tự từ để một từ ngữ nhất định làm thành phần bị thiếu.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014134"/>
            <a:ext cx="1812131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Paytone One Bold"/>
              </a:rPr>
              <a:t>1.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077297"/>
            <a:ext cx="1812131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Paytone One Bold"/>
              </a:rPr>
              <a:t>2.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790" y="3570512"/>
            <a:ext cx="3486724" cy="1572988"/>
          </a:xfrm>
          <a:custGeom>
            <a:avLst/>
            <a:gdLst/>
            <a:ahLst/>
            <a:cxnLst/>
            <a:rect l="l" t="t" r="r" b="b"/>
            <a:pathLst>
              <a:path w="3486724" h="1572988">
                <a:moveTo>
                  <a:pt x="0" y="0"/>
                </a:moveTo>
                <a:lnTo>
                  <a:pt x="3486723" y="0"/>
                </a:lnTo>
                <a:lnTo>
                  <a:pt x="3486723" y="1572988"/>
                </a:lnTo>
                <a:lnTo>
                  <a:pt x="0" y="1572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41400" y="1060450"/>
            <a:ext cx="5723724" cy="7355253"/>
          </a:xfrm>
          <a:custGeom>
            <a:avLst/>
            <a:gdLst/>
            <a:ahLst/>
            <a:cxnLst/>
            <a:rect l="l" t="t" r="r" b="b"/>
            <a:pathLst>
              <a:path w="5723724" h="7355253">
                <a:moveTo>
                  <a:pt x="0" y="0"/>
                </a:moveTo>
                <a:lnTo>
                  <a:pt x="5723724" y="0"/>
                </a:lnTo>
                <a:lnTo>
                  <a:pt x="5723724" y="7355253"/>
                </a:lnTo>
                <a:lnTo>
                  <a:pt x="0" y="7355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96165" y="7376883"/>
            <a:ext cx="2194835" cy="2509686"/>
          </a:xfrm>
          <a:custGeom>
            <a:avLst/>
            <a:gdLst/>
            <a:ahLst/>
            <a:cxnLst/>
            <a:rect l="l" t="t" r="r" b="b"/>
            <a:pathLst>
              <a:path w="2194835" h="2509686">
                <a:moveTo>
                  <a:pt x="0" y="0"/>
                </a:moveTo>
                <a:lnTo>
                  <a:pt x="2194834" y="0"/>
                </a:lnTo>
                <a:lnTo>
                  <a:pt x="2194834" y="2509686"/>
                </a:lnTo>
                <a:lnTo>
                  <a:pt x="0" y="25096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2790999" y="9258300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0236649" y="131719"/>
            <a:ext cx="7060964" cy="2182642"/>
            <a:chOff x="203200" y="-460"/>
            <a:chExt cx="1859678" cy="574852"/>
          </a:xfrm>
        </p:grpSpPr>
        <p:sp>
          <p:nvSpPr>
            <p:cNvPr id="7" name="Freeform 7"/>
            <p:cNvSpPr/>
            <p:nvPr/>
          </p:nvSpPr>
          <p:spPr>
            <a:xfrm>
              <a:off x="203200" y="-460"/>
              <a:ext cx="1859678" cy="574852"/>
            </a:xfrm>
            <a:custGeom>
              <a:avLst/>
              <a:gdLst/>
              <a:ahLst/>
              <a:cxnLst/>
              <a:rect l="l" t="t" r="r" b="b"/>
              <a:pathLst>
                <a:path w="1859678" h="574852">
                  <a:moveTo>
                    <a:pt x="1859678" y="460"/>
                  </a:moveTo>
                  <a:cubicBezTo>
                    <a:pt x="1756849" y="0"/>
                    <a:pt x="1661634" y="54595"/>
                    <a:pt x="1610086" y="143571"/>
                  </a:cubicBezTo>
                  <a:cubicBezTo>
                    <a:pt x="1558538" y="232548"/>
                    <a:pt x="1558538" y="342304"/>
                    <a:pt x="1610086" y="431281"/>
                  </a:cubicBezTo>
                  <a:cubicBezTo>
                    <a:pt x="1661634" y="520258"/>
                    <a:pt x="1756849" y="574852"/>
                    <a:pt x="1859678" y="574392"/>
                  </a:cubicBezTo>
                  <a:lnTo>
                    <a:pt x="0" y="574392"/>
                  </a:lnTo>
                  <a:cubicBezTo>
                    <a:pt x="102829" y="574852"/>
                    <a:pt x="198044" y="520258"/>
                    <a:pt x="249592" y="431281"/>
                  </a:cubicBezTo>
                  <a:cubicBezTo>
                    <a:pt x="301139" y="342304"/>
                    <a:pt x="301139" y="232548"/>
                    <a:pt x="249592" y="143571"/>
                  </a:cubicBezTo>
                  <a:cubicBezTo>
                    <a:pt x="198044" y="54595"/>
                    <a:pt x="102829" y="0"/>
                    <a:pt x="0" y="460"/>
                  </a:cubicBezTo>
                  <a:close/>
                </a:path>
              </a:pathLst>
            </a:custGeom>
            <a:solidFill>
              <a:srgbClr val="7B4C4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577706" y="195644"/>
              <a:ext cx="1123871" cy="210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Câu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a: 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(1)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Bỏ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chữ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“Qua”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(2)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Thay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chữ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“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cho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”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bằng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dấu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phẩy</a:t>
              </a:r>
              <a:endParaRPr lang="en-US" sz="3000" dirty="0">
                <a:solidFill>
                  <a:srgbClr val="FFFFFF"/>
                </a:solidFill>
                <a:latin typeface="Open Sans Extra Bold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-319813" y="-133350"/>
            <a:ext cx="705373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Paytone One Bold"/>
              </a:rPr>
              <a:t>2. Luyện tập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0015" y="3746783"/>
            <a:ext cx="6829946" cy="853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14"/>
              </a:lnSpc>
            </a:pPr>
            <a:r>
              <a:rPr lang="en-US" sz="5010">
                <a:solidFill>
                  <a:srgbClr val="000000"/>
                </a:solidFill>
                <a:latin typeface="Quicksand Bold"/>
              </a:rPr>
              <a:t>BÀI 1 - SGK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43369" y="3348464"/>
            <a:ext cx="5000631" cy="5048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Quicksand Bold"/>
              </a:rPr>
              <a:t>- Tất cả các câu đều mắc lỗi thiếu chủ ngữ. </a:t>
            </a:r>
          </a:p>
          <a:p>
            <a:pPr algn="just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Quicksand Bold"/>
              </a:rPr>
              <a:t>- Nguyên nhân: nhầm trạng ngữ là chủ ngữ. </a:t>
            </a:r>
          </a:p>
          <a:p>
            <a:pPr algn="just">
              <a:lnSpc>
                <a:spcPts val="5739"/>
              </a:lnSpc>
            </a:pPr>
            <a:endParaRPr lang="en-US" sz="4099">
              <a:solidFill>
                <a:srgbClr val="000000"/>
              </a:solidFill>
              <a:latin typeface="Quicksand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236649" y="2538774"/>
            <a:ext cx="7060964" cy="2063476"/>
            <a:chOff x="203200" y="-435"/>
            <a:chExt cx="1859678" cy="543467"/>
          </a:xfrm>
        </p:grpSpPr>
        <p:sp>
          <p:nvSpPr>
            <p:cNvPr id="13" name="Freeform 13"/>
            <p:cNvSpPr/>
            <p:nvPr/>
          </p:nvSpPr>
          <p:spPr>
            <a:xfrm>
              <a:off x="203200" y="-435"/>
              <a:ext cx="1859678" cy="543467"/>
            </a:xfrm>
            <a:custGeom>
              <a:avLst/>
              <a:gdLst/>
              <a:ahLst/>
              <a:cxnLst/>
              <a:rect l="l" t="t" r="r" b="b"/>
              <a:pathLst>
                <a:path w="1859678" h="543467">
                  <a:moveTo>
                    <a:pt x="1859678" y="435"/>
                  </a:moveTo>
                  <a:cubicBezTo>
                    <a:pt x="1762463" y="0"/>
                    <a:pt x="1672446" y="51614"/>
                    <a:pt x="1623713" y="135733"/>
                  </a:cubicBezTo>
                  <a:cubicBezTo>
                    <a:pt x="1574980" y="219852"/>
                    <a:pt x="1574980" y="323616"/>
                    <a:pt x="1623713" y="407734"/>
                  </a:cubicBezTo>
                  <a:cubicBezTo>
                    <a:pt x="1672446" y="491853"/>
                    <a:pt x="1762463" y="543467"/>
                    <a:pt x="1859678" y="543032"/>
                  </a:cubicBezTo>
                  <a:lnTo>
                    <a:pt x="0" y="543032"/>
                  </a:lnTo>
                  <a:cubicBezTo>
                    <a:pt x="97215" y="543467"/>
                    <a:pt x="187231" y="491853"/>
                    <a:pt x="235965" y="407734"/>
                  </a:cubicBezTo>
                  <a:cubicBezTo>
                    <a:pt x="284698" y="323616"/>
                    <a:pt x="284698" y="219852"/>
                    <a:pt x="235965" y="135733"/>
                  </a:cubicBezTo>
                  <a:cubicBezTo>
                    <a:pt x="187231" y="51614"/>
                    <a:pt x="97215" y="0"/>
                    <a:pt x="0" y="435"/>
                  </a:cubicBezTo>
                  <a:close/>
                </a:path>
              </a:pathLst>
            </a:custGeom>
            <a:solidFill>
              <a:srgbClr val="EF413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537567" y="86885"/>
              <a:ext cx="1284425" cy="3195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Câu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b: 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(1)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Bỏ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chữ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“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Trong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”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(2)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Thêm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chủ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ngữ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“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chúng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ta”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36649" y="4950348"/>
            <a:ext cx="7060964" cy="2076782"/>
            <a:chOff x="203200" y="-438"/>
            <a:chExt cx="1859678" cy="546971"/>
          </a:xfrm>
        </p:grpSpPr>
        <p:sp>
          <p:nvSpPr>
            <p:cNvPr id="16" name="Freeform 16"/>
            <p:cNvSpPr/>
            <p:nvPr/>
          </p:nvSpPr>
          <p:spPr>
            <a:xfrm>
              <a:off x="203200" y="-438"/>
              <a:ext cx="1859678" cy="546971"/>
            </a:xfrm>
            <a:custGeom>
              <a:avLst/>
              <a:gdLst/>
              <a:ahLst/>
              <a:cxnLst/>
              <a:rect l="l" t="t" r="r" b="b"/>
              <a:pathLst>
                <a:path w="1859678" h="546971">
                  <a:moveTo>
                    <a:pt x="1859678" y="438"/>
                  </a:moveTo>
                  <a:cubicBezTo>
                    <a:pt x="1761836" y="0"/>
                    <a:pt x="1671239" y="51947"/>
                    <a:pt x="1622191" y="136608"/>
                  </a:cubicBezTo>
                  <a:cubicBezTo>
                    <a:pt x="1573144" y="221270"/>
                    <a:pt x="1573144" y="325703"/>
                    <a:pt x="1622191" y="410364"/>
                  </a:cubicBezTo>
                  <a:cubicBezTo>
                    <a:pt x="1671239" y="495025"/>
                    <a:pt x="1761836" y="546972"/>
                    <a:pt x="1859678" y="546534"/>
                  </a:cubicBezTo>
                  <a:lnTo>
                    <a:pt x="0" y="546534"/>
                  </a:lnTo>
                  <a:cubicBezTo>
                    <a:pt x="97842" y="546972"/>
                    <a:pt x="188439" y="495025"/>
                    <a:pt x="237486" y="410364"/>
                  </a:cubicBezTo>
                  <a:cubicBezTo>
                    <a:pt x="286534" y="325703"/>
                    <a:pt x="286534" y="221270"/>
                    <a:pt x="237486" y="136608"/>
                  </a:cubicBezTo>
                  <a:cubicBezTo>
                    <a:pt x="188439" y="51947"/>
                    <a:pt x="97842" y="0"/>
                    <a:pt x="0" y="438"/>
                  </a:cubicBezTo>
                  <a:close/>
                </a:path>
              </a:pathLst>
            </a:custGeom>
            <a:solidFill>
              <a:srgbClr val="8DE16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537567" y="85666"/>
              <a:ext cx="1164010" cy="3207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Câu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c: 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(1)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Bỏ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chữ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“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Với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”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(2)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Thêm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chủ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ngữ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“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nhà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văn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Nam Cao”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36649" y="7374913"/>
            <a:ext cx="7060964" cy="2464930"/>
            <a:chOff x="203200" y="-519"/>
            <a:chExt cx="1859678" cy="649200"/>
          </a:xfrm>
        </p:grpSpPr>
        <p:sp>
          <p:nvSpPr>
            <p:cNvPr id="19" name="Freeform 19"/>
            <p:cNvSpPr/>
            <p:nvPr/>
          </p:nvSpPr>
          <p:spPr>
            <a:xfrm>
              <a:off x="203200" y="-519"/>
              <a:ext cx="1859678" cy="649200"/>
            </a:xfrm>
            <a:custGeom>
              <a:avLst/>
              <a:gdLst/>
              <a:ahLst/>
              <a:cxnLst/>
              <a:rect l="l" t="t" r="r" b="b"/>
              <a:pathLst>
                <a:path w="1859678" h="649200">
                  <a:moveTo>
                    <a:pt x="1859678" y="519"/>
                  </a:moveTo>
                  <a:cubicBezTo>
                    <a:pt x="1743550" y="0"/>
                    <a:pt x="1636020" y="61655"/>
                    <a:pt x="1577805" y="162140"/>
                  </a:cubicBezTo>
                  <a:cubicBezTo>
                    <a:pt x="1519591" y="262624"/>
                    <a:pt x="1519591" y="386576"/>
                    <a:pt x="1577805" y="487060"/>
                  </a:cubicBezTo>
                  <a:cubicBezTo>
                    <a:pt x="1636020" y="587544"/>
                    <a:pt x="1743550" y="649200"/>
                    <a:pt x="1859678" y="648681"/>
                  </a:cubicBezTo>
                  <a:lnTo>
                    <a:pt x="0" y="648681"/>
                  </a:lnTo>
                  <a:cubicBezTo>
                    <a:pt x="116128" y="649200"/>
                    <a:pt x="223658" y="587544"/>
                    <a:pt x="281873" y="487060"/>
                  </a:cubicBezTo>
                  <a:cubicBezTo>
                    <a:pt x="340087" y="386576"/>
                    <a:pt x="340087" y="262624"/>
                    <a:pt x="281873" y="162140"/>
                  </a:cubicBezTo>
                  <a:cubicBezTo>
                    <a:pt x="223658" y="61655"/>
                    <a:pt x="116128" y="0"/>
                    <a:pt x="0" y="519"/>
                  </a:cubicBezTo>
                  <a:close/>
                </a:path>
              </a:pathLst>
            </a:custGeom>
            <a:solidFill>
              <a:srgbClr val="2229DB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577706" y="-519"/>
              <a:ext cx="1003457" cy="588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Câu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d: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(1)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Bỏ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chữ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“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Từ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”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(2)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Thay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chữ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“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cho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”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bằng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dấu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Open Sans Extra Bold"/>
                </a:rPr>
                <a:t>phẩy</a:t>
              </a:r>
              <a:r>
                <a:rPr lang="en-US" sz="3000" dirty="0">
                  <a:solidFill>
                    <a:srgbClr val="FFFFFF"/>
                  </a:solidFill>
                  <a:latin typeface="Open Sans Extra Bold"/>
                </a:rPr>
                <a:t>. 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96606">
            <a:off x="12485143" y="-5686488"/>
            <a:ext cx="7299575" cy="10774229"/>
          </a:xfrm>
          <a:custGeom>
            <a:avLst/>
            <a:gdLst/>
            <a:ahLst/>
            <a:cxnLst/>
            <a:rect l="l" t="t" r="r" b="b"/>
            <a:pathLst>
              <a:path w="7299575" h="10774229">
                <a:moveTo>
                  <a:pt x="0" y="0"/>
                </a:moveTo>
                <a:lnTo>
                  <a:pt x="7299576" y="0"/>
                </a:lnTo>
                <a:lnTo>
                  <a:pt x="7299576" y="10774229"/>
                </a:lnTo>
                <a:lnTo>
                  <a:pt x="0" y="10774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284660">
            <a:off x="247526" y="3175668"/>
            <a:ext cx="11189148" cy="16515269"/>
          </a:xfrm>
          <a:custGeom>
            <a:avLst/>
            <a:gdLst/>
            <a:ahLst/>
            <a:cxnLst/>
            <a:rect l="l" t="t" r="r" b="b"/>
            <a:pathLst>
              <a:path w="11189148" h="16515269">
                <a:moveTo>
                  <a:pt x="0" y="0"/>
                </a:moveTo>
                <a:lnTo>
                  <a:pt x="11189148" y="0"/>
                </a:lnTo>
                <a:lnTo>
                  <a:pt x="11189148" y="16515269"/>
                </a:lnTo>
                <a:lnTo>
                  <a:pt x="0" y="1651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211380" y="1515341"/>
          <a:ext cx="18288001" cy="8700443"/>
        </p:xfrm>
        <a:graphic>
          <a:graphicData uri="http://schemas.openxmlformats.org/drawingml/2006/table">
            <a:tbl>
              <a:tblPr/>
              <a:tblGrid>
                <a:gridCol w="1648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9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7210"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Amazing Grotesk"/>
                        </a:rPr>
                        <a:t>Câu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Amazing Grotesk"/>
                        </a:rPr>
                        <a:t>Lỗi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Amazing Grotesk"/>
                        </a:rPr>
                        <a:t>Nguyên nhân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Amazing Grotesk"/>
                        </a:rPr>
                        <a:t>Cách sửa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5382">
                <a:tc>
                  <a:txBody>
                    <a:bodyPr/>
                    <a:lstStyle/>
                    <a:p>
                      <a:pPr algn="l">
                        <a:lnSpc>
                          <a:spcPts val="5179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5179"/>
                        </a:lnSpc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Amazing Grotesk"/>
                        </a:rPr>
                        <a:t>   a</a:t>
                      </a:r>
                    </a:p>
                    <a:p>
                      <a:pPr>
                        <a:lnSpc>
                          <a:spcPts val="5179"/>
                        </a:lnSpc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Amazing Grotesk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Amazing Grotesk"/>
                        </a:rPr>
                        <a:t>thiếu chủ ngữ và vị ngữ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Amazing Grotesk"/>
                        </a:rPr>
                        <a:t>do nhầm lẫn trạng ngữ là chủ ngữ, thành phần biệt lập là vị ngữ.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Amazing Grotesk"/>
                        </a:rPr>
                        <a:t>(1) Bỏ chữ “Trong”</a:t>
                      </a:r>
                      <a:endParaRPr lang="en-US" sz="1100"/>
                    </a:p>
                    <a:p>
                      <a:pPr>
                        <a:lnSpc>
                          <a:spcPts val="5179"/>
                        </a:lnSpc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Amazing Grotesk"/>
                        </a:rPr>
                        <a:t>(2) Thay dấu phẩy bằng chữ “là”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601">
                <a:tc>
                  <a:txBody>
                    <a:bodyPr/>
                    <a:lstStyle/>
                    <a:p>
                      <a:pPr algn="l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Amazing Grotesk"/>
                        </a:rPr>
                        <a:t>b,c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Amazing Grotesk"/>
                        </a:rPr>
                        <a:t>thiếu vị ngữ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Amazing Grotesk"/>
                        </a:rPr>
                        <a:t>nhầm lẫn thành phần biệt lập là vị ngữ.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Amazing Grotesk"/>
                        </a:rPr>
                        <a:t>Thay dấu phẩy bằng chữ “là”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250">
                <a:tc>
                  <a:txBody>
                    <a:bodyPr/>
                    <a:lstStyle/>
                    <a:p>
                      <a:pPr algn="l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Amazing Grotesk"/>
                        </a:rPr>
                        <a:t>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Amazing Grotesk"/>
                        </a:rPr>
                        <a:t>thiếu vị ngữ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Amazing Grotesk"/>
                        </a:rPr>
                        <a:t>do nhầm định ngữ là vị ngữ.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Amazing Grotesk"/>
                        </a:rPr>
                        <a:t>Thay đổi trật tự từ trong câu: Tiếng Việt là thứ tiếng mà giới trẻ....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6042821" y="1515341"/>
            <a:ext cx="2245179" cy="2057400"/>
          </a:xfrm>
          <a:custGeom>
            <a:avLst/>
            <a:gdLst/>
            <a:ahLst/>
            <a:cxnLst/>
            <a:rect l="l" t="t" r="r" b="b"/>
            <a:pathLst>
              <a:path w="2245179" h="2057400">
                <a:moveTo>
                  <a:pt x="0" y="0"/>
                </a:moveTo>
                <a:lnTo>
                  <a:pt x="2245179" y="0"/>
                </a:lnTo>
                <a:lnTo>
                  <a:pt x="224517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43972" y="1633204"/>
            <a:ext cx="1214448" cy="910836"/>
          </a:xfrm>
          <a:custGeom>
            <a:avLst/>
            <a:gdLst/>
            <a:ahLst/>
            <a:cxnLst/>
            <a:rect l="l" t="t" r="r" b="b"/>
            <a:pathLst>
              <a:path w="1214448" h="910836">
                <a:moveTo>
                  <a:pt x="0" y="0"/>
                </a:moveTo>
                <a:lnTo>
                  <a:pt x="1214448" y="0"/>
                </a:lnTo>
                <a:lnTo>
                  <a:pt x="1214448" y="910837"/>
                </a:lnTo>
                <a:lnTo>
                  <a:pt x="0" y="9108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781917" y="1474213"/>
            <a:ext cx="1854821" cy="1228819"/>
          </a:xfrm>
          <a:custGeom>
            <a:avLst/>
            <a:gdLst/>
            <a:ahLst/>
            <a:cxnLst/>
            <a:rect l="l" t="t" r="r" b="b"/>
            <a:pathLst>
              <a:path w="1854821" h="1228819">
                <a:moveTo>
                  <a:pt x="0" y="0"/>
                </a:moveTo>
                <a:lnTo>
                  <a:pt x="1854821" y="0"/>
                </a:lnTo>
                <a:lnTo>
                  <a:pt x="1854821" y="1228819"/>
                </a:lnTo>
                <a:lnTo>
                  <a:pt x="0" y="12288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630721" y="-133350"/>
            <a:ext cx="543195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Paytone One Bold"/>
              </a:rPr>
              <a:t>BÀI 2 - SGK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26247"/>
            <a:ext cx="16230600" cy="7532053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02573" y="313574"/>
            <a:ext cx="8261255" cy="1430253"/>
            <a:chOff x="0" y="0"/>
            <a:chExt cx="2175804" cy="376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2087707" y="5482749"/>
            <a:ext cx="683421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13519898" y="5482749"/>
            <a:ext cx="683421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5260992" y="715126"/>
            <a:ext cx="2625452" cy="2057400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957002" y="6716739"/>
            <a:ext cx="1169118" cy="5083122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319873" y="2772526"/>
            <a:ext cx="6538632" cy="6136853"/>
            <a:chOff x="0" y="0"/>
            <a:chExt cx="1722109" cy="16162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22109" cy="1616290"/>
            </a:xfrm>
            <a:custGeom>
              <a:avLst/>
              <a:gdLst/>
              <a:ahLst/>
              <a:cxnLst/>
              <a:rect l="l" t="t" r="r" b="b"/>
              <a:pathLst>
                <a:path w="1722109" h="1616290">
                  <a:moveTo>
                    <a:pt x="861054" y="0"/>
                  </a:moveTo>
                  <a:lnTo>
                    <a:pt x="1145423" y="163804"/>
                  </a:lnTo>
                  <a:lnTo>
                    <a:pt x="1469911" y="236700"/>
                  </a:lnTo>
                  <a:lnTo>
                    <a:pt x="1547581" y="541250"/>
                  </a:lnTo>
                  <a:lnTo>
                    <a:pt x="1722109" y="808145"/>
                  </a:lnTo>
                  <a:lnTo>
                    <a:pt x="1547581" y="1075040"/>
                  </a:lnTo>
                  <a:lnTo>
                    <a:pt x="1469911" y="1379590"/>
                  </a:lnTo>
                  <a:lnTo>
                    <a:pt x="1145423" y="1452487"/>
                  </a:lnTo>
                  <a:lnTo>
                    <a:pt x="861054" y="1616290"/>
                  </a:lnTo>
                  <a:lnTo>
                    <a:pt x="576686" y="1452487"/>
                  </a:lnTo>
                  <a:lnTo>
                    <a:pt x="252197" y="1379590"/>
                  </a:lnTo>
                  <a:lnTo>
                    <a:pt x="174529" y="1075040"/>
                  </a:lnTo>
                  <a:lnTo>
                    <a:pt x="0" y="808145"/>
                  </a:lnTo>
                  <a:lnTo>
                    <a:pt x="174529" y="541250"/>
                  </a:lnTo>
                  <a:lnTo>
                    <a:pt x="252197" y="236700"/>
                  </a:lnTo>
                  <a:lnTo>
                    <a:pt x="576686" y="163804"/>
                  </a:lnTo>
                  <a:lnTo>
                    <a:pt x="861054" y="0"/>
                  </a:lnTo>
                  <a:close/>
                </a:path>
              </a:pathLst>
            </a:custGeom>
            <a:solidFill>
              <a:srgbClr val="D4A34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394937" y="317011"/>
              <a:ext cx="1003456" cy="835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919"/>
                </a:lnSpc>
              </a:pPr>
              <a:r>
                <a:rPr lang="en-US" sz="3999" dirty="0" err="1">
                  <a:solidFill>
                    <a:srgbClr val="010101"/>
                  </a:solidFill>
                  <a:latin typeface="Open Sans Extra Bold"/>
                </a:rPr>
                <a:t>a2</a:t>
              </a:r>
              <a:r>
                <a:rPr lang="en-US" sz="3999" dirty="0">
                  <a:solidFill>
                    <a:srgbClr val="010101"/>
                  </a:solidFill>
                  <a:latin typeface="Open Sans Extra Bold"/>
                </a:rPr>
                <a:t>, </a:t>
              </a:r>
              <a:r>
                <a:rPr lang="en-US" sz="3999" dirty="0" err="1">
                  <a:solidFill>
                    <a:srgbClr val="010101"/>
                  </a:solidFill>
                  <a:latin typeface="Open Sans Extra Bold"/>
                </a:rPr>
                <a:t>a3</a:t>
              </a:r>
              <a:r>
                <a:rPr lang="en-US" sz="3999" dirty="0">
                  <a:solidFill>
                    <a:srgbClr val="010101"/>
                  </a:solidFill>
                  <a:latin typeface="Open Sans Extra Bold"/>
                </a:rPr>
                <a:t>,</a:t>
              </a:r>
            </a:p>
            <a:p>
              <a:pPr algn="ctr">
                <a:lnSpc>
                  <a:spcPts val="9919"/>
                </a:lnSpc>
              </a:pPr>
              <a:r>
                <a:rPr lang="en-US" sz="3999" dirty="0">
                  <a:solidFill>
                    <a:srgbClr val="010101"/>
                  </a:solidFill>
                  <a:latin typeface="Open Sans Extra Bold"/>
                </a:rPr>
                <a:t> </a:t>
              </a:r>
              <a:r>
                <a:rPr lang="en-US" sz="3999" dirty="0" err="1">
                  <a:solidFill>
                    <a:srgbClr val="010101"/>
                  </a:solidFill>
                  <a:latin typeface="Open Sans Extra Bold"/>
                </a:rPr>
                <a:t>b1</a:t>
              </a:r>
              <a:r>
                <a:rPr lang="en-US" sz="3999" dirty="0">
                  <a:solidFill>
                    <a:srgbClr val="010101"/>
                  </a:solidFill>
                  <a:latin typeface="Open Sans Extra Bold"/>
                </a:rPr>
                <a:t>, </a:t>
              </a:r>
              <a:r>
                <a:rPr lang="en-US" sz="3999" dirty="0" err="1">
                  <a:solidFill>
                    <a:srgbClr val="010101"/>
                  </a:solidFill>
                  <a:latin typeface="Open Sans Extra Bold"/>
                </a:rPr>
                <a:t>b2</a:t>
              </a:r>
              <a:r>
                <a:rPr lang="en-US" sz="3999" dirty="0">
                  <a:solidFill>
                    <a:srgbClr val="010101"/>
                  </a:solidFill>
                  <a:latin typeface="Open Sans Extra Bold"/>
                </a:rPr>
                <a:t>, </a:t>
              </a:r>
              <a:r>
                <a:rPr lang="en-US" sz="3999" dirty="0" err="1">
                  <a:solidFill>
                    <a:srgbClr val="010101"/>
                  </a:solidFill>
                  <a:latin typeface="Open Sans Extra Bold"/>
                </a:rPr>
                <a:t>b4</a:t>
              </a:r>
              <a:r>
                <a:rPr lang="en-US" sz="3999" dirty="0">
                  <a:solidFill>
                    <a:srgbClr val="010101"/>
                  </a:solidFill>
                  <a:latin typeface="Open Sans Extra Bold"/>
                </a:rPr>
                <a:t>,</a:t>
              </a:r>
            </a:p>
            <a:p>
              <a:pPr algn="ctr">
                <a:lnSpc>
                  <a:spcPts val="9919"/>
                </a:lnSpc>
              </a:pPr>
              <a:r>
                <a:rPr lang="en-US" sz="3999" dirty="0" err="1">
                  <a:solidFill>
                    <a:srgbClr val="010101"/>
                  </a:solidFill>
                  <a:latin typeface="Open Sans Extra Bold"/>
                </a:rPr>
                <a:t>c2</a:t>
              </a:r>
              <a:r>
                <a:rPr lang="en-US" sz="3999" dirty="0">
                  <a:solidFill>
                    <a:srgbClr val="010101"/>
                  </a:solidFill>
                  <a:latin typeface="Open Sans Extra Bold"/>
                </a:rPr>
                <a:t>, </a:t>
              </a:r>
              <a:r>
                <a:rPr lang="en-US" sz="3999" dirty="0" err="1">
                  <a:solidFill>
                    <a:srgbClr val="010101"/>
                  </a:solidFill>
                  <a:latin typeface="Open Sans Extra Bold"/>
                </a:rPr>
                <a:t>c3</a:t>
              </a:r>
              <a:r>
                <a:rPr lang="en-US" sz="3999" dirty="0">
                  <a:solidFill>
                    <a:srgbClr val="010101"/>
                  </a:solidFill>
                  <a:latin typeface="Open Sans Extra Bold"/>
                </a:rPr>
                <a:t>, </a:t>
              </a:r>
              <a:r>
                <a:rPr lang="en-US" sz="3999" dirty="0" err="1">
                  <a:solidFill>
                    <a:srgbClr val="010101"/>
                  </a:solidFill>
                  <a:latin typeface="Open Sans Extra Bold"/>
                </a:rPr>
                <a:t>c4</a:t>
              </a:r>
              <a:endParaRPr lang="en-US" sz="3999" dirty="0">
                <a:solidFill>
                  <a:srgbClr val="010101"/>
                </a:solidFill>
                <a:latin typeface="Open Sans Extra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144000" y="3056736"/>
            <a:ext cx="7429718" cy="6065205"/>
            <a:chOff x="0" y="0"/>
            <a:chExt cx="2422121" cy="197728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22121" cy="1977284"/>
            </a:xfrm>
            <a:custGeom>
              <a:avLst/>
              <a:gdLst/>
              <a:ahLst/>
              <a:cxnLst/>
              <a:rect l="l" t="t" r="r" b="b"/>
              <a:pathLst>
                <a:path w="2422121" h="1977284">
                  <a:moveTo>
                    <a:pt x="1211061" y="0"/>
                  </a:moveTo>
                  <a:lnTo>
                    <a:pt x="1611021" y="200390"/>
                  </a:lnTo>
                  <a:lnTo>
                    <a:pt x="2067409" y="289566"/>
                  </a:lnTo>
                  <a:lnTo>
                    <a:pt x="2176650" y="662137"/>
                  </a:lnTo>
                  <a:lnTo>
                    <a:pt x="2422121" y="988642"/>
                  </a:lnTo>
                  <a:lnTo>
                    <a:pt x="2176650" y="1315147"/>
                  </a:lnTo>
                  <a:lnTo>
                    <a:pt x="2067409" y="1687717"/>
                  </a:lnTo>
                  <a:lnTo>
                    <a:pt x="1611021" y="1776895"/>
                  </a:lnTo>
                  <a:lnTo>
                    <a:pt x="1211061" y="1977284"/>
                  </a:lnTo>
                  <a:lnTo>
                    <a:pt x="811100" y="1776895"/>
                  </a:lnTo>
                  <a:lnTo>
                    <a:pt x="354711" y="1687717"/>
                  </a:lnTo>
                  <a:lnTo>
                    <a:pt x="245472" y="1315147"/>
                  </a:lnTo>
                  <a:lnTo>
                    <a:pt x="0" y="988642"/>
                  </a:lnTo>
                  <a:lnTo>
                    <a:pt x="245472" y="662137"/>
                  </a:lnTo>
                  <a:lnTo>
                    <a:pt x="354711" y="289566"/>
                  </a:lnTo>
                  <a:lnTo>
                    <a:pt x="811100" y="200390"/>
                  </a:lnTo>
                  <a:lnTo>
                    <a:pt x="1211061" y="0"/>
                  </a:lnTo>
                  <a:close/>
                </a:path>
              </a:pathLst>
            </a:custGeom>
            <a:solidFill>
              <a:srgbClr val="D4A34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397465" y="398926"/>
              <a:ext cx="1664383" cy="1150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r>
                <a:rPr lang="en-US" sz="3500" dirty="0" err="1">
                  <a:solidFill>
                    <a:srgbClr val="000000"/>
                  </a:solidFill>
                  <a:latin typeface="Open Sans Extra Bold"/>
                </a:rPr>
                <a:t>a1</a:t>
              </a:r>
              <a:r>
                <a:rPr lang="en-US" sz="3500" dirty="0">
                  <a:solidFill>
                    <a:srgbClr val="000000"/>
                  </a:solidFill>
                  <a:latin typeface="Open Sans Extra Bold"/>
                </a:rPr>
                <a:t>, </a:t>
              </a:r>
              <a:r>
                <a:rPr lang="en-US" sz="3500" dirty="0" err="1">
                  <a:solidFill>
                    <a:srgbClr val="000000"/>
                  </a:solidFill>
                  <a:latin typeface="Open Sans Extra Bold"/>
                </a:rPr>
                <a:t>b3</a:t>
              </a:r>
              <a:r>
                <a:rPr lang="en-US" sz="3500" dirty="0">
                  <a:solidFill>
                    <a:srgbClr val="000000"/>
                  </a:solidFill>
                  <a:latin typeface="Open Sans Extra Bold"/>
                </a:rPr>
                <a:t>: </a:t>
              </a:r>
              <a:r>
                <a:rPr lang="en-US" sz="3500" dirty="0" err="1">
                  <a:solidFill>
                    <a:srgbClr val="000000"/>
                  </a:solidFill>
                  <a:latin typeface="Open Sans Extra Bold"/>
                </a:rPr>
                <a:t>thiếu</a:t>
              </a:r>
              <a:r>
                <a:rPr lang="en-US" sz="35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Open Sans Extra Bold"/>
                </a:rPr>
                <a:t>chủ</a:t>
              </a:r>
              <a:r>
                <a:rPr lang="en-US" sz="35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Open Sans Extra Bold"/>
                </a:rPr>
                <a:t>ngữ</a:t>
              </a:r>
              <a:r>
                <a:rPr lang="en-US" sz="3500" dirty="0">
                  <a:solidFill>
                    <a:srgbClr val="000000"/>
                  </a:solidFill>
                  <a:latin typeface="Open Sans Extra Bold"/>
                </a:rPr>
                <a:t> - </a:t>
              </a:r>
              <a:r>
                <a:rPr lang="en-US" sz="3500" dirty="0" err="1">
                  <a:solidFill>
                    <a:srgbClr val="000000"/>
                  </a:solidFill>
                  <a:latin typeface="Open Sans Extra Bold"/>
                </a:rPr>
                <a:t>nhầm</a:t>
              </a:r>
              <a:r>
                <a:rPr lang="en-US" sz="35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Open Sans Extra Bold"/>
                </a:rPr>
                <a:t>với</a:t>
              </a:r>
              <a:r>
                <a:rPr lang="en-US" sz="35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Open Sans Extra Bold"/>
                </a:rPr>
                <a:t>trạng</a:t>
              </a:r>
              <a:r>
                <a:rPr lang="en-US" sz="35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Open Sans Extra Bold"/>
                </a:rPr>
                <a:t>ngữ</a:t>
              </a:r>
              <a:r>
                <a:rPr lang="en-US" sz="3500" dirty="0">
                  <a:solidFill>
                    <a:srgbClr val="000000"/>
                  </a:solidFill>
                  <a:latin typeface="Open Sans Extra Bold"/>
                </a:rPr>
                <a:t> </a:t>
              </a:r>
            </a:p>
            <a:p>
              <a:pPr algn="ctr">
                <a:lnSpc>
                  <a:spcPts val="5599"/>
                </a:lnSpc>
              </a:pPr>
              <a:endParaRPr lang="en-US" sz="3500" dirty="0">
                <a:solidFill>
                  <a:srgbClr val="000000"/>
                </a:solidFill>
                <a:latin typeface="Open Sans Extra Bold"/>
              </a:endParaRPr>
            </a:p>
            <a:p>
              <a:pPr algn="ctr">
                <a:lnSpc>
                  <a:spcPts val="4900"/>
                </a:lnSpc>
              </a:pPr>
              <a:r>
                <a:rPr lang="en-US" sz="3500" dirty="0" err="1">
                  <a:solidFill>
                    <a:srgbClr val="000000"/>
                  </a:solidFill>
                  <a:latin typeface="Open Sans Extra Bold"/>
                </a:rPr>
                <a:t>c1</a:t>
              </a:r>
              <a:r>
                <a:rPr lang="en-US" sz="3500" dirty="0">
                  <a:solidFill>
                    <a:srgbClr val="000000"/>
                  </a:solidFill>
                  <a:latin typeface="Open Sans Extra Bold"/>
                </a:rPr>
                <a:t>: </a:t>
              </a:r>
              <a:r>
                <a:rPr lang="en-US" sz="3500" dirty="0" err="1">
                  <a:solidFill>
                    <a:srgbClr val="000000"/>
                  </a:solidFill>
                  <a:latin typeface="Open Sans Extra Bold"/>
                </a:rPr>
                <a:t>thiếu</a:t>
              </a:r>
              <a:r>
                <a:rPr lang="en-US" sz="35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Open Sans Extra Bold"/>
                </a:rPr>
                <a:t>vị</a:t>
              </a:r>
              <a:r>
                <a:rPr lang="en-US" sz="35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Open Sans Extra Bold"/>
                </a:rPr>
                <a:t>ngữ</a:t>
              </a:r>
              <a:r>
                <a:rPr lang="en-US" sz="3500" dirty="0">
                  <a:solidFill>
                    <a:srgbClr val="000000"/>
                  </a:solidFill>
                  <a:latin typeface="Open Sans Extra Bold"/>
                </a:rPr>
                <a:t> - </a:t>
              </a:r>
              <a:r>
                <a:rPr lang="en-US" sz="3500" dirty="0" err="1">
                  <a:solidFill>
                    <a:srgbClr val="000000"/>
                  </a:solidFill>
                  <a:latin typeface="Open Sans Extra Bold"/>
                </a:rPr>
                <a:t>nhầm</a:t>
              </a:r>
              <a:r>
                <a:rPr lang="en-US" sz="35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Open Sans Extra Bold"/>
                </a:rPr>
                <a:t>với</a:t>
              </a:r>
              <a:r>
                <a:rPr lang="en-US" sz="35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Open Sans Extra Bold"/>
                </a:rPr>
                <a:t>thành</a:t>
              </a:r>
              <a:r>
                <a:rPr lang="en-US" sz="35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Open Sans Extra Bold"/>
                </a:rPr>
                <a:t>phần</a:t>
              </a:r>
              <a:r>
                <a:rPr lang="en-US" sz="35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Open Sans Extra Bold"/>
                </a:rPr>
                <a:t>biệt</a:t>
              </a:r>
              <a:r>
                <a:rPr lang="en-US" sz="35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Open Sans Extra Bold"/>
                </a:rPr>
                <a:t>lập</a:t>
              </a:r>
              <a:r>
                <a:rPr lang="en-US" sz="3500" dirty="0">
                  <a:solidFill>
                    <a:srgbClr val="000000"/>
                  </a:solidFill>
                  <a:latin typeface="Open Sans Extra Bold"/>
                </a:rPr>
                <a:t> 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38923" y="1726247"/>
            <a:ext cx="6232185" cy="1543050"/>
            <a:chOff x="0" y="0"/>
            <a:chExt cx="1641398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41398" cy="406400"/>
            </a:xfrm>
            <a:custGeom>
              <a:avLst/>
              <a:gdLst/>
              <a:ahLst/>
              <a:cxnLst/>
              <a:rect l="l" t="t" r="r" b="b"/>
              <a:pathLst>
                <a:path w="1641398" h="406400">
                  <a:moveTo>
                    <a:pt x="1438198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1438198" y="406400"/>
                  </a:lnTo>
                  <a:lnTo>
                    <a:pt x="1641398" y="203200"/>
                  </a:lnTo>
                  <a:lnTo>
                    <a:pt x="1438198" y="0"/>
                  </a:lnTo>
                  <a:close/>
                </a:path>
              </a:pathLst>
            </a:custGeom>
            <a:solidFill>
              <a:srgbClr val="BB128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52400" y="29708"/>
              <a:ext cx="1329507" cy="376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 err="1">
                  <a:solidFill>
                    <a:srgbClr val="FFFFFF"/>
                  </a:solidFill>
                  <a:latin typeface="Open Sans Extra Bold"/>
                </a:rPr>
                <a:t>CÂU</a:t>
              </a:r>
              <a:r>
                <a:rPr lang="en-US" sz="3999" dirty="0">
                  <a:solidFill>
                    <a:srgbClr val="FFFFFF"/>
                  </a:solidFill>
                  <a:latin typeface="Open Sans Extra Bold"/>
                </a:rPr>
                <a:t> </a:t>
              </a:r>
              <a:r>
                <a:rPr lang="en-US" sz="3999" dirty="0" err="1">
                  <a:solidFill>
                    <a:srgbClr val="FFFFFF"/>
                  </a:solidFill>
                  <a:latin typeface="Open Sans Extra Bold"/>
                </a:rPr>
                <a:t>VIẾT</a:t>
              </a:r>
              <a:r>
                <a:rPr lang="en-US" sz="3999" dirty="0">
                  <a:solidFill>
                    <a:srgbClr val="FFFFFF"/>
                  </a:solidFill>
                  <a:latin typeface="Open Sans Extra Bold"/>
                </a:rPr>
                <a:t> </a:t>
              </a:r>
              <a:r>
                <a:rPr lang="en-US" sz="3999" dirty="0" err="1">
                  <a:solidFill>
                    <a:srgbClr val="FFFFFF"/>
                  </a:solidFill>
                  <a:latin typeface="Open Sans Extra Bold"/>
                </a:rPr>
                <a:t>ĐÚNG</a:t>
              </a:r>
              <a:endParaRPr lang="en-US" sz="3999" dirty="0">
                <a:solidFill>
                  <a:srgbClr val="FFFFFF"/>
                </a:solidFill>
                <a:latin typeface="Open Sans Extra Bold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707800" y="177282"/>
            <a:ext cx="685080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Paytone One Bold"/>
              </a:rPr>
              <a:t>BÀI 3 - SGK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624849" y="1726247"/>
            <a:ext cx="6303377" cy="1543050"/>
            <a:chOff x="0" y="0"/>
            <a:chExt cx="1660149" cy="406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660149" cy="406400"/>
            </a:xfrm>
            <a:custGeom>
              <a:avLst/>
              <a:gdLst/>
              <a:ahLst/>
              <a:cxnLst/>
              <a:rect l="l" t="t" r="r" b="b"/>
              <a:pathLst>
                <a:path w="1660149" h="406400">
                  <a:moveTo>
                    <a:pt x="1456949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1456949" y="406400"/>
                  </a:lnTo>
                  <a:lnTo>
                    <a:pt x="1660149" y="203200"/>
                  </a:lnTo>
                  <a:lnTo>
                    <a:pt x="1456949" y="0"/>
                  </a:lnTo>
                  <a:close/>
                </a:path>
              </a:pathLst>
            </a:custGeom>
            <a:solidFill>
              <a:srgbClr val="BB1286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52400" y="29708"/>
              <a:ext cx="1386695" cy="376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 err="1">
                  <a:solidFill>
                    <a:srgbClr val="FFFFFF"/>
                  </a:solidFill>
                  <a:latin typeface="Open Sans Extra Bold"/>
                </a:rPr>
                <a:t>CÂU</a:t>
              </a:r>
              <a:r>
                <a:rPr lang="en-US" sz="3999" dirty="0">
                  <a:solidFill>
                    <a:srgbClr val="FFFFFF"/>
                  </a:solidFill>
                  <a:latin typeface="Open Sans Extra Bold"/>
                </a:rPr>
                <a:t> </a:t>
              </a:r>
              <a:r>
                <a:rPr lang="en-US" sz="3999" dirty="0" err="1">
                  <a:solidFill>
                    <a:srgbClr val="FFFFFF"/>
                  </a:solidFill>
                  <a:latin typeface="Open Sans Extra Bold"/>
                </a:rPr>
                <a:t>VIẾT</a:t>
              </a:r>
              <a:r>
                <a:rPr lang="en-US" sz="3999" dirty="0">
                  <a:solidFill>
                    <a:srgbClr val="FFFFFF"/>
                  </a:solidFill>
                  <a:latin typeface="Open Sans Extra Bold"/>
                </a:rPr>
                <a:t> SAI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D51FDC-8F99-448E-8BBE-E869DCBA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57734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13525-060F-4191-BE2F-1B6925C030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19300"/>
            <a:ext cx="16383000" cy="701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121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727</Words>
  <Application>Microsoft Office PowerPoint</Application>
  <PresentationFormat>Custom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Open Sans Extra Bold</vt:lpstr>
      <vt:lpstr>Arial</vt:lpstr>
      <vt:lpstr>Alata</vt:lpstr>
      <vt:lpstr>Paytone One Bold</vt:lpstr>
      <vt:lpstr>Paytone One</vt:lpstr>
      <vt:lpstr>Times New Roman</vt:lpstr>
      <vt:lpstr>Amazing Grotesk</vt:lpstr>
      <vt:lpstr>Quicksand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SƠ ĐỒ TƯ DUY HỆ THỐNG KIẾN THỨC BÀI HỌC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4: VĂN BẢN THÔNG TIN</dc:title>
  <cp:lastModifiedBy>Administrator</cp:lastModifiedBy>
  <cp:revision>12</cp:revision>
  <dcterms:created xsi:type="dcterms:W3CDTF">2006-08-16T00:00:00Z</dcterms:created>
  <dcterms:modified xsi:type="dcterms:W3CDTF">2023-08-13T17:18:43Z</dcterms:modified>
  <dc:identifier>DAFrDb2ty6s</dc:identifier>
</cp:coreProperties>
</file>