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336919-3D87-4AB5-91FD-E91EF08BC5B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162496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36919-3D87-4AB5-91FD-E91EF08BC5B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402600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36919-3D87-4AB5-91FD-E91EF08BC5B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336085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36919-3D87-4AB5-91FD-E91EF08BC5B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196315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A336919-3D87-4AB5-91FD-E91EF08BC5B6}"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3347728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336919-3D87-4AB5-91FD-E91EF08BC5B6}"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403608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336919-3D87-4AB5-91FD-E91EF08BC5B6}" type="datetimeFigureOut">
              <a:rPr lang="en-US" smtClean="0"/>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3263864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336919-3D87-4AB5-91FD-E91EF08BC5B6}" type="datetimeFigureOut">
              <a:rPr lang="en-US" smtClean="0"/>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367722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336919-3D87-4AB5-91FD-E91EF08BC5B6}" type="datetimeFigureOut">
              <a:rPr lang="en-US" smtClean="0"/>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1359284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336919-3D87-4AB5-91FD-E91EF08BC5B6}"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87568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336919-3D87-4AB5-91FD-E91EF08BC5B6}"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82A51-9654-4FFB-A167-BA02A4472A9C}" type="slidenum">
              <a:rPr lang="en-US" smtClean="0"/>
              <a:t>‹#›</a:t>
            </a:fld>
            <a:endParaRPr lang="en-US"/>
          </a:p>
        </p:txBody>
      </p:sp>
    </p:spTree>
    <p:extLst>
      <p:ext uri="{BB962C8B-B14F-4D97-AF65-F5344CB8AC3E}">
        <p14:creationId xmlns:p14="http://schemas.microsoft.com/office/powerpoint/2010/main" val="446703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336919-3D87-4AB5-91FD-E91EF08BC5B6}" type="datetimeFigureOut">
              <a:rPr lang="en-US" smtClean="0"/>
              <a:t>8/9/2023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82A51-9654-4FFB-A167-BA02A4472A9C}" type="slidenum">
              <a:rPr lang="en-US" smtClean="0"/>
              <a:t>‹#›</a:t>
            </a:fld>
            <a:endParaRPr lang="en-US"/>
          </a:p>
        </p:txBody>
      </p:sp>
    </p:spTree>
    <p:extLst>
      <p:ext uri="{BB962C8B-B14F-4D97-AF65-F5344CB8AC3E}">
        <p14:creationId xmlns:p14="http://schemas.microsoft.com/office/powerpoint/2010/main" val="3619391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tVczk9Q9pI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9431" y="1342351"/>
            <a:ext cx="6620933" cy="1807249"/>
          </a:xfrm>
        </p:spPr>
        <p:txBody>
          <a:bodyPr>
            <a:normAutofit/>
          </a:bodyPr>
          <a:lstStyle/>
          <a:p>
            <a:r>
              <a:rPr lang="en-US" sz="4000" dirty="0" err="1" smtClean="0">
                <a:solidFill>
                  <a:schemeClr val="accent4"/>
                </a:solidFill>
                <a:latin typeface="Times New Roman" panose="02020603050405020304" pitchFamily="18" charset="0"/>
                <a:cs typeface="Times New Roman" panose="02020603050405020304" pitchFamily="18" charset="0"/>
              </a:rPr>
              <a:t>Văn</a:t>
            </a:r>
            <a:r>
              <a:rPr lang="en-US" sz="4000" dirty="0" smtClean="0">
                <a:solidFill>
                  <a:schemeClr val="accent4"/>
                </a:solidFill>
                <a:latin typeface="Times New Roman" panose="02020603050405020304" pitchFamily="18" charset="0"/>
                <a:cs typeface="Times New Roman" panose="02020603050405020304" pitchFamily="18" charset="0"/>
              </a:rPr>
              <a:t> </a:t>
            </a:r>
            <a:r>
              <a:rPr lang="en-US" sz="4000" dirty="0" err="1" smtClean="0">
                <a:solidFill>
                  <a:schemeClr val="accent4"/>
                </a:solidFill>
                <a:latin typeface="Times New Roman" panose="02020603050405020304" pitchFamily="18" charset="0"/>
                <a:cs typeface="Times New Roman" panose="02020603050405020304" pitchFamily="18" charset="0"/>
              </a:rPr>
              <a:t>bản</a:t>
            </a:r>
            <a:r>
              <a:rPr lang="en-US" sz="4000" dirty="0" smtClean="0">
                <a:solidFill>
                  <a:schemeClr val="accent4"/>
                </a:solidFill>
                <a:latin typeface="Times New Roman" panose="02020603050405020304" pitchFamily="18" charset="0"/>
                <a:cs typeface="Times New Roman" panose="02020603050405020304" pitchFamily="18" charset="0"/>
              </a:rPr>
              <a:t>: </a:t>
            </a:r>
            <a:r>
              <a:rPr lang="en-US" sz="4000" dirty="0" err="1" smtClean="0">
                <a:solidFill>
                  <a:schemeClr val="accent4"/>
                </a:solidFill>
                <a:latin typeface="Times New Roman" panose="02020603050405020304" pitchFamily="18" charset="0"/>
                <a:cs typeface="Times New Roman" panose="02020603050405020304" pitchFamily="18" charset="0"/>
              </a:rPr>
              <a:t>Nàng</a:t>
            </a:r>
            <a:r>
              <a:rPr lang="en-US" sz="4000" dirty="0" smtClean="0">
                <a:solidFill>
                  <a:schemeClr val="accent4"/>
                </a:solidFill>
                <a:latin typeface="Times New Roman" panose="02020603050405020304" pitchFamily="18" charset="0"/>
                <a:cs typeface="Times New Roman" panose="02020603050405020304" pitchFamily="18" charset="0"/>
              </a:rPr>
              <a:t> </a:t>
            </a:r>
            <a:r>
              <a:rPr lang="en-US" sz="4000" dirty="0" err="1" smtClean="0">
                <a:solidFill>
                  <a:schemeClr val="accent4"/>
                </a:solidFill>
                <a:latin typeface="Times New Roman" panose="02020603050405020304" pitchFamily="18" charset="0"/>
                <a:cs typeface="Times New Roman" panose="02020603050405020304" pitchFamily="18" charset="0"/>
              </a:rPr>
              <a:t>Ờm</a:t>
            </a:r>
            <a:r>
              <a:rPr lang="en-US" sz="4000" dirty="0" smtClean="0">
                <a:solidFill>
                  <a:schemeClr val="accent4"/>
                </a:solidFill>
                <a:latin typeface="Times New Roman" panose="02020603050405020304" pitchFamily="18" charset="0"/>
                <a:cs typeface="Times New Roman" panose="02020603050405020304" pitchFamily="18" charset="0"/>
              </a:rPr>
              <a:t> </a:t>
            </a:r>
            <a:r>
              <a:rPr lang="en-US" sz="4000" dirty="0" err="1" smtClean="0">
                <a:solidFill>
                  <a:schemeClr val="accent4"/>
                </a:solidFill>
                <a:latin typeface="Times New Roman" panose="02020603050405020304" pitchFamily="18" charset="0"/>
                <a:cs typeface="Times New Roman" panose="02020603050405020304" pitchFamily="18" charset="0"/>
              </a:rPr>
              <a:t>nhắn</a:t>
            </a:r>
            <a:r>
              <a:rPr lang="en-US" sz="4000" dirty="0" smtClean="0">
                <a:solidFill>
                  <a:schemeClr val="accent4"/>
                </a:solidFill>
                <a:latin typeface="Times New Roman" panose="02020603050405020304" pitchFamily="18" charset="0"/>
                <a:cs typeface="Times New Roman" panose="02020603050405020304" pitchFamily="18" charset="0"/>
              </a:rPr>
              <a:t> </a:t>
            </a:r>
            <a:r>
              <a:rPr lang="en-US" sz="4000" dirty="0" err="1" smtClean="0">
                <a:solidFill>
                  <a:schemeClr val="accent4"/>
                </a:solidFill>
                <a:latin typeface="Times New Roman" panose="02020603050405020304" pitchFamily="18" charset="0"/>
                <a:cs typeface="Times New Roman" panose="02020603050405020304" pitchFamily="18" charset="0"/>
              </a:rPr>
              <a:t>nhủ</a:t>
            </a:r>
            <a:endParaRPr lang="en-US" sz="4000" dirty="0">
              <a:solidFill>
                <a:schemeClr val="accent4"/>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999345" y="4050833"/>
            <a:ext cx="4572000" cy="1096899"/>
          </a:xfrm>
        </p:spPr>
        <p:txBody>
          <a:bodyPr>
            <a:normAutofit/>
          </a:bodyPr>
          <a:lstStyle/>
          <a:p>
            <a:pPr algn="ctr"/>
            <a:r>
              <a:rPr lang="en-US" sz="2000" dirty="0" err="1" smtClean="0">
                <a:solidFill>
                  <a:schemeClr val="tx1"/>
                </a:solidFill>
                <a:latin typeface="Times New Roman" panose="02020603050405020304" pitchFamily="18" charset="0"/>
                <a:cs typeface="Times New Roman" panose="02020603050405020304" pitchFamily="18" charset="0"/>
              </a:rPr>
              <a:t>Trích</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Nàng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Ờm</a:t>
            </a:r>
            <a:r>
              <a:rPr lang="en-US" sz="2000" dirty="0" smtClean="0">
                <a:solidFill>
                  <a:schemeClr val="tx1"/>
                </a:solidFill>
                <a:latin typeface="Times New Roman" panose="02020603050405020304" pitchFamily="18" charset="0"/>
                <a:cs typeface="Times New Roman" panose="02020603050405020304" pitchFamily="18" charset="0"/>
              </a:rPr>
              <a:t> – </a:t>
            </a:r>
            <a:r>
              <a:rPr lang="en-US" sz="2000" dirty="0" err="1" smtClean="0">
                <a:solidFill>
                  <a:schemeClr val="tx1"/>
                </a:solidFill>
                <a:latin typeface="Times New Roman" panose="02020603050405020304" pitchFamily="18" charset="0"/>
                <a:cs typeface="Times New Roman" panose="02020603050405020304" pitchFamily="18" charset="0"/>
              </a:rPr>
              <a:t>chàng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Bồng</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Hương</a:t>
            </a:r>
            <a:endParaRPr lang="en-US" sz="2000" dirty="0" smtClean="0">
              <a:solidFill>
                <a:schemeClr val="tx1"/>
              </a:solidFill>
              <a:latin typeface="Times New Roman" panose="02020603050405020304" pitchFamily="18" charset="0"/>
              <a:cs typeface="Times New Roman" panose="02020603050405020304" pitchFamily="18" charset="0"/>
            </a:endParaRPr>
          </a:p>
          <a:p>
            <a:pPr algn="ctr"/>
            <a:r>
              <a:rPr lang="en-US" sz="2000" dirty="0" err="1" smtClean="0">
                <a:solidFill>
                  <a:schemeClr val="tx1"/>
                </a:solidFill>
                <a:latin typeface="Times New Roman" panose="02020603050405020304" pitchFamily="18" charset="0"/>
                <a:cs typeface="Times New Roman" panose="02020603050405020304" pitchFamily="18" charset="0"/>
              </a:rPr>
              <a:t>Truyện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thơ</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dân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tộc</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err="1" smtClean="0">
                <a:solidFill>
                  <a:schemeClr val="tx1"/>
                </a:solidFill>
                <a:latin typeface="Times New Roman" panose="02020603050405020304" pitchFamily="18" charset="0"/>
                <a:cs typeface="Times New Roman" panose="02020603050405020304" pitchFamily="18" charset="0"/>
              </a:rPr>
              <a:t>Mường</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7535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II. </a:t>
            </a:r>
            <a:r>
              <a:rPr lang="en-US" dirty="0" err="1" smtClean="0">
                <a:latin typeface="Times New Roman" panose="02020603050405020304" pitchFamily="18" charset="0"/>
                <a:cs typeface="Times New Roman" panose="02020603050405020304" pitchFamily="18" charset="0"/>
              </a:rPr>
              <a:t>Khám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phá</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bản</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2. </a:t>
            </a:r>
            <a:r>
              <a:rPr lang="en-US" dirty="0" err="1" smtClean="0">
                <a:latin typeface="Times New Roman" panose="02020603050405020304" pitchFamily="18" charset="0"/>
                <a:cs typeface="Times New Roman" panose="02020603050405020304" pitchFamily="18" charset="0"/>
              </a:rPr>
              <a:t>Khát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vọng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ước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nàng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Ờm</a:t>
            </a:r>
            <a:endParaRPr lang="en-US" dirty="0"/>
          </a:p>
        </p:txBody>
      </p:sp>
      <p:sp>
        <p:nvSpPr>
          <p:cNvPr id="4" name="Text Placeholder 3"/>
          <p:cNvSpPr>
            <a:spLocks noGrp="1"/>
          </p:cNvSpPr>
          <p:nvPr>
            <p:ph type="body" idx="1"/>
          </p:nvPr>
        </p:nvSpPr>
        <p:spPr>
          <a:xfrm>
            <a:off x="675745" y="1643891"/>
            <a:ext cx="5157787" cy="823912"/>
          </a:xfrm>
        </p:spPr>
        <p:txBody>
          <a:bodyPr/>
          <a:lstStyle/>
          <a:p>
            <a:endParaRPr lang="en-US" dirty="0"/>
          </a:p>
        </p:txBody>
      </p:sp>
      <p:sp>
        <p:nvSpPr>
          <p:cNvPr id="5" name="Content Placeholder 4"/>
          <p:cNvSpPr>
            <a:spLocks noGrp="1"/>
          </p:cNvSpPr>
          <p:nvPr>
            <p:ph sz="half" idx="2"/>
          </p:nvPr>
        </p:nvSpPr>
        <p:spPr>
          <a:xfrm>
            <a:off x="1256145" y="2160983"/>
            <a:ext cx="4364903" cy="3639453"/>
          </a:xfrm>
          <a:solidFill>
            <a:schemeClr val="bg2">
              <a:lumMod val="90000"/>
            </a:schemeClr>
          </a:solidFill>
        </p:spPr>
        <p:txBody>
          <a:bodyPr/>
          <a:lstStyle/>
          <a:p>
            <a:pPr marL="0" indent="0" fontAlgn="base">
              <a:buNone/>
            </a:pP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muốn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thấu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hiểu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Ờm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hạnh</a:t>
            </a:r>
            <a:r>
              <a:rPr lang="en-US" sz="2000" dirty="0">
                <a:latin typeface="Times New Roman" panose="02020603050405020304" pitchFamily="18" charset="0"/>
                <a:cs typeface="Times New Roman" panose="02020603050405020304" pitchFamily="18" charset="0"/>
              </a:rPr>
              <a:t>.</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13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27) </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no </a:t>
            </a:r>
            <a:r>
              <a:rPr lang="en-US" sz="2000" dirty="0" err="1">
                <a:latin typeface="Times New Roman" panose="02020603050405020304" pitchFamily="18" charset="0"/>
                <a:cs typeface="Times New Roman" panose="02020603050405020304" pitchFamily="18" charset="0"/>
              </a:rPr>
              <a:t>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đầy</a:t>
            </a:r>
            <a:r>
              <a:rPr lang="en-US" sz="2000" dirty="0">
                <a:latin typeface="Times New Roman" panose="02020603050405020304" pitchFamily="18" charset="0"/>
                <a:cs typeface="Times New Roman" panose="02020603050405020304" pitchFamily="18" charset="0"/>
              </a:rPr>
              <a:t>.</a:t>
            </a:r>
          </a:p>
          <a:p>
            <a:pPr marL="0" indent="0">
              <a:buNone/>
            </a:pPr>
            <a:endParaRPr lang="en-US" dirty="0"/>
          </a:p>
        </p:txBody>
      </p:sp>
      <p:sp>
        <p:nvSpPr>
          <p:cNvPr id="6" name="Text Placeholder 5"/>
          <p:cNvSpPr>
            <a:spLocks noGrp="1"/>
          </p:cNvSpPr>
          <p:nvPr>
            <p:ph type="body" sz="quarter" idx="3"/>
          </p:nvPr>
        </p:nvSpPr>
        <p:spPr/>
        <p:txBody>
          <a:bodyPr/>
          <a:lstStyle/>
          <a:p>
            <a:endParaRPr lang="en-US"/>
          </a:p>
        </p:txBody>
      </p:sp>
      <p:sp>
        <p:nvSpPr>
          <p:cNvPr id="7" name="Content Placeholder 6"/>
          <p:cNvSpPr>
            <a:spLocks noGrp="1"/>
          </p:cNvSpPr>
          <p:nvPr>
            <p:ph sz="quarter" idx="4"/>
          </p:nvPr>
        </p:nvSpPr>
        <p:spPr>
          <a:xfrm>
            <a:off x="6384684" y="2160983"/>
            <a:ext cx="4015461" cy="3639453"/>
          </a:xfrm>
          <a:solidFill>
            <a:schemeClr val="bg2">
              <a:lumMod val="90000"/>
            </a:schemeClr>
          </a:solidFill>
        </p:spPr>
        <p:txBody>
          <a:bodyPr>
            <a:normAutofit/>
          </a:bodyPr>
          <a:lstStyle/>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ước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no </a:t>
            </a:r>
            <a:r>
              <a:rPr lang="en-US" sz="2000" dirty="0" err="1">
                <a:latin typeface="Times New Roman" panose="02020603050405020304" pitchFamily="18" charset="0"/>
                <a:cs typeface="Times New Roman" panose="02020603050405020304" pitchFamily="18" charset="0"/>
              </a:rPr>
              <a:t>ấm</a:t>
            </a:r>
            <a:r>
              <a:rPr lang="en-US" sz="2000" dirty="0">
                <a:latin typeface="Times New Roman" panose="02020603050405020304" pitchFamily="18" charset="0"/>
                <a:cs typeface="Times New Roman" panose="02020603050405020304" pitchFamily="18" charset="0"/>
              </a:rPr>
              <a:t>.</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mọi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nhớ</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tỏ</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tấm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giàu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Ờm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tế</a:t>
            </a:r>
            <a:r>
              <a:rPr lang="en-US"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8326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II. </a:t>
            </a:r>
            <a:r>
              <a:rPr lang="en-US" dirty="0" err="1">
                <a:latin typeface="Times New Roman" panose="02020603050405020304" pitchFamily="18" charset="0"/>
                <a:cs typeface="Times New Roman" panose="02020603050405020304" pitchFamily="18" charset="0"/>
              </a:rPr>
              <a:t>Khám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Khát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Ờm</a:t>
            </a:r>
            <a:endParaRPr lang="en-US" dirty="0"/>
          </a:p>
        </p:txBody>
      </p:sp>
      <p:sp>
        <p:nvSpPr>
          <p:cNvPr id="7" name="Content Placeholder 6"/>
          <p:cNvSpPr>
            <a:spLocks noGrp="1"/>
          </p:cNvSpPr>
          <p:nvPr>
            <p:ph idx="1"/>
          </p:nvPr>
        </p:nvSpPr>
        <p:spPr>
          <a:xfrm>
            <a:off x="677333" y="2382982"/>
            <a:ext cx="9972193" cy="2872509"/>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=&gt;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lệ</a:t>
            </a:r>
            <a:r>
              <a:rPr lang="en-US" sz="3200" dirty="0">
                <a:latin typeface="Times New Roman" panose="02020603050405020304" pitchFamily="18" charset="0"/>
                <a:cs typeface="Times New Roman" panose="02020603050405020304" pitchFamily="18" charset="0"/>
              </a:rPr>
              <a:t> cha </a:t>
            </a:r>
            <a:r>
              <a:rPr lang="en-US" sz="3200" dirty="0" err="1">
                <a:latin typeface="Times New Roman" panose="02020603050405020304" pitchFamily="18" charset="0"/>
                <a:cs typeface="Times New Roman" panose="02020603050405020304" pitchFamily="18" charset="0"/>
              </a:rPr>
              <a:t>mẹ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đâu</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ngồi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giàu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xưa</a:t>
            </a:r>
            <a:r>
              <a:rPr lang="en-US" sz="3200" dirty="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4536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7308" y="609600"/>
            <a:ext cx="6096693" cy="1320800"/>
          </a:xfrm>
        </p:spPr>
        <p:txBody>
          <a:bodyPr>
            <a:normAutofit/>
          </a:bodyPr>
          <a:lstStyle/>
          <a:p>
            <a:r>
              <a:rPr lang="en-US" sz="3200" dirty="0" smtClean="0">
                <a:latin typeface="Times New Roman" panose="02020603050405020304" pitchFamily="18" charset="0"/>
                <a:cs typeface="Times New Roman" panose="02020603050405020304" pitchFamily="18" charset="0"/>
              </a:rPr>
              <a:t>III. </a:t>
            </a:r>
            <a:r>
              <a:rPr lang="en-US" sz="3200" dirty="0" err="1" smtClean="0">
                <a:latin typeface="Times New Roman" panose="02020603050405020304" pitchFamily="18" charset="0"/>
                <a:cs typeface="Times New Roman" panose="02020603050405020304" pitchFamily="18" charset="0"/>
              </a:rPr>
              <a:t>Tổng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kết</a:t>
            </a:r>
            <a:endParaRPr lang="en-US" sz="3200"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idx="1"/>
          </p:nvPr>
        </p:nvSpPr>
        <p:spPr>
          <a:xfrm>
            <a:off x="1440873" y="1422400"/>
            <a:ext cx="3420495" cy="914401"/>
          </a:xfrm>
        </p:spPr>
        <p:txBody>
          <a:bodyPr/>
          <a:lstStyle/>
          <a:p>
            <a:r>
              <a:rPr lang="en-US" dirty="0" smtClean="0">
                <a:latin typeface="Times New Roman" panose="02020603050405020304" pitchFamily="18" charset="0"/>
                <a:cs typeface="Times New Roman" panose="02020603050405020304" pitchFamily="18" charset="0"/>
              </a:rPr>
              <a:t>1. </a:t>
            </a:r>
            <a:r>
              <a:rPr lang="en-US" dirty="0" err="1" smtClean="0">
                <a:latin typeface="Times New Roman" panose="02020603050405020304" pitchFamily="18" charset="0"/>
                <a:cs typeface="Times New Roman" panose="02020603050405020304" pitchFamily="18" charset="0"/>
              </a:rPr>
              <a:t>Nội</a:t>
            </a:r>
            <a:r>
              <a:rPr lang="en-US" dirty="0" smtClean="0">
                <a:latin typeface="Times New Roman" panose="02020603050405020304" pitchFamily="18" charset="0"/>
                <a:cs typeface="Times New Roman" panose="02020603050405020304" pitchFamily="18" charset="0"/>
              </a:rPr>
              <a:t> dung</a:t>
            </a:r>
            <a:endParaRPr lang="en-US"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2"/>
          </p:nvPr>
        </p:nvSpPr>
        <p:spPr>
          <a:xfrm>
            <a:off x="839788" y="2505075"/>
            <a:ext cx="5157787" cy="2491798"/>
          </a:xfrm>
          <a:solidFill>
            <a:schemeClr val="bg2">
              <a:lumMod val="90000"/>
            </a:schemeClr>
          </a:solidFill>
        </p:spPr>
        <p:txBody>
          <a:bodyPr/>
          <a:lstStyle/>
          <a:p>
            <a:pPr marL="0" indent="0" algn="just" eaLnBrk="0" fontAlgn="base" hangingPunct="0">
              <a:buNone/>
            </a:pPr>
            <a:r>
              <a:rPr lang="nl-NL" sz="2000" dirty="0">
                <a:latin typeface="Times New Roman" panose="02020603050405020304" pitchFamily="18" charset="0"/>
                <a:cs typeface="Times New Roman" panose="02020603050405020304" pitchFamily="18" charset="0"/>
              </a:rPr>
              <a:t>- Văn bản là tiếng nói đầy thiết tha của một cô gái có số phận bất hạnh, qua đó thấy được cách ứng xử nhân văn, giàu tình người.</a:t>
            </a:r>
            <a:endParaRPr lang="en-US" sz="2000" dirty="0">
              <a:latin typeface="Times New Roman" panose="02020603050405020304" pitchFamily="18" charset="0"/>
              <a:cs typeface="Times New Roman" panose="02020603050405020304" pitchFamily="18" charset="0"/>
            </a:endParaRPr>
          </a:p>
          <a:p>
            <a:pPr marL="0" indent="0" algn="just" eaLnBrk="0" fontAlgn="base" hangingPunct="0">
              <a:buNone/>
            </a:pPr>
            <a:r>
              <a:rPr lang="nl-NL" sz="2000" dirty="0">
                <a:latin typeface="Times New Roman" panose="02020603050405020304" pitchFamily="18" charset="0"/>
                <a:cs typeface="Times New Roman" panose="02020603050405020304" pitchFamily="18" charset="0"/>
              </a:rPr>
              <a:t>- Đồng thời, văn bản cũng thể hiện khao khát có được tự do trong tình yêu và hôn nhân, chống lại thói cha mẹ đặt đâu con ngồi đấy.</a:t>
            </a:r>
            <a:endParaRPr lang="en-US" sz="2000"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6" name="Text Placeholder 5"/>
          <p:cNvSpPr>
            <a:spLocks noGrp="1"/>
          </p:cNvSpPr>
          <p:nvPr>
            <p:ph type="body" sz="quarter" idx="3"/>
          </p:nvPr>
        </p:nvSpPr>
        <p:spPr>
          <a:xfrm>
            <a:off x="6597803" y="1422401"/>
            <a:ext cx="2676198" cy="914400"/>
          </a:xfrm>
        </p:spPr>
        <p:txBody>
          <a:bodyPr/>
          <a:lstStyle/>
          <a:p>
            <a:r>
              <a:rPr lang="en-US" dirty="0" smtClean="0">
                <a:latin typeface="Times New Roman" panose="02020603050405020304" pitchFamily="18" charset="0"/>
                <a:cs typeface="Times New Roman" panose="02020603050405020304" pitchFamily="18" charset="0"/>
              </a:rPr>
              <a:t>2. </a:t>
            </a:r>
            <a:r>
              <a:rPr lang="en-US" dirty="0" err="1" smtClean="0">
                <a:latin typeface="Times New Roman" panose="02020603050405020304" pitchFamily="18" charset="0"/>
                <a:cs typeface="Times New Roman" panose="02020603050405020304" pitchFamily="18" charset="0"/>
              </a:rPr>
              <a:t>Nghệ</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thuật</a:t>
            </a:r>
            <a:endParaRPr lang="en-US" dirty="0">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sz="quarter" idx="4"/>
          </p:nvPr>
        </p:nvSpPr>
        <p:spPr>
          <a:xfrm>
            <a:off x="6172200" y="2505075"/>
            <a:ext cx="5183188" cy="2491798"/>
          </a:xfrm>
          <a:solidFill>
            <a:schemeClr val="bg2">
              <a:lumMod val="90000"/>
            </a:schemeClr>
          </a:solidFill>
        </p:spPr>
        <p:txBody>
          <a:bodyPr/>
          <a:lstStyle/>
          <a:p>
            <a:pPr marL="0" indent="0" algn="just" eaLnBrk="0" fontAlgn="base" hangingPunct="0">
              <a:buNone/>
            </a:pPr>
            <a:r>
              <a:rPr lang="nl-NL" sz="2000" dirty="0">
                <a:latin typeface="Times New Roman" panose="02020603050405020304" pitchFamily="18" charset="0"/>
                <a:cs typeface="Times New Roman" panose="02020603050405020304" pitchFamily="18" charset="0"/>
              </a:rPr>
              <a:t>- Người kể chuyện (nàng Ờm) – điểm nhìn nhân vật tạo sự chân thực cho câu chuyện.</a:t>
            </a:r>
            <a:endParaRPr lang="en-US" sz="2000" dirty="0">
              <a:latin typeface="Times New Roman" panose="02020603050405020304" pitchFamily="18" charset="0"/>
              <a:cs typeface="Times New Roman" panose="02020603050405020304" pitchFamily="18" charset="0"/>
            </a:endParaRPr>
          </a:p>
          <a:p>
            <a:pPr algn="just">
              <a:buFontTx/>
              <a:buChar char="-"/>
            </a:pPr>
            <a:r>
              <a:rPr lang="nl-NL" sz="2000" dirty="0" smtClean="0">
                <a:latin typeface="Times New Roman" panose="02020603050405020304" pitchFamily="18" charset="0"/>
                <a:cs typeface="Times New Roman" panose="02020603050405020304" pitchFamily="18" charset="0"/>
              </a:rPr>
              <a:t>Yếu </a:t>
            </a:r>
            <a:r>
              <a:rPr lang="nl-NL" sz="2000" dirty="0">
                <a:latin typeface="Times New Roman" panose="02020603050405020304" pitchFamily="18" charset="0"/>
                <a:cs typeface="Times New Roman" panose="02020603050405020304" pitchFamily="18" charset="0"/>
              </a:rPr>
              <a:t>tố tự sự: tạo sự sinh động, hấp dẫn cho văn bản</a:t>
            </a:r>
            <a:r>
              <a:rPr lang="nl-NL" dirty="0" smtClean="0"/>
              <a:t>.</a:t>
            </a:r>
          </a:p>
          <a:p>
            <a:pPr algn="just">
              <a:buFontTx/>
              <a:buChar char="-"/>
            </a:pPr>
            <a:endParaRPr lang="en-US" dirty="0"/>
          </a:p>
        </p:txBody>
      </p:sp>
    </p:spTree>
    <p:extLst>
      <p:ext uri="{BB962C8B-B14F-4D97-AF65-F5344CB8AC3E}">
        <p14:creationId xmlns:p14="http://schemas.microsoft.com/office/powerpoint/2010/main" val="2702438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8144" y="609600"/>
            <a:ext cx="5985857" cy="1320800"/>
          </a:xfrm>
        </p:spPr>
        <p:txBody>
          <a:bodyPr>
            <a:normAutofit/>
          </a:bodyPr>
          <a:lstStyle/>
          <a:p>
            <a:r>
              <a:rPr lang="en-US" sz="3200" dirty="0" err="1" smtClean="0">
                <a:latin typeface="Times New Roman" panose="02020603050405020304" pitchFamily="18" charset="0"/>
                <a:cs typeface="Times New Roman" panose="02020603050405020304" pitchFamily="18" charset="0"/>
              </a:rPr>
              <a:t>Luyện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tập</a:t>
            </a:r>
            <a:endParaRPr lang="en-US" sz="3200" dirty="0">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677333" y="1930401"/>
            <a:ext cx="9713575" cy="4110962"/>
          </a:xfrm>
        </p:spPr>
        <p:txBody>
          <a:bodyPr>
            <a:normAutofit/>
          </a:bodyPr>
          <a:lstStyle/>
          <a:p>
            <a:pPr marL="0" indent="0">
              <a:buNone/>
            </a:pP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Ờm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đại</a:t>
            </a:r>
            <a:r>
              <a:rPr lang="en-US" sz="2400" dirty="0">
                <a:latin typeface="Times New Roman" panose="02020603050405020304" pitchFamily="18" charset="0"/>
                <a:cs typeface="Times New Roman" panose="02020603050405020304" pitchFamily="18" charset="0"/>
              </a:rPr>
              <a:t>? Cho </a:t>
            </a:r>
            <a:r>
              <a:rPr lang="en-US" sz="2400" dirty="0" err="1">
                <a:latin typeface="Times New Roman" panose="02020603050405020304" pitchFamily="18" charset="0"/>
                <a:cs typeface="Times New Roman" panose="02020603050405020304" pitchFamily="18" charset="0"/>
              </a:rPr>
              <a:t>ví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a:t>
            </a:r>
            <a:r>
              <a:rPr lang="en-US" sz="2400" dirty="0">
                <a:latin typeface="Times New Roman" panose="02020603050405020304" pitchFamily="18" charset="0"/>
                <a:cs typeface="Times New Roman" panose="02020603050405020304" pitchFamily="18" charset="0"/>
              </a:rPr>
              <a:t> minh </a:t>
            </a:r>
            <a:r>
              <a:rPr lang="en-US" sz="2400" dirty="0" err="1">
                <a:latin typeface="Times New Roman" panose="02020603050405020304" pitchFamily="18" charset="0"/>
                <a:cs typeface="Times New Roman" panose="02020603050405020304" pitchFamily="18" charset="0"/>
              </a:rPr>
              <a:t>họa</a:t>
            </a:r>
            <a:r>
              <a:rPr lang="en-US" sz="2400" dirty="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103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0" y="365125"/>
            <a:ext cx="7797800" cy="1325563"/>
          </a:xfrm>
        </p:spPr>
        <p:txBody>
          <a:bodyPr/>
          <a:lstStyle/>
          <a:p>
            <a:r>
              <a:rPr lang="en-US" dirty="0" err="1">
                <a:latin typeface="Times New Roman" panose="02020603050405020304" pitchFamily="18" charset="0"/>
                <a:cs typeface="Times New Roman" panose="02020603050405020304" pitchFamily="18" charset="0"/>
              </a:rPr>
              <a:t>Luyện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endParaRPr lang="en-US" dirty="0"/>
          </a:p>
        </p:txBody>
      </p:sp>
      <p:sp>
        <p:nvSpPr>
          <p:cNvPr id="3" name="Content Placeholder 2"/>
          <p:cNvSpPr>
            <a:spLocks noGrp="1"/>
          </p:cNvSpPr>
          <p:nvPr>
            <p:ph idx="1"/>
          </p:nvPr>
        </p:nvSpPr>
        <p:spPr>
          <a:xfrm>
            <a:off x="942108" y="1825625"/>
            <a:ext cx="9624291" cy="4351338"/>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 Con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Ví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giúp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vệ</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còn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Chưa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lễ</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phép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thầy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cô</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vứt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399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6326" y="609600"/>
            <a:ext cx="6447675" cy="1320800"/>
          </a:xfrm>
        </p:spPr>
        <p:txBody>
          <a:bodyPr>
            <a:normAutofit/>
          </a:bodyPr>
          <a:lstStyle/>
          <a:p>
            <a:r>
              <a:rPr lang="en-US" sz="3200" dirty="0" err="1" smtClean="0">
                <a:latin typeface="Times New Roman" panose="02020603050405020304" pitchFamily="18" charset="0"/>
                <a:cs typeface="Times New Roman" panose="02020603050405020304" pitchFamily="18" charset="0"/>
              </a:rPr>
              <a:t>Bài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tập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nhà</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16000" y="2466109"/>
            <a:ext cx="9116290" cy="3575253"/>
          </a:xfrm>
        </p:spPr>
        <p:txBody>
          <a:bodyPr>
            <a:normAutofit/>
          </a:bodyPr>
          <a:lstStyle/>
          <a:p>
            <a:pPr marL="0" indent="0">
              <a:buNone/>
            </a:pPr>
            <a:r>
              <a:rPr lang="en-US" sz="2400" dirty="0" err="1" smtClean="0">
                <a:latin typeface="Times New Roman" panose="02020603050405020304" pitchFamily="18" charset="0"/>
                <a:cs typeface="Times New Roman" panose="02020603050405020304" pitchFamily="18" charset="0"/>
              </a:rPr>
              <a:t>Viết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đẹp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minh </a:t>
            </a:r>
            <a:r>
              <a:rPr lang="en-US" sz="2400" dirty="0" err="1" smtClean="0">
                <a:latin typeface="Times New Roman" panose="02020603050405020304" pitchFamily="18" charset="0"/>
                <a:cs typeface="Times New Roman" panose="02020603050405020304" pitchFamily="18" charset="0"/>
              </a:rPr>
              <a:t>mà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biết</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(150 </a:t>
            </a:r>
            <a:r>
              <a:rPr lang="en-US" sz="2400" dirty="0" err="1" smtClean="0">
                <a:latin typeface="Times New Roman" panose="02020603050405020304" pitchFamily="18" charset="0"/>
                <a:cs typeface="Times New Roman" panose="02020603050405020304" pitchFamily="18" charset="0"/>
              </a:rPr>
              <a:t>chữ</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8946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8110" y="609600"/>
            <a:ext cx="4867564" cy="960582"/>
          </a:xfrm>
        </p:spPr>
        <p:txBody>
          <a:bodyPr/>
          <a:lstStyle/>
          <a:p>
            <a:r>
              <a:rPr lang="en-US" dirty="0" smtClean="0">
                <a:latin typeface="Times New Roman" panose="02020603050405020304" pitchFamily="18" charset="0"/>
                <a:cs typeface="Times New Roman" panose="02020603050405020304" pitchFamily="18" charset="0"/>
              </a:rPr>
              <a:t>KHỞI ĐỘNG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450109"/>
            <a:ext cx="8596668" cy="4591254"/>
          </a:xfrm>
        </p:spPr>
        <p:txBody>
          <a:bodyPr>
            <a:normAutofit/>
          </a:bodyPr>
          <a:lstStyle/>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Cloud 3"/>
          <p:cNvSpPr/>
          <p:nvPr/>
        </p:nvSpPr>
        <p:spPr>
          <a:xfrm>
            <a:off x="2390371" y="2323869"/>
            <a:ext cx="6179128" cy="3315855"/>
          </a:xfrm>
          <a:prstGeom prst="cloud">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latin typeface="Times New Roman" panose="02020603050405020304" pitchFamily="18" charset="0"/>
                <a:cs typeface="Times New Roman" panose="02020603050405020304" pitchFamily="18" charset="0"/>
              </a:rPr>
              <a:t>Trình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tộc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Mường</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5735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709" y="353936"/>
            <a:ext cx="4793674" cy="292497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56746" y="353936"/>
            <a:ext cx="3872345" cy="295693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5709" y="3521570"/>
            <a:ext cx="4793674" cy="3323414"/>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10037" y="3521570"/>
            <a:ext cx="3371272" cy="3323414"/>
          </a:xfrm>
          <a:prstGeom prst="rect">
            <a:avLst/>
          </a:prstGeom>
        </p:spPr>
      </p:pic>
    </p:spTree>
    <p:extLst>
      <p:ext uri="{BB962C8B-B14F-4D97-AF65-F5344CB8AC3E}">
        <p14:creationId xmlns:p14="http://schemas.microsoft.com/office/powerpoint/2010/main" val="2304362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I. </a:t>
            </a:r>
            <a:r>
              <a:rPr lang="en-US" sz="3200" dirty="0" err="1" smtClean="0">
                <a:latin typeface="Times New Roman" panose="02020603050405020304" pitchFamily="18" charset="0"/>
                <a:cs typeface="Times New Roman" panose="02020603050405020304" pitchFamily="18" charset="0"/>
              </a:rPr>
              <a:t>Tìm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hiểu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chung</a:t>
            </a: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1. </a:t>
            </a:r>
            <a:r>
              <a:rPr lang="en-US" sz="3200" dirty="0" err="1" smtClean="0">
                <a:latin typeface="Times New Roman" panose="02020603050405020304" pitchFamily="18" charset="0"/>
                <a:cs typeface="Times New Roman" panose="02020603050405020304" pitchFamily="18" charset="0"/>
              </a:rPr>
              <a:t>Tác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phẩm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Nàng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Ờm</a:t>
            </a:r>
            <a:r>
              <a:rPr lang="en-US" sz="3200" dirty="0" smtClean="0">
                <a:latin typeface="Times New Roman" panose="02020603050405020304" pitchFamily="18" charset="0"/>
                <a:cs typeface="Times New Roman" panose="02020603050405020304" pitchFamily="18" charset="0"/>
              </a:rPr>
              <a:t> – </a:t>
            </a:r>
            <a:r>
              <a:rPr lang="en-US" sz="3200" dirty="0" err="1" smtClean="0">
                <a:latin typeface="Times New Roman" panose="02020603050405020304" pitchFamily="18" charset="0"/>
                <a:cs typeface="Times New Roman" panose="02020603050405020304" pitchFamily="18" charset="0"/>
              </a:rPr>
              <a:t>chàng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Bồng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Hương</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87054" y="2204720"/>
            <a:ext cx="8479906" cy="3836642"/>
          </a:xfrm>
        </p:spPr>
        <p:txBody>
          <a:bodyPr>
            <a:normAutofit/>
          </a:bodyPr>
          <a:lstStyle/>
          <a:p>
            <a:pPr marL="0" indent="0">
              <a:buNone/>
            </a:pPr>
            <a:r>
              <a:rPr lang="en-US" sz="2400" dirty="0" err="1" smtClean="0">
                <a:latin typeface="Times New Roman" panose="02020603050405020304" pitchFamily="18" charset="0"/>
                <a:cs typeface="Times New Roman" panose="02020603050405020304" pitchFamily="18" charset="0"/>
                <a:hlinkClick r:id="rId2"/>
              </a:rPr>
              <a:t>Đọc</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tóm</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tắt</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trong</a:t>
            </a:r>
            <a:r>
              <a:rPr lang="en-US" sz="2400" dirty="0" smtClean="0">
                <a:latin typeface="Times New Roman" panose="02020603050405020304" pitchFamily="18" charset="0"/>
                <a:cs typeface="Times New Roman" panose="02020603050405020304" pitchFamily="18" charset="0"/>
                <a:hlinkClick r:id="rId2"/>
              </a:rPr>
              <a:t> SGK </a:t>
            </a:r>
            <a:r>
              <a:rPr lang="en-US" sz="2400" dirty="0" err="1" smtClean="0">
                <a:latin typeface="Times New Roman" panose="02020603050405020304" pitchFamily="18" charset="0"/>
                <a:cs typeface="Times New Roman" panose="02020603050405020304" pitchFamily="18" charset="0"/>
                <a:hlinkClick r:id="rId2"/>
              </a:rPr>
              <a:t>và</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lắng</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nghe</a:t>
            </a:r>
            <a:r>
              <a:rPr lang="en-US" sz="2400" dirty="0" smtClean="0">
                <a:latin typeface="Times New Roman" panose="02020603050405020304" pitchFamily="18" charset="0"/>
                <a:cs typeface="Times New Roman" panose="02020603050405020304" pitchFamily="18" charset="0"/>
                <a:hlinkClick r:id="rId2"/>
              </a:rPr>
              <a:t> video </a:t>
            </a:r>
            <a:r>
              <a:rPr lang="en-US" sz="2400" dirty="0" err="1" smtClean="0">
                <a:latin typeface="Times New Roman" panose="02020603050405020304" pitchFamily="18" charset="0"/>
                <a:cs typeface="Times New Roman" panose="02020603050405020304" pitchFamily="18" charset="0"/>
                <a:hlinkClick r:id="rId2"/>
              </a:rPr>
              <a:t>tóm</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tắt</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đầy</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đủ</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tác</a:t>
            </a:r>
            <a:r>
              <a:rPr lang="en-US" sz="2400" dirty="0" smtClean="0">
                <a:latin typeface="Times New Roman" panose="02020603050405020304" pitchFamily="18" charset="0"/>
                <a:cs typeface="Times New Roman" panose="02020603050405020304" pitchFamily="18" charset="0"/>
                <a:hlinkClick r:id="rId2"/>
              </a:rPr>
              <a:t> </a:t>
            </a:r>
            <a:r>
              <a:rPr lang="en-US" sz="2400" dirty="0" err="1" smtClean="0">
                <a:latin typeface="Times New Roman" panose="02020603050405020304" pitchFamily="18" charset="0"/>
                <a:cs typeface="Times New Roman" panose="02020603050405020304" pitchFamily="18" charset="0"/>
                <a:hlinkClick r:id="rId2"/>
              </a:rPr>
              <a:t>phẩm</a:t>
            </a:r>
            <a:r>
              <a:rPr lang="en-US" sz="2400" dirty="0" smtClean="0">
                <a:latin typeface="Times New Roman" panose="02020603050405020304" pitchFamily="18" charset="0"/>
                <a:cs typeface="Times New Roman" panose="02020603050405020304" pitchFamily="18" charset="0"/>
                <a:hlinkClick r:id="rId2"/>
              </a:rPr>
              <a:t>.</a:t>
            </a:r>
          </a:p>
          <a:p>
            <a:pPr marL="0" indent="0">
              <a:buNone/>
            </a:pPr>
            <a:r>
              <a:rPr lang="en-US" sz="2400" b="1" u="sng" dirty="0" smtClean="0">
                <a:hlinkClick r:id="rId2"/>
              </a:rPr>
              <a:t>https</a:t>
            </a:r>
            <a:r>
              <a:rPr lang="en-US" sz="2400" b="1" u="sng" dirty="0">
                <a:hlinkClick r:id="rId2"/>
              </a:rPr>
              <a:t>://www.youtube.com/watch?v=tVczk9Q9pI0</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802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Tìm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chung</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Ờm</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chàng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endParaRPr lang="en-US" dirty="0"/>
          </a:p>
        </p:txBody>
      </p:sp>
      <p:sp>
        <p:nvSpPr>
          <p:cNvPr id="3" name="Content Placeholder 2"/>
          <p:cNvSpPr>
            <a:spLocks noGrp="1"/>
          </p:cNvSpPr>
          <p:nvPr>
            <p:ph idx="1"/>
          </p:nvPr>
        </p:nvSpPr>
        <p:spPr>
          <a:xfrm>
            <a:off x="677334" y="1930401"/>
            <a:ext cx="9279466" cy="4110962"/>
          </a:xfrm>
        </p:spPr>
        <p:txBody>
          <a:bodyPr>
            <a:normAutofit/>
          </a:bodyPr>
          <a:lstStyle/>
          <a:p>
            <a:pPr marL="0" indent="0">
              <a:lnSpc>
                <a:spcPct val="150000"/>
              </a:lnSpc>
              <a:buNone/>
            </a:pPr>
            <a:r>
              <a:rPr lang="vi-VN" sz="2000" dirty="0">
                <a:latin typeface="Times New Roman" panose="02020603050405020304" pitchFamily="18" charset="0"/>
                <a:cs typeface="Times New Roman" panose="02020603050405020304" pitchFamily="18" charset="0"/>
              </a:rPr>
              <a:t>- Thể loại: truyện thơ dân gian dân tộc Mường</a:t>
            </a:r>
          </a:p>
          <a:p>
            <a:pPr marL="0" indent="0" algn="just">
              <a:lnSpc>
                <a:spcPct val="150000"/>
              </a:lnSpc>
              <a:buNone/>
            </a:pPr>
            <a:r>
              <a:rPr lang="vi-VN" sz="2000" dirty="0" smtClean="0">
                <a:latin typeface="Times New Roman" panose="02020603050405020304" pitchFamily="18" charset="0"/>
                <a:cs typeface="Times New Roman" panose="02020603050405020304" pitchFamily="18" charset="0"/>
              </a:rPr>
              <a:t>- Tóm </a:t>
            </a:r>
            <a:r>
              <a:rPr lang="vi-VN" sz="2000" dirty="0">
                <a:latin typeface="Times New Roman" panose="02020603050405020304" pitchFamily="18" charset="0"/>
                <a:cs typeface="Times New Roman" panose="02020603050405020304" pitchFamily="18" charset="0"/>
              </a:rPr>
              <a:t>tắt: Nàng Ờm và chàng Bồng Hương quê ở đất Cành Nành, làng Cà Da, mường Kỳ Ống, cả hai là bạn từ thủa nhỏ. Nàng là con gái cả trong một gia đình giàu có, còn chàng sinh ra trong gia đình nghèo khó, mới 7,8 tuổi, Bồng Hương đã phải làm thuê cho nhà Ờm. </a:t>
            </a:r>
            <a:r>
              <a:rPr lang="vi-VN" sz="2000" dirty="0" smtClean="0">
                <a:latin typeface="Times New Roman" panose="02020603050405020304" pitchFamily="18" charset="0"/>
                <a:cs typeface="Times New Roman" panose="02020603050405020304" pitchFamily="18" charset="0"/>
              </a:rPr>
              <a:t>Khi </a:t>
            </a:r>
            <a:r>
              <a:rPr lang="vi-VN" sz="2000" dirty="0">
                <a:latin typeface="Times New Roman" panose="02020603050405020304" pitchFamily="18" charset="0"/>
                <a:cs typeface="Times New Roman" panose="02020603050405020304" pitchFamily="18" charset="0"/>
              </a:rPr>
              <a:t>Ờm 19 tuổi, Bồng Hương đã ngỏ lời nhưng bố mẹ nàng chê chàng nghèo nên cấm đoán nghiệt ngã.  Ờm cùng Bồng Hương bỏ chạy nên núi Làn Ai, cả hai cùng ăn lá ngón để trọn kiếp bên nhau. Họ trở </a:t>
            </a:r>
            <a:r>
              <a:rPr lang="vi-VN" sz="2000" dirty="0" smtClean="0">
                <a:latin typeface="Times New Roman" panose="02020603050405020304" pitchFamily="18" charset="0"/>
                <a:cs typeface="Times New Roman" panose="02020603050405020304" pitchFamily="18" charset="0"/>
              </a:rPr>
              <a:t>thành </a:t>
            </a:r>
            <a:r>
              <a:rPr lang="vi-VN" sz="2000" dirty="0">
                <a:latin typeface="Times New Roman" panose="02020603050405020304" pitchFamily="18" charset="0"/>
                <a:cs typeface="Times New Roman" panose="02020603050405020304" pitchFamily="18" charset="0"/>
              </a:rPr>
              <a:t>vợ chồng ở thế giới bên kia nhưng linh hồn của họ vẫn ở quanh quẩn trên núi để kể lại câu chuyện cho thế hệ sau về cuộc đời mình.</a:t>
            </a:r>
          </a:p>
          <a:p>
            <a:pPr marL="0" indent="0">
              <a:lnSpc>
                <a:spcPct val="150000"/>
              </a:lnSpc>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673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236" y="514924"/>
            <a:ext cx="4014626" cy="1941949"/>
          </a:xfrm>
        </p:spPr>
        <p:txBody>
          <a:bodyPr>
            <a:normAutofit/>
          </a:bodyPr>
          <a:lstStyle/>
          <a:p>
            <a:r>
              <a:rPr lang="en-US" sz="3200" dirty="0" smtClean="0">
                <a:latin typeface="Times New Roman" panose="02020603050405020304" pitchFamily="18" charset="0"/>
                <a:cs typeface="Times New Roman" panose="02020603050405020304" pitchFamily="18" charset="0"/>
              </a:rPr>
              <a:t>I. </a:t>
            </a:r>
            <a:r>
              <a:rPr lang="en-US" sz="3200" dirty="0" err="1" smtClean="0">
                <a:latin typeface="Times New Roman" panose="02020603050405020304" pitchFamily="18" charset="0"/>
                <a:cs typeface="Times New Roman" panose="02020603050405020304" pitchFamily="18" charset="0"/>
              </a:rPr>
              <a:t>Tìm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hiểu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chung</a:t>
            </a: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2. </a:t>
            </a:r>
            <a:r>
              <a:rPr lang="en-US" sz="3200" dirty="0" err="1" smtClean="0">
                <a:latin typeface="Times New Roman" panose="02020603050405020304" pitchFamily="18" charset="0"/>
                <a:cs typeface="Times New Roman" panose="02020603050405020304" pitchFamily="18" charset="0"/>
              </a:rPr>
              <a:t>Văn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bản</a:t>
            </a:r>
            <a:r>
              <a:rPr lang="en-US" sz="3200"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Nàng</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Ờm</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nhắn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nhủ</a:t>
            </a:r>
            <a:endParaRPr lang="en-US" sz="3200" i="1" dirty="0">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4760461" y="514924"/>
            <a:ext cx="5805939" cy="5526437"/>
          </a:xfrm>
        </p:spPr>
        <p:txBody>
          <a:bodyPr>
            <a:normAutofit/>
          </a:bodyPr>
          <a:lstStyle/>
          <a:p>
            <a:pPr marL="0" indent="0" algn="ctr">
              <a:buNone/>
            </a:pPr>
            <a:r>
              <a:rPr lang="en-US" sz="2400" dirty="0" smtClean="0">
                <a:latin typeface="Times New Roman" panose="02020603050405020304" pitchFamily="18" charset="0"/>
                <a:cs typeface="Times New Roman" panose="02020603050405020304" pitchFamily="18" charset="0"/>
              </a:rPr>
              <a:t>PHIẾU HỌC TẬP SỐ 1</a:t>
            </a:r>
          </a:p>
          <a:p>
            <a:pPr marL="0" indent="0" algn="just">
              <a:buNone/>
            </a:pPr>
            <a:endParaRPr lang="en-US" sz="24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half" idx="2"/>
          </p:nvPr>
        </p:nvSpPr>
        <p:spPr>
          <a:xfrm>
            <a:off x="858981" y="3278142"/>
            <a:ext cx="3057236" cy="1887295"/>
          </a:xfrm>
        </p:spPr>
        <p:txBody>
          <a:bodyPr>
            <a:normAutofit/>
          </a:bodyPr>
          <a:lstStyle/>
          <a:p>
            <a:r>
              <a:rPr lang="en-US" sz="2000" dirty="0" err="1" smtClean="0">
                <a:latin typeface="Times New Roman" panose="02020603050405020304" pitchFamily="18" charset="0"/>
                <a:cs typeface="Times New Roman" panose="02020603050405020304" pitchFamily="18" charset="0"/>
              </a:rPr>
              <a:t>Hoàn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thiện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phiếu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tập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số</a:t>
            </a:r>
            <a:r>
              <a:rPr lang="en-US" sz="2000" dirty="0" smtClean="0">
                <a:latin typeface="Times New Roman" panose="02020603050405020304" pitchFamily="18" charset="0"/>
                <a:cs typeface="Times New Roman" panose="02020603050405020304" pitchFamily="18" charset="0"/>
              </a:rPr>
              <a:t> 1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nhóm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cặp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đôi</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10p)</a:t>
            </a:r>
            <a:endParaRPr lang="en-US" sz="2000" dirty="0">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560419161"/>
              </p:ext>
            </p:extLst>
          </p:nvPr>
        </p:nvGraphicFramePr>
        <p:xfrm>
          <a:off x="5837381" y="1721814"/>
          <a:ext cx="4331856" cy="3496732"/>
        </p:xfrm>
        <a:graphic>
          <a:graphicData uri="http://schemas.openxmlformats.org/drawingml/2006/table">
            <a:tbl>
              <a:tblPr firstRow="1" bandRow="1">
                <a:tableStyleId>{5940675A-B579-460E-94D1-54222C63F5DA}</a:tableStyleId>
              </a:tblPr>
              <a:tblGrid>
                <a:gridCol w="1764147">
                  <a:extLst>
                    <a:ext uri="{9D8B030D-6E8A-4147-A177-3AD203B41FA5}">
                      <a16:colId xmlns:a16="http://schemas.microsoft.com/office/drawing/2014/main" val="897295042"/>
                    </a:ext>
                  </a:extLst>
                </a:gridCol>
                <a:gridCol w="2567709">
                  <a:extLst>
                    <a:ext uri="{9D8B030D-6E8A-4147-A177-3AD203B41FA5}">
                      <a16:colId xmlns:a16="http://schemas.microsoft.com/office/drawing/2014/main" val="860690319"/>
                    </a:ext>
                  </a:extLst>
                </a:gridCol>
              </a:tblGrid>
              <a:tr h="923636">
                <a:tc>
                  <a:txBody>
                    <a:bodyPr/>
                    <a:lstStyle/>
                    <a:p>
                      <a:pPr algn="ctr"/>
                      <a:endParaRPr lang="en-US" sz="2000" dirty="0" smtClean="0">
                        <a:latin typeface="Times New Roman" panose="02020603050405020304" pitchFamily="18" charset="0"/>
                        <a:cs typeface="Times New Roman" panose="02020603050405020304" pitchFamily="18" charset="0"/>
                      </a:endParaRPr>
                    </a:p>
                    <a:p>
                      <a:pPr algn="ctr"/>
                      <a:r>
                        <a:rPr lang="en-US" sz="2000" dirty="0" err="1" smtClean="0">
                          <a:latin typeface="Times New Roman" panose="02020603050405020304" pitchFamily="18" charset="0"/>
                          <a:cs typeface="Times New Roman" panose="02020603050405020304" pitchFamily="18" charset="0"/>
                        </a:rPr>
                        <a:t>Vị</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trí</a:t>
                      </a:r>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dirty="0"/>
                    </a:p>
                  </a:txBody>
                  <a:tcPr/>
                </a:tc>
                <a:extLst>
                  <a:ext uri="{0D108BD9-81ED-4DB2-BD59-A6C34878D82A}">
                    <a16:rowId xmlns:a16="http://schemas.microsoft.com/office/drawing/2014/main" val="41755180"/>
                  </a:ext>
                </a:extLst>
              </a:tr>
              <a:tr h="1132223">
                <a:tc>
                  <a:txBody>
                    <a:bodyPr/>
                    <a:lstStyle/>
                    <a:p>
                      <a:pPr algn="ctr"/>
                      <a:endParaRPr lang="en-US" sz="2000" dirty="0" smtClean="0">
                        <a:latin typeface="Times New Roman" panose="02020603050405020304" pitchFamily="18" charset="0"/>
                        <a:cs typeface="Times New Roman" panose="02020603050405020304" pitchFamily="18" charset="0"/>
                      </a:endParaRPr>
                    </a:p>
                    <a:p>
                      <a:pPr algn="ctr"/>
                      <a:r>
                        <a:rPr lang="en-US" sz="2000" dirty="0" err="1" smtClean="0">
                          <a:latin typeface="Times New Roman" panose="02020603050405020304" pitchFamily="18" charset="0"/>
                          <a:cs typeface="Times New Roman" panose="02020603050405020304" pitchFamily="18" charset="0"/>
                        </a:rPr>
                        <a:t>Bố</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cục</a:t>
                      </a:r>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a:p>
                  </a:txBody>
                  <a:tcPr/>
                </a:tc>
                <a:extLst>
                  <a:ext uri="{0D108BD9-81ED-4DB2-BD59-A6C34878D82A}">
                    <a16:rowId xmlns:a16="http://schemas.microsoft.com/office/drawing/2014/main" val="2343226129"/>
                  </a:ext>
                </a:extLst>
              </a:tr>
              <a:tr h="1440873">
                <a:tc>
                  <a:txBody>
                    <a:bodyPr/>
                    <a:lstStyle/>
                    <a:p>
                      <a:pPr algn="ctr"/>
                      <a:endParaRPr lang="en-US" sz="2000" dirty="0" smtClean="0">
                        <a:latin typeface="Times New Roman" panose="02020603050405020304" pitchFamily="18" charset="0"/>
                        <a:cs typeface="Times New Roman" panose="02020603050405020304" pitchFamily="18" charset="0"/>
                      </a:endParaRPr>
                    </a:p>
                    <a:p>
                      <a:pPr algn="ctr"/>
                      <a:r>
                        <a:rPr lang="en-US" sz="2000" dirty="0" err="1" smtClean="0">
                          <a:latin typeface="Times New Roman" panose="02020603050405020304" pitchFamily="18" charset="0"/>
                          <a:cs typeface="Times New Roman" panose="02020603050405020304" pitchFamily="18" charset="0"/>
                        </a:rPr>
                        <a:t>Nội</a:t>
                      </a:r>
                      <a:r>
                        <a:rPr lang="en-US" sz="2000" baseline="0" dirty="0" smtClean="0">
                          <a:latin typeface="Times New Roman" panose="02020603050405020304" pitchFamily="18" charset="0"/>
                          <a:cs typeface="Times New Roman" panose="02020603050405020304" pitchFamily="18" charset="0"/>
                        </a:rPr>
                        <a:t> dung</a:t>
                      </a:r>
                      <a:endParaRPr lang="en-US" sz="2000" dirty="0">
                        <a:latin typeface="Times New Roman" panose="02020603050405020304" pitchFamily="18" charset="0"/>
                        <a:cs typeface="Times New Roman" panose="02020603050405020304" pitchFamily="18" charset="0"/>
                      </a:endParaRPr>
                    </a:p>
                  </a:txBody>
                  <a:tcPr/>
                </a:tc>
                <a:tc>
                  <a:txBody>
                    <a:bodyPr/>
                    <a:lstStyle/>
                    <a:p>
                      <a:endParaRPr lang="en-US" dirty="0"/>
                    </a:p>
                  </a:txBody>
                  <a:tcPr/>
                </a:tc>
                <a:extLst>
                  <a:ext uri="{0D108BD9-81ED-4DB2-BD59-A6C34878D82A}">
                    <a16:rowId xmlns:a16="http://schemas.microsoft.com/office/drawing/2014/main" val="2559492409"/>
                  </a:ext>
                </a:extLst>
              </a:tr>
            </a:tbl>
          </a:graphicData>
        </a:graphic>
      </p:graphicFrame>
    </p:spTree>
    <p:extLst>
      <p:ext uri="{BB962C8B-B14F-4D97-AF65-F5344CB8AC3E}">
        <p14:creationId xmlns:p14="http://schemas.microsoft.com/office/powerpoint/2010/main" val="714747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493818" y="609600"/>
            <a:ext cx="3953164" cy="701964"/>
          </a:xfrm>
        </p:spPr>
        <p:txBody>
          <a:bodyPr>
            <a:normAutofit/>
          </a:bodyPr>
          <a:lstStyle/>
          <a:p>
            <a:r>
              <a:rPr lang="en-US" sz="2800" dirty="0" smtClean="0">
                <a:latin typeface="Times New Roman" panose="02020603050405020304" pitchFamily="18" charset="0"/>
                <a:cs typeface="Times New Roman" panose="02020603050405020304" pitchFamily="18" charset="0"/>
              </a:rPr>
              <a:t>PHIẾU HỌC TẬP SỐ 1</a:t>
            </a:r>
            <a:endParaRPr lang="en-US" sz="2800" dirty="0">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59278811"/>
              </p:ext>
            </p:extLst>
          </p:nvPr>
        </p:nvGraphicFramePr>
        <p:xfrm>
          <a:off x="1154545" y="1561091"/>
          <a:ext cx="9753600" cy="4619292"/>
        </p:xfrm>
        <a:graphic>
          <a:graphicData uri="http://schemas.openxmlformats.org/drawingml/2006/table">
            <a:tbl>
              <a:tblPr firstRow="1" bandRow="1">
                <a:tableStyleId>{5940675A-B579-460E-94D1-54222C63F5DA}</a:tableStyleId>
              </a:tblPr>
              <a:tblGrid>
                <a:gridCol w="3199696">
                  <a:extLst>
                    <a:ext uri="{9D8B030D-6E8A-4147-A177-3AD203B41FA5}">
                      <a16:colId xmlns:a16="http://schemas.microsoft.com/office/drawing/2014/main" val="641794527"/>
                    </a:ext>
                  </a:extLst>
                </a:gridCol>
                <a:gridCol w="6553904">
                  <a:extLst>
                    <a:ext uri="{9D8B030D-6E8A-4147-A177-3AD203B41FA5}">
                      <a16:colId xmlns:a16="http://schemas.microsoft.com/office/drawing/2014/main" val="1459461959"/>
                    </a:ext>
                  </a:extLst>
                </a:gridCol>
              </a:tblGrid>
              <a:tr h="496584">
                <a:tc>
                  <a:txBody>
                    <a:bodyPr/>
                    <a:lstStyle/>
                    <a:p>
                      <a:pPr algn="ctr"/>
                      <a:r>
                        <a:rPr lang="en-US" sz="2000" dirty="0" err="1" smtClean="0">
                          <a:latin typeface="Times New Roman" panose="02020603050405020304" pitchFamily="18" charset="0"/>
                          <a:cs typeface="Times New Roman" panose="02020603050405020304" pitchFamily="18" charset="0"/>
                        </a:rPr>
                        <a:t>Vị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trí</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err="1" smtClean="0">
                          <a:latin typeface="Times New Roman" panose="02020603050405020304" pitchFamily="18" charset="0"/>
                          <a:cs typeface="Times New Roman" panose="02020603050405020304" pitchFamily="18" charset="0"/>
                        </a:rPr>
                        <a:t>Trích</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phần</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cuối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của</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truyện</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thơ</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Nàng</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Ờm</a:t>
                      </a:r>
                      <a:r>
                        <a:rPr lang="en-US" sz="2000" baseline="0" dirty="0" smtClean="0">
                          <a:latin typeface="Times New Roman" panose="02020603050405020304" pitchFamily="18" charset="0"/>
                          <a:cs typeface="Times New Roman" panose="02020603050405020304" pitchFamily="18" charset="0"/>
                        </a:rPr>
                        <a:t> – </a:t>
                      </a:r>
                      <a:r>
                        <a:rPr lang="en-US" sz="2000" baseline="0" dirty="0" err="1" smtClean="0">
                          <a:latin typeface="Times New Roman" panose="02020603050405020304" pitchFamily="18" charset="0"/>
                          <a:cs typeface="Times New Roman" panose="02020603050405020304" pitchFamily="18" charset="0"/>
                        </a:rPr>
                        <a:t>chàng</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Bồng</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Hương</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24052460"/>
                  </a:ext>
                </a:extLst>
              </a:tr>
              <a:tr h="2326462">
                <a:tc>
                  <a:txBody>
                    <a:bodyPr/>
                    <a:lstStyle/>
                    <a:p>
                      <a:pPr algn="ctr"/>
                      <a:endParaRPr lang="en-US" sz="2000" dirty="0" smtClean="0">
                        <a:latin typeface="Times New Roman" panose="02020603050405020304" pitchFamily="18" charset="0"/>
                        <a:cs typeface="Times New Roman" panose="02020603050405020304" pitchFamily="18" charset="0"/>
                      </a:endParaRPr>
                    </a:p>
                    <a:p>
                      <a:pPr algn="ctr"/>
                      <a:endParaRPr lang="en-US" sz="2000" dirty="0" smtClean="0">
                        <a:latin typeface="Times New Roman" panose="02020603050405020304" pitchFamily="18" charset="0"/>
                        <a:cs typeface="Times New Roman" panose="02020603050405020304" pitchFamily="18" charset="0"/>
                      </a:endParaRPr>
                    </a:p>
                    <a:p>
                      <a:pPr algn="ctr"/>
                      <a:r>
                        <a:rPr lang="en-US" sz="2000" dirty="0" err="1" smtClean="0">
                          <a:latin typeface="Times New Roman" panose="02020603050405020304" pitchFamily="18" charset="0"/>
                          <a:cs typeface="Times New Roman" panose="02020603050405020304" pitchFamily="18" charset="0"/>
                        </a:rPr>
                        <a:t>Bố</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cục</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dirty="0" smtClean="0">
                          <a:latin typeface="Times New Roman" panose="02020603050405020304" pitchFamily="18" charset="0"/>
                          <a:cs typeface="Times New Roman" panose="02020603050405020304" pitchFamily="18" charset="0"/>
                        </a:rPr>
                        <a:t>3 </a:t>
                      </a:r>
                      <a:r>
                        <a:rPr lang="en-US" sz="2000" dirty="0" err="1" smtClean="0">
                          <a:latin typeface="Times New Roman" panose="02020603050405020304" pitchFamily="18" charset="0"/>
                          <a:cs typeface="Times New Roman" panose="02020603050405020304" pitchFamily="18" charset="0"/>
                        </a:rPr>
                        <a:t>phần</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t>
                      </a:r>
                      <a:r>
                        <a:rPr lang="en-US" sz="2000" baseline="0" dirty="0" smtClean="0">
                          <a:latin typeface="Times New Roman" panose="02020603050405020304" pitchFamily="18" charset="0"/>
                          <a:cs typeface="Times New Roman" panose="02020603050405020304" pitchFamily="18" charset="0"/>
                        </a:rPr>
                        <a:t> 12 </a:t>
                      </a:r>
                      <a:r>
                        <a:rPr lang="en-US" sz="2000" baseline="0" dirty="0" err="1" smtClean="0">
                          <a:latin typeface="Times New Roman" panose="02020603050405020304" pitchFamily="18" charset="0"/>
                          <a:cs typeface="Times New Roman" panose="02020603050405020304" pitchFamily="18" charset="0"/>
                        </a:rPr>
                        <a:t>câu</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thơ</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đầu</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Mục</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đích</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kể</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chuyện</a:t>
                      </a:r>
                      <a:endParaRPr lang="en-US" sz="2000" baseline="0" dirty="0" smtClean="0">
                        <a:latin typeface="Times New Roman" panose="02020603050405020304" pitchFamily="18" charset="0"/>
                        <a:cs typeface="Times New Roman" panose="02020603050405020304" pitchFamily="18" charset="0"/>
                      </a:endParaRPr>
                    </a:p>
                    <a:p>
                      <a:r>
                        <a:rPr lang="en-US" sz="2000" baseline="0" dirty="0" smtClean="0">
                          <a:latin typeface="Times New Roman" panose="02020603050405020304" pitchFamily="18" charset="0"/>
                          <a:cs typeface="Times New Roman" panose="02020603050405020304" pitchFamily="18" charset="0"/>
                        </a:rPr>
                        <a:t>+ 15 </a:t>
                      </a:r>
                      <a:r>
                        <a:rPr lang="en-US" sz="2000" baseline="0" dirty="0" err="1" smtClean="0">
                          <a:latin typeface="Times New Roman" panose="02020603050405020304" pitchFamily="18" charset="0"/>
                          <a:cs typeface="Times New Roman" panose="02020603050405020304" pitchFamily="18" charset="0"/>
                        </a:rPr>
                        <a:t>câu</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thơ</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tiếp</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Cuộc</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sống</a:t>
                      </a:r>
                      <a:r>
                        <a:rPr lang="en-US" sz="2000" baseline="0" dirty="0" smtClean="0">
                          <a:latin typeface="Times New Roman" panose="02020603050405020304" pitchFamily="18" charset="0"/>
                          <a:cs typeface="Times New Roman" panose="02020603050405020304" pitchFamily="18" charset="0"/>
                        </a:rPr>
                        <a:t> no </a:t>
                      </a:r>
                      <a:r>
                        <a:rPr lang="en-US" sz="2000" baseline="0" dirty="0" err="1" smtClean="0">
                          <a:latin typeface="Times New Roman" panose="02020603050405020304" pitchFamily="18" charset="0"/>
                          <a:cs typeface="Times New Roman" panose="02020603050405020304" pitchFamily="18" charset="0"/>
                        </a:rPr>
                        <a:t>ấm</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đủ</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đầy</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của</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nàng</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Ờm</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và</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chàng</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Bồng</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Hương</a:t>
                      </a:r>
                      <a:endParaRPr lang="en-US" sz="2000" baseline="0" dirty="0" smtClean="0">
                        <a:latin typeface="Times New Roman" panose="02020603050405020304" pitchFamily="18" charset="0"/>
                        <a:cs typeface="Times New Roman" panose="02020603050405020304" pitchFamily="18" charset="0"/>
                      </a:endParaRPr>
                    </a:p>
                    <a:p>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Còn</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lại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Lời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mời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mọi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người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lên</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chơi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và</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khẳng</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định</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tình</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cảm</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nghĩa</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tình</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của</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người</a:t>
                      </a:r>
                      <a:r>
                        <a:rPr lang="en-US" sz="2000" baseline="0" dirty="0" smtClean="0">
                          <a:latin typeface="Times New Roman" panose="02020603050405020304" pitchFamily="18" charset="0"/>
                          <a:cs typeface="Times New Roman" panose="02020603050405020304" pitchFamily="18" charset="0"/>
                        </a:rPr>
                        <a:t> </a:t>
                      </a:r>
                      <a:r>
                        <a:rPr lang="en-US" sz="2000" baseline="0" dirty="0" err="1" smtClean="0">
                          <a:latin typeface="Times New Roman" panose="02020603050405020304" pitchFamily="18" charset="0"/>
                          <a:cs typeface="Times New Roman" panose="02020603050405020304" pitchFamily="18" charset="0"/>
                        </a:rPr>
                        <a:t>Làn</a:t>
                      </a:r>
                      <a:r>
                        <a:rPr lang="en-US" sz="2000" baseline="0" dirty="0" smtClean="0">
                          <a:latin typeface="Times New Roman" panose="02020603050405020304" pitchFamily="18" charset="0"/>
                          <a:cs typeface="Times New Roman" panose="02020603050405020304" pitchFamily="18" charset="0"/>
                        </a:rPr>
                        <a:t> Ai.</a:t>
                      </a:r>
                      <a:endParaRPr lang="en-US" sz="2000" dirty="0" smtClean="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47883914"/>
                  </a:ext>
                </a:extLst>
              </a:tr>
              <a:tr h="1591790">
                <a:tc>
                  <a:txBody>
                    <a:bodyPr/>
                    <a:lstStyle/>
                    <a:p>
                      <a:pPr algn="ctr"/>
                      <a:endParaRPr lang="en-US" sz="2000" dirty="0" smtClean="0">
                        <a:latin typeface="Times New Roman" panose="02020603050405020304" pitchFamily="18" charset="0"/>
                        <a:cs typeface="Times New Roman" panose="02020603050405020304" pitchFamily="18" charset="0"/>
                      </a:endParaRPr>
                    </a:p>
                    <a:p>
                      <a:pPr algn="ctr"/>
                      <a:r>
                        <a:rPr lang="en-US" sz="2000" dirty="0" err="1" smtClean="0">
                          <a:latin typeface="Times New Roman" panose="02020603050405020304" pitchFamily="18" charset="0"/>
                          <a:cs typeface="Times New Roman" panose="02020603050405020304" pitchFamily="18" charset="0"/>
                        </a:rPr>
                        <a:t>Nội</a:t>
                      </a:r>
                      <a:r>
                        <a:rPr lang="en-US" sz="2000" baseline="0" dirty="0" smtClean="0">
                          <a:latin typeface="Times New Roman" panose="02020603050405020304" pitchFamily="18" charset="0"/>
                          <a:cs typeface="Times New Roman" panose="02020603050405020304" pitchFamily="18" charset="0"/>
                        </a:rPr>
                        <a:t> dung</a:t>
                      </a:r>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Nàng</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Ờm</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kể</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lại</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câu</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chuyện</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cuộc</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đời</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mình</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cho</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những</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người</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còn</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sống</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rút</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ra</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bài</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học</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mong</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các</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đôi</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lứa</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khác</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được</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sum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vầy</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hạnh</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000" kern="1200" dirty="0" err="1" smtClean="0">
                          <a:solidFill>
                            <a:schemeClr val="tx1"/>
                          </a:solidFill>
                          <a:effectLst/>
                          <a:latin typeface="Times New Roman" panose="02020603050405020304" pitchFamily="18" charset="0"/>
                          <a:ea typeface="+mn-ea"/>
                          <a:cs typeface="Times New Roman" panose="02020603050405020304" pitchFamily="18" charset="0"/>
                        </a:rPr>
                        <a:t>phúc</a:t>
                      </a:r>
                      <a:r>
                        <a:rPr lang="en-US" sz="2000" kern="1200" dirty="0" smtClean="0">
                          <a:solidFill>
                            <a:schemeClr val="tx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17232728"/>
                  </a:ext>
                </a:extLst>
              </a:tr>
            </a:tbl>
          </a:graphicData>
        </a:graphic>
      </p:graphicFrame>
    </p:spTree>
    <p:extLst>
      <p:ext uri="{BB962C8B-B14F-4D97-AF65-F5344CB8AC3E}">
        <p14:creationId xmlns:p14="http://schemas.microsoft.com/office/powerpoint/2010/main" val="3200508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anose="02020603050405020304" pitchFamily="18" charset="0"/>
                <a:cs typeface="Times New Roman" panose="02020603050405020304" pitchFamily="18" charset="0"/>
              </a:rPr>
              <a:t>II. </a:t>
            </a:r>
            <a:r>
              <a:rPr lang="en-US" sz="3200" dirty="0" err="1" smtClean="0">
                <a:latin typeface="Times New Roman" panose="02020603050405020304" pitchFamily="18" charset="0"/>
                <a:cs typeface="Times New Roman" panose="02020603050405020304" pitchFamily="18" charset="0"/>
              </a:rPr>
              <a:t>Khám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văn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bản</a:t>
            </a: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1. Ý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kể</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chuyện</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930400"/>
            <a:ext cx="9233284" cy="4110963"/>
          </a:xfrm>
        </p:spPr>
        <p:txBody>
          <a:bodyPr>
            <a:normAutofit/>
          </a:bodyPr>
          <a:lstStyle/>
          <a:p>
            <a:pPr marL="0" indent="0" fontAlgn="base">
              <a:buNone/>
            </a:pPr>
            <a:r>
              <a:rPr lang="en-US" sz="2000" b="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Ờm</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nhìn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vật</a:t>
            </a:r>
            <a:r>
              <a:rPr lang="en-US" sz="2000" dirty="0">
                <a:latin typeface="Times New Roman" panose="02020603050405020304" pitchFamily="18" charset="0"/>
                <a:cs typeface="Times New Roman" panose="02020603050405020304" pitchFamily="18" charset="0"/>
              </a:rPr>
              <a:t>)</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Ờm</a:t>
            </a:r>
            <a:r>
              <a:rPr lang="en-US" sz="2000" dirty="0">
                <a:latin typeface="Times New Roman" panose="02020603050405020304" pitchFamily="18" charset="0"/>
                <a:cs typeface="Times New Roman" panose="02020603050405020304" pitchFamily="18" charset="0"/>
              </a:rPr>
              <a:t>: </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éo</a:t>
            </a:r>
            <a:r>
              <a:rPr lang="en-US" sz="2000" dirty="0">
                <a:latin typeface="Times New Roman" panose="02020603050405020304" pitchFamily="18" charset="0"/>
                <a:cs typeface="Times New Roman" panose="02020603050405020304" pitchFamily="18" charset="0"/>
              </a:rPr>
              <a:t> le,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sang </a:t>
            </a:r>
            <a:r>
              <a:rPr lang="en-US" sz="2000" dirty="0" err="1">
                <a:latin typeface="Times New Roman" panose="02020603050405020304" pitchFamily="18" charset="0"/>
                <a:cs typeface="Times New Roman" panose="02020603050405020304" pitchFamily="18" charset="0"/>
              </a:rPr>
              <a:t>thế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kia</a:t>
            </a:r>
            <a:r>
              <a:rPr lang="en-US" sz="2000" dirty="0">
                <a:latin typeface="Times New Roman" panose="02020603050405020304" pitchFamily="18" charset="0"/>
                <a:cs typeface="Times New Roman" panose="02020603050405020304" pitchFamily="18" charset="0"/>
              </a:rPr>
              <a:t>. </a:t>
            </a:r>
          </a:p>
          <a:p>
            <a:pPr marL="0" indent="0" fontAlgn="base">
              <a:buNone/>
            </a:pP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Ý </a:t>
            </a:r>
            <a:r>
              <a:rPr lang="en-US" sz="2000" dirty="0" err="1">
                <a:latin typeface="Times New Roman" panose="02020603050405020304" pitchFamily="18" charset="0"/>
                <a:cs typeface="Times New Roman" panose="02020603050405020304" pitchFamily="18" charset="0"/>
              </a:rPr>
              <a:t>nghĩa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Ờm</a:t>
            </a:r>
            <a:r>
              <a:rPr lang="en-US" sz="2000" dirty="0">
                <a:latin typeface="Times New Roman" panose="02020603050405020304" pitchFamily="18" charset="0"/>
                <a:cs typeface="Times New Roman" panose="02020603050405020304" pitchFamily="18" charset="0"/>
              </a:rPr>
              <a:t>:</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thuyết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ở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nghe</a:t>
            </a:r>
            <a:r>
              <a:rPr lang="en-US" sz="2000" dirty="0">
                <a:latin typeface="Times New Roman" panose="02020603050405020304" pitchFamily="18" charset="0"/>
                <a:cs typeface="Times New Roman" panose="02020603050405020304" pitchFamily="18" charset="0"/>
              </a:rPr>
              <a:t>.</a:t>
            </a:r>
          </a:p>
          <a:p>
            <a:pPr marL="0" indent="0" fontAlgn="base">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giọng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vui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tươi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buồn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chiêm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nghiệm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nghĩa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p>
          <a:p>
            <a:pPr marL="0" indent="0" fontAlgn="base">
              <a:buNone/>
            </a:pPr>
            <a:r>
              <a:rPr lang="en-US" sz="2000" b="1" dirty="0">
                <a:latin typeface="Times New Roman" panose="02020603050405020304" pitchFamily="18" charset="0"/>
                <a:cs typeface="Times New Roman" panose="02020603050405020304" pitchFamily="18" charset="0"/>
              </a:rPr>
              <a:t>=&gt; </a:t>
            </a:r>
            <a:r>
              <a:rPr lang="en-US" sz="2000" b="1" dirty="0" err="1">
                <a:latin typeface="Times New Roman" panose="02020603050405020304" pitchFamily="18" charset="0"/>
                <a:cs typeface="Times New Roman" panose="02020603050405020304" pitchFamily="18" charset="0"/>
              </a:rPr>
              <a:t>Phù</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hợp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với</a:t>
            </a:r>
            <a:r>
              <a:rPr lang="en-US" sz="2000" b="1" dirty="0">
                <a:latin typeface="Times New Roman" panose="02020603050405020304" pitchFamily="18" charset="0"/>
                <a:cs typeface="Times New Roman" panose="02020603050405020304" pitchFamily="18" charset="0"/>
              </a:rPr>
              <a:t> ý </a:t>
            </a:r>
            <a:r>
              <a:rPr lang="en-US" sz="2000" b="1" dirty="0" err="1">
                <a:latin typeface="Times New Roman" panose="02020603050405020304" pitchFamily="18" charset="0"/>
                <a:cs typeface="Times New Roman" panose="02020603050405020304" pitchFamily="18" charset="0"/>
              </a:rPr>
              <a:t>đồ</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của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giả</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gian</a:t>
            </a:r>
            <a:r>
              <a:rPr lang="en-US" sz="2000" b="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521986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II. </a:t>
            </a:r>
            <a:r>
              <a:rPr lang="en-US" dirty="0" err="1">
                <a:latin typeface="Times New Roman" panose="02020603050405020304" pitchFamily="18" charset="0"/>
                <a:cs typeface="Times New Roman" panose="02020603050405020304" pitchFamily="18" charset="0"/>
              </a:rPr>
              <a:t>Khám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2. </a:t>
            </a:r>
            <a:r>
              <a:rPr lang="en-US" dirty="0" err="1" smtClean="0">
                <a:latin typeface="Times New Roman" panose="02020603050405020304" pitchFamily="18" charset="0"/>
                <a:cs typeface="Times New Roman" panose="02020603050405020304" pitchFamily="18" charset="0"/>
              </a:rPr>
              <a:t>Khát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vọng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ước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nàng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Ờm</a:t>
            </a:r>
            <a:endParaRPr lang="en-US" dirty="0"/>
          </a:p>
        </p:txBody>
      </p:sp>
      <p:sp>
        <p:nvSpPr>
          <p:cNvPr id="3" name="Content Placeholder 2"/>
          <p:cNvSpPr>
            <a:spLocks noGrp="1"/>
          </p:cNvSpPr>
          <p:nvPr>
            <p:ph idx="1"/>
          </p:nvPr>
        </p:nvSpPr>
        <p:spPr>
          <a:xfrm>
            <a:off x="677334" y="2697018"/>
            <a:ext cx="8596668" cy="3344344"/>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Ờm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a:t>
            </a: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Liệt</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nói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Cho </a:t>
            </a:r>
            <a:r>
              <a:rPr lang="en-US" sz="2000" dirty="0" err="1">
                <a:latin typeface="Times New Roman" panose="02020603050405020304" pitchFamily="18" charset="0"/>
                <a:cs typeface="Times New Roman" panose="02020603050405020304" pitchFamily="18" charset="0"/>
              </a:rPr>
              <a:t>biết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câu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a:t>
            </a: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Nàng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Ờm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có</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vọng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ước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gì</a:t>
            </a:r>
            <a:r>
              <a:rPr lang="en-US" sz="2000" dirty="0" smtClean="0">
                <a:latin typeface="Times New Roman" panose="02020603050405020304" pitchFamily="18" charset="0"/>
                <a:cs typeface="Times New Roman" panose="02020603050405020304" pitchFamily="18" charset="0"/>
              </a:rPr>
              <a:t>?</a:t>
            </a: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rút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ứng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Ờm</a:t>
            </a:r>
            <a:r>
              <a:rPr lang="en-US" sz="2000" dirty="0">
                <a:latin typeface="Times New Roman" panose="02020603050405020304" pitchFamily="18" charset="0"/>
                <a:cs typeface="Times New Roman" panose="02020603050405020304" pitchFamily="18" charset="0"/>
              </a:rPr>
              <a:t>?</a:t>
            </a: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5" name="Oval Callout 4"/>
          <p:cNvSpPr/>
          <p:nvPr/>
        </p:nvSpPr>
        <p:spPr>
          <a:xfrm>
            <a:off x="8294253" y="1754909"/>
            <a:ext cx="3666837" cy="3066473"/>
          </a:xfrm>
          <a:prstGeom prst="wedgeEllipseCallou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Times New Roman" panose="02020603050405020304" pitchFamily="18" charset="0"/>
                <a:cs typeface="Times New Roman" panose="02020603050405020304" pitchFamily="18" charset="0"/>
              </a:rPr>
              <a:t>4 </a:t>
            </a:r>
            <a:r>
              <a:rPr lang="en-US" sz="2000" dirty="0" err="1" smtClean="0">
                <a:latin typeface="Times New Roman" panose="02020603050405020304" pitchFamily="18" charset="0"/>
                <a:cs typeface="Times New Roman" panose="02020603050405020304" pitchFamily="18" charset="0"/>
              </a:rPr>
              <a:t>nhóm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trả</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lời</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4 </a:t>
            </a:r>
            <a:r>
              <a:rPr lang="en-US" sz="2000" dirty="0" err="1" smtClean="0">
                <a:latin typeface="Times New Roman" panose="02020603050405020304" pitchFamily="18" charset="0"/>
                <a:cs typeface="Times New Roman" panose="02020603050405020304" pitchFamily="18" charset="0"/>
              </a:rPr>
              <a:t>câu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hỏi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trong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thời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7p</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5643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TotalTime>
  <Words>992</Words>
  <Application>Microsoft Office PowerPoint</Application>
  <PresentationFormat>Widescreen</PresentationFormat>
  <Paragraphs>77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Văn bản: Nàng Ờm nhắn nhủ</vt:lpstr>
      <vt:lpstr>KHỞI ĐỘNG</vt:lpstr>
      <vt:lpstr>PowerPoint Presentation</vt:lpstr>
      <vt:lpstr>I. Tìm hiểu chung 1. Tác phẩm Nàng Ờm – chàng Bồng Hương</vt:lpstr>
      <vt:lpstr>I. Tìm hiểu chung 1. Tác phẩm Nàng Ờm – chàng Bồng Hương</vt:lpstr>
      <vt:lpstr>I. Tìm hiểu chung 2. Văn bản Nàng Ờm nhắn nhủ</vt:lpstr>
      <vt:lpstr>PHIẾU HỌC TẬP SỐ 1</vt:lpstr>
      <vt:lpstr>II. Khám phá văn bản 1. Ý nghĩa của người kể chuyện</vt:lpstr>
      <vt:lpstr>II. Khám phá văn bản 2. Khát vọng, ước mong của nàng Ờm</vt:lpstr>
      <vt:lpstr>II. Khám phá văn bản 2. Khát vọng, ước mong của nàng Ờm</vt:lpstr>
      <vt:lpstr>II. Khám phá văn bản 2. Khát vọng, ước mong của nàng Ờm</vt:lpstr>
      <vt:lpstr>III. Tổng kết</vt:lpstr>
      <vt:lpstr>Luyện tập</vt:lpstr>
      <vt:lpstr>Luyện tập</vt:lpstr>
      <vt:lpstr>Bài tập về nhà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Văn bản: Nàng Ờm nhắn nhủ</dc:title>
  <dc:creator>ADMIN</dc:creator>
  <cp:lastModifiedBy>ADMIN</cp:lastModifiedBy>
  <cp:revision>9</cp:revision>
  <dcterms:created xsi:type="dcterms:W3CDTF">2023-08-09T15:01:14Z</dcterms:created>
  <dcterms:modified xsi:type="dcterms:W3CDTF">2023-08-09T16:19:28Z</dcterms:modified>
</cp:coreProperties>
</file>