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7" r:id="rId3"/>
    <p:sldMasterId id="2147483702" r:id="rId4"/>
    <p:sldMasterId id="2147483707" r:id="rId5"/>
    <p:sldMasterId id="2147483712" r:id="rId6"/>
    <p:sldMasterId id="2147483717" r:id="rId7"/>
    <p:sldMasterId id="2147483722" r:id="rId8"/>
    <p:sldMasterId id="2147483727" r:id="rId9"/>
    <p:sldMasterId id="2147483732" r:id="rId10"/>
    <p:sldMasterId id="2147483737" r:id="rId11"/>
    <p:sldMasterId id="2147483742" r:id="rId12"/>
    <p:sldMasterId id="2147483747" r:id="rId13"/>
    <p:sldMasterId id="2147483757" r:id="rId14"/>
    <p:sldMasterId id="2147483762" r:id="rId15"/>
    <p:sldMasterId id="2147483767" r:id="rId16"/>
    <p:sldMasterId id="2147483772" r:id="rId17"/>
    <p:sldMasterId id="2147483782" r:id="rId18"/>
    <p:sldMasterId id="2147483787" r:id="rId19"/>
  </p:sldMasterIdLst>
  <p:notesMasterIdLst>
    <p:notesMasterId r:id="rId48"/>
  </p:notesMasterIdLst>
  <p:sldIdLst>
    <p:sldId id="331" r:id="rId20"/>
    <p:sldId id="394" r:id="rId21"/>
    <p:sldId id="446" r:id="rId22"/>
    <p:sldId id="396" r:id="rId23"/>
    <p:sldId id="397" r:id="rId24"/>
    <p:sldId id="447" r:id="rId25"/>
    <p:sldId id="395" r:id="rId26"/>
    <p:sldId id="450" r:id="rId27"/>
    <p:sldId id="264" r:id="rId28"/>
    <p:sldId id="449" r:id="rId29"/>
    <p:sldId id="401" r:id="rId30"/>
    <p:sldId id="451" r:id="rId31"/>
    <p:sldId id="452" r:id="rId32"/>
    <p:sldId id="453" r:id="rId33"/>
    <p:sldId id="454" r:id="rId34"/>
    <p:sldId id="455" r:id="rId35"/>
    <p:sldId id="438" r:id="rId36"/>
    <p:sldId id="457" r:id="rId37"/>
    <p:sldId id="458" r:id="rId38"/>
    <p:sldId id="459" r:id="rId39"/>
    <p:sldId id="460" r:id="rId40"/>
    <p:sldId id="444" r:id="rId41"/>
    <p:sldId id="462" r:id="rId42"/>
    <p:sldId id="461" r:id="rId43"/>
    <p:sldId id="464" r:id="rId44"/>
    <p:sldId id="443" r:id="rId45"/>
    <p:sldId id="463" r:id="rId46"/>
    <p:sldId id="339" r:id="rId4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3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943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132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320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509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C0"/>
    <a:srgbClr val="007E39"/>
    <a:srgbClr val="FC8916"/>
    <a:srgbClr val="FFCCFF"/>
    <a:srgbClr val="E7F4DC"/>
    <a:srgbClr val="FFFFCC"/>
    <a:srgbClr val="FF0066"/>
    <a:srgbClr val="31859C"/>
    <a:srgbClr val="235F6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97" autoAdjust="0"/>
  </p:normalViewPr>
  <p:slideViewPr>
    <p:cSldViewPr>
      <p:cViewPr varScale="1">
        <p:scale>
          <a:sx n="90" d="100"/>
          <a:sy n="90" d="100"/>
        </p:scale>
        <p:origin x="90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04583-45C9-4F0D-9E8C-C31C6DB1A2E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3DFEB-634F-41D3-9401-F1DC92550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3DFEB-634F-41D3-9401-F1DC925507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1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/>
              <a:pPr>
                <a:defRPr/>
              </a:pPr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0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9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2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9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2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1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1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5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9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1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73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63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40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78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2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9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4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5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4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86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45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61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5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16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86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1B7D-B456-48F2-8D50-0F02BE4044D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5849-F40C-4885-ADE7-F40D3AF2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99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1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2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32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82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66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39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76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0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9DA43E9-F5C3-452D-B493-43E81A57ECE9}" type="slidenum">
              <a:rPr lang="en-US" sz="140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49246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5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29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78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5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4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99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6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0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76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69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89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7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74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0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  <a:cs typeface="+mn-cs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65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2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42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334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76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68313-2896-4E78-B423-EEAC6FF2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32338"/>
            <a:ext cx="2133600" cy="27463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C85009-9E76-418C-BB4C-52AB48011FD2}" type="datetimeFigureOut">
              <a:rPr lang="en-US"/>
              <a:pPr>
                <a:defRPr/>
              </a:pPr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2403-4DE7-4405-BE3D-BA90E872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32338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EAACA-D1DD-4889-850B-A24BC8EC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32338"/>
            <a:ext cx="2133600" cy="27463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2C2A6E-53F8-4D8A-ABCF-641ACD8A3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11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199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307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0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6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.jp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5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.jp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3" r:id="rId3"/>
    <p:sldLayoutId id="214748379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1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2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6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5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5" r:id="rId2"/>
    <p:sldLayoutId id="2147483786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60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787" tIns="14393" rIns="28787" bIns="14393" anchor="ctr"/>
          <a:lstStyle/>
          <a:p>
            <a:pPr algn="ctr" defTabSz="68543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92" r:id="rId2"/>
    <p:sldLayoutId id="2147483795" r:id="rId3"/>
  </p:sldLayoutIdLst>
  <p:txStyles>
    <p:titleStyle>
      <a:lvl1pPr algn="ctr" defTabSz="68461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5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7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92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11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9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3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76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95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13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2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1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0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9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6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2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0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49B78-6A6D-43DA-A743-1E850A5289B8}"/>
              </a:ext>
            </a:extLst>
          </p:cNvPr>
          <p:cNvSpPr txBox="1"/>
          <p:nvPr/>
        </p:nvSpPr>
        <p:spPr>
          <a:xfrm>
            <a:off x="838200" y="1962150"/>
            <a:ext cx="7620000" cy="218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2060"/>
                </a:solidFill>
                <a:latin typeface="Script MT Bold" panose="03040602040607080904" pitchFamily="66" charset="0"/>
              </a:rPr>
              <a:t>NGÔN NGỮ NÓI VÀ NGÔN NGỮ VIẾT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345C4899-5F0F-474A-B343-26EE28AA3BA6}"/>
              </a:ext>
            </a:extLst>
          </p:cNvPr>
          <p:cNvSpPr txBox="1"/>
          <p:nvPr/>
        </p:nvSpPr>
        <p:spPr>
          <a:xfrm>
            <a:off x="2209800" y="285750"/>
            <a:ext cx="4869802" cy="13416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TIẾNG VIỆT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98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C793-8E27-4542-9CD3-DC34D33CD9C2}"/>
              </a:ext>
            </a:extLst>
          </p:cNvPr>
          <p:cNvSpPr txBox="1"/>
          <p:nvPr/>
        </p:nvSpPr>
        <p:spPr>
          <a:xfrm>
            <a:off x="495300" y="36552"/>
            <a:ext cx="81438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MỘT SỐ KIẾN THỨC LIÊN QUAN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0CC7C5-25C6-4D44-938D-352CA2E5B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50693"/>
              </p:ext>
            </p:extLst>
          </p:nvPr>
        </p:nvGraphicFramePr>
        <p:xfrm>
          <a:off x="457200" y="590550"/>
          <a:ext cx="8143875" cy="393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875">
                  <a:extLst>
                    <a:ext uri="{9D8B030D-6E8A-4147-A177-3AD203B41FA5}">
                      <a16:colId xmlns:a16="http://schemas.microsoft.com/office/drawing/2014/main" val="74506714"/>
                    </a:ext>
                  </a:extLst>
                </a:gridCol>
              </a:tblGrid>
              <a:tr h="41392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NHANH H</a:t>
                      </a:r>
                      <a:r>
                        <a:rPr lang="vi-VN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B w="28575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17185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 nói sử dụng phương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</a:t>
                      </a:r>
                    </a:p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641920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sử dụng ngôn ngữ nói, có người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 người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238754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thường sử dụng những từ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2941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sử dụng phương tiện là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 hợp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558147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thường là ngôn ngữ được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ít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 dụng các câu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2704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91000" y="10477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047750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 bộ, cử chỉ, nét mặt,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4287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mắt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7335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17335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22786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 dị, dễ hiểu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27241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cảm (như trợ từ, thán từ)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31168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viết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31168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ảnh, kí hiệu, sơ đồ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37264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 chuốt, hoàn chỉnh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40195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ỉnh 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lược, đặc biệt,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43400" y="40195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chêm xen, dư thừa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Chéo Tròn 5">
            <a:extLst>
              <a:ext uri="{FF2B5EF4-FFF2-40B4-BE49-F238E27FC236}">
                <a16:creationId xmlns:a16="http://schemas.microsoft.com/office/drawing/2014/main" id="{12AE5AC2-5884-4E0D-8CBC-43A51EB4D4AD}"/>
              </a:ext>
            </a:extLst>
          </p:cNvPr>
          <p:cNvSpPr/>
          <p:nvPr/>
        </p:nvSpPr>
        <p:spPr>
          <a:xfrm>
            <a:off x="1524000" y="1885950"/>
            <a:ext cx="609600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LÀM BÀI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27185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F58D13-E42E-4906-8475-FA62B348208A}"/>
              </a:ext>
            </a:extLst>
          </p:cNvPr>
          <p:cNvSpPr txBox="1"/>
          <p:nvPr/>
        </p:nvSpPr>
        <p:spPr>
          <a:xfrm>
            <a:off x="152400" y="90553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85282"/>
            <a:ext cx="3048000" cy="2715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Down Arrow Callout 11"/>
          <p:cNvSpPr/>
          <p:nvPr/>
        </p:nvSpPr>
        <p:spPr>
          <a:xfrm>
            <a:off x="4191000" y="1653934"/>
            <a:ext cx="4724400" cy="917816"/>
          </a:xfrm>
          <a:prstGeom prst="downArrowCallou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6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u="sng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1,2 (Tr.91,92) </a:t>
            </a:r>
            <a:endParaRPr lang="en-US" sz="2600" dirty="0"/>
          </a:p>
        </p:txBody>
      </p:sp>
      <p:sp>
        <p:nvSpPr>
          <p:cNvPr id="13" name="Rounded Rectangle 12"/>
          <p:cNvSpPr/>
          <p:nvPr/>
        </p:nvSpPr>
        <p:spPr>
          <a:xfrm>
            <a:off x="4028717" y="2571750"/>
            <a:ext cx="5039083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28717" y="3714750"/>
            <a:ext cx="5039083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id="{A5BFEBA4-095D-4D1F-BDBF-D1F126D3F011}"/>
              </a:ext>
            </a:extLst>
          </p:cNvPr>
          <p:cNvSpPr/>
          <p:nvPr/>
        </p:nvSpPr>
        <p:spPr>
          <a:xfrm>
            <a:off x="1600200" y="571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690606"/>
            <a:ext cx="60960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1504950"/>
            <a:ext cx="8001000" cy="34521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dim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?...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say rồi phải không? Về bao giờ thế? Sao không vào tôi chơi? Đi vào nhà uống nước.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huống, hoàn cảnh giao tiếp: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người nghe liên tiếp đổi vai cho nhau, thể hiện một cuộc đối thoại diễn ra liên tục, trực tiếp.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8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843006"/>
            <a:ext cx="61722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733550"/>
            <a:ext cx="3810000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 sử dụng: chữ viết. Không sử dụng ngôn ngữ kèm cử chỉ, điệu bộ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ngữ: Trau chuốt, gợi hình gợi cảm: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non, mơn mởn, lộng lẫy, nàng trinh nữ thẹn thùng, bâng khuâng, ánh sáng mơ hồ, bay trong không gian vô bờ bến.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1733550"/>
            <a:ext cx="4114800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nhiều phép tu từ: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trăng tháng giêng với người con gái mơn mởn đào tơ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cái đẹp của trăng tháng giêng như nàng trinh nữ thẹn thùng; ánh trăng trắng như sữa, trong như nước ôn tuyền.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843006"/>
            <a:ext cx="61722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733550"/>
            <a:ext cx="3810000" cy="297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pháp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Câu dài với nhiều vế, nhiều tầng bậc, liên tưởng nhưng mạch lạc về ý nghĩa, quan hệ giữa các vế trong câu. 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sử dụng câu tỉnh lược, đặc biệt.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1733550"/>
            <a:ext cx="4114800" cy="297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huống, hoàn cảnh giao tiếp: gián tiếp, độc thoại. Chỉ có người viết, người đọc vắng mặt trên văn bản.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32742"/>
            <a:ext cx="5634997" cy="943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433" y="381706"/>
            <a:ext cx="17139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7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7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3120529" y="890511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42" y="1475428"/>
            <a:ext cx="2501991" cy="1874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942" y="1475428"/>
            <a:ext cx="2501991" cy="1874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243617" y="3449734"/>
            <a:ext cx="2881558" cy="570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algn="just">
              <a:lnSpc>
                <a:spcPct val="115000"/>
              </a:lnSpc>
              <a:spcAft>
                <a:spcPts val="900"/>
              </a:spcAft>
              <a:buSzPts val="1400"/>
            </a:pP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2: </a:t>
            </a: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1084" y="3449734"/>
            <a:ext cx="2900794" cy="570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algn="just">
              <a:lnSpc>
                <a:spcPct val="115000"/>
              </a:lnSpc>
              <a:spcAft>
                <a:spcPts val="900"/>
              </a:spcAft>
              <a:buSzPts val="1400"/>
            </a:pPr>
            <a:r>
              <a:rPr lang="en-US" sz="27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4: </a:t>
            </a: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996" y="1518891"/>
            <a:ext cx="1290484" cy="7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8D735B-7682-4508-8DFA-A6834B13F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05552"/>
              </p:ext>
            </p:extLst>
          </p:nvPr>
        </p:nvGraphicFramePr>
        <p:xfrm>
          <a:off x="381000" y="895350"/>
          <a:ext cx="8458201" cy="418897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9087">
                  <a:extLst>
                    <a:ext uri="{9D8B030D-6E8A-4147-A177-3AD203B41FA5}">
                      <a16:colId xmlns:a16="http://schemas.microsoft.com/office/drawing/2014/main" val="619173643"/>
                    </a:ext>
                  </a:extLst>
                </a:gridCol>
              </a:tblGrid>
              <a:tr h="448955">
                <a:tc gridSpan="3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16796" marR="16796" marT="16796" marB="16796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932">
                <a:tc>
                  <a:txBody>
                    <a:bodyPr/>
                    <a:lstStyle/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Đều sử dụng nhiều lớp từ khẩu ngữ, cảm thán, tình thái; ngôn ngữ cử chỉ, điệu bộ.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Đều sử dụng câu đặc biệt, câu rút gọn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Đều là giao tiếp trực tiếp, đối thoại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885">
                <a:tc>
                  <a:txBody>
                    <a:bodyPr/>
                    <a:lstStyle/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nhau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Từ ngữ xưng hô thiếu chuẩn mực, không cân xứng về vị thế giao tiếp: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tao, người ta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cử chỉ điệu bộ miêu tả những cử chỉ, điệu bộ có tính chất tiêu cực: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ném, trợn mắt, chỉ vào mặt, vênh mặt lên, lắc đầu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đối thoại căng thẳng, dễ gây xung đột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Từ ngữ xưng hô chuẩn mực, có thứ bậc trên dưới rõ ràng: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thầy, tôi, dạ bẩm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cử chỉ điệu bộ miêu tả cử chỉ điệu bộ tích cực: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chà chà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(xuýt xoa, khen ngợi)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đối thoại nhã nhặn, lịch sự.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505200" y="57150"/>
            <a:ext cx="21336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88462"/>
              </p:ext>
            </p:extLst>
          </p:nvPr>
        </p:nvGraphicFramePr>
        <p:xfrm>
          <a:off x="381000" y="885170"/>
          <a:ext cx="8458200" cy="46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15927036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59429371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351559155"/>
                    </a:ext>
                  </a:extLst>
                </a:gridCol>
              </a:tblGrid>
              <a:tr h="46738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250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155940"/>
            <a:ext cx="4359071" cy="158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Phèo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Cao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069277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các từ chêm xen, khẩu ngữ: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thì, coi như là.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173083" y="2814904"/>
            <a:ext cx="984455" cy="180809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205681"/>
            <a:ext cx="3730747" cy="1854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 là nhân vật mà tác giả Nam Cao muốn gửi đến cho độc giả nhiều thông điệp về bức tranh xã hội tiêu cực thời bấy giờ.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308340"/>
            <a:ext cx="4359071" cy="12634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Phèo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069277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từ khẩu ngữ tình thái: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cực kì luôn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từ không đúng chuẩn mực: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81200" y="2724150"/>
            <a:ext cx="984455" cy="30480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370592"/>
            <a:ext cx="3730747" cy="16583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Phèo là một tác phẩm rất hay, đã làm cho độc giả vô cùng yêu thích.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id="{ACF0EFDE-082C-4103-B644-6BC1FC8417B3}"/>
              </a:ext>
            </a:extLst>
          </p:cNvPr>
          <p:cNvSpPr/>
          <p:nvPr/>
        </p:nvSpPr>
        <p:spPr>
          <a:xfrm>
            <a:off x="2190750" y="1885950"/>
            <a:ext cx="481965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5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308340"/>
            <a:ext cx="4359071" cy="168028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1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374076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khẩu ngữ tình thái: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kì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từ dư thừa: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vậy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81200" y="3028950"/>
            <a:ext cx="984455" cy="30480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160179"/>
            <a:ext cx="3730747" cy="1868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Nở tuy bề ngoài xấu xí nhưng bên trong vẫn toát lên phẩm chất của mộ người phụ nữ rất giàu tình yêu thương.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Chéo Tròn 5">
            <a:extLst>
              <a:ext uri="{FF2B5EF4-FFF2-40B4-BE49-F238E27FC236}">
                <a16:creationId xmlns:a16="http://schemas.microsoft.com/office/drawing/2014/main" id="{12AE5AC2-5884-4E0D-8CBC-43A51EB4D4AD}"/>
              </a:ext>
            </a:extLst>
          </p:cNvPr>
          <p:cNvSpPr/>
          <p:nvPr/>
        </p:nvSpPr>
        <p:spPr>
          <a:xfrm>
            <a:off x="1295400" y="1885950"/>
            <a:ext cx="693420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 smtClean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sz="5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0">
            <a:extLst>
              <a:ext uri="{FF2B5EF4-FFF2-40B4-BE49-F238E27FC236}">
                <a16:creationId xmlns:a16="http://schemas.microsoft.com/office/drawing/2014/main" id="{F2A9F5D6-01A7-4781-BFB2-DB10E2C0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5275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14">
            <a:extLst>
              <a:ext uri="{FF2B5EF4-FFF2-40B4-BE49-F238E27FC236}">
                <a16:creationId xmlns:a16="http://schemas.microsoft.com/office/drawing/2014/main" id="{7CDAC4C1-692E-4502-8D61-8226115C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212" y="996851"/>
            <a:ext cx="6986588" cy="2108299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/>
              </a:rPr>
              <a:t>HS</a:t>
            </a:r>
            <a:r>
              <a:rPr lang="vi-VN" sz="28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lập bảng so sánh về ngôn ngữ nói và ngôn ngữ </a:t>
            </a:r>
            <a:r>
              <a:rPr lang="vi-VN" sz="2800" b="1" i="1" dirty="0" smtClean="0">
                <a:solidFill>
                  <a:prstClr val="black"/>
                </a:solidFill>
                <a:latin typeface="Times New Roman"/>
              </a:rPr>
              <a:t>viết</a:t>
            </a:r>
            <a:r>
              <a:rPr lang="en-US" sz="2800" b="1" i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en-US" altLang="en-US" sz="28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" name="Hộp Văn bản 56">
            <a:extLst>
              <a:ext uri="{FF2B5EF4-FFF2-40B4-BE49-F238E27FC236}">
                <a16:creationId xmlns:a16="http://schemas.microsoft.com/office/drawing/2014/main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63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13221"/>
              </p:ext>
            </p:extLst>
          </p:nvPr>
        </p:nvGraphicFramePr>
        <p:xfrm>
          <a:off x="762001" y="1047750"/>
          <a:ext cx="7848598" cy="3581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182">
                  <a:extLst>
                    <a:ext uri="{9D8B030D-6E8A-4147-A177-3AD203B41FA5}">
                      <a16:colId xmlns:a16="http://schemas.microsoft.com/office/drawing/2014/main" val="3899569647"/>
                    </a:ext>
                  </a:extLst>
                </a:gridCol>
                <a:gridCol w="2674182">
                  <a:extLst>
                    <a:ext uri="{9D8B030D-6E8A-4147-A177-3AD203B41FA5}">
                      <a16:colId xmlns:a16="http://schemas.microsoft.com/office/drawing/2014/main" val="3282331864"/>
                    </a:ext>
                  </a:extLst>
                </a:gridCol>
                <a:gridCol w="2500234">
                  <a:extLst>
                    <a:ext uri="{9D8B030D-6E8A-4147-A177-3AD203B41FA5}">
                      <a16:colId xmlns:a16="http://schemas.microsoft.com/office/drawing/2014/main" val="2815174364"/>
                    </a:ext>
                  </a:extLst>
                </a:gridCol>
              </a:tblGrid>
              <a:tr h="511629"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nói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viết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3106"/>
                  </a:ext>
                </a:extLst>
              </a:tr>
              <a:tr h="1023256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Phương tiện được sử dụng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2213"/>
                  </a:ext>
                </a:extLst>
              </a:tr>
              <a:tr h="1534885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Tình huống/ hoàn cảnh giao tiếp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298849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Từ ngữ, kiểu câu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083706"/>
                  </a:ext>
                </a:extLst>
              </a:tr>
            </a:tbl>
          </a:graphicData>
        </a:graphic>
      </p:graphicFrame>
      <p:sp>
        <p:nvSpPr>
          <p:cNvPr id="4" name="Hộp Văn bản 56">
            <a:extLst>
              <a:ext uri="{FF2B5EF4-FFF2-40B4-BE49-F238E27FC236}">
                <a16:creationId xmlns:a16="http://schemas.microsoft.com/office/drawing/2014/main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0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002944"/>
              </p:ext>
            </p:extLst>
          </p:nvPr>
        </p:nvGraphicFramePr>
        <p:xfrm>
          <a:off x="390829" y="886776"/>
          <a:ext cx="8372170" cy="3863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963">
                  <a:extLst>
                    <a:ext uri="{9D8B030D-6E8A-4147-A177-3AD203B41FA5}">
                      <a16:colId xmlns:a16="http://schemas.microsoft.com/office/drawing/2014/main" val="3899569647"/>
                    </a:ext>
                  </a:extLst>
                </a:gridCol>
                <a:gridCol w="3410884">
                  <a:extLst>
                    <a:ext uri="{9D8B030D-6E8A-4147-A177-3AD203B41FA5}">
                      <a16:colId xmlns:a16="http://schemas.microsoft.com/office/drawing/2014/main" val="3282331864"/>
                    </a:ext>
                  </a:extLst>
                </a:gridCol>
                <a:gridCol w="3188323">
                  <a:extLst>
                    <a:ext uri="{9D8B030D-6E8A-4147-A177-3AD203B41FA5}">
                      <a16:colId xmlns:a16="http://schemas.microsoft.com/office/drawing/2014/main" val="2815174364"/>
                    </a:ext>
                  </a:extLst>
                </a:gridCol>
              </a:tblGrid>
              <a:tr h="602886"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nói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viết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3106"/>
                  </a:ext>
                </a:extLst>
              </a:tr>
              <a:tr h="1082088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Phương tiện được sử dụng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221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Tình huống/ hoàn cảnh giao tiếp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298849"/>
                  </a:ext>
                </a:extLst>
              </a:tr>
              <a:tr h="845537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Từ ngữ, kiểu </a:t>
                      </a:r>
                      <a:r>
                        <a:rPr lang="vi-VN" sz="2200" kern="1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200" kern="100" dirty="0" smtClean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0837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28750"/>
            <a:ext cx="343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Âm thanh (phương tiện ngôn ngữ)</a:t>
            </a:r>
            <a:endParaRPr lang="en-US" dirty="0">
              <a:latin typeface="+mj-lt"/>
            </a:endParaRPr>
          </a:p>
          <a:p>
            <a:pPr algn="just"/>
            <a:r>
              <a:rPr lang="vi-VN" dirty="0">
                <a:latin typeface="+mj-lt"/>
              </a:rPr>
              <a:t>- Cử chỉ, điệu bộ, ánh mắt, nét mặt…(phương tiện phi ngôn ngữ).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2430" y="1428750"/>
            <a:ext cx="31905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Chữ viết (phương tiện ngôn ngữ)</a:t>
            </a:r>
            <a:endParaRPr lang="en-US" dirty="0">
              <a:latin typeface="+mj-lt"/>
            </a:endParaRPr>
          </a:p>
          <a:p>
            <a:pPr algn="just"/>
            <a:r>
              <a:rPr lang="vi-VN" sz="1700" dirty="0">
                <a:latin typeface="+mj-lt"/>
              </a:rPr>
              <a:t>- Hình ảnh, kí hiệu, sơ đồ…(phương tiện phi ngôn ngữ).</a:t>
            </a:r>
            <a:endParaRPr lang="en-US" sz="17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647950"/>
            <a:ext cx="327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Giao tiếp trực tiếp: người nói và người nghe lần lượt đổi vai trong khi giao tiếp.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599" y="2647950"/>
            <a:ext cx="32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Gián tiếp: thông qua văn bản, người viết và người đọc,  không thể ngay lập tức đổi vai.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799" y="3638550"/>
            <a:ext cx="327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Giản dị, dễ hiểu, nhiều trợ từ, thán từ.</a:t>
            </a:r>
            <a:endParaRPr lang="en-US" dirty="0">
              <a:latin typeface="+mj-lt"/>
            </a:endParaRPr>
          </a:p>
          <a:p>
            <a:pPr algn="just"/>
            <a:r>
              <a:rPr lang="vi-VN" dirty="0">
                <a:latin typeface="+mj-lt"/>
              </a:rPr>
              <a:t>- Câu tỉnh lược, câu đặc biệt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430" y="3657421"/>
            <a:ext cx="3190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Trau chuốt, hoàn chỉnh.</a:t>
            </a:r>
            <a:endParaRPr lang="en-US" dirty="0">
              <a:latin typeface="+mj-lt"/>
            </a:endParaRPr>
          </a:p>
          <a:p>
            <a:pPr algn="just"/>
            <a:r>
              <a:rPr lang="vi-VN" sz="1700" dirty="0">
                <a:latin typeface="+mj-lt"/>
              </a:rPr>
              <a:t>- Ít sử dụng câu tỉnh lược, đặc biệt và các yếu tố chêm xen, dư thừa.</a:t>
            </a:r>
            <a:endParaRPr lang="en-US" sz="1700" dirty="0">
              <a:latin typeface="+mj-lt"/>
            </a:endParaRPr>
          </a:p>
        </p:txBody>
      </p:sp>
      <p:sp>
        <p:nvSpPr>
          <p:cNvPr id="10" name="Hộp Văn bản 56">
            <a:extLst>
              <a:ext uri="{FF2B5EF4-FFF2-40B4-BE49-F238E27FC236}">
                <a16:creationId xmlns:a16="http://schemas.microsoft.com/office/drawing/2014/main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0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968097"/>
            <a:ext cx="8305800" cy="35086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2060"/>
                </a:solidFill>
                <a:latin typeface="+mj-lt"/>
              </a:rPr>
              <a:t>1. Những lưu ý khi vận dụng kiến thức về ngôn ngữ nói và ngôn ngữ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Sử dụng ngôn ngữ nói và viết đúng với hoàn cảnh giao tiếp, phong cách ngôn ngữ.</a:t>
            </a:r>
            <a:endParaRPr lang="en-US" sz="2400" dirty="0"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</a:t>
            </a:r>
            <a:r>
              <a:rPr lang="vi-VN" sz="2400" dirty="0">
                <a:latin typeface="+mj-lt"/>
              </a:rPr>
              <a:t> Vận dụng kiến thức về ngôn ngữ nói và ngôn ngữ viết trong học tập và đời sống thực tiễn.</a:t>
            </a:r>
            <a:endParaRPr lang="en-US" sz="2400" dirty="0"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</a:t>
            </a:r>
            <a:r>
              <a:rPr lang="vi-VN" sz="2400" dirty="0">
                <a:latin typeface="+mj-lt"/>
              </a:rPr>
              <a:t> Chú ý: Trong tác phẩm văn học, việc sử dụng ngôn ngữ nói bao giờ cũng thể hiện dụng ý của nhà văn. Cần chú ý đến dụng ý đó.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24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895350"/>
            <a:ext cx="8305800" cy="40010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đặc điểm của ngôn ngữ nói có trong đoạn trích sau: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“Chị Chiến lại nói, giọng còn rành rọt hơn cả hồi nãy: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Bây giờ chị Hai ở xa. Chị em mình đi thì thằng Út sang ở vói chú Năm, chú nuôi. Còn cái nhà này ba má làm ra đó thì cho các anh ở xã mượn mở trường học. Chú Năm nói có con nít học ê a có gì nó quét dọn cho. Thằng Út cũng học ở đây. Mầy chịu không?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chụp một con đom đóm úp trong lòng tay: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không chịu?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Giường ván cũng cho xã mượn làm ghế học, nghen?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Hồi đó má dặn chị làm sao, giờ chị cứ làm y vậy, tôi chịu hết”.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Thi, 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đứa con trong gia đình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895350"/>
            <a:ext cx="8229600" cy="40626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đặc điểm của ngôn ngữ nói có trong đoạn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ngữ: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Giản dị, dễ hiểu, là lời ăn tiếng nói hàng ngày, không cầu kì.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thán từ (từ ngữ biểu cảm trực tiếp trong khi nói):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Sao, nghen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Những từ ngữ địa phương (từ Nam Bộ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rành rọt (rõ ràng), ba má (bố mẹ), con nít (trẻ con), mầy (mày), nghen (nhé).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Câu: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câu tỉnh lược: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không chịu?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Ngôn ngữ đối thoại: người nói người nghe liên tiếp đổi vai cho nhau, thể hiện một cuộc hội thoại diễn ra liên tục, trực tiếp.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.vforum.vn/hinh/2014/12/thank-you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19150"/>
            <a:ext cx="5638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Lời nói: Hình chữ nhật với Góc Tròn 10">
            <a:extLst>
              <a:ext uri="{FF2B5EF4-FFF2-40B4-BE49-F238E27FC236}">
                <a16:creationId xmlns:a16="http://schemas.microsoft.com/office/drawing/2014/main" id="{E9C92D8E-F80D-4463-B183-269B00575AEF}"/>
              </a:ext>
            </a:extLst>
          </p:cNvPr>
          <p:cNvSpPr/>
          <p:nvPr/>
        </p:nvSpPr>
        <p:spPr>
          <a:xfrm>
            <a:off x="3576483" y="1581150"/>
            <a:ext cx="3967317" cy="1143000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blipFill>
            <a:blip r:embed="rId2"/>
            <a:tile tx="0" ty="0" sx="100000" sy="100000" flip="none" algn="tl"/>
          </a:blip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xem một đoạn video bộ phim “Mùi cỏ cháy”.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1503A25-6973-47E2-B14A-13A6C8FE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5275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: Góc Chéo Tròn 5">
            <a:extLst>
              <a:ext uri="{FF2B5EF4-FFF2-40B4-BE49-F238E27FC236}">
                <a16:creationId xmlns:a16="http://schemas.microsoft.com/office/drawing/2014/main" id="{DFB2963B-465D-4AA4-96DC-004374AD8D9C}"/>
              </a:ext>
            </a:extLst>
          </p:cNvPr>
          <p:cNvSpPr/>
          <p:nvPr/>
        </p:nvSpPr>
        <p:spPr>
          <a:xfrm>
            <a:off x="2190750" y="285750"/>
            <a:ext cx="4591050" cy="7620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Chéo Tròn 5">
            <a:extLst>
              <a:ext uri="{FF2B5EF4-FFF2-40B4-BE49-F238E27FC236}">
                <a16:creationId xmlns:a16="http://schemas.microsoft.com/office/drawing/2014/main" id="{AF685D3C-079E-4332-AED3-95A164529EC1}"/>
              </a:ext>
            </a:extLst>
          </p:cNvPr>
          <p:cNvSpPr/>
          <p:nvPr/>
        </p:nvSpPr>
        <p:spPr>
          <a:xfrm>
            <a:off x="2190750" y="57150"/>
            <a:ext cx="4591050" cy="7620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B0A63-6048-4690-A495-B909FD29C01D}"/>
              </a:ext>
            </a:extLst>
          </p:cNvPr>
          <p:cNvSpPr txBox="1"/>
          <p:nvPr/>
        </p:nvSpPr>
        <p:spPr>
          <a:xfrm>
            <a:off x="2667000" y="4610040"/>
            <a:ext cx="37338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phim “Mùi có cháy” </a:t>
            </a:r>
          </a:p>
        </p:txBody>
      </p:sp>
      <p:pic>
        <p:nvPicPr>
          <p:cNvPr id="4" name="mui-co-chay">
            <a:hlinkClick r:id="" action="ppaction://media"/>
            <a:extLst>
              <a:ext uri="{FF2B5EF4-FFF2-40B4-BE49-F238E27FC236}">
                <a16:creationId xmlns:a16="http://schemas.microsoft.com/office/drawing/2014/main" id="{EA0A18C6-763B-4129-BC70-6CC72A1FF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99" y="971550"/>
            <a:ext cx="7162801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7">
            <a:extLst>
              <a:ext uri="{FF2B5EF4-FFF2-40B4-BE49-F238E27FC236}">
                <a16:creationId xmlns:a16="http://schemas.microsoft.com/office/drawing/2014/main" id="{39E44136-1D38-4EC7-89C6-5ECA5D97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F3896161-9AA0-4966-B0CD-3D2C95825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23950"/>
            <a:ext cx="6681788" cy="2764215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giao tiếp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người? Họ giao tiếp với nhau bằng phương tiện nào? </a:t>
            </a:r>
            <a:endParaRPr lang="en-US" alt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id="{920B4791-0F72-4843-BC59-D64839E9E49E}"/>
              </a:ext>
            </a:extLst>
          </p:cNvPr>
          <p:cNvSpPr/>
          <p:nvPr/>
        </p:nvSpPr>
        <p:spPr>
          <a:xfrm>
            <a:off x="76200" y="133350"/>
            <a:ext cx="4591050" cy="88265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032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7">
            <a:extLst>
              <a:ext uri="{FF2B5EF4-FFF2-40B4-BE49-F238E27FC236}">
                <a16:creationId xmlns:a16="http://schemas.microsoft.com/office/drawing/2014/main" id="{39E44136-1D38-4EC7-89C6-5ECA5D97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id="{920B4791-0F72-4843-BC59-D64839E9E49E}"/>
              </a:ext>
            </a:extLst>
          </p:cNvPr>
          <p:cNvSpPr/>
          <p:nvPr/>
        </p:nvSpPr>
        <p:spPr>
          <a:xfrm>
            <a:off x="1962150" y="133350"/>
            <a:ext cx="4591050" cy="685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Bong bóng Lời nói: Hình chữ nhật với Góc Tròn 10">
            <a:extLst>
              <a:ext uri="{FF2B5EF4-FFF2-40B4-BE49-F238E27FC236}">
                <a16:creationId xmlns:a16="http://schemas.microsoft.com/office/drawing/2014/main" id="{8B3F2287-7E03-436E-8549-E07AB9AE82FA}"/>
              </a:ext>
            </a:extLst>
          </p:cNvPr>
          <p:cNvSpPr/>
          <p:nvPr/>
        </p:nvSpPr>
        <p:spPr>
          <a:xfrm>
            <a:off x="1828800" y="1352550"/>
            <a:ext cx="6096000" cy="1981200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Đáp án</a:t>
            </a:r>
            <a:r>
              <a:rPr lang="en-US" altLang="en-US" sz="240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đối thoại có 5 người: 4 chiến sĩ và bác thợ chụp ảnh.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Họ g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iao tiếp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nhau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bằng ngôn ngữ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nói;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ngoài ra còn có các cử chỉ, điệu bộ, hành động.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9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68210-8A72-4392-BEEE-4C5DC244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8940"/>
            <a:ext cx="8458200" cy="4625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C9012A-4316-4129-AE79-07450E069701}"/>
              </a:ext>
            </a:extLst>
          </p:cNvPr>
          <p:cNvSpPr txBox="1"/>
          <p:nvPr/>
        </p:nvSpPr>
        <p:spPr>
          <a:xfrm>
            <a:off x="6629400" y="1576447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A0E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</a:t>
            </a:r>
            <a:endParaRPr lang="en-US" sz="3200" b="1" dirty="0">
              <a:solidFill>
                <a:srgbClr val="0A0E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16582A1A-137C-4AC1-888F-B72FBB77BC96}"/>
              </a:ext>
            </a:extLst>
          </p:cNvPr>
          <p:cNvSpPr/>
          <p:nvPr/>
        </p:nvSpPr>
        <p:spPr>
          <a:xfrm>
            <a:off x="2743200" y="113012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8737E-D168-4580-A399-C078D3EDF1CD}"/>
              </a:ext>
            </a:extLst>
          </p:cNvPr>
          <p:cNvSpPr/>
          <p:nvPr/>
        </p:nvSpPr>
        <p:spPr>
          <a:xfrm>
            <a:off x="2900842" y="57150"/>
            <a:ext cx="342375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F44C46-6CEB-4B51-B67F-1E6F60910130}"/>
              </a:ext>
            </a:extLst>
          </p:cNvPr>
          <p:cNvSpPr/>
          <p:nvPr/>
        </p:nvSpPr>
        <p:spPr>
          <a:xfrm>
            <a:off x="1600200" y="209550"/>
            <a:ext cx="51816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KIẾN THỨC LIÊN QUAN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79BE5802-E1EB-4BFC-8F51-FCA550D0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2" y="1271588"/>
            <a:ext cx="5310188" cy="2764215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HS xem phần kiến thức ngữ văn và điền vào chỗ trống bảng sau: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10">
            <a:extLst>
              <a:ext uri="{FF2B5EF4-FFF2-40B4-BE49-F238E27FC236}">
                <a16:creationId xmlns:a16="http://schemas.microsoft.com/office/drawing/2014/main" id="{6DF14EB2-F1FE-4794-8C6A-2EF711F3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3975"/>
            <a:ext cx="24257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4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C793-8E27-4542-9CD3-DC34D33CD9C2}"/>
              </a:ext>
            </a:extLst>
          </p:cNvPr>
          <p:cNvSpPr txBox="1"/>
          <p:nvPr/>
        </p:nvSpPr>
        <p:spPr>
          <a:xfrm>
            <a:off x="495300" y="36552"/>
            <a:ext cx="81438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MỘT SỐ KIẾN THỨC LIÊN QUAN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0CC7C5-25C6-4D44-938D-352CA2E5B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690558"/>
              </p:ext>
            </p:extLst>
          </p:nvPr>
        </p:nvGraphicFramePr>
        <p:xfrm>
          <a:off x="685800" y="590550"/>
          <a:ext cx="7543800" cy="3822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74506714"/>
                    </a:ext>
                  </a:extLst>
                </a:gridCol>
              </a:tblGrid>
              <a:tr h="41392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NHANH H</a:t>
                      </a:r>
                      <a:r>
                        <a:rPr lang="vi-VN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17185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sử dụng phương tiện...(1).., kết hợp….(2)…..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641920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sử dụng ngôn ngữ nói, có người ..(3)…và người ..(4)…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238754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thường sử dụng những từ…(5)… và những từ…(6)…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2941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sử dụng phương tiện là…(7)…kết hợp …(8)…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558147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thường là ngôn ngữ được …(9)…, ít sử dụng các câu …(10)…, các yếu tố …(11)…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27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1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198</Template>
  <TotalTime>3009</TotalTime>
  <Words>1964</Words>
  <Application>Microsoft Office PowerPoint</Application>
  <PresentationFormat>On-screen Show (16:9)</PresentationFormat>
  <Paragraphs>171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MS Mincho</vt:lpstr>
      <vt:lpstr>Arial</vt:lpstr>
      <vt:lpstr>AvantGarde-Demi</vt:lpstr>
      <vt:lpstr>Broadway</vt:lpstr>
      <vt:lpstr>Calibri</vt:lpstr>
      <vt:lpstr>Cambria Math</vt:lpstr>
      <vt:lpstr>Ravie</vt:lpstr>
      <vt:lpstr>Script MT Bold</vt:lpstr>
      <vt:lpstr>Times New Roman</vt:lpstr>
      <vt:lpstr>Custom Design</vt:lpstr>
      <vt:lpstr>3_Office Theme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16_Custom Design</vt:lpstr>
      <vt:lpstr>17_Custom Design</vt:lpstr>
      <vt:lpstr>18_Custom Design</vt:lpstr>
      <vt:lpstr>1_Office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HOANMY</dc:creator>
  <cp:lastModifiedBy>Administrator</cp:lastModifiedBy>
  <cp:revision>313</cp:revision>
  <dcterms:created xsi:type="dcterms:W3CDTF">2013-10-25T07:18:51Z</dcterms:created>
  <dcterms:modified xsi:type="dcterms:W3CDTF">2023-08-14T06:52:15Z</dcterms:modified>
</cp:coreProperties>
</file>