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4" r:id="rId2"/>
    <p:sldId id="256" r:id="rId3"/>
    <p:sldId id="258" r:id="rId4"/>
    <p:sldId id="339" r:id="rId5"/>
    <p:sldId id="338" r:id="rId6"/>
    <p:sldId id="340" r:id="rId7"/>
    <p:sldId id="300" r:id="rId8"/>
    <p:sldId id="302" r:id="rId9"/>
    <p:sldId id="303" r:id="rId10"/>
    <p:sldId id="304" r:id="rId11"/>
    <p:sldId id="305" r:id="rId12"/>
    <p:sldId id="306" r:id="rId13"/>
    <p:sldId id="333" r:id="rId14"/>
    <p:sldId id="322" r:id="rId15"/>
    <p:sldId id="334" r:id="rId16"/>
    <p:sldId id="335" r:id="rId17"/>
    <p:sldId id="336" r:id="rId18"/>
    <p:sldId id="328" r:id="rId19"/>
    <p:sldId id="337" r:id="rId20"/>
    <p:sldId id="330" r:id="rId21"/>
    <p:sldId id="332" r:id="rId22"/>
    <p:sldId id="32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A5430-87AE-4AB0-ACC0-13004454C1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4C668-03A0-49FA-AE82-3A9FD4D55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1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1A7D-BB0C-4C93-AA12-430B6929E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C7C2B-F366-47FB-B701-B26B87DA8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833E5-5549-464D-98F9-38DDDC29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E830-BFA1-4FB1-B11B-481BC51A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F43DE-412A-473F-954C-4A360036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0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863A6-E36C-4BF4-90F2-643B951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9E8AE-7DB9-412C-8D77-816779C2B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13326-ADE0-42AB-8625-C4009C0C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FBB33-979C-423D-8C8E-E4FE16D4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C156C-B656-4325-804A-17DF05AE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8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70311-0FC3-431F-B876-50ED1D914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BF437-0E8E-4D11-80D0-F53348DED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D4114-3301-4B4D-BDC8-F27892CD6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B149F-EBB4-440F-B2B0-FB9ABAD3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8B2AB-7AAC-4239-8D32-44E385FC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4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F27DA-7ECA-4018-8396-C19983BC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12FEE-3B46-4320-AC5E-A1EFCF2AB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269B-3246-4F6F-85F5-8B052A9C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5BCA2-BBD8-48E5-A3EF-2E3D088F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E7E7-E25D-4731-81CE-EE66E5D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CBFC-3BF2-4D1D-9F50-CF8636E6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711F-4580-4E74-8B99-515D8808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68A12-A3FA-4013-A377-0C7153C5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9E872-9701-45EC-9EF9-39396717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16AF-EECD-42FF-B467-19AE827E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3A2B-1562-421E-ACB1-A68AC899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74549-EC15-41DC-B1CC-DE0ACD0A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BF2AC-5A17-44CA-83CF-76DC31C3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5F6F-3620-4F6F-A5E7-84562372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3EEAD-519F-4D0B-99AD-2D03E954D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457A8-F26B-4058-B29C-75A98336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1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F47B4-F2EE-49F2-9DDF-2DDCE4F0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F3846-F299-4BE0-955B-1F5AA0962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7CD84-B797-4383-A769-B2CEEF862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769D9-87BE-442E-9E08-4CC4CBFFC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08229-30B3-444F-850E-D2E012154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9EDF9-E998-4F93-9D3D-F659E856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AE318-C493-4B84-BA86-FDC65539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16ACBF-E023-4D58-8DDB-3E1B7637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E33E-C971-4F4B-B127-40A38AEE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EDC15-1537-4189-82CD-0DCD626C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F3D9D-0F37-4D77-898B-CBB2E894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A013D-4BA7-4DAC-8B88-0A93D4B7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8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237-5925-4490-A1E2-863E0DB2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5673A-E453-49BD-9E21-0A40FB39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64D01-EA98-465E-8452-EF08DBD3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21BE-2614-4579-BE60-6382F4A2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43553-0A69-4920-B0C3-8B5D89D1D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B17F9-99DD-4E7B-BCDD-76ACCE221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15022-6BA3-40D6-8302-9530710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D93E-9C98-4261-8E32-FAF428BE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BE90D-8B5A-4087-B2A4-6B76D22E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2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E133-C678-44D1-BA50-BE654E46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A9569-F9FC-4FBA-B7F6-E7E9888B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8DC64-D64B-4FB9-A660-F254B8906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5DC66-EAC3-4865-8C7E-3DB83CC0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7BCBA-42AD-4B10-AC0C-BF703D24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8DF31-FCB8-4AEB-911C-43031D44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0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0543F-AC72-47FB-848D-0F45CF86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E140C-7A47-4DB4-942D-7406BBD2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1015C-28E6-4CDB-B312-BD7394DE5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F2D59-E489-4B08-99B1-37B4B93B92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32C56-A9CF-4302-8356-02F77FBBD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0EBB-9388-426A-BBE7-2BF7A4FDC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D04A2-4D8B-4B39-ABF8-94727A2B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15EF95-E5C8-41E8-83F3-385E0AC97B5E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990600"/>
          <a:ext cx="8534400" cy="565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447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Sợ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hãi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413">
                <a:tc>
                  <a:txBody>
                    <a:bodyPr/>
                    <a:lstStyle/>
                    <a:p>
                      <a:r>
                        <a:rPr lang="nl-NL" sz="28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Tức giận</a:t>
                      </a:r>
                      <a:endParaRPr 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353">
                <a:tc>
                  <a:txBody>
                    <a:bodyPr/>
                    <a:lstStyle/>
                    <a:p>
                      <a:r>
                        <a:rPr lang="nl-NL" sz="28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Rất đẹp</a:t>
                      </a:r>
                      <a:endParaRPr lang="en-US" sz="2800" b="1" i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Lười biếng</a:t>
                      </a:r>
                      <a:endParaRPr lang="en-US" sz="2800" b="1" i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Đi, chạy</a:t>
                      </a:r>
                      <a:endParaRPr lang="en-US" sz="2800" b="1" i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 Ăn</a:t>
                      </a:r>
                      <a:endParaRPr lang="en-US" sz="2800" b="1" i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4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 Chết </a:t>
                      </a:r>
                      <a:endParaRPr 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7530C014-F87B-4BCB-A693-242B36A9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52400"/>
            <a:ext cx="7848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TỪ, CỤM TỪ TƯƠNG ĐƯƠNG VỚI  CÁC TỪ BÊN TRÁI (NGÔN NGỮ VIẾT 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A378C-B18E-422E-A9DB-C67BCD15CED2}"/>
              </a:ext>
            </a:extLst>
          </p:cNvPr>
          <p:cNvSpPr txBox="1"/>
          <p:nvPr/>
        </p:nvSpPr>
        <p:spPr>
          <a:xfrm>
            <a:off x="3810000" y="990601"/>
            <a:ext cx="61722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  <a:cs typeface="Times New Roman" pitchFamily="18" charset="0"/>
              </a:rPr>
              <a:t>1. Lạnh xương sống, vãi linh hồn </a:t>
            </a:r>
            <a:endParaRPr lang="en-US" sz="2800" b="1" i="1" dirty="0">
              <a:solidFill>
                <a:srgbClr val="FFFFFF">
                  <a:lumMod val="9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VNI-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E30C0-626A-4298-BBDC-C1ACCBCA46AD}"/>
              </a:ext>
            </a:extLst>
          </p:cNvPr>
          <p:cNvSpPr txBox="1"/>
          <p:nvPr/>
        </p:nvSpPr>
        <p:spPr>
          <a:xfrm>
            <a:off x="3886200" y="1752600"/>
            <a:ext cx="57150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2. Lộn cả tiết, điên tiết, cú tiết ... </a:t>
            </a: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5BF5E-5716-4164-98AE-62B009328609}"/>
              </a:ext>
            </a:extLst>
          </p:cNvPr>
          <p:cNvSpPr txBox="1"/>
          <p:nvPr/>
        </p:nvSpPr>
        <p:spPr>
          <a:xfrm>
            <a:off x="3276600" y="2286000"/>
            <a:ext cx="60198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3. Hết ý, khỏi chê, mê hồn </a:t>
            </a: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36391-7C01-4A1C-97F0-5ABCC4073B25}"/>
              </a:ext>
            </a:extLst>
          </p:cNvPr>
          <p:cNvSpPr txBox="1"/>
          <p:nvPr/>
        </p:nvSpPr>
        <p:spPr>
          <a:xfrm>
            <a:off x="3810000" y="2971801"/>
            <a:ext cx="58674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4. Lười chảy thây, lười thối thây </a:t>
            </a: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VNI-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A7DEB-178A-48A3-8CD6-98BDAAB9F021}"/>
              </a:ext>
            </a:extLst>
          </p:cNvPr>
          <p:cNvSpPr txBox="1"/>
          <p:nvPr/>
        </p:nvSpPr>
        <p:spPr>
          <a:xfrm>
            <a:off x="3352800" y="3886200"/>
            <a:ext cx="56388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5. Té, phắn, biến, lượn ...</a:t>
            </a: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6C8DE-A32C-4DA9-B2C3-CD5E6894688B}"/>
              </a:ext>
            </a:extLst>
          </p:cNvPr>
          <p:cNvSpPr txBox="1"/>
          <p:nvPr/>
        </p:nvSpPr>
        <p:spPr>
          <a:xfrm>
            <a:off x="3200400" y="4724400"/>
            <a:ext cx="51816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6.  Chén, đớp, hốc .... </a:t>
            </a: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9A047-080E-49B9-8326-D6DC257A27C5}"/>
              </a:ext>
            </a:extLst>
          </p:cNvPr>
          <p:cNvSpPr txBox="1"/>
          <p:nvPr/>
        </p:nvSpPr>
        <p:spPr>
          <a:xfrm>
            <a:off x="4038600" y="5867401"/>
            <a:ext cx="617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7. Nghẻo, toi, toi mạng, hai năm mươi ...</a:t>
            </a:r>
            <a:endParaRPr lang="en-US" sz="28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57BE1B-404B-4752-8C1E-2018B10AE1D0}"/>
              </a:ext>
            </a:extLst>
          </p:cNvPr>
          <p:cNvSpPr/>
          <p:nvPr/>
        </p:nvSpPr>
        <p:spPr>
          <a:xfrm>
            <a:off x="338112" y="235300"/>
            <a:ext cx="4249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 Ý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F1F0E-1D7E-450A-966A-A87A79134138}"/>
              </a:ext>
            </a:extLst>
          </p:cNvPr>
          <p:cNvSpPr/>
          <p:nvPr/>
        </p:nvSpPr>
        <p:spPr>
          <a:xfrm>
            <a:off x="338112" y="1560863"/>
            <a:ext cx="620590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67C08-0125-444E-8295-DDD64FE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 r="-3" b="11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A2318-6BA6-4483-82EB-959323EDD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211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2585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045BE-A09D-4BCC-B9AC-3F269E4ED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45" r="1" b="1"/>
          <a:stretch/>
        </p:blipFill>
        <p:spPr>
          <a:xfrm>
            <a:off x="4426858" y="3429004"/>
            <a:ext cx="7765144" cy="342899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FBA56D7-1ABD-4AD2-965C-820E76DC8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8" r="1" b="19574"/>
          <a:stretch/>
        </p:blipFill>
        <p:spPr>
          <a:xfrm>
            <a:off x="4426853" y="-3"/>
            <a:ext cx="7765146" cy="34344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8C374E-DEB7-41A3-9609-47E2F565350D}"/>
              </a:ext>
            </a:extLst>
          </p:cNvPr>
          <p:cNvSpPr/>
          <p:nvPr/>
        </p:nvSpPr>
        <p:spPr>
          <a:xfrm>
            <a:off x="126072" y="133677"/>
            <a:ext cx="3384000" cy="593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 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A9A43-DF5F-4206-B650-9875F7A8A083}"/>
              </a:ext>
            </a:extLst>
          </p:cNvPr>
          <p:cNvSpPr/>
          <p:nvPr/>
        </p:nvSpPr>
        <p:spPr>
          <a:xfrm>
            <a:off x="234631" y="999912"/>
            <a:ext cx="4368813" cy="390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>
            <a:extLst>
              <a:ext uri="{FF2B5EF4-FFF2-40B4-BE49-F238E27FC236}">
                <a16:creationId xmlns:a16="http://schemas.microsoft.com/office/drawing/2014/main" id="{33B688A4-35B7-46A7-8AD7-1AF355CD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2" y="1304842"/>
            <a:ext cx="1006207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sọp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toét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hẵng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giầu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giầu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cớn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9DE4C57F-9D3A-4402-AD03-DDC06098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429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D9478C4-D496-4A03-A3A1-F2142F21277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05000" y="4787901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DF0274-21FC-437B-8B17-FB9D8294DA8A}"/>
              </a:ext>
            </a:extLst>
          </p:cNvPr>
          <p:cNvSpPr/>
          <p:nvPr/>
        </p:nvSpPr>
        <p:spPr>
          <a:xfrm>
            <a:off x="470052" y="238835"/>
            <a:ext cx="10965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của ngôn ngữ nói được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sau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>
            <a:extLst>
              <a:ext uri="{FF2B5EF4-FFF2-40B4-BE49-F238E27FC236}">
                <a16:creationId xmlns:a16="http://schemas.microsoft.com/office/drawing/2014/main" id="{33B688A4-35B7-46A7-8AD7-1AF355CD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2" y="224166"/>
            <a:ext cx="11140057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Ừ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Thị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quẹt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ngon!Về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(Kim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9DE4C57F-9D3A-4402-AD03-DDC06098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429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D9478C4-D496-4A03-A3A1-F2142F21277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05000" y="4787901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98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>
            <a:extLst>
              <a:ext uri="{FF2B5EF4-FFF2-40B4-BE49-F238E27FC236}">
                <a16:creationId xmlns:a16="http://schemas.microsoft.com/office/drawing/2014/main" id="{3198DCC6-7B33-4FB9-A6F6-3C55E843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36" y="354383"/>
            <a:ext cx="11810081" cy="48813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à</a:t>
            </a: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nhá</a:t>
            </a:r>
            <a:r>
              <a:rPr lang="en-US" sz="28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lẻo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đếch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hẵng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hụt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cớn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toét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trũng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hoáy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Thị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chat,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-"/>
              <a:defRPr/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>
            <a:extLst>
              <a:ext uri="{FF2B5EF4-FFF2-40B4-BE49-F238E27FC236}">
                <a16:creationId xmlns:a16="http://schemas.microsoft.com/office/drawing/2014/main" id="{33B688A4-35B7-46A7-8AD7-1AF355CD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2" y="1304842"/>
            <a:ext cx="1006207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chực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lảng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ì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chứng!Sau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9DE4C57F-9D3A-4402-AD03-DDC06098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429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D9478C4-D496-4A03-A3A1-F2142F21277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05000" y="4787901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DF0274-21FC-437B-8B17-FB9D8294DA8A}"/>
              </a:ext>
            </a:extLst>
          </p:cNvPr>
          <p:cNvSpPr/>
          <p:nvPr/>
        </p:nvSpPr>
        <p:spPr>
          <a:xfrm>
            <a:off x="470052" y="238835"/>
            <a:ext cx="10965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+mj-lt"/>
              </a:rPr>
              <a:t>Nhận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xét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các</a:t>
            </a:r>
            <a:r>
              <a:rPr lang="en-US" sz="2800" b="1" dirty="0" smtClean="0">
                <a:latin typeface="+mj-lt"/>
              </a:rPr>
              <a:t> </a:t>
            </a:r>
            <a:r>
              <a:rPr lang="vi-VN" sz="2800" b="1" dirty="0" smtClean="0">
                <a:latin typeface="+mj-lt"/>
              </a:rPr>
              <a:t>đặc </a:t>
            </a:r>
            <a:r>
              <a:rPr lang="vi-VN" sz="2800" b="1" dirty="0">
                <a:latin typeface="+mj-lt"/>
              </a:rPr>
              <a:t>điểm của ngôn ngữ nói được </a:t>
            </a:r>
            <a:r>
              <a:rPr lang="en-US" sz="2800" b="1" dirty="0" err="1" smtClean="0">
                <a:latin typeface="+mj-lt"/>
              </a:rPr>
              <a:t>mô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phỏng</a:t>
            </a:r>
            <a:r>
              <a:rPr lang="en-US" sz="2800" b="1" dirty="0" smtClean="0">
                <a:latin typeface="+mj-lt"/>
              </a:rPr>
              <a:t>, </a:t>
            </a:r>
            <a:r>
              <a:rPr lang="en-US" sz="2800" b="1" dirty="0" err="1" smtClean="0">
                <a:latin typeface="+mj-lt"/>
              </a:rPr>
              <a:t>tái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tạo</a:t>
            </a:r>
            <a:r>
              <a:rPr lang="en-US" sz="2800" b="1" dirty="0" smtClean="0">
                <a:latin typeface="+mj-lt"/>
              </a:rPr>
              <a:t> </a:t>
            </a:r>
            <a:r>
              <a:rPr lang="vi-VN" sz="2800" b="1" dirty="0" smtClean="0">
                <a:latin typeface="+mj-lt"/>
              </a:rPr>
              <a:t>trong </a:t>
            </a:r>
            <a:r>
              <a:rPr lang="vi-VN" sz="2800" b="1" dirty="0">
                <a:latin typeface="+mj-lt"/>
              </a:rPr>
              <a:t>đoạn trích sau</a:t>
            </a:r>
          </a:p>
        </p:txBody>
      </p:sp>
    </p:spTree>
    <p:extLst>
      <p:ext uri="{BB962C8B-B14F-4D97-AF65-F5344CB8AC3E}">
        <p14:creationId xmlns:p14="http://schemas.microsoft.com/office/powerpoint/2010/main" val="3709087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>
            <a:extLst>
              <a:ext uri="{FF2B5EF4-FFF2-40B4-BE49-F238E27FC236}">
                <a16:creationId xmlns:a16="http://schemas.microsoft.com/office/drawing/2014/main" id="{33B688A4-35B7-46A7-8AD7-1AF355CD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2" y="168756"/>
            <a:ext cx="11320166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Sao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dim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Tao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hay!Ai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ngóe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Sao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nahf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nhúc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xốc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phàn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9DE4C57F-9D3A-4402-AD03-DDC06098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429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D9478C4-D496-4A03-A3A1-F2142F21277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05000" y="4787901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98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>
            <a:extLst>
              <a:ext uri="{FF2B5EF4-FFF2-40B4-BE49-F238E27FC236}">
                <a16:creationId xmlns:a16="http://schemas.microsoft.com/office/drawing/2014/main" id="{33B688A4-35B7-46A7-8AD7-1AF355CD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2" y="168756"/>
            <a:ext cx="1132016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nahu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( Nam Cao,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9DE4C57F-9D3A-4402-AD03-DDC06098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429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D9478C4-D496-4A03-A3A1-F2142F21277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05000" y="4787901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198DCC6-7B33-4FB9-A6F6-3C55E843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36" y="2889750"/>
            <a:ext cx="11810081" cy="35332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xốc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dim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rên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nhúc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nhích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phàn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nàn</a:t>
            </a:r>
            <a:endParaRPr lang="en-US" sz="28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sz="2400" b="1" dirty="0"/>
              <a:t> Qua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linh</a:t>
            </a:r>
            <a:r>
              <a:rPr lang="en-US" sz="2400" b="1" dirty="0"/>
              <a:t> </a:t>
            </a:r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nói</a:t>
            </a:r>
            <a:r>
              <a:rPr lang="en-US" sz="2400" b="1" dirty="0"/>
              <a:t>,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giả</a:t>
            </a:r>
            <a:r>
              <a:rPr lang="en-US" sz="2400" b="1" dirty="0"/>
              <a:t> </a:t>
            </a:r>
            <a:r>
              <a:rPr lang="en-US" sz="2400" b="1" dirty="0" err="1"/>
              <a:t>muốn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r>
              <a:rPr lang="en-US" sz="2400" b="1" dirty="0"/>
              <a:t> </a:t>
            </a:r>
            <a:r>
              <a:rPr lang="en-US" sz="2400" b="1" dirty="0" err="1"/>
              <a:t>xảo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nói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như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Bá</a:t>
            </a:r>
            <a:r>
              <a:rPr lang="en-US" sz="2400" b="1" dirty="0"/>
              <a:t> </a:t>
            </a:r>
            <a:r>
              <a:rPr lang="en-US" sz="2400" b="1" dirty="0" err="1"/>
              <a:t>Kiến</a:t>
            </a:r>
            <a:r>
              <a:rPr lang="en-US" sz="2400" b="1" dirty="0"/>
              <a:t>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vài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nói</a:t>
            </a:r>
            <a:r>
              <a:rPr lang="en-US" sz="2400" b="1" dirty="0"/>
              <a:t> </a:t>
            </a:r>
            <a:r>
              <a:rPr lang="en-US" sz="2400" b="1" dirty="0" err="1"/>
              <a:t>ngắn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đã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xoa</a:t>
            </a:r>
            <a:r>
              <a:rPr lang="en-US" sz="2400" b="1" dirty="0"/>
              <a:t> </a:t>
            </a:r>
            <a:r>
              <a:rPr lang="en-US" sz="2400" b="1" dirty="0" err="1"/>
              <a:t>dịu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Chí</a:t>
            </a:r>
            <a:r>
              <a:rPr lang="en-US" sz="2400" b="1" dirty="0"/>
              <a:t> </a:t>
            </a:r>
            <a:r>
              <a:rPr lang="en-US" sz="2400" b="1" dirty="0" err="1"/>
              <a:t>Phèo</a:t>
            </a:r>
            <a:r>
              <a:rPr lang="en-US" sz="2400" b="1" dirty="0"/>
              <a:t> say </a:t>
            </a:r>
            <a:r>
              <a:rPr lang="en-US" sz="2400" b="1" dirty="0" err="1"/>
              <a:t>rượu</a:t>
            </a:r>
            <a:r>
              <a:rPr lang="en-US" sz="2400" b="1" dirty="0"/>
              <a:t>, hung </a:t>
            </a:r>
            <a:r>
              <a:rPr lang="en-US" sz="2400" b="1" dirty="0" err="1"/>
              <a:t>hăng</a:t>
            </a:r>
            <a:r>
              <a:rPr lang="en-US" sz="2400" b="1" dirty="0"/>
              <a:t>. 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08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4">
            <a:extLst>
              <a:ext uri="{FF2B5EF4-FFF2-40B4-BE49-F238E27FC236}">
                <a16:creationId xmlns:a16="http://schemas.microsoft.com/office/drawing/2014/main" id="{742EDFB7-F622-4210-B520-D9A476039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7201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EBC30AE4-639D-43BA-A747-A87F15D29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37" y="599739"/>
            <a:ext cx="106189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8FA4FAFB-AB88-4DC9-8568-13F123D4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54" y="1545116"/>
            <a:ext cx="1101686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3200" dirty="0" smtClean="0">
                <a:latin typeface="+mj-lt"/>
              </a:rPr>
              <a:t> 	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ngổn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dờ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nhwungx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(Kim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endParaRPr lang="vi-VN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35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4">
            <a:extLst>
              <a:ext uri="{FF2B5EF4-FFF2-40B4-BE49-F238E27FC236}">
                <a16:creationId xmlns:a16="http://schemas.microsoft.com/office/drawing/2014/main" id="{742EDFB7-F622-4210-B520-D9A476039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7201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8FA4FAFB-AB88-4DC9-8568-13F123D4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54" y="159664"/>
            <a:ext cx="1101686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”.....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“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”.....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vi-VN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081CC6-6069-414A-8606-3F58F3463E86}"/>
              </a:ext>
            </a:extLst>
          </p:cNvPr>
          <p:cNvSpPr/>
          <p:nvPr/>
        </p:nvSpPr>
        <p:spPr>
          <a:xfrm>
            <a:off x="555103" y="1967266"/>
            <a:ext cx="349910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HÀNH TIẾNG VIỆT</a:t>
            </a:r>
            <a:endParaRPr lang="en-US" sz="3600" kern="1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DFF89-4AA8-4C3B-9385-C36FD760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2356697"/>
            <a:ext cx="6780700" cy="43590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17422" y="152400"/>
            <a:ext cx="11142069" cy="1421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ĐẶC ĐIỂM CƠ BẢN CỦA NGÔN NGỮ NÓI VÀ NGÔN NGỮ VIẾT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189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>
            <a:extLst>
              <a:ext uri="{FF2B5EF4-FFF2-40B4-BE49-F238E27FC236}">
                <a16:creationId xmlns:a16="http://schemas.microsoft.com/office/drawing/2014/main" id="{4AEA68AC-3487-4009-BBD2-5B7CDDBF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85" y="1155550"/>
            <a:ext cx="41433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5F898D44-CA87-4C93-80E0-43E28775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7" y="2684566"/>
            <a:ext cx="1035384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en-US" alt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altLang="en-US" sz="2800" b="1" i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461C9482-F559-499D-BD8B-2016878DA1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4798" y="1174765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9966AB44-F527-3840-B359-F7605E275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3" y="994282"/>
            <a:ext cx="581983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Nhầm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TN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CN :“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</a:p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khẩu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CA766-39A3-4FBD-8046-5924F77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56" y="3313071"/>
            <a:ext cx="5105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52EA8C8-0044-4C52-8EE2-CF4D02557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837" y="3688969"/>
            <a:ext cx="472715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 3" panose="05040102010807070707" pitchFamily="18" charset="2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khẩu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vạ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vống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B83B2C1E-0AC1-4593-8B09-CFD420CD16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7556" y="3313071"/>
            <a:ext cx="0" cy="19733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400A296-8E7F-4B3A-817E-89DE40858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45" y="5669567"/>
            <a:ext cx="1052569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 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alt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055" y="145565"/>
            <a:ext cx="1814945" cy="755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VẬN DỤNG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743199" y="145565"/>
            <a:ext cx="8548255" cy="848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/>
              <a:t>BÀI TẬP. Phân tích lỗi và chữa lỗi những câu sau đây: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1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47111" grpId="0" animBg="1"/>
      <p:bldP spid="2" grpId="0"/>
      <p:bldP spid="7" grpId="0"/>
      <p:bldP spid="8" grpId="0"/>
      <p:bldP spid="10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AB8BF651-BB2D-4BE8-97B0-C86B9B92A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651" y="858398"/>
            <a:ext cx="449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sất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22ADAC89-D07C-43D4-8B52-94F28EA21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350" y="1055784"/>
            <a:ext cx="480151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 3" panose="05040102010807070707" pitchFamily="18" charset="2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khẩu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 typeface="Wingdings 3" panose="05040102010807070707" pitchFamily="18" charset="2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sất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26982" name="Line 6">
            <a:extLst>
              <a:ext uri="{FF2B5EF4-FFF2-40B4-BE49-F238E27FC236}">
                <a16:creationId xmlns:a16="http://schemas.microsoft.com/office/drawing/2014/main" id="{E14793FC-E87A-42C7-9616-9FDDC174C5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6651" y="858398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399D7029-7630-4A05-B643-3E3D22D98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431" y="3229614"/>
            <a:ext cx="1008594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 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,,...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chừa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3200" b="1" i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C163107C-17CE-104C-AFCC-F29C6E88A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0" y="5334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  <p:bldP spid="126980" grpId="0"/>
      <p:bldP spid="1269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30530D9C-C23A-42DC-AAFA-1EA1C5A9B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28600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 b="1">
              <a:latin typeface="VNI-Centur" pitchFamily="2" charset="0"/>
            </a:endParaRP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F7504B5A-FDA0-4925-9155-D6C7B76F6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792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5400" b="1" dirty="0">
              <a:solidFill>
                <a:srgbClr val="FF0000"/>
              </a:solidFill>
              <a:latin typeface="VNI-Duff" pitchFamily="2" charset="0"/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30DA0E1A-473D-4F6D-91C6-745E8495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58" y="461665"/>
            <a:ext cx="11762342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oper" pitchFamily="2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</a:t>
            </a:r>
          </a:p>
          <a:p>
            <a:pPr eaLnBrk="1" hangingPunct="1">
              <a:buFontTx/>
              <a:buChar char="-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56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>
            <a:extLst>
              <a:ext uri="{FF2B5EF4-FFF2-40B4-BE49-F238E27FC236}">
                <a16:creationId xmlns:a16="http://schemas.microsoft.com/office/drawing/2014/main" id="{A35F25DB-70D4-4D5D-9AC4-C3EB75C1B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03" y="321325"/>
            <a:ext cx="3279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</a:rPr>
              <a:t>I. 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LÝ THUYẾT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849897CC-6759-43B7-A39F-B50F6DAEC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01" y="1373436"/>
            <a:ext cx="1188892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00"/>
                </a:solidFill>
              </a:rPr>
              <a:t>1</a:t>
            </a:r>
            <a:r>
              <a:rPr lang="en-US" altLang="en-US" sz="3200" b="1" dirty="0"/>
              <a:t> </a:t>
            </a:r>
            <a:r>
              <a:rPr lang="en-US" altLang="en-US" sz="2400" b="1" dirty="0">
                <a:solidFill>
                  <a:srgbClr val="FFCC00"/>
                </a:solidFill>
              </a:rPr>
              <a:t>.</a:t>
            </a:r>
            <a:r>
              <a:rPr lang="en-US" altLang="en-US" sz="2400" b="1" dirty="0" err="1">
                <a:solidFill>
                  <a:srgbClr val="FF6600"/>
                </a:solidFill>
              </a:rPr>
              <a:t>Ngôn</a:t>
            </a:r>
            <a:r>
              <a:rPr lang="en-US" altLang="en-US" sz="2400" b="1" dirty="0">
                <a:solidFill>
                  <a:srgbClr val="FF6600"/>
                </a:solidFill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</a:rPr>
              <a:t>ngữ</a:t>
            </a:r>
            <a:r>
              <a:rPr lang="en-US" altLang="en-US" sz="2400" b="1" dirty="0">
                <a:solidFill>
                  <a:srgbClr val="FF6600"/>
                </a:solidFill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</a:rPr>
              <a:t>nói</a:t>
            </a:r>
            <a:r>
              <a:rPr lang="en-US" altLang="en-US" sz="2400" b="1" dirty="0"/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ngôn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ngữ</a:t>
            </a:r>
            <a:r>
              <a:rPr lang="en-US" altLang="en-US" sz="2400" b="1" dirty="0"/>
              <a:t> </a:t>
            </a:r>
            <a:r>
              <a:rPr lang="en-US" altLang="en-US" sz="2400" b="1" u="sng" dirty="0" err="1">
                <a:solidFill>
                  <a:srgbClr val="008000"/>
                </a:solidFill>
              </a:rPr>
              <a:t>âm</a:t>
            </a:r>
            <a:r>
              <a:rPr lang="en-US" altLang="en-US" sz="2400" b="1" u="sng" dirty="0">
                <a:solidFill>
                  <a:srgbClr val="008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008000"/>
                </a:solidFill>
              </a:rPr>
              <a:t>thanh</a:t>
            </a:r>
            <a:r>
              <a:rPr lang="en-US" altLang="en-US" sz="2400" b="1" dirty="0"/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được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tiếp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nhận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bằng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thính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giác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.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 </a:t>
            </a:r>
            <a:r>
              <a:rPr lang="en-US" sz="2400" dirty="0" err="1"/>
              <a:t>trực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luân</a:t>
            </a:r>
            <a:r>
              <a:rPr lang="en-US" sz="2400" dirty="0"/>
              <a:t> </a:t>
            </a:r>
            <a:r>
              <a:rPr lang="en-US" sz="2400" dirty="0" err="1"/>
              <a:t>phiên</a:t>
            </a:r>
            <a:r>
              <a:rPr lang="en-US" sz="2400" dirty="0"/>
              <a:t>: 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gọt</a:t>
            </a:r>
            <a:r>
              <a:rPr lang="en-US" sz="2400" dirty="0"/>
              <a:t> </a:t>
            </a:r>
            <a:r>
              <a:rPr lang="en-US" sz="2400" dirty="0" err="1"/>
              <a:t>giũa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’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,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cụ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hỗ</a:t>
            </a:r>
            <a:r>
              <a:rPr lang="en-US" sz="2400" dirty="0"/>
              <a:t> </a:t>
            </a:r>
            <a:r>
              <a:rPr lang="en-US" sz="2400" dirty="0" err="1"/>
              <a:t>trợ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phạm</a:t>
            </a:r>
            <a:r>
              <a:rPr lang="en-US" sz="2400" dirty="0"/>
              <a:t> vi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.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:</a:t>
            </a:r>
          </a:p>
          <a:p>
            <a:r>
              <a:rPr lang="en-US" sz="2400" dirty="0"/>
              <a:t> +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  <a:p>
            <a:r>
              <a:rPr lang="en-US" sz="2400" dirty="0"/>
              <a:t>&gt;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(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trợ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, </a:t>
            </a:r>
            <a:r>
              <a:rPr lang="en-US" sz="2400" dirty="0" err="1"/>
              <a:t>thán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.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đẩy</a:t>
            </a:r>
            <a:r>
              <a:rPr lang="en-US" sz="2400" dirty="0"/>
              <a:t> </a:t>
            </a:r>
            <a:r>
              <a:rPr lang="en-US" sz="2400" dirty="0" err="1"/>
              <a:t>chêm</a:t>
            </a:r>
            <a:r>
              <a:rPr lang="en-US" sz="2400" dirty="0"/>
              <a:t> </a:t>
            </a:r>
            <a:r>
              <a:rPr lang="en-US" sz="2400" dirty="0" err="1"/>
              <a:t>xen</a:t>
            </a:r>
            <a:r>
              <a:rPr lang="en-US" sz="2400" dirty="0"/>
              <a:t>.....)</a:t>
            </a:r>
          </a:p>
          <a:p>
            <a:r>
              <a:rPr lang="en-US" sz="2400" dirty="0"/>
              <a:t>&gt;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tỉnh</a:t>
            </a:r>
            <a:r>
              <a:rPr lang="en-US" sz="2400" dirty="0"/>
              <a:t> </a:t>
            </a:r>
            <a:r>
              <a:rPr lang="en-US" sz="2400" dirty="0" err="1"/>
              <a:t>lược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tố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lặp</a:t>
            </a:r>
            <a:r>
              <a:rPr lang="en-US" sz="2400" dirty="0"/>
              <a:t> hay </a:t>
            </a:r>
            <a:r>
              <a:rPr lang="en-US" sz="2400" dirty="0" err="1"/>
              <a:t>dư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  <a:p>
            <a:r>
              <a:rPr lang="en-US" sz="2400" dirty="0"/>
              <a:t>+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,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, </a:t>
            </a:r>
            <a:r>
              <a:rPr lang="en-US" sz="2400" dirty="0" err="1"/>
              <a:t>biệt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....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huy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, </a:t>
            </a:r>
            <a:r>
              <a:rPr lang="en-US" sz="2400" dirty="0" err="1"/>
              <a:t>cử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.....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. </a:t>
            </a:r>
            <a:endParaRPr lang="en-US" altLang="en-US" sz="2400" b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865F5-4CE2-4AFE-8B14-D84321205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576" y="13855"/>
            <a:ext cx="2647950" cy="147041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Í PHÈO ĐỐT QUÁN">
            <a:hlinkClick r:id="" action="ppaction://media"/>
            <a:extLst>
              <a:ext uri="{FF2B5EF4-FFF2-40B4-BE49-F238E27FC236}">
                <a16:creationId xmlns:a16="http://schemas.microsoft.com/office/drawing/2014/main" id="{96E9B241-7B2A-4A09-A6B1-9FBDA2ACF2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>
            <a:extLst>
              <a:ext uri="{FF2B5EF4-FFF2-40B4-BE49-F238E27FC236}">
                <a16:creationId xmlns:a16="http://schemas.microsoft.com/office/drawing/2014/main" id="{A35F25DB-70D4-4D5D-9AC4-C3EB75C1B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03" y="321325"/>
            <a:ext cx="3279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</a:rPr>
              <a:t>I. 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LÝ THUYẾT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7939267-1149-4B09-92F0-195ED3C1CD5A}"/>
              </a:ext>
            </a:extLst>
          </p:cNvPr>
          <p:cNvSpPr>
            <a:spLocks noChangeArrowheads="1"/>
          </p:cNvSpPr>
          <p:nvPr/>
        </p:nvSpPr>
        <p:spPr bwMode="auto">
          <a:xfrm rot="10811712" flipV="1">
            <a:off x="205951" y="2604230"/>
            <a:ext cx="1192561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spcBef>
                <a:spcPct val="50000"/>
              </a:spcBef>
              <a:buAutoNum type="arabicPeriod" startAt="2"/>
            </a:pPr>
            <a:r>
              <a:rPr lang="en-US" altLang="en-US" sz="2600" b="1" dirty="0" err="1" smtClean="0">
                <a:solidFill>
                  <a:srgbClr val="FF6600"/>
                </a:solidFill>
              </a:rPr>
              <a:t>Ngôn</a:t>
            </a:r>
            <a:r>
              <a:rPr lang="en-US" altLang="en-US" sz="26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6600"/>
                </a:solidFill>
              </a:rPr>
              <a:t>ngữ</a:t>
            </a:r>
            <a:r>
              <a:rPr lang="en-US" altLang="en-US" sz="26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6600"/>
                </a:solidFill>
              </a:rPr>
              <a:t>viết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được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thể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hiện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bằng</a:t>
            </a:r>
            <a:r>
              <a:rPr lang="en-US" altLang="en-US" sz="2600" b="1" dirty="0" smtClean="0"/>
              <a:t> </a:t>
            </a:r>
            <a:r>
              <a:rPr lang="en-US" altLang="en-US" sz="2600" b="1" u="sng" dirty="0" err="1" smtClean="0">
                <a:solidFill>
                  <a:srgbClr val="008000"/>
                </a:solidFill>
              </a:rPr>
              <a:t>chữ</a:t>
            </a:r>
            <a:r>
              <a:rPr lang="en-US" altLang="en-US" sz="2600" b="1" u="sng" dirty="0" smtClean="0">
                <a:solidFill>
                  <a:srgbClr val="008000"/>
                </a:solidFill>
              </a:rPr>
              <a:t> </a:t>
            </a:r>
            <a:r>
              <a:rPr lang="en-US" altLang="en-US" sz="2600" b="1" u="sng" dirty="0" err="1" smtClean="0">
                <a:solidFill>
                  <a:srgbClr val="008000"/>
                </a:solidFill>
              </a:rPr>
              <a:t>viết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trong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văn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bản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và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được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tiếp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nhận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bằng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thị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00"/>
                </a:solidFill>
              </a:rPr>
              <a:t>giác</a:t>
            </a:r>
            <a:r>
              <a:rPr lang="en-US" altLang="en-US" sz="2600" b="1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600" dirty="0" smtClean="0"/>
              <a:t>-</a:t>
            </a:r>
            <a:r>
              <a:rPr lang="en-US" sz="2600" dirty="0" err="1" smtClean="0"/>
              <a:t>Trong</a:t>
            </a:r>
            <a:r>
              <a:rPr lang="en-US" sz="2600" dirty="0" smtClean="0"/>
              <a:t> </a:t>
            </a:r>
            <a:r>
              <a:rPr lang="en-US" sz="2600" dirty="0" err="1" smtClean="0"/>
              <a:t>ngôn</a:t>
            </a:r>
            <a:r>
              <a:rPr lang="en-US" sz="2600" dirty="0" smtClean="0"/>
              <a:t> </a:t>
            </a:r>
            <a:r>
              <a:rPr lang="en-US" sz="2600" dirty="0" err="1" smtClean="0"/>
              <a:t>ngữ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, </a:t>
            </a:r>
            <a:r>
              <a:rPr lang="en-US" sz="2600" dirty="0" err="1" smtClean="0"/>
              <a:t>người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 </a:t>
            </a:r>
            <a:r>
              <a:rPr lang="en-US" sz="2600" dirty="0" err="1" smtClean="0"/>
              <a:t>và</a:t>
            </a:r>
            <a:r>
              <a:rPr lang="en-US" sz="2600" dirty="0" smtClean="0"/>
              <a:t> </a:t>
            </a:r>
            <a:r>
              <a:rPr lang="en-US" sz="2600" dirty="0" err="1" smtClean="0"/>
              <a:t>người</a:t>
            </a:r>
            <a:r>
              <a:rPr lang="en-US" sz="2600" dirty="0" smtClean="0"/>
              <a:t> </a:t>
            </a:r>
            <a:r>
              <a:rPr lang="en-US" sz="2600" dirty="0" err="1" smtClean="0"/>
              <a:t>đọc</a:t>
            </a:r>
            <a:r>
              <a:rPr lang="en-US" sz="2600" dirty="0" smtClean="0"/>
              <a:t> </a:t>
            </a:r>
            <a:r>
              <a:rPr lang="en-US" sz="2600" dirty="0" err="1" smtClean="0"/>
              <a:t>thường</a:t>
            </a:r>
            <a:r>
              <a:rPr lang="en-US" sz="2600" dirty="0" smtClean="0"/>
              <a:t> </a:t>
            </a:r>
            <a:r>
              <a:rPr lang="en-US" sz="2600" dirty="0" err="1" smtClean="0"/>
              <a:t>không</a:t>
            </a:r>
            <a:r>
              <a:rPr lang="en-US" sz="2600" dirty="0" smtClean="0"/>
              <a:t> </a:t>
            </a:r>
            <a:r>
              <a:rPr lang="en-US" sz="2600" dirty="0" err="1" smtClean="0"/>
              <a:t>có</a:t>
            </a:r>
            <a:r>
              <a:rPr lang="en-US" sz="2600" dirty="0" smtClean="0"/>
              <a:t> </a:t>
            </a:r>
            <a:r>
              <a:rPr lang="en-US" sz="2600" dirty="0" err="1" smtClean="0"/>
              <a:t>sự</a:t>
            </a:r>
            <a:r>
              <a:rPr lang="en-US" sz="2600" dirty="0" smtClean="0"/>
              <a:t> </a:t>
            </a:r>
            <a:r>
              <a:rPr lang="en-US" sz="2600" dirty="0" err="1" smtClean="0"/>
              <a:t>tiếp</a:t>
            </a:r>
            <a:r>
              <a:rPr lang="en-US" sz="2600" dirty="0" smtClean="0"/>
              <a:t> </a:t>
            </a:r>
            <a:r>
              <a:rPr lang="en-US" sz="2600" dirty="0" err="1" smtClean="0"/>
              <a:t>xúc</a:t>
            </a:r>
            <a:r>
              <a:rPr lang="en-US" sz="2600" dirty="0" smtClean="0"/>
              <a:t> </a:t>
            </a:r>
            <a:r>
              <a:rPr lang="en-US" sz="2600" dirty="0" err="1" smtClean="0"/>
              <a:t>trực</a:t>
            </a:r>
            <a:r>
              <a:rPr lang="en-US" sz="2600" dirty="0" smtClean="0"/>
              <a:t> </a:t>
            </a:r>
            <a:r>
              <a:rPr lang="en-US" sz="2600" dirty="0" err="1" smtClean="0"/>
              <a:t>tiếp</a:t>
            </a:r>
            <a:r>
              <a:rPr lang="en-US" sz="2600" dirty="0" smtClean="0"/>
              <a:t>. </a:t>
            </a:r>
            <a:r>
              <a:rPr lang="en-US" sz="2600" dirty="0" err="1" smtClean="0"/>
              <a:t>Người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 </a:t>
            </a:r>
            <a:r>
              <a:rPr lang="en-US" sz="2600" dirty="0" err="1" smtClean="0"/>
              <a:t>có</a:t>
            </a:r>
            <a:r>
              <a:rPr lang="en-US" sz="2600" dirty="0" smtClean="0"/>
              <a:t> </a:t>
            </a:r>
            <a:r>
              <a:rPr lang="en-US" sz="2600" dirty="0" err="1" smtClean="0"/>
              <a:t>thời</a:t>
            </a:r>
            <a:r>
              <a:rPr lang="en-US" sz="2600" dirty="0" smtClean="0"/>
              <a:t> </a:t>
            </a:r>
            <a:r>
              <a:rPr lang="en-US" sz="2600" dirty="0" err="1" smtClean="0"/>
              <a:t>gian</a:t>
            </a:r>
            <a:r>
              <a:rPr lang="en-US" sz="2600" dirty="0" smtClean="0"/>
              <a:t> </a:t>
            </a:r>
            <a:r>
              <a:rPr lang="en-US" sz="2600" dirty="0" err="1" smtClean="0"/>
              <a:t>để</a:t>
            </a:r>
            <a:r>
              <a:rPr lang="en-US" sz="2600" dirty="0" smtClean="0"/>
              <a:t> </a:t>
            </a:r>
            <a:r>
              <a:rPr lang="en-US" sz="2600" dirty="0" err="1" smtClean="0"/>
              <a:t>suy</a:t>
            </a:r>
            <a:r>
              <a:rPr lang="en-US" sz="2600" dirty="0" smtClean="0"/>
              <a:t> </a:t>
            </a:r>
            <a:r>
              <a:rPr lang="en-US" sz="2600" dirty="0" err="1" smtClean="0"/>
              <a:t>ngẫm</a:t>
            </a:r>
            <a:r>
              <a:rPr lang="en-US" sz="2600" dirty="0" smtClean="0"/>
              <a:t> </a:t>
            </a:r>
            <a:r>
              <a:rPr lang="en-US" sz="2600" dirty="0" err="1" smtClean="0"/>
              <a:t>lựa</a:t>
            </a:r>
            <a:r>
              <a:rPr lang="en-US" sz="2600" dirty="0" smtClean="0"/>
              <a:t> </a:t>
            </a:r>
            <a:r>
              <a:rPr lang="en-US" sz="2600" dirty="0" err="1" smtClean="0"/>
              <a:t>chọn</a:t>
            </a:r>
            <a:r>
              <a:rPr lang="en-US" sz="2600" dirty="0" smtClean="0"/>
              <a:t> </a:t>
            </a:r>
            <a:r>
              <a:rPr lang="en-US" sz="2600" dirty="0" err="1" smtClean="0"/>
              <a:t>cách</a:t>
            </a:r>
            <a:r>
              <a:rPr lang="en-US" sz="2600" dirty="0" smtClean="0"/>
              <a:t> </a:t>
            </a:r>
            <a:r>
              <a:rPr lang="en-US" sz="2600" dirty="0" err="1" smtClean="0"/>
              <a:t>biểu</a:t>
            </a:r>
            <a:r>
              <a:rPr lang="en-US" sz="2600" dirty="0" smtClean="0"/>
              <a:t> </a:t>
            </a:r>
            <a:r>
              <a:rPr lang="en-US" sz="2600" dirty="0" err="1" smtClean="0"/>
              <a:t>đạt</a:t>
            </a:r>
            <a:r>
              <a:rPr lang="en-US" sz="2600" dirty="0" smtClean="0"/>
              <a:t>, </a:t>
            </a:r>
            <a:r>
              <a:rPr lang="en-US" sz="2600" dirty="0" err="1" smtClean="0"/>
              <a:t>vì</a:t>
            </a:r>
            <a:r>
              <a:rPr lang="en-US" sz="2600" dirty="0" smtClean="0"/>
              <a:t> </a:t>
            </a:r>
            <a:r>
              <a:rPr lang="en-US" sz="2600" dirty="0" err="1" smtClean="0"/>
              <a:t>vậy</a:t>
            </a:r>
            <a:r>
              <a:rPr lang="en-US" sz="2600" dirty="0" smtClean="0"/>
              <a:t>, </a:t>
            </a:r>
            <a:r>
              <a:rPr lang="en-US" sz="2600" dirty="0" err="1" smtClean="0"/>
              <a:t>ngôn</a:t>
            </a:r>
            <a:r>
              <a:rPr lang="en-US" sz="2600" dirty="0" smtClean="0"/>
              <a:t> </a:t>
            </a:r>
            <a:r>
              <a:rPr lang="en-US" sz="2600" dirty="0" err="1" smtClean="0"/>
              <a:t>ngữ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 </a:t>
            </a:r>
            <a:r>
              <a:rPr lang="en-US" sz="2600" dirty="0" err="1" smtClean="0"/>
              <a:t>nói</a:t>
            </a:r>
            <a:r>
              <a:rPr lang="en-US" sz="2600" dirty="0" smtClean="0"/>
              <a:t> </a:t>
            </a:r>
            <a:r>
              <a:rPr lang="en-US" sz="2600" dirty="0" err="1" smtClean="0"/>
              <a:t>chung</a:t>
            </a:r>
            <a:r>
              <a:rPr lang="en-US" sz="2600" dirty="0" smtClean="0"/>
              <a:t> </a:t>
            </a:r>
            <a:r>
              <a:rPr lang="en-US" sz="2600" dirty="0" err="1" smtClean="0"/>
              <a:t>được</a:t>
            </a:r>
            <a:r>
              <a:rPr lang="en-US" sz="2600" dirty="0" smtClean="0"/>
              <a:t> </a:t>
            </a:r>
            <a:r>
              <a:rPr lang="en-US" sz="2600" dirty="0" err="1" smtClean="0"/>
              <a:t>gọt</a:t>
            </a:r>
            <a:r>
              <a:rPr lang="en-US" sz="2600" dirty="0" smtClean="0"/>
              <a:t> </a:t>
            </a:r>
            <a:r>
              <a:rPr lang="en-US" sz="2600" dirty="0" err="1" smtClean="0"/>
              <a:t>dũa</a:t>
            </a:r>
            <a:r>
              <a:rPr lang="en-US" sz="2600" dirty="0" smtClean="0"/>
              <a:t> </a:t>
            </a:r>
            <a:r>
              <a:rPr lang="en-US" sz="2600" dirty="0" err="1" smtClean="0"/>
              <a:t>có</a:t>
            </a:r>
            <a:r>
              <a:rPr lang="en-US" sz="2600" dirty="0" smtClean="0"/>
              <a:t> </a:t>
            </a:r>
            <a:r>
              <a:rPr lang="en-US" sz="2600" dirty="0" err="1" smtClean="0"/>
              <a:t>khả</a:t>
            </a:r>
            <a:r>
              <a:rPr lang="en-US" sz="2600" dirty="0" smtClean="0"/>
              <a:t> </a:t>
            </a:r>
            <a:r>
              <a:rPr lang="en-US" sz="2600" dirty="0" err="1" smtClean="0"/>
              <a:t>năng</a:t>
            </a:r>
            <a:r>
              <a:rPr lang="en-US" sz="2600" dirty="0" smtClean="0"/>
              <a:t> </a:t>
            </a:r>
            <a:r>
              <a:rPr lang="en-US" sz="2600" dirty="0" err="1" smtClean="0"/>
              <a:t>lưu</a:t>
            </a:r>
            <a:r>
              <a:rPr lang="en-US" sz="2600" dirty="0" smtClean="0"/>
              <a:t> </a:t>
            </a:r>
            <a:r>
              <a:rPr lang="en-US" sz="2600" dirty="0" err="1" smtClean="0"/>
              <a:t>trữ</a:t>
            </a:r>
            <a:r>
              <a:rPr lang="en-US" sz="2600" dirty="0" smtClean="0"/>
              <a:t> </a:t>
            </a:r>
            <a:r>
              <a:rPr lang="en-US" sz="2600" dirty="0" err="1" smtClean="0"/>
              <a:t>thông</a:t>
            </a:r>
            <a:r>
              <a:rPr lang="en-US" sz="2600" dirty="0" smtClean="0"/>
              <a:t> tin </a:t>
            </a:r>
            <a:r>
              <a:rPr lang="en-US" sz="2600" dirty="0" err="1" smtClean="0"/>
              <a:t>lâu</a:t>
            </a:r>
            <a:r>
              <a:rPr lang="en-US" sz="2600" dirty="0" smtClean="0"/>
              <a:t> </a:t>
            </a:r>
            <a:r>
              <a:rPr lang="en-US" sz="2600" dirty="0" err="1" smtClean="0"/>
              <a:t>dài</a:t>
            </a:r>
            <a:r>
              <a:rPr lang="en-US" sz="2600" dirty="0" smtClean="0"/>
              <a:t> </a:t>
            </a:r>
            <a:r>
              <a:rPr lang="en-US" sz="2600" dirty="0" err="1" smtClean="0"/>
              <a:t>và</a:t>
            </a:r>
            <a:r>
              <a:rPr lang="en-US" sz="2600" dirty="0" smtClean="0"/>
              <a:t> </a:t>
            </a:r>
            <a:r>
              <a:rPr lang="en-US" sz="2600" dirty="0" err="1" smtClean="0"/>
              <a:t>hướng</a:t>
            </a:r>
            <a:r>
              <a:rPr lang="en-US" sz="2600" dirty="0" smtClean="0"/>
              <a:t> </a:t>
            </a:r>
            <a:r>
              <a:rPr lang="en-US" sz="2600" dirty="0" err="1" smtClean="0"/>
              <a:t>tới</a:t>
            </a:r>
            <a:r>
              <a:rPr lang="en-US" sz="2600" dirty="0" smtClean="0"/>
              <a:t> </a:t>
            </a:r>
            <a:r>
              <a:rPr lang="en-US" sz="2600" dirty="0" err="1" smtClean="0"/>
              <a:t>một</a:t>
            </a:r>
            <a:r>
              <a:rPr lang="en-US" sz="2600" dirty="0" smtClean="0"/>
              <a:t> </a:t>
            </a:r>
            <a:r>
              <a:rPr lang="en-US" sz="2600" dirty="0" err="1" smtClean="0"/>
              <a:t>phạm</a:t>
            </a:r>
            <a:r>
              <a:rPr lang="en-US" sz="2600" dirty="0" smtClean="0"/>
              <a:t> vi </a:t>
            </a:r>
            <a:r>
              <a:rPr lang="en-US" sz="2600" dirty="0" err="1" smtClean="0"/>
              <a:t>người</a:t>
            </a:r>
            <a:r>
              <a:rPr lang="en-US" sz="2600" dirty="0" smtClean="0"/>
              <a:t> </a:t>
            </a:r>
            <a:r>
              <a:rPr lang="en-US" sz="2600" dirty="0" err="1" smtClean="0"/>
              <a:t>đọc</a:t>
            </a:r>
            <a:r>
              <a:rPr lang="en-US" sz="2600" dirty="0" smtClean="0"/>
              <a:t> </a:t>
            </a:r>
            <a:r>
              <a:rPr lang="en-US" sz="2600" dirty="0" err="1" smtClean="0"/>
              <a:t>rộng</a:t>
            </a:r>
            <a:r>
              <a:rPr lang="en-US" sz="2600" dirty="0" smtClean="0"/>
              <a:t> </a:t>
            </a:r>
            <a:r>
              <a:rPr lang="en-US" sz="2600" dirty="0" err="1" smtClean="0"/>
              <a:t>lớn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-</a:t>
            </a:r>
            <a:r>
              <a:rPr lang="en-US" sz="2600" dirty="0" err="1" smtClean="0"/>
              <a:t>Ngôn</a:t>
            </a:r>
            <a:r>
              <a:rPr lang="en-US" sz="2600" dirty="0" smtClean="0"/>
              <a:t> </a:t>
            </a:r>
            <a:r>
              <a:rPr lang="en-US" sz="2600" dirty="0" err="1" smtClean="0"/>
              <a:t>ngữ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 </a:t>
            </a:r>
            <a:r>
              <a:rPr lang="en-US" sz="2600" dirty="0" err="1" smtClean="0"/>
              <a:t>đòi</a:t>
            </a:r>
            <a:r>
              <a:rPr lang="en-US" sz="2600" dirty="0" smtClean="0"/>
              <a:t> </a:t>
            </a:r>
            <a:r>
              <a:rPr lang="en-US" sz="2600" dirty="0" err="1" smtClean="0"/>
              <a:t>hỏi</a:t>
            </a:r>
            <a:r>
              <a:rPr lang="en-US" sz="2600" dirty="0" smtClean="0"/>
              <a:t> </a:t>
            </a:r>
            <a:r>
              <a:rPr lang="en-US" sz="2600" dirty="0" err="1" smtClean="0"/>
              <a:t>người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 </a:t>
            </a:r>
            <a:r>
              <a:rPr lang="en-US" sz="2600" dirty="0" err="1" smtClean="0"/>
              <a:t>phải</a:t>
            </a:r>
            <a:r>
              <a:rPr lang="en-US" sz="2600" dirty="0" smtClean="0"/>
              <a:t> </a:t>
            </a:r>
            <a:r>
              <a:rPr lang="en-US" sz="2600" dirty="0" err="1" smtClean="0"/>
              <a:t>tuân</a:t>
            </a:r>
            <a:r>
              <a:rPr lang="en-US" sz="2600" dirty="0" smtClean="0"/>
              <a:t> </a:t>
            </a:r>
            <a:r>
              <a:rPr lang="en-US" sz="2600" dirty="0" err="1" smtClean="0"/>
              <a:t>theo</a:t>
            </a:r>
            <a:r>
              <a:rPr lang="en-US" sz="2600" dirty="0" smtClean="0"/>
              <a:t> </a:t>
            </a:r>
            <a:r>
              <a:rPr lang="en-US" sz="2600" dirty="0" err="1" smtClean="0"/>
              <a:t>các</a:t>
            </a:r>
            <a:r>
              <a:rPr lang="en-US" sz="2600" dirty="0" smtClean="0"/>
              <a:t> </a:t>
            </a:r>
            <a:r>
              <a:rPr lang="en-US" sz="2600" dirty="0" err="1" smtClean="0"/>
              <a:t>quy</a:t>
            </a:r>
            <a:r>
              <a:rPr lang="en-US" sz="2600" dirty="0" smtClean="0"/>
              <a:t> </a:t>
            </a:r>
            <a:r>
              <a:rPr lang="en-US" sz="2600" dirty="0" err="1" smtClean="0"/>
              <a:t>định</a:t>
            </a:r>
            <a:r>
              <a:rPr lang="en-US" sz="2600" dirty="0" smtClean="0"/>
              <a:t> </a:t>
            </a:r>
            <a:r>
              <a:rPr lang="en-US" sz="2600" dirty="0" err="1" smtClean="0"/>
              <a:t>về</a:t>
            </a:r>
            <a:r>
              <a:rPr lang="en-US" sz="2600" dirty="0" smtClean="0"/>
              <a:t> </a:t>
            </a:r>
            <a:r>
              <a:rPr lang="en-US" sz="2600" dirty="0" err="1" smtClean="0"/>
              <a:t>chính</a:t>
            </a:r>
            <a:r>
              <a:rPr lang="en-US" sz="2600" dirty="0" smtClean="0"/>
              <a:t> </a:t>
            </a:r>
            <a:r>
              <a:rPr lang="en-US" sz="2600" dirty="0" err="1" smtClean="0"/>
              <a:t>tả</a:t>
            </a:r>
            <a:r>
              <a:rPr lang="en-US" sz="2600" dirty="0" smtClean="0"/>
              <a:t>, </a:t>
            </a:r>
            <a:r>
              <a:rPr lang="en-US" sz="2600" dirty="0" err="1" smtClean="0"/>
              <a:t>từ</a:t>
            </a:r>
            <a:r>
              <a:rPr lang="en-US" sz="2600" dirty="0" smtClean="0"/>
              <a:t> </a:t>
            </a:r>
            <a:r>
              <a:rPr lang="en-US" sz="2600" dirty="0" err="1" smtClean="0"/>
              <a:t>vựng</a:t>
            </a:r>
            <a:r>
              <a:rPr lang="en-US" sz="2600" dirty="0" smtClean="0"/>
              <a:t>, </a:t>
            </a:r>
            <a:r>
              <a:rPr lang="en-US" sz="2600" dirty="0" err="1" smtClean="0"/>
              <a:t>ngữ</a:t>
            </a:r>
            <a:r>
              <a:rPr lang="en-US" sz="2600" dirty="0" smtClean="0"/>
              <a:t> </a:t>
            </a:r>
            <a:r>
              <a:rPr lang="en-US" sz="2600" dirty="0" err="1" smtClean="0"/>
              <a:t>pháp</a:t>
            </a:r>
            <a:r>
              <a:rPr lang="en-US" sz="2600" dirty="0" smtClean="0"/>
              <a:t>, </a:t>
            </a:r>
            <a:r>
              <a:rPr lang="en-US" sz="2600" dirty="0" err="1" smtClean="0"/>
              <a:t>bố</a:t>
            </a:r>
            <a:r>
              <a:rPr lang="en-US" sz="2600" dirty="0" smtClean="0"/>
              <a:t> </a:t>
            </a:r>
            <a:r>
              <a:rPr lang="en-US" sz="2600" dirty="0" err="1" smtClean="0"/>
              <a:t>cục</a:t>
            </a:r>
            <a:r>
              <a:rPr lang="en-US" sz="2600" dirty="0" smtClean="0"/>
              <a:t> </a:t>
            </a:r>
            <a:r>
              <a:rPr lang="en-US" sz="2600" dirty="0" err="1" smtClean="0"/>
              <a:t>trình</a:t>
            </a:r>
            <a:r>
              <a:rPr lang="en-US" sz="2600" dirty="0" smtClean="0"/>
              <a:t> </a:t>
            </a:r>
            <a:r>
              <a:rPr lang="en-US" sz="2600" dirty="0" err="1" smtClean="0"/>
              <a:t>bày</a:t>
            </a:r>
            <a:r>
              <a:rPr lang="en-US" sz="2600" dirty="0" smtClean="0"/>
              <a:t>, </a:t>
            </a:r>
            <a:r>
              <a:rPr lang="en-US" sz="2600" dirty="0" err="1" smtClean="0"/>
              <a:t>phong</a:t>
            </a:r>
            <a:r>
              <a:rPr lang="en-US" sz="2600" dirty="0" smtClean="0"/>
              <a:t> </a:t>
            </a:r>
            <a:r>
              <a:rPr lang="en-US" sz="2600" dirty="0" err="1" smtClean="0"/>
              <a:t>cách</a:t>
            </a:r>
            <a:r>
              <a:rPr lang="en-US" sz="2600" dirty="0" smtClean="0"/>
              <a:t>,.... </a:t>
            </a:r>
            <a:r>
              <a:rPr lang="en-US" sz="2600" dirty="0" err="1" smtClean="0"/>
              <a:t>đặc</a:t>
            </a:r>
            <a:r>
              <a:rPr lang="en-US" sz="2600" dirty="0" smtClean="0"/>
              <a:t> </a:t>
            </a:r>
            <a:r>
              <a:rPr lang="en-US" sz="2600" dirty="0" err="1" smtClean="0"/>
              <a:t>biệt</a:t>
            </a:r>
            <a:r>
              <a:rPr lang="en-US" sz="2600" dirty="0" smtClean="0"/>
              <a:t> </a:t>
            </a:r>
            <a:r>
              <a:rPr lang="en-US" sz="2600" dirty="0" err="1" smtClean="0"/>
              <a:t>ngôn</a:t>
            </a:r>
            <a:r>
              <a:rPr lang="en-US" sz="2600" dirty="0" smtClean="0"/>
              <a:t> </a:t>
            </a:r>
            <a:r>
              <a:rPr lang="en-US" sz="2600" dirty="0" err="1" smtClean="0"/>
              <a:t>ngữ</a:t>
            </a:r>
            <a:r>
              <a:rPr lang="en-US" sz="2600" dirty="0" smtClean="0"/>
              <a:t> </a:t>
            </a:r>
            <a:r>
              <a:rPr lang="en-US" sz="2600" dirty="0" err="1" smtClean="0"/>
              <a:t>viết</a:t>
            </a:r>
            <a:r>
              <a:rPr lang="en-US" sz="2600" dirty="0" smtClean="0"/>
              <a:t> </a:t>
            </a:r>
            <a:r>
              <a:rPr lang="en-US" sz="2600" dirty="0" err="1" smtClean="0"/>
              <a:t>có</a:t>
            </a:r>
            <a:r>
              <a:rPr lang="en-US" sz="2600" dirty="0" smtClean="0"/>
              <a:t> </a:t>
            </a:r>
            <a:r>
              <a:rPr lang="en-US" sz="2600" dirty="0" err="1" smtClean="0"/>
              <a:t>thể</a:t>
            </a:r>
            <a:r>
              <a:rPr lang="en-US" sz="2600" dirty="0" smtClean="0"/>
              <a:t> </a:t>
            </a:r>
            <a:r>
              <a:rPr lang="en-US" sz="2600" dirty="0" err="1" smtClean="0"/>
              <a:t>dùng</a:t>
            </a:r>
            <a:r>
              <a:rPr lang="en-US" sz="2600" dirty="0" smtClean="0"/>
              <a:t> </a:t>
            </a:r>
            <a:r>
              <a:rPr lang="en-US" sz="2600" dirty="0" err="1" smtClean="0"/>
              <a:t>các</a:t>
            </a:r>
            <a:r>
              <a:rPr lang="en-US" sz="2600" dirty="0" smtClean="0"/>
              <a:t> </a:t>
            </a:r>
            <a:r>
              <a:rPr lang="en-US" sz="2600" dirty="0" err="1" smtClean="0"/>
              <a:t>kiểu</a:t>
            </a:r>
            <a:r>
              <a:rPr lang="en-US" sz="2600" dirty="0" smtClean="0"/>
              <a:t> </a:t>
            </a:r>
            <a:r>
              <a:rPr lang="en-US" sz="2600" dirty="0" err="1" smtClean="0"/>
              <a:t>câu</a:t>
            </a:r>
            <a:r>
              <a:rPr lang="en-US" sz="2600" dirty="0" smtClean="0"/>
              <a:t> </a:t>
            </a:r>
            <a:r>
              <a:rPr lang="en-US" sz="2600" dirty="0" err="1" smtClean="0"/>
              <a:t>dài</a:t>
            </a:r>
            <a:r>
              <a:rPr lang="en-US" sz="2600" dirty="0" smtClean="0"/>
              <a:t> </a:t>
            </a:r>
            <a:r>
              <a:rPr lang="en-US" sz="2600" dirty="0" err="1" smtClean="0"/>
              <a:t>nhiều</a:t>
            </a:r>
            <a:r>
              <a:rPr lang="en-US" sz="2600" dirty="0" smtClean="0"/>
              <a:t> </a:t>
            </a:r>
            <a:r>
              <a:rPr lang="en-US" sz="2600" dirty="0" err="1" smtClean="0"/>
              <a:t>thành</a:t>
            </a:r>
            <a:r>
              <a:rPr lang="en-US" sz="2600" dirty="0" smtClean="0"/>
              <a:t> </a:t>
            </a:r>
            <a:r>
              <a:rPr lang="en-US" sz="2600" dirty="0" err="1" smtClean="0"/>
              <a:t>phần</a:t>
            </a:r>
            <a:r>
              <a:rPr lang="en-US" sz="2600" dirty="0" smtClean="0"/>
              <a:t> </a:t>
            </a:r>
            <a:r>
              <a:rPr lang="en-US" sz="2600" dirty="0" err="1" smtClean="0"/>
              <a:t>câu</a:t>
            </a:r>
            <a:r>
              <a:rPr lang="en-US" sz="2600" dirty="0" smtClean="0"/>
              <a:t> </a:t>
            </a:r>
            <a:r>
              <a:rPr lang="en-US" sz="2600" dirty="0" err="1" smtClean="0"/>
              <a:t>phức</a:t>
            </a:r>
            <a:r>
              <a:rPr lang="en-US" sz="2600" dirty="0" smtClean="0"/>
              <a:t> </a:t>
            </a:r>
            <a:r>
              <a:rPr lang="en-US" sz="2600" dirty="0" err="1" smtClean="0"/>
              <a:t>tạp</a:t>
            </a:r>
            <a:r>
              <a:rPr lang="en-US" sz="2600" dirty="0" smtClean="0"/>
              <a:t>.</a:t>
            </a:r>
            <a:endParaRPr lang="en-US" altLang="en-US" sz="26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E8E98-0F09-4B92-8C7C-2E7175A7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48" y="41086"/>
            <a:ext cx="3936694" cy="248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636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Ỗ TRỢ DẠY HỌC TÍCH CỰC\Hình nền Powerpoint đẹp-20191\Hình nền Powerpoint đẹp\hinh-nen-Powerpoint-16.jpg">
            <a:extLst>
              <a:ext uri="{FF2B5EF4-FFF2-40B4-BE49-F238E27FC236}">
                <a16:creationId xmlns:a16="http://schemas.microsoft.com/office/drawing/2014/main" id="{632FFF56-F4C6-4509-B109-BB1D41E29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3E998-263C-4D21-9FD7-A25FC73E528C}"/>
              </a:ext>
            </a:extLst>
          </p:cNvPr>
          <p:cNvSpPr txBox="1"/>
          <p:nvPr/>
        </p:nvSpPr>
        <p:spPr>
          <a:xfrm>
            <a:off x="2667000" y="532119"/>
            <a:ext cx="928964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nl-NL" sz="2800" b="1" i="1" dirty="0" smtClean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Ví dụ “Ở </a:t>
            </a:r>
            <a:r>
              <a:rPr lang="nl-NL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đây phải chú ý ba khâu:</a:t>
            </a:r>
            <a:endParaRPr lang="en-US" sz="2800" b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vựng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”).</a:t>
            </a:r>
            <a:endParaRPr lang="en-US" sz="2800" b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”).</a:t>
            </a:r>
            <a:endParaRPr lang="en-US" sz="2800" b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…)”</a:t>
            </a:r>
            <a:endParaRPr lang="en-US" sz="2800" b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559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D:\HỖ TRỢ DẠY HỌC TÍCH CỰC\Hình nền Powerpoint đẹp-20191\Hình nền Powerpoint đẹp\hinh-nen-Powerpoint-16.jpg">
            <a:extLst>
              <a:ext uri="{FF2B5EF4-FFF2-40B4-BE49-F238E27FC236}">
                <a16:creationId xmlns:a16="http://schemas.microsoft.com/office/drawing/2014/main" id="{2DAA1FF2-1C31-4248-AFFB-1C37E1740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690AB-40E9-4169-ABEC-8EC2EC7B897F}"/>
              </a:ext>
            </a:extLst>
          </p:cNvPr>
          <p:cNvSpPr txBox="1"/>
          <p:nvPr/>
        </p:nvSpPr>
        <p:spPr>
          <a:xfrm>
            <a:off x="3124200" y="228600"/>
            <a:ext cx="6934200" cy="44165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NHÓM: 4 NHÓM </a:t>
            </a:r>
          </a:p>
          <a:p>
            <a:pPr eaLnBrk="0" fontAlgn="base" hangingPunct="0">
              <a:spcAft>
                <a:spcPts val="600"/>
              </a:spcAft>
              <a:defRPr/>
            </a:pPr>
            <a:r>
              <a:rPr lang="nl-NL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: So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0" fontAlgn="base" hangingPunct="0"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2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endParaRPr lang="en-US" sz="32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3200" b="1" i="1" dirty="0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DADAD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endParaRPr lang="en-US" sz="3200" b="1" i="1" dirty="0">
              <a:solidFill>
                <a:srgbClr val="DADADA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50D87-14DB-40CE-956A-8D86A6AE0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464" y="3621594"/>
            <a:ext cx="4906012" cy="32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0">
            <a:extLst>
              <a:ext uri="{FF2B5EF4-FFF2-40B4-BE49-F238E27FC236}">
                <a16:creationId xmlns:a16="http://schemas.microsoft.com/office/drawing/2014/main" id="{9286029C-1DB9-4120-9D09-661F8C0991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313557"/>
              </p:ext>
            </p:extLst>
          </p:nvPr>
        </p:nvGraphicFramePr>
        <p:xfrm>
          <a:off x="117514" y="488111"/>
          <a:ext cx="11879855" cy="5703065"/>
        </p:xfrm>
        <a:graphic>
          <a:graphicData uri="http://schemas.openxmlformats.org/drawingml/2006/table">
            <a:tbl>
              <a:tblPr/>
              <a:tblGrid>
                <a:gridCol w="178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2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0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9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NGÔN NGỮ NÓI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NGÔN NGỮ VIẾT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36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Hoàn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cảnh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dụng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57">
            <a:extLst>
              <a:ext uri="{FF2B5EF4-FFF2-40B4-BE49-F238E27FC236}">
                <a16:creationId xmlns:a16="http://schemas.microsoft.com/office/drawing/2014/main" id="{9CAE38F5-7CEA-4115-986F-B6277E65D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189" y="1551542"/>
            <a:ext cx="358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Giao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B298558F-87C9-4141-87F7-72C7FBE2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891" y="1398896"/>
            <a:ext cx="503608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qui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qui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VB.</a:t>
            </a:r>
          </a:p>
        </p:txBody>
      </p:sp>
      <p:sp>
        <p:nvSpPr>
          <p:cNvPr id="5" name="Text Box 67">
            <a:extLst>
              <a:ext uri="{FF2B5EF4-FFF2-40B4-BE49-F238E27FC236}">
                <a16:creationId xmlns:a16="http://schemas.microsoft.com/office/drawing/2014/main" id="{F2599AD6-3BAF-4B15-AE20-1C03D32F8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189" y="3424409"/>
            <a:ext cx="405581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8">
            <a:extLst>
              <a:ext uri="{FF2B5EF4-FFF2-40B4-BE49-F238E27FC236}">
                <a16:creationId xmlns:a16="http://schemas.microsoft.com/office/drawing/2014/main" id="{F2A9FB44-3FC6-40A9-95FE-391C3474C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988" y="4980543"/>
            <a:ext cx="434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69">
            <a:extLst>
              <a:ext uri="{FF2B5EF4-FFF2-40B4-BE49-F238E27FC236}">
                <a16:creationId xmlns:a16="http://schemas.microsoft.com/office/drawing/2014/main" id="{EE63E7C5-9F32-46ED-BD8A-179B56D9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891" y="3281232"/>
            <a:ext cx="52637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70">
            <a:extLst>
              <a:ext uri="{FF2B5EF4-FFF2-40B4-BE49-F238E27FC236}">
                <a16:creationId xmlns:a16="http://schemas.microsoft.com/office/drawing/2014/main" id="{82B8529E-4FA4-496B-9174-39C34A657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542" y="4914442"/>
            <a:ext cx="54744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vi GT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GT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768D4-2190-466D-BA78-EF8B32F0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362" y="2053100"/>
            <a:ext cx="2066971" cy="13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60">
            <a:extLst>
              <a:ext uri="{FF2B5EF4-FFF2-40B4-BE49-F238E27FC236}">
                <a16:creationId xmlns:a16="http://schemas.microsoft.com/office/drawing/2014/main" id="{4B1868A4-C869-4F37-BB93-67804CC74E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454043"/>
              </p:ext>
            </p:extLst>
          </p:nvPr>
        </p:nvGraphicFramePr>
        <p:xfrm>
          <a:off x="22034" y="24250"/>
          <a:ext cx="12094684" cy="6813406"/>
        </p:xfrm>
        <a:graphic>
          <a:graphicData uri="http://schemas.openxmlformats.org/drawingml/2006/table">
            <a:tbl>
              <a:tblPr/>
              <a:tblGrid>
                <a:gridCol w="183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6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 NÓI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NGỮ VIẾT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ngữ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347092"/>
                  </a:ext>
                </a:extLst>
              </a:tr>
              <a:tr h="820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479530"/>
                  </a:ext>
                </a:extLst>
              </a:tr>
              <a:tr h="1222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Ưu thế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7C7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7C7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nl-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1296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8C20B47-5738-43A7-A715-19485A5477F3}"/>
              </a:ext>
            </a:extLst>
          </p:cNvPr>
          <p:cNvSpPr txBox="1"/>
          <p:nvPr/>
        </p:nvSpPr>
        <p:spPr>
          <a:xfrm>
            <a:off x="1919688" y="504434"/>
            <a:ext cx="5397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603E1-E6C7-43A5-9CF1-47D8119983DA}"/>
              </a:ext>
            </a:extLst>
          </p:cNvPr>
          <p:cNvSpPr txBox="1"/>
          <p:nvPr/>
        </p:nvSpPr>
        <p:spPr>
          <a:xfrm>
            <a:off x="7645706" y="613972"/>
            <a:ext cx="4142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8DBC6-DF07-47CA-8318-5C6402760AE0}"/>
              </a:ext>
            </a:extLst>
          </p:cNvPr>
          <p:cNvSpPr txBox="1"/>
          <p:nvPr/>
        </p:nvSpPr>
        <p:spPr>
          <a:xfrm>
            <a:off x="1839356" y="2486680"/>
            <a:ext cx="55580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 dạng, nhiều từ khẩu ngữ, từ địa </a:t>
            </a:r>
            <a:r>
              <a:rPr lang="nl-NL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phương, </a:t>
            </a: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lóng, chêm xen, đưa đẩy...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DB0A7-E982-4508-8269-12847260FE92}"/>
              </a:ext>
            </a:extLst>
          </p:cNvPr>
          <p:cNvSpPr txBox="1"/>
          <p:nvPr/>
        </p:nvSpPr>
        <p:spPr>
          <a:xfrm>
            <a:off x="7357431" y="2486680"/>
            <a:ext cx="4759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 tính chính xác cao, sử dụng lớp từ phù hợp với từng PCNN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02D38-D53C-41BD-A821-18EBAA63D8F0}"/>
              </a:ext>
            </a:extLst>
          </p:cNvPr>
          <p:cNvSpPr txBox="1"/>
          <p:nvPr/>
        </p:nvSpPr>
        <p:spPr>
          <a:xfrm>
            <a:off x="1931624" y="3465917"/>
            <a:ext cx="416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tỉnh lược, câu rườm rà, có yếu tố dư thừa trùng lặp.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25993-515E-4485-91E1-D9EA578614E9}"/>
              </a:ext>
            </a:extLst>
          </p:cNvPr>
          <p:cNvSpPr txBox="1"/>
          <p:nvPr/>
        </p:nvSpPr>
        <p:spPr>
          <a:xfrm>
            <a:off x="7423531" y="3442048"/>
            <a:ext cx="4913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nhiều thành phần được tổ chức mạch lạc chặt chẽ.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CB353-7E28-4006-9FEF-FEAEDD664128}"/>
              </a:ext>
            </a:extLst>
          </p:cNvPr>
          <p:cNvSpPr txBox="1"/>
          <p:nvPr/>
        </p:nvSpPr>
        <p:spPr>
          <a:xfrm>
            <a:off x="1839357" y="4396155"/>
            <a:ext cx="5584174" cy="220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ngữ điệu và các yếu tố hỗ trợ ngoài ngôn ngữ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tăng cường tối đa sức biểu đạt cho lời nói.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Ngôn ngữ tự nhiên, giàu sức biểu cảm.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F29BC-1E06-40E8-A68D-7B1F8E73B697}"/>
              </a:ext>
            </a:extLst>
          </p:cNvPr>
          <p:cNvSpPr txBox="1"/>
          <p:nvPr/>
        </p:nvSpPr>
        <p:spPr>
          <a:xfrm>
            <a:off x="7564915" y="4717543"/>
            <a:ext cx="4627085" cy="220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sự chuẩn bị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tính chính xác, mạch lạc, chặt chẽ (từ ngữ, diễn đạt, bố cục, sử dụng kí hiệu, đề mục,…).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821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2583</Words>
  <Application>Microsoft Office PowerPoint</Application>
  <PresentationFormat>Widescreen</PresentationFormat>
  <Paragraphs>173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VNI-Centur</vt:lpstr>
      <vt:lpstr>VNI-Cooper</vt:lpstr>
      <vt:lpstr>VNI-Duff</vt:lpstr>
      <vt:lpstr>VNI-Times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Nịnh Hồng Loan</dc:creator>
  <cp:lastModifiedBy>HP</cp:lastModifiedBy>
  <cp:revision>48</cp:revision>
  <dcterms:created xsi:type="dcterms:W3CDTF">2021-06-21T07:58:24Z</dcterms:created>
  <dcterms:modified xsi:type="dcterms:W3CDTF">2023-08-10T08:19:09Z</dcterms:modified>
</cp:coreProperties>
</file>