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61" r:id="rId5"/>
    <p:sldId id="262" r:id="rId6"/>
    <p:sldId id="263" r:id="rId7"/>
    <p:sldId id="264" r:id="rId8"/>
    <p:sldId id="265" r:id="rId9"/>
    <p:sldId id="266" r:id="rId10"/>
    <p:sldId id="267" r:id="rId11"/>
    <p:sldId id="275" r:id="rId12"/>
    <p:sldId id="268" r:id="rId13"/>
    <p:sldId id="269" r:id="rId14"/>
    <p:sldId id="270" r:id="rId15"/>
    <p:sldId id="271" r:id="rId16"/>
    <p:sldId id="272" r:id="rId17"/>
    <p:sldId id="273" r:id="rId18"/>
  </p:sldIdLst>
  <p:sldSz cx="18288000" cy="10287000"/>
  <p:notesSz cx="6858000" cy="9144000"/>
  <p:embeddedFontLst>
    <p:embeddedFont>
      <p:font typeface="Fraunces" panose="020B0604020202020204" charset="0"/>
      <p:bold r:id="rId20"/>
      <p:boldItalic r:id="rId21"/>
    </p:embeddedFont>
    <p:embeddedFont>
      <p:font typeface="Calibri" panose="020F0502020204030204" pitchFamily="34" charset="0"/>
      <p:regular r:id="rId22"/>
      <p:bold r:id="rId23"/>
      <p:italic r:id="rId24"/>
      <p:boldItalic r:id="rId25"/>
    </p:embeddedFont>
    <p:embeddedFont>
      <p:font typeface="Charm" panose="020B0604020202020204" charset="-34"/>
      <p:bold r:id="rId26"/>
    </p:embeddedFont>
    <p:embeddedFont>
      <p:font typeface="Roboto Condensed" panose="020B0604020202020204" charset="0"/>
      <p:regular r:id="rId27"/>
      <p:bold r:id="rId28"/>
      <p:italic r:id="rId29"/>
      <p:boldItalic r:id="rId30"/>
    </p:embeddedFont>
    <p:embeddedFont>
      <p:font typeface="#9Slide03 AmpleSoft Bold" panose="02000000000000000000"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Zeb5vN1XoNiyKL7Q8J4NgZrW2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341DD8-C16D-4C84-A21C-5FF3C929AA87}">
  <a:tblStyle styleId="{2A341DD8-C16D-4C84-A21C-5FF3C929AA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42"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65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
          <p:cNvSpPr/>
          <p:nvPr/>
        </p:nvSpPr>
        <p:spPr>
          <a:xfrm rot="-1482996">
            <a:off x="6615834" y="6736085"/>
            <a:ext cx="14529757" cy="7010608"/>
          </a:xfrm>
          <a:custGeom>
            <a:avLst/>
            <a:gdLst/>
            <a:ahLst/>
            <a:cxnLst/>
            <a:rect l="l" t="t" r="r" b="b"/>
            <a:pathLst>
              <a:path w="14529757" h="7010608" extrusionOk="0">
                <a:moveTo>
                  <a:pt x="0" y="0"/>
                </a:moveTo>
                <a:lnTo>
                  <a:pt x="14529757" y="0"/>
                </a:lnTo>
                <a:lnTo>
                  <a:pt x="14529757" y="7010608"/>
                </a:lnTo>
                <a:lnTo>
                  <a:pt x="0" y="7010608"/>
                </a:lnTo>
                <a:lnTo>
                  <a:pt x="0" y="0"/>
                </a:lnTo>
                <a:close/>
              </a:path>
            </a:pathLst>
          </a:custGeom>
          <a:blipFill rotWithShape="1">
            <a:blip r:embed="rId3">
              <a:alphaModFix/>
            </a:blip>
            <a:stretch>
              <a:fillRect/>
            </a:stretch>
          </a:blipFill>
          <a:ln>
            <a:noFill/>
          </a:ln>
        </p:spPr>
      </p:sp>
      <p:sp>
        <p:nvSpPr>
          <p:cNvPr id="85" name="Google Shape;85;p1"/>
          <p:cNvSpPr/>
          <p:nvPr/>
        </p:nvSpPr>
        <p:spPr>
          <a:xfrm rot="-2700000">
            <a:off x="13807260" y="7887778"/>
            <a:ext cx="4114136" cy="2741043"/>
          </a:xfrm>
          <a:custGeom>
            <a:avLst/>
            <a:gdLst/>
            <a:ahLst/>
            <a:cxnLst/>
            <a:rect l="l" t="t" r="r" b="b"/>
            <a:pathLst>
              <a:path w="4114136" h="2741043" extrusionOk="0">
                <a:moveTo>
                  <a:pt x="0" y="0"/>
                </a:moveTo>
                <a:lnTo>
                  <a:pt x="4114136" y="0"/>
                </a:lnTo>
                <a:lnTo>
                  <a:pt x="4114136" y="2741044"/>
                </a:lnTo>
                <a:lnTo>
                  <a:pt x="0" y="2741044"/>
                </a:lnTo>
                <a:lnTo>
                  <a:pt x="0" y="0"/>
                </a:lnTo>
                <a:close/>
              </a:path>
            </a:pathLst>
          </a:custGeom>
          <a:blipFill rotWithShape="1">
            <a:blip r:embed="rId4">
              <a:alphaModFix/>
            </a:blip>
            <a:stretch>
              <a:fillRect/>
            </a:stretch>
          </a:blipFill>
          <a:ln>
            <a:noFill/>
          </a:ln>
        </p:spPr>
      </p:sp>
      <p:sp>
        <p:nvSpPr>
          <p:cNvPr id="86" name="Google Shape;86;p1"/>
          <p:cNvSpPr/>
          <p:nvPr/>
        </p:nvSpPr>
        <p:spPr>
          <a:xfrm rot="-7105757">
            <a:off x="13818701" y="-4608774"/>
            <a:ext cx="8136733" cy="7882460"/>
          </a:xfrm>
          <a:custGeom>
            <a:avLst/>
            <a:gdLst/>
            <a:ahLst/>
            <a:cxnLst/>
            <a:rect l="l" t="t" r="r" b="b"/>
            <a:pathLst>
              <a:path w="8136733" h="7882460" extrusionOk="0">
                <a:moveTo>
                  <a:pt x="0" y="0"/>
                </a:moveTo>
                <a:lnTo>
                  <a:pt x="8136733" y="0"/>
                </a:lnTo>
                <a:lnTo>
                  <a:pt x="8136733" y="7882461"/>
                </a:lnTo>
                <a:lnTo>
                  <a:pt x="0" y="7882461"/>
                </a:lnTo>
                <a:lnTo>
                  <a:pt x="0" y="0"/>
                </a:lnTo>
                <a:close/>
              </a:path>
            </a:pathLst>
          </a:custGeom>
          <a:blipFill rotWithShape="1">
            <a:blip r:embed="rId5">
              <a:alphaModFix/>
            </a:blip>
            <a:stretch>
              <a:fillRect/>
            </a:stretch>
          </a:blipFill>
          <a:ln>
            <a:noFill/>
          </a:ln>
        </p:spPr>
      </p:sp>
      <p:sp>
        <p:nvSpPr>
          <p:cNvPr id="87" name="Google Shape;87;p1"/>
          <p:cNvSpPr/>
          <p:nvPr/>
        </p:nvSpPr>
        <p:spPr>
          <a:xfrm>
            <a:off x="2734063" y="122219"/>
            <a:ext cx="14953481" cy="9328595"/>
          </a:xfrm>
          <a:custGeom>
            <a:avLst/>
            <a:gdLst/>
            <a:ahLst/>
            <a:cxnLst/>
            <a:rect l="l" t="t" r="r" b="b"/>
            <a:pathLst>
              <a:path w="14953481" h="9328595" extrusionOk="0">
                <a:moveTo>
                  <a:pt x="0" y="0"/>
                </a:moveTo>
                <a:lnTo>
                  <a:pt x="14953481" y="0"/>
                </a:lnTo>
                <a:lnTo>
                  <a:pt x="14953481" y="9328595"/>
                </a:lnTo>
                <a:lnTo>
                  <a:pt x="0" y="9328595"/>
                </a:lnTo>
                <a:lnTo>
                  <a:pt x="0" y="0"/>
                </a:lnTo>
                <a:close/>
              </a:path>
            </a:pathLst>
          </a:custGeom>
          <a:blipFill rotWithShape="1">
            <a:blip r:embed="rId6">
              <a:alphaModFix/>
            </a:blip>
            <a:stretch>
              <a:fillRect/>
            </a:stretch>
          </a:blipFill>
          <a:ln>
            <a:noFill/>
          </a:ln>
        </p:spPr>
      </p:sp>
      <p:sp>
        <p:nvSpPr>
          <p:cNvPr id="90" name="Google Shape;90;p1"/>
          <p:cNvSpPr txBox="1"/>
          <p:nvPr/>
        </p:nvSpPr>
        <p:spPr>
          <a:xfrm>
            <a:off x="3056907" y="1949224"/>
            <a:ext cx="14026439" cy="39528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500" b="1" i="0" u="none" strike="noStrike" cap="none" dirty="0">
                <a:solidFill>
                  <a:srgbClr val="202F53"/>
                </a:solidFill>
                <a:latin typeface="Fraunces"/>
                <a:ea typeface="Fraunces"/>
                <a:cs typeface="Fraunces"/>
                <a:sym typeface="Fraunces"/>
              </a:rPr>
              <a:t>VIẾT VĂN BẢN NGHỊ LUẬN VỀ MỘT TÁC PHẨM THƠ</a:t>
            </a:r>
            <a:endParaRPr dirty="0"/>
          </a:p>
          <a:p>
            <a:pPr marL="0" marR="0" lvl="0" indent="0" algn="ctr" rtl="0">
              <a:lnSpc>
                <a:spcPct val="140000"/>
              </a:lnSpc>
              <a:spcBef>
                <a:spcPts val="0"/>
              </a:spcBef>
              <a:spcAft>
                <a:spcPts val="0"/>
              </a:spcAft>
              <a:buNone/>
            </a:pPr>
            <a:endParaRPr sz="7500" b="1" i="0" u="none" strike="noStrike" cap="none" dirty="0">
              <a:solidFill>
                <a:srgbClr val="202F53"/>
              </a:solidFill>
              <a:latin typeface="Fraunces"/>
              <a:ea typeface="Fraunces"/>
              <a:cs typeface="Fraunces"/>
              <a:sym typeface="Fraunc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Google Shape;256;p12"/>
          <p:cNvSpPr/>
          <p:nvPr/>
        </p:nvSpPr>
        <p:spPr>
          <a:xfrm rot="-5317407">
            <a:off x="295215" y="-1635834"/>
            <a:ext cx="8559999" cy="10161562"/>
          </a:xfrm>
          <a:custGeom>
            <a:avLst/>
            <a:gdLst/>
            <a:ahLst/>
            <a:cxnLst/>
            <a:rect l="l" t="t" r="r" b="b"/>
            <a:pathLst>
              <a:path w="8559999" h="10161562" extrusionOk="0">
                <a:moveTo>
                  <a:pt x="0" y="0"/>
                </a:moveTo>
                <a:lnTo>
                  <a:pt x="8559999" y="0"/>
                </a:lnTo>
                <a:lnTo>
                  <a:pt x="8559999" y="10161562"/>
                </a:lnTo>
                <a:lnTo>
                  <a:pt x="0" y="10161562"/>
                </a:lnTo>
                <a:lnTo>
                  <a:pt x="0" y="0"/>
                </a:lnTo>
                <a:close/>
              </a:path>
            </a:pathLst>
          </a:custGeom>
          <a:blipFill rotWithShape="1">
            <a:blip r:embed="rId3">
              <a:alphaModFix/>
            </a:blip>
            <a:stretch>
              <a:fillRect t="-38548" r="-79015"/>
            </a:stretch>
          </a:blipFill>
          <a:ln>
            <a:noFill/>
          </a:ln>
        </p:spPr>
      </p:sp>
      <p:sp>
        <p:nvSpPr>
          <p:cNvPr id="257" name="Google Shape;257;p12"/>
          <p:cNvSpPr/>
          <p:nvPr/>
        </p:nvSpPr>
        <p:spPr>
          <a:xfrm>
            <a:off x="13015975" y="7894752"/>
            <a:ext cx="4333100" cy="3970696"/>
          </a:xfrm>
          <a:custGeom>
            <a:avLst/>
            <a:gdLst/>
            <a:ahLst/>
            <a:cxnLst/>
            <a:rect l="l" t="t" r="r" b="b"/>
            <a:pathLst>
              <a:path w="4333100" h="3970696" extrusionOk="0">
                <a:moveTo>
                  <a:pt x="0" y="0"/>
                </a:moveTo>
                <a:lnTo>
                  <a:pt x="4333100" y="0"/>
                </a:lnTo>
                <a:lnTo>
                  <a:pt x="4333100" y="3970696"/>
                </a:lnTo>
                <a:lnTo>
                  <a:pt x="0" y="3970696"/>
                </a:lnTo>
                <a:lnTo>
                  <a:pt x="0" y="0"/>
                </a:lnTo>
                <a:close/>
              </a:path>
            </a:pathLst>
          </a:custGeom>
          <a:blipFill rotWithShape="1">
            <a:blip r:embed="rId4">
              <a:alphaModFix/>
            </a:blip>
            <a:stretch>
              <a:fillRect/>
            </a:stretch>
          </a:blipFill>
          <a:ln>
            <a:noFill/>
          </a:ln>
        </p:spPr>
      </p:sp>
      <p:grpSp>
        <p:nvGrpSpPr>
          <p:cNvPr id="260" name="Google Shape;260;p12"/>
          <p:cNvGrpSpPr/>
          <p:nvPr/>
        </p:nvGrpSpPr>
        <p:grpSpPr>
          <a:xfrm>
            <a:off x="344342" y="1628016"/>
            <a:ext cx="8203601" cy="3230756"/>
            <a:chOff x="0" y="-38100"/>
            <a:chExt cx="2160619" cy="850900"/>
          </a:xfrm>
        </p:grpSpPr>
        <p:sp>
          <p:nvSpPr>
            <p:cNvPr id="261" name="Google Shape;261;p12"/>
            <p:cNvSpPr/>
            <p:nvPr/>
          </p:nvSpPr>
          <p:spPr>
            <a:xfrm>
              <a:off x="0" y="0"/>
              <a:ext cx="2160619" cy="259124"/>
            </a:xfrm>
            <a:custGeom>
              <a:avLst/>
              <a:gdLst/>
              <a:ahLst/>
              <a:cxnLst/>
              <a:rect l="l" t="t" r="r" b="b"/>
              <a:pathLst>
                <a:path w="2160619" h="259124" extrusionOk="0">
                  <a:moveTo>
                    <a:pt x="94372" y="0"/>
                  </a:moveTo>
                  <a:lnTo>
                    <a:pt x="2066247" y="0"/>
                  </a:lnTo>
                  <a:cubicBezTo>
                    <a:pt x="2118367" y="0"/>
                    <a:pt x="2160619" y="42252"/>
                    <a:pt x="2160619" y="94372"/>
                  </a:cubicBezTo>
                  <a:lnTo>
                    <a:pt x="2160619" y="164751"/>
                  </a:lnTo>
                  <a:cubicBezTo>
                    <a:pt x="2160619" y="216872"/>
                    <a:pt x="2118367" y="259124"/>
                    <a:pt x="2066247" y="259124"/>
                  </a:cubicBezTo>
                  <a:lnTo>
                    <a:pt x="94372" y="259124"/>
                  </a:lnTo>
                  <a:cubicBezTo>
                    <a:pt x="42252" y="259124"/>
                    <a:pt x="0" y="216872"/>
                    <a:pt x="0" y="164751"/>
                  </a:cubicBezTo>
                  <a:lnTo>
                    <a:pt x="0" y="94372"/>
                  </a:lnTo>
                  <a:cubicBezTo>
                    <a:pt x="0" y="42252"/>
                    <a:pt x="42252" y="0"/>
                    <a:pt x="94372" y="0"/>
                  </a:cubicBezTo>
                  <a:close/>
                </a:path>
              </a:pathLst>
            </a:custGeom>
            <a:solidFill>
              <a:srgbClr val="FBD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3" name="Google Shape;263;p12"/>
          <p:cNvSpPr/>
          <p:nvPr/>
        </p:nvSpPr>
        <p:spPr>
          <a:xfrm>
            <a:off x="1265474" y="4617087"/>
            <a:ext cx="5367984" cy="5555482"/>
          </a:xfrm>
          <a:custGeom>
            <a:avLst/>
            <a:gdLst/>
            <a:ahLst/>
            <a:cxnLst/>
            <a:rect l="l" t="t" r="r" b="b"/>
            <a:pathLst>
              <a:path w="5367984" h="5555482" extrusionOk="0">
                <a:moveTo>
                  <a:pt x="0" y="0"/>
                </a:moveTo>
                <a:lnTo>
                  <a:pt x="5367984" y="0"/>
                </a:lnTo>
                <a:lnTo>
                  <a:pt x="5367984" y="5555482"/>
                </a:lnTo>
                <a:lnTo>
                  <a:pt x="0" y="5555482"/>
                </a:lnTo>
                <a:lnTo>
                  <a:pt x="0" y="0"/>
                </a:lnTo>
                <a:close/>
              </a:path>
            </a:pathLst>
          </a:custGeom>
          <a:blipFill rotWithShape="1">
            <a:blip r:embed="rId5">
              <a:alphaModFix/>
            </a:blip>
            <a:stretch>
              <a:fillRect/>
            </a:stretch>
          </a:blipFill>
          <a:ln>
            <a:noFill/>
          </a:ln>
        </p:spPr>
      </p:sp>
      <p:sp>
        <p:nvSpPr>
          <p:cNvPr id="264" name="Google Shape;264;p12"/>
          <p:cNvSpPr txBox="1"/>
          <p:nvPr/>
        </p:nvSpPr>
        <p:spPr>
          <a:xfrm>
            <a:off x="556223" y="544513"/>
            <a:ext cx="11092755"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III. </a:t>
            </a:r>
            <a:r>
              <a:rPr lang="en-US" sz="5000" b="1" dirty="0" smtClean="0">
                <a:solidFill>
                  <a:srgbClr val="FF0000"/>
                </a:solidFill>
                <a:latin typeface="Fraunces"/>
                <a:ea typeface="Fraunces"/>
                <a:cs typeface="Fraunces"/>
                <a:sym typeface="Fraunces"/>
              </a:rPr>
              <a:t>THỰC HÀNH VIẾT</a:t>
            </a:r>
            <a:endParaRPr dirty="0">
              <a:solidFill>
                <a:srgbClr val="FF0000"/>
              </a:solidFill>
            </a:endParaRPr>
          </a:p>
        </p:txBody>
      </p:sp>
      <p:sp>
        <p:nvSpPr>
          <p:cNvPr id="265" name="Google Shape;265;p12"/>
          <p:cNvSpPr txBox="1"/>
          <p:nvPr/>
        </p:nvSpPr>
        <p:spPr>
          <a:xfrm>
            <a:off x="556223" y="1818520"/>
            <a:ext cx="79917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2: TÌM Ý VÀ LẬP DÀN Ý</a:t>
            </a:r>
            <a:endParaRPr/>
          </a:p>
        </p:txBody>
      </p:sp>
      <p:sp>
        <p:nvSpPr>
          <p:cNvPr id="266" name="Google Shape;266;p12"/>
          <p:cNvSpPr txBox="1"/>
          <p:nvPr/>
        </p:nvSpPr>
        <p:spPr>
          <a:xfrm>
            <a:off x="556223" y="3128012"/>
            <a:ext cx="16661100" cy="1539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999" b="1" i="0" u="none" strike="noStrike" cap="none">
                <a:solidFill>
                  <a:srgbClr val="202F53"/>
                </a:solidFill>
                <a:latin typeface="Roboto Condensed"/>
                <a:ea typeface="Roboto Condensed"/>
                <a:cs typeface="Roboto Condensed"/>
                <a:sym typeface="Roboto Condensed"/>
              </a:rPr>
              <a:t>a) Tìm ý: Có thể tự đặt ra các câu hỏi sắp xếp theo nhóm như sau để tìm ý:</a:t>
            </a:r>
            <a:endParaRPr/>
          </a:p>
        </p:txBody>
      </p:sp>
      <p:sp>
        <p:nvSpPr>
          <p:cNvPr id="267" name="Google Shape;267;p12"/>
          <p:cNvSpPr txBox="1"/>
          <p:nvPr/>
        </p:nvSpPr>
        <p:spPr>
          <a:xfrm>
            <a:off x="2364672" y="6091808"/>
            <a:ext cx="3355149" cy="2615565"/>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en-US" sz="4500" b="0" i="0" u="none" strike="noStrike" cap="none">
                <a:solidFill>
                  <a:srgbClr val="202F53"/>
                </a:solidFill>
                <a:latin typeface="Roboto Condensed"/>
                <a:ea typeface="Roboto Condensed"/>
                <a:cs typeface="Roboto Condensed"/>
                <a:sym typeface="Roboto Condensed"/>
              </a:rPr>
              <a:t>Yêu cầu chung đối với việc bàn luận về tác phẩm thơ</a:t>
            </a:r>
            <a:endParaRPr/>
          </a:p>
        </p:txBody>
      </p:sp>
      <p:sp>
        <p:nvSpPr>
          <p:cNvPr id="268" name="Google Shape;268;p12"/>
          <p:cNvSpPr/>
          <p:nvPr/>
        </p:nvSpPr>
        <p:spPr>
          <a:xfrm>
            <a:off x="6683906" y="4617087"/>
            <a:ext cx="5367984" cy="5555482"/>
          </a:xfrm>
          <a:custGeom>
            <a:avLst/>
            <a:gdLst/>
            <a:ahLst/>
            <a:cxnLst/>
            <a:rect l="l" t="t" r="r" b="b"/>
            <a:pathLst>
              <a:path w="5367984" h="5555482" extrusionOk="0">
                <a:moveTo>
                  <a:pt x="0" y="0"/>
                </a:moveTo>
                <a:lnTo>
                  <a:pt x="5367984" y="0"/>
                </a:lnTo>
                <a:lnTo>
                  <a:pt x="5367984" y="5555482"/>
                </a:lnTo>
                <a:lnTo>
                  <a:pt x="0" y="5555482"/>
                </a:lnTo>
                <a:lnTo>
                  <a:pt x="0" y="0"/>
                </a:lnTo>
                <a:close/>
              </a:path>
            </a:pathLst>
          </a:custGeom>
          <a:blipFill rotWithShape="1">
            <a:blip r:embed="rId5">
              <a:alphaModFix/>
            </a:blip>
            <a:stretch>
              <a:fillRect/>
            </a:stretch>
          </a:blipFill>
          <a:ln>
            <a:noFill/>
          </a:ln>
        </p:spPr>
      </p:sp>
      <p:sp>
        <p:nvSpPr>
          <p:cNvPr id="269" name="Google Shape;269;p12"/>
          <p:cNvSpPr txBox="1"/>
          <p:nvPr/>
        </p:nvSpPr>
        <p:spPr>
          <a:xfrm>
            <a:off x="7783104" y="6091808"/>
            <a:ext cx="3355149" cy="1967865"/>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en-US" sz="4500" b="0" i="0" u="none" strike="noStrike" cap="none">
                <a:solidFill>
                  <a:srgbClr val="202F53"/>
                </a:solidFill>
                <a:latin typeface="Roboto Condensed"/>
                <a:ea typeface="Roboto Condensed"/>
                <a:cs typeface="Roboto Condensed"/>
                <a:sym typeface="Roboto Condensed"/>
              </a:rPr>
              <a:t>Tìm hiểu, đánh giá cấu tứ của bài thơ</a:t>
            </a:r>
            <a:endParaRPr/>
          </a:p>
        </p:txBody>
      </p:sp>
      <p:sp>
        <p:nvSpPr>
          <p:cNvPr id="270" name="Google Shape;270;p12"/>
          <p:cNvSpPr/>
          <p:nvPr/>
        </p:nvSpPr>
        <p:spPr>
          <a:xfrm>
            <a:off x="12102338" y="4617087"/>
            <a:ext cx="5367984" cy="5555482"/>
          </a:xfrm>
          <a:custGeom>
            <a:avLst/>
            <a:gdLst/>
            <a:ahLst/>
            <a:cxnLst/>
            <a:rect l="l" t="t" r="r" b="b"/>
            <a:pathLst>
              <a:path w="5367984" h="5555482" extrusionOk="0">
                <a:moveTo>
                  <a:pt x="0" y="0"/>
                </a:moveTo>
                <a:lnTo>
                  <a:pt x="5367984" y="0"/>
                </a:lnTo>
                <a:lnTo>
                  <a:pt x="5367984" y="5555482"/>
                </a:lnTo>
                <a:lnTo>
                  <a:pt x="0" y="5555482"/>
                </a:lnTo>
                <a:lnTo>
                  <a:pt x="0" y="0"/>
                </a:lnTo>
                <a:close/>
              </a:path>
            </a:pathLst>
          </a:custGeom>
          <a:blipFill rotWithShape="1">
            <a:blip r:embed="rId5">
              <a:alphaModFix/>
            </a:blip>
            <a:stretch>
              <a:fillRect/>
            </a:stretch>
          </a:blipFill>
          <a:ln>
            <a:noFill/>
          </a:ln>
        </p:spPr>
      </p:sp>
      <p:sp>
        <p:nvSpPr>
          <p:cNvPr id="271" name="Google Shape;271;p12"/>
          <p:cNvSpPr txBox="1"/>
          <p:nvPr/>
        </p:nvSpPr>
        <p:spPr>
          <a:xfrm>
            <a:off x="13201536" y="6091808"/>
            <a:ext cx="3355149" cy="2615565"/>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en-US" sz="4500" b="0" i="0" u="none" strike="noStrike" cap="none">
                <a:solidFill>
                  <a:srgbClr val="202F53"/>
                </a:solidFill>
                <a:latin typeface="Roboto Condensed"/>
                <a:ea typeface="Roboto Condensed"/>
                <a:cs typeface="Roboto Condensed"/>
                <a:sym typeface="Roboto Condensed"/>
              </a:rPr>
              <a:t>Tìm hiểu, phân tích hệ thống hình ảnh trong bài thơ</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sp>
        <p:nvSpPr>
          <p:cNvPr id="276" name="Google Shape;276;p13"/>
          <p:cNvSpPr/>
          <p:nvPr/>
        </p:nvSpPr>
        <p:spPr>
          <a:xfrm rot="-5317407">
            <a:off x="8017985" y="-4723524"/>
            <a:ext cx="8559999" cy="10161562"/>
          </a:xfrm>
          <a:custGeom>
            <a:avLst/>
            <a:gdLst/>
            <a:ahLst/>
            <a:cxnLst/>
            <a:rect l="l" t="t" r="r" b="b"/>
            <a:pathLst>
              <a:path w="8559999" h="10161562" extrusionOk="0">
                <a:moveTo>
                  <a:pt x="0" y="0"/>
                </a:moveTo>
                <a:lnTo>
                  <a:pt x="8559999" y="0"/>
                </a:lnTo>
                <a:lnTo>
                  <a:pt x="8559999" y="10161562"/>
                </a:lnTo>
                <a:lnTo>
                  <a:pt x="0" y="10161562"/>
                </a:lnTo>
                <a:lnTo>
                  <a:pt x="0" y="0"/>
                </a:lnTo>
                <a:close/>
              </a:path>
            </a:pathLst>
          </a:custGeom>
          <a:blipFill rotWithShape="1">
            <a:blip r:embed="rId3">
              <a:alphaModFix/>
            </a:blip>
            <a:stretch>
              <a:fillRect t="-38548" r="-79015"/>
            </a:stretch>
          </a:blipFill>
          <a:ln>
            <a:noFill/>
          </a:ln>
        </p:spPr>
      </p:sp>
      <p:grpSp>
        <p:nvGrpSpPr>
          <p:cNvPr id="279" name="Google Shape;279;p13"/>
          <p:cNvGrpSpPr/>
          <p:nvPr/>
        </p:nvGrpSpPr>
        <p:grpSpPr>
          <a:xfrm>
            <a:off x="489548" y="2511955"/>
            <a:ext cx="8203601" cy="3230756"/>
            <a:chOff x="0" y="-38100"/>
            <a:chExt cx="2160619" cy="850900"/>
          </a:xfrm>
        </p:grpSpPr>
        <p:sp>
          <p:nvSpPr>
            <p:cNvPr id="280" name="Google Shape;280;p13"/>
            <p:cNvSpPr/>
            <p:nvPr/>
          </p:nvSpPr>
          <p:spPr>
            <a:xfrm>
              <a:off x="0" y="0"/>
              <a:ext cx="2160619" cy="259124"/>
            </a:xfrm>
            <a:custGeom>
              <a:avLst/>
              <a:gdLst/>
              <a:ahLst/>
              <a:cxnLst/>
              <a:rect l="l" t="t" r="r" b="b"/>
              <a:pathLst>
                <a:path w="2160619" h="259124" extrusionOk="0">
                  <a:moveTo>
                    <a:pt x="94372" y="0"/>
                  </a:moveTo>
                  <a:lnTo>
                    <a:pt x="2066247" y="0"/>
                  </a:lnTo>
                  <a:cubicBezTo>
                    <a:pt x="2118367" y="0"/>
                    <a:pt x="2160619" y="42252"/>
                    <a:pt x="2160619" y="94372"/>
                  </a:cubicBezTo>
                  <a:lnTo>
                    <a:pt x="2160619" y="164751"/>
                  </a:lnTo>
                  <a:cubicBezTo>
                    <a:pt x="2160619" y="216872"/>
                    <a:pt x="2118367" y="259124"/>
                    <a:pt x="2066247" y="259124"/>
                  </a:cubicBezTo>
                  <a:lnTo>
                    <a:pt x="94372" y="259124"/>
                  </a:lnTo>
                  <a:cubicBezTo>
                    <a:pt x="42252" y="259124"/>
                    <a:pt x="0" y="216872"/>
                    <a:pt x="0" y="164751"/>
                  </a:cubicBezTo>
                  <a:lnTo>
                    <a:pt x="0" y="94372"/>
                  </a:lnTo>
                  <a:cubicBezTo>
                    <a:pt x="0" y="42252"/>
                    <a:pt x="42252" y="0"/>
                    <a:pt x="94372" y="0"/>
                  </a:cubicBezTo>
                  <a:close/>
                </a:path>
              </a:pathLst>
            </a:custGeom>
            <a:solidFill>
              <a:srgbClr val="FBD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2" name="Google Shape;282;p13"/>
          <p:cNvSpPr txBox="1"/>
          <p:nvPr/>
        </p:nvSpPr>
        <p:spPr>
          <a:xfrm>
            <a:off x="556223" y="544513"/>
            <a:ext cx="7430664"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III. </a:t>
            </a:r>
            <a:r>
              <a:rPr lang="en-US" sz="5000" b="1" dirty="0" smtClean="0">
                <a:solidFill>
                  <a:srgbClr val="FF0000"/>
                </a:solidFill>
                <a:latin typeface="Fraunces"/>
                <a:ea typeface="Fraunces"/>
                <a:cs typeface="Fraunces"/>
                <a:sym typeface="Fraunces"/>
              </a:rPr>
              <a:t>THỰC HÀNH VIẾT</a:t>
            </a:r>
            <a:endParaRPr dirty="0">
              <a:solidFill>
                <a:srgbClr val="FF0000"/>
              </a:solidFill>
            </a:endParaRPr>
          </a:p>
        </p:txBody>
      </p:sp>
      <p:sp>
        <p:nvSpPr>
          <p:cNvPr id="283" name="Google Shape;283;p13"/>
          <p:cNvSpPr txBox="1"/>
          <p:nvPr/>
        </p:nvSpPr>
        <p:spPr>
          <a:xfrm>
            <a:off x="701428" y="2702458"/>
            <a:ext cx="79917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2: TÌM Ý VÀ LẬP DÀN Ý</a:t>
            </a:r>
            <a:endParaRPr/>
          </a:p>
        </p:txBody>
      </p:sp>
      <p:sp>
        <p:nvSpPr>
          <p:cNvPr id="284" name="Google Shape;284;p13"/>
          <p:cNvSpPr txBox="1"/>
          <p:nvPr/>
        </p:nvSpPr>
        <p:spPr>
          <a:xfrm>
            <a:off x="556223" y="4011951"/>
            <a:ext cx="3995860" cy="746125"/>
          </a:xfrm>
          <a:prstGeom prst="rect">
            <a:avLst/>
          </a:prstGeom>
          <a:noFill/>
          <a:ln>
            <a:noFill/>
          </a:ln>
        </p:spPr>
        <p:txBody>
          <a:bodyPr spcFirstLastPara="1" wrap="square" lIns="0" tIns="0" rIns="0" bIns="0" anchor="t" anchorCtr="0">
            <a:spAutoFit/>
          </a:bodyPr>
          <a:lstStyle/>
          <a:p>
            <a:pPr marL="0" marR="0" lvl="0" indent="0" algn="just" rtl="0">
              <a:lnSpc>
                <a:spcPct val="118003"/>
              </a:lnSpc>
              <a:spcBef>
                <a:spcPts val="0"/>
              </a:spcBef>
              <a:spcAft>
                <a:spcPts val="0"/>
              </a:spcAft>
              <a:buNone/>
            </a:pPr>
            <a:r>
              <a:rPr lang="en-US" sz="4999" b="1" i="0" u="none" strike="noStrike" cap="none">
                <a:solidFill>
                  <a:srgbClr val="202F53"/>
                </a:solidFill>
                <a:latin typeface="Roboto Condensed"/>
                <a:ea typeface="Roboto Condensed"/>
                <a:cs typeface="Roboto Condensed"/>
                <a:sym typeface="Roboto Condensed"/>
              </a:rPr>
              <a:t>b) Lập dàn ý</a:t>
            </a:r>
            <a:endParaRPr/>
          </a:p>
        </p:txBody>
      </p:sp>
      <p:sp>
        <p:nvSpPr>
          <p:cNvPr id="286" name="Google Shape;286;p13"/>
          <p:cNvSpPr/>
          <p:nvPr/>
        </p:nvSpPr>
        <p:spPr>
          <a:xfrm>
            <a:off x="4271555" y="4305447"/>
            <a:ext cx="6411872" cy="4955960"/>
          </a:xfrm>
          <a:custGeom>
            <a:avLst/>
            <a:gdLst/>
            <a:ahLst/>
            <a:cxnLst/>
            <a:rect l="l" t="t" r="r" b="b"/>
            <a:pathLst>
              <a:path w="8203601" h="8224161" extrusionOk="0">
                <a:moveTo>
                  <a:pt x="0" y="0"/>
                </a:moveTo>
                <a:lnTo>
                  <a:pt x="8203601" y="0"/>
                </a:lnTo>
                <a:lnTo>
                  <a:pt x="8203601" y="8224162"/>
                </a:lnTo>
                <a:lnTo>
                  <a:pt x="0" y="8224162"/>
                </a:lnTo>
                <a:lnTo>
                  <a:pt x="0" y="0"/>
                </a:lnTo>
                <a:close/>
              </a:path>
            </a:pathLst>
          </a:custGeom>
          <a:blipFill rotWithShape="1">
            <a:blip r:embed="rId4">
              <a:alphaModFix/>
            </a:blip>
            <a:stretch>
              <a:fillRect/>
            </a:stretch>
          </a:blipFill>
          <a:ln>
            <a:noFill/>
          </a:ln>
        </p:spPr>
      </p:sp>
      <p:sp>
        <p:nvSpPr>
          <p:cNvPr id="287" name="Google Shape;287;p13"/>
          <p:cNvSpPr txBox="1"/>
          <p:nvPr/>
        </p:nvSpPr>
        <p:spPr>
          <a:xfrm>
            <a:off x="4713289" y="5247047"/>
            <a:ext cx="5644049" cy="307712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99" b="1" i="0" u="none" strike="noStrike" cap="none" dirty="0" err="1">
                <a:solidFill>
                  <a:srgbClr val="202F53"/>
                </a:solidFill>
                <a:latin typeface="Roboto Condensed"/>
                <a:ea typeface="Roboto Condensed"/>
                <a:cs typeface="Roboto Condensed"/>
                <a:sym typeface="Roboto Condensed"/>
              </a:rPr>
              <a:t>Mở</a:t>
            </a:r>
            <a:r>
              <a:rPr lang="en-US" sz="3999" b="1" i="0" u="none" strike="noStrike" cap="none" dirty="0">
                <a:solidFill>
                  <a:srgbClr val="202F53"/>
                </a:solidFill>
                <a:latin typeface="Roboto Condensed"/>
                <a:ea typeface="Roboto Condensed"/>
                <a:cs typeface="Roboto Condensed"/>
                <a:sym typeface="Roboto Condensed"/>
              </a:rPr>
              <a:t> </a:t>
            </a:r>
            <a:r>
              <a:rPr lang="en-US" sz="3999" b="1" i="0" u="none" strike="noStrike" cap="none" dirty="0" err="1">
                <a:solidFill>
                  <a:srgbClr val="202F53"/>
                </a:solidFill>
                <a:latin typeface="Roboto Condensed"/>
                <a:ea typeface="Roboto Condensed"/>
                <a:cs typeface="Roboto Condensed"/>
                <a:sym typeface="Roboto Condensed"/>
              </a:rPr>
              <a:t>bài</a:t>
            </a:r>
            <a:r>
              <a:rPr lang="en-US" sz="3999" b="1" i="0" u="none" strike="noStrike" cap="none" dirty="0">
                <a:solidFill>
                  <a:srgbClr val="202F53"/>
                </a:solidFill>
                <a:latin typeface="Roboto Condensed"/>
                <a:ea typeface="Roboto Condensed"/>
                <a:cs typeface="Roboto Condensed"/>
                <a:sym typeface="Roboto Condensed"/>
              </a:rPr>
              <a:t>: </a:t>
            </a:r>
            <a:endParaRPr dirty="0"/>
          </a:p>
          <a:p>
            <a:pPr marL="0" marR="0" lvl="0" indent="0" algn="just" rtl="0">
              <a:lnSpc>
                <a:spcPct val="100000"/>
              </a:lnSpc>
              <a:spcBef>
                <a:spcPts val="0"/>
              </a:spcBef>
              <a:spcAft>
                <a:spcPts val="0"/>
              </a:spcAft>
              <a:buNone/>
            </a:pP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Giới</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thiệu</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chung</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về</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xác</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định</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vấn</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sẽ</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được</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tập</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trung</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bàn</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luận</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9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39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17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sp>
        <p:nvSpPr>
          <p:cNvPr id="276" name="Google Shape;276;p13"/>
          <p:cNvSpPr/>
          <p:nvPr/>
        </p:nvSpPr>
        <p:spPr>
          <a:xfrm rot="-5317407">
            <a:off x="8017985" y="-4723524"/>
            <a:ext cx="8559999" cy="10161562"/>
          </a:xfrm>
          <a:custGeom>
            <a:avLst/>
            <a:gdLst/>
            <a:ahLst/>
            <a:cxnLst/>
            <a:rect l="l" t="t" r="r" b="b"/>
            <a:pathLst>
              <a:path w="8559999" h="10161562" extrusionOk="0">
                <a:moveTo>
                  <a:pt x="0" y="0"/>
                </a:moveTo>
                <a:lnTo>
                  <a:pt x="8559999" y="0"/>
                </a:lnTo>
                <a:lnTo>
                  <a:pt x="8559999" y="10161562"/>
                </a:lnTo>
                <a:lnTo>
                  <a:pt x="0" y="10161562"/>
                </a:lnTo>
                <a:lnTo>
                  <a:pt x="0" y="0"/>
                </a:lnTo>
                <a:close/>
              </a:path>
            </a:pathLst>
          </a:custGeom>
          <a:blipFill rotWithShape="1">
            <a:blip r:embed="rId3">
              <a:alphaModFix/>
            </a:blip>
            <a:stretch>
              <a:fillRect t="-38548" r="-79015"/>
            </a:stretch>
          </a:blipFill>
          <a:ln>
            <a:noFill/>
          </a:ln>
        </p:spPr>
      </p:sp>
      <p:sp>
        <p:nvSpPr>
          <p:cNvPr id="285" name="Google Shape;285;p13"/>
          <p:cNvSpPr/>
          <p:nvPr/>
        </p:nvSpPr>
        <p:spPr>
          <a:xfrm>
            <a:off x="-123092" y="0"/>
            <a:ext cx="18367197" cy="10529945"/>
          </a:xfrm>
          <a:custGeom>
            <a:avLst/>
            <a:gdLst/>
            <a:ahLst/>
            <a:cxnLst/>
            <a:rect l="l" t="t" r="r" b="b"/>
            <a:pathLst>
              <a:path w="10649884" h="10676575" extrusionOk="0">
                <a:moveTo>
                  <a:pt x="0" y="0"/>
                </a:moveTo>
                <a:lnTo>
                  <a:pt x="10649884" y="0"/>
                </a:lnTo>
                <a:lnTo>
                  <a:pt x="10649884" y="10676575"/>
                </a:lnTo>
                <a:lnTo>
                  <a:pt x="0" y="10676575"/>
                </a:lnTo>
                <a:lnTo>
                  <a:pt x="0" y="0"/>
                </a:lnTo>
                <a:close/>
              </a:path>
            </a:pathLst>
          </a:custGeom>
          <a:blipFill rotWithShape="1">
            <a:blip r:embed="rId4">
              <a:alphaModFix/>
            </a:blip>
            <a:stretch>
              <a:fillRect/>
            </a:stretch>
          </a:blipFill>
          <a:ln>
            <a:noFill/>
          </a:ln>
        </p:spPr>
      </p:sp>
      <p:sp>
        <p:nvSpPr>
          <p:cNvPr id="288" name="Google Shape;288;p13"/>
          <p:cNvSpPr txBox="1"/>
          <p:nvPr/>
        </p:nvSpPr>
        <p:spPr>
          <a:xfrm>
            <a:off x="158262" y="1528762"/>
            <a:ext cx="17679661" cy="8032840"/>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0"/>
              </a:spcBef>
              <a:spcAft>
                <a:spcPts val="0"/>
              </a:spcAft>
              <a:buNone/>
            </a:pPr>
            <a:r>
              <a:rPr lang="en-US" sz="3999" b="1" i="0" u="none" strike="noStrike" cap="none" dirty="0">
                <a:solidFill>
                  <a:srgbClr val="202F53"/>
                </a:solidFill>
                <a:latin typeface="Roboto Condensed"/>
                <a:ea typeface="Roboto Condensed"/>
                <a:cs typeface="Roboto Condensed"/>
                <a:sym typeface="Roboto Condensed"/>
              </a:rPr>
              <a:t>   </a:t>
            </a:r>
            <a:r>
              <a:rPr lang="en-US" sz="3999" b="1" i="0" u="none" strike="noStrike" cap="none" dirty="0" err="1">
                <a:solidFill>
                  <a:srgbClr val="202F53"/>
                </a:solidFill>
                <a:latin typeface="Roboto Condensed"/>
                <a:ea typeface="Roboto Condensed"/>
                <a:cs typeface="Roboto Condensed"/>
                <a:sym typeface="Roboto Condensed"/>
              </a:rPr>
              <a:t>Thân</a:t>
            </a:r>
            <a:r>
              <a:rPr lang="en-US" sz="3999" b="1" i="0" u="none" strike="noStrike" cap="none" dirty="0">
                <a:solidFill>
                  <a:srgbClr val="202F53"/>
                </a:solidFill>
                <a:latin typeface="Roboto Condensed"/>
                <a:ea typeface="Roboto Condensed"/>
                <a:cs typeface="Roboto Condensed"/>
                <a:sym typeface="Roboto Condensed"/>
              </a:rPr>
              <a:t> </a:t>
            </a:r>
            <a:r>
              <a:rPr lang="en-US" sz="3999" b="1" i="0" u="none" strike="noStrike" cap="none" dirty="0" err="1">
                <a:solidFill>
                  <a:srgbClr val="202F53"/>
                </a:solidFill>
                <a:latin typeface="Roboto Condensed"/>
                <a:ea typeface="Roboto Condensed"/>
                <a:cs typeface="Roboto Condensed"/>
                <a:sym typeface="Roboto Condensed"/>
              </a:rPr>
              <a:t>bài</a:t>
            </a:r>
            <a:r>
              <a:rPr lang="en-US" sz="3999" b="1" i="0" u="none" strike="noStrike" cap="none" dirty="0">
                <a:solidFill>
                  <a:srgbClr val="202F53"/>
                </a:solidFill>
                <a:latin typeface="Roboto Condensed"/>
                <a:ea typeface="Roboto Condensed"/>
                <a:cs typeface="Roboto Condensed"/>
                <a:sym typeface="Roboto Condensed"/>
              </a:rPr>
              <a:t>: </a:t>
            </a:r>
            <a:r>
              <a:rPr lang="en-US" sz="3999" b="0" i="0" u="none" strike="noStrike" cap="none" dirty="0" err="1">
                <a:solidFill>
                  <a:srgbClr val="202F53"/>
                </a:solidFill>
                <a:latin typeface="Roboto Condensed"/>
                <a:ea typeface="Roboto Condensed"/>
                <a:cs typeface="Roboto Condensed"/>
                <a:sym typeface="Roboto Condensed"/>
              </a:rPr>
              <a:t>Cần</a:t>
            </a:r>
            <a:r>
              <a:rPr lang="en-US" sz="3999" b="0" i="0" u="none" strike="noStrike" cap="none" dirty="0">
                <a:solidFill>
                  <a:srgbClr val="202F53"/>
                </a:solidFill>
                <a:latin typeface="Roboto Condensed"/>
                <a:ea typeface="Roboto Condensed"/>
                <a:cs typeface="Roboto Condensed"/>
                <a:sym typeface="Roboto Condensed"/>
              </a:rPr>
              <a:t> </a:t>
            </a:r>
            <a:r>
              <a:rPr lang="en-US" sz="3999" b="0" i="0" u="none" strike="noStrike" cap="none" dirty="0" err="1">
                <a:solidFill>
                  <a:srgbClr val="202F53"/>
                </a:solidFill>
                <a:latin typeface="Roboto Condensed"/>
                <a:ea typeface="Roboto Condensed"/>
                <a:cs typeface="Roboto Condensed"/>
                <a:sym typeface="Roboto Condensed"/>
              </a:rPr>
              <a:t>triển</a:t>
            </a:r>
            <a:r>
              <a:rPr lang="en-US" sz="3999" b="0" i="0" u="none" strike="noStrike" cap="none" dirty="0">
                <a:solidFill>
                  <a:srgbClr val="202F53"/>
                </a:solidFill>
                <a:latin typeface="Roboto Condensed"/>
                <a:ea typeface="Roboto Condensed"/>
                <a:cs typeface="Roboto Condensed"/>
                <a:sym typeface="Roboto Condensed"/>
              </a:rPr>
              <a:t> </a:t>
            </a:r>
            <a:r>
              <a:rPr lang="en-US" sz="3999" b="0" i="0" u="none" strike="noStrike" cap="none" dirty="0" err="1">
                <a:solidFill>
                  <a:srgbClr val="202F53"/>
                </a:solidFill>
                <a:latin typeface="Roboto Condensed"/>
                <a:ea typeface="Roboto Condensed"/>
                <a:cs typeface="Roboto Condensed"/>
                <a:sym typeface="Roboto Condensed"/>
              </a:rPr>
              <a:t>khai</a:t>
            </a:r>
            <a:r>
              <a:rPr lang="en-US" sz="3999" b="0" i="0" u="none" strike="noStrike" cap="none" dirty="0">
                <a:solidFill>
                  <a:srgbClr val="202F53"/>
                </a:solidFill>
                <a:latin typeface="Roboto Condensed"/>
                <a:ea typeface="Roboto Condensed"/>
                <a:cs typeface="Roboto Condensed"/>
                <a:sym typeface="Roboto Condensed"/>
              </a:rPr>
              <a:t> </a:t>
            </a:r>
            <a:r>
              <a:rPr lang="en-US" sz="3999" b="0" i="0" u="none" strike="noStrike" cap="none" dirty="0" err="1">
                <a:solidFill>
                  <a:srgbClr val="202F53"/>
                </a:solidFill>
                <a:latin typeface="Roboto Condensed"/>
                <a:ea typeface="Roboto Condensed"/>
                <a:cs typeface="Roboto Condensed"/>
                <a:sym typeface="Roboto Condensed"/>
              </a:rPr>
              <a:t>các</a:t>
            </a:r>
            <a:r>
              <a:rPr lang="en-US" sz="3999" b="0" i="0" u="none" strike="noStrike" cap="none" dirty="0">
                <a:solidFill>
                  <a:srgbClr val="202F53"/>
                </a:solidFill>
                <a:latin typeface="Roboto Condensed"/>
                <a:ea typeface="Roboto Condensed"/>
                <a:cs typeface="Roboto Condensed"/>
                <a:sym typeface="Roboto Condensed"/>
              </a:rPr>
              <a:t> ý:</a:t>
            </a:r>
            <a:endParaRPr dirty="0"/>
          </a:p>
          <a:p>
            <a:pPr marL="863599" marR="0" lvl="1" indent="-431800" algn="just" rtl="0">
              <a:lnSpc>
                <a:spcPct val="150000"/>
              </a:lnSpc>
              <a:spcBef>
                <a:spcPts val="0"/>
              </a:spcBef>
              <a:spcAft>
                <a:spcPts val="0"/>
              </a:spcAft>
              <a:buClr>
                <a:srgbClr val="202F53"/>
              </a:buClr>
              <a:buSzPts val="3999"/>
              <a:buFont typeface="Arial"/>
              <a:buChar char="•"/>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chung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mà</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cấu</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tứ</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cùng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những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hình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ảnh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diễn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tả</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gợi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cho</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người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200" dirty="0">
              <a:solidFill>
                <a:schemeClr val="tx1"/>
              </a:solidFill>
              <a:latin typeface="Times New Roman" panose="02020603050405020304" pitchFamily="18" charset="0"/>
              <a:cs typeface="Times New Roman" panose="02020603050405020304" pitchFamily="18" charset="0"/>
            </a:endParaRPr>
          </a:p>
          <a:p>
            <a:pPr marL="863599" marR="0" lvl="1" indent="-431800" algn="just" rtl="0">
              <a:lnSpc>
                <a:spcPct val="150000"/>
              </a:lnSpc>
              <a:spcBef>
                <a:spcPts val="0"/>
              </a:spcBef>
              <a:spcAft>
                <a:spcPts val="0"/>
              </a:spcAft>
              <a:buClr>
                <a:srgbClr val="202F53"/>
              </a:buClr>
              <a:buSzPts val="3999"/>
              <a:buFont typeface="Arial"/>
              <a:buChar char="•"/>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biệt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này</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so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những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trên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phương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diện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xây</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dựng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hệ</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thống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hình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ảnh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tạo</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kết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nối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giữa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bộ</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phận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cấu</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tạo</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thực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hiện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những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so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sánh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cần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thiết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để</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chỉ</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biệt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200" dirty="0">
              <a:solidFill>
                <a:schemeClr val="tx1"/>
              </a:solidFill>
              <a:latin typeface="Times New Roman" panose="02020603050405020304" pitchFamily="18" charset="0"/>
              <a:cs typeface="Times New Roman" panose="02020603050405020304" pitchFamily="18" charset="0"/>
            </a:endParaRPr>
          </a:p>
          <a:p>
            <a:pPr marL="863599" marR="0" lvl="1" indent="-431800" algn="just" rtl="0">
              <a:lnSpc>
                <a:spcPct val="150000"/>
              </a:lnSpc>
              <a:spcBef>
                <a:spcPts val="0"/>
              </a:spcBef>
              <a:spcAft>
                <a:spcPts val="0"/>
              </a:spcAft>
              <a:buClr>
                <a:srgbClr val="202F53"/>
              </a:buClr>
              <a:buSzPts val="3999"/>
              <a:buFont typeface="Arial"/>
              <a:buChar char="•"/>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Điều</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được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làm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sáng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tỏ</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qua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việc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thăm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dò</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thử</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nghiệm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nhau</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đối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200" dirty="0">
              <a:solidFill>
                <a:schemeClr val="tx1"/>
              </a:solidFill>
              <a:latin typeface="Times New Roman" panose="02020603050405020304" pitchFamily="18" charset="0"/>
              <a:cs typeface="Times New Roman" panose="02020603050405020304" pitchFamily="18" charset="0"/>
            </a:endParaRPr>
          </a:p>
          <a:p>
            <a:pPr marL="863599" marR="0" lvl="1" indent="-431800" algn="just" rtl="0">
              <a:lnSpc>
                <a:spcPct val="150000"/>
              </a:lnSpc>
              <a:spcBef>
                <a:spcPts val="0"/>
              </a:spcBef>
              <a:spcAft>
                <a:spcPts val="0"/>
              </a:spcAft>
              <a:buClr>
                <a:srgbClr val="202F53"/>
              </a:buClr>
              <a:buSzPts val="3999"/>
              <a:buFont typeface="Arial"/>
              <a:buChar char="•"/>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gợi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mở</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về</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nhìn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đối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thế</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con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người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được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xuất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từ</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mạch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ngầm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bản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14"/>
          <p:cNvSpPr/>
          <p:nvPr/>
        </p:nvSpPr>
        <p:spPr>
          <a:xfrm rot="-5317407">
            <a:off x="8017985" y="-4723524"/>
            <a:ext cx="8559999" cy="10161562"/>
          </a:xfrm>
          <a:custGeom>
            <a:avLst/>
            <a:gdLst/>
            <a:ahLst/>
            <a:cxnLst/>
            <a:rect l="l" t="t" r="r" b="b"/>
            <a:pathLst>
              <a:path w="8559999" h="10161562" extrusionOk="0">
                <a:moveTo>
                  <a:pt x="0" y="0"/>
                </a:moveTo>
                <a:lnTo>
                  <a:pt x="8559999" y="0"/>
                </a:lnTo>
                <a:lnTo>
                  <a:pt x="8559999" y="10161562"/>
                </a:lnTo>
                <a:lnTo>
                  <a:pt x="0" y="10161562"/>
                </a:lnTo>
                <a:lnTo>
                  <a:pt x="0" y="0"/>
                </a:lnTo>
                <a:close/>
              </a:path>
            </a:pathLst>
          </a:custGeom>
          <a:blipFill rotWithShape="1">
            <a:blip r:embed="rId3">
              <a:alphaModFix/>
            </a:blip>
            <a:stretch>
              <a:fillRect t="-38548" r="-79015"/>
            </a:stretch>
          </a:blipFill>
          <a:ln>
            <a:noFill/>
          </a:ln>
        </p:spPr>
      </p:sp>
      <p:sp>
        <p:nvSpPr>
          <p:cNvPr id="302" name="Google Shape;302;p14"/>
          <p:cNvSpPr/>
          <p:nvPr/>
        </p:nvSpPr>
        <p:spPr>
          <a:xfrm>
            <a:off x="3873021" y="1100279"/>
            <a:ext cx="8203601" cy="5687383"/>
          </a:xfrm>
          <a:custGeom>
            <a:avLst/>
            <a:gdLst/>
            <a:ahLst/>
            <a:cxnLst/>
            <a:rect l="l" t="t" r="r" b="b"/>
            <a:pathLst>
              <a:path w="8203601" h="8224161" extrusionOk="0">
                <a:moveTo>
                  <a:pt x="0" y="0"/>
                </a:moveTo>
                <a:lnTo>
                  <a:pt x="8203601" y="0"/>
                </a:lnTo>
                <a:lnTo>
                  <a:pt x="8203601" y="8224161"/>
                </a:lnTo>
                <a:lnTo>
                  <a:pt x="0" y="8224161"/>
                </a:lnTo>
                <a:lnTo>
                  <a:pt x="0" y="0"/>
                </a:lnTo>
                <a:close/>
              </a:path>
            </a:pathLst>
          </a:custGeom>
          <a:blipFill rotWithShape="1">
            <a:blip r:embed="rId4">
              <a:alphaModFix/>
            </a:blip>
            <a:stretch>
              <a:fillRect/>
            </a:stretch>
          </a:blipFill>
          <a:ln>
            <a:noFill/>
          </a:ln>
        </p:spPr>
      </p:sp>
      <p:sp>
        <p:nvSpPr>
          <p:cNvPr id="303" name="Google Shape;303;p14"/>
          <p:cNvSpPr txBox="1"/>
          <p:nvPr/>
        </p:nvSpPr>
        <p:spPr>
          <a:xfrm>
            <a:off x="4736283" y="2343429"/>
            <a:ext cx="6694725" cy="3508012"/>
          </a:xfrm>
          <a:prstGeom prst="rect">
            <a:avLst/>
          </a:prstGeom>
          <a:noFill/>
          <a:ln>
            <a:noFill/>
          </a:ln>
        </p:spPr>
        <p:txBody>
          <a:bodyPr spcFirstLastPara="1" wrap="square" lIns="0" tIns="0" rIns="0" bIns="0" anchor="t" anchorCtr="0">
            <a:spAutoFit/>
          </a:bodyPr>
          <a:lstStyle/>
          <a:p>
            <a:pPr marL="0" marR="0" lvl="0" indent="0" algn="just" rtl="0">
              <a:lnSpc>
                <a:spcPct val="114003"/>
              </a:lnSpc>
              <a:spcBef>
                <a:spcPts val="0"/>
              </a:spcBef>
              <a:spcAft>
                <a:spcPts val="0"/>
              </a:spcAft>
              <a:buNone/>
            </a:pPr>
            <a:r>
              <a:rPr lang="en-US" sz="3999" b="1" i="0" u="none" strike="noStrike" cap="none" dirty="0" err="1">
                <a:solidFill>
                  <a:srgbClr val="202F53"/>
                </a:solidFill>
                <a:latin typeface="Roboto Condensed"/>
                <a:ea typeface="Roboto Condensed"/>
                <a:cs typeface="Roboto Condensed"/>
                <a:sym typeface="Roboto Condensed"/>
              </a:rPr>
              <a:t>Kết</a:t>
            </a:r>
            <a:r>
              <a:rPr lang="en-US" sz="3999" b="1" i="0" u="none" strike="noStrike" cap="none" dirty="0">
                <a:solidFill>
                  <a:srgbClr val="202F53"/>
                </a:solidFill>
                <a:latin typeface="Roboto Condensed"/>
                <a:ea typeface="Roboto Condensed"/>
                <a:cs typeface="Roboto Condensed"/>
                <a:sym typeface="Roboto Condensed"/>
              </a:rPr>
              <a:t> </a:t>
            </a:r>
            <a:r>
              <a:rPr lang="en-US" sz="3999" b="1" i="0" u="none" strike="noStrike" cap="none" dirty="0" err="1">
                <a:solidFill>
                  <a:srgbClr val="202F53"/>
                </a:solidFill>
                <a:latin typeface="Roboto Condensed"/>
                <a:ea typeface="Roboto Condensed"/>
                <a:cs typeface="Roboto Condensed"/>
                <a:sym typeface="Roboto Condensed"/>
              </a:rPr>
              <a:t>bài</a:t>
            </a:r>
            <a:r>
              <a:rPr lang="en-US" sz="3999" b="1" i="0" u="none" strike="noStrike" cap="none" dirty="0">
                <a:solidFill>
                  <a:srgbClr val="202F53"/>
                </a:solidFill>
                <a:latin typeface="Roboto Condensed"/>
                <a:ea typeface="Roboto Condensed"/>
                <a:cs typeface="Roboto Condensed"/>
                <a:sym typeface="Roboto Condensed"/>
              </a:rPr>
              <a:t>: </a:t>
            </a:r>
            <a:endParaRPr dirty="0"/>
          </a:p>
          <a:p>
            <a:pPr marL="0" marR="0" lvl="0" indent="0" algn="just" rtl="0">
              <a:lnSpc>
                <a:spcPct val="114003"/>
              </a:lnSpc>
              <a:spcBef>
                <a:spcPts val="0"/>
              </a:spcBef>
              <a:spcAft>
                <a:spcPts val="0"/>
              </a:spcAft>
              <a:buNone/>
            </a:pP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Khẳng</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định</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độc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đáo</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nghĩa</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nó</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đối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với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việc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đem</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nhìn</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mới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cho</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độc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giả</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p15"/>
          <p:cNvSpPr/>
          <p:nvPr/>
        </p:nvSpPr>
        <p:spPr>
          <a:xfrm rot="-3319272">
            <a:off x="15682602" y="-2314258"/>
            <a:ext cx="5907266" cy="6066512"/>
          </a:xfrm>
          <a:custGeom>
            <a:avLst/>
            <a:gdLst/>
            <a:ahLst/>
            <a:cxnLst/>
            <a:rect l="l" t="t" r="r" b="b"/>
            <a:pathLst>
              <a:path w="5907266" h="6066512" extrusionOk="0">
                <a:moveTo>
                  <a:pt x="0" y="0"/>
                </a:moveTo>
                <a:lnTo>
                  <a:pt x="5907266" y="0"/>
                </a:lnTo>
                <a:lnTo>
                  <a:pt x="5907266" y="6066513"/>
                </a:lnTo>
                <a:lnTo>
                  <a:pt x="0" y="6066513"/>
                </a:lnTo>
                <a:lnTo>
                  <a:pt x="0" y="0"/>
                </a:lnTo>
                <a:close/>
              </a:path>
            </a:pathLst>
          </a:custGeom>
          <a:blipFill rotWithShape="1">
            <a:blip r:embed="rId3">
              <a:alphaModFix/>
            </a:blip>
            <a:stretch>
              <a:fillRect/>
            </a:stretch>
          </a:blipFill>
          <a:ln>
            <a:noFill/>
          </a:ln>
        </p:spPr>
      </p:sp>
      <p:sp>
        <p:nvSpPr>
          <p:cNvPr id="310" name="Google Shape;310;p15"/>
          <p:cNvSpPr/>
          <p:nvPr/>
        </p:nvSpPr>
        <p:spPr>
          <a:xfrm>
            <a:off x="-432241" y="3335591"/>
            <a:ext cx="8108134" cy="8169405"/>
          </a:xfrm>
          <a:custGeom>
            <a:avLst/>
            <a:gdLst/>
            <a:ahLst/>
            <a:cxnLst/>
            <a:rect l="l" t="t" r="r" b="b"/>
            <a:pathLst>
              <a:path w="8108134" h="8169405" extrusionOk="0">
                <a:moveTo>
                  <a:pt x="0" y="0"/>
                </a:moveTo>
                <a:lnTo>
                  <a:pt x="8108135" y="0"/>
                </a:lnTo>
                <a:lnTo>
                  <a:pt x="8108135" y="8169404"/>
                </a:lnTo>
                <a:lnTo>
                  <a:pt x="0" y="8169404"/>
                </a:lnTo>
                <a:lnTo>
                  <a:pt x="0" y="0"/>
                </a:lnTo>
                <a:close/>
              </a:path>
            </a:pathLst>
          </a:custGeom>
          <a:blipFill rotWithShape="1">
            <a:blip r:embed="rId4">
              <a:alphaModFix/>
            </a:blip>
            <a:stretch>
              <a:fillRect/>
            </a:stretch>
          </a:blipFill>
          <a:ln>
            <a:noFill/>
          </a:ln>
        </p:spPr>
      </p:sp>
      <p:sp>
        <p:nvSpPr>
          <p:cNvPr id="311" name="Google Shape;311;p15"/>
          <p:cNvSpPr/>
          <p:nvPr/>
        </p:nvSpPr>
        <p:spPr>
          <a:xfrm>
            <a:off x="8576201" y="3489774"/>
            <a:ext cx="9186803" cy="2951261"/>
          </a:xfrm>
          <a:custGeom>
            <a:avLst/>
            <a:gdLst/>
            <a:ahLst/>
            <a:cxnLst/>
            <a:rect l="l" t="t" r="r" b="b"/>
            <a:pathLst>
              <a:path w="9186803" h="2951261" extrusionOk="0">
                <a:moveTo>
                  <a:pt x="0" y="0"/>
                </a:moveTo>
                <a:lnTo>
                  <a:pt x="9186803" y="0"/>
                </a:lnTo>
                <a:lnTo>
                  <a:pt x="9186803" y="2951261"/>
                </a:lnTo>
                <a:lnTo>
                  <a:pt x="0" y="2951261"/>
                </a:lnTo>
                <a:lnTo>
                  <a:pt x="0" y="0"/>
                </a:lnTo>
                <a:close/>
              </a:path>
            </a:pathLst>
          </a:custGeom>
          <a:blipFill rotWithShape="1">
            <a:blip r:embed="rId5">
              <a:alphaModFix/>
            </a:blip>
            <a:stretch>
              <a:fillRect/>
            </a:stretch>
          </a:blipFill>
          <a:ln>
            <a:noFill/>
          </a:ln>
        </p:spPr>
      </p:sp>
      <p:sp>
        <p:nvSpPr>
          <p:cNvPr id="312" name="Google Shape;312;p15"/>
          <p:cNvSpPr/>
          <p:nvPr/>
        </p:nvSpPr>
        <p:spPr>
          <a:xfrm>
            <a:off x="8576201" y="6755360"/>
            <a:ext cx="9186803" cy="2951261"/>
          </a:xfrm>
          <a:custGeom>
            <a:avLst/>
            <a:gdLst/>
            <a:ahLst/>
            <a:cxnLst/>
            <a:rect l="l" t="t" r="r" b="b"/>
            <a:pathLst>
              <a:path w="9186803" h="2951261" extrusionOk="0">
                <a:moveTo>
                  <a:pt x="0" y="0"/>
                </a:moveTo>
                <a:lnTo>
                  <a:pt x="9186803" y="0"/>
                </a:lnTo>
                <a:lnTo>
                  <a:pt x="9186803" y="2951260"/>
                </a:lnTo>
                <a:lnTo>
                  <a:pt x="0" y="2951260"/>
                </a:lnTo>
                <a:lnTo>
                  <a:pt x="0" y="0"/>
                </a:lnTo>
                <a:close/>
              </a:path>
            </a:pathLst>
          </a:custGeom>
          <a:blipFill rotWithShape="1">
            <a:blip r:embed="rId5">
              <a:alphaModFix/>
            </a:blip>
            <a:stretch>
              <a:fillRect/>
            </a:stretch>
          </a:blipFill>
          <a:ln>
            <a:noFill/>
          </a:ln>
        </p:spPr>
      </p:sp>
      <p:grpSp>
        <p:nvGrpSpPr>
          <p:cNvPr id="314" name="Google Shape;314;p15"/>
          <p:cNvGrpSpPr/>
          <p:nvPr/>
        </p:nvGrpSpPr>
        <p:grpSpPr>
          <a:xfrm>
            <a:off x="1584030" y="1499386"/>
            <a:ext cx="4297489" cy="3230756"/>
            <a:chOff x="0" y="-38100"/>
            <a:chExt cx="1131849" cy="850900"/>
          </a:xfrm>
        </p:grpSpPr>
        <p:sp>
          <p:nvSpPr>
            <p:cNvPr id="315" name="Google Shape;315;p15"/>
            <p:cNvSpPr/>
            <p:nvPr/>
          </p:nvSpPr>
          <p:spPr>
            <a:xfrm>
              <a:off x="0" y="0"/>
              <a:ext cx="1131849" cy="259124"/>
            </a:xfrm>
            <a:custGeom>
              <a:avLst/>
              <a:gdLst/>
              <a:ahLst/>
              <a:cxnLst/>
              <a:rect l="l" t="t" r="r" b="b"/>
              <a:pathLst>
                <a:path w="1131849" h="259124" extrusionOk="0">
                  <a:moveTo>
                    <a:pt x="129562" y="0"/>
                  </a:moveTo>
                  <a:lnTo>
                    <a:pt x="1002287" y="0"/>
                  </a:lnTo>
                  <a:cubicBezTo>
                    <a:pt x="1036649" y="0"/>
                    <a:pt x="1069604" y="13650"/>
                    <a:pt x="1093901" y="37948"/>
                  </a:cubicBezTo>
                  <a:cubicBezTo>
                    <a:pt x="1118199" y="62245"/>
                    <a:pt x="1131849" y="95200"/>
                    <a:pt x="1131849" y="129562"/>
                  </a:cubicBezTo>
                  <a:lnTo>
                    <a:pt x="1131849" y="129562"/>
                  </a:lnTo>
                  <a:cubicBezTo>
                    <a:pt x="1131849" y="201117"/>
                    <a:pt x="1073842" y="259124"/>
                    <a:pt x="1002287" y="259124"/>
                  </a:cubicBezTo>
                  <a:lnTo>
                    <a:pt x="129562" y="259124"/>
                  </a:lnTo>
                  <a:cubicBezTo>
                    <a:pt x="95200" y="259124"/>
                    <a:pt x="62245" y="245473"/>
                    <a:pt x="37948" y="221176"/>
                  </a:cubicBezTo>
                  <a:cubicBezTo>
                    <a:pt x="13650" y="196878"/>
                    <a:pt x="0" y="163924"/>
                    <a:pt x="0" y="129562"/>
                  </a:cubicBezTo>
                  <a:lnTo>
                    <a:pt x="0" y="129562"/>
                  </a:lnTo>
                  <a:cubicBezTo>
                    <a:pt x="0" y="95200"/>
                    <a:pt x="13650" y="62245"/>
                    <a:pt x="37948" y="37948"/>
                  </a:cubicBezTo>
                  <a:cubicBezTo>
                    <a:pt x="62245" y="13650"/>
                    <a:pt x="95200" y="0"/>
                    <a:pt x="129562" y="0"/>
                  </a:cubicBezTo>
                  <a:close/>
                </a:path>
              </a:pathLst>
            </a:custGeom>
            <a:solidFill>
              <a:srgbClr val="FBD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8" name="Google Shape;318;p15"/>
          <p:cNvSpPr txBox="1"/>
          <p:nvPr/>
        </p:nvSpPr>
        <p:spPr>
          <a:xfrm>
            <a:off x="1795911" y="1689889"/>
            <a:ext cx="38899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3: VIẾT</a:t>
            </a:r>
            <a:endParaRPr/>
          </a:p>
        </p:txBody>
      </p:sp>
      <p:sp>
        <p:nvSpPr>
          <p:cNvPr id="319" name="Google Shape;319;p15"/>
          <p:cNvSpPr txBox="1"/>
          <p:nvPr/>
        </p:nvSpPr>
        <p:spPr>
          <a:xfrm>
            <a:off x="1326574" y="3755733"/>
            <a:ext cx="4554945" cy="4361835"/>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0"/>
              </a:spcBef>
              <a:spcAft>
                <a:spcPts val="0"/>
              </a:spcAft>
              <a:buNone/>
            </a:pP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Dựa</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vào</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để</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thực</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hiện</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cần</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thể</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đảo</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trật</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hoặc</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bổ</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sung ý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mới</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nảy</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sinh</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quá</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trình</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99"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4499"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p:txBody>
      </p:sp>
      <p:grpSp>
        <p:nvGrpSpPr>
          <p:cNvPr id="320" name="Google Shape;320;p15"/>
          <p:cNvGrpSpPr/>
          <p:nvPr/>
        </p:nvGrpSpPr>
        <p:grpSpPr>
          <a:xfrm>
            <a:off x="8321227" y="1573803"/>
            <a:ext cx="9396307" cy="3230756"/>
            <a:chOff x="0" y="-38100"/>
            <a:chExt cx="2474747" cy="850900"/>
          </a:xfrm>
        </p:grpSpPr>
        <p:sp>
          <p:nvSpPr>
            <p:cNvPr id="321" name="Google Shape;321;p15"/>
            <p:cNvSpPr/>
            <p:nvPr/>
          </p:nvSpPr>
          <p:spPr>
            <a:xfrm>
              <a:off x="0" y="0"/>
              <a:ext cx="2474747" cy="259124"/>
            </a:xfrm>
            <a:custGeom>
              <a:avLst/>
              <a:gdLst/>
              <a:ahLst/>
              <a:cxnLst/>
              <a:rect l="l" t="t" r="r" b="b"/>
              <a:pathLst>
                <a:path w="2474747" h="259124" extrusionOk="0">
                  <a:moveTo>
                    <a:pt x="82393" y="0"/>
                  </a:moveTo>
                  <a:lnTo>
                    <a:pt x="2392354" y="0"/>
                  </a:lnTo>
                  <a:cubicBezTo>
                    <a:pt x="2437859" y="0"/>
                    <a:pt x="2474747" y="36889"/>
                    <a:pt x="2474747" y="82393"/>
                  </a:cubicBezTo>
                  <a:lnTo>
                    <a:pt x="2474747" y="176730"/>
                  </a:lnTo>
                  <a:cubicBezTo>
                    <a:pt x="2474747" y="222235"/>
                    <a:pt x="2437859" y="259124"/>
                    <a:pt x="2392354" y="259124"/>
                  </a:cubicBezTo>
                  <a:lnTo>
                    <a:pt x="82393" y="259124"/>
                  </a:lnTo>
                  <a:cubicBezTo>
                    <a:pt x="36889" y="259124"/>
                    <a:pt x="0" y="222235"/>
                    <a:pt x="0" y="176730"/>
                  </a:cubicBezTo>
                  <a:lnTo>
                    <a:pt x="0" y="82393"/>
                  </a:lnTo>
                  <a:cubicBezTo>
                    <a:pt x="0" y="36889"/>
                    <a:pt x="36889" y="0"/>
                    <a:pt x="82393" y="0"/>
                  </a:cubicBezTo>
                  <a:close/>
                </a:path>
              </a:pathLst>
            </a:custGeom>
            <a:solidFill>
              <a:srgbClr val="FBD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3" name="Google Shape;323;p15"/>
          <p:cNvSpPr txBox="1"/>
          <p:nvPr/>
        </p:nvSpPr>
        <p:spPr>
          <a:xfrm>
            <a:off x="8533108" y="1764306"/>
            <a:ext cx="94658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4: CHỈNH SỬA, HOÀN THIỆN</a:t>
            </a:r>
            <a:endParaRPr/>
          </a:p>
        </p:txBody>
      </p:sp>
      <p:sp>
        <p:nvSpPr>
          <p:cNvPr id="324" name="Google Shape;324;p15"/>
          <p:cNvSpPr txBox="1"/>
          <p:nvPr/>
        </p:nvSpPr>
        <p:spPr>
          <a:xfrm>
            <a:off x="9592252" y="3700484"/>
            <a:ext cx="7347600" cy="2215991"/>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0"/>
              </a:spcBef>
              <a:spcAft>
                <a:spcPts val="0"/>
              </a:spcAft>
              <a:buNone/>
            </a:pP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Dựa</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vào</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để</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thực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hiện</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cần</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thể</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đảo</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trật</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hoặc</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bổ</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sung ý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mới</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nảy</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sinh</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quá</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trình</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0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40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100" dirty="0">
              <a:solidFill>
                <a:schemeClr val="tx1"/>
              </a:solidFill>
              <a:latin typeface="Times New Roman" panose="02020603050405020304" pitchFamily="18" charset="0"/>
              <a:cs typeface="Times New Roman" panose="02020603050405020304" pitchFamily="18" charset="0"/>
            </a:endParaRPr>
          </a:p>
        </p:txBody>
      </p:sp>
      <p:sp>
        <p:nvSpPr>
          <p:cNvPr id="325" name="Google Shape;325;p15"/>
          <p:cNvSpPr txBox="1"/>
          <p:nvPr/>
        </p:nvSpPr>
        <p:spPr>
          <a:xfrm>
            <a:off x="9592252" y="7038460"/>
            <a:ext cx="7347600" cy="2493000"/>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0"/>
              </a:spcBef>
              <a:spcAft>
                <a:spcPts val="0"/>
              </a:spcAft>
              <a:buNone/>
            </a:pP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Xem</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những</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về</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cấu</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tứ</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đảm</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bảo</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đã</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diễn</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đạt</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đúng</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hiểu</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mình</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về</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vấn</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này</a:t>
            </a:r>
            <a:r>
              <a:rPr lang="en-US" sz="4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Google Shape;330;p16"/>
          <p:cNvSpPr/>
          <p:nvPr/>
        </p:nvSpPr>
        <p:spPr>
          <a:xfrm rot="-1482996">
            <a:off x="-2357860" y="-2775847"/>
            <a:ext cx="11506102" cy="5551694"/>
          </a:xfrm>
          <a:custGeom>
            <a:avLst/>
            <a:gdLst/>
            <a:ahLst/>
            <a:cxnLst/>
            <a:rect l="l" t="t" r="r" b="b"/>
            <a:pathLst>
              <a:path w="11506102" h="5551694" extrusionOk="0">
                <a:moveTo>
                  <a:pt x="0" y="0"/>
                </a:moveTo>
                <a:lnTo>
                  <a:pt x="11506101" y="0"/>
                </a:lnTo>
                <a:lnTo>
                  <a:pt x="11506101" y="5551694"/>
                </a:lnTo>
                <a:lnTo>
                  <a:pt x="0" y="5551694"/>
                </a:lnTo>
                <a:lnTo>
                  <a:pt x="0" y="0"/>
                </a:lnTo>
                <a:close/>
              </a:path>
            </a:pathLst>
          </a:custGeom>
          <a:blipFill rotWithShape="1">
            <a:blip r:embed="rId3">
              <a:alphaModFix/>
            </a:blip>
            <a:stretch>
              <a:fillRect/>
            </a:stretch>
          </a:blipFill>
          <a:ln>
            <a:noFill/>
          </a:ln>
        </p:spPr>
      </p:sp>
      <p:sp>
        <p:nvSpPr>
          <p:cNvPr id="331" name="Google Shape;331;p16"/>
          <p:cNvSpPr/>
          <p:nvPr/>
        </p:nvSpPr>
        <p:spPr>
          <a:xfrm>
            <a:off x="470771" y="-15834"/>
            <a:ext cx="10728021" cy="11028807"/>
          </a:xfrm>
          <a:custGeom>
            <a:avLst/>
            <a:gdLst/>
            <a:ahLst/>
            <a:cxnLst/>
            <a:rect l="l" t="t" r="r" b="b"/>
            <a:pathLst>
              <a:path w="10728021" h="11028807" extrusionOk="0">
                <a:moveTo>
                  <a:pt x="0" y="0"/>
                </a:moveTo>
                <a:lnTo>
                  <a:pt x="10728020" y="0"/>
                </a:lnTo>
                <a:lnTo>
                  <a:pt x="10728020" y="11028806"/>
                </a:lnTo>
                <a:lnTo>
                  <a:pt x="0" y="11028806"/>
                </a:lnTo>
                <a:lnTo>
                  <a:pt x="0" y="0"/>
                </a:lnTo>
                <a:close/>
              </a:path>
            </a:pathLst>
          </a:custGeom>
          <a:blipFill rotWithShape="1">
            <a:blip r:embed="rId4">
              <a:alphaModFix/>
            </a:blip>
            <a:stretch>
              <a:fillRect/>
            </a:stretch>
          </a:blipFill>
          <a:ln>
            <a:noFill/>
          </a:ln>
        </p:spPr>
      </p:sp>
      <p:sp>
        <p:nvSpPr>
          <p:cNvPr id="332" name="Google Shape;332;p16"/>
          <p:cNvSpPr/>
          <p:nvPr/>
        </p:nvSpPr>
        <p:spPr>
          <a:xfrm rot="-6291302">
            <a:off x="11959688" y="-310083"/>
            <a:ext cx="7980382" cy="6163973"/>
          </a:xfrm>
          <a:custGeom>
            <a:avLst/>
            <a:gdLst/>
            <a:ahLst/>
            <a:cxnLst/>
            <a:rect l="l" t="t" r="r" b="b"/>
            <a:pathLst>
              <a:path w="7980382" h="6163973" extrusionOk="0">
                <a:moveTo>
                  <a:pt x="0" y="0"/>
                </a:moveTo>
                <a:lnTo>
                  <a:pt x="7980383" y="0"/>
                </a:lnTo>
                <a:lnTo>
                  <a:pt x="7980383" y="6163972"/>
                </a:lnTo>
                <a:lnTo>
                  <a:pt x="0" y="6163972"/>
                </a:lnTo>
                <a:lnTo>
                  <a:pt x="0" y="0"/>
                </a:lnTo>
                <a:close/>
              </a:path>
            </a:pathLst>
          </a:custGeom>
          <a:blipFill rotWithShape="1">
            <a:blip r:embed="rId5">
              <a:alphaModFix/>
            </a:blip>
            <a:stretch>
              <a:fillRect l="-4077" t="-2290" r="-48133" b="-88618"/>
            </a:stretch>
          </a:blipFill>
          <a:ln>
            <a:noFill/>
          </a:ln>
        </p:spPr>
      </p:sp>
      <p:sp>
        <p:nvSpPr>
          <p:cNvPr id="334" name="Google Shape;334;p16"/>
          <p:cNvSpPr/>
          <p:nvPr/>
        </p:nvSpPr>
        <p:spPr>
          <a:xfrm>
            <a:off x="4375518" y="8574383"/>
            <a:ext cx="8330339" cy="6966246"/>
          </a:xfrm>
          <a:custGeom>
            <a:avLst/>
            <a:gdLst/>
            <a:ahLst/>
            <a:cxnLst/>
            <a:rect l="l" t="t" r="r" b="b"/>
            <a:pathLst>
              <a:path w="8330339" h="6966246" extrusionOk="0">
                <a:moveTo>
                  <a:pt x="0" y="0"/>
                </a:moveTo>
                <a:lnTo>
                  <a:pt x="8330340" y="0"/>
                </a:lnTo>
                <a:lnTo>
                  <a:pt x="8330340" y="6966247"/>
                </a:lnTo>
                <a:lnTo>
                  <a:pt x="0" y="6966247"/>
                </a:lnTo>
                <a:lnTo>
                  <a:pt x="0" y="0"/>
                </a:lnTo>
                <a:close/>
              </a:path>
            </a:pathLst>
          </a:custGeom>
          <a:blipFill rotWithShape="1">
            <a:blip r:embed="rId6">
              <a:alphaModFix/>
            </a:blip>
            <a:stretch>
              <a:fillRect/>
            </a:stretch>
          </a:blipFill>
          <a:ln>
            <a:noFill/>
          </a:ln>
        </p:spPr>
      </p:sp>
      <p:sp>
        <p:nvSpPr>
          <p:cNvPr id="335" name="Google Shape;335;p16"/>
          <p:cNvSpPr/>
          <p:nvPr/>
        </p:nvSpPr>
        <p:spPr>
          <a:xfrm>
            <a:off x="11386759" y="2012197"/>
            <a:ext cx="6249322" cy="6972744"/>
          </a:xfrm>
          <a:custGeom>
            <a:avLst/>
            <a:gdLst/>
            <a:ahLst/>
            <a:cxnLst/>
            <a:rect l="l" t="t" r="r" b="b"/>
            <a:pathLst>
              <a:path w="6249322" h="6972744" extrusionOk="0">
                <a:moveTo>
                  <a:pt x="0" y="0"/>
                </a:moveTo>
                <a:lnTo>
                  <a:pt x="6249321" y="0"/>
                </a:lnTo>
                <a:lnTo>
                  <a:pt x="6249321" y="6972744"/>
                </a:lnTo>
                <a:lnTo>
                  <a:pt x="0" y="6972744"/>
                </a:lnTo>
                <a:lnTo>
                  <a:pt x="0" y="0"/>
                </a:lnTo>
                <a:close/>
              </a:path>
            </a:pathLst>
          </a:custGeom>
          <a:blipFill rotWithShape="1">
            <a:blip r:embed="rId7">
              <a:alphaModFix/>
            </a:blip>
            <a:stretch>
              <a:fillRect/>
            </a:stretch>
          </a:blipFill>
          <a:ln>
            <a:noFill/>
          </a:ln>
        </p:spPr>
      </p:sp>
      <p:sp>
        <p:nvSpPr>
          <p:cNvPr id="336" name="Google Shape;336;p16"/>
          <p:cNvSpPr txBox="1"/>
          <p:nvPr/>
        </p:nvSpPr>
        <p:spPr>
          <a:xfrm>
            <a:off x="955600" y="923925"/>
            <a:ext cx="4879181"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IV. LUYỆN TẬP</a:t>
            </a:r>
            <a:endParaRPr dirty="0">
              <a:solidFill>
                <a:srgbClr val="FF0000"/>
              </a:solidFill>
            </a:endParaRPr>
          </a:p>
        </p:txBody>
      </p:sp>
      <p:sp>
        <p:nvSpPr>
          <p:cNvPr id="337" name="Google Shape;337;p16"/>
          <p:cNvSpPr txBox="1"/>
          <p:nvPr/>
        </p:nvSpPr>
        <p:spPr>
          <a:xfrm>
            <a:off x="1097744" y="2323656"/>
            <a:ext cx="9474074" cy="934593"/>
          </a:xfrm>
          <a:prstGeom prst="rect">
            <a:avLst/>
          </a:prstGeom>
          <a:noFill/>
          <a:ln>
            <a:noFill/>
          </a:ln>
        </p:spPr>
        <p:txBody>
          <a:bodyPr spcFirstLastPara="1" wrap="square" lIns="0" tIns="0" rIns="0" bIns="0" anchor="t" anchorCtr="0">
            <a:spAutoFit/>
          </a:bodyPr>
          <a:lstStyle/>
          <a:p>
            <a:pPr marL="0" marR="0" lvl="0" indent="0" algn="ctr" rtl="0">
              <a:lnSpc>
                <a:spcPct val="114002"/>
              </a:lnSpc>
              <a:spcBef>
                <a:spcPts val="0"/>
              </a:spcBef>
              <a:spcAft>
                <a:spcPts val="0"/>
              </a:spcAft>
              <a:buNone/>
            </a:pPr>
            <a:r>
              <a:rPr lang="en-US" sz="6399" b="1" i="0" u="none" strike="noStrike" cap="none">
                <a:solidFill>
                  <a:srgbClr val="202F53"/>
                </a:solidFill>
                <a:latin typeface="Charm"/>
                <a:ea typeface="Charm"/>
                <a:cs typeface="Charm"/>
                <a:sym typeface="Charm"/>
              </a:rPr>
              <a:t>Vẻ đẹp của tứ thơ</a:t>
            </a:r>
            <a:endParaRPr/>
          </a:p>
        </p:txBody>
      </p:sp>
      <p:sp>
        <p:nvSpPr>
          <p:cNvPr id="338" name="Google Shape;338;p16"/>
          <p:cNvSpPr txBox="1"/>
          <p:nvPr/>
        </p:nvSpPr>
        <p:spPr>
          <a:xfrm>
            <a:off x="712892" y="3492604"/>
            <a:ext cx="9467766" cy="5206365"/>
          </a:xfrm>
          <a:prstGeom prst="rect">
            <a:avLst/>
          </a:prstGeom>
          <a:noFill/>
          <a:ln>
            <a:noFill/>
          </a:ln>
        </p:spPr>
        <p:txBody>
          <a:bodyPr spcFirstLastPara="1" wrap="square" lIns="0" tIns="0" rIns="0" bIns="0" anchor="t" anchorCtr="0">
            <a:spAutoFit/>
          </a:bodyPr>
          <a:lstStyle/>
          <a:p>
            <a:pPr marL="971547" marR="0" lvl="1" indent="-485773" algn="just" rtl="0">
              <a:lnSpc>
                <a:spcPct val="114003"/>
              </a:lnSpc>
              <a:spcBef>
                <a:spcPts val="0"/>
              </a:spcBef>
              <a:spcAft>
                <a:spcPts val="0"/>
              </a:spcAft>
              <a:buClr>
                <a:srgbClr val="202F53"/>
              </a:buClr>
              <a:buSzPts val="4499"/>
              <a:buFont typeface="Arial"/>
              <a:buChar char="•"/>
            </a:pPr>
            <a:r>
              <a:rPr lang="en-US" sz="4499" b="0" i="0" u="none" strike="noStrike" cap="none" dirty="0" err="1">
                <a:solidFill>
                  <a:srgbClr val="202F53"/>
                </a:solidFill>
                <a:latin typeface="Roboto Condensed"/>
                <a:ea typeface="Roboto Condensed"/>
                <a:cs typeface="Roboto Condensed"/>
                <a:sym typeface="Roboto Condensed"/>
              </a:rPr>
              <a:t>Lớp</a:t>
            </a:r>
            <a:r>
              <a:rPr lang="en-US" sz="4499" b="0" i="0" u="none" strike="noStrike" cap="none" dirty="0">
                <a:solidFill>
                  <a:srgbClr val="202F53"/>
                </a:solidFill>
                <a:latin typeface="Roboto Condensed"/>
                <a:ea typeface="Roboto Condensed"/>
                <a:cs typeface="Roboto Condensed"/>
                <a:sym typeface="Roboto Condensed"/>
              </a:rPr>
              <a:t> chia </a:t>
            </a:r>
            <a:r>
              <a:rPr lang="en-US" sz="4499" b="0" i="0" u="none" strike="noStrike" cap="none" dirty="0" err="1">
                <a:solidFill>
                  <a:srgbClr val="202F53"/>
                </a:solidFill>
                <a:latin typeface="Roboto Condensed"/>
                <a:ea typeface="Roboto Condensed"/>
                <a:cs typeface="Roboto Condensed"/>
                <a:sym typeface="Roboto Condensed"/>
              </a:rPr>
              <a:t>thành</a:t>
            </a:r>
            <a:r>
              <a:rPr lang="en-US" sz="4499" b="0" i="0" u="none" strike="noStrike" cap="none" dirty="0">
                <a:solidFill>
                  <a:srgbClr val="202F53"/>
                </a:solidFill>
                <a:latin typeface="Roboto Condensed"/>
                <a:ea typeface="Roboto Condensed"/>
                <a:cs typeface="Roboto Condensed"/>
                <a:sym typeface="Roboto Condensed"/>
              </a:rPr>
              <a:t> 4 </a:t>
            </a:r>
            <a:r>
              <a:rPr lang="en-US" sz="4499" b="0" i="0" u="none" strike="noStrike" cap="none" dirty="0" err="1">
                <a:solidFill>
                  <a:srgbClr val="202F53"/>
                </a:solidFill>
                <a:latin typeface="Roboto Condensed"/>
                <a:ea typeface="Roboto Condensed"/>
                <a:cs typeface="Roboto Condensed"/>
                <a:sym typeface="Roboto Condensed"/>
              </a:rPr>
              <a:t>nhóm</a:t>
            </a:r>
            <a:endParaRPr dirty="0"/>
          </a:p>
          <a:p>
            <a:pPr marL="971547" marR="0" lvl="1" indent="-485773" algn="just" rtl="0">
              <a:lnSpc>
                <a:spcPct val="114003"/>
              </a:lnSpc>
              <a:spcBef>
                <a:spcPts val="0"/>
              </a:spcBef>
              <a:spcAft>
                <a:spcPts val="0"/>
              </a:spcAft>
              <a:buClr>
                <a:srgbClr val="202F53"/>
              </a:buClr>
              <a:buSzPts val="4499"/>
              <a:buFont typeface="Arial"/>
              <a:buChar char="•"/>
            </a:pPr>
            <a:r>
              <a:rPr lang="en-US" sz="4499" b="0" i="0" u="none" strike="noStrike" cap="none" dirty="0" err="1">
                <a:solidFill>
                  <a:srgbClr val="202F53"/>
                </a:solidFill>
                <a:latin typeface="Roboto Condensed"/>
                <a:ea typeface="Roboto Condensed"/>
                <a:cs typeface="Roboto Condensed"/>
                <a:sym typeface="Roboto Condensed"/>
              </a:rPr>
              <a:t>Mỗi</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nhóm</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thảo</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luận</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để</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lựa</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chọn</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tác</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phẩm</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thơ</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có</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cấu</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tứ</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và</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hệ</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thống</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hình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ảnh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độc</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đáo</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làm</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đối</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tượng</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nghị</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luận</a:t>
            </a:r>
            <a:r>
              <a:rPr lang="en-US" sz="4499" b="0" i="0" u="none" strike="noStrike" cap="none" dirty="0">
                <a:solidFill>
                  <a:srgbClr val="202F53"/>
                </a:solidFill>
                <a:latin typeface="Roboto Condensed"/>
                <a:ea typeface="Roboto Condensed"/>
                <a:cs typeface="Roboto Condensed"/>
                <a:sym typeface="Roboto Condensed"/>
              </a:rPr>
              <a:t>.</a:t>
            </a:r>
            <a:endParaRPr dirty="0"/>
          </a:p>
          <a:p>
            <a:pPr marL="971547" marR="0" lvl="1" indent="-485773" algn="just" rtl="0">
              <a:lnSpc>
                <a:spcPct val="114003"/>
              </a:lnSpc>
              <a:spcBef>
                <a:spcPts val="0"/>
              </a:spcBef>
              <a:spcAft>
                <a:spcPts val="0"/>
              </a:spcAft>
              <a:buClr>
                <a:srgbClr val="202F53"/>
              </a:buClr>
              <a:buSzPts val="4499"/>
              <a:buFont typeface="Arial"/>
              <a:buChar char="•"/>
            </a:pPr>
            <a:r>
              <a:rPr lang="en-US" sz="4499" b="0" i="0" u="none" strike="noStrike" cap="none" dirty="0" err="1">
                <a:solidFill>
                  <a:srgbClr val="202F53"/>
                </a:solidFill>
                <a:latin typeface="Roboto Condensed"/>
                <a:ea typeface="Roboto Condensed"/>
                <a:cs typeface="Roboto Condensed"/>
                <a:sym typeface="Roboto Condensed"/>
              </a:rPr>
              <a:t>Lập</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dàn</a:t>
            </a:r>
            <a:r>
              <a:rPr lang="en-US" sz="4499" b="0" i="0" u="none" strike="noStrike" cap="none" dirty="0">
                <a:solidFill>
                  <a:srgbClr val="202F53"/>
                </a:solidFill>
                <a:latin typeface="Roboto Condensed"/>
                <a:ea typeface="Roboto Condensed"/>
                <a:cs typeface="Roboto Condensed"/>
                <a:sym typeface="Roboto Condensed"/>
              </a:rPr>
              <a:t> ý chi </a:t>
            </a:r>
            <a:r>
              <a:rPr lang="en-US" sz="4499" b="0" i="0" u="none" strike="noStrike" cap="none" dirty="0" err="1">
                <a:solidFill>
                  <a:srgbClr val="202F53"/>
                </a:solidFill>
                <a:latin typeface="Roboto Condensed"/>
                <a:ea typeface="Roboto Condensed"/>
                <a:cs typeface="Roboto Condensed"/>
                <a:sym typeface="Roboto Condensed"/>
              </a:rPr>
              <a:t>tiết</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phân</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tích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vẻ</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đẹp</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của</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tứ</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thơ</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và</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hình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ảnh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trong</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tác</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phẩm</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đã</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chọn</a:t>
            </a:r>
            <a:r>
              <a:rPr lang="en-US" sz="4499" b="0" i="0" u="none" strike="noStrike" cap="none" dirty="0">
                <a:solidFill>
                  <a:srgbClr val="202F53"/>
                </a:solidFill>
                <a:latin typeface="Roboto Condensed"/>
                <a:ea typeface="Roboto Condensed"/>
                <a:cs typeface="Roboto Condensed"/>
                <a:sym typeface="Roboto Condensed"/>
              </a:rPr>
              <a:t>. </a:t>
            </a:r>
            <a:endParaRPr dirty="0"/>
          </a:p>
          <a:p>
            <a:pPr marL="971547" marR="0" lvl="1" indent="-485773" algn="just" rtl="0">
              <a:lnSpc>
                <a:spcPct val="114003"/>
              </a:lnSpc>
              <a:spcBef>
                <a:spcPts val="0"/>
              </a:spcBef>
              <a:spcAft>
                <a:spcPts val="0"/>
              </a:spcAft>
              <a:buClr>
                <a:srgbClr val="202F53"/>
              </a:buClr>
              <a:buSzPts val="4499"/>
              <a:buFont typeface="Arial"/>
              <a:buChar char="•"/>
            </a:pPr>
            <a:r>
              <a:rPr lang="en-US" sz="4499" b="0" i="0" u="none" strike="noStrike" cap="none" dirty="0" err="1">
                <a:solidFill>
                  <a:srgbClr val="202F53"/>
                </a:solidFill>
                <a:latin typeface="Roboto Condensed"/>
                <a:ea typeface="Roboto Condensed"/>
                <a:cs typeface="Roboto Condensed"/>
                <a:sym typeface="Roboto Condensed"/>
              </a:rPr>
              <a:t>Trình</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bày</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trên</a:t>
            </a:r>
            <a:r>
              <a:rPr lang="en-US" sz="4499" b="0" i="0" u="none" strike="noStrike" cap="none" dirty="0">
                <a:solidFill>
                  <a:srgbClr val="202F53"/>
                </a:solidFill>
                <a:latin typeface="Roboto Condensed"/>
                <a:ea typeface="Roboto Condensed"/>
                <a:cs typeface="Roboto Condensed"/>
                <a:sym typeface="Roboto Condensed"/>
              </a:rPr>
              <a:t> </a:t>
            </a:r>
            <a:r>
              <a:rPr lang="en-US" sz="4499" b="0" i="0" u="none" strike="noStrike" cap="none" dirty="0" err="1">
                <a:solidFill>
                  <a:srgbClr val="202F53"/>
                </a:solidFill>
                <a:latin typeface="Roboto Condensed"/>
                <a:ea typeface="Roboto Condensed"/>
                <a:cs typeface="Roboto Condensed"/>
                <a:sym typeface="Roboto Condensed"/>
              </a:rPr>
              <a:t>giấy</a:t>
            </a:r>
            <a:r>
              <a:rPr lang="en-US" sz="4499" b="0" i="0" u="none" strike="noStrike" cap="none" dirty="0">
                <a:solidFill>
                  <a:srgbClr val="202F53"/>
                </a:solidFill>
                <a:latin typeface="Roboto Condensed"/>
                <a:ea typeface="Roboto Condensed"/>
                <a:cs typeface="Roboto Condensed"/>
                <a:sym typeface="Roboto Condensed"/>
              </a:rPr>
              <a:t> A3</a:t>
            </a:r>
            <a:endParaRPr dirty="0"/>
          </a:p>
        </p:txBody>
      </p:sp>
      <p:sp>
        <p:nvSpPr>
          <p:cNvPr id="339" name="Google Shape;339;p16"/>
          <p:cNvSpPr txBox="1"/>
          <p:nvPr/>
        </p:nvSpPr>
        <p:spPr>
          <a:xfrm>
            <a:off x="11386759" y="3949489"/>
            <a:ext cx="5615032" cy="3469386"/>
          </a:xfrm>
          <a:prstGeom prst="rect">
            <a:avLst/>
          </a:prstGeom>
          <a:noFill/>
          <a:ln>
            <a:noFill/>
          </a:ln>
        </p:spPr>
        <p:txBody>
          <a:bodyPr spcFirstLastPara="1" wrap="square" lIns="0" tIns="0" rIns="0" bIns="0" anchor="t" anchorCtr="0">
            <a:spAutoFit/>
          </a:bodyPr>
          <a:lstStyle/>
          <a:p>
            <a:pPr marL="885189" marR="0" lvl="1" indent="-442594" algn="l" rtl="0">
              <a:lnSpc>
                <a:spcPct val="114003"/>
              </a:lnSpc>
              <a:spcBef>
                <a:spcPts val="0"/>
              </a:spcBef>
              <a:spcAft>
                <a:spcPts val="0"/>
              </a:spcAft>
              <a:buClr>
                <a:srgbClr val="202F53"/>
              </a:buClr>
              <a:buSzPts val="4099"/>
              <a:buFont typeface="Arial"/>
              <a:buChar char="•"/>
            </a:pPr>
            <a:r>
              <a:rPr lang="en-US" sz="4099" b="1" i="0" u="none" strike="noStrike" cap="none">
                <a:solidFill>
                  <a:srgbClr val="202F53"/>
                </a:solidFill>
                <a:latin typeface="Roboto Condensed"/>
                <a:ea typeface="Roboto Condensed"/>
                <a:cs typeface="Roboto Condensed"/>
                <a:sym typeface="Roboto Condensed"/>
              </a:rPr>
              <a:t>Thời gian thảo luận: 20 phút</a:t>
            </a:r>
            <a:endParaRPr/>
          </a:p>
          <a:p>
            <a:pPr marL="863599" marR="0" lvl="1" indent="-431800" algn="l" rtl="0">
              <a:lnSpc>
                <a:spcPct val="114003"/>
              </a:lnSpc>
              <a:spcBef>
                <a:spcPts val="0"/>
              </a:spcBef>
              <a:spcAft>
                <a:spcPts val="0"/>
              </a:spcAft>
              <a:buClr>
                <a:srgbClr val="202F53"/>
              </a:buClr>
              <a:buSzPts val="3999"/>
              <a:buFont typeface="Arial"/>
              <a:buChar char="•"/>
            </a:pPr>
            <a:r>
              <a:rPr lang="en-US" sz="3999" b="1" i="0" u="none" strike="noStrike" cap="none">
                <a:solidFill>
                  <a:srgbClr val="202F53"/>
                </a:solidFill>
                <a:latin typeface="Roboto Condensed"/>
                <a:ea typeface="Roboto Condensed"/>
                <a:cs typeface="Roboto Condensed"/>
                <a:sym typeface="Roboto Condensed"/>
              </a:rPr>
              <a:t>Thời gian thuyết trình: 15 phút</a:t>
            </a:r>
            <a:endParaRPr/>
          </a:p>
          <a:p>
            <a:pPr marL="863599" marR="0" lvl="1" indent="-431800" algn="l" rtl="0">
              <a:lnSpc>
                <a:spcPct val="114003"/>
              </a:lnSpc>
              <a:spcBef>
                <a:spcPts val="0"/>
              </a:spcBef>
              <a:spcAft>
                <a:spcPts val="0"/>
              </a:spcAft>
              <a:buClr>
                <a:srgbClr val="202F53"/>
              </a:buClr>
              <a:buSzPts val="3999"/>
              <a:buFont typeface="Arial"/>
              <a:buChar char="•"/>
            </a:pPr>
            <a:r>
              <a:rPr lang="en-US" sz="3999" b="1" i="0" u="none" strike="noStrike" cap="none">
                <a:solidFill>
                  <a:srgbClr val="202F53"/>
                </a:solidFill>
                <a:latin typeface="Roboto Condensed"/>
                <a:ea typeface="Roboto Condensed"/>
                <a:cs typeface="Roboto Condensed"/>
                <a:sym typeface="Roboto Condensed"/>
              </a:rPr>
              <a:t>Thời gian chấm, nhận xét: 5 phút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17"/>
          <p:cNvSpPr/>
          <p:nvPr/>
        </p:nvSpPr>
        <p:spPr>
          <a:xfrm rot="3767713">
            <a:off x="-8032167" y="-584678"/>
            <a:ext cx="17774704" cy="8176364"/>
          </a:xfrm>
          <a:custGeom>
            <a:avLst/>
            <a:gdLst/>
            <a:ahLst/>
            <a:cxnLst/>
            <a:rect l="l" t="t" r="r" b="b"/>
            <a:pathLst>
              <a:path w="17774704" h="8176364" extrusionOk="0">
                <a:moveTo>
                  <a:pt x="0" y="0"/>
                </a:moveTo>
                <a:lnTo>
                  <a:pt x="17774705" y="0"/>
                </a:lnTo>
                <a:lnTo>
                  <a:pt x="17774705" y="8176364"/>
                </a:lnTo>
                <a:lnTo>
                  <a:pt x="0" y="8176364"/>
                </a:lnTo>
                <a:lnTo>
                  <a:pt x="0" y="0"/>
                </a:lnTo>
                <a:close/>
              </a:path>
            </a:pathLst>
          </a:custGeom>
          <a:blipFill rotWithShape="1">
            <a:blip r:embed="rId3">
              <a:alphaModFix/>
            </a:blip>
            <a:stretch>
              <a:fillRect/>
            </a:stretch>
          </a:blipFill>
          <a:ln>
            <a:noFill/>
          </a:ln>
        </p:spPr>
      </p:sp>
      <p:sp>
        <p:nvSpPr>
          <p:cNvPr id="346" name="Google Shape;346;p17"/>
          <p:cNvSpPr/>
          <p:nvPr/>
        </p:nvSpPr>
        <p:spPr>
          <a:xfrm>
            <a:off x="8554175" y="1408112"/>
            <a:ext cx="7712385" cy="7839781"/>
          </a:xfrm>
          <a:custGeom>
            <a:avLst/>
            <a:gdLst/>
            <a:ahLst/>
            <a:cxnLst/>
            <a:rect l="l" t="t" r="r" b="b"/>
            <a:pathLst>
              <a:path w="7712385" h="7839781" extrusionOk="0">
                <a:moveTo>
                  <a:pt x="0" y="0"/>
                </a:moveTo>
                <a:lnTo>
                  <a:pt x="7712385" y="0"/>
                </a:lnTo>
                <a:lnTo>
                  <a:pt x="7712385" y="7839782"/>
                </a:lnTo>
                <a:lnTo>
                  <a:pt x="0" y="7839782"/>
                </a:lnTo>
                <a:lnTo>
                  <a:pt x="0" y="0"/>
                </a:lnTo>
                <a:close/>
              </a:path>
            </a:pathLst>
          </a:custGeom>
          <a:blipFill rotWithShape="1">
            <a:blip r:embed="rId4">
              <a:alphaModFix/>
            </a:blip>
            <a:stretch>
              <a:fillRect/>
            </a:stretch>
          </a:blipFill>
          <a:ln>
            <a:noFill/>
          </a:ln>
        </p:spPr>
      </p:sp>
      <p:sp>
        <p:nvSpPr>
          <p:cNvPr id="348" name="Google Shape;348;p17"/>
          <p:cNvSpPr txBox="1"/>
          <p:nvPr/>
        </p:nvSpPr>
        <p:spPr>
          <a:xfrm>
            <a:off x="1212700" y="923925"/>
            <a:ext cx="4364980"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V. VẬN DỤNG</a:t>
            </a:r>
            <a:endParaRPr dirty="0">
              <a:solidFill>
                <a:srgbClr val="FF0000"/>
              </a:solidFill>
            </a:endParaRPr>
          </a:p>
        </p:txBody>
      </p:sp>
      <p:sp>
        <p:nvSpPr>
          <p:cNvPr id="349" name="Google Shape;349;p17"/>
          <p:cNvSpPr txBox="1"/>
          <p:nvPr/>
        </p:nvSpPr>
        <p:spPr>
          <a:xfrm>
            <a:off x="9465543" y="3513029"/>
            <a:ext cx="5889600" cy="4155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99" b="0" i="0" u="none" strike="noStrike" cap="none">
                <a:solidFill>
                  <a:srgbClr val="202F53"/>
                </a:solidFill>
                <a:latin typeface="Roboto Condensed"/>
                <a:ea typeface="Roboto Condensed"/>
                <a:cs typeface="Roboto Condensed"/>
                <a:sym typeface="Roboto Condensed"/>
              </a:rPr>
              <a:t>HS dựa vào dàn ý chung của nhóm mình, viết hoàn chỉnh bài văn phân tích cấu tứ và hình ảnh trong tác phẩm thơ. </a:t>
            </a:r>
            <a:endParaRPr/>
          </a:p>
          <a:p>
            <a:pPr marL="0" marR="0" lvl="0" indent="0" algn="ctr" rtl="0">
              <a:lnSpc>
                <a:spcPct val="100000"/>
              </a:lnSpc>
              <a:spcBef>
                <a:spcPts val="0"/>
              </a:spcBef>
              <a:spcAft>
                <a:spcPts val="0"/>
              </a:spcAft>
              <a:buNone/>
            </a:pPr>
            <a:r>
              <a:rPr lang="en-US" sz="4499" b="0" i="0" u="none" strike="noStrike" cap="none">
                <a:solidFill>
                  <a:srgbClr val="202F53"/>
                </a:solidFill>
                <a:latin typeface="Roboto Condensed"/>
                <a:ea typeface="Roboto Condensed"/>
                <a:cs typeface="Roboto Condensed"/>
                <a:sym typeface="Roboto Condensed"/>
              </a:rPr>
              <a:t>Tự sửa lỗi theo bảng kiểm</a:t>
            </a:r>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2" y="2655277"/>
            <a:ext cx="8149403" cy="777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53"/>
        <p:cNvGrpSpPr/>
        <p:nvPr/>
      </p:nvGrpSpPr>
      <p:grpSpPr>
        <a:xfrm>
          <a:off x="0" y="0"/>
          <a:ext cx="0" cy="0"/>
          <a:chOff x="0" y="0"/>
          <a:chExt cx="0" cy="0"/>
        </a:xfrm>
      </p:grpSpPr>
      <p:sp>
        <p:nvSpPr>
          <p:cNvPr id="354" name="Google Shape;354;p18"/>
          <p:cNvSpPr/>
          <p:nvPr/>
        </p:nvSpPr>
        <p:spPr>
          <a:xfrm rot="3767713">
            <a:off x="-8032167" y="-584678"/>
            <a:ext cx="17774704" cy="8176364"/>
          </a:xfrm>
          <a:custGeom>
            <a:avLst/>
            <a:gdLst/>
            <a:ahLst/>
            <a:cxnLst/>
            <a:rect l="l" t="t" r="r" b="b"/>
            <a:pathLst>
              <a:path w="17774704" h="8176364" extrusionOk="0">
                <a:moveTo>
                  <a:pt x="0" y="0"/>
                </a:moveTo>
                <a:lnTo>
                  <a:pt x="17774705" y="0"/>
                </a:lnTo>
                <a:lnTo>
                  <a:pt x="17774705" y="8176364"/>
                </a:lnTo>
                <a:lnTo>
                  <a:pt x="0" y="8176364"/>
                </a:lnTo>
                <a:lnTo>
                  <a:pt x="0" y="0"/>
                </a:lnTo>
                <a:close/>
              </a:path>
            </a:pathLst>
          </a:custGeom>
          <a:blipFill rotWithShape="1">
            <a:blip r:embed="rId3">
              <a:alphaModFix/>
            </a:blip>
            <a:stretch>
              <a:fillRect/>
            </a:stretch>
          </a:blipFill>
          <a:ln>
            <a:noFill/>
          </a:ln>
        </p:spPr>
      </p:sp>
      <p:graphicFrame>
        <p:nvGraphicFramePr>
          <p:cNvPr id="355" name="Google Shape;355;p18"/>
          <p:cNvGraphicFramePr/>
          <p:nvPr/>
        </p:nvGraphicFramePr>
        <p:xfrm>
          <a:off x="469600" y="1028700"/>
          <a:ext cx="17348775" cy="9386956"/>
        </p:xfrm>
        <a:graphic>
          <a:graphicData uri="http://schemas.openxmlformats.org/drawingml/2006/table">
            <a:tbl>
              <a:tblPr>
                <a:noFill/>
                <a:tableStyleId>{2A341DD8-C16D-4C84-A21C-5FF3C929AA87}</a:tableStyleId>
              </a:tblPr>
              <a:tblGrid>
                <a:gridCol w="1464625">
                  <a:extLst>
                    <a:ext uri="{9D8B030D-6E8A-4147-A177-3AD203B41FA5}">
                      <a16:colId xmlns:a16="http://schemas.microsoft.com/office/drawing/2014/main" val="20000"/>
                    </a:ext>
                  </a:extLst>
                </a:gridCol>
                <a:gridCol w="13763000">
                  <a:extLst>
                    <a:ext uri="{9D8B030D-6E8A-4147-A177-3AD203B41FA5}">
                      <a16:colId xmlns:a16="http://schemas.microsoft.com/office/drawing/2014/main" val="20001"/>
                    </a:ext>
                  </a:extLst>
                </a:gridCol>
                <a:gridCol w="873200">
                  <a:extLst>
                    <a:ext uri="{9D8B030D-6E8A-4147-A177-3AD203B41FA5}">
                      <a16:colId xmlns:a16="http://schemas.microsoft.com/office/drawing/2014/main" val="20002"/>
                    </a:ext>
                  </a:extLst>
                </a:gridCol>
                <a:gridCol w="1247950">
                  <a:extLst>
                    <a:ext uri="{9D8B030D-6E8A-4147-A177-3AD203B41FA5}">
                      <a16:colId xmlns:a16="http://schemas.microsoft.com/office/drawing/2014/main" val="20003"/>
                    </a:ext>
                  </a:extLst>
                </a:gridCol>
              </a:tblGrid>
              <a:tr h="610875">
                <a:tc gridSpan="2">
                  <a:txBody>
                    <a:bodyPr/>
                    <a:lstStyle/>
                    <a:p>
                      <a:pPr marL="0" marR="0" lvl="0" indent="0" algn="ctr"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Nội dung kiểm tra</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hMerge="1">
                  <a:txBody>
                    <a:bodyPr/>
                    <a:lstStyle/>
                    <a:p>
                      <a:endParaRPr lang="en-US"/>
                    </a:p>
                  </a:txBody>
                  <a:tcPr/>
                </a:tc>
                <a:tc>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Đạt</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Chưa đạt</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extLst>
                  <a:ext uri="{0D108BD9-81ED-4DB2-BD59-A6C34878D82A}">
                    <a16:rowId xmlns:a16="http://schemas.microsoft.com/office/drawing/2014/main" val="10000"/>
                  </a:ext>
                </a:extLst>
              </a:tr>
              <a:tr h="610875">
                <a:tc>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Mở bài</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Giới thiệu chung về bài thơ và xác định vấn đề sẽ được tập trung bàn luận trong bài viết</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1"/>
                  </a:ext>
                </a:extLst>
              </a:tr>
              <a:tr h="750075">
                <a:tc rowSpan="4">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Thân bài</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Cảm giác chung mà cấu tứ cùng những hình ảnh và cách diễn tả khác lạ trong bài thơ đã gợi cho người đọc.</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2"/>
                  </a:ext>
                </a:extLst>
              </a:tr>
              <a:tr h="10472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Thực hiện những so sánh cần thiết để chỉ ra sự khác biệt của bài thơ này so với những bài thơ khác trên phương diện xây dựng hệ thống hình ảnh và tạo sự kết nối giữa các bộ phận cấu tạo trong bài thơ.</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3"/>
                  </a:ext>
                </a:extLst>
              </a:tr>
              <a:tr h="7500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Điều được làm sáng tỏ qua việc đọc thăm dò và thử nghiệm các cách đọc khác nhau đối với bài thơ.</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4"/>
                  </a:ext>
                </a:extLst>
              </a:tr>
              <a:tr h="7500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Sự gợi mở về cách nhìn mới đối với thế giới và con người được đề xuất từ mạch ngầm văn bản.</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5"/>
                  </a:ext>
                </a:extLst>
              </a:tr>
              <a:tr h="750075">
                <a:tc>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Kết bài</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Khẳng định lại sự độc đáo của bài thơ và ý nghĩa của nó đối với việc đem lại cách nhìn, cách đọc mới cho độc giả.</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6"/>
                  </a:ext>
                </a:extLst>
              </a:tr>
              <a:tr h="610875">
                <a:tc rowSpan="4">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Kĩ năng trình bày, diễn đạt</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Sắp xếp luận điểm (lí lẽ và dẫn chứng) hợp lí</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7"/>
                  </a:ext>
                </a:extLst>
              </a:tr>
              <a:tr h="6108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Lập luận chặt chẽ, trình bày mạch lạc</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8"/>
                  </a:ext>
                </a:extLst>
              </a:tr>
              <a:tr h="6108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Diễn đạt rõ ràng, gãy gọn, đáp ứng yêu cầu của kiểu bài</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09"/>
                  </a:ext>
                </a:extLst>
              </a:tr>
              <a:tr h="750075">
                <a:tc vMerge="1">
                  <a:txBody>
                    <a:bodyPr/>
                    <a:lstStyle/>
                    <a:p>
                      <a:endParaRPr lang="en-US"/>
                    </a:p>
                  </a:txBody>
                  <a:tcPr/>
                </a:tc>
                <a:tc>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Sử dụng được các từ ngữ, câu văn tạo sự gắn kết giữa các luận điểm, giữa các bằng chứng với lí lẽ</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a:txBody>
                    <a:bodyPr/>
                    <a:lstStyle/>
                    <a:p>
                      <a:pPr marL="0" marR="0" lvl="0" indent="0" algn="l" rtl="0">
                        <a:lnSpc>
                          <a:spcPct val="292636"/>
                        </a:lnSpc>
                        <a:spcBef>
                          <a:spcPts val="0"/>
                        </a:spcBef>
                        <a:spcAft>
                          <a:spcPts val="0"/>
                        </a:spcAft>
                        <a:buNone/>
                      </a:pP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extLst>
                  <a:ext uri="{0D108BD9-81ED-4DB2-BD59-A6C34878D82A}">
                    <a16:rowId xmlns:a16="http://schemas.microsoft.com/office/drawing/2014/main" val="10010"/>
                  </a:ext>
                </a:extLst>
              </a:tr>
              <a:tr h="610875">
                <a:tc rowSpan="2">
                  <a:txBody>
                    <a:bodyPr/>
                    <a:lstStyle/>
                    <a:p>
                      <a:pPr marL="0" marR="0" lvl="0" indent="0" algn="l" rtl="0">
                        <a:lnSpc>
                          <a:spcPct val="140017"/>
                        </a:lnSpc>
                        <a:spcBef>
                          <a:spcPts val="0"/>
                        </a:spcBef>
                        <a:spcAft>
                          <a:spcPts val="0"/>
                        </a:spcAft>
                        <a:buNone/>
                      </a:pPr>
                      <a:r>
                        <a:rPr lang="en-US" sz="2299" b="1" u="none" strike="noStrike" cap="none">
                          <a:solidFill>
                            <a:srgbClr val="000000"/>
                          </a:solidFill>
                          <a:latin typeface="Roboto Condensed"/>
                          <a:ea typeface="Roboto Condensed"/>
                          <a:cs typeface="Roboto Condensed"/>
                          <a:sym typeface="Roboto Condensed"/>
                        </a:rPr>
                        <a:t>Đánh giá chung</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D985"/>
                    </a:solidFill>
                  </a:tcPr>
                </a:tc>
                <a:tc gridSpan="3">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Bài viết đáp ứng yêu cầu ở mức độ nào?</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610875">
                <a:tc vMerge="1">
                  <a:txBody>
                    <a:bodyPr/>
                    <a:lstStyle/>
                    <a:p>
                      <a:endParaRPr lang="en-US"/>
                    </a:p>
                  </a:txBody>
                  <a:tcPr/>
                </a:tc>
                <a:tc gridSpan="3">
                  <a:txBody>
                    <a:bodyPr/>
                    <a:lstStyle/>
                    <a:p>
                      <a:pPr marL="0" marR="0" lvl="0" indent="0" algn="l" rtl="0">
                        <a:lnSpc>
                          <a:spcPct val="140017"/>
                        </a:lnSpc>
                        <a:spcBef>
                          <a:spcPts val="0"/>
                        </a:spcBef>
                        <a:spcAft>
                          <a:spcPts val="0"/>
                        </a:spcAft>
                        <a:buNone/>
                      </a:pPr>
                      <a:r>
                        <a:rPr lang="en-US" sz="2299" u="none" strike="noStrike" cap="none">
                          <a:solidFill>
                            <a:srgbClr val="000000"/>
                          </a:solidFill>
                          <a:latin typeface="Roboto Condensed"/>
                          <a:ea typeface="Roboto Condensed"/>
                          <a:cs typeface="Roboto Condensed"/>
                          <a:sym typeface="Roboto Condensed"/>
                        </a:rPr>
                        <a:t>Bạn thấy hứng thú hoặc khó khăn nhất khi thực hiện phần nào trong tiến trình thực hành viết?</a:t>
                      </a:r>
                      <a:endParaRPr sz="1100" u="none" strike="noStrike" cap="none"/>
                    </a:p>
                  </a:txBody>
                  <a:tcPr marL="76200" marR="76200" marT="76200" marB="762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B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356" name="Google Shape;356;p18"/>
          <p:cNvSpPr txBox="1"/>
          <p:nvPr/>
        </p:nvSpPr>
        <p:spPr>
          <a:xfrm>
            <a:off x="5654576" y="225425"/>
            <a:ext cx="6978848" cy="669925"/>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i="0" u="none" strike="noStrike" cap="none">
                <a:solidFill>
                  <a:srgbClr val="000000"/>
                </a:solidFill>
                <a:latin typeface="Fraunces"/>
                <a:ea typeface="Fraunces"/>
                <a:cs typeface="Fraunces"/>
                <a:sym typeface="Fraunces"/>
              </a:rPr>
              <a:t>BẢNG KIỂM KĨ NĂNG VIẾT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p2"/>
          <p:cNvSpPr/>
          <p:nvPr/>
        </p:nvSpPr>
        <p:spPr>
          <a:xfrm>
            <a:off x="8011311" y="-431020"/>
            <a:ext cx="12978431" cy="11022993"/>
          </a:xfrm>
          <a:custGeom>
            <a:avLst/>
            <a:gdLst/>
            <a:ahLst/>
            <a:cxnLst/>
            <a:rect l="l" t="t" r="r" b="b"/>
            <a:pathLst>
              <a:path w="12978431" h="11022993" extrusionOk="0">
                <a:moveTo>
                  <a:pt x="0" y="0"/>
                </a:moveTo>
                <a:lnTo>
                  <a:pt x="12978430" y="0"/>
                </a:lnTo>
                <a:lnTo>
                  <a:pt x="12978430" y="11022993"/>
                </a:lnTo>
                <a:lnTo>
                  <a:pt x="0" y="11022993"/>
                </a:lnTo>
                <a:lnTo>
                  <a:pt x="0" y="0"/>
                </a:lnTo>
                <a:close/>
              </a:path>
            </a:pathLst>
          </a:custGeom>
          <a:blipFill rotWithShape="1">
            <a:blip r:embed="rId3">
              <a:alphaModFix/>
            </a:blip>
            <a:stretch>
              <a:fillRect t="-28593" r="-25478" b="-14523"/>
            </a:stretch>
          </a:blipFill>
          <a:ln>
            <a:noFill/>
          </a:ln>
        </p:spPr>
      </p:sp>
      <p:sp>
        <p:nvSpPr>
          <p:cNvPr id="99" name="Google Shape;99;p2"/>
          <p:cNvSpPr/>
          <p:nvPr/>
        </p:nvSpPr>
        <p:spPr>
          <a:xfrm>
            <a:off x="1591096" y="487115"/>
            <a:ext cx="9743962" cy="9655381"/>
          </a:xfrm>
          <a:custGeom>
            <a:avLst/>
            <a:gdLst/>
            <a:ahLst/>
            <a:cxnLst/>
            <a:rect l="l" t="t" r="r" b="b"/>
            <a:pathLst>
              <a:path w="9743962" h="9655381" extrusionOk="0">
                <a:moveTo>
                  <a:pt x="0" y="0"/>
                </a:moveTo>
                <a:lnTo>
                  <a:pt x="9743962" y="0"/>
                </a:lnTo>
                <a:lnTo>
                  <a:pt x="9743962" y="9655381"/>
                </a:lnTo>
                <a:lnTo>
                  <a:pt x="0" y="9655381"/>
                </a:lnTo>
                <a:lnTo>
                  <a:pt x="0" y="0"/>
                </a:lnTo>
                <a:close/>
              </a:path>
            </a:pathLst>
          </a:custGeom>
          <a:blipFill rotWithShape="1">
            <a:blip r:embed="rId4">
              <a:alphaModFix/>
            </a:blip>
            <a:stretch>
              <a:fillRect/>
            </a:stretch>
          </a:blipFill>
          <a:ln>
            <a:noFill/>
          </a:ln>
        </p:spPr>
      </p:sp>
      <p:sp>
        <p:nvSpPr>
          <p:cNvPr id="100" name="Google Shape;100;p2"/>
          <p:cNvSpPr txBox="1"/>
          <p:nvPr/>
        </p:nvSpPr>
        <p:spPr>
          <a:xfrm>
            <a:off x="1882346" y="3036846"/>
            <a:ext cx="8684400" cy="4154984"/>
          </a:xfrm>
          <a:prstGeom prst="rect">
            <a:avLst/>
          </a:prstGeom>
          <a:noFill/>
          <a:ln>
            <a:noFill/>
          </a:ln>
        </p:spPr>
        <p:txBody>
          <a:bodyPr spcFirstLastPara="1" wrap="square" lIns="0" tIns="0" rIns="0" bIns="0" anchor="t" anchorCtr="0">
            <a:spAutoFit/>
          </a:bodyPr>
          <a:lstStyle/>
          <a:p>
            <a:pPr marL="971550" marR="0" lvl="1" indent="-485775" algn="just" rtl="0">
              <a:lnSpc>
                <a:spcPct val="150000"/>
              </a:lnSpc>
              <a:spcBef>
                <a:spcPts val="0"/>
              </a:spcBef>
              <a:spcAft>
                <a:spcPts val="0"/>
              </a:spcAft>
              <a:buClr>
                <a:srgbClr val="202F53"/>
              </a:buClr>
              <a:buSzPts val="4500"/>
              <a:buFont typeface="Arial"/>
              <a:buChar char="•"/>
            </a:pP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Qua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việc</a:t>
            </a:r>
            <a:r>
              <a:rPr lang="en-US" sz="4500"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tìm</a:t>
            </a:r>
            <a:r>
              <a:rPr lang="en-US" sz="4500"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hiểu</a:t>
            </a:r>
            <a:r>
              <a:rPr lang="en-US" sz="4500"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các</a:t>
            </a:r>
            <a:r>
              <a:rPr lang="en-US" sz="4500"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VB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đọc</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em</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hãy</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chia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sẻ</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suy</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nghĩ</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của</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bản</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thân</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về</a:t>
            </a:r>
            <a:r>
              <a:rPr lang="en-US" sz="4500"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vai</a:t>
            </a:r>
            <a:r>
              <a:rPr lang="en-US" sz="4500"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trò</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của</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cấu</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tứ</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và</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hình</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a:solidFill>
                  <a:srgbClr val="202F53"/>
                </a:solidFill>
                <a:latin typeface="Times New Roman" panose="02020603050405020304" pitchFamily="18" charset="0"/>
                <a:ea typeface="Roboto Condensed"/>
                <a:cs typeface="Times New Roman" panose="02020603050405020304" pitchFamily="18" charset="0"/>
                <a:sym typeface="Roboto Condensed"/>
              </a:rPr>
              <a:t>ảnh</a:t>
            </a:r>
            <a:r>
              <a:rPr lang="en-US" sz="4500" b="0" i="0" u="none" strike="noStrike" cap="none" dirty="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trong</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một</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bài</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 </a:t>
            </a:r>
            <a:r>
              <a:rPr lang="en-US" sz="4500" b="0" i="0" u="none" strike="noStrike" cap="none" dirty="0" err="1" smtClean="0">
                <a:solidFill>
                  <a:srgbClr val="202F53"/>
                </a:solidFill>
                <a:latin typeface="Times New Roman" panose="02020603050405020304" pitchFamily="18" charset="0"/>
                <a:ea typeface="Roboto Condensed"/>
                <a:cs typeface="Times New Roman" panose="02020603050405020304" pitchFamily="18" charset="0"/>
                <a:sym typeface="Roboto Condensed"/>
              </a:rPr>
              <a:t>thơ</a:t>
            </a:r>
            <a:r>
              <a:rPr lang="en-US" sz="4500" b="0" i="0" u="none" strike="noStrike" cap="none" dirty="0" smtClean="0">
                <a:solidFill>
                  <a:srgbClr val="202F53"/>
                </a:solidFill>
                <a:latin typeface="Times New Roman" panose="02020603050405020304" pitchFamily="18" charset="0"/>
                <a:ea typeface="Roboto Condensed"/>
                <a:cs typeface="Times New Roman" panose="02020603050405020304" pitchFamily="18" charset="0"/>
                <a:sym typeface="Roboto Condensed"/>
              </a:rPr>
              <a:t>.</a:t>
            </a:r>
            <a:endParaRPr dirty="0">
              <a:latin typeface="Times New Roman" panose="02020603050405020304" pitchFamily="18" charset="0"/>
              <a:cs typeface="Times New Roman" panose="02020603050405020304" pitchFamily="18" charset="0"/>
            </a:endParaRPr>
          </a:p>
        </p:txBody>
      </p:sp>
      <p:sp>
        <p:nvSpPr>
          <p:cNvPr id="101" name="Google Shape;101;p2"/>
          <p:cNvSpPr/>
          <p:nvPr/>
        </p:nvSpPr>
        <p:spPr>
          <a:xfrm>
            <a:off x="-357246" y="7305406"/>
            <a:ext cx="2963018" cy="2837090"/>
          </a:xfrm>
          <a:custGeom>
            <a:avLst/>
            <a:gdLst/>
            <a:ahLst/>
            <a:cxnLst/>
            <a:rect l="l" t="t" r="r" b="b"/>
            <a:pathLst>
              <a:path w="2963018" h="2837090" extrusionOk="0">
                <a:moveTo>
                  <a:pt x="0" y="0"/>
                </a:moveTo>
                <a:lnTo>
                  <a:pt x="2963018" y="0"/>
                </a:lnTo>
                <a:lnTo>
                  <a:pt x="2963018" y="2837090"/>
                </a:lnTo>
                <a:lnTo>
                  <a:pt x="0" y="2837090"/>
                </a:lnTo>
                <a:lnTo>
                  <a:pt x="0" y="0"/>
                </a:lnTo>
                <a:close/>
              </a:path>
            </a:pathLst>
          </a:custGeom>
          <a:blipFill rotWithShape="1">
            <a:blip r:embed="rId5">
              <a:alphaModFix/>
            </a:blip>
            <a:stretch>
              <a:fillRect/>
            </a:stretch>
          </a:blipFill>
          <a:ln>
            <a:noFill/>
          </a:ln>
        </p:spPr>
      </p:sp>
      <p:sp>
        <p:nvSpPr>
          <p:cNvPr id="102" name="Google Shape;102;p2"/>
          <p:cNvSpPr txBox="1"/>
          <p:nvPr/>
        </p:nvSpPr>
        <p:spPr>
          <a:xfrm>
            <a:off x="2517581" y="1733510"/>
            <a:ext cx="7545238" cy="908685"/>
          </a:xfrm>
          <a:prstGeom prst="rect">
            <a:avLst/>
          </a:prstGeom>
          <a:noFill/>
          <a:ln>
            <a:noFill/>
          </a:ln>
        </p:spPr>
        <p:txBody>
          <a:bodyPr spcFirstLastPara="1" wrap="square" lIns="0" tIns="0" rIns="0" bIns="0" anchor="t" anchorCtr="0">
            <a:spAutoFit/>
          </a:bodyPr>
          <a:lstStyle/>
          <a:p>
            <a:pPr marL="0" marR="0" lvl="0" indent="0" algn="ctr" rtl="0">
              <a:lnSpc>
                <a:spcPct val="95999"/>
              </a:lnSpc>
              <a:spcBef>
                <a:spcPts val="0"/>
              </a:spcBef>
              <a:spcAft>
                <a:spcPts val="0"/>
              </a:spcAft>
              <a:buNone/>
            </a:pPr>
            <a:r>
              <a:rPr lang="en-US" sz="6999" b="1" i="0" u="none" strike="noStrike" cap="none">
                <a:solidFill>
                  <a:srgbClr val="202F53"/>
                </a:solidFill>
                <a:latin typeface="Fraunces"/>
                <a:ea typeface="Fraunces"/>
                <a:cs typeface="Fraunces"/>
                <a:sym typeface="Fraunces"/>
              </a:rPr>
              <a:t>KHỞI ĐỘNG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3"/>
          <p:cNvSpPr/>
          <p:nvPr/>
        </p:nvSpPr>
        <p:spPr>
          <a:xfrm>
            <a:off x="-8648299" y="1570309"/>
            <a:ext cx="14314291" cy="15187577"/>
          </a:xfrm>
          <a:custGeom>
            <a:avLst/>
            <a:gdLst/>
            <a:ahLst/>
            <a:cxnLst/>
            <a:rect l="l" t="t" r="r" b="b"/>
            <a:pathLst>
              <a:path w="14314291" h="15187577" extrusionOk="0">
                <a:moveTo>
                  <a:pt x="0" y="0"/>
                </a:moveTo>
                <a:lnTo>
                  <a:pt x="14314291" y="0"/>
                </a:lnTo>
                <a:lnTo>
                  <a:pt x="14314291" y="15187577"/>
                </a:lnTo>
                <a:lnTo>
                  <a:pt x="0" y="15187577"/>
                </a:lnTo>
                <a:lnTo>
                  <a:pt x="0" y="0"/>
                </a:lnTo>
                <a:close/>
              </a:path>
            </a:pathLst>
          </a:custGeom>
          <a:blipFill rotWithShape="1">
            <a:blip r:embed="rId3">
              <a:alphaModFix/>
            </a:blip>
            <a:stretch>
              <a:fillRect/>
            </a:stretch>
          </a:blipFill>
          <a:ln>
            <a:noFill/>
          </a:ln>
        </p:spPr>
      </p:sp>
      <p:sp>
        <p:nvSpPr>
          <p:cNvPr id="110" name="Google Shape;110;p3"/>
          <p:cNvSpPr/>
          <p:nvPr/>
        </p:nvSpPr>
        <p:spPr>
          <a:xfrm rot="-5460571">
            <a:off x="14486072" y="1889343"/>
            <a:ext cx="9271364" cy="4473433"/>
          </a:xfrm>
          <a:custGeom>
            <a:avLst/>
            <a:gdLst/>
            <a:ahLst/>
            <a:cxnLst/>
            <a:rect l="l" t="t" r="r" b="b"/>
            <a:pathLst>
              <a:path w="9271364" h="4473433" extrusionOk="0">
                <a:moveTo>
                  <a:pt x="0" y="0"/>
                </a:moveTo>
                <a:lnTo>
                  <a:pt x="9271363" y="0"/>
                </a:lnTo>
                <a:lnTo>
                  <a:pt x="9271363" y="4473432"/>
                </a:lnTo>
                <a:lnTo>
                  <a:pt x="0" y="4473432"/>
                </a:lnTo>
                <a:lnTo>
                  <a:pt x="0" y="0"/>
                </a:lnTo>
                <a:close/>
              </a:path>
            </a:pathLst>
          </a:custGeom>
          <a:blipFill rotWithShape="1">
            <a:blip r:embed="rId4">
              <a:alphaModFix/>
            </a:blip>
            <a:stretch>
              <a:fillRect/>
            </a:stretch>
          </a:blipFill>
          <a:ln>
            <a:noFill/>
          </a:ln>
        </p:spPr>
      </p:sp>
      <p:sp>
        <p:nvSpPr>
          <p:cNvPr id="111" name="Google Shape;111;p3"/>
          <p:cNvSpPr/>
          <p:nvPr/>
        </p:nvSpPr>
        <p:spPr>
          <a:xfrm rot="7993430">
            <a:off x="13341169" y="7943941"/>
            <a:ext cx="7315200" cy="1712976"/>
          </a:xfrm>
          <a:custGeom>
            <a:avLst/>
            <a:gdLst/>
            <a:ahLst/>
            <a:cxnLst/>
            <a:rect l="l" t="t" r="r" b="b"/>
            <a:pathLst>
              <a:path w="7315200" h="1712976" extrusionOk="0">
                <a:moveTo>
                  <a:pt x="0" y="0"/>
                </a:moveTo>
                <a:lnTo>
                  <a:pt x="7315200" y="0"/>
                </a:lnTo>
                <a:lnTo>
                  <a:pt x="7315200" y="1712976"/>
                </a:lnTo>
                <a:lnTo>
                  <a:pt x="0" y="1712976"/>
                </a:lnTo>
                <a:lnTo>
                  <a:pt x="0" y="0"/>
                </a:lnTo>
                <a:close/>
              </a:path>
            </a:pathLst>
          </a:custGeom>
          <a:blipFill rotWithShape="1">
            <a:blip r:embed="rId5">
              <a:alphaModFix/>
            </a:blip>
            <a:stretch>
              <a:fillRect/>
            </a:stretch>
          </a:blipFill>
          <a:ln>
            <a:noFill/>
          </a:ln>
        </p:spPr>
      </p:sp>
      <p:sp>
        <p:nvSpPr>
          <p:cNvPr id="112" name="Google Shape;112;p3"/>
          <p:cNvSpPr/>
          <p:nvPr/>
        </p:nvSpPr>
        <p:spPr>
          <a:xfrm>
            <a:off x="-2591231" y="4126059"/>
            <a:ext cx="3778135" cy="4114800"/>
          </a:xfrm>
          <a:custGeom>
            <a:avLst/>
            <a:gdLst/>
            <a:ahLst/>
            <a:cxnLst/>
            <a:rect l="l" t="t" r="r" b="b"/>
            <a:pathLst>
              <a:path w="3778135" h="4114800" extrusionOk="0">
                <a:moveTo>
                  <a:pt x="0" y="0"/>
                </a:moveTo>
                <a:lnTo>
                  <a:pt x="3778135" y="0"/>
                </a:lnTo>
                <a:lnTo>
                  <a:pt x="3778135" y="4114800"/>
                </a:lnTo>
                <a:lnTo>
                  <a:pt x="0" y="4114800"/>
                </a:lnTo>
                <a:lnTo>
                  <a:pt x="0" y="0"/>
                </a:lnTo>
                <a:close/>
              </a:path>
            </a:pathLst>
          </a:custGeom>
          <a:blipFill rotWithShape="1">
            <a:blip r:embed="rId6">
              <a:alphaModFix/>
            </a:blip>
            <a:stretch>
              <a:fillRect/>
            </a:stretch>
          </a:blipFill>
          <a:ln>
            <a:noFill/>
          </a:ln>
        </p:spPr>
      </p:sp>
      <p:sp>
        <p:nvSpPr>
          <p:cNvPr id="113" name="Google Shape;113;p3"/>
          <p:cNvSpPr/>
          <p:nvPr/>
        </p:nvSpPr>
        <p:spPr>
          <a:xfrm>
            <a:off x="212635" y="3094892"/>
            <a:ext cx="5580681" cy="3745523"/>
          </a:xfrm>
          <a:custGeom>
            <a:avLst/>
            <a:gdLst/>
            <a:ahLst/>
            <a:cxnLst/>
            <a:rect l="l" t="t" r="r" b="b"/>
            <a:pathLst>
              <a:path w="5770519" h="5712814" extrusionOk="0">
                <a:moveTo>
                  <a:pt x="0" y="0"/>
                </a:moveTo>
                <a:lnTo>
                  <a:pt x="5770519" y="0"/>
                </a:lnTo>
                <a:lnTo>
                  <a:pt x="5770519" y="5712814"/>
                </a:lnTo>
                <a:lnTo>
                  <a:pt x="0" y="5712814"/>
                </a:lnTo>
                <a:lnTo>
                  <a:pt x="0" y="0"/>
                </a:lnTo>
                <a:close/>
              </a:path>
            </a:pathLst>
          </a:custGeom>
          <a:blipFill rotWithShape="1">
            <a:blip r:embed="rId7">
              <a:alphaModFix/>
            </a:blip>
            <a:stretch>
              <a:fillRect/>
            </a:stretch>
          </a:blipFill>
          <a:ln>
            <a:noFill/>
          </a:ln>
        </p:spPr>
      </p:sp>
      <p:sp>
        <p:nvSpPr>
          <p:cNvPr id="114" name="Google Shape;114;p3"/>
          <p:cNvSpPr txBox="1"/>
          <p:nvPr/>
        </p:nvSpPr>
        <p:spPr>
          <a:xfrm>
            <a:off x="422684" y="544513"/>
            <a:ext cx="13447068"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 TÌM HIỂU YÊU CẦU CỦA KIỂU </a:t>
            </a:r>
            <a:r>
              <a:rPr lang="en-US" sz="5000" b="1" dirty="0" smtClean="0">
                <a:solidFill>
                  <a:srgbClr val="FF0000"/>
                </a:solidFill>
                <a:latin typeface="Fraunces"/>
                <a:ea typeface="Fraunces"/>
                <a:cs typeface="Fraunces"/>
                <a:sym typeface="Fraunces"/>
              </a:rPr>
              <a:t>BÀI</a:t>
            </a:r>
            <a:endParaRPr dirty="0">
              <a:solidFill>
                <a:srgbClr val="FF0000"/>
              </a:solidFill>
            </a:endParaRPr>
          </a:p>
        </p:txBody>
      </p:sp>
      <p:sp>
        <p:nvSpPr>
          <p:cNvPr id="115" name="Google Shape;115;p3"/>
          <p:cNvSpPr txBox="1"/>
          <p:nvPr/>
        </p:nvSpPr>
        <p:spPr>
          <a:xfrm>
            <a:off x="1047547" y="3817937"/>
            <a:ext cx="4100700" cy="221599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thiệu</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ngắn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gọn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về</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giả</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vị</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trí</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lí</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do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lựa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050" dirty="0">
              <a:solidFill>
                <a:schemeClr val="tx1"/>
              </a:solidFill>
              <a:latin typeface="Times New Roman" panose="02020603050405020304" pitchFamily="18" charset="0"/>
              <a:cs typeface="Times New Roman" panose="02020603050405020304" pitchFamily="18" charset="0"/>
            </a:endParaRPr>
          </a:p>
        </p:txBody>
      </p:sp>
      <p:sp>
        <p:nvSpPr>
          <p:cNvPr id="116" name="Google Shape;116;p3"/>
          <p:cNvSpPr/>
          <p:nvPr/>
        </p:nvSpPr>
        <p:spPr>
          <a:xfrm>
            <a:off x="5784672" y="1422284"/>
            <a:ext cx="5529000" cy="4013432"/>
          </a:xfrm>
          <a:custGeom>
            <a:avLst/>
            <a:gdLst/>
            <a:ahLst/>
            <a:cxnLst/>
            <a:rect l="l" t="t" r="r" b="b"/>
            <a:pathLst>
              <a:path w="5770519" h="5712814" extrusionOk="0">
                <a:moveTo>
                  <a:pt x="0" y="0"/>
                </a:moveTo>
                <a:lnTo>
                  <a:pt x="5770520" y="0"/>
                </a:lnTo>
                <a:lnTo>
                  <a:pt x="5770520" y="5712814"/>
                </a:lnTo>
                <a:lnTo>
                  <a:pt x="0" y="5712814"/>
                </a:lnTo>
                <a:lnTo>
                  <a:pt x="0" y="0"/>
                </a:lnTo>
                <a:close/>
              </a:path>
            </a:pathLst>
          </a:custGeom>
          <a:blipFill rotWithShape="1">
            <a:blip r:embed="rId7">
              <a:alphaModFix/>
            </a:blip>
            <a:stretch>
              <a:fillRect/>
            </a:stretch>
          </a:blipFill>
          <a:ln>
            <a:noFill/>
          </a:ln>
        </p:spPr>
      </p:sp>
      <p:sp>
        <p:nvSpPr>
          <p:cNvPr id="117" name="Google Shape;117;p3"/>
          <p:cNvSpPr txBox="1"/>
          <p:nvPr/>
        </p:nvSpPr>
        <p:spPr>
          <a:xfrm>
            <a:off x="6500904" y="2350371"/>
            <a:ext cx="4706400" cy="24622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Xác</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định</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rõ</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trọng</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tâm</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vấn</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cần</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bàn</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luận</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cấu</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tứ</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độc</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đáo</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và</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sự</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chi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phối</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nó</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đến</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hệ</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thống</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hình</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2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ảnh</a:t>
            </a:r>
            <a:r>
              <a:rPr lang="en-US" sz="32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000" dirty="0">
              <a:solidFill>
                <a:schemeClr val="tx1"/>
              </a:solidFill>
              <a:latin typeface="Times New Roman" panose="02020603050405020304" pitchFamily="18" charset="0"/>
              <a:cs typeface="Times New Roman" panose="02020603050405020304" pitchFamily="18" charset="0"/>
            </a:endParaRPr>
          </a:p>
        </p:txBody>
      </p:sp>
      <p:sp>
        <p:nvSpPr>
          <p:cNvPr id="118" name="Google Shape;118;p3"/>
          <p:cNvSpPr/>
          <p:nvPr/>
        </p:nvSpPr>
        <p:spPr>
          <a:xfrm>
            <a:off x="11857290" y="2350371"/>
            <a:ext cx="5718746" cy="4326487"/>
          </a:xfrm>
          <a:custGeom>
            <a:avLst/>
            <a:gdLst/>
            <a:ahLst/>
            <a:cxnLst/>
            <a:rect l="l" t="t" r="r" b="b"/>
            <a:pathLst>
              <a:path w="5770519" h="5712814" extrusionOk="0">
                <a:moveTo>
                  <a:pt x="0" y="0"/>
                </a:moveTo>
                <a:lnTo>
                  <a:pt x="5770519" y="0"/>
                </a:lnTo>
                <a:lnTo>
                  <a:pt x="5770519" y="5712814"/>
                </a:lnTo>
                <a:lnTo>
                  <a:pt x="0" y="5712814"/>
                </a:lnTo>
                <a:lnTo>
                  <a:pt x="0" y="0"/>
                </a:lnTo>
                <a:close/>
              </a:path>
            </a:pathLst>
          </a:custGeom>
          <a:blipFill rotWithShape="1">
            <a:blip r:embed="rId7">
              <a:alphaModFix/>
            </a:blip>
            <a:stretch>
              <a:fillRect/>
            </a:stretch>
          </a:blipFill>
          <a:ln>
            <a:noFill/>
          </a:ln>
        </p:spPr>
      </p:sp>
      <p:sp>
        <p:nvSpPr>
          <p:cNvPr id="119" name="Google Shape;119;p3"/>
          <p:cNvSpPr txBox="1"/>
          <p:nvPr/>
        </p:nvSpPr>
        <p:spPr>
          <a:xfrm>
            <a:off x="12645169" y="3258143"/>
            <a:ext cx="4353600" cy="27699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Xem</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xét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vấn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toàn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diện</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theo</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từng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khía</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cạnh</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cụ</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thể</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với</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những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lí</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lẽ</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bằng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chứng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xác</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36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đáng</a:t>
            </a:r>
            <a:r>
              <a:rPr lang="en-US" sz="36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1050" dirty="0">
              <a:solidFill>
                <a:schemeClr val="tx1"/>
              </a:solidFill>
              <a:latin typeface="Times New Roman" panose="02020603050405020304" pitchFamily="18" charset="0"/>
              <a:cs typeface="Times New Roman" panose="02020603050405020304" pitchFamily="18" charset="0"/>
            </a:endParaRPr>
          </a:p>
        </p:txBody>
      </p:sp>
      <p:sp>
        <p:nvSpPr>
          <p:cNvPr id="14" name="Google Shape;152;p5"/>
          <p:cNvSpPr/>
          <p:nvPr/>
        </p:nvSpPr>
        <p:spPr>
          <a:xfrm>
            <a:off x="7290317" y="6110703"/>
            <a:ext cx="6441183" cy="4164702"/>
          </a:xfrm>
          <a:custGeom>
            <a:avLst/>
            <a:gdLst/>
            <a:ahLst/>
            <a:cxnLst/>
            <a:rect l="l" t="t" r="r" b="b"/>
            <a:pathLst>
              <a:path w="6887894" h="6819015" extrusionOk="0">
                <a:moveTo>
                  <a:pt x="0" y="0"/>
                </a:moveTo>
                <a:lnTo>
                  <a:pt x="6887895" y="0"/>
                </a:lnTo>
                <a:lnTo>
                  <a:pt x="6887895" y="6819015"/>
                </a:lnTo>
                <a:lnTo>
                  <a:pt x="0" y="6819015"/>
                </a:lnTo>
                <a:lnTo>
                  <a:pt x="0" y="0"/>
                </a:lnTo>
                <a:close/>
              </a:path>
            </a:pathLst>
          </a:custGeom>
          <a:blipFill rotWithShape="1">
            <a:blip r:embed="rId7">
              <a:alphaModFix/>
            </a:blip>
            <a:stretch>
              <a:fillRect/>
            </a:stretch>
          </a:blipFill>
          <a:ln>
            <a:noFill/>
          </a:ln>
        </p:spPr>
      </p:sp>
      <p:sp>
        <p:nvSpPr>
          <p:cNvPr id="3" name="TextBox 2"/>
          <p:cNvSpPr txBox="1"/>
          <p:nvPr/>
        </p:nvSpPr>
        <p:spPr>
          <a:xfrm>
            <a:off x="8139047" y="6759429"/>
            <a:ext cx="4906107" cy="3046988"/>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Đánh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37143" y="3165978"/>
            <a:ext cx="982345" cy="830997"/>
          </a:xfrm>
          <a:prstGeom prst="rect">
            <a:avLst/>
          </a:prstGeom>
          <a:noFill/>
        </p:spPr>
        <p:txBody>
          <a:bodyPr wrap="square" rtlCol="0">
            <a:spAutoFit/>
          </a:bodyPr>
          <a:lstStyle/>
          <a:p>
            <a:r>
              <a:rPr lang="en-US" sz="4800" dirty="0" smtClean="0">
                <a:latin typeface="#9Slide03 AmpleSoft Bold" panose="02000000000000000000" pitchFamily="2" charset="0"/>
              </a:rPr>
              <a:t>1</a:t>
            </a:r>
            <a:endParaRPr lang="en-US" sz="4800" dirty="0">
              <a:latin typeface="#9Slide03 AmpleSoft Bold" panose="02000000000000000000" pitchFamily="2" charset="0"/>
            </a:endParaRPr>
          </a:p>
        </p:txBody>
      </p:sp>
      <p:sp>
        <p:nvSpPr>
          <p:cNvPr id="19" name="TextBox 18"/>
          <p:cNvSpPr txBox="1"/>
          <p:nvPr/>
        </p:nvSpPr>
        <p:spPr>
          <a:xfrm>
            <a:off x="10414195" y="6164356"/>
            <a:ext cx="982345" cy="830997"/>
          </a:xfrm>
          <a:prstGeom prst="rect">
            <a:avLst/>
          </a:prstGeom>
          <a:noFill/>
        </p:spPr>
        <p:txBody>
          <a:bodyPr wrap="square" rtlCol="0">
            <a:spAutoFit/>
          </a:bodyPr>
          <a:lstStyle/>
          <a:p>
            <a:r>
              <a:rPr lang="en-US" sz="4800" dirty="0">
                <a:latin typeface="#9Slide03 AmpleSoft Bold" panose="02000000000000000000" pitchFamily="2" charset="0"/>
              </a:rPr>
              <a:t>4</a:t>
            </a:r>
            <a:endParaRPr lang="en-US" sz="4800" dirty="0">
              <a:latin typeface="#9Slide03 AmpleSoft Bold" panose="02000000000000000000" pitchFamily="2" charset="0"/>
            </a:endParaRPr>
          </a:p>
        </p:txBody>
      </p:sp>
      <p:sp>
        <p:nvSpPr>
          <p:cNvPr id="20" name="TextBox 19"/>
          <p:cNvSpPr txBox="1"/>
          <p:nvPr/>
        </p:nvSpPr>
        <p:spPr>
          <a:xfrm>
            <a:off x="14521421" y="2504966"/>
            <a:ext cx="982345" cy="830997"/>
          </a:xfrm>
          <a:prstGeom prst="rect">
            <a:avLst/>
          </a:prstGeom>
          <a:noFill/>
        </p:spPr>
        <p:txBody>
          <a:bodyPr wrap="square" rtlCol="0">
            <a:spAutoFit/>
          </a:bodyPr>
          <a:lstStyle/>
          <a:p>
            <a:r>
              <a:rPr lang="en-US" sz="4800" dirty="0">
                <a:latin typeface="#9Slide03 AmpleSoft Bold" panose="02000000000000000000" pitchFamily="2" charset="0"/>
              </a:rPr>
              <a:t>3</a:t>
            </a:r>
            <a:endParaRPr lang="en-US" sz="4800" dirty="0">
              <a:latin typeface="#9Slide03 AmpleSoft Bold" panose="02000000000000000000" pitchFamily="2" charset="0"/>
            </a:endParaRPr>
          </a:p>
        </p:txBody>
      </p:sp>
      <p:sp>
        <p:nvSpPr>
          <p:cNvPr id="21" name="TextBox 20"/>
          <p:cNvSpPr txBox="1"/>
          <p:nvPr/>
        </p:nvSpPr>
        <p:spPr>
          <a:xfrm>
            <a:off x="8401734" y="1621731"/>
            <a:ext cx="982345" cy="830997"/>
          </a:xfrm>
          <a:prstGeom prst="rect">
            <a:avLst/>
          </a:prstGeom>
          <a:noFill/>
        </p:spPr>
        <p:txBody>
          <a:bodyPr wrap="square" rtlCol="0">
            <a:spAutoFit/>
          </a:bodyPr>
          <a:lstStyle/>
          <a:p>
            <a:r>
              <a:rPr lang="en-US" sz="4800" dirty="0">
                <a:latin typeface="#9Slide03 AmpleSoft Bold" panose="02000000000000000000" pitchFamily="2" charset="0"/>
              </a:rPr>
              <a:t>2</a:t>
            </a:r>
            <a:endParaRPr lang="en-US" sz="4800" dirty="0">
              <a:latin typeface="#9Slide03 AmpleSoft Bold"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6"/>
          <p:cNvSpPr/>
          <p:nvPr/>
        </p:nvSpPr>
        <p:spPr>
          <a:xfrm>
            <a:off x="-727455" y="7606295"/>
            <a:ext cx="9271364" cy="4473433"/>
          </a:xfrm>
          <a:custGeom>
            <a:avLst/>
            <a:gdLst/>
            <a:ahLst/>
            <a:cxnLst/>
            <a:rect l="l" t="t" r="r" b="b"/>
            <a:pathLst>
              <a:path w="9271364" h="4473433" extrusionOk="0">
                <a:moveTo>
                  <a:pt x="0" y="0"/>
                </a:moveTo>
                <a:lnTo>
                  <a:pt x="9271364" y="0"/>
                </a:lnTo>
                <a:lnTo>
                  <a:pt x="9271364" y="4473433"/>
                </a:lnTo>
                <a:lnTo>
                  <a:pt x="0" y="4473433"/>
                </a:lnTo>
                <a:lnTo>
                  <a:pt x="0" y="0"/>
                </a:lnTo>
                <a:close/>
              </a:path>
            </a:pathLst>
          </a:custGeom>
          <a:blipFill rotWithShape="1">
            <a:blip r:embed="rId3">
              <a:alphaModFix/>
            </a:blip>
            <a:stretch>
              <a:fillRect/>
            </a:stretch>
          </a:blipFill>
          <a:ln>
            <a:noFill/>
          </a:ln>
        </p:spPr>
      </p:sp>
      <p:sp>
        <p:nvSpPr>
          <p:cNvPr id="159" name="Google Shape;159;p6"/>
          <p:cNvSpPr/>
          <p:nvPr/>
        </p:nvSpPr>
        <p:spPr>
          <a:xfrm rot="-7848208">
            <a:off x="-143877" y="-2318753"/>
            <a:ext cx="5155600" cy="6562393"/>
          </a:xfrm>
          <a:custGeom>
            <a:avLst/>
            <a:gdLst/>
            <a:ahLst/>
            <a:cxnLst/>
            <a:rect l="l" t="t" r="r" b="b"/>
            <a:pathLst>
              <a:path w="5155600" h="6562393" extrusionOk="0">
                <a:moveTo>
                  <a:pt x="0" y="0"/>
                </a:moveTo>
                <a:lnTo>
                  <a:pt x="5155600" y="0"/>
                </a:lnTo>
                <a:lnTo>
                  <a:pt x="5155600" y="6562394"/>
                </a:lnTo>
                <a:lnTo>
                  <a:pt x="0" y="6562394"/>
                </a:lnTo>
                <a:lnTo>
                  <a:pt x="0" y="0"/>
                </a:lnTo>
                <a:close/>
              </a:path>
            </a:pathLst>
          </a:custGeom>
          <a:blipFill rotWithShape="1">
            <a:blip r:embed="rId4">
              <a:alphaModFix/>
            </a:blip>
            <a:stretch>
              <a:fillRect r="-44940" b="-15019"/>
            </a:stretch>
          </a:blipFill>
          <a:ln>
            <a:noFill/>
          </a:ln>
        </p:spPr>
      </p:sp>
      <p:sp>
        <p:nvSpPr>
          <p:cNvPr id="160" name="Google Shape;160;p6"/>
          <p:cNvSpPr/>
          <p:nvPr/>
        </p:nvSpPr>
        <p:spPr>
          <a:xfrm flipH="1">
            <a:off x="4936902" y="1841993"/>
            <a:ext cx="12322398" cy="15331133"/>
          </a:xfrm>
          <a:custGeom>
            <a:avLst/>
            <a:gdLst/>
            <a:ahLst/>
            <a:cxnLst/>
            <a:rect l="l" t="t" r="r" b="b"/>
            <a:pathLst>
              <a:path w="12322398" h="15331133" extrusionOk="0">
                <a:moveTo>
                  <a:pt x="12322398" y="0"/>
                </a:moveTo>
                <a:lnTo>
                  <a:pt x="0" y="0"/>
                </a:lnTo>
                <a:lnTo>
                  <a:pt x="0" y="15331133"/>
                </a:lnTo>
                <a:lnTo>
                  <a:pt x="12322398" y="15331133"/>
                </a:lnTo>
                <a:lnTo>
                  <a:pt x="12322398" y="0"/>
                </a:lnTo>
                <a:close/>
              </a:path>
            </a:pathLst>
          </a:custGeom>
          <a:blipFill rotWithShape="1">
            <a:blip r:embed="rId5">
              <a:alphaModFix/>
            </a:blip>
            <a:stretch>
              <a:fillRect/>
            </a:stretch>
          </a:blipFill>
          <a:ln>
            <a:noFill/>
          </a:ln>
        </p:spPr>
      </p:sp>
      <p:sp>
        <p:nvSpPr>
          <p:cNvPr id="161" name="Google Shape;161;p6"/>
          <p:cNvSpPr/>
          <p:nvPr/>
        </p:nvSpPr>
        <p:spPr>
          <a:xfrm rot="10800000">
            <a:off x="13626968" y="5946447"/>
            <a:ext cx="5937140" cy="5203094"/>
          </a:xfrm>
          <a:custGeom>
            <a:avLst/>
            <a:gdLst/>
            <a:ahLst/>
            <a:cxnLst/>
            <a:rect l="l" t="t" r="r" b="b"/>
            <a:pathLst>
              <a:path w="5937140" h="5203094" extrusionOk="0">
                <a:moveTo>
                  <a:pt x="5937140" y="5203094"/>
                </a:moveTo>
                <a:lnTo>
                  <a:pt x="0" y="5203094"/>
                </a:lnTo>
                <a:lnTo>
                  <a:pt x="0" y="0"/>
                </a:lnTo>
                <a:lnTo>
                  <a:pt x="5937140" y="0"/>
                </a:lnTo>
                <a:lnTo>
                  <a:pt x="5937140" y="5203094"/>
                </a:lnTo>
                <a:close/>
              </a:path>
            </a:pathLst>
          </a:custGeom>
          <a:blipFill rotWithShape="1">
            <a:blip r:embed="rId6">
              <a:alphaModFix/>
            </a:blip>
            <a:stretch>
              <a:fillRect/>
            </a:stretch>
          </a:blipFill>
          <a:ln>
            <a:noFill/>
          </a:ln>
        </p:spPr>
      </p:sp>
      <p:sp>
        <p:nvSpPr>
          <p:cNvPr id="163" name="Google Shape;163;p6"/>
          <p:cNvSpPr/>
          <p:nvPr/>
        </p:nvSpPr>
        <p:spPr>
          <a:xfrm>
            <a:off x="7193742" y="8547994"/>
            <a:ext cx="2963018" cy="2837090"/>
          </a:xfrm>
          <a:custGeom>
            <a:avLst/>
            <a:gdLst/>
            <a:ahLst/>
            <a:cxnLst/>
            <a:rect l="l" t="t" r="r" b="b"/>
            <a:pathLst>
              <a:path w="2963018" h="2837090" extrusionOk="0">
                <a:moveTo>
                  <a:pt x="0" y="0"/>
                </a:moveTo>
                <a:lnTo>
                  <a:pt x="2963018" y="0"/>
                </a:lnTo>
                <a:lnTo>
                  <a:pt x="2963018" y="2837090"/>
                </a:lnTo>
                <a:lnTo>
                  <a:pt x="0" y="2837090"/>
                </a:lnTo>
                <a:lnTo>
                  <a:pt x="0" y="0"/>
                </a:lnTo>
                <a:close/>
              </a:path>
            </a:pathLst>
          </a:custGeom>
          <a:blipFill rotWithShape="1">
            <a:blip r:embed="rId7">
              <a:alphaModFix/>
            </a:blip>
            <a:stretch>
              <a:fillRect/>
            </a:stretch>
          </a:blipFill>
          <a:ln>
            <a:noFill/>
          </a:ln>
        </p:spPr>
      </p:sp>
      <p:sp>
        <p:nvSpPr>
          <p:cNvPr id="165" name="Google Shape;165;p6"/>
          <p:cNvSpPr txBox="1"/>
          <p:nvPr/>
        </p:nvSpPr>
        <p:spPr>
          <a:xfrm>
            <a:off x="968586" y="544513"/>
            <a:ext cx="12355264"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 PHÂN TÍCH BÀI VIẾT THAM KHẢO</a:t>
            </a:r>
            <a:endParaRPr dirty="0">
              <a:solidFill>
                <a:srgbClr val="FF0000"/>
              </a:solidFill>
            </a:endParaRPr>
          </a:p>
        </p:txBody>
      </p:sp>
      <p:sp>
        <p:nvSpPr>
          <p:cNvPr id="166" name="Google Shape;166;p6"/>
          <p:cNvSpPr txBox="1"/>
          <p:nvPr/>
        </p:nvSpPr>
        <p:spPr>
          <a:xfrm>
            <a:off x="6207975" y="4034249"/>
            <a:ext cx="10954465" cy="1717393"/>
          </a:xfrm>
          <a:prstGeom prst="rect">
            <a:avLst/>
          </a:prstGeom>
          <a:noFill/>
          <a:ln>
            <a:noFill/>
          </a:ln>
        </p:spPr>
        <p:txBody>
          <a:bodyPr spcFirstLastPara="1" wrap="square" lIns="0" tIns="0" rIns="0" bIns="0" anchor="t" anchorCtr="0">
            <a:spAutoFit/>
          </a:bodyPr>
          <a:lstStyle/>
          <a:p>
            <a:pPr marL="971550" marR="0" lvl="1" indent="-485775" algn="just" rtl="0">
              <a:lnSpc>
                <a:spcPct val="124000"/>
              </a:lnSpc>
              <a:spcBef>
                <a:spcPts val="0"/>
              </a:spcBef>
              <a:spcAft>
                <a:spcPts val="0"/>
              </a:spcAft>
              <a:buClr>
                <a:srgbClr val="202F53"/>
              </a:buClr>
              <a:buSzPts val="4500"/>
              <a:buFont typeface="Arial"/>
              <a:buChar char="•"/>
            </a:pPr>
            <a:r>
              <a:rPr lang="en-US" sz="4500" b="0" i="0" u="none" strike="noStrike" cap="none" dirty="0" err="1">
                <a:solidFill>
                  <a:schemeClr val="tx1"/>
                </a:solidFill>
                <a:latin typeface="Roboto Condensed"/>
                <a:ea typeface="Roboto Condensed"/>
                <a:cs typeface="Roboto Condensed"/>
                <a:sym typeface="Roboto Condensed"/>
              </a:rPr>
              <a:t>Đọc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bài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viết</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tham</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khảo</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smtClean="0">
                <a:solidFill>
                  <a:schemeClr val="tx1"/>
                </a:solidFill>
                <a:latin typeface="Roboto Condensed"/>
                <a:ea typeface="Roboto Condensed"/>
                <a:cs typeface="Roboto Condensed"/>
                <a:sym typeface="Roboto Condensed"/>
              </a:rPr>
              <a:t>trong</a:t>
            </a:r>
            <a:r>
              <a:rPr lang="en-US" sz="4500" b="0" i="0" u="none" strike="noStrike" cap="none" dirty="0" smtClean="0">
                <a:solidFill>
                  <a:schemeClr val="tx1"/>
                </a:solidFill>
                <a:latin typeface="Roboto Condensed"/>
                <a:ea typeface="Roboto Condensed"/>
                <a:cs typeface="Roboto Condensed"/>
                <a:sym typeface="Roboto Condensed"/>
              </a:rPr>
              <a:t> </a:t>
            </a:r>
            <a:r>
              <a:rPr lang="en-US" sz="4500" b="0" i="0" u="none" strike="noStrike" cap="none" dirty="0">
                <a:solidFill>
                  <a:schemeClr val="tx1"/>
                </a:solidFill>
                <a:latin typeface="Roboto Condensed"/>
                <a:ea typeface="Roboto Condensed"/>
                <a:cs typeface="Roboto Condensed"/>
                <a:sym typeface="Roboto Condensed"/>
              </a:rPr>
              <a:t>SGK/tr.68-69.</a:t>
            </a:r>
            <a:endParaRPr dirty="0">
              <a:solidFill>
                <a:schemeClr val="tx1"/>
              </a:solidFill>
            </a:endParaRPr>
          </a:p>
          <a:p>
            <a:pPr marL="971550" marR="0" lvl="1" indent="-485775" algn="just" rtl="0">
              <a:lnSpc>
                <a:spcPct val="124000"/>
              </a:lnSpc>
              <a:spcBef>
                <a:spcPts val="0"/>
              </a:spcBef>
              <a:spcAft>
                <a:spcPts val="0"/>
              </a:spcAft>
              <a:buClr>
                <a:srgbClr val="202F53"/>
              </a:buClr>
              <a:buSzPts val="4500"/>
              <a:buFont typeface="Arial"/>
              <a:buChar char="•"/>
            </a:pPr>
            <a:r>
              <a:rPr lang="en-US" sz="4500" b="0" i="0" u="none" strike="noStrike" cap="none" dirty="0" err="1">
                <a:solidFill>
                  <a:schemeClr val="tx1"/>
                </a:solidFill>
                <a:latin typeface="Roboto Condensed"/>
                <a:ea typeface="Roboto Condensed"/>
                <a:cs typeface="Roboto Condensed"/>
                <a:sym typeface="Roboto Condensed"/>
              </a:rPr>
              <a:t>Suy</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nghĩ</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trả</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lời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các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câu</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hỏi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bên</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smtClean="0">
                <a:solidFill>
                  <a:schemeClr val="tx1"/>
                </a:solidFill>
                <a:latin typeface="Roboto Condensed"/>
                <a:ea typeface="Roboto Condensed"/>
                <a:cs typeface="Roboto Condensed"/>
                <a:sym typeface="Roboto Condensed"/>
              </a:rPr>
              <a:t>dưới</a:t>
            </a:r>
            <a:r>
              <a:rPr lang="en-US" sz="4500" b="0" i="0" u="none" strike="noStrike" cap="none" dirty="0" smtClean="0">
                <a:solidFill>
                  <a:schemeClr val="tx1"/>
                </a:solidFill>
                <a:latin typeface="Roboto Condensed"/>
                <a:ea typeface="Roboto Condensed"/>
                <a:cs typeface="Roboto Condensed"/>
                <a:sym typeface="Roboto Condensed"/>
              </a:rPr>
              <a:t>.</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2" name="Google Shape;172;p7"/>
          <p:cNvSpPr/>
          <p:nvPr/>
        </p:nvSpPr>
        <p:spPr>
          <a:xfrm rot="-1482996">
            <a:off x="7551038" y="6658870"/>
            <a:ext cx="12767842" cy="6160484"/>
          </a:xfrm>
          <a:custGeom>
            <a:avLst/>
            <a:gdLst/>
            <a:ahLst/>
            <a:cxnLst/>
            <a:rect l="l" t="t" r="r" b="b"/>
            <a:pathLst>
              <a:path w="12767842" h="6160484" extrusionOk="0">
                <a:moveTo>
                  <a:pt x="0" y="0"/>
                </a:moveTo>
                <a:lnTo>
                  <a:pt x="12767842" y="0"/>
                </a:lnTo>
                <a:lnTo>
                  <a:pt x="12767842" y="6160483"/>
                </a:lnTo>
                <a:lnTo>
                  <a:pt x="0" y="6160483"/>
                </a:lnTo>
                <a:lnTo>
                  <a:pt x="0" y="0"/>
                </a:lnTo>
                <a:close/>
              </a:path>
            </a:pathLst>
          </a:custGeom>
          <a:blipFill rotWithShape="1">
            <a:blip r:embed="rId3">
              <a:alphaModFix/>
            </a:blip>
            <a:stretch>
              <a:fillRect/>
            </a:stretch>
          </a:blipFill>
          <a:ln>
            <a:noFill/>
          </a:ln>
        </p:spPr>
      </p:sp>
      <p:sp>
        <p:nvSpPr>
          <p:cNvPr id="173" name="Google Shape;173;p7"/>
          <p:cNvSpPr/>
          <p:nvPr/>
        </p:nvSpPr>
        <p:spPr>
          <a:xfrm rot="-5317407">
            <a:off x="167181" y="-845595"/>
            <a:ext cx="8559999" cy="10161562"/>
          </a:xfrm>
          <a:custGeom>
            <a:avLst/>
            <a:gdLst/>
            <a:ahLst/>
            <a:cxnLst/>
            <a:rect l="l" t="t" r="r" b="b"/>
            <a:pathLst>
              <a:path w="8559999" h="10161562" extrusionOk="0">
                <a:moveTo>
                  <a:pt x="0" y="0"/>
                </a:moveTo>
                <a:lnTo>
                  <a:pt x="8559998" y="0"/>
                </a:lnTo>
                <a:lnTo>
                  <a:pt x="8559998" y="10161562"/>
                </a:lnTo>
                <a:lnTo>
                  <a:pt x="0" y="10161562"/>
                </a:lnTo>
                <a:lnTo>
                  <a:pt x="0" y="0"/>
                </a:lnTo>
                <a:close/>
              </a:path>
            </a:pathLst>
          </a:custGeom>
          <a:blipFill rotWithShape="1">
            <a:blip r:embed="rId4">
              <a:alphaModFix/>
            </a:blip>
            <a:stretch>
              <a:fillRect t="-38548" r="-79015"/>
            </a:stretch>
          </a:blipFill>
          <a:ln>
            <a:noFill/>
          </a:ln>
        </p:spPr>
      </p:sp>
      <p:sp>
        <p:nvSpPr>
          <p:cNvPr id="174" name="Google Shape;174;p7"/>
          <p:cNvSpPr/>
          <p:nvPr/>
        </p:nvSpPr>
        <p:spPr>
          <a:xfrm>
            <a:off x="7832968" y="2796591"/>
            <a:ext cx="8894529" cy="8916821"/>
          </a:xfrm>
          <a:custGeom>
            <a:avLst/>
            <a:gdLst/>
            <a:ahLst/>
            <a:cxnLst/>
            <a:rect l="l" t="t" r="r" b="b"/>
            <a:pathLst>
              <a:path w="8894529" h="8916821" extrusionOk="0">
                <a:moveTo>
                  <a:pt x="0" y="0"/>
                </a:moveTo>
                <a:lnTo>
                  <a:pt x="8894529" y="0"/>
                </a:lnTo>
                <a:lnTo>
                  <a:pt x="8894529" y="8916821"/>
                </a:lnTo>
                <a:lnTo>
                  <a:pt x="0" y="8916821"/>
                </a:lnTo>
                <a:lnTo>
                  <a:pt x="0" y="0"/>
                </a:lnTo>
                <a:close/>
              </a:path>
            </a:pathLst>
          </a:custGeom>
          <a:blipFill rotWithShape="1">
            <a:blip r:embed="rId5">
              <a:alphaModFix/>
            </a:blip>
            <a:stretch>
              <a:fillRect/>
            </a:stretch>
          </a:blipFill>
          <a:ln>
            <a:noFill/>
          </a:ln>
        </p:spPr>
      </p:sp>
      <p:sp>
        <p:nvSpPr>
          <p:cNvPr id="178" name="Google Shape;178;p7"/>
          <p:cNvSpPr/>
          <p:nvPr/>
        </p:nvSpPr>
        <p:spPr>
          <a:xfrm>
            <a:off x="12645202" y="7255001"/>
            <a:ext cx="3374136" cy="4114800"/>
          </a:xfrm>
          <a:custGeom>
            <a:avLst/>
            <a:gdLst/>
            <a:ahLst/>
            <a:cxnLst/>
            <a:rect l="l" t="t" r="r" b="b"/>
            <a:pathLst>
              <a:path w="3374136" h="4114800" extrusionOk="0">
                <a:moveTo>
                  <a:pt x="0" y="0"/>
                </a:moveTo>
                <a:lnTo>
                  <a:pt x="3374136" y="0"/>
                </a:lnTo>
                <a:lnTo>
                  <a:pt x="3374136" y="4114800"/>
                </a:lnTo>
                <a:lnTo>
                  <a:pt x="0" y="4114800"/>
                </a:lnTo>
                <a:lnTo>
                  <a:pt x="0" y="0"/>
                </a:lnTo>
                <a:close/>
              </a:path>
            </a:pathLst>
          </a:custGeom>
          <a:blipFill rotWithShape="1">
            <a:blip r:embed="rId6">
              <a:alphaModFix/>
            </a:blip>
            <a:stretch>
              <a:fillRect/>
            </a:stretch>
          </a:blipFill>
          <a:ln>
            <a:noFill/>
          </a:ln>
        </p:spPr>
      </p:sp>
      <p:sp>
        <p:nvSpPr>
          <p:cNvPr id="179" name="Google Shape;179;p7"/>
          <p:cNvSpPr txBox="1"/>
          <p:nvPr/>
        </p:nvSpPr>
        <p:spPr>
          <a:xfrm>
            <a:off x="968586" y="544513"/>
            <a:ext cx="12355264"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 PHÂN TÍCH BÀI VIẾT THAM KHẢO</a:t>
            </a:r>
            <a:endParaRPr dirty="0">
              <a:solidFill>
                <a:srgbClr val="FF0000"/>
              </a:solidFill>
            </a:endParaRPr>
          </a:p>
        </p:txBody>
      </p:sp>
      <p:sp>
        <p:nvSpPr>
          <p:cNvPr id="180" name="Google Shape;180;p7"/>
          <p:cNvSpPr txBox="1"/>
          <p:nvPr/>
        </p:nvSpPr>
        <p:spPr>
          <a:xfrm>
            <a:off x="1028700" y="1732434"/>
            <a:ext cx="9121326" cy="774700"/>
          </a:xfrm>
          <a:prstGeom prst="rect">
            <a:avLst/>
          </a:prstGeom>
          <a:noFill/>
          <a:ln>
            <a:noFill/>
          </a:ln>
        </p:spPr>
        <p:txBody>
          <a:bodyPr spcFirstLastPara="1" wrap="square" lIns="0" tIns="0" rIns="0" bIns="0" anchor="t" anchorCtr="0">
            <a:spAutoFit/>
          </a:bodyPr>
          <a:lstStyle/>
          <a:p>
            <a:pPr marL="0" marR="0" lvl="0" indent="0" algn="just" rtl="0">
              <a:lnSpc>
                <a:spcPct val="124004"/>
              </a:lnSpc>
              <a:spcBef>
                <a:spcPts val="0"/>
              </a:spcBef>
              <a:spcAft>
                <a:spcPts val="0"/>
              </a:spcAft>
              <a:buNone/>
            </a:pPr>
            <a:r>
              <a:rPr lang="en-US" sz="4999" b="1" i="0" u="none" strike="noStrike" cap="none" dirty="0">
                <a:solidFill>
                  <a:srgbClr val="202F53"/>
                </a:solidFill>
                <a:latin typeface="Roboto Condensed"/>
                <a:ea typeface="Roboto Condensed"/>
                <a:cs typeface="Roboto Condensed"/>
                <a:sym typeface="Roboto Condensed"/>
              </a:rPr>
              <a:t>1. </a:t>
            </a:r>
            <a:r>
              <a:rPr lang="en-US" sz="4999" b="1" i="0" u="none" strike="noStrike" cap="none" dirty="0" err="1">
                <a:solidFill>
                  <a:srgbClr val="202F53"/>
                </a:solidFill>
                <a:latin typeface="Roboto Condensed"/>
                <a:ea typeface="Roboto Condensed"/>
                <a:cs typeface="Roboto Condensed"/>
                <a:sym typeface="Roboto Condensed"/>
              </a:rPr>
              <a:t>Cách</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giới</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thiệu</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bài</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thơ</a:t>
            </a:r>
            <a:endParaRPr dirty="0"/>
          </a:p>
        </p:txBody>
      </p:sp>
      <p:sp>
        <p:nvSpPr>
          <p:cNvPr id="181" name="Google Shape;181;p7"/>
          <p:cNvSpPr txBox="1"/>
          <p:nvPr/>
        </p:nvSpPr>
        <p:spPr>
          <a:xfrm>
            <a:off x="8435617" y="4420767"/>
            <a:ext cx="7391903" cy="1717393"/>
          </a:xfrm>
          <a:prstGeom prst="rect">
            <a:avLst/>
          </a:prstGeom>
          <a:noFill/>
          <a:ln>
            <a:noFill/>
          </a:ln>
        </p:spPr>
        <p:txBody>
          <a:bodyPr spcFirstLastPara="1" wrap="square" lIns="0" tIns="0" rIns="0" bIns="0" anchor="t" anchorCtr="0">
            <a:spAutoFit/>
          </a:bodyPr>
          <a:lstStyle/>
          <a:p>
            <a:pPr marL="0" marR="0" lvl="0" indent="0" algn="just" rtl="0">
              <a:lnSpc>
                <a:spcPct val="124000"/>
              </a:lnSpc>
              <a:spcBef>
                <a:spcPts val="0"/>
              </a:spcBef>
              <a:spcAft>
                <a:spcPts val="0"/>
              </a:spcAft>
              <a:buNone/>
            </a:pPr>
            <a:r>
              <a:rPr lang="en-US" sz="4500" b="0" i="0" u="none" strike="noStrike" cap="none" dirty="0" err="1">
                <a:solidFill>
                  <a:srgbClr val="202F53"/>
                </a:solidFill>
                <a:latin typeface="Roboto Condensed"/>
                <a:ea typeface="Roboto Condensed"/>
                <a:cs typeface="Roboto Condensed"/>
                <a:sym typeface="Roboto Condensed"/>
              </a:rPr>
              <a:t>Người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viết</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đã</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giới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thiệu</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smtClean="0">
                <a:solidFill>
                  <a:srgbClr val="202F53"/>
                </a:solidFill>
                <a:latin typeface="Roboto Condensed"/>
                <a:ea typeface="Roboto Condensed"/>
                <a:cs typeface="Roboto Condensed"/>
                <a:sym typeface="Roboto Condensed"/>
              </a:rPr>
              <a:t>trực</a:t>
            </a:r>
            <a:r>
              <a:rPr lang="en-US" sz="4500" b="0" i="0" u="none" strike="noStrike" cap="none" dirty="0" smtClean="0">
                <a:solidFill>
                  <a:srgbClr val="202F53"/>
                </a:solidFill>
                <a:latin typeface="Roboto Condensed"/>
                <a:ea typeface="Roboto Condensed"/>
                <a:cs typeface="Roboto Condensed"/>
                <a:sym typeface="Roboto Condensed"/>
              </a:rPr>
              <a:t> </a:t>
            </a:r>
            <a:r>
              <a:rPr lang="en-US" sz="4500" b="0" i="0" u="none" strike="noStrike" cap="none" dirty="0" err="1" smtClean="0">
                <a:solidFill>
                  <a:srgbClr val="202F53"/>
                </a:solidFill>
                <a:latin typeface="Roboto Condensed"/>
                <a:ea typeface="Roboto Condensed"/>
                <a:cs typeface="Roboto Condensed"/>
                <a:sym typeface="Roboto Condensed"/>
              </a:rPr>
              <a:t>tiếp</a:t>
            </a:r>
            <a:r>
              <a:rPr lang="en-US" sz="4500" b="0" i="0" u="none" strike="noStrike" cap="none" dirty="0" smtClean="0">
                <a:solidFill>
                  <a:srgbClr val="202F53"/>
                </a:solidFill>
                <a:latin typeface="Roboto Condensed"/>
                <a:ea typeface="Roboto Condensed"/>
                <a:cs typeface="Roboto Condensed"/>
                <a:sym typeface="Roboto Condensed"/>
              </a:rPr>
              <a:t> </a:t>
            </a:r>
            <a:r>
              <a:rPr lang="en-US" sz="4500" b="0" i="0" u="none" strike="noStrike" cap="none" dirty="0" err="1" smtClean="0">
                <a:solidFill>
                  <a:srgbClr val="202F53"/>
                </a:solidFill>
                <a:latin typeface="Roboto Condensed"/>
                <a:ea typeface="Roboto Condensed"/>
                <a:cs typeface="Roboto Condensed"/>
                <a:sym typeface="Roboto Condensed"/>
              </a:rPr>
              <a:t>về</a:t>
            </a:r>
            <a:r>
              <a:rPr lang="en-US" sz="4500" b="0" i="0" u="none" strike="noStrike" cap="none" dirty="0" smtClean="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đề</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tài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mà</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bài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thơ</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thể</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hiện</a:t>
            </a:r>
            <a:r>
              <a:rPr lang="en-US" sz="4500" b="0" i="0" u="none" strike="noStrike" cap="none" dirty="0">
                <a:solidFill>
                  <a:srgbClr val="202F53"/>
                </a:solidFill>
                <a:latin typeface="Roboto Condensed"/>
                <a:ea typeface="Roboto Condensed"/>
                <a:cs typeface="Roboto Condensed"/>
                <a:sym typeface="Roboto Condensed"/>
              </a:rPr>
              <a:t>.</a:t>
            </a:r>
            <a:endParaRPr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353" y="2331879"/>
            <a:ext cx="7772400" cy="777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Google Shape;186;p8"/>
          <p:cNvSpPr/>
          <p:nvPr/>
        </p:nvSpPr>
        <p:spPr>
          <a:xfrm rot="-1482996">
            <a:off x="7551038" y="6658870"/>
            <a:ext cx="12767842" cy="6160484"/>
          </a:xfrm>
          <a:custGeom>
            <a:avLst/>
            <a:gdLst/>
            <a:ahLst/>
            <a:cxnLst/>
            <a:rect l="l" t="t" r="r" b="b"/>
            <a:pathLst>
              <a:path w="12767842" h="6160484" extrusionOk="0">
                <a:moveTo>
                  <a:pt x="0" y="0"/>
                </a:moveTo>
                <a:lnTo>
                  <a:pt x="12767842" y="0"/>
                </a:lnTo>
                <a:lnTo>
                  <a:pt x="12767842" y="6160483"/>
                </a:lnTo>
                <a:lnTo>
                  <a:pt x="0" y="6160483"/>
                </a:lnTo>
                <a:lnTo>
                  <a:pt x="0" y="0"/>
                </a:lnTo>
                <a:close/>
              </a:path>
            </a:pathLst>
          </a:custGeom>
          <a:blipFill rotWithShape="1">
            <a:blip r:embed="rId3">
              <a:alphaModFix/>
            </a:blip>
            <a:stretch>
              <a:fillRect/>
            </a:stretch>
          </a:blipFill>
          <a:ln>
            <a:noFill/>
          </a:ln>
        </p:spPr>
      </p:sp>
      <p:sp>
        <p:nvSpPr>
          <p:cNvPr id="187" name="Google Shape;187;p8"/>
          <p:cNvSpPr/>
          <p:nvPr/>
        </p:nvSpPr>
        <p:spPr>
          <a:xfrm rot="-5317407">
            <a:off x="167181" y="-845595"/>
            <a:ext cx="8559999" cy="10161562"/>
          </a:xfrm>
          <a:custGeom>
            <a:avLst/>
            <a:gdLst/>
            <a:ahLst/>
            <a:cxnLst/>
            <a:rect l="l" t="t" r="r" b="b"/>
            <a:pathLst>
              <a:path w="8559999" h="10161562" extrusionOk="0">
                <a:moveTo>
                  <a:pt x="0" y="0"/>
                </a:moveTo>
                <a:lnTo>
                  <a:pt x="8559998" y="0"/>
                </a:lnTo>
                <a:lnTo>
                  <a:pt x="8559998" y="10161562"/>
                </a:lnTo>
                <a:lnTo>
                  <a:pt x="0" y="10161562"/>
                </a:lnTo>
                <a:lnTo>
                  <a:pt x="0" y="0"/>
                </a:lnTo>
                <a:close/>
              </a:path>
            </a:pathLst>
          </a:custGeom>
          <a:blipFill rotWithShape="1">
            <a:blip r:embed="rId4">
              <a:alphaModFix/>
            </a:blip>
            <a:stretch>
              <a:fillRect t="-38548" r="-79015"/>
            </a:stretch>
          </a:blipFill>
          <a:ln>
            <a:noFill/>
          </a:ln>
        </p:spPr>
      </p:sp>
      <p:sp>
        <p:nvSpPr>
          <p:cNvPr id="190" name="Google Shape;190;p8"/>
          <p:cNvSpPr/>
          <p:nvPr/>
        </p:nvSpPr>
        <p:spPr>
          <a:xfrm>
            <a:off x="5407908" y="3142586"/>
            <a:ext cx="6177489" cy="6115714"/>
          </a:xfrm>
          <a:custGeom>
            <a:avLst/>
            <a:gdLst/>
            <a:ahLst/>
            <a:cxnLst/>
            <a:rect l="l" t="t" r="r" b="b"/>
            <a:pathLst>
              <a:path w="6177489" h="6115714" extrusionOk="0">
                <a:moveTo>
                  <a:pt x="0" y="0"/>
                </a:moveTo>
                <a:lnTo>
                  <a:pt x="6177489" y="0"/>
                </a:lnTo>
                <a:lnTo>
                  <a:pt x="6177489" y="6115714"/>
                </a:lnTo>
                <a:lnTo>
                  <a:pt x="0" y="6115714"/>
                </a:lnTo>
                <a:lnTo>
                  <a:pt x="0" y="0"/>
                </a:lnTo>
                <a:close/>
              </a:path>
            </a:pathLst>
          </a:custGeom>
          <a:blipFill rotWithShape="1">
            <a:blip r:embed="rId5">
              <a:alphaModFix/>
            </a:blip>
            <a:stretch>
              <a:fillRect/>
            </a:stretch>
          </a:blipFill>
          <a:ln>
            <a:noFill/>
          </a:ln>
        </p:spPr>
      </p:sp>
      <p:sp>
        <p:nvSpPr>
          <p:cNvPr id="191" name="Google Shape;191;p8"/>
          <p:cNvSpPr/>
          <p:nvPr/>
        </p:nvSpPr>
        <p:spPr>
          <a:xfrm>
            <a:off x="11877542" y="3142586"/>
            <a:ext cx="6177489" cy="6115714"/>
          </a:xfrm>
          <a:custGeom>
            <a:avLst/>
            <a:gdLst/>
            <a:ahLst/>
            <a:cxnLst/>
            <a:rect l="l" t="t" r="r" b="b"/>
            <a:pathLst>
              <a:path w="6177489" h="6115714" extrusionOk="0">
                <a:moveTo>
                  <a:pt x="0" y="0"/>
                </a:moveTo>
                <a:lnTo>
                  <a:pt x="6177488" y="0"/>
                </a:lnTo>
                <a:lnTo>
                  <a:pt x="6177488" y="6115714"/>
                </a:lnTo>
                <a:lnTo>
                  <a:pt x="0" y="6115714"/>
                </a:lnTo>
                <a:lnTo>
                  <a:pt x="0" y="0"/>
                </a:lnTo>
                <a:close/>
              </a:path>
            </a:pathLst>
          </a:custGeom>
          <a:blipFill rotWithShape="1">
            <a:blip r:embed="rId5">
              <a:alphaModFix/>
            </a:blip>
            <a:stretch>
              <a:fillRect/>
            </a:stretch>
          </a:blipFill>
          <a:ln>
            <a:noFill/>
          </a:ln>
        </p:spPr>
      </p:sp>
      <p:sp>
        <p:nvSpPr>
          <p:cNvPr id="193" name="Google Shape;193;p8"/>
          <p:cNvSpPr txBox="1"/>
          <p:nvPr/>
        </p:nvSpPr>
        <p:spPr>
          <a:xfrm>
            <a:off x="968586" y="544513"/>
            <a:ext cx="12355264"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 PHÂN TÍCH BÀI VIẾT THAM KHẢO</a:t>
            </a:r>
            <a:endParaRPr dirty="0">
              <a:solidFill>
                <a:srgbClr val="FF0000"/>
              </a:solidFill>
            </a:endParaRPr>
          </a:p>
        </p:txBody>
      </p:sp>
      <p:sp>
        <p:nvSpPr>
          <p:cNvPr id="194" name="Google Shape;194;p8"/>
          <p:cNvSpPr txBox="1"/>
          <p:nvPr/>
        </p:nvSpPr>
        <p:spPr>
          <a:xfrm>
            <a:off x="1028700" y="1732434"/>
            <a:ext cx="13534338" cy="774700"/>
          </a:xfrm>
          <a:prstGeom prst="rect">
            <a:avLst/>
          </a:prstGeom>
          <a:noFill/>
          <a:ln>
            <a:noFill/>
          </a:ln>
        </p:spPr>
        <p:txBody>
          <a:bodyPr spcFirstLastPara="1" wrap="square" lIns="0" tIns="0" rIns="0" bIns="0" anchor="t" anchorCtr="0">
            <a:spAutoFit/>
          </a:bodyPr>
          <a:lstStyle/>
          <a:p>
            <a:pPr marL="0" marR="0" lvl="0" indent="0" algn="just" rtl="0">
              <a:lnSpc>
                <a:spcPct val="124004"/>
              </a:lnSpc>
              <a:spcBef>
                <a:spcPts val="0"/>
              </a:spcBef>
              <a:spcAft>
                <a:spcPts val="0"/>
              </a:spcAft>
              <a:buNone/>
            </a:pPr>
            <a:r>
              <a:rPr lang="en-US" sz="4999" b="1" i="0" u="none" strike="noStrike" cap="none">
                <a:solidFill>
                  <a:srgbClr val="202F53"/>
                </a:solidFill>
                <a:latin typeface="Roboto Condensed"/>
                <a:ea typeface="Roboto Condensed"/>
                <a:cs typeface="Roboto Condensed"/>
                <a:sym typeface="Roboto Condensed"/>
              </a:rPr>
              <a:t>2. Trình tự, logic triển khai hệ thống ý trong bài viết</a:t>
            </a:r>
            <a:endParaRPr/>
          </a:p>
        </p:txBody>
      </p:sp>
      <p:sp>
        <p:nvSpPr>
          <p:cNvPr id="195" name="Google Shape;195;p8"/>
          <p:cNvSpPr txBox="1"/>
          <p:nvPr/>
        </p:nvSpPr>
        <p:spPr>
          <a:xfrm>
            <a:off x="6381036" y="4773598"/>
            <a:ext cx="4231233" cy="2825115"/>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4500" b="0" i="0" u="none" strike="noStrike" cap="none">
                <a:solidFill>
                  <a:srgbClr val="202F53"/>
                </a:solidFill>
                <a:latin typeface="Roboto Condensed"/>
                <a:ea typeface="Roboto Condensed"/>
                <a:cs typeface="Roboto Condensed"/>
                <a:sym typeface="Roboto Condensed"/>
              </a:rPr>
              <a:t>Người viết chọn cách phân tích bài thơ lần lượt qua từng câu. </a:t>
            </a:r>
            <a:endParaRPr/>
          </a:p>
        </p:txBody>
      </p:sp>
      <p:sp>
        <p:nvSpPr>
          <p:cNvPr id="196" name="Google Shape;196;p8"/>
          <p:cNvSpPr txBox="1"/>
          <p:nvPr/>
        </p:nvSpPr>
        <p:spPr>
          <a:xfrm>
            <a:off x="12852222" y="4549511"/>
            <a:ext cx="4231233" cy="3529965"/>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4500" b="0" i="0" u="none" strike="noStrike" cap="none" dirty="0" err="1">
                <a:solidFill>
                  <a:srgbClr val="202F53"/>
                </a:solidFill>
                <a:latin typeface="Roboto Condensed"/>
                <a:ea typeface="Roboto Condensed"/>
                <a:cs typeface="Roboto Condensed"/>
                <a:sym typeface="Roboto Condensed"/>
              </a:rPr>
              <a:t>Hướng</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triển</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khai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này</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phù</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hợp</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với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đặc</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điểm</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của</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bài</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thơ</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thể</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thơ</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thất</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ngôn</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tứ</a:t>
            </a:r>
            <a:r>
              <a:rPr lang="en-US" sz="4500" b="0" i="0" u="none" strike="noStrike" cap="none" dirty="0">
                <a:solidFill>
                  <a:srgbClr val="202F53"/>
                </a:solidFill>
                <a:latin typeface="Roboto Condensed"/>
                <a:ea typeface="Roboto Condensed"/>
                <a:cs typeface="Roboto Condensed"/>
                <a:sym typeface="Roboto Condensed"/>
              </a:rPr>
              <a:t> </a:t>
            </a:r>
            <a:r>
              <a:rPr lang="en-US" sz="4500" b="0" i="0" u="none" strike="noStrike" cap="none" dirty="0" err="1">
                <a:solidFill>
                  <a:srgbClr val="202F53"/>
                </a:solidFill>
                <a:latin typeface="Roboto Condensed"/>
                <a:ea typeface="Roboto Condensed"/>
                <a:cs typeface="Roboto Condensed"/>
                <a:sym typeface="Roboto Condensed"/>
              </a:rPr>
              <a:t>tuyệt</a:t>
            </a:r>
            <a:r>
              <a:rPr lang="en-US" sz="4500" b="0" i="0" u="none" strike="noStrike" cap="none" dirty="0">
                <a:solidFill>
                  <a:srgbClr val="202F53"/>
                </a:solidFill>
                <a:latin typeface="Roboto Condensed"/>
                <a:ea typeface="Roboto Condensed"/>
                <a:cs typeface="Roboto Condensed"/>
                <a:sym typeface="Roboto Condensed"/>
              </a:rPr>
              <a:t>)</a:t>
            </a:r>
            <a:endParaRPr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815" y="3142586"/>
            <a:ext cx="7772400" cy="777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Google Shape;201;p9"/>
          <p:cNvSpPr/>
          <p:nvPr/>
        </p:nvSpPr>
        <p:spPr>
          <a:xfrm rot="-7848208">
            <a:off x="-143877" y="-2318753"/>
            <a:ext cx="5155600" cy="6562393"/>
          </a:xfrm>
          <a:custGeom>
            <a:avLst/>
            <a:gdLst/>
            <a:ahLst/>
            <a:cxnLst/>
            <a:rect l="l" t="t" r="r" b="b"/>
            <a:pathLst>
              <a:path w="5155600" h="6562393" extrusionOk="0">
                <a:moveTo>
                  <a:pt x="0" y="0"/>
                </a:moveTo>
                <a:lnTo>
                  <a:pt x="5155600" y="0"/>
                </a:lnTo>
                <a:lnTo>
                  <a:pt x="5155600" y="6562394"/>
                </a:lnTo>
                <a:lnTo>
                  <a:pt x="0" y="6562394"/>
                </a:lnTo>
                <a:lnTo>
                  <a:pt x="0" y="0"/>
                </a:lnTo>
                <a:close/>
              </a:path>
            </a:pathLst>
          </a:custGeom>
          <a:blipFill rotWithShape="1">
            <a:blip r:embed="rId3">
              <a:alphaModFix/>
            </a:blip>
            <a:stretch>
              <a:fillRect r="-44940" b="-15019"/>
            </a:stretch>
          </a:blipFill>
          <a:ln>
            <a:noFill/>
          </a:ln>
        </p:spPr>
      </p:sp>
      <p:sp>
        <p:nvSpPr>
          <p:cNvPr id="202" name="Google Shape;202;p9"/>
          <p:cNvSpPr/>
          <p:nvPr/>
        </p:nvSpPr>
        <p:spPr>
          <a:xfrm rot="10800000">
            <a:off x="13626968" y="5946447"/>
            <a:ext cx="5937140" cy="5203094"/>
          </a:xfrm>
          <a:custGeom>
            <a:avLst/>
            <a:gdLst/>
            <a:ahLst/>
            <a:cxnLst/>
            <a:rect l="l" t="t" r="r" b="b"/>
            <a:pathLst>
              <a:path w="5937140" h="5203094" extrusionOk="0">
                <a:moveTo>
                  <a:pt x="5937140" y="5203094"/>
                </a:moveTo>
                <a:lnTo>
                  <a:pt x="0" y="5203094"/>
                </a:lnTo>
                <a:lnTo>
                  <a:pt x="0" y="0"/>
                </a:lnTo>
                <a:lnTo>
                  <a:pt x="5937140" y="0"/>
                </a:lnTo>
                <a:lnTo>
                  <a:pt x="5937140" y="5203094"/>
                </a:lnTo>
                <a:close/>
              </a:path>
            </a:pathLst>
          </a:custGeom>
          <a:blipFill rotWithShape="1">
            <a:blip r:embed="rId4">
              <a:alphaModFix/>
            </a:blip>
            <a:stretch>
              <a:fillRect/>
            </a:stretch>
          </a:blipFill>
          <a:ln>
            <a:noFill/>
          </a:ln>
        </p:spPr>
      </p:sp>
      <p:sp>
        <p:nvSpPr>
          <p:cNvPr id="203" name="Google Shape;203;p9"/>
          <p:cNvSpPr/>
          <p:nvPr/>
        </p:nvSpPr>
        <p:spPr>
          <a:xfrm rot="8934319">
            <a:off x="13406025" y="8668512"/>
            <a:ext cx="7315200" cy="1179576"/>
          </a:xfrm>
          <a:custGeom>
            <a:avLst/>
            <a:gdLst/>
            <a:ahLst/>
            <a:cxnLst/>
            <a:rect l="l" t="t" r="r" b="b"/>
            <a:pathLst>
              <a:path w="7315200" h="1179576" extrusionOk="0">
                <a:moveTo>
                  <a:pt x="0" y="0"/>
                </a:moveTo>
                <a:lnTo>
                  <a:pt x="7315200" y="0"/>
                </a:lnTo>
                <a:lnTo>
                  <a:pt x="7315200" y="1179576"/>
                </a:lnTo>
                <a:lnTo>
                  <a:pt x="0" y="1179576"/>
                </a:lnTo>
                <a:lnTo>
                  <a:pt x="0" y="0"/>
                </a:lnTo>
                <a:close/>
              </a:path>
            </a:pathLst>
          </a:custGeom>
          <a:blipFill rotWithShape="1">
            <a:blip r:embed="rId5">
              <a:alphaModFix/>
            </a:blip>
            <a:stretch>
              <a:fillRect/>
            </a:stretch>
          </a:blipFill>
          <a:ln>
            <a:noFill/>
          </a:ln>
        </p:spPr>
      </p:sp>
      <p:sp>
        <p:nvSpPr>
          <p:cNvPr id="204" name="Google Shape;204;p9"/>
          <p:cNvSpPr txBox="1"/>
          <p:nvPr/>
        </p:nvSpPr>
        <p:spPr>
          <a:xfrm>
            <a:off x="1028700" y="3454204"/>
            <a:ext cx="16035000" cy="6537174"/>
          </a:xfrm>
          <a:prstGeom prst="rect">
            <a:avLst/>
          </a:prstGeom>
          <a:noFill/>
          <a:ln>
            <a:noFill/>
          </a:ln>
        </p:spPr>
        <p:txBody>
          <a:bodyPr spcFirstLastPara="1" wrap="square" lIns="0" tIns="0" rIns="0" bIns="0" anchor="t" anchorCtr="0">
            <a:spAutoFit/>
          </a:bodyPr>
          <a:lstStyle/>
          <a:p>
            <a:pPr marL="971550" marR="0" lvl="1" indent="-485775" algn="just" rtl="0">
              <a:lnSpc>
                <a:spcPct val="117977"/>
              </a:lnSpc>
              <a:spcBef>
                <a:spcPts val="0"/>
              </a:spcBef>
              <a:spcAft>
                <a:spcPts val="0"/>
              </a:spcAft>
              <a:buClr>
                <a:srgbClr val="202F53"/>
              </a:buClr>
              <a:buSzPts val="4500"/>
              <a:buFont typeface="Arial"/>
              <a:buChar char="•"/>
            </a:pPr>
            <a:r>
              <a:rPr lang="en-US" sz="4500" b="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4500" b="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Đêm</a:t>
            </a:r>
            <a:r>
              <a:rPr lang="en-US" sz="4500" b="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yên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tĩnh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trên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đường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lữ</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khách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tình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quê</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hương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ngổn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ngang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muôn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lối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tuyệt</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diệu</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a:p>
            <a:pPr marL="971550" marR="0" lvl="1" indent="-485775" algn="just" rtl="0">
              <a:lnSpc>
                <a:spcPct val="117977"/>
              </a:lnSpc>
              <a:spcBef>
                <a:spcPts val="0"/>
              </a:spcBef>
              <a:spcAft>
                <a:spcPts val="0"/>
              </a:spcAft>
              <a:buClr>
                <a:srgbClr val="202F53"/>
              </a:buClr>
              <a:buSzPts val="4500"/>
              <a:buFont typeface="Arial"/>
              <a:buChar char="•"/>
            </a:pP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Nhận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thấy</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ánh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trăng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rọi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sáng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đầu</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giường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rõ</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ràng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là</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người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không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ngủ</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a:p>
            <a:pPr marL="971550" marR="0" lvl="1" indent="-485775" algn="just" rtl="0">
              <a:lnSpc>
                <a:spcPct val="117977"/>
              </a:lnSpc>
              <a:spcBef>
                <a:spcPts val="0"/>
              </a:spcBef>
              <a:spcAft>
                <a:spcPts val="0"/>
              </a:spcAft>
              <a:buClr>
                <a:srgbClr val="202F53"/>
              </a:buClr>
              <a:buSzPts val="4500"/>
              <a:buFont typeface="Arial"/>
              <a:buChar char="•"/>
            </a:pP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Trên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đường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lữ</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thứ</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mọi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vật</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con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người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đều</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chỉ</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vầng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trăng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là</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luôn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quen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thuộc</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sinh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ra</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nỗi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nhớ</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a:p>
            <a:pPr marL="971550" marR="0" lvl="1" indent="-485775" algn="just" rtl="0">
              <a:lnSpc>
                <a:spcPct val="117977"/>
              </a:lnSpc>
              <a:spcBef>
                <a:spcPts val="0"/>
              </a:spcBef>
              <a:spcAft>
                <a:spcPts val="0"/>
              </a:spcAft>
              <a:buClr>
                <a:srgbClr val="202F53"/>
              </a:buClr>
              <a:buSzPts val="4500"/>
              <a:buFont typeface="Arial"/>
              <a:buChar char="•"/>
            </a:pP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Trăng</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viên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mãn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mà</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người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xa</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cách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sinh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tình</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nỗi</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nhớ</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quê</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nhà</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từ</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đó</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mà</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dấy</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4500" b="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lên</a:t>
            </a:r>
            <a:r>
              <a:rPr lang="en-US" sz="4500" b="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dirty="0">
              <a:solidFill>
                <a:schemeClr val="tx1"/>
              </a:solidFill>
              <a:latin typeface="Times New Roman" panose="02020603050405020304" pitchFamily="18" charset="0"/>
              <a:cs typeface="Times New Roman" panose="02020603050405020304" pitchFamily="18" charset="0"/>
            </a:endParaRPr>
          </a:p>
        </p:txBody>
      </p:sp>
      <p:sp>
        <p:nvSpPr>
          <p:cNvPr id="206" name="Google Shape;206;p9"/>
          <p:cNvSpPr txBox="1"/>
          <p:nvPr/>
        </p:nvSpPr>
        <p:spPr>
          <a:xfrm>
            <a:off x="968586" y="544513"/>
            <a:ext cx="12355264"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 PHÂN TÍCH BÀI VIẾT THAM KHẢO</a:t>
            </a:r>
            <a:endParaRPr dirty="0">
              <a:solidFill>
                <a:srgbClr val="FF0000"/>
              </a:solidFill>
            </a:endParaRPr>
          </a:p>
        </p:txBody>
      </p:sp>
      <p:sp>
        <p:nvSpPr>
          <p:cNvPr id="207" name="Google Shape;207;p9"/>
          <p:cNvSpPr txBox="1"/>
          <p:nvPr/>
        </p:nvSpPr>
        <p:spPr>
          <a:xfrm>
            <a:off x="1028700" y="1634698"/>
            <a:ext cx="16034925" cy="1489075"/>
          </a:xfrm>
          <a:prstGeom prst="rect">
            <a:avLst/>
          </a:prstGeom>
          <a:noFill/>
          <a:ln>
            <a:noFill/>
          </a:ln>
        </p:spPr>
        <p:txBody>
          <a:bodyPr spcFirstLastPara="1" wrap="square" lIns="0" tIns="0" rIns="0" bIns="0" anchor="t" anchorCtr="0">
            <a:spAutoFit/>
          </a:bodyPr>
          <a:lstStyle/>
          <a:p>
            <a:pPr marL="0" marR="0" lvl="0" indent="0" algn="just" rtl="0">
              <a:lnSpc>
                <a:spcPct val="118003"/>
              </a:lnSpc>
              <a:spcBef>
                <a:spcPts val="0"/>
              </a:spcBef>
              <a:spcAft>
                <a:spcPts val="0"/>
              </a:spcAft>
              <a:buNone/>
            </a:pPr>
            <a:r>
              <a:rPr lang="en-US" sz="4999" b="1" i="0" u="none" strike="noStrike" cap="none" dirty="0">
                <a:solidFill>
                  <a:srgbClr val="202F53"/>
                </a:solidFill>
                <a:latin typeface="Roboto Condensed"/>
                <a:ea typeface="Roboto Condensed"/>
                <a:cs typeface="Roboto Condensed"/>
                <a:sym typeface="Roboto Condensed"/>
              </a:rPr>
              <a:t>3. </a:t>
            </a:r>
            <a:r>
              <a:rPr lang="en-US" sz="4999" b="1" i="0" u="none" strike="noStrike" cap="none" dirty="0" err="1">
                <a:solidFill>
                  <a:srgbClr val="202F53"/>
                </a:solidFill>
                <a:latin typeface="Roboto Condensed"/>
                <a:ea typeface="Roboto Condensed"/>
                <a:cs typeface="Roboto Condensed"/>
                <a:sym typeface="Roboto Condensed"/>
              </a:rPr>
              <a:t>Cấu</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tứ</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và</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tính</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chất</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khái</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quát</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của</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hình</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ảnh</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trong</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bài</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thơ</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được</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thể</a:t>
            </a:r>
            <a:r>
              <a:rPr lang="en-US" sz="4999" b="1" i="0" u="none" strike="noStrike" cap="none" dirty="0">
                <a:solidFill>
                  <a:srgbClr val="202F53"/>
                </a:solidFill>
                <a:latin typeface="Roboto Condensed"/>
                <a:ea typeface="Roboto Condensed"/>
                <a:cs typeface="Roboto Condensed"/>
                <a:sym typeface="Roboto Condensed"/>
              </a:rPr>
              <a:t> </a:t>
            </a:r>
            <a:r>
              <a:rPr lang="en-US" sz="4999" b="1" i="0" u="none" strike="noStrike" cap="none" dirty="0" err="1">
                <a:solidFill>
                  <a:srgbClr val="202F53"/>
                </a:solidFill>
                <a:latin typeface="Roboto Condensed"/>
                <a:ea typeface="Roboto Condensed"/>
                <a:cs typeface="Roboto Condensed"/>
                <a:sym typeface="Roboto Condensed"/>
              </a:rPr>
              <a:t>hiện</a:t>
            </a:r>
            <a:r>
              <a:rPr lang="en-US" sz="4999" b="1" i="0" u="none" strike="noStrike" cap="none" dirty="0">
                <a:solidFill>
                  <a:srgbClr val="202F53"/>
                </a:solidFill>
                <a:latin typeface="Roboto Condensed"/>
                <a:ea typeface="Roboto Condensed"/>
                <a:cs typeface="Roboto Condensed"/>
                <a:sym typeface="Roboto Condensed"/>
              </a:rPr>
              <a:t> qua: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10"/>
          <p:cNvSpPr/>
          <p:nvPr/>
        </p:nvSpPr>
        <p:spPr>
          <a:xfrm rot="-1482996">
            <a:off x="7551038" y="6658870"/>
            <a:ext cx="12767842" cy="6160484"/>
          </a:xfrm>
          <a:custGeom>
            <a:avLst/>
            <a:gdLst/>
            <a:ahLst/>
            <a:cxnLst/>
            <a:rect l="l" t="t" r="r" b="b"/>
            <a:pathLst>
              <a:path w="12767842" h="6160484" extrusionOk="0">
                <a:moveTo>
                  <a:pt x="0" y="0"/>
                </a:moveTo>
                <a:lnTo>
                  <a:pt x="12767842" y="0"/>
                </a:lnTo>
                <a:lnTo>
                  <a:pt x="12767842" y="6160483"/>
                </a:lnTo>
                <a:lnTo>
                  <a:pt x="0" y="6160483"/>
                </a:lnTo>
                <a:lnTo>
                  <a:pt x="0" y="0"/>
                </a:lnTo>
                <a:close/>
              </a:path>
            </a:pathLst>
          </a:custGeom>
          <a:blipFill rotWithShape="1">
            <a:blip r:embed="rId3">
              <a:alphaModFix/>
            </a:blip>
            <a:stretch>
              <a:fillRect/>
            </a:stretch>
          </a:blipFill>
          <a:ln>
            <a:noFill/>
          </a:ln>
        </p:spPr>
      </p:sp>
      <p:sp>
        <p:nvSpPr>
          <p:cNvPr id="213" name="Google Shape;213;p10"/>
          <p:cNvSpPr/>
          <p:nvPr/>
        </p:nvSpPr>
        <p:spPr>
          <a:xfrm rot="-5317407">
            <a:off x="295215" y="-1635834"/>
            <a:ext cx="8559999" cy="10161562"/>
          </a:xfrm>
          <a:custGeom>
            <a:avLst/>
            <a:gdLst/>
            <a:ahLst/>
            <a:cxnLst/>
            <a:rect l="l" t="t" r="r" b="b"/>
            <a:pathLst>
              <a:path w="8559999" h="10161562" extrusionOk="0">
                <a:moveTo>
                  <a:pt x="0" y="0"/>
                </a:moveTo>
                <a:lnTo>
                  <a:pt x="8559999" y="0"/>
                </a:lnTo>
                <a:lnTo>
                  <a:pt x="8559999" y="10161562"/>
                </a:lnTo>
                <a:lnTo>
                  <a:pt x="0" y="10161562"/>
                </a:lnTo>
                <a:lnTo>
                  <a:pt x="0" y="0"/>
                </a:lnTo>
                <a:close/>
              </a:path>
            </a:pathLst>
          </a:custGeom>
          <a:blipFill rotWithShape="1">
            <a:blip r:embed="rId4">
              <a:alphaModFix/>
            </a:blip>
            <a:stretch>
              <a:fillRect t="-38548" r="-79015"/>
            </a:stretch>
          </a:blipFill>
          <a:ln>
            <a:noFill/>
          </a:ln>
        </p:spPr>
      </p:sp>
      <p:sp>
        <p:nvSpPr>
          <p:cNvPr id="216" name="Google Shape;216;p10"/>
          <p:cNvSpPr/>
          <p:nvPr/>
        </p:nvSpPr>
        <p:spPr>
          <a:xfrm>
            <a:off x="2182220" y="1923212"/>
            <a:ext cx="2928328" cy="7630822"/>
          </a:xfrm>
          <a:custGeom>
            <a:avLst/>
            <a:gdLst/>
            <a:ahLst/>
            <a:cxnLst/>
            <a:rect l="l" t="t" r="r" b="b"/>
            <a:pathLst>
              <a:path w="2928328" h="7630822" extrusionOk="0">
                <a:moveTo>
                  <a:pt x="0" y="0"/>
                </a:moveTo>
                <a:lnTo>
                  <a:pt x="2928328" y="0"/>
                </a:lnTo>
                <a:lnTo>
                  <a:pt x="2928328" y="7630822"/>
                </a:lnTo>
                <a:lnTo>
                  <a:pt x="0" y="7630822"/>
                </a:lnTo>
                <a:lnTo>
                  <a:pt x="0" y="0"/>
                </a:lnTo>
                <a:close/>
              </a:path>
            </a:pathLst>
          </a:custGeom>
          <a:blipFill rotWithShape="1">
            <a:blip r:embed="rId5">
              <a:alphaModFix/>
            </a:blip>
            <a:stretch>
              <a:fillRect/>
            </a:stretch>
          </a:blipFill>
          <a:ln>
            <a:noFill/>
          </a:ln>
        </p:spPr>
      </p:sp>
      <p:sp>
        <p:nvSpPr>
          <p:cNvPr id="217" name="Google Shape;217;p10"/>
          <p:cNvSpPr txBox="1"/>
          <p:nvPr/>
        </p:nvSpPr>
        <p:spPr>
          <a:xfrm>
            <a:off x="556223" y="544513"/>
            <a:ext cx="11092755"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III. </a:t>
            </a:r>
            <a:r>
              <a:rPr lang="en-US" sz="5000" b="1" dirty="0" smtClean="0">
                <a:solidFill>
                  <a:srgbClr val="FF0000"/>
                </a:solidFill>
                <a:latin typeface="Fraunces"/>
                <a:ea typeface="Fraunces"/>
                <a:cs typeface="Fraunces"/>
                <a:sym typeface="Fraunces"/>
              </a:rPr>
              <a:t>THỰC HÀNH VIẾT</a:t>
            </a:r>
            <a:endParaRPr dirty="0">
              <a:solidFill>
                <a:srgbClr val="FF0000"/>
              </a:solidFill>
            </a:endParaRPr>
          </a:p>
        </p:txBody>
      </p:sp>
      <p:grpSp>
        <p:nvGrpSpPr>
          <p:cNvPr id="218" name="Google Shape;218;p10"/>
          <p:cNvGrpSpPr/>
          <p:nvPr/>
        </p:nvGrpSpPr>
        <p:grpSpPr>
          <a:xfrm>
            <a:off x="5351398" y="2020330"/>
            <a:ext cx="9948367" cy="3230759"/>
            <a:chOff x="0" y="-38100"/>
            <a:chExt cx="2620146" cy="850900"/>
          </a:xfrm>
        </p:grpSpPr>
        <p:sp>
          <p:nvSpPr>
            <p:cNvPr id="219" name="Google Shape;219;p10"/>
            <p:cNvSpPr/>
            <p:nvPr/>
          </p:nvSpPr>
          <p:spPr>
            <a:xfrm>
              <a:off x="0" y="0"/>
              <a:ext cx="2620146" cy="337108"/>
            </a:xfrm>
            <a:custGeom>
              <a:avLst/>
              <a:gdLst/>
              <a:ahLst/>
              <a:cxnLst/>
              <a:rect l="l" t="t" r="r" b="b"/>
              <a:pathLst>
                <a:path w="2620146" h="337108" extrusionOk="0">
                  <a:moveTo>
                    <a:pt x="77821" y="0"/>
                  </a:moveTo>
                  <a:lnTo>
                    <a:pt x="2542325" y="0"/>
                  </a:lnTo>
                  <a:cubicBezTo>
                    <a:pt x="2585304" y="0"/>
                    <a:pt x="2620146" y="34842"/>
                    <a:pt x="2620146" y="77821"/>
                  </a:cubicBezTo>
                  <a:lnTo>
                    <a:pt x="2620146" y="259287"/>
                  </a:lnTo>
                  <a:cubicBezTo>
                    <a:pt x="2620146" y="279926"/>
                    <a:pt x="2611947" y="299720"/>
                    <a:pt x="2597353" y="314315"/>
                  </a:cubicBezTo>
                  <a:cubicBezTo>
                    <a:pt x="2582759" y="328909"/>
                    <a:pt x="2562964" y="337108"/>
                    <a:pt x="2542325" y="337108"/>
                  </a:cubicBezTo>
                  <a:lnTo>
                    <a:pt x="77821" y="337108"/>
                  </a:lnTo>
                  <a:cubicBezTo>
                    <a:pt x="34842" y="337108"/>
                    <a:pt x="0" y="302266"/>
                    <a:pt x="0" y="259287"/>
                  </a:cubicBezTo>
                  <a:lnTo>
                    <a:pt x="0" y="77821"/>
                  </a:lnTo>
                  <a:cubicBezTo>
                    <a:pt x="0" y="34842"/>
                    <a:pt x="34842" y="0"/>
                    <a:pt x="77821" y="0"/>
                  </a:cubicBezTo>
                  <a:close/>
                </a:path>
              </a:pathLst>
            </a:custGeom>
            <a:solidFill>
              <a:srgbClr val="7AA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10"/>
          <p:cNvGrpSpPr/>
          <p:nvPr/>
        </p:nvGrpSpPr>
        <p:grpSpPr>
          <a:xfrm>
            <a:off x="5351398" y="4127088"/>
            <a:ext cx="9948367" cy="3230759"/>
            <a:chOff x="0" y="-38100"/>
            <a:chExt cx="2620146" cy="850900"/>
          </a:xfrm>
        </p:grpSpPr>
        <p:sp>
          <p:nvSpPr>
            <p:cNvPr id="222" name="Google Shape;222;p10"/>
            <p:cNvSpPr/>
            <p:nvPr/>
          </p:nvSpPr>
          <p:spPr>
            <a:xfrm>
              <a:off x="0" y="0"/>
              <a:ext cx="2620146" cy="337108"/>
            </a:xfrm>
            <a:custGeom>
              <a:avLst/>
              <a:gdLst/>
              <a:ahLst/>
              <a:cxnLst/>
              <a:rect l="l" t="t" r="r" b="b"/>
              <a:pathLst>
                <a:path w="2620146" h="337108" extrusionOk="0">
                  <a:moveTo>
                    <a:pt x="77821" y="0"/>
                  </a:moveTo>
                  <a:lnTo>
                    <a:pt x="2542325" y="0"/>
                  </a:lnTo>
                  <a:cubicBezTo>
                    <a:pt x="2585304" y="0"/>
                    <a:pt x="2620146" y="34842"/>
                    <a:pt x="2620146" y="77821"/>
                  </a:cubicBezTo>
                  <a:lnTo>
                    <a:pt x="2620146" y="259287"/>
                  </a:lnTo>
                  <a:cubicBezTo>
                    <a:pt x="2620146" y="279926"/>
                    <a:pt x="2611947" y="299720"/>
                    <a:pt x="2597353" y="314315"/>
                  </a:cubicBezTo>
                  <a:cubicBezTo>
                    <a:pt x="2582759" y="328909"/>
                    <a:pt x="2562964" y="337108"/>
                    <a:pt x="2542325" y="337108"/>
                  </a:cubicBezTo>
                  <a:lnTo>
                    <a:pt x="77821" y="337108"/>
                  </a:lnTo>
                  <a:cubicBezTo>
                    <a:pt x="34842" y="337108"/>
                    <a:pt x="0" y="302266"/>
                    <a:pt x="0" y="259287"/>
                  </a:cubicBezTo>
                  <a:lnTo>
                    <a:pt x="0" y="77821"/>
                  </a:lnTo>
                  <a:cubicBezTo>
                    <a:pt x="0" y="34842"/>
                    <a:pt x="34842" y="0"/>
                    <a:pt x="77821" y="0"/>
                  </a:cubicBezTo>
                  <a:close/>
                </a:path>
              </a:pathLst>
            </a:custGeom>
            <a:solidFill>
              <a:srgbClr val="A19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4" name="Google Shape;224;p10"/>
          <p:cNvGrpSpPr/>
          <p:nvPr/>
        </p:nvGrpSpPr>
        <p:grpSpPr>
          <a:xfrm>
            <a:off x="5351398" y="6073794"/>
            <a:ext cx="9948367" cy="3230759"/>
            <a:chOff x="0" y="-38100"/>
            <a:chExt cx="2620146" cy="850900"/>
          </a:xfrm>
        </p:grpSpPr>
        <p:sp>
          <p:nvSpPr>
            <p:cNvPr id="225" name="Google Shape;225;p10"/>
            <p:cNvSpPr/>
            <p:nvPr/>
          </p:nvSpPr>
          <p:spPr>
            <a:xfrm>
              <a:off x="0" y="0"/>
              <a:ext cx="2620146" cy="337108"/>
            </a:xfrm>
            <a:custGeom>
              <a:avLst/>
              <a:gdLst/>
              <a:ahLst/>
              <a:cxnLst/>
              <a:rect l="l" t="t" r="r" b="b"/>
              <a:pathLst>
                <a:path w="2620146" h="337108" extrusionOk="0">
                  <a:moveTo>
                    <a:pt x="77821" y="0"/>
                  </a:moveTo>
                  <a:lnTo>
                    <a:pt x="2542325" y="0"/>
                  </a:lnTo>
                  <a:cubicBezTo>
                    <a:pt x="2585304" y="0"/>
                    <a:pt x="2620146" y="34842"/>
                    <a:pt x="2620146" y="77821"/>
                  </a:cubicBezTo>
                  <a:lnTo>
                    <a:pt x="2620146" y="259287"/>
                  </a:lnTo>
                  <a:cubicBezTo>
                    <a:pt x="2620146" y="279926"/>
                    <a:pt x="2611947" y="299720"/>
                    <a:pt x="2597353" y="314315"/>
                  </a:cubicBezTo>
                  <a:cubicBezTo>
                    <a:pt x="2582759" y="328909"/>
                    <a:pt x="2562964" y="337108"/>
                    <a:pt x="2542325" y="337108"/>
                  </a:cubicBezTo>
                  <a:lnTo>
                    <a:pt x="77821" y="337108"/>
                  </a:lnTo>
                  <a:cubicBezTo>
                    <a:pt x="34842" y="337108"/>
                    <a:pt x="0" y="302266"/>
                    <a:pt x="0" y="259287"/>
                  </a:cubicBezTo>
                  <a:lnTo>
                    <a:pt x="0" y="77821"/>
                  </a:lnTo>
                  <a:cubicBezTo>
                    <a:pt x="0" y="34842"/>
                    <a:pt x="34842" y="0"/>
                    <a:pt x="77821" y="0"/>
                  </a:cubicBezTo>
                  <a:close/>
                </a:path>
              </a:pathLst>
            </a:custGeom>
            <a:solidFill>
              <a:srgbClr val="C98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7" name="Google Shape;227;p10"/>
          <p:cNvGrpSpPr/>
          <p:nvPr/>
        </p:nvGrpSpPr>
        <p:grpSpPr>
          <a:xfrm>
            <a:off x="5351398" y="8129417"/>
            <a:ext cx="9948367" cy="3230759"/>
            <a:chOff x="0" y="-38100"/>
            <a:chExt cx="2620146" cy="850900"/>
          </a:xfrm>
        </p:grpSpPr>
        <p:sp>
          <p:nvSpPr>
            <p:cNvPr id="228" name="Google Shape;228;p10"/>
            <p:cNvSpPr/>
            <p:nvPr/>
          </p:nvSpPr>
          <p:spPr>
            <a:xfrm>
              <a:off x="0" y="0"/>
              <a:ext cx="2620146" cy="337108"/>
            </a:xfrm>
            <a:custGeom>
              <a:avLst/>
              <a:gdLst/>
              <a:ahLst/>
              <a:cxnLst/>
              <a:rect l="l" t="t" r="r" b="b"/>
              <a:pathLst>
                <a:path w="2620146" h="337108" extrusionOk="0">
                  <a:moveTo>
                    <a:pt x="77821" y="0"/>
                  </a:moveTo>
                  <a:lnTo>
                    <a:pt x="2542325" y="0"/>
                  </a:lnTo>
                  <a:cubicBezTo>
                    <a:pt x="2585304" y="0"/>
                    <a:pt x="2620146" y="34842"/>
                    <a:pt x="2620146" y="77821"/>
                  </a:cubicBezTo>
                  <a:lnTo>
                    <a:pt x="2620146" y="259287"/>
                  </a:lnTo>
                  <a:cubicBezTo>
                    <a:pt x="2620146" y="279926"/>
                    <a:pt x="2611947" y="299720"/>
                    <a:pt x="2597353" y="314315"/>
                  </a:cubicBezTo>
                  <a:cubicBezTo>
                    <a:pt x="2582759" y="328909"/>
                    <a:pt x="2562964" y="337108"/>
                    <a:pt x="2542325" y="337108"/>
                  </a:cubicBezTo>
                  <a:lnTo>
                    <a:pt x="77821" y="337108"/>
                  </a:lnTo>
                  <a:cubicBezTo>
                    <a:pt x="34842" y="337108"/>
                    <a:pt x="0" y="302266"/>
                    <a:pt x="0" y="259287"/>
                  </a:cubicBezTo>
                  <a:lnTo>
                    <a:pt x="0" y="77821"/>
                  </a:lnTo>
                  <a:cubicBezTo>
                    <a:pt x="0" y="34842"/>
                    <a:pt x="34842" y="0"/>
                    <a:pt x="77821" y="0"/>
                  </a:cubicBezTo>
                  <a:close/>
                </a:path>
              </a:pathLst>
            </a:custGeom>
            <a:solidFill>
              <a:srgbClr val="93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0" name="Google Shape;230;p10"/>
          <p:cNvSpPr txBox="1"/>
          <p:nvPr/>
        </p:nvSpPr>
        <p:spPr>
          <a:xfrm>
            <a:off x="5833946" y="2320781"/>
            <a:ext cx="6262297"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1: CHUẨN BỊ VIẾT</a:t>
            </a:r>
            <a:endParaRPr/>
          </a:p>
        </p:txBody>
      </p:sp>
      <p:sp>
        <p:nvSpPr>
          <p:cNvPr id="231" name="Google Shape;231;p10"/>
          <p:cNvSpPr txBox="1"/>
          <p:nvPr/>
        </p:nvSpPr>
        <p:spPr>
          <a:xfrm>
            <a:off x="5833946" y="4427539"/>
            <a:ext cx="79917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2: TÌM Ý VÀ LẬP DÀN Ý</a:t>
            </a:r>
            <a:endParaRPr/>
          </a:p>
        </p:txBody>
      </p:sp>
      <p:sp>
        <p:nvSpPr>
          <p:cNvPr id="232" name="Google Shape;232;p10"/>
          <p:cNvSpPr txBox="1"/>
          <p:nvPr/>
        </p:nvSpPr>
        <p:spPr>
          <a:xfrm>
            <a:off x="5833946" y="6466105"/>
            <a:ext cx="38899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3: VIẾT</a:t>
            </a:r>
            <a:endParaRPr/>
          </a:p>
        </p:txBody>
      </p:sp>
      <p:sp>
        <p:nvSpPr>
          <p:cNvPr id="233" name="Google Shape;233;p10"/>
          <p:cNvSpPr txBox="1"/>
          <p:nvPr/>
        </p:nvSpPr>
        <p:spPr>
          <a:xfrm>
            <a:off x="5833946" y="8429868"/>
            <a:ext cx="9465820"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4: CHỈNH SỬA, HOÀN THIỆN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11"/>
          <p:cNvSpPr/>
          <p:nvPr/>
        </p:nvSpPr>
        <p:spPr>
          <a:xfrm rot="-5460571">
            <a:off x="14486072" y="1889343"/>
            <a:ext cx="9271364" cy="4473433"/>
          </a:xfrm>
          <a:custGeom>
            <a:avLst/>
            <a:gdLst/>
            <a:ahLst/>
            <a:cxnLst/>
            <a:rect l="l" t="t" r="r" b="b"/>
            <a:pathLst>
              <a:path w="9271364" h="4473433" extrusionOk="0">
                <a:moveTo>
                  <a:pt x="0" y="0"/>
                </a:moveTo>
                <a:lnTo>
                  <a:pt x="9271363" y="0"/>
                </a:lnTo>
                <a:lnTo>
                  <a:pt x="9271363" y="4473432"/>
                </a:lnTo>
                <a:lnTo>
                  <a:pt x="0" y="4473432"/>
                </a:lnTo>
                <a:lnTo>
                  <a:pt x="0" y="0"/>
                </a:lnTo>
                <a:close/>
              </a:path>
            </a:pathLst>
          </a:custGeom>
          <a:blipFill rotWithShape="1">
            <a:blip r:embed="rId3">
              <a:alphaModFix/>
            </a:blip>
            <a:stretch>
              <a:fillRect/>
            </a:stretch>
          </a:blipFill>
          <a:ln>
            <a:noFill/>
          </a:ln>
        </p:spPr>
      </p:sp>
      <p:sp>
        <p:nvSpPr>
          <p:cNvPr id="239" name="Google Shape;239;p11"/>
          <p:cNvSpPr/>
          <p:nvPr/>
        </p:nvSpPr>
        <p:spPr>
          <a:xfrm rot="-1939430">
            <a:off x="11022823" y="6919750"/>
            <a:ext cx="8467656" cy="5441560"/>
          </a:xfrm>
          <a:custGeom>
            <a:avLst/>
            <a:gdLst/>
            <a:ahLst/>
            <a:cxnLst/>
            <a:rect l="l" t="t" r="r" b="b"/>
            <a:pathLst>
              <a:path w="8467656" h="5441560" extrusionOk="0">
                <a:moveTo>
                  <a:pt x="0" y="0"/>
                </a:moveTo>
                <a:lnTo>
                  <a:pt x="8467656" y="0"/>
                </a:lnTo>
                <a:lnTo>
                  <a:pt x="8467656" y="5441561"/>
                </a:lnTo>
                <a:lnTo>
                  <a:pt x="0" y="5441561"/>
                </a:lnTo>
                <a:lnTo>
                  <a:pt x="0" y="0"/>
                </a:lnTo>
                <a:close/>
              </a:path>
            </a:pathLst>
          </a:custGeom>
          <a:blipFill rotWithShape="1">
            <a:blip r:embed="rId4">
              <a:alphaModFix/>
            </a:blip>
            <a:stretch>
              <a:fillRect l="-19504" r="-79397" b="-163866"/>
            </a:stretch>
          </a:blipFill>
          <a:ln>
            <a:noFill/>
          </a:ln>
        </p:spPr>
      </p:sp>
      <p:sp>
        <p:nvSpPr>
          <p:cNvPr id="240" name="Google Shape;240;p11"/>
          <p:cNvSpPr/>
          <p:nvPr/>
        </p:nvSpPr>
        <p:spPr>
          <a:xfrm rot="7993430">
            <a:off x="12589374" y="7943941"/>
            <a:ext cx="7315200" cy="1712976"/>
          </a:xfrm>
          <a:custGeom>
            <a:avLst/>
            <a:gdLst/>
            <a:ahLst/>
            <a:cxnLst/>
            <a:rect l="l" t="t" r="r" b="b"/>
            <a:pathLst>
              <a:path w="7315200" h="1712976" extrusionOk="0">
                <a:moveTo>
                  <a:pt x="0" y="0"/>
                </a:moveTo>
                <a:lnTo>
                  <a:pt x="7315200" y="0"/>
                </a:lnTo>
                <a:lnTo>
                  <a:pt x="7315200" y="1712976"/>
                </a:lnTo>
                <a:lnTo>
                  <a:pt x="0" y="1712976"/>
                </a:lnTo>
                <a:lnTo>
                  <a:pt x="0" y="0"/>
                </a:lnTo>
                <a:close/>
              </a:path>
            </a:pathLst>
          </a:custGeom>
          <a:blipFill rotWithShape="1">
            <a:blip r:embed="rId5">
              <a:alphaModFix/>
            </a:blip>
            <a:stretch>
              <a:fillRect/>
            </a:stretch>
          </a:blipFill>
          <a:ln>
            <a:noFill/>
          </a:ln>
        </p:spPr>
      </p:sp>
      <p:sp>
        <p:nvSpPr>
          <p:cNvPr id="241" name="Google Shape;241;p11"/>
          <p:cNvSpPr/>
          <p:nvPr/>
        </p:nvSpPr>
        <p:spPr>
          <a:xfrm>
            <a:off x="-2591231" y="4126059"/>
            <a:ext cx="3778135" cy="4114800"/>
          </a:xfrm>
          <a:custGeom>
            <a:avLst/>
            <a:gdLst/>
            <a:ahLst/>
            <a:cxnLst/>
            <a:rect l="l" t="t" r="r" b="b"/>
            <a:pathLst>
              <a:path w="3778135" h="4114800" extrusionOk="0">
                <a:moveTo>
                  <a:pt x="0" y="0"/>
                </a:moveTo>
                <a:lnTo>
                  <a:pt x="3778135" y="0"/>
                </a:lnTo>
                <a:lnTo>
                  <a:pt x="3778135" y="4114800"/>
                </a:lnTo>
                <a:lnTo>
                  <a:pt x="0" y="4114800"/>
                </a:lnTo>
                <a:lnTo>
                  <a:pt x="0" y="0"/>
                </a:lnTo>
                <a:close/>
              </a:path>
            </a:pathLst>
          </a:custGeom>
          <a:blipFill rotWithShape="1">
            <a:blip r:embed="rId6">
              <a:alphaModFix/>
            </a:blip>
            <a:stretch>
              <a:fillRect/>
            </a:stretch>
          </a:blipFill>
          <a:ln>
            <a:noFill/>
          </a:ln>
        </p:spPr>
      </p:sp>
      <p:grpSp>
        <p:nvGrpSpPr>
          <p:cNvPr id="242" name="Google Shape;242;p11"/>
          <p:cNvGrpSpPr/>
          <p:nvPr/>
        </p:nvGrpSpPr>
        <p:grpSpPr>
          <a:xfrm>
            <a:off x="344342" y="1628016"/>
            <a:ext cx="6667008" cy="3230756"/>
            <a:chOff x="0" y="-38100"/>
            <a:chExt cx="1755920" cy="850900"/>
          </a:xfrm>
        </p:grpSpPr>
        <p:sp>
          <p:nvSpPr>
            <p:cNvPr id="243" name="Google Shape;243;p11"/>
            <p:cNvSpPr/>
            <p:nvPr/>
          </p:nvSpPr>
          <p:spPr>
            <a:xfrm>
              <a:off x="0" y="0"/>
              <a:ext cx="1755920" cy="259124"/>
            </a:xfrm>
            <a:custGeom>
              <a:avLst/>
              <a:gdLst/>
              <a:ahLst/>
              <a:cxnLst/>
              <a:rect l="l" t="t" r="r" b="b"/>
              <a:pathLst>
                <a:path w="1755920" h="259124" extrusionOk="0">
                  <a:moveTo>
                    <a:pt x="116123" y="0"/>
                  </a:moveTo>
                  <a:lnTo>
                    <a:pt x="1639797" y="0"/>
                  </a:lnTo>
                  <a:cubicBezTo>
                    <a:pt x="1670595" y="0"/>
                    <a:pt x="1700131" y="12234"/>
                    <a:pt x="1721908" y="34012"/>
                  </a:cubicBezTo>
                  <a:cubicBezTo>
                    <a:pt x="1743685" y="55789"/>
                    <a:pt x="1755920" y="85325"/>
                    <a:pt x="1755920" y="116123"/>
                  </a:cubicBezTo>
                  <a:lnTo>
                    <a:pt x="1755920" y="143001"/>
                  </a:lnTo>
                  <a:cubicBezTo>
                    <a:pt x="1755920" y="207134"/>
                    <a:pt x="1703930" y="259124"/>
                    <a:pt x="1639797" y="259124"/>
                  </a:cubicBezTo>
                  <a:lnTo>
                    <a:pt x="116123" y="259124"/>
                  </a:lnTo>
                  <a:cubicBezTo>
                    <a:pt x="51990" y="259124"/>
                    <a:pt x="0" y="207134"/>
                    <a:pt x="0" y="143001"/>
                  </a:cubicBezTo>
                  <a:lnTo>
                    <a:pt x="0" y="116123"/>
                  </a:lnTo>
                  <a:cubicBezTo>
                    <a:pt x="0" y="51990"/>
                    <a:pt x="51990" y="0"/>
                    <a:pt x="116123" y="0"/>
                  </a:cubicBezTo>
                  <a:close/>
                </a:path>
              </a:pathLst>
            </a:custGeom>
            <a:solidFill>
              <a:srgbClr val="FBD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6" name="Google Shape;246;p11"/>
          <p:cNvSpPr/>
          <p:nvPr/>
        </p:nvSpPr>
        <p:spPr>
          <a:xfrm>
            <a:off x="448620" y="3075033"/>
            <a:ext cx="6477503" cy="4947193"/>
          </a:xfrm>
          <a:custGeom>
            <a:avLst/>
            <a:gdLst/>
            <a:ahLst/>
            <a:cxnLst/>
            <a:rect l="l" t="t" r="r" b="b"/>
            <a:pathLst>
              <a:path w="6477503" h="4947193" extrusionOk="0">
                <a:moveTo>
                  <a:pt x="0" y="0"/>
                </a:moveTo>
                <a:lnTo>
                  <a:pt x="6477502" y="0"/>
                </a:lnTo>
                <a:lnTo>
                  <a:pt x="6477502" y="4947193"/>
                </a:lnTo>
                <a:lnTo>
                  <a:pt x="0" y="4947193"/>
                </a:lnTo>
                <a:lnTo>
                  <a:pt x="0" y="0"/>
                </a:lnTo>
                <a:close/>
              </a:path>
            </a:pathLst>
          </a:custGeom>
          <a:blipFill rotWithShape="1">
            <a:blip r:embed="rId7">
              <a:alphaModFix/>
            </a:blip>
            <a:stretch>
              <a:fillRect/>
            </a:stretch>
          </a:blipFill>
          <a:ln>
            <a:noFill/>
          </a:ln>
        </p:spPr>
      </p:sp>
      <p:sp>
        <p:nvSpPr>
          <p:cNvPr id="247" name="Google Shape;247;p11"/>
          <p:cNvSpPr txBox="1"/>
          <p:nvPr/>
        </p:nvSpPr>
        <p:spPr>
          <a:xfrm>
            <a:off x="556223" y="544513"/>
            <a:ext cx="11092755" cy="107721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F0000"/>
                </a:solidFill>
                <a:latin typeface="Fraunces"/>
                <a:ea typeface="Fraunces"/>
                <a:cs typeface="Fraunces"/>
                <a:sym typeface="Fraunces"/>
              </a:rPr>
              <a:t>III. </a:t>
            </a:r>
            <a:r>
              <a:rPr lang="en-US" sz="5000" b="1" dirty="0" smtClean="0">
                <a:solidFill>
                  <a:srgbClr val="FF0000"/>
                </a:solidFill>
                <a:latin typeface="Fraunces"/>
                <a:ea typeface="Fraunces"/>
                <a:cs typeface="Fraunces"/>
                <a:sym typeface="Fraunces"/>
              </a:rPr>
              <a:t>THỰC HÀNH VIẾT</a:t>
            </a:r>
            <a:endParaRPr dirty="0">
              <a:solidFill>
                <a:srgbClr val="FF0000"/>
              </a:solidFill>
            </a:endParaRPr>
          </a:p>
        </p:txBody>
      </p:sp>
      <p:sp>
        <p:nvSpPr>
          <p:cNvPr id="248" name="Google Shape;248;p11"/>
          <p:cNvSpPr txBox="1"/>
          <p:nvPr/>
        </p:nvSpPr>
        <p:spPr>
          <a:xfrm>
            <a:off x="556223" y="1780420"/>
            <a:ext cx="6262297" cy="86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000000"/>
                </a:solidFill>
                <a:latin typeface="Roboto Condensed"/>
                <a:ea typeface="Roboto Condensed"/>
                <a:cs typeface="Roboto Condensed"/>
                <a:sym typeface="Roboto Condensed"/>
              </a:rPr>
              <a:t>BƯỚC 1: CHUẨN BỊ VIẾT</a:t>
            </a:r>
            <a:endParaRPr/>
          </a:p>
        </p:txBody>
      </p:sp>
      <p:sp>
        <p:nvSpPr>
          <p:cNvPr id="249" name="Google Shape;249;p11"/>
          <p:cNvSpPr txBox="1"/>
          <p:nvPr/>
        </p:nvSpPr>
        <p:spPr>
          <a:xfrm>
            <a:off x="631937" y="4239859"/>
            <a:ext cx="6158100" cy="3463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0" i="0" u="none" strike="noStrike" cap="none" dirty="0" err="1">
                <a:solidFill>
                  <a:schemeClr val="tx1"/>
                </a:solidFill>
                <a:latin typeface="Roboto Condensed"/>
                <a:ea typeface="Roboto Condensed"/>
                <a:cs typeface="Roboto Condensed"/>
                <a:sym typeface="Roboto Condensed"/>
              </a:rPr>
              <a:t>Cần</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chọn</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những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tác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phẩm</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thơ</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có</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cấu</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tứ</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độc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đáo</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và</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có</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hệ</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thống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hình</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ảnh</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phong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phú</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gợi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mở</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những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tầng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nghĩa</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sâu</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xa</a:t>
            </a:r>
            <a:r>
              <a:rPr lang="en-US" sz="4500" b="0" i="0" u="none" strike="noStrike" cap="none" dirty="0">
                <a:solidFill>
                  <a:schemeClr val="tx1"/>
                </a:solidFill>
                <a:latin typeface="Roboto Condensed"/>
                <a:ea typeface="Roboto Condensed"/>
                <a:cs typeface="Roboto Condensed"/>
                <a:sym typeface="Roboto Condensed"/>
              </a:rPr>
              <a:t>.</a:t>
            </a:r>
            <a:endParaRPr dirty="0">
              <a:solidFill>
                <a:schemeClr val="tx1"/>
              </a:solidFill>
            </a:endParaRPr>
          </a:p>
        </p:txBody>
      </p:sp>
      <p:sp>
        <p:nvSpPr>
          <p:cNvPr id="250" name="Google Shape;250;p11"/>
          <p:cNvSpPr/>
          <p:nvPr/>
        </p:nvSpPr>
        <p:spPr>
          <a:xfrm>
            <a:off x="7190719" y="5077519"/>
            <a:ext cx="6477503" cy="4947193"/>
          </a:xfrm>
          <a:custGeom>
            <a:avLst/>
            <a:gdLst/>
            <a:ahLst/>
            <a:cxnLst/>
            <a:rect l="l" t="t" r="r" b="b"/>
            <a:pathLst>
              <a:path w="6477503" h="4947193" extrusionOk="0">
                <a:moveTo>
                  <a:pt x="0" y="0"/>
                </a:moveTo>
                <a:lnTo>
                  <a:pt x="6477503" y="0"/>
                </a:lnTo>
                <a:lnTo>
                  <a:pt x="6477503" y="4947193"/>
                </a:lnTo>
                <a:lnTo>
                  <a:pt x="0" y="4947193"/>
                </a:lnTo>
                <a:lnTo>
                  <a:pt x="0" y="0"/>
                </a:lnTo>
                <a:close/>
              </a:path>
            </a:pathLst>
          </a:custGeom>
          <a:blipFill rotWithShape="1">
            <a:blip r:embed="rId7">
              <a:alphaModFix/>
            </a:blip>
            <a:stretch>
              <a:fillRect/>
            </a:stretch>
          </a:blipFill>
          <a:ln>
            <a:noFill/>
          </a:ln>
        </p:spPr>
      </p:sp>
      <p:sp>
        <p:nvSpPr>
          <p:cNvPr id="251" name="Google Shape;251;p11"/>
          <p:cNvSpPr txBox="1"/>
          <p:nvPr/>
        </p:nvSpPr>
        <p:spPr>
          <a:xfrm>
            <a:off x="7374036" y="6242346"/>
            <a:ext cx="6158100" cy="3463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0" i="0" u="none" strike="noStrike" cap="none" dirty="0" err="1">
                <a:solidFill>
                  <a:schemeClr val="tx1"/>
                </a:solidFill>
                <a:latin typeface="Roboto Condensed"/>
                <a:ea typeface="Roboto Condensed"/>
                <a:cs typeface="Roboto Condensed"/>
                <a:sym typeface="Roboto Condensed"/>
              </a:rPr>
              <a:t>Có</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thể</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viết</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về</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những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bài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thơ</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đã</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được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tìm</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hiểu</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trong</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chính</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bài</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học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này</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hoặc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thuộc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danh</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mục</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gợi</a:t>
            </a:r>
            <a:r>
              <a:rPr lang="en-US" sz="4500" b="0" i="0" u="none" strike="noStrike" cap="none" dirty="0">
                <a:solidFill>
                  <a:schemeClr val="tx1"/>
                </a:solidFill>
                <a:latin typeface="Roboto Condensed"/>
                <a:ea typeface="Roboto Condensed"/>
                <a:cs typeface="Roboto Condensed"/>
                <a:sym typeface="Roboto Condensed"/>
              </a:rPr>
              <a:t> ý </a:t>
            </a:r>
            <a:r>
              <a:rPr lang="en-US" sz="4500" b="0" i="0" u="none" strike="noStrike" cap="none" dirty="0" err="1">
                <a:solidFill>
                  <a:schemeClr val="tx1"/>
                </a:solidFill>
                <a:latin typeface="Roboto Condensed"/>
                <a:ea typeface="Roboto Condensed"/>
                <a:cs typeface="Roboto Condensed"/>
                <a:sym typeface="Roboto Condensed"/>
              </a:rPr>
              <a:t>tham</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khảo</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của</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thầy</a:t>
            </a:r>
            <a:r>
              <a:rPr lang="en-US" sz="4500" b="0" i="0" u="none" strike="noStrike" cap="none" dirty="0">
                <a:solidFill>
                  <a:schemeClr val="tx1"/>
                </a:solidFill>
                <a:latin typeface="Roboto Condensed"/>
                <a:ea typeface="Roboto Condensed"/>
                <a:cs typeface="Roboto Condensed"/>
                <a:sym typeface="Roboto Condensed"/>
              </a:rPr>
              <a:t> </a:t>
            </a:r>
            <a:r>
              <a:rPr lang="en-US" sz="4500" b="0" i="0" u="none" strike="noStrike" cap="none" dirty="0" err="1">
                <a:solidFill>
                  <a:schemeClr val="tx1"/>
                </a:solidFill>
                <a:latin typeface="Roboto Condensed"/>
                <a:ea typeface="Roboto Condensed"/>
                <a:cs typeface="Roboto Condensed"/>
                <a:sym typeface="Roboto Condensed"/>
              </a:rPr>
              <a:t>cô</a:t>
            </a:r>
            <a:r>
              <a:rPr lang="en-US" sz="4500" b="0" i="0" u="none" strike="noStrike" cap="none" dirty="0">
                <a:solidFill>
                  <a:schemeClr val="tx1"/>
                </a:solidFill>
                <a:latin typeface="Roboto Condensed"/>
                <a:ea typeface="Roboto Condensed"/>
                <a:cs typeface="Roboto Condensed"/>
                <a:sym typeface="Roboto Condensed"/>
              </a:rPr>
              <a:t>.</a:t>
            </a:r>
            <a:endParaRPr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1301</Words>
  <Application>Microsoft Office PowerPoint</Application>
  <PresentationFormat>Custom</PresentationFormat>
  <Paragraphs>93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Fraunces</vt:lpstr>
      <vt:lpstr>Calibri</vt:lpstr>
      <vt:lpstr>Times New Roman</vt:lpstr>
      <vt:lpstr>Charm</vt:lpstr>
      <vt:lpstr>Roboto Condensed</vt:lpstr>
      <vt:lpstr>Arial</vt:lpstr>
      <vt:lpstr>#9Slide03 AmpleSoft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Mrs Thùy Linh</cp:lastModifiedBy>
  <cp:revision>3</cp:revision>
  <dcterms:created xsi:type="dcterms:W3CDTF">2006-08-16T00:00:00Z</dcterms:created>
  <dcterms:modified xsi:type="dcterms:W3CDTF">2023-08-12T04:14:30Z</dcterms:modified>
</cp:coreProperties>
</file>