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 id="284"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64172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150249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388155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84013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103995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464938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FC87DB-08D6-4267-9D68-B147E66754F9}"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183452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FC87DB-08D6-4267-9D68-B147E66754F9}"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333384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FC87DB-08D6-4267-9D68-B147E66754F9}"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137003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C87DB-08D6-4267-9D68-B147E66754F9}"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80405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74139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1312711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392618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38844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330235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C87DB-08D6-4267-9D68-B147E66754F9}"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9104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C87DB-08D6-4267-9D68-B147E66754F9}"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47308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C87DB-08D6-4267-9D68-B147E66754F9}"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14563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C87DB-08D6-4267-9D68-B147E66754F9}"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89019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C87DB-08D6-4267-9D68-B147E66754F9}"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134230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35441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extLst>
      <p:ext uri="{BB962C8B-B14F-4D97-AF65-F5344CB8AC3E}">
        <p14:creationId xmlns:p14="http://schemas.microsoft.com/office/powerpoint/2010/main" val="287057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C87DB-08D6-4267-9D68-B147E66754F9}"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21086-9574-4AD2-975E-A4470E698F65}" type="slidenum">
              <a:rPr lang="en-US" smtClean="0"/>
              <a:t>‹#›</a:t>
            </a:fld>
            <a:endParaRPr lang="en-US"/>
          </a:p>
        </p:txBody>
      </p:sp>
    </p:spTree>
    <p:extLst>
      <p:ext uri="{BB962C8B-B14F-4D97-AF65-F5344CB8AC3E}">
        <p14:creationId xmlns:p14="http://schemas.microsoft.com/office/powerpoint/2010/main" val="3942802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C87DB-08D6-4267-9D68-B147E66754F9}"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21086-9574-4AD2-975E-A4470E698F65}" type="slidenum">
              <a:rPr lang="en-US" smtClean="0"/>
              <a:t>‹#›</a:t>
            </a:fld>
            <a:endParaRPr lang="en-US"/>
          </a:p>
        </p:txBody>
      </p:sp>
    </p:spTree>
    <p:extLst>
      <p:ext uri="{BB962C8B-B14F-4D97-AF65-F5344CB8AC3E}">
        <p14:creationId xmlns:p14="http://schemas.microsoft.com/office/powerpoint/2010/main" val="243137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52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1. </a:t>
            </a:r>
            <a:r>
              <a:rPr lang="en-US" sz="2800" b="1" dirty="0" err="1" smtClean="0">
                <a:solidFill>
                  <a:srgbClr val="0070C0"/>
                </a:solidFill>
                <a:latin typeface="Times New Roman" panose="02020603050405020304" pitchFamily="18" charset="0"/>
                <a:cs typeface="Times New Roman" panose="02020603050405020304" pitchFamily="18" charset="0"/>
              </a:rPr>
              <a:t>Nhan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đề</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7" name="Google Shape;227;p32"/>
          <p:cNvSpPr txBox="1">
            <a:spLocks/>
          </p:cNvSpPr>
          <p:nvPr/>
        </p:nvSpPr>
        <p:spPr>
          <a:xfrm>
            <a:off x="408038" y="2502499"/>
            <a:ext cx="2507882" cy="602496"/>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3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p:cTn id="28" dur="500" fill="hold"/>
                                        <p:tgtEl>
                                          <p:spTgt spid="7">
                                            <p:bg/>
                                          </p:spTgt>
                                        </p:tgtEl>
                                        <p:attrNameLst>
                                          <p:attrName>ppt_w</p:attrName>
                                        </p:attrNameLst>
                                      </p:cBhvr>
                                      <p:tavLst>
                                        <p:tav tm="0">
                                          <p:val>
                                            <p:fltVal val="0"/>
                                          </p:val>
                                        </p:tav>
                                        <p:tav tm="100000">
                                          <p:val>
                                            <p:strVal val="#ppt_w"/>
                                          </p:val>
                                        </p:tav>
                                      </p:tavLst>
                                    </p:anim>
                                    <p:anim calcmode="lin" valueType="num">
                                      <p:cBhvr>
                                        <p:cTn id="29" dur="500" fill="hold"/>
                                        <p:tgtEl>
                                          <p:spTgt spid="7">
                                            <p:bg/>
                                          </p:spTgt>
                                        </p:tgtEl>
                                        <p:attrNameLst>
                                          <p:attrName>ppt_h</p:attrName>
                                        </p:attrNameLst>
                                      </p:cBhvr>
                                      <p:tavLst>
                                        <p:tav tm="0">
                                          <p:val>
                                            <p:fltVal val="0"/>
                                          </p:val>
                                        </p:tav>
                                        <p:tav tm="100000">
                                          <p:val>
                                            <p:strVal val="#ppt_h"/>
                                          </p:val>
                                        </p:tav>
                                      </p:tavLst>
                                    </p:anim>
                                    <p:animEffect transition="in" filter="fade">
                                      <p:cBhvr>
                                        <p:cTn id="30" dur="500"/>
                                        <p:tgtEl>
                                          <p:spTgt spid="7">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1. </a:t>
            </a:r>
            <a:r>
              <a:rPr lang="en-US" sz="2800" b="1" dirty="0" err="1" smtClean="0">
                <a:solidFill>
                  <a:srgbClr val="0070C0"/>
                </a:solidFill>
                <a:latin typeface="Times New Roman" panose="02020603050405020304" pitchFamily="18" charset="0"/>
                <a:cs typeface="Times New Roman" panose="02020603050405020304" pitchFamily="18" charset="0"/>
              </a:rPr>
              <a:t>Nhan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đề</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751840" y="2614259"/>
            <a:ext cx="10911840" cy="3539430"/>
          </a:xfrm>
          <a:prstGeom prst="rect">
            <a:avLst/>
          </a:prstGeom>
          <a:solidFill>
            <a:srgbClr val="FFFFCC"/>
          </a:solidFill>
        </p:spPr>
        <p:txBody>
          <a:bodyPr wrap="square">
            <a:spAutoFit/>
          </a:bodyPr>
          <a:lstStyle/>
          <a:p>
            <a:pPr fontAlgn="base"/>
            <a:r>
              <a:rPr lang="en-US" sz="3200" b="1" dirty="0"/>
              <a:t>- </a:t>
            </a:r>
            <a:r>
              <a:rPr lang="en-US" sz="3200" i="1" dirty="0"/>
              <a:t>Con </a:t>
            </a:r>
            <a:r>
              <a:rPr lang="en-US" sz="3200" i="1" dirty="0" err="1"/>
              <a:t>đường</a:t>
            </a:r>
            <a:r>
              <a:rPr lang="en-US" sz="3200" dirty="0"/>
              <a:t>:</a:t>
            </a:r>
            <a:r>
              <a:rPr lang="en-US" sz="3200" b="1" dirty="0"/>
              <a:t> </a:t>
            </a:r>
            <a:r>
              <a:rPr lang="en-US" sz="3200" dirty="0" err="1"/>
              <a:t>gợi</a:t>
            </a:r>
            <a:r>
              <a:rPr lang="en-US" sz="3200" dirty="0"/>
              <a:t> ý </a:t>
            </a:r>
            <a:r>
              <a:rPr lang="en-US" sz="3200" dirty="0" err="1"/>
              <a:t>niệm</a:t>
            </a:r>
            <a:r>
              <a:rPr lang="en-US" sz="3200" dirty="0"/>
              <a:t> </a:t>
            </a:r>
            <a:r>
              <a:rPr lang="en-US" sz="3200" dirty="0" err="1"/>
              <a:t>về</a:t>
            </a:r>
            <a:r>
              <a:rPr lang="en-US" sz="3200" dirty="0"/>
              <a:t> </a:t>
            </a:r>
            <a:r>
              <a:rPr lang="en-US" sz="3200" dirty="0" err="1"/>
              <a:t>sự</a:t>
            </a:r>
            <a:r>
              <a:rPr lang="en-US" sz="3200" dirty="0"/>
              <a:t> </a:t>
            </a:r>
            <a:r>
              <a:rPr lang="en-US" sz="3200" dirty="0" err="1"/>
              <a:t>vận</a:t>
            </a:r>
            <a:r>
              <a:rPr lang="en-US" sz="3200" dirty="0"/>
              <a:t> </a:t>
            </a:r>
            <a:r>
              <a:rPr lang="en-US" sz="3200" dirty="0" err="1"/>
              <a:t>động</a:t>
            </a:r>
            <a:r>
              <a:rPr lang="en-US" sz="3200" dirty="0"/>
              <a:t>, </a:t>
            </a:r>
            <a:r>
              <a:rPr lang="en-US" sz="3200" dirty="0" err="1"/>
              <a:t>về</a:t>
            </a:r>
            <a:r>
              <a:rPr lang="en-US" sz="3200" dirty="0"/>
              <a:t> </a:t>
            </a:r>
            <a:r>
              <a:rPr lang="en-US" sz="3200" dirty="0" err="1"/>
              <a:t>hành</a:t>
            </a:r>
            <a:r>
              <a:rPr lang="en-US" sz="3200" dirty="0"/>
              <a:t> </a:t>
            </a:r>
            <a:r>
              <a:rPr lang="en-US" sz="3200" dirty="0" err="1"/>
              <a:t>trình</a:t>
            </a:r>
            <a:r>
              <a:rPr lang="en-US" sz="3200" dirty="0"/>
              <a:t> </a:t>
            </a:r>
            <a:r>
              <a:rPr lang="en-US" sz="3200" dirty="0" err="1"/>
              <a:t>cuộc</a:t>
            </a:r>
            <a:r>
              <a:rPr lang="en-US" sz="3200" dirty="0"/>
              <a:t> </a:t>
            </a:r>
            <a:r>
              <a:rPr lang="en-US" sz="3200" dirty="0" err="1"/>
              <a:t>đời</a:t>
            </a:r>
            <a:r>
              <a:rPr lang="en-US" sz="3200" dirty="0"/>
              <a:t>.</a:t>
            </a:r>
          </a:p>
          <a:p>
            <a:pPr fontAlgn="base"/>
            <a:r>
              <a:rPr lang="en-US" sz="3200" b="1" dirty="0"/>
              <a:t>- </a:t>
            </a:r>
            <a:r>
              <a:rPr lang="en-US" sz="3200" i="1" dirty="0" err="1"/>
              <a:t>mùa</a:t>
            </a:r>
            <a:r>
              <a:rPr lang="en-US" sz="3200" i="1" dirty="0"/>
              <a:t> </a:t>
            </a:r>
            <a:r>
              <a:rPr lang="en-US" sz="3200" i="1" dirty="0" err="1"/>
              <a:t>đông</a:t>
            </a:r>
            <a:r>
              <a:rPr lang="en-US" sz="3200" i="1" dirty="0"/>
              <a:t>: </a:t>
            </a:r>
            <a:r>
              <a:rPr lang="en-US" sz="3200" dirty="0" err="1"/>
              <a:t>gợi</a:t>
            </a:r>
            <a:r>
              <a:rPr lang="en-US" sz="3200" dirty="0"/>
              <a:t> </a:t>
            </a:r>
            <a:r>
              <a:rPr lang="en-US" sz="3200" dirty="0" err="1"/>
              <a:t>cảm</a:t>
            </a:r>
            <a:r>
              <a:rPr lang="en-US" sz="3200" dirty="0"/>
              <a:t> </a:t>
            </a:r>
            <a:r>
              <a:rPr lang="en-US" sz="3200" dirty="0" err="1"/>
              <a:t>xúc</a:t>
            </a:r>
            <a:r>
              <a:rPr lang="en-US" sz="3200" dirty="0"/>
              <a:t> </a:t>
            </a:r>
            <a:r>
              <a:rPr lang="en-US" sz="3200" dirty="0" err="1"/>
              <a:t>giá</a:t>
            </a:r>
            <a:r>
              <a:rPr lang="en-US" sz="3200" dirty="0"/>
              <a:t> </a:t>
            </a:r>
            <a:r>
              <a:rPr lang="en-US" sz="3200" dirty="0" err="1"/>
              <a:t>lạnh</a:t>
            </a:r>
            <a:r>
              <a:rPr lang="en-US" sz="3200" dirty="0"/>
              <a:t>, </a:t>
            </a:r>
            <a:r>
              <a:rPr lang="en-US" sz="3200" dirty="0" err="1"/>
              <a:t>nỗi</a:t>
            </a:r>
            <a:r>
              <a:rPr lang="en-US" sz="3200" dirty="0"/>
              <a:t> </a:t>
            </a:r>
            <a:r>
              <a:rPr lang="en-US" sz="3200" dirty="0" err="1"/>
              <a:t>buồn</a:t>
            </a:r>
            <a:endParaRPr lang="en-US" sz="3200" dirty="0"/>
          </a:p>
          <a:p>
            <a:pPr fontAlgn="base"/>
            <a:r>
              <a:rPr lang="en-US" sz="3200" dirty="0"/>
              <a:t>-&gt; </a:t>
            </a:r>
            <a:r>
              <a:rPr lang="en-US" sz="3200" dirty="0" err="1"/>
              <a:t>Nghĩa</a:t>
            </a:r>
            <a:r>
              <a:rPr lang="en-US" sz="3200" dirty="0"/>
              <a:t> </a:t>
            </a:r>
            <a:r>
              <a:rPr lang="en-US" sz="3200" dirty="0" err="1"/>
              <a:t>biểu</a:t>
            </a:r>
            <a:r>
              <a:rPr lang="en-US" sz="3200" dirty="0"/>
              <a:t> </a:t>
            </a:r>
            <a:r>
              <a:rPr lang="en-US" sz="3200" dirty="0" err="1"/>
              <a:t>tượng</a:t>
            </a:r>
            <a:r>
              <a:rPr lang="en-US" sz="3200" dirty="0"/>
              <a:t>: </a:t>
            </a:r>
            <a:r>
              <a:rPr lang="en-US" sz="3200" dirty="0" err="1"/>
              <a:t>nhan</a:t>
            </a:r>
            <a:r>
              <a:rPr lang="en-US" sz="3200" dirty="0"/>
              <a:t> </a:t>
            </a:r>
            <a:r>
              <a:rPr lang="en-US" sz="3200" dirty="0" err="1"/>
              <a:t>đề</a:t>
            </a:r>
            <a:r>
              <a:rPr lang="en-US" sz="3200" dirty="0"/>
              <a:t> </a:t>
            </a:r>
            <a:r>
              <a:rPr lang="en-US" sz="3200" dirty="0" err="1"/>
              <a:t>bài</a:t>
            </a:r>
            <a:r>
              <a:rPr lang="en-US" sz="3200" dirty="0"/>
              <a:t> </a:t>
            </a:r>
            <a:r>
              <a:rPr lang="en-US" sz="3200" dirty="0" err="1"/>
              <a:t>thơ</a:t>
            </a:r>
            <a:r>
              <a:rPr lang="en-US" sz="3200" dirty="0"/>
              <a:t> </a:t>
            </a:r>
            <a:r>
              <a:rPr lang="en-US" sz="3200" dirty="0" err="1"/>
              <a:t>gợi</a:t>
            </a:r>
            <a:r>
              <a:rPr lang="en-US" sz="3200" dirty="0"/>
              <a:t> </a:t>
            </a:r>
            <a:r>
              <a:rPr lang="en-US" sz="3200" dirty="0" err="1"/>
              <a:t>cho</a:t>
            </a:r>
            <a:r>
              <a:rPr lang="en-US" sz="3200" dirty="0"/>
              <a:t> </a:t>
            </a:r>
            <a:r>
              <a:rPr lang="en-US" sz="3200" dirty="0" err="1"/>
              <a:t>chúng</a:t>
            </a:r>
            <a:r>
              <a:rPr lang="en-US" sz="3200" dirty="0"/>
              <a:t> ta </a:t>
            </a:r>
            <a:r>
              <a:rPr lang="en-US" sz="3200" dirty="0" err="1"/>
              <a:t>liên</a:t>
            </a:r>
            <a:r>
              <a:rPr lang="en-US" sz="3200" dirty="0"/>
              <a:t> </a:t>
            </a:r>
            <a:r>
              <a:rPr lang="en-US" sz="3200" dirty="0" err="1"/>
              <a:t>tưởng</a:t>
            </a:r>
            <a:r>
              <a:rPr lang="en-US" sz="3200" dirty="0"/>
              <a:t> </a:t>
            </a:r>
            <a:r>
              <a:rPr lang="en-US" sz="3200" dirty="0" err="1"/>
              <a:t>đến</a:t>
            </a:r>
            <a:r>
              <a:rPr lang="en-US" sz="3200" dirty="0"/>
              <a:t> </a:t>
            </a:r>
            <a:r>
              <a:rPr lang="en-US" sz="3200" dirty="0" err="1"/>
              <a:t>những</a:t>
            </a:r>
            <a:r>
              <a:rPr lang="en-US" sz="3200" dirty="0"/>
              <a:t> </a:t>
            </a:r>
            <a:r>
              <a:rPr lang="en-US" sz="3200" dirty="0" err="1"/>
              <a:t>khó</a:t>
            </a:r>
            <a:r>
              <a:rPr lang="en-US" sz="3200" dirty="0"/>
              <a:t> </a:t>
            </a:r>
            <a:r>
              <a:rPr lang="en-US" sz="3200" dirty="0" err="1"/>
              <a:t>khăn</a:t>
            </a:r>
            <a:r>
              <a:rPr lang="en-US" sz="3200" dirty="0"/>
              <a:t> </a:t>
            </a:r>
            <a:r>
              <a:rPr lang="en-US" sz="3200" dirty="0" err="1"/>
              <a:t>trở</a:t>
            </a:r>
            <a:r>
              <a:rPr lang="en-US" sz="3200" dirty="0"/>
              <a:t> </a:t>
            </a:r>
            <a:r>
              <a:rPr lang="en-US" sz="3200" dirty="0" err="1"/>
              <a:t>ngại</a:t>
            </a:r>
            <a:r>
              <a:rPr lang="en-US" sz="3200" dirty="0"/>
              <a:t> </a:t>
            </a:r>
            <a:r>
              <a:rPr lang="en-US" sz="3200" dirty="0" err="1"/>
              <a:t>trên</a:t>
            </a:r>
            <a:r>
              <a:rPr lang="en-US" sz="3200" dirty="0"/>
              <a:t> </a:t>
            </a:r>
            <a:r>
              <a:rPr lang="en-US" sz="3200" dirty="0" err="1"/>
              <a:t>hành</a:t>
            </a:r>
            <a:r>
              <a:rPr lang="en-US" sz="3200" dirty="0"/>
              <a:t> </a:t>
            </a:r>
            <a:r>
              <a:rPr lang="en-US" sz="3200" dirty="0" err="1"/>
              <a:t>trình</a:t>
            </a:r>
            <a:r>
              <a:rPr lang="en-US" sz="3200" dirty="0"/>
              <a:t> </a:t>
            </a:r>
            <a:r>
              <a:rPr lang="en-US" sz="3200" dirty="0" err="1"/>
              <a:t>mùa</a:t>
            </a:r>
            <a:r>
              <a:rPr lang="en-US" sz="3200" dirty="0"/>
              <a:t> </a:t>
            </a:r>
            <a:r>
              <a:rPr lang="en-US" sz="3200" dirty="0" err="1"/>
              <a:t>đông</a:t>
            </a:r>
            <a:r>
              <a:rPr lang="en-US" sz="3200" dirty="0"/>
              <a:t> </a:t>
            </a:r>
            <a:r>
              <a:rPr lang="en-US" sz="3200" dirty="0" err="1"/>
              <a:t>cô</a:t>
            </a:r>
            <a:r>
              <a:rPr lang="en-US" sz="3200" dirty="0"/>
              <a:t> </a:t>
            </a:r>
            <a:r>
              <a:rPr lang="en-US" sz="3200" dirty="0" err="1"/>
              <a:t>đơn</a:t>
            </a:r>
            <a:r>
              <a:rPr lang="en-US" sz="3200" dirty="0"/>
              <a:t>, </a:t>
            </a:r>
            <a:r>
              <a:rPr lang="en-US" sz="3200" dirty="0" err="1"/>
              <a:t>lạnh</a:t>
            </a:r>
            <a:r>
              <a:rPr lang="en-US" sz="3200" dirty="0"/>
              <a:t> </a:t>
            </a:r>
            <a:r>
              <a:rPr lang="en-US" sz="3200" dirty="0" err="1"/>
              <a:t>giá</a:t>
            </a:r>
            <a:r>
              <a:rPr lang="en-US" sz="3200" dirty="0"/>
              <a:t> </a:t>
            </a:r>
            <a:r>
              <a:rPr lang="en-US" sz="3200" dirty="0" err="1"/>
              <a:t>và</a:t>
            </a:r>
            <a:r>
              <a:rPr lang="en-US" sz="3200" dirty="0"/>
              <a:t> ý </a:t>
            </a:r>
            <a:r>
              <a:rPr lang="en-US" sz="3200" dirty="0" err="1"/>
              <a:t>thức</a:t>
            </a:r>
            <a:r>
              <a:rPr lang="en-US" sz="3200" dirty="0"/>
              <a:t> </a:t>
            </a:r>
            <a:r>
              <a:rPr lang="en-US" sz="3200" dirty="0" err="1"/>
              <a:t>vượt</a:t>
            </a:r>
            <a:r>
              <a:rPr lang="en-US" sz="3200" dirty="0"/>
              <a:t> qua </a:t>
            </a:r>
            <a:r>
              <a:rPr lang="en-US" sz="3200" dirty="0" err="1"/>
              <a:t>trở</a:t>
            </a:r>
            <a:r>
              <a:rPr lang="en-US" sz="3200" dirty="0"/>
              <a:t> </a:t>
            </a:r>
            <a:r>
              <a:rPr lang="en-US" sz="3200" dirty="0" err="1"/>
              <a:t>ngại</a:t>
            </a:r>
            <a:r>
              <a:rPr lang="en-US" sz="3200" dirty="0"/>
              <a:t> </a:t>
            </a:r>
            <a:r>
              <a:rPr lang="en-US" sz="3200" dirty="0" err="1"/>
              <a:t>ấy</a:t>
            </a:r>
            <a:r>
              <a:rPr lang="en-US" sz="3200" dirty="0"/>
              <a:t>, </a:t>
            </a:r>
            <a:r>
              <a:rPr lang="en-US" sz="3200" dirty="0" err="1"/>
              <a:t>lấy</a:t>
            </a:r>
            <a:r>
              <a:rPr lang="en-US" sz="3200" dirty="0"/>
              <a:t> </a:t>
            </a:r>
            <a:r>
              <a:rPr lang="en-US" sz="3200" dirty="0" err="1"/>
              <a:t>lại</a:t>
            </a:r>
            <a:r>
              <a:rPr lang="en-US" sz="3200" dirty="0"/>
              <a:t> </a:t>
            </a:r>
            <a:r>
              <a:rPr lang="en-US" sz="3200" dirty="0" err="1"/>
              <a:t>thăng</a:t>
            </a:r>
            <a:r>
              <a:rPr lang="en-US" sz="3200" dirty="0"/>
              <a:t> </a:t>
            </a:r>
            <a:r>
              <a:rPr lang="en-US" sz="3200" dirty="0" err="1"/>
              <a:t>bằng</a:t>
            </a:r>
            <a:r>
              <a:rPr lang="en-US" sz="3200" dirty="0"/>
              <a:t>. </a:t>
            </a:r>
            <a:r>
              <a:rPr lang="en-US" sz="3200" dirty="0" err="1"/>
              <a:t>Đó</a:t>
            </a:r>
            <a:r>
              <a:rPr lang="en-US" sz="3200" dirty="0"/>
              <a:t> </a:t>
            </a:r>
            <a:r>
              <a:rPr lang="en-US" sz="3200" dirty="0" err="1"/>
              <a:t>cũng</a:t>
            </a:r>
            <a:r>
              <a:rPr lang="en-US" sz="3200" dirty="0"/>
              <a:t> </a:t>
            </a:r>
            <a:r>
              <a:rPr lang="en-US" sz="3200" dirty="0" err="1"/>
              <a:t>là</a:t>
            </a:r>
            <a:r>
              <a:rPr lang="en-US" sz="3200" dirty="0"/>
              <a:t> </a:t>
            </a:r>
            <a:r>
              <a:rPr lang="en-US" sz="3200" dirty="0" err="1"/>
              <a:t>những</a:t>
            </a:r>
            <a:r>
              <a:rPr lang="en-US" sz="3200" dirty="0"/>
              <a:t> </a:t>
            </a:r>
            <a:r>
              <a:rPr lang="en-US" sz="3200" dirty="0" err="1"/>
              <a:t>khó</a:t>
            </a:r>
            <a:r>
              <a:rPr lang="en-US" sz="3200" dirty="0"/>
              <a:t> </a:t>
            </a:r>
            <a:r>
              <a:rPr lang="en-US" sz="3200" dirty="0" err="1"/>
              <a:t>khăn</a:t>
            </a:r>
            <a:r>
              <a:rPr lang="en-US" sz="3200" dirty="0"/>
              <a:t>, </a:t>
            </a:r>
            <a:r>
              <a:rPr lang="en-US" sz="3200" dirty="0" err="1"/>
              <a:t>trở</a:t>
            </a:r>
            <a:r>
              <a:rPr lang="en-US" sz="3200" dirty="0"/>
              <a:t> </a:t>
            </a:r>
            <a:r>
              <a:rPr lang="en-US" sz="3200" dirty="0" err="1"/>
              <a:t>ngại</a:t>
            </a:r>
            <a:r>
              <a:rPr lang="en-US" sz="3200" dirty="0"/>
              <a:t> </a:t>
            </a:r>
            <a:r>
              <a:rPr lang="en-US" sz="3200" dirty="0" err="1"/>
              <a:t>trên</a:t>
            </a:r>
            <a:r>
              <a:rPr lang="en-US" sz="3200" dirty="0"/>
              <a:t> </a:t>
            </a:r>
            <a:r>
              <a:rPr lang="en-US" sz="3200" dirty="0" err="1"/>
              <a:t>hành</a:t>
            </a:r>
            <a:r>
              <a:rPr lang="en-US" sz="3200" dirty="0"/>
              <a:t> </a:t>
            </a:r>
            <a:r>
              <a:rPr lang="en-US" sz="3200" dirty="0" err="1"/>
              <a:t>trình</a:t>
            </a:r>
            <a:r>
              <a:rPr lang="en-US" sz="3200" dirty="0"/>
              <a:t> </a:t>
            </a:r>
            <a:r>
              <a:rPr lang="en-US" sz="3200" dirty="0" err="1"/>
              <a:t>cuộc</a:t>
            </a:r>
            <a:r>
              <a:rPr lang="en-US" sz="3200" dirty="0"/>
              <a:t> </a:t>
            </a:r>
            <a:r>
              <a:rPr lang="en-US" sz="3200" dirty="0" err="1"/>
              <a:t>đời</a:t>
            </a:r>
            <a:r>
              <a:rPr lang="en-US" sz="3200" dirty="0"/>
              <a:t> </a:t>
            </a:r>
            <a:r>
              <a:rPr lang="en-US" sz="3200" dirty="0" err="1"/>
              <a:t>của</a:t>
            </a:r>
            <a:r>
              <a:rPr lang="en-US" sz="3200" dirty="0"/>
              <a:t> </a:t>
            </a:r>
            <a:r>
              <a:rPr lang="en-US" sz="3200" dirty="0" err="1"/>
              <a:t>mỗi</a:t>
            </a:r>
            <a:r>
              <a:rPr lang="en-US" sz="3200" dirty="0"/>
              <a:t> con </a:t>
            </a:r>
            <a:r>
              <a:rPr lang="en-US" sz="3200" dirty="0" err="1"/>
              <a:t>người</a:t>
            </a:r>
            <a:r>
              <a:rPr lang="en-US" sz="3200" dirty="0" smtClean="0"/>
              <a:t>.</a:t>
            </a:r>
            <a:endParaRPr lang="en-US" sz="3200" dirty="0"/>
          </a:p>
        </p:txBody>
      </p:sp>
    </p:spTree>
    <p:extLst>
      <p:ext uri="{BB962C8B-B14F-4D97-AF65-F5344CB8AC3E}">
        <p14:creationId xmlns:p14="http://schemas.microsoft.com/office/powerpoint/2010/main" val="26645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2401859" y="3447367"/>
            <a:ext cx="7523375" cy="584775"/>
          </a:xfrm>
          <a:prstGeom prst="rect">
            <a:avLst/>
          </a:prstGeom>
          <a:solidFill>
            <a:srgbClr val="FFFFFF"/>
          </a:solidFill>
        </p:spPr>
        <p:txBody>
          <a:bodyPr wrap="square">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khổ</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a:t>
            </a:r>
            <a:r>
              <a:rPr lang="vi-VN" sz="3200" dirty="0" smtClean="0">
                <a:solidFill>
                  <a:srgbClr val="FF0000"/>
                </a:solidFill>
                <a:latin typeface="Times New Roman" panose="02020603050405020304" pitchFamily="18" charset="0"/>
                <a:cs typeface="Times New Roman" panose="02020603050405020304" pitchFamily="18" charset="0"/>
              </a:rPr>
              <a:t>ơ</a:t>
            </a:r>
            <a:r>
              <a:rPr lang="en-US" sz="3200" dirty="0" smtClean="0">
                <a:solidFill>
                  <a:srgbClr val="FF0000"/>
                </a:solidFill>
                <a:latin typeface="Times New Roman" panose="02020603050405020304" pitchFamily="18" charset="0"/>
                <a:cs typeface="Times New Roman" panose="02020603050405020304" pitchFamily="18" charset="0"/>
              </a:rPr>
              <a:t> 1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thành</a:t>
            </a:r>
            <a:r>
              <a:rPr lang="en-US" sz="3200" dirty="0" smtClean="0">
                <a:solidFill>
                  <a:srgbClr val="FF0000"/>
                </a:solidFill>
                <a:latin typeface="Times New Roman" panose="02020603050405020304" pitchFamily="18" charset="0"/>
                <a:cs typeface="Times New Roman" panose="02020603050405020304" pitchFamily="18" charset="0"/>
              </a:rPr>
              <a:t> PHT 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Google Shape;227;p32"/>
          <p:cNvSpPr txBox="1">
            <a:spLocks/>
          </p:cNvSpPr>
          <p:nvPr/>
        </p:nvSpPr>
        <p:spPr>
          <a:xfrm>
            <a:off x="590918" y="2245973"/>
            <a:ext cx="11529962"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2.1.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nỗ</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smtClean="0">
                <a:solidFill>
                  <a:srgbClr val="0000CC"/>
                </a:solidFill>
                <a:latin typeface="Times New Roman" panose="02020603050405020304" pitchFamily="18" charset="0"/>
                <a:cs typeface="Times New Roman" panose="02020603050405020304" pitchFamily="18" charset="0"/>
              </a:rPr>
              <a:t> v</a:t>
            </a:r>
            <a:r>
              <a:rPr lang="vi-VN" sz="2800" b="1" dirty="0" smtClean="0">
                <a:solidFill>
                  <a:srgbClr val="0000CC"/>
                </a:solidFill>
                <a:latin typeface="Times New Roman" panose="02020603050405020304" pitchFamily="18" charset="0"/>
                <a:cs typeface="Times New Roman" panose="02020603050405020304" pitchFamily="18" charset="0"/>
              </a:rPr>
              <a:t>ượ</a:t>
            </a:r>
            <a:r>
              <a:rPr lang="en-US" sz="2800" b="1" dirty="0" smtClean="0">
                <a:solidFill>
                  <a:srgbClr val="0000CC"/>
                </a:solidFill>
                <a:latin typeface="Times New Roman" panose="02020603050405020304" pitchFamily="18" charset="0"/>
                <a:cs typeface="Times New Roman" panose="02020603050405020304" pitchFamily="18" charset="0"/>
              </a:rPr>
              <a:t>t </a:t>
            </a:r>
            <a:r>
              <a:rPr lang="en-US" sz="2800" b="1" dirty="0">
                <a:solidFill>
                  <a:srgbClr val="0000CC"/>
                </a:solidFill>
                <a:latin typeface="Times New Roman" panose="02020603050405020304" pitchFamily="18" charset="0"/>
                <a:cs typeface="Times New Roman" panose="02020603050405020304" pitchFamily="18" charset="0"/>
              </a:rPr>
              <a:t>qua </a:t>
            </a:r>
            <a:r>
              <a:rPr lang="en-US" sz="2800" b="1" dirty="0" err="1" smtClean="0">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ngại</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6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9470891"/>
              </p:ext>
            </p:extLst>
          </p:nvPr>
        </p:nvGraphicFramePr>
        <p:xfrm>
          <a:off x="97654" y="568170"/>
          <a:ext cx="11869445" cy="5932992"/>
        </p:xfrm>
        <a:graphic>
          <a:graphicData uri="http://schemas.openxmlformats.org/drawingml/2006/table">
            <a:tbl>
              <a:tblPr>
                <a:tableStyleId>{5C22544A-7EE6-4342-B048-85BDC9FD1C3A}</a:tableStyleId>
              </a:tblPr>
              <a:tblGrid>
                <a:gridCol w="11869445"/>
              </a:tblGrid>
              <a:tr h="1239575">
                <a:tc>
                  <a:txBody>
                    <a:bodyPr/>
                    <a:lstStyle/>
                    <a:p>
                      <a:pPr marL="0" marR="0" algn="ctr">
                        <a:lnSpc>
                          <a:spcPct val="100000"/>
                        </a:lnSpc>
                        <a:spcBef>
                          <a:spcPts val="0"/>
                        </a:spcBef>
                        <a:spcAft>
                          <a:spcPts val="0"/>
                        </a:spcAft>
                      </a:pPr>
                      <a:r>
                        <a:rPr lang="en-US" sz="2800" b="1" dirty="0" smtClean="0">
                          <a:effectLst/>
                          <a:latin typeface="Times New Roman" panose="02020603050405020304" pitchFamily="18" charset="0"/>
                          <a:cs typeface="Times New Roman" panose="02020603050405020304" pitchFamily="18" charset="0"/>
                        </a:rPr>
                        <a:t>PHIẾU HỌC TẬP SỐ 1</a:t>
                      </a:r>
                      <a:endParaRPr lang="en-US" sz="2800" b="1"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CON ĐƯỜNG MÙA </a:t>
                      </a:r>
                      <a:r>
                        <a:rPr lang="en-US" sz="2400" b="1" dirty="0" smtClean="0">
                          <a:effectLst/>
                          <a:latin typeface="Times New Roman" panose="02020603050405020304" pitchFamily="18" charset="0"/>
                          <a:cs typeface="Times New Roman" panose="02020603050405020304" pitchFamily="18" charset="0"/>
                        </a:rPr>
                        <a:t>ĐÔNG</a:t>
                      </a:r>
                    </a:p>
                    <a:p>
                      <a:pPr marL="0" marR="0" algn="ctr">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(A -</a:t>
                      </a:r>
                      <a:r>
                        <a:rPr lang="en-US" sz="2000" dirty="0" err="1" smtClean="0">
                          <a:effectLst/>
                          <a:latin typeface="Times New Roman" panose="02020603050405020304" pitchFamily="18" charset="0"/>
                          <a:cs typeface="Times New Roman" panose="02020603050405020304" pitchFamily="18" charset="0"/>
                        </a:rPr>
                        <a:t>lếch</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xan-đrơ</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Xéc</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ghê</a:t>
                      </a:r>
                      <a:r>
                        <a:rPr lang="en-US" sz="2000" dirty="0" smtClean="0">
                          <a:effectLst/>
                          <a:latin typeface="Times New Roman" panose="02020603050405020304" pitchFamily="18" charset="0"/>
                          <a:cs typeface="Times New Roman" panose="02020603050405020304" pitchFamily="18" charset="0"/>
                        </a:rPr>
                        <a:t>-ê -</a:t>
                      </a:r>
                      <a:r>
                        <a:rPr lang="en-US" sz="2000" dirty="0" err="1" smtClean="0">
                          <a:effectLst/>
                          <a:latin typeface="Times New Roman" panose="02020603050405020304" pitchFamily="18" charset="0"/>
                          <a:cs typeface="Times New Roman" panose="02020603050405020304" pitchFamily="18" charset="0"/>
                        </a:rPr>
                        <a:t>vích</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Pu</a:t>
                      </a:r>
                      <a:r>
                        <a:rPr lang="en-US" sz="2000" dirty="0" smtClean="0">
                          <a:effectLst/>
                          <a:latin typeface="Times New Roman" panose="02020603050405020304" pitchFamily="18" charset="0"/>
                          <a:cs typeface="Times New Roman" panose="02020603050405020304" pitchFamily="18" charset="0"/>
                        </a:rPr>
                        <a:t>-skin)</a:t>
                      </a:r>
                    </a:p>
                    <a:p>
                      <a:pPr marL="0" marR="0" algn="ctr">
                        <a:lnSpc>
                          <a:spcPct val="100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Tìm</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đường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đêm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46" marR="56946" marT="0" marB="0">
                    <a:solidFill>
                      <a:schemeClr val="bg1"/>
                    </a:solidFill>
                  </a:tcPr>
                </a:tc>
              </a:tr>
              <a:tr h="4530912">
                <a:tc>
                  <a:txBody>
                    <a:bodyPr/>
                    <a:lstStyle/>
                    <a:p>
                      <a:pPr marL="0" marR="0" algn="l">
                        <a:lnSpc>
                          <a:spcPct val="100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Hình</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đường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đêm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đông</a:t>
                      </a:r>
                      <a:endParaRPr lang="en-US" sz="2000" dirty="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Hình</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endParaRPr lang="en-US" sz="2000" dirty="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a:t>
                      </a:r>
                    </a:p>
                    <a:p>
                      <a:pPr marL="0" marR="0" algn="l">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Âm</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thanh</a:t>
                      </a:r>
                      <a:endParaRPr lang="en-US" sz="2000" dirty="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a:t>
                      </a:r>
                    </a:p>
                    <a:p>
                      <a:pPr marL="0" marR="0" algn="l">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46" marR="56946" marT="0" marB="0">
                    <a:solidFill>
                      <a:schemeClr val="bg1"/>
                    </a:solidFill>
                  </a:tcPr>
                </a:tc>
              </a:tr>
            </a:tbl>
          </a:graphicData>
        </a:graphic>
      </p:graphicFrame>
    </p:spTree>
    <p:extLst>
      <p:ext uri="{BB962C8B-B14F-4D97-AF65-F5344CB8AC3E}">
        <p14:creationId xmlns:p14="http://schemas.microsoft.com/office/powerpoint/2010/main" val="265933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518160" y="3126861"/>
            <a:ext cx="11480800" cy="2246769"/>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la.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u </a:t>
            </a:r>
            <a:r>
              <a:rPr lang="en-US" sz="2800" dirty="0" err="1">
                <a:latin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NVTT</a:t>
            </a:r>
            <a:endParaRPr lang="en-US" sz="2800" dirty="0">
              <a:latin typeface="Times New Roman" panose="02020603050405020304" pitchFamily="18" charset="0"/>
              <a:cs typeface="Times New Roman" panose="02020603050405020304" pitchFamily="18" charset="0"/>
            </a:endParaRPr>
          </a:p>
        </p:txBody>
      </p:sp>
      <p:sp>
        <p:nvSpPr>
          <p:cNvPr id="7" name="Google Shape;227;p32"/>
          <p:cNvSpPr txBox="1">
            <a:spLocks/>
          </p:cNvSpPr>
          <p:nvPr/>
        </p:nvSpPr>
        <p:spPr>
          <a:xfrm>
            <a:off x="590918" y="2245973"/>
            <a:ext cx="11529962"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2.1.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nỗ</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smtClean="0">
                <a:solidFill>
                  <a:srgbClr val="0000CC"/>
                </a:solidFill>
                <a:latin typeface="Times New Roman" panose="02020603050405020304" pitchFamily="18" charset="0"/>
                <a:cs typeface="Times New Roman" panose="02020603050405020304" pitchFamily="18" charset="0"/>
              </a:rPr>
              <a:t> v</a:t>
            </a:r>
            <a:r>
              <a:rPr lang="vi-VN" sz="2800" b="1" dirty="0" smtClean="0">
                <a:solidFill>
                  <a:srgbClr val="0000CC"/>
                </a:solidFill>
                <a:latin typeface="Times New Roman" panose="02020603050405020304" pitchFamily="18" charset="0"/>
                <a:cs typeface="Times New Roman" panose="02020603050405020304" pitchFamily="18" charset="0"/>
              </a:rPr>
              <a:t>ượ</a:t>
            </a:r>
            <a:r>
              <a:rPr lang="en-US" sz="2800" b="1" dirty="0" smtClean="0">
                <a:solidFill>
                  <a:srgbClr val="0000CC"/>
                </a:solidFill>
                <a:latin typeface="Times New Roman" panose="02020603050405020304" pitchFamily="18" charset="0"/>
                <a:cs typeface="Times New Roman" panose="02020603050405020304" pitchFamily="18" charset="0"/>
              </a:rPr>
              <a:t>t </a:t>
            </a:r>
            <a:r>
              <a:rPr lang="en-US" sz="2800" b="1" dirty="0">
                <a:solidFill>
                  <a:srgbClr val="0000CC"/>
                </a:solidFill>
                <a:latin typeface="Times New Roman" panose="02020603050405020304" pitchFamily="18" charset="0"/>
                <a:cs typeface="Times New Roman" panose="02020603050405020304" pitchFamily="18" charset="0"/>
              </a:rPr>
              <a:t>qua </a:t>
            </a:r>
            <a:r>
              <a:rPr lang="en-US" sz="2800" b="1" dirty="0" err="1" smtClean="0">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ngại</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4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589280" y="3010499"/>
            <a:ext cx="11531600" cy="3539430"/>
          </a:xfrm>
          <a:prstGeom prst="rect">
            <a:avLst/>
          </a:prstGeom>
          <a:solidFill>
            <a:srgbClr val="FFFFFF"/>
          </a:solidFill>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dội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NVTT.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c/s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NVTT: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a:spLocks/>
          </p:cNvSpPr>
          <p:nvPr/>
        </p:nvSpPr>
        <p:spPr>
          <a:xfrm>
            <a:off x="590918" y="2245973"/>
            <a:ext cx="11529962"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2.1.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nỗ</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smtClean="0">
                <a:solidFill>
                  <a:srgbClr val="0000CC"/>
                </a:solidFill>
                <a:latin typeface="Times New Roman" panose="02020603050405020304" pitchFamily="18" charset="0"/>
                <a:cs typeface="Times New Roman" panose="02020603050405020304" pitchFamily="18" charset="0"/>
              </a:rPr>
              <a:t> v</a:t>
            </a:r>
            <a:r>
              <a:rPr lang="vi-VN" sz="2800" b="1" dirty="0" smtClean="0">
                <a:solidFill>
                  <a:srgbClr val="0000CC"/>
                </a:solidFill>
                <a:latin typeface="Times New Roman" panose="02020603050405020304" pitchFamily="18" charset="0"/>
                <a:cs typeface="Times New Roman" panose="02020603050405020304" pitchFamily="18" charset="0"/>
              </a:rPr>
              <a:t>ượ</a:t>
            </a:r>
            <a:r>
              <a:rPr lang="en-US" sz="2800" b="1" dirty="0" smtClean="0">
                <a:solidFill>
                  <a:srgbClr val="0000CC"/>
                </a:solidFill>
                <a:latin typeface="Times New Roman" panose="02020603050405020304" pitchFamily="18" charset="0"/>
                <a:cs typeface="Times New Roman" panose="02020603050405020304" pitchFamily="18" charset="0"/>
              </a:rPr>
              <a:t>t </a:t>
            </a:r>
            <a:r>
              <a:rPr lang="en-US" sz="2800" b="1" dirty="0">
                <a:solidFill>
                  <a:srgbClr val="0000CC"/>
                </a:solidFill>
                <a:latin typeface="Times New Roman" panose="02020603050405020304" pitchFamily="18" charset="0"/>
                <a:cs typeface="Times New Roman" panose="02020603050405020304" pitchFamily="18" charset="0"/>
              </a:rPr>
              <a:t>qua </a:t>
            </a:r>
            <a:r>
              <a:rPr lang="en-US" sz="2800" b="1" dirty="0" err="1" smtClean="0">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ngại</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4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1671922" y="3345767"/>
            <a:ext cx="8382000" cy="1077218"/>
          </a:xfrm>
          <a:prstGeom prst="rect">
            <a:avLst/>
          </a:prstGeom>
          <a:solidFill>
            <a:srgbClr val="FFFFFF"/>
          </a:solidFill>
        </p:spPr>
        <p:txBody>
          <a:bodyPr wrap="square">
            <a:spAutoFit/>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hãy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khổ</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a:t>
            </a:r>
            <a:r>
              <a:rPr lang="vi-VN" sz="3200" dirty="0" smtClean="0">
                <a:solidFill>
                  <a:srgbClr val="FF0000"/>
                </a:solidFill>
                <a:latin typeface="Times New Roman" panose="02020603050405020304" pitchFamily="18" charset="0"/>
                <a:cs typeface="Times New Roman" panose="02020603050405020304" pitchFamily="18" charset="0"/>
              </a:rPr>
              <a:t>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2,3,4,5,6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âm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xúc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Google Shape;227;p32"/>
          <p:cNvSpPr txBox="1">
            <a:spLocks/>
          </p:cNvSpPr>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2.2.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tâm</a:t>
            </a:r>
            <a:r>
              <a:rPr lang="en-US" sz="2800" b="1" dirty="0" smtClean="0">
                <a:solidFill>
                  <a:srgbClr val="0000CC"/>
                </a:solidFill>
                <a:latin typeface="Times New Roman" panose="02020603050405020304" pitchFamily="18" charset="0"/>
                <a:cs typeface="Times New Roman" panose="02020603050405020304" pitchFamily="18" charset="0"/>
              </a:rPr>
              <a:t> t</a:t>
            </a:r>
            <a:r>
              <a:rPr lang="vi-VN" sz="2800" b="1" dirty="0" smtClean="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a:t>
            </a:r>
            <a:r>
              <a:rPr lang="vi-VN" sz="2800" b="1" dirty="0" smtClean="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8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127260" y="2887682"/>
            <a:ext cx="11952980" cy="3970318"/>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 rung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a:spLocks/>
          </p:cNvSpPr>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2.2.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tâm</a:t>
            </a:r>
            <a:r>
              <a:rPr lang="en-US" sz="2800" b="1" dirty="0" smtClean="0">
                <a:solidFill>
                  <a:srgbClr val="0000CC"/>
                </a:solidFill>
                <a:latin typeface="Times New Roman" panose="02020603050405020304" pitchFamily="18" charset="0"/>
                <a:cs typeface="Times New Roman" panose="02020603050405020304" pitchFamily="18" charset="0"/>
              </a:rPr>
              <a:t> t</a:t>
            </a:r>
            <a:r>
              <a:rPr lang="vi-VN" sz="2800" b="1" dirty="0" smtClean="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a:t>
            </a:r>
            <a:r>
              <a:rPr lang="vi-VN" sz="2800" b="1" dirty="0" smtClean="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5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127260" y="2887682"/>
            <a:ext cx="11952980" cy="3970318"/>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-&gt;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-&gt;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NVTT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Nhi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nvtt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NVTT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p:txBody>
      </p:sp>
      <p:sp>
        <p:nvSpPr>
          <p:cNvPr id="7" name="Google Shape;227;p32"/>
          <p:cNvSpPr txBox="1">
            <a:spLocks/>
          </p:cNvSpPr>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2.2.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tâm</a:t>
            </a:r>
            <a:r>
              <a:rPr lang="en-US" sz="2800" b="1" dirty="0" smtClean="0">
                <a:solidFill>
                  <a:srgbClr val="0000CC"/>
                </a:solidFill>
                <a:latin typeface="Times New Roman" panose="02020603050405020304" pitchFamily="18" charset="0"/>
                <a:cs typeface="Times New Roman" panose="02020603050405020304" pitchFamily="18" charset="0"/>
              </a:rPr>
              <a:t> t</a:t>
            </a:r>
            <a:r>
              <a:rPr lang="vi-VN" sz="2800" b="1" dirty="0" smtClean="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a:t>
            </a:r>
            <a:r>
              <a:rPr lang="vi-VN" sz="2800" b="1" dirty="0" smtClean="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53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68708" y="2764572"/>
            <a:ext cx="12153772" cy="4093428"/>
          </a:xfrm>
          <a:prstGeom prst="rect">
            <a:avLst/>
          </a:prstGeom>
          <a:solidFill>
            <a:srgbClr val="FFFFFF"/>
          </a:solidFill>
        </p:spPr>
        <p:txBody>
          <a:bodyPr wrap="square">
            <a:spAutoFit/>
          </a:bodyPr>
          <a:lstStyle/>
          <a:p>
            <a:r>
              <a:rPr lang="en-US" sz="2600" dirty="0"/>
              <a:t>- </a:t>
            </a:r>
            <a:r>
              <a:rPr lang="en-US" sz="2600" dirty="0" err="1"/>
              <a:t>Hình</a:t>
            </a:r>
            <a:r>
              <a:rPr lang="en-US" sz="2600" dirty="0"/>
              <a:t> </a:t>
            </a:r>
            <a:r>
              <a:rPr lang="en-US" sz="2600" dirty="0" err="1"/>
              <a:t>ảnh</a:t>
            </a:r>
            <a:r>
              <a:rPr lang="en-US" sz="2600" dirty="0"/>
              <a:t> </a:t>
            </a:r>
            <a:r>
              <a:rPr lang="en-US" sz="2600" dirty="0" err="1"/>
              <a:t>tương</a:t>
            </a:r>
            <a:r>
              <a:rPr lang="en-US" sz="2600" dirty="0"/>
              <a:t> </a:t>
            </a:r>
            <a:r>
              <a:rPr lang="en-US" sz="2600" dirty="0" err="1"/>
              <a:t>phản</a:t>
            </a:r>
            <a:r>
              <a:rPr lang="en-US" sz="2600" dirty="0"/>
              <a:t>: </a:t>
            </a:r>
          </a:p>
          <a:p>
            <a:r>
              <a:rPr lang="en-US" sz="2600" dirty="0"/>
              <a:t>+ </a:t>
            </a:r>
            <a:r>
              <a:rPr lang="en-US" sz="2600" dirty="0" err="1"/>
              <a:t>ánh</a:t>
            </a:r>
            <a:r>
              <a:rPr lang="en-US" sz="2600" dirty="0"/>
              <a:t> </a:t>
            </a:r>
            <a:r>
              <a:rPr lang="en-US" sz="2600" dirty="0" err="1"/>
              <a:t>lửa</a:t>
            </a:r>
            <a:r>
              <a:rPr lang="en-US" sz="2600" dirty="0"/>
              <a:t> – </a:t>
            </a:r>
            <a:r>
              <a:rPr lang="en-US" sz="2600" dirty="0" err="1"/>
              <a:t>mái</a:t>
            </a:r>
            <a:r>
              <a:rPr lang="en-US" sz="2600" dirty="0"/>
              <a:t> </a:t>
            </a:r>
            <a:r>
              <a:rPr lang="en-US" sz="2600" dirty="0" err="1"/>
              <a:t>lều</a:t>
            </a:r>
            <a:r>
              <a:rPr lang="en-US" sz="2600" dirty="0"/>
              <a:t> (</a:t>
            </a:r>
            <a:r>
              <a:rPr lang="en-US" sz="2600" dirty="0" err="1"/>
              <a:t>thẫm</a:t>
            </a:r>
            <a:r>
              <a:rPr lang="en-US" sz="2600" dirty="0"/>
              <a:t> </a:t>
            </a:r>
            <a:r>
              <a:rPr lang="en-US" sz="2600" dirty="0" err="1"/>
              <a:t>đen</a:t>
            </a:r>
            <a:r>
              <a:rPr lang="en-US" sz="2600" dirty="0"/>
              <a:t>) &gt;&lt; </a:t>
            </a:r>
            <a:r>
              <a:rPr lang="en-US" sz="2600" dirty="0" err="1"/>
              <a:t>rừng</a:t>
            </a:r>
            <a:r>
              <a:rPr lang="en-US" sz="2600" dirty="0"/>
              <a:t> </a:t>
            </a:r>
            <a:r>
              <a:rPr lang="en-US" sz="2600" dirty="0" err="1"/>
              <a:t>sâu</a:t>
            </a:r>
            <a:r>
              <a:rPr lang="en-US" sz="2600" dirty="0"/>
              <a:t> – </a:t>
            </a:r>
            <a:r>
              <a:rPr lang="en-US" sz="2600" dirty="0" err="1"/>
              <a:t>tuyết</a:t>
            </a:r>
            <a:r>
              <a:rPr lang="en-US" sz="2600" dirty="0"/>
              <a:t> (</a:t>
            </a:r>
            <a:r>
              <a:rPr lang="en-US" sz="2600" dirty="0" err="1"/>
              <a:t>trắng</a:t>
            </a:r>
            <a:r>
              <a:rPr lang="en-US" sz="2600" dirty="0"/>
              <a:t>) ; </a:t>
            </a:r>
            <a:r>
              <a:rPr lang="en-US" sz="2600" dirty="0" err="1"/>
              <a:t>không</a:t>
            </a:r>
            <a:r>
              <a:rPr lang="en-US" sz="2600" dirty="0"/>
              <a:t> </a:t>
            </a:r>
            <a:r>
              <a:rPr lang="en-US" sz="2600" dirty="0" err="1"/>
              <a:t>có</a:t>
            </a:r>
            <a:r>
              <a:rPr lang="en-US" sz="2600" dirty="0"/>
              <a:t> (</a:t>
            </a:r>
            <a:r>
              <a:rPr lang="en-US" sz="2600" dirty="0" err="1"/>
              <a:t>ấm</a:t>
            </a:r>
            <a:r>
              <a:rPr lang="en-US" sz="2600" dirty="0"/>
              <a:t> </a:t>
            </a:r>
            <a:r>
              <a:rPr lang="en-US" sz="2600" dirty="0" err="1"/>
              <a:t>áp</a:t>
            </a:r>
            <a:r>
              <a:rPr lang="en-US" sz="2600" dirty="0"/>
              <a:t>) &gt;&lt; </a:t>
            </a:r>
            <a:r>
              <a:rPr lang="en-US" sz="2600" dirty="0" err="1"/>
              <a:t>chỉ</a:t>
            </a:r>
            <a:r>
              <a:rPr lang="en-US" sz="2600" dirty="0"/>
              <a:t> </a:t>
            </a:r>
            <a:r>
              <a:rPr lang="en-US" sz="2600" dirty="0" err="1"/>
              <a:t>có</a:t>
            </a:r>
            <a:r>
              <a:rPr lang="en-US" sz="2600" dirty="0"/>
              <a:t> (</a:t>
            </a:r>
            <a:r>
              <a:rPr lang="en-US" sz="2600" dirty="0" err="1"/>
              <a:t>lạnh</a:t>
            </a:r>
            <a:r>
              <a:rPr lang="en-US" sz="2600" dirty="0"/>
              <a:t> </a:t>
            </a:r>
            <a:r>
              <a:rPr lang="en-US" sz="2600" dirty="0" err="1"/>
              <a:t>lẽo</a:t>
            </a:r>
            <a:r>
              <a:rPr lang="en-US" sz="2600" dirty="0"/>
              <a:t>); </a:t>
            </a:r>
          </a:p>
          <a:p>
            <a:r>
              <a:rPr lang="en-US" sz="2600" dirty="0"/>
              <a:t>-&gt; </a:t>
            </a:r>
            <a:r>
              <a:rPr lang="en-US" sz="2600" dirty="0" err="1"/>
              <a:t>đó</a:t>
            </a:r>
            <a:r>
              <a:rPr lang="en-US" sz="2600" dirty="0"/>
              <a:t> </a:t>
            </a:r>
            <a:r>
              <a:rPr lang="en-US" sz="2600" dirty="0" err="1"/>
              <a:t>là</a:t>
            </a:r>
            <a:r>
              <a:rPr lang="en-US" sz="2600" dirty="0"/>
              <a:t> </a:t>
            </a:r>
            <a:r>
              <a:rPr lang="en-US" sz="2600" dirty="0" err="1"/>
              <a:t>sự</a:t>
            </a:r>
            <a:r>
              <a:rPr lang="en-US" sz="2600" dirty="0"/>
              <a:t> </a:t>
            </a:r>
            <a:r>
              <a:rPr lang="en-US" sz="2600" dirty="0" err="1"/>
              <a:t>đối</a:t>
            </a:r>
            <a:r>
              <a:rPr lang="en-US" sz="2600" dirty="0"/>
              <a:t> </a:t>
            </a:r>
            <a:r>
              <a:rPr lang="en-US" sz="2600" dirty="0" err="1"/>
              <a:t>lập</a:t>
            </a:r>
            <a:r>
              <a:rPr lang="en-US" sz="2600" dirty="0"/>
              <a:t> </a:t>
            </a:r>
            <a:r>
              <a:rPr lang="en-US" sz="2600" dirty="0" err="1"/>
              <a:t>giữa</a:t>
            </a:r>
            <a:r>
              <a:rPr lang="en-US" sz="2600" dirty="0"/>
              <a:t> </a:t>
            </a:r>
            <a:r>
              <a:rPr lang="en-US" sz="2600" dirty="0" err="1"/>
              <a:t>tâm</a:t>
            </a:r>
            <a:r>
              <a:rPr lang="en-US" sz="2600" dirty="0"/>
              <a:t> </a:t>
            </a:r>
            <a:r>
              <a:rPr lang="en-US" sz="2600" dirty="0" err="1"/>
              <a:t>cảnh</a:t>
            </a:r>
            <a:r>
              <a:rPr lang="en-US" sz="2600" dirty="0"/>
              <a:t> </a:t>
            </a:r>
            <a:r>
              <a:rPr lang="en-US" sz="2600" dirty="0" err="1"/>
              <a:t>và</a:t>
            </a:r>
            <a:r>
              <a:rPr lang="en-US" sz="2600" dirty="0"/>
              <a:t> </a:t>
            </a:r>
            <a:r>
              <a:rPr lang="en-US" sz="2600" dirty="0" err="1"/>
              <a:t>ngoại</a:t>
            </a:r>
            <a:r>
              <a:rPr lang="en-US" sz="2600" dirty="0"/>
              <a:t> </a:t>
            </a:r>
            <a:r>
              <a:rPr lang="en-US" sz="2600" dirty="0" err="1"/>
              <a:t>cảnh</a:t>
            </a:r>
            <a:endParaRPr lang="en-US" sz="2600" dirty="0"/>
          </a:p>
          <a:p>
            <a:r>
              <a:rPr lang="en-US" sz="2600" dirty="0"/>
              <a:t>+ </a:t>
            </a:r>
            <a:r>
              <a:rPr lang="en-US" sz="2600" dirty="0" err="1"/>
              <a:t>Hình</a:t>
            </a:r>
            <a:r>
              <a:rPr lang="en-US" sz="2600" dirty="0"/>
              <a:t> </a:t>
            </a:r>
            <a:r>
              <a:rPr lang="en-US" sz="2600" dirty="0" err="1"/>
              <a:t>ảnh</a:t>
            </a:r>
            <a:r>
              <a:rPr lang="en-US" sz="2600" dirty="0"/>
              <a:t> “</a:t>
            </a:r>
            <a:r>
              <a:rPr lang="en-US" sz="2600" dirty="0" err="1"/>
              <a:t>những</a:t>
            </a:r>
            <a:r>
              <a:rPr lang="en-US" sz="2600" dirty="0"/>
              <a:t> </a:t>
            </a:r>
            <a:r>
              <a:rPr lang="en-US" sz="2600" dirty="0" err="1"/>
              <a:t>cột</a:t>
            </a:r>
            <a:r>
              <a:rPr lang="en-US" sz="2600" dirty="0"/>
              <a:t> </a:t>
            </a:r>
            <a:r>
              <a:rPr lang="en-US" sz="2600" dirty="0" err="1"/>
              <a:t>dài</a:t>
            </a:r>
            <a:r>
              <a:rPr lang="en-US" sz="2600" dirty="0"/>
              <a:t> </a:t>
            </a:r>
            <a:r>
              <a:rPr lang="en-US" sz="2600" dirty="0" err="1"/>
              <a:t>cây</a:t>
            </a:r>
            <a:r>
              <a:rPr lang="en-US" sz="2600" dirty="0"/>
              <a:t> </a:t>
            </a:r>
            <a:r>
              <a:rPr lang="en-US" sz="2600" dirty="0" err="1"/>
              <a:t>số</a:t>
            </a:r>
            <a:r>
              <a:rPr lang="en-US" sz="2600" dirty="0"/>
              <a:t>” </a:t>
            </a:r>
            <a:r>
              <a:rPr lang="en-US" sz="2600" dirty="0" err="1"/>
              <a:t>là</a:t>
            </a:r>
            <a:r>
              <a:rPr lang="en-US" sz="2600" dirty="0"/>
              <a:t> </a:t>
            </a:r>
            <a:r>
              <a:rPr lang="en-US" sz="2600" dirty="0" err="1"/>
              <a:t>biểu</a:t>
            </a:r>
            <a:r>
              <a:rPr lang="en-US" sz="2600" dirty="0"/>
              <a:t> </a:t>
            </a:r>
            <a:r>
              <a:rPr lang="en-US" sz="2600" dirty="0" err="1"/>
              <a:t>tượng</a:t>
            </a:r>
            <a:r>
              <a:rPr lang="en-US" sz="2600" dirty="0"/>
              <a:t> </a:t>
            </a:r>
            <a:r>
              <a:rPr lang="en-US" sz="2600" dirty="0" err="1"/>
              <a:t>cho</a:t>
            </a:r>
            <a:r>
              <a:rPr lang="en-US" sz="2600" dirty="0"/>
              <a:t> </a:t>
            </a:r>
            <a:r>
              <a:rPr lang="en-US" sz="2600" dirty="0" err="1"/>
              <a:t>những</a:t>
            </a:r>
            <a:r>
              <a:rPr lang="en-US" sz="2600" dirty="0"/>
              <a:t> </a:t>
            </a:r>
            <a:r>
              <a:rPr lang="en-US" sz="2600" dirty="0" err="1"/>
              <a:t>cột</a:t>
            </a:r>
            <a:r>
              <a:rPr lang="en-US" sz="2600" dirty="0"/>
              <a:t> </a:t>
            </a:r>
            <a:r>
              <a:rPr lang="en-US" sz="2600" dirty="0" err="1"/>
              <a:t>mốc</a:t>
            </a:r>
            <a:r>
              <a:rPr lang="en-US" sz="2600" dirty="0"/>
              <a:t> </a:t>
            </a:r>
            <a:r>
              <a:rPr lang="en-US" sz="2600" dirty="0" err="1"/>
              <a:t>trong</a:t>
            </a:r>
            <a:r>
              <a:rPr lang="en-US" sz="2600" dirty="0"/>
              <a:t> </a:t>
            </a:r>
            <a:r>
              <a:rPr lang="en-US" sz="2600" dirty="0" err="1"/>
              <a:t>cuộc</a:t>
            </a:r>
            <a:r>
              <a:rPr lang="en-US" sz="2600" dirty="0"/>
              <a:t> </a:t>
            </a:r>
            <a:r>
              <a:rPr lang="en-US" sz="2600" dirty="0" err="1"/>
              <a:t>đời</a:t>
            </a:r>
            <a:r>
              <a:rPr lang="en-US" sz="2600" dirty="0"/>
              <a:t>, </a:t>
            </a:r>
            <a:r>
              <a:rPr lang="en-US" sz="2600" dirty="0" err="1"/>
              <a:t>ngược</a:t>
            </a:r>
            <a:r>
              <a:rPr lang="en-US" sz="2600" dirty="0"/>
              <a:t> </a:t>
            </a:r>
            <a:r>
              <a:rPr lang="en-US" sz="2600" dirty="0" err="1"/>
              <a:t>chiều</a:t>
            </a:r>
            <a:r>
              <a:rPr lang="en-US" sz="2600" dirty="0"/>
              <a:t> </a:t>
            </a:r>
            <a:r>
              <a:rPr lang="en-US" sz="2600" dirty="0" err="1"/>
              <a:t>với</a:t>
            </a:r>
            <a:r>
              <a:rPr lang="en-US" sz="2600" dirty="0"/>
              <a:t> </a:t>
            </a:r>
            <a:r>
              <a:rPr lang="en-US" sz="2600" dirty="0" err="1"/>
              <a:t>sự</a:t>
            </a:r>
            <a:r>
              <a:rPr lang="en-US" sz="2600" dirty="0"/>
              <a:t> </a:t>
            </a:r>
            <a:r>
              <a:rPr lang="en-US" sz="2600" dirty="0" err="1"/>
              <a:t>vận</a:t>
            </a:r>
            <a:r>
              <a:rPr lang="en-US" sz="2600" dirty="0"/>
              <a:t> </a:t>
            </a:r>
            <a:r>
              <a:rPr lang="en-US" sz="2600" dirty="0" err="1"/>
              <a:t>động</a:t>
            </a:r>
            <a:r>
              <a:rPr lang="en-US" sz="2600" dirty="0"/>
              <a:t> </a:t>
            </a:r>
            <a:r>
              <a:rPr lang="en-US" sz="2600" dirty="0" err="1"/>
              <a:t>tiến</a:t>
            </a:r>
            <a:r>
              <a:rPr lang="en-US" sz="2600" dirty="0"/>
              <a:t> </a:t>
            </a:r>
            <a:r>
              <a:rPr lang="en-US" sz="2600" dirty="0" err="1"/>
              <a:t>lên</a:t>
            </a:r>
            <a:r>
              <a:rPr lang="en-US" sz="2600" dirty="0"/>
              <a:t> </a:t>
            </a:r>
            <a:r>
              <a:rPr lang="en-US" sz="2600" dirty="0" err="1"/>
              <a:t>của</a:t>
            </a:r>
            <a:r>
              <a:rPr lang="en-US" sz="2600" dirty="0"/>
              <a:t> con </a:t>
            </a:r>
            <a:r>
              <a:rPr lang="en-US" sz="2600" dirty="0" err="1"/>
              <a:t>người</a:t>
            </a:r>
            <a:r>
              <a:rPr lang="en-US" sz="2600" dirty="0"/>
              <a:t>, </a:t>
            </a:r>
            <a:r>
              <a:rPr lang="en-US" sz="2600" dirty="0" err="1"/>
              <a:t>người</a:t>
            </a:r>
            <a:r>
              <a:rPr lang="en-US" sz="2600" dirty="0"/>
              <a:t> </a:t>
            </a:r>
            <a:r>
              <a:rPr lang="en-US" sz="2600" dirty="0" err="1"/>
              <a:t>lữ</a:t>
            </a:r>
            <a:r>
              <a:rPr lang="en-US" sz="2600" dirty="0"/>
              <a:t> </a:t>
            </a:r>
            <a:r>
              <a:rPr lang="en-US" sz="2600" dirty="0" err="1"/>
              <a:t>hành</a:t>
            </a:r>
            <a:r>
              <a:rPr lang="en-US" sz="2600" dirty="0"/>
              <a:t> </a:t>
            </a:r>
            <a:r>
              <a:rPr lang="en-US" sz="2600" dirty="0" err="1"/>
              <a:t>luôn</a:t>
            </a:r>
            <a:r>
              <a:rPr lang="en-US" sz="2600" dirty="0"/>
              <a:t> </a:t>
            </a:r>
            <a:r>
              <a:rPr lang="en-US" sz="2600" dirty="0" err="1"/>
              <a:t>không</a:t>
            </a:r>
            <a:r>
              <a:rPr lang="en-US" sz="2600" dirty="0"/>
              <a:t> </a:t>
            </a:r>
            <a:r>
              <a:rPr lang="en-US" sz="2600" dirty="0" err="1"/>
              <a:t>ngừng</a:t>
            </a:r>
            <a:r>
              <a:rPr lang="en-US" sz="2600" dirty="0"/>
              <a:t> </a:t>
            </a:r>
            <a:r>
              <a:rPr lang="en-US" sz="2600" dirty="0" err="1"/>
              <a:t>chuyển</a:t>
            </a:r>
            <a:r>
              <a:rPr lang="en-US" sz="2600" dirty="0"/>
              <a:t> </a:t>
            </a:r>
            <a:r>
              <a:rPr lang="en-US" sz="2600" dirty="0" err="1"/>
              <a:t>động</a:t>
            </a:r>
            <a:r>
              <a:rPr lang="en-US" sz="2600" dirty="0"/>
              <a:t> </a:t>
            </a:r>
            <a:r>
              <a:rPr lang="en-US" sz="2600" dirty="0" err="1"/>
              <a:t>về</a:t>
            </a:r>
            <a:r>
              <a:rPr lang="en-US" sz="2600" dirty="0"/>
              <a:t> </a:t>
            </a:r>
            <a:r>
              <a:rPr lang="en-US" sz="2600" dirty="0" err="1"/>
              <a:t>phía</a:t>
            </a:r>
            <a:r>
              <a:rPr lang="en-US" sz="2600" dirty="0"/>
              <a:t> </a:t>
            </a:r>
            <a:r>
              <a:rPr lang="en-US" sz="2600" dirty="0" err="1"/>
              <a:t>trước</a:t>
            </a:r>
            <a:endParaRPr lang="en-US" sz="2600" dirty="0"/>
          </a:p>
          <a:p>
            <a:r>
              <a:rPr lang="en-US" sz="2600" dirty="0"/>
              <a:t>-&gt; </a:t>
            </a:r>
            <a:r>
              <a:rPr lang="en-US" sz="2600" dirty="0" err="1"/>
              <a:t>Nhằm</a:t>
            </a:r>
            <a:r>
              <a:rPr lang="en-US" sz="2600" dirty="0"/>
              <a:t> </a:t>
            </a:r>
            <a:r>
              <a:rPr lang="en-US" sz="2600" dirty="0" err="1"/>
              <a:t>nhấn</a:t>
            </a:r>
            <a:r>
              <a:rPr lang="en-US" sz="2600" dirty="0"/>
              <a:t> </a:t>
            </a:r>
            <a:r>
              <a:rPr lang="en-US" sz="2600" dirty="0" err="1"/>
              <a:t>mạnh</a:t>
            </a:r>
            <a:r>
              <a:rPr lang="en-US" sz="2600" dirty="0"/>
              <a:t> </a:t>
            </a:r>
            <a:r>
              <a:rPr lang="en-US" sz="2600" dirty="0" err="1"/>
              <a:t>sự</a:t>
            </a:r>
            <a:r>
              <a:rPr lang="en-US" sz="2600" dirty="0"/>
              <a:t> </a:t>
            </a:r>
            <a:r>
              <a:rPr lang="en-US" sz="2600" dirty="0" err="1"/>
              <a:t>tách</a:t>
            </a:r>
            <a:r>
              <a:rPr lang="en-US" sz="2600" dirty="0"/>
              <a:t> </a:t>
            </a:r>
            <a:r>
              <a:rPr lang="en-US" sz="2600" dirty="0" err="1"/>
              <a:t>biệt</a:t>
            </a:r>
            <a:r>
              <a:rPr lang="en-US" sz="2600" dirty="0"/>
              <a:t> </a:t>
            </a:r>
            <a:r>
              <a:rPr lang="en-US" sz="2600" dirty="0" err="1"/>
              <a:t>tâm</a:t>
            </a:r>
            <a:r>
              <a:rPr lang="en-US" sz="2600" dirty="0"/>
              <a:t> </a:t>
            </a:r>
            <a:r>
              <a:rPr lang="en-US" sz="2600" dirty="0" err="1"/>
              <a:t>tưởng</a:t>
            </a:r>
            <a:r>
              <a:rPr lang="en-US" sz="2600" dirty="0"/>
              <a:t> </a:t>
            </a:r>
            <a:r>
              <a:rPr lang="en-US" sz="2600" dirty="0" err="1"/>
              <a:t>của</a:t>
            </a:r>
            <a:r>
              <a:rPr lang="en-US" sz="2600" dirty="0"/>
              <a:t> </a:t>
            </a:r>
            <a:r>
              <a:rPr lang="en-US" sz="2600" dirty="0" err="1"/>
              <a:t>người</a:t>
            </a:r>
            <a:r>
              <a:rPr lang="en-US" sz="2600" dirty="0"/>
              <a:t> </a:t>
            </a:r>
            <a:r>
              <a:rPr lang="en-US" sz="2600" dirty="0" err="1"/>
              <a:t>lữ</a:t>
            </a:r>
            <a:r>
              <a:rPr lang="en-US" sz="2600" dirty="0"/>
              <a:t> </a:t>
            </a:r>
            <a:r>
              <a:rPr lang="en-US" sz="2600" dirty="0" err="1"/>
              <a:t>hành</a:t>
            </a:r>
            <a:r>
              <a:rPr lang="en-US" sz="2600" dirty="0"/>
              <a:t> </a:t>
            </a:r>
            <a:r>
              <a:rPr lang="en-US" sz="2600" dirty="0" err="1"/>
              <a:t>ra</a:t>
            </a:r>
            <a:r>
              <a:rPr lang="en-US" sz="2600" dirty="0"/>
              <a:t> </a:t>
            </a:r>
            <a:r>
              <a:rPr lang="en-US" sz="2600" dirty="0" err="1"/>
              <a:t>khỏi</a:t>
            </a:r>
            <a:r>
              <a:rPr lang="en-US" sz="2600" dirty="0"/>
              <a:t> </a:t>
            </a:r>
            <a:r>
              <a:rPr lang="en-US" sz="2600" dirty="0" err="1"/>
              <a:t>cảnh</a:t>
            </a:r>
            <a:r>
              <a:rPr lang="en-US" sz="2600" dirty="0"/>
              <a:t> </a:t>
            </a:r>
            <a:r>
              <a:rPr lang="en-US" sz="2600" dirty="0" err="1"/>
              <a:t>vật</a:t>
            </a:r>
            <a:r>
              <a:rPr lang="en-US" sz="2600" dirty="0"/>
              <a:t> </a:t>
            </a:r>
            <a:r>
              <a:rPr lang="en-US" sz="2600" dirty="0" err="1"/>
              <a:t>bên</a:t>
            </a:r>
            <a:r>
              <a:rPr lang="en-US" sz="2600" dirty="0"/>
              <a:t> </a:t>
            </a:r>
            <a:r>
              <a:rPr lang="en-US" sz="2600" dirty="0" err="1"/>
              <a:t>ngoài</a:t>
            </a:r>
            <a:r>
              <a:rPr lang="en-US" sz="2600" dirty="0"/>
              <a:t> ; </a:t>
            </a:r>
            <a:r>
              <a:rPr lang="en-US" sz="2600" dirty="0" err="1"/>
              <a:t>đồng</a:t>
            </a:r>
            <a:r>
              <a:rPr lang="en-US" sz="2600" dirty="0"/>
              <a:t> </a:t>
            </a:r>
            <a:r>
              <a:rPr lang="en-US" sz="2600" dirty="0" err="1"/>
              <a:t>thời</a:t>
            </a:r>
            <a:r>
              <a:rPr lang="en-US" sz="2600" dirty="0"/>
              <a:t>  </a:t>
            </a:r>
            <a:r>
              <a:rPr lang="en-US" sz="2600" dirty="0" err="1"/>
              <a:t>nhấn</a:t>
            </a:r>
            <a:r>
              <a:rPr lang="en-US" sz="2600" dirty="0"/>
              <a:t> </a:t>
            </a:r>
            <a:r>
              <a:rPr lang="en-US" sz="2600" dirty="0" err="1"/>
              <a:t>mạnh</a:t>
            </a:r>
            <a:r>
              <a:rPr lang="en-US" sz="2600" dirty="0"/>
              <a:t> </a:t>
            </a:r>
            <a:r>
              <a:rPr lang="en-US" sz="2600" dirty="0" err="1"/>
              <a:t>hướng</a:t>
            </a:r>
            <a:r>
              <a:rPr lang="en-US" sz="2600" dirty="0"/>
              <a:t> </a:t>
            </a:r>
            <a:r>
              <a:rPr lang="en-US" sz="2600" dirty="0" err="1"/>
              <a:t>vận</a:t>
            </a:r>
            <a:r>
              <a:rPr lang="en-US" sz="2600" dirty="0"/>
              <a:t> </a:t>
            </a:r>
            <a:r>
              <a:rPr lang="en-US" sz="2600" dirty="0" err="1"/>
              <a:t>động</a:t>
            </a:r>
            <a:r>
              <a:rPr lang="en-US" sz="2600" dirty="0"/>
              <a:t> </a:t>
            </a:r>
            <a:r>
              <a:rPr lang="en-US" sz="2600" dirty="0" err="1"/>
              <a:t>không</a:t>
            </a:r>
            <a:r>
              <a:rPr lang="en-US" sz="2600" dirty="0"/>
              <a:t> </a:t>
            </a:r>
            <a:r>
              <a:rPr lang="en-US" sz="2600" dirty="0" err="1"/>
              <a:t>ngừng</a:t>
            </a:r>
            <a:r>
              <a:rPr lang="en-US" sz="2600" dirty="0"/>
              <a:t> </a:t>
            </a:r>
            <a:r>
              <a:rPr lang="en-US" sz="2600" dirty="0" err="1"/>
              <a:t>về</a:t>
            </a:r>
            <a:r>
              <a:rPr lang="en-US" sz="2600" dirty="0"/>
              <a:t> </a:t>
            </a:r>
            <a:r>
              <a:rPr lang="en-US" sz="2600" dirty="0" err="1"/>
              <a:t>phía</a:t>
            </a:r>
            <a:r>
              <a:rPr lang="en-US" sz="2600" dirty="0"/>
              <a:t> </a:t>
            </a:r>
            <a:r>
              <a:rPr lang="en-US" sz="2600" dirty="0" err="1"/>
              <a:t>trước</a:t>
            </a:r>
            <a:r>
              <a:rPr lang="en-US" sz="2600" dirty="0"/>
              <a:t>. NVTT </a:t>
            </a:r>
            <a:r>
              <a:rPr lang="en-US" sz="2600" dirty="0" err="1"/>
              <a:t>không</a:t>
            </a:r>
            <a:r>
              <a:rPr lang="en-US" sz="2600" dirty="0"/>
              <a:t> </a:t>
            </a:r>
            <a:r>
              <a:rPr lang="en-US" sz="2600" dirty="0" err="1"/>
              <a:t>còn</a:t>
            </a:r>
            <a:r>
              <a:rPr lang="en-US" sz="2600" dirty="0"/>
              <a:t> </a:t>
            </a:r>
            <a:r>
              <a:rPr lang="en-US" sz="2600" dirty="0" err="1"/>
              <a:t>chìm</a:t>
            </a:r>
            <a:r>
              <a:rPr lang="en-US" sz="2600" dirty="0"/>
              <a:t> </a:t>
            </a:r>
            <a:r>
              <a:rPr lang="en-US" sz="2600" dirty="0" err="1"/>
              <a:t>đắm</a:t>
            </a:r>
            <a:r>
              <a:rPr lang="en-US" sz="2600" dirty="0"/>
              <a:t> </a:t>
            </a:r>
            <a:r>
              <a:rPr lang="en-US" sz="2600" dirty="0" err="1"/>
              <a:t>trong</a:t>
            </a:r>
            <a:r>
              <a:rPr lang="en-US" sz="2600" dirty="0"/>
              <a:t> </a:t>
            </a:r>
            <a:r>
              <a:rPr lang="en-US" sz="2600" dirty="0" err="1"/>
              <a:t>cảnh</a:t>
            </a:r>
            <a:r>
              <a:rPr lang="en-US" sz="2600" dirty="0"/>
              <a:t> </a:t>
            </a:r>
            <a:r>
              <a:rPr lang="en-US" sz="2600" dirty="0" err="1"/>
              <a:t>vật</a:t>
            </a:r>
            <a:r>
              <a:rPr lang="en-US" sz="2600" dirty="0"/>
              <a:t> u </a:t>
            </a:r>
            <a:r>
              <a:rPr lang="en-US" sz="2600" dirty="0" err="1"/>
              <a:t>buồn</a:t>
            </a:r>
            <a:r>
              <a:rPr lang="en-US" sz="2600" dirty="0"/>
              <a:t> </a:t>
            </a:r>
            <a:r>
              <a:rPr lang="en-US" sz="2600" dirty="0" err="1"/>
              <a:t>nữa</a:t>
            </a:r>
            <a:r>
              <a:rPr lang="en-US" sz="2600" dirty="0"/>
              <a:t>. </a:t>
            </a:r>
          </a:p>
        </p:txBody>
      </p:sp>
      <p:sp>
        <p:nvSpPr>
          <p:cNvPr id="7" name="Google Shape;227;p32"/>
          <p:cNvSpPr txBox="1">
            <a:spLocks/>
          </p:cNvSpPr>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2.2.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tâm</a:t>
            </a:r>
            <a:r>
              <a:rPr lang="en-US" sz="2800" b="1" dirty="0" smtClean="0">
                <a:solidFill>
                  <a:srgbClr val="0000CC"/>
                </a:solidFill>
                <a:latin typeface="Times New Roman" panose="02020603050405020304" pitchFamily="18" charset="0"/>
                <a:cs typeface="Times New Roman" panose="02020603050405020304" pitchFamily="18" charset="0"/>
              </a:rPr>
              <a:t> t</a:t>
            </a:r>
            <a:r>
              <a:rPr lang="vi-VN" sz="2800" b="1" dirty="0" smtClean="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a:t>
            </a:r>
            <a:r>
              <a:rPr lang="vi-VN" sz="2800" b="1" dirty="0" smtClean="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53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Tree>
    <p:extLst>
      <p:ext uri="{BB962C8B-B14F-4D97-AF65-F5344CB8AC3E}">
        <p14:creationId xmlns:p14="http://schemas.microsoft.com/office/powerpoint/2010/main" val="19672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68708" y="2764572"/>
            <a:ext cx="12153772" cy="3970318"/>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NVTT: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Google Shape;227;p32"/>
          <p:cNvSpPr txBox="1">
            <a:spLocks/>
          </p:cNvSpPr>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2.2.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tâm</a:t>
            </a:r>
            <a:r>
              <a:rPr lang="en-US" sz="2800" b="1" dirty="0" smtClean="0">
                <a:solidFill>
                  <a:srgbClr val="0000CC"/>
                </a:solidFill>
                <a:latin typeface="Times New Roman" panose="02020603050405020304" pitchFamily="18" charset="0"/>
                <a:cs typeface="Times New Roman" panose="02020603050405020304" pitchFamily="18" charset="0"/>
              </a:rPr>
              <a:t> t</a:t>
            </a:r>
            <a:r>
              <a:rPr lang="vi-VN" sz="2800" b="1" dirty="0" smtClean="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a:t>
            </a:r>
            <a:r>
              <a:rPr lang="vi-VN" sz="2800" b="1" dirty="0" smtClean="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9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38228" y="2947452"/>
            <a:ext cx="12153772" cy="2246769"/>
          </a:xfrm>
          <a:prstGeom prst="rect">
            <a:avLst/>
          </a:prstGeom>
          <a:solidFill>
            <a:srgbClr val="FFFFFF"/>
          </a:solidFill>
        </p:spPr>
        <p:txBody>
          <a:bodyPr wrap="square">
            <a:spAutoFit/>
          </a:bodyPr>
          <a:lstStyle/>
          <a:p>
            <a:pPr lvl="0"/>
            <a:r>
              <a:rPr lang="en-US" sz="2800" dirty="0" smtClean="0">
                <a:latin typeface="Times New Roman" panose="02020603050405020304" pitchFamily="18" charset="0"/>
                <a:cs typeface="Times New Roman" panose="02020603050405020304" pitchFamily="18" charset="0"/>
              </a:rPr>
              <a:t>=&gt; </a:t>
            </a:r>
            <a:r>
              <a:rPr lang="en-US" sz="2800" dirty="0" err="1" smtClean="0">
                <a:latin typeface="Times New Roman" panose="02020603050405020304" pitchFamily="18" charset="0"/>
                <a:cs typeface="Times New Roman" panose="02020603050405020304" pitchFamily="18" charset="0"/>
              </a:rPr>
              <a:t>Quy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c/s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truân</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a:spLocks/>
          </p:cNvSpPr>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2.2.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tâm</a:t>
            </a:r>
            <a:r>
              <a:rPr lang="en-US" sz="2800" b="1" dirty="0" smtClean="0">
                <a:solidFill>
                  <a:srgbClr val="0000CC"/>
                </a:solidFill>
                <a:latin typeface="Times New Roman" panose="02020603050405020304" pitchFamily="18" charset="0"/>
                <a:cs typeface="Times New Roman" panose="02020603050405020304" pitchFamily="18" charset="0"/>
              </a:rPr>
              <a:t> t</a:t>
            </a:r>
            <a:r>
              <a:rPr lang="vi-VN" sz="2800" b="1" dirty="0" smtClean="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a:t>
            </a:r>
            <a:r>
              <a:rPr lang="vi-VN" sz="2800" b="1" dirty="0" smtClean="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6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1716452" y="3475772"/>
            <a:ext cx="7804086" cy="2246769"/>
          </a:xfrm>
          <a:prstGeom prst="rect">
            <a:avLst/>
          </a:prstGeom>
          <a:solidFill>
            <a:srgbClr val="FFFFFF"/>
          </a:solidFill>
        </p:spPr>
        <p:txBody>
          <a:bodyPr wrap="square">
            <a:spAutoFit/>
          </a:bodyPr>
          <a:lstStyle/>
          <a:p>
            <a:r>
              <a:rPr lang="en-US" sz="2800" dirty="0" err="1" smtClean="0">
                <a:solidFill>
                  <a:srgbClr val="FF0000"/>
                </a:solidFill>
              </a:rPr>
              <a:t>Em</a:t>
            </a:r>
            <a:r>
              <a:rPr lang="en-US" sz="2800" dirty="0">
                <a:solidFill>
                  <a:srgbClr val="FF0000"/>
                </a:solidFill>
              </a:rPr>
              <a:t> </a:t>
            </a:r>
            <a:r>
              <a:rPr lang="en-US" sz="2800" dirty="0" err="1" smtClean="0">
                <a:solidFill>
                  <a:srgbClr val="FF0000"/>
                </a:solidFill>
              </a:rPr>
              <a:t>hãy</a:t>
            </a:r>
            <a:r>
              <a:rPr lang="en-US" sz="2800" dirty="0">
                <a:solidFill>
                  <a:srgbClr val="FF0000"/>
                </a:solidFill>
              </a:rPr>
              <a:t> </a:t>
            </a:r>
            <a:r>
              <a:rPr lang="en-US" sz="2800" dirty="0" err="1">
                <a:solidFill>
                  <a:srgbClr val="FF0000"/>
                </a:solidFill>
              </a:rPr>
              <a:t>đọc</a:t>
            </a:r>
            <a:r>
              <a:rPr lang="en-US" sz="2800" dirty="0">
                <a:solidFill>
                  <a:srgbClr val="FF0000"/>
                </a:solidFill>
              </a:rPr>
              <a:t> </a:t>
            </a:r>
            <a:r>
              <a:rPr lang="en-US" sz="2800" dirty="0" err="1">
                <a:solidFill>
                  <a:srgbClr val="FF0000"/>
                </a:solidFill>
              </a:rPr>
              <a:t>văn</a:t>
            </a:r>
            <a:r>
              <a:rPr lang="en-US" sz="2800" dirty="0">
                <a:solidFill>
                  <a:srgbClr val="FF0000"/>
                </a:solidFill>
              </a:rPr>
              <a:t> </a:t>
            </a:r>
            <a:r>
              <a:rPr lang="en-US" sz="2800" dirty="0" err="1">
                <a:solidFill>
                  <a:srgbClr val="FF0000"/>
                </a:solidFill>
              </a:rPr>
              <a:t>bản</a:t>
            </a:r>
            <a:r>
              <a:rPr lang="en-US" sz="2800" dirty="0">
                <a:solidFill>
                  <a:srgbClr val="FF0000"/>
                </a:solidFill>
              </a:rPr>
              <a:t> </a:t>
            </a:r>
            <a:r>
              <a:rPr lang="en-US" sz="2800" dirty="0" err="1" smtClean="0">
                <a:solidFill>
                  <a:srgbClr val="FF0000"/>
                </a:solidFill>
              </a:rPr>
              <a:t>và</a:t>
            </a:r>
            <a:endParaRPr lang="en-US" sz="2800" dirty="0" smtClean="0">
              <a:solidFill>
                <a:srgbClr val="FF0000"/>
              </a:solidFill>
            </a:endParaRPr>
          </a:p>
          <a:p>
            <a:r>
              <a:rPr lang="en-US" sz="2800" dirty="0" smtClean="0">
                <a:solidFill>
                  <a:srgbClr val="FF0000"/>
                </a:solidFill>
              </a:rPr>
              <a:t>- </a:t>
            </a:r>
            <a:r>
              <a:rPr lang="en-US" sz="2800" i="1" dirty="0" err="1" smtClean="0">
                <a:solidFill>
                  <a:srgbClr val="FF0000"/>
                </a:solidFill>
              </a:rPr>
              <a:t>nhận</a:t>
            </a:r>
            <a:r>
              <a:rPr lang="en-US" sz="2800" i="1" dirty="0" smtClean="0">
                <a:solidFill>
                  <a:srgbClr val="FF0000"/>
                </a:solidFill>
              </a:rPr>
              <a:t> </a:t>
            </a:r>
            <a:r>
              <a:rPr lang="en-US" sz="2800" i="1" dirty="0" err="1">
                <a:solidFill>
                  <a:srgbClr val="FF0000"/>
                </a:solidFill>
              </a:rPr>
              <a:t>xét</a:t>
            </a:r>
            <a:r>
              <a:rPr lang="en-US" sz="2800" i="1" dirty="0">
                <a:solidFill>
                  <a:srgbClr val="FF0000"/>
                </a:solidFill>
              </a:rPr>
              <a:t> </a:t>
            </a:r>
            <a:r>
              <a:rPr lang="en-US" sz="2800" i="1" dirty="0" err="1">
                <a:solidFill>
                  <a:srgbClr val="FF0000"/>
                </a:solidFill>
              </a:rPr>
              <a:t>về</a:t>
            </a:r>
            <a:r>
              <a:rPr lang="en-US" sz="2800" i="1" dirty="0">
                <a:solidFill>
                  <a:srgbClr val="FF0000"/>
                </a:solidFill>
              </a:rPr>
              <a:t> </a:t>
            </a:r>
            <a:r>
              <a:rPr lang="en-US" sz="2800" i="1" dirty="0" err="1">
                <a:solidFill>
                  <a:srgbClr val="FF0000"/>
                </a:solidFill>
              </a:rPr>
              <a:t>những</a:t>
            </a:r>
            <a:r>
              <a:rPr lang="en-US" sz="2800" i="1" dirty="0">
                <a:solidFill>
                  <a:srgbClr val="FF0000"/>
                </a:solidFill>
              </a:rPr>
              <a:t> </a:t>
            </a:r>
            <a:r>
              <a:rPr lang="en-US" sz="2800" i="1" dirty="0" err="1">
                <a:solidFill>
                  <a:srgbClr val="FF0000"/>
                </a:solidFill>
              </a:rPr>
              <a:t>hình</a:t>
            </a:r>
            <a:r>
              <a:rPr lang="en-US" sz="2800" i="1" dirty="0">
                <a:solidFill>
                  <a:srgbClr val="FF0000"/>
                </a:solidFill>
              </a:rPr>
              <a:t> </a:t>
            </a:r>
            <a:r>
              <a:rPr lang="en-US" sz="2800" i="1" dirty="0" err="1">
                <a:solidFill>
                  <a:srgbClr val="FF0000"/>
                </a:solidFill>
              </a:rPr>
              <a:t>tượng</a:t>
            </a:r>
            <a:r>
              <a:rPr lang="en-US" sz="2800" i="1" dirty="0">
                <a:solidFill>
                  <a:srgbClr val="FF0000"/>
                </a:solidFill>
              </a:rPr>
              <a:t> </a:t>
            </a:r>
            <a:r>
              <a:rPr lang="en-US" sz="2800" i="1" dirty="0" err="1">
                <a:solidFill>
                  <a:srgbClr val="FF0000"/>
                </a:solidFill>
              </a:rPr>
              <a:t>thơ</a:t>
            </a:r>
            <a:r>
              <a:rPr lang="en-US" sz="2800" i="1" dirty="0">
                <a:solidFill>
                  <a:srgbClr val="FF0000"/>
                </a:solidFill>
              </a:rPr>
              <a:t> </a:t>
            </a:r>
            <a:r>
              <a:rPr lang="en-US" sz="2800" i="1" dirty="0" err="1">
                <a:solidFill>
                  <a:srgbClr val="FF0000"/>
                </a:solidFill>
              </a:rPr>
              <a:t>được</a:t>
            </a:r>
            <a:r>
              <a:rPr lang="en-US" sz="2800" i="1" dirty="0">
                <a:solidFill>
                  <a:srgbClr val="FF0000"/>
                </a:solidFill>
              </a:rPr>
              <a:t> </a:t>
            </a:r>
            <a:r>
              <a:rPr lang="en-US" sz="2800" i="1" dirty="0" err="1">
                <a:solidFill>
                  <a:srgbClr val="FF0000"/>
                </a:solidFill>
              </a:rPr>
              <a:t>điểm</a:t>
            </a:r>
            <a:r>
              <a:rPr lang="en-US" sz="2800" i="1" dirty="0">
                <a:solidFill>
                  <a:srgbClr val="FF0000"/>
                </a:solidFill>
              </a:rPr>
              <a:t> </a:t>
            </a:r>
            <a:r>
              <a:rPr lang="en-US" sz="2800" i="1" dirty="0" err="1">
                <a:solidFill>
                  <a:srgbClr val="FF0000"/>
                </a:solidFill>
              </a:rPr>
              <a:t>lại</a:t>
            </a:r>
            <a:r>
              <a:rPr lang="en-US" sz="2800" i="1" dirty="0">
                <a:solidFill>
                  <a:srgbClr val="FF0000"/>
                </a:solidFill>
              </a:rPr>
              <a:t> </a:t>
            </a:r>
            <a:r>
              <a:rPr lang="en-US" sz="2800" i="1" dirty="0" err="1">
                <a:solidFill>
                  <a:srgbClr val="FF0000"/>
                </a:solidFill>
              </a:rPr>
              <a:t>trong</a:t>
            </a:r>
            <a:r>
              <a:rPr lang="en-US" sz="2800" i="1" dirty="0">
                <a:solidFill>
                  <a:srgbClr val="FF0000"/>
                </a:solidFill>
              </a:rPr>
              <a:t> </a:t>
            </a:r>
            <a:r>
              <a:rPr lang="en-US" sz="2800" i="1" dirty="0" err="1">
                <a:solidFill>
                  <a:srgbClr val="FF0000"/>
                </a:solidFill>
              </a:rPr>
              <a:t>khổ</a:t>
            </a:r>
            <a:r>
              <a:rPr lang="en-US" sz="2800" i="1" dirty="0">
                <a:solidFill>
                  <a:srgbClr val="FF0000"/>
                </a:solidFill>
              </a:rPr>
              <a:t> </a:t>
            </a:r>
            <a:r>
              <a:rPr lang="en-US" sz="2800" i="1" dirty="0" err="1">
                <a:solidFill>
                  <a:srgbClr val="FF0000"/>
                </a:solidFill>
              </a:rPr>
              <a:t>thơ</a:t>
            </a:r>
            <a:r>
              <a:rPr lang="en-US" sz="2800" i="1" dirty="0">
                <a:solidFill>
                  <a:srgbClr val="FF0000"/>
                </a:solidFill>
              </a:rPr>
              <a:t> </a:t>
            </a:r>
            <a:r>
              <a:rPr lang="en-US" sz="2800" i="1" dirty="0" err="1">
                <a:solidFill>
                  <a:srgbClr val="FF0000"/>
                </a:solidFill>
              </a:rPr>
              <a:t>cuối</a:t>
            </a:r>
            <a:r>
              <a:rPr lang="en-US" sz="2800" i="1" dirty="0">
                <a:solidFill>
                  <a:srgbClr val="FF0000"/>
                </a:solidFill>
              </a:rPr>
              <a:t>. </a:t>
            </a:r>
          </a:p>
          <a:p>
            <a:r>
              <a:rPr lang="en-US" sz="2800" i="1" dirty="0" smtClean="0">
                <a:solidFill>
                  <a:srgbClr val="FF0000"/>
                </a:solidFill>
              </a:rPr>
              <a:t>- chia </a:t>
            </a:r>
            <a:r>
              <a:rPr lang="en-US" sz="2800" i="1" dirty="0" err="1">
                <a:solidFill>
                  <a:srgbClr val="FF0000"/>
                </a:solidFill>
              </a:rPr>
              <a:t>sẻ</a:t>
            </a:r>
            <a:r>
              <a:rPr lang="en-US" sz="2800" i="1" dirty="0">
                <a:solidFill>
                  <a:srgbClr val="FF0000"/>
                </a:solidFill>
              </a:rPr>
              <a:t> </a:t>
            </a:r>
            <a:r>
              <a:rPr lang="en-US" sz="2800" i="1" dirty="0" err="1">
                <a:solidFill>
                  <a:srgbClr val="FF0000"/>
                </a:solidFill>
              </a:rPr>
              <a:t>suy</a:t>
            </a:r>
            <a:r>
              <a:rPr lang="en-US" sz="2800" i="1" dirty="0">
                <a:solidFill>
                  <a:srgbClr val="FF0000"/>
                </a:solidFill>
              </a:rPr>
              <a:t> </a:t>
            </a:r>
            <a:r>
              <a:rPr lang="en-US" sz="2800" i="1" dirty="0" err="1">
                <a:solidFill>
                  <a:srgbClr val="FF0000"/>
                </a:solidFill>
              </a:rPr>
              <a:t>nghĩ</a:t>
            </a:r>
            <a:r>
              <a:rPr lang="en-US" sz="2800" i="1" dirty="0">
                <a:solidFill>
                  <a:srgbClr val="FF0000"/>
                </a:solidFill>
              </a:rPr>
              <a:t> </a:t>
            </a:r>
            <a:r>
              <a:rPr lang="en-US" sz="2800" i="1" dirty="0" err="1" smtClean="0">
                <a:solidFill>
                  <a:srgbClr val="FF0000"/>
                </a:solidFill>
              </a:rPr>
              <a:t>về</a:t>
            </a:r>
            <a:r>
              <a:rPr lang="en-US" sz="2800" i="1" dirty="0" smtClean="0">
                <a:solidFill>
                  <a:srgbClr val="FF0000"/>
                </a:solidFill>
              </a:rPr>
              <a:t> </a:t>
            </a:r>
            <a:r>
              <a:rPr lang="en-US" sz="2800" i="1" dirty="0" err="1">
                <a:solidFill>
                  <a:srgbClr val="FF0000"/>
                </a:solidFill>
              </a:rPr>
              <a:t>cách</a:t>
            </a:r>
            <a:r>
              <a:rPr lang="en-US" sz="2800" i="1" dirty="0">
                <a:solidFill>
                  <a:srgbClr val="FF0000"/>
                </a:solidFill>
              </a:rPr>
              <a:t> </a:t>
            </a:r>
            <a:r>
              <a:rPr lang="en-US" sz="2800" i="1" dirty="0" err="1">
                <a:solidFill>
                  <a:srgbClr val="FF0000"/>
                </a:solidFill>
              </a:rPr>
              <a:t>lấy</a:t>
            </a:r>
            <a:r>
              <a:rPr lang="en-US" sz="2800" i="1" dirty="0">
                <a:solidFill>
                  <a:srgbClr val="FF0000"/>
                </a:solidFill>
              </a:rPr>
              <a:t> </a:t>
            </a:r>
            <a:r>
              <a:rPr lang="en-US" sz="2800" i="1" dirty="0" err="1">
                <a:solidFill>
                  <a:srgbClr val="FF0000"/>
                </a:solidFill>
              </a:rPr>
              <a:t>lại</a:t>
            </a:r>
            <a:r>
              <a:rPr lang="en-US" sz="2800" i="1" dirty="0">
                <a:solidFill>
                  <a:srgbClr val="FF0000"/>
                </a:solidFill>
              </a:rPr>
              <a:t> </a:t>
            </a:r>
            <a:r>
              <a:rPr lang="en-US" sz="2800" i="1" dirty="0" err="1">
                <a:solidFill>
                  <a:srgbClr val="FF0000"/>
                </a:solidFill>
              </a:rPr>
              <a:t>cảm</a:t>
            </a:r>
            <a:r>
              <a:rPr lang="en-US" sz="2800" i="1" dirty="0">
                <a:solidFill>
                  <a:srgbClr val="FF0000"/>
                </a:solidFill>
              </a:rPr>
              <a:t> </a:t>
            </a:r>
            <a:r>
              <a:rPr lang="en-US" sz="2800" i="1" dirty="0" err="1">
                <a:solidFill>
                  <a:srgbClr val="FF0000"/>
                </a:solidFill>
              </a:rPr>
              <a:t>giác</a:t>
            </a:r>
            <a:r>
              <a:rPr lang="en-US" sz="2800" i="1" dirty="0">
                <a:solidFill>
                  <a:srgbClr val="FF0000"/>
                </a:solidFill>
              </a:rPr>
              <a:t> </a:t>
            </a:r>
            <a:r>
              <a:rPr lang="en-US" sz="2800" i="1" dirty="0" err="1">
                <a:solidFill>
                  <a:srgbClr val="FF0000"/>
                </a:solidFill>
              </a:rPr>
              <a:t>bình</a:t>
            </a:r>
            <a:r>
              <a:rPr lang="en-US" sz="2800" i="1" dirty="0">
                <a:solidFill>
                  <a:srgbClr val="FF0000"/>
                </a:solidFill>
              </a:rPr>
              <a:t> </a:t>
            </a:r>
            <a:r>
              <a:rPr lang="en-US" sz="2800" i="1" dirty="0" err="1">
                <a:solidFill>
                  <a:srgbClr val="FF0000"/>
                </a:solidFill>
              </a:rPr>
              <a:t>yên</a:t>
            </a:r>
            <a:r>
              <a:rPr lang="en-US" sz="2800" i="1" dirty="0">
                <a:solidFill>
                  <a:srgbClr val="FF0000"/>
                </a:solidFill>
              </a:rPr>
              <a:t> </a:t>
            </a:r>
            <a:r>
              <a:rPr lang="en-US" sz="2800" i="1" dirty="0" err="1">
                <a:solidFill>
                  <a:srgbClr val="FF0000"/>
                </a:solidFill>
              </a:rPr>
              <a:t>trên</a:t>
            </a:r>
            <a:r>
              <a:rPr lang="en-US" sz="2800" i="1" dirty="0">
                <a:solidFill>
                  <a:srgbClr val="FF0000"/>
                </a:solidFill>
              </a:rPr>
              <a:t> </a:t>
            </a:r>
            <a:r>
              <a:rPr lang="en-US" sz="2800" i="1" dirty="0" err="1">
                <a:solidFill>
                  <a:srgbClr val="FF0000"/>
                </a:solidFill>
              </a:rPr>
              <a:t>những</a:t>
            </a:r>
            <a:r>
              <a:rPr lang="en-US" sz="2800" i="1" dirty="0">
                <a:solidFill>
                  <a:srgbClr val="FF0000"/>
                </a:solidFill>
              </a:rPr>
              <a:t> “con </a:t>
            </a:r>
            <a:r>
              <a:rPr lang="en-US" sz="2800" i="1" dirty="0" err="1">
                <a:solidFill>
                  <a:srgbClr val="FF0000"/>
                </a:solidFill>
              </a:rPr>
              <a:t>đường</a:t>
            </a:r>
            <a:r>
              <a:rPr lang="en-US" sz="2800" i="1" dirty="0">
                <a:solidFill>
                  <a:srgbClr val="FF0000"/>
                </a:solidFill>
              </a:rPr>
              <a:t> </a:t>
            </a:r>
            <a:r>
              <a:rPr lang="en-US" sz="2800" i="1" dirty="0" err="1">
                <a:solidFill>
                  <a:srgbClr val="FF0000"/>
                </a:solidFill>
              </a:rPr>
              <a:t>mùa</a:t>
            </a:r>
            <a:r>
              <a:rPr lang="en-US" sz="2800" i="1" dirty="0">
                <a:solidFill>
                  <a:srgbClr val="FF0000"/>
                </a:solidFill>
              </a:rPr>
              <a:t> </a:t>
            </a:r>
            <a:r>
              <a:rPr lang="en-US" sz="2800" i="1" dirty="0" err="1">
                <a:solidFill>
                  <a:srgbClr val="FF0000"/>
                </a:solidFill>
              </a:rPr>
              <a:t>đông</a:t>
            </a:r>
            <a:r>
              <a:rPr lang="en-US" sz="2800" i="1" dirty="0">
                <a:solidFill>
                  <a:srgbClr val="FF0000"/>
                </a:solidFill>
              </a:rPr>
              <a:t>” </a:t>
            </a:r>
            <a:r>
              <a:rPr lang="en-US" sz="2800" i="1" dirty="0" err="1">
                <a:solidFill>
                  <a:srgbClr val="FF0000"/>
                </a:solidFill>
              </a:rPr>
              <a:t>trong</a:t>
            </a:r>
            <a:r>
              <a:rPr lang="en-US" sz="2800" i="1" dirty="0">
                <a:solidFill>
                  <a:srgbClr val="FF0000"/>
                </a:solidFill>
              </a:rPr>
              <a:t> </a:t>
            </a:r>
            <a:r>
              <a:rPr lang="en-US" sz="2800" i="1" dirty="0" err="1">
                <a:solidFill>
                  <a:srgbClr val="FF0000"/>
                </a:solidFill>
              </a:rPr>
              <a:t>cuộc</a:t>
            </a:r>
            <a:r>
              <a:rPr lang="en-US" sz="2800" i="1" dirty="0">
                <a:solidFill>
                  <a:srgbClr val="FF0000"/>
                </a:solidFill>
              </a:rPr>
              <a:t> </a:t>
            </a:r>
            <a:r>
              <a:rPr lang="en-US" sz="2800" i="1" dirty="0" err="1">
                <a:solidFill>
                  <a:srgbClr val="FF0000"/>
                </a:solidFill>
              </a:rPr>
              <a:t>đời</a:t>
            </a:r>
            <a:r>
              <a:rPr lang="en-US" sz="2800" i="1" dirty="0">
                <a:solidFill>
                  <a:srgbClr val="FF0000"/>
                </a:solidFill>
              </a:rPr>
              <a:t>.</a:t>
            </a:r>
            <a:endParaRPr lang="en-US" sz="2800" dirty="0">
              <a:solidFill>
                <a:srgbClr val="FF0000"/>
              </a:solidFill>
            </a:endParaRPr>
          </a:p>
        </p:txBody>
      </p:sp>
      <p:sp>
        <p:nvSpPr>
          <p:cNvPr id="7" name="Google Shape;227;p32"/>
          <p:cNvSpPr txBox="1">
            <a:spLocks/>
          </p:cNvSpPr>
          <p:nvPr/>
        </p:nvSpPr>
        <p:spPr>
          <a:xfrm>
            <a:off x="523240" y="2280230"/>
            <a:ext cx="11226800" cy="974747"/>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2.3.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vững</a:t>
            </a:r>
            <a:r>
              <a:rPr lang="en-US" sz="2800" b="1" dirty="0" smtClean="0">
                <a:solidFill>
                  <a:srgbClr val="0000CC"/>
                </a:solidFill>
                <a:latin typeface="Times New Roman" panose="02020603050405020304" pitchFamily="18" charset="0"/>
                <a:cs typeface="Times New Roman" panose="02020603050405020304" pitchFamily="18" charset="0"/>
              </a:rPr>
              <a:t> b</a:t>
            </a:r>
            <a:r>
              <a:rPr lang="vi-VN" sz="2800" b="1" dirty="0" smtClean="0">
                <a:solidFill>
                  <a:srgbClr val="0000CC"/>
                </a:solidFill>
                <a:latin typeface="Times New Roman" panose="02020603050405020304" pitchFamily="18" charset="0"/>
                <a:cs typeface="Times New Roman" panose="02020603050405020304" pitchFamily="18" charset="0"/>
              </a:rPr>
              <a:t>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tựa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smtClean="0">
                <a:solidFill>
                  <a:srgbClr val="0000CC"/>
                </a:solidFill>
                <a:latin typeface="Times New Roman" panose="02020603050405020304" pitchFamily="18" charset="0"/>
                <a:cs typeface="Times New Roman" panose="02020603050405020304" pitchFamily="18" charset="0"/>
              </a:rPr>
              <a:t>thức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mệnh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8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716916" y="3291902"/>
            <a:ext cx="7804086" cy="3539430"/>
          </a:xfrm>
          <a:prstGeom prst="rect">
            <a:avLst/>
          </a:prstGeom>
          <a:solidFill>
            <a:srgbClr val="FFFFFF"/>
          </a:solidFill>
        </p:spPr>
        <p:txBody>
          <a:bodyPr wrap="square">
            <a:spAutoFit/>
          </a:bodyPr>
          <a:lstStyle/>
          <a:p>
            <a:r>
              <a:rPr lang="en-US" sz="2800" dirty="0"/>
              <a:t>- </a:t>
            </a:r>
            <a:r>
              <a:rPr lang="en-US" sz="2800" dirty="0" err="1"/>
              <a:t>Những</a:t>
            </a:r>
            <a:r>
              <a:rPr lang="en-US" sz="2800" dirty="0"/>
              <a:t> </a:t>
            </a:r>
            <a:r>
              <a:rPr lang="en-US" sz="2800" dirty="0" err="1"/>
              <a:t>hình</a:t>
            </a:r>
            <a:r>
              <a:rPr lang="en-US" sz="2800" dirty="0"/>
              <a:t> </a:t>
            </a:r>
            <a:r>
              <a:rPr lang="en-US" sz="2800" dirty="0" err="1"/>
              <a:t>tượng</a:t>
            </a:r>
            <a:r>
              <a:rPr lang="en-US" sz="2800" dirty="0"/>
              <a:t> </a:t>
            </a:r>
            <a:r>
              <a:rPr lang="en-US" sz="2800" dirty="0" err="1"/>
              <a:t>thơ</a:t>
            </a:r>
            <a:r>
              <a:rPr lang="en-US" sz="2800" dirty="0"/>
              <a:t> </a:t>
            </a:r>
            <a:r>
              <a:rPr lang="en-US" sz="2800" dirty="0" err="1"/>
              <a:t>được</a:t>
            </a:r>
            <a:r>
              <a:rPr lang="en-US" sz="2800" dirty="0"/>
              <a:t> </a:t>
            </a:r>
            <a:r>
              <a:rPr lang="en-US" sz="2800" dirty="0" err="1"/>
              <a:t>điểm</a:t>
            </a:r>
            <a:r>
              <a:rPr lang="en-US" sz="2800" dirty="0"/>
              <a:t> </a:t>
            </a:r>
            <a:r>
              <a:rPr lang="en-US" sz="2800" dirty="0" err="1"/>
              <a:t>lại</a:t>
            </a:r>
            <a:r>
              <a:rPr lang="en-US" sz="2800" dirty="0"/>
              <a:t>:</a:t>
            </a:r>
          </a:p>
          <a:p>
            <a:r>
              <a:rPr lang="en-US" sz="2800" dirty="0"/>
              <a:t>+ </a:t>
            </a:r>
            <a:r>
              <a:rPr lang="en-US" sz="2800" dirty="0" err="1"/>
              <a:t>Nhi</a:t>
            </a:r>
            <a:r>
              <a:rPr lang="en-US" sz="2800" dirty="0"/>
              <a:t> – </a:t>
            </a:r>
            <a:r>
              <a:rPr lang="en-US" sz="2800" dirty="0" err="1"/>
              <a:t>na</a:t>
            </a:r>
            <a:r>
              <a:rPr lang="en-US" sz="2800" dirty="0"/>
              <a:t>: </a:t>
            </a:r>
            <a:r>
              <a:rPr lang="en-US" sz="2800" dirty="0" err="1"/>
              <a:t>người</a:t>
            </a:r>
            <a:r>
              <a:rPr lang="en-US" sz="2800" dirty="0"/>
              <a:t> </a:t>
            </a:r>
            <a:r>
              <a:rPr lang="en-US" sz="2800" dirty="0" err="1"/>
              <a:t>luôn</a:t>
            </a:r>
            <a:r>
              <a:rPr lang="en-US" sz="2800" dirty="0"/>
              <a:t> </a:t>
            </a:r>
            <a:r>
              <a:rPr lang="en-US" sz="2800" dirty="0" err="1"/>
              <a:t>đồng</a:t>
            </a:r>
            <a:r>
              <a:rPr lang="en-US" sz="2800" dirty="0"/>
              <a:t> </a:t>
            </a:r>
            <a:r>
              <a:rPr lang="en-US" sz="2800" dirty="0" err="1"/>
              <a:t>hành</a:t>
            </a:r>
            <a:r>
              <a:rPr lang="en-US" sz="2800" dirty="0"/>
              <a:t> </a:t>
            </a:r>
            <a:r>
              <a:rPr lang="en-US" sz="2800" dirty="0" err="1"/>
              <a:t>cùng</a:t>
            </a:r>
            <a:r>
              <a:rPr lang="en-US" sz="2800" dirty="0"/>
              <a:t> </a:t>
            </a:r>
            <a:r>
              <a:rPr lang="en-US" sz="2800" dirty="0" err="1"/>
              <a:t>lữ</a:t>
            </a:r>
            <a:r>
              <a:rPr lang="en-US" sz="2800" dirty="0"/>
              <a:t> </a:t>
            </a:r>
            <a:r>
              <a:rPr lang="en-US" sz="2800" dirty="0" err="1"/>
              <a:t>khách</a:t>
            </a:r>
            <a:r>
              <a:rPr lang="en-US" sz="2800" dirty="0"/>
              <a:t> – </a:t>
            </a:r>
            <a:r>
              <a:rPr lang="en-US" sz="2800" dirty="0" err="1"/>
              <a:t>là</a:t>
            </a:r>
            <a:r>
              <a:rPr lang="en-US" sz="2800" dirty="0"/>
              <a:t> </a:t>
            </a:r>
            <a:r>
              <a:rPr lang="en-US" sz="2800" dirty="0" err="1"/>
              <a:t>điểm</a:t>
            </a:r>
            <a:r>
              <a:rPr lang="en-US" sz="2800" dirty="0"/>
              <a:t> </a:t>
            </a:r>
            <a:r>
              <a:rPr lang="en-US" sz="2800" dirty="0" err="1"/>
              <a:t>tựa</a:t>
            </a:r>
            <a:r>
              <a:rPr lang="en-US" sz="2800" dirty="0"/>
              <a:t> </a:t>
            </a:r>
            <a:r>
              <a:rPr lang="en-US" sz="2800" dirty="0" err="1"/>
              <a:t>tình</a:t>
            </a:r>
            <a:r>
              <a:rPr lang="en-US" sz="2800" dirty="0"/>
              <a:t> </a:t>
            </a:r>
            <a:r>
              <a:rPr lang="en-US" sz="2800" dirty="0" err="1"/>
              <a:t>yêu</a:t>
            </a:r>
            <a:r>
              <a:rPr lang="en-US" sz="2800" dirty="0"/>
              <a:t>.</a:t>
            </a:r>
          </a:p>
          <a:p>
            <a:r>
              <a:rPr lang="en-US" sz="2800" dirty="0"/>
              <a:t>+ con </a:t>
            </a:r>
            <a:r>
              <a:rPr lang="en-US" sz="2800" dirty="0" err="1"/>
              <a:t>đường</a:t>
            </a:r>
            <a:r>
              <a:rPr lang="en-US" sz="2800" dirty="0"/>
              <a:t> – </a:t>
            </a:r>
            <a:r>
              <a:rPr lang="en-US" sz="2800" dirty="0" err="1"/>
              <a:t>của</a:t>
            </a:r>
            <a:r>
              <a:rPr lang="en-US" sz="2800" dirty="0"/>
              <a:t> </a:t>
            </a:r>
            <a:r>
              <a:rPr lang="en-US" sz="2800" dirty="0" err="1"/>
              <a:t>tôi</a:t>
            </a:r>
            <a:r>
              <a:rPr lang="en-US" sz="2800" dirty="0"/>
              <a:t>: </a:t>
            </a:r>
            <a:r>
              <a:rPr lang="en-US" sz="2800" dirty="0" err="1"/>
              <a:t>sự</a:t>
            </a:r>
            <a:r>
              <a:rPr lang="en-US" sz="2800" dirty="0"/>
              <a:t> </a:t>
            </a:r>
            <a:r>
              <a:rPr lang="en-US" sz="2800" dirty="0" err="1"/>
              <a:t>gắn</a:t>
            </a:r>
            <a:r>
              <a:rPr lang="en-US" sz="2800" dirty="0"/>
              <a:t> </a:t>
            </a:r>
            <a:r>
              <a:rPr lang="en-US" sz="2800" dirty="0" err="1"/>
              <a:t>bó</a:t>
            </a:r>
            <a:r>
              <a:rPr lang="en-US" sz="2800" dirty="0"/>
              <a:t> </a:t>
            </a:r>
            <a:r>
              <a:rPr lang="en-US" sz="2800" dirty="0" err="1"/>
              <a:t>mật</a:t>
            </a:r>
            <a:r>
              <a:rPr lang="en-US" sz="2800" dirty="0"/>
              <a:t> </a:t>
            </a:r>
            <a:r>
              <a:rPr lang="en-US" sz="2800" dirty="0" err="1"/>
              <a:t>thiết</a:t>
            </a:r>
            <a:r>
              <a:rPr lang="en-US" sz="2800" dirty="0"/>
              <a:t> </a:t>
            </a:r>
            <a:r>
              <a:rPr lang="en-US" sz="2800" dirty="0" err="1"/>
              <a:t>giữa</a:t>
            </a:r>
            <a:r>
              <a:rPr lang="en-US" sz="2800" dirty="0"/>
              <a:t> NVTT </a:t>
            </a:r>
            <a:r>
              <a:rPr lang="en-US" sz="2800" dirty="0" err="1"/>
              <a:t>và</a:t>
            </a:r>
            <a:r>
              <a:rPr lang="en-US" sz="2800" dirty="0"/>
              <a:t> con </a:t>
            </a:r>
            <a:r>
              <a:rPr lang="en-US" sz="2800" dirty="0" err="1"/>
              <a:t>đường</a:t>
            </a:r>
            <a:endParaRPr lang="en-US" sz="2800" dirty="0"/>
          </a:p>
          <a:p>
            <a:r>
              <a:rPr lang="en-US" sz="2800" dirty="0"/>
              <a:t>+ </a:t>
            </a:r>
            <a:r>
              <a:rPr lang="en-US" sz="2800" dirty="0" err="1"/>
              <a:t>Hình</a:t>
            </a:r>
            <a:r>
              <a:rPr lang="en-US" sz="2800" dirty="0"/>
              <a:t> </a:t>
            </a:r>
            <a:r>
              <a:rPr lang="en-US" sz="2800" dirty="0" err="1"/>
              <a:t>ảnh</a:t>
            </a:r>
            <a:r>
              <a:rPr lang="en-US" sz="2800" dirty="0"/>
              <a:t> </a:t>
            </a:r>
            <a:r>
              <a:rPr lang="en-US" sz="2800" dirty="0" err="1"/>
              <a:t>chiếc</a:t>
            </a:r>
            <a:r>
              <a:rPr lang="en-US" sz="2800" dirty="0"/>
              <a:t> </a:t>
            </a:r>
            <a:r>
              <a:rPr lang="en-US" sz="2800" dirty="0" err="1"/>
              <a:t>xe</a:t>
            </a:r>
            <a:r>
              <a:rPr lang="en-US" sz="2800" dirty="0"/>
              <a:t> </a:t>
            </a:r>
            <a:r>
              <a:rPr lang="en-US" sz="2800" dirty="0" err="1"/>
              <a:t>ngựa</a:t>
            </a:r>
            <a:r>
              <a:rPr lang="en-US" sz="2800" dirty="0"/>
              <a:t> </a:t>
            </a:r>
            <a:r>
              <a:rPr lang="en-US" sz="2800" dirty="0" err="1"/>
              <a:t>cùng</a:t>
            </a:r>
            <a:r>
              <a:rPr lang="en-US" sz="2800" dirty="0"/>
              <a:t> </a:t>
            </a:r>
            <a:r>
              <a:rPr lang="en-US" sz="2800" dirty="0" err="1"/>
              <a:t>bác</a:t>
            </a:r>
            <a:r>
              <a:rPr lang="en-US" sz="2800" dirty="0"/>
              <a:t> </a:t>
            </a:r>
            <a:r>
              <a:rPr lang="en-US" sz="2800" dirty="0" err="1"/>
              <a:t>xà</a:t>
            </a:r>
            <a:r>
              <a:rPr lang="en-US" sz="2800" dirty="0"/>
              <a:t> </a:t>
            </a:r>
            <a:r>
              <a:rPr lang="en-US" sz="2800" dirty="0" err="1"/>
              <a:t>ích</a:t>
            </a:r>
            <a:r>
              <a:rPr lang="en-US" sz="2800" dirty="0"/>
              <a:t> </a:t>
            </a:r>
            <a:r>
              <a:rPr lang="en-US" sz="2800" dirty="0" err="1"/>
              <a:t>lặp</a:t>
            </a:r>
            <a:r>
              <a:rPr lang="en-US" sz="2800" dirty="0"/>
              <a:t> </a:t>
            </a:r>
            <a:r>
              <a:rPr lang="en-US" sz="2800" dirty="0" err="1"/>
              <a:t>lại</a:t>
            </a:r>
            <a:r>
              <a:rPr lang="en-US" sz="2800" dirty="0"/>
              <a:t>, </a:t>
            </a:r>
            <a:r>
              <a:rPr lang="en-US" sz="2800" dirty="0" err="1"/>
              <a:t>tạo</a:t>
            </a:r>
            <a:r>
              <a:rPr lang="en-US" sz="2800" dirty="0"/>
              <a:t> </a:t>
            </a:r>
            <a:r>
              <a:rPr lang="en-US" sz="2800" dirty="0" err="1"/>
              <a:t>nên</a:t>
            </a:r>
            <a:r>
              <a:rPr lang="en-US" sz="2800" dirty="0"/>
              <a:t> </a:t>
            </a:r>
            <a:r>
              <a:rPr lang="en-US" sz="2800" dirty="0" err="1"/>
              <a:t>kết</a:t>
            </a:r>
            <a:r>
              <a:rPr lang="en-US" sz="2800" dirty="0"/>
              <a:t> </a:t>
            </a:r>
            <a:r>
              <a:rPr lang="en-US" sz="2800" dirty="0" err="1"/>
              <a:t>cấu</a:t>
            </a:r>
            <a:r>
              <a:rPr lang="en-US" sz="2800" dirty="0"/>
              <a:t> </a:t>
            </a:r>
            <a:r>
              <a:rPr lang="en-US" sz="2800" dirty="0" err="1"/>
              <a:t>vòng</a:t>
            </a:r>
            <a:r>
              <a:rPr lang="en-US" sz="2800" dirty="0"/>
              <a:t> </a:t>
            </a:r>
            <a:r>
              <a:rPr lang="en-US" sz="2800" dirty="0" err="1"/>
              <a:t>tròn</a:t>
            </a:r>
            <a:r>
              <a:rPr lang="en-US" sz="2800" dirty="0"/>
              <a:t> </a:t>
            </a:r>
            <a:r>
              <a:rPr lang="en-US" sz="2800" dirty="0" err="1"/>
              <a:t>tương</a:t>
            </a:r>
            <a:r>
              <a:rPr lang="en-US" sz="2800" dirty="0"/>
              <a:t> </a:t>
            </a:r>
            <a:r>
              <a:rPr lang="en-US" sz="2800" dirty="0" err="1"/>
              <a:t>ứng</a:t>
            </a:r>
            <a:r>
              <a:rPr lang="en-US" sz="2800" dirty="0"/>
              <a:t> </a:t>
            </a:r>
            <a:r>
              <a:rPr lang="en-US" sz="2800" dirty="0" err="1"/>
              <a:t>cho</a:t>
            </a:r>
            <a:r>
              <a:rPr lang="en-US" sz="2800" dirty="0"/>
              <a:t> </a:t>
            </a:r>
            <a:r>
              <a:rPr lang="en-US" sz="2800" dirty="0" err="1"/>
              <a:t>bài</a:t>
            </a:r>
            <a:r>
              <a:rPr lang="en-US" sz="2800" dirty="0"/>
              <a:t> </a:t>
            </a:r>
            <a:r>
              <a:rPr lang="en-US" sz="2800" dirty="0" err="1"/>
              <a:t>thơ</a:t>
            </a:r>
            <a:r>
              <a:rPr lang="en-US" sz="2800" dirty="0"/>
              <a:t>, </a:t>
            </a:r>
            <a:r>
              <a:rPr lang="en-US" sz="2800" dirty="0" err="1"/>
              <a:t>gợi</a:t>
            </a:r>
            <a:r>
              <a:rPr lang="en-US" sz="2800" dirty="0"/>
              <a:t> </a:t>
            </a:r>
            <a:r>
              <a:rPr lang="en-US" sz="2800" dirty="0" err="1"/>
              <a:t>cảm</a:t>
            </a:r>
            <a:r>
              <a:rPr lang="en-US" sz="2800" dirty="0"/>
              <a:t> </a:t>
            </a:r>
            <a:r>
              <a:rPr lang="en-US" sz="2800" dirty="0" err="1"/>
              <a:t>giác</a:t>
            </a:r>
            <a:r>
              <a:rPr lang="en-US" sz="2800" dirty="0"/>
              <a:t> </a:t>
            </a:r>
            <a:r>
              <a:rPr lang="en-US" sz="2800" dirty="0" err="1"/>
              <a:t>bình</a:t>
            </a:r>
            <a:r>
              <a:rPr lang="en-US" sz="2800" dirty="0"/>
              <a:t> </a:t>
            </a:r>
            <a:r>
              <a:rPr lang="en-US" sz="2800" dirty="0" err="1"/>
              <a:t>yên</a:t>
            </a:r>
            <a:r>
              <a:rPr lang="en-US" sz="2800" dirty="0"/>
              <a:t>, </a:t>
            </a:r>
            <a:r>
              <a:rPr lang="en-US" sz="2800" dirty="0" err="1"/>
              <a:t>gắn</a:t>
            </a:r>
            <a:r>
              <a:rPr lang="en-US" sz="2800" dirty="0"/>
              <a:t> </a:t>
            </a:r>
            <a:r>
              <a:rPr lang="en-US" sz="2800" dirty="0" err="1"/>
              <a:t>bó</a:t>
            </a:r>
            <a:r>
              <a:rPr lang="en-US" sz="2800" dirty="0"/>
              <a:t> (ý </a:t>
            </a:r>
            <a:r>
              <a:rPr lang="en-US" sz="2800" dirty="0" err="1"/>
              <a:t>thức</a:t>
            </a:r>
            <a:r>
              <a:rPr lang="en-US" sz="2800" dirty="0"/>
              <a:t> </a:t>
            </a:r>
            <a:r>
              <a:rPr lang="en-US" sz="2800" dirty="0" err="1"/>
              <a:t>về</a:t>
            </a:r>
            <a:r>
              <a:rPr lang="en-US" sz="2800" dirty="0"/>
              <a:t> </a:t>
            </a:r>
            <a:r>
              <a:rPr lang="en-US" sz="2800" dirty="0" err="1"/>
              <a:t>cội</a:t>
            </a:r>
            <a:r>
              <a:rPr lang="en-US" sz="2800" dirty="0"/>
              <a:t> </a:t>
            </a:r>
            <a:r>
              <a:rPr lang="en-US" sz="2800" dirty="0" err="1"/>
              <a:t>nguồn</a:t>
            </a:r>
            <a:r>
              <a:rPr lang="en-US" sz="2800" dirty="0"/>
              <a:t>)</a:t>
            </a:r>
          </a:p>
        </p:txBody>
      </p:sp>
      <p:sp>
        <p:nvSpPr>
          <p:cNvPr id="7" name="Google Shape;227;p32"/>
          <p:cNvSpPr txBox="1">
            <a:spLocks/>
          </p:cNvSpPr>
          <p:nvPr/>
        </p:nvSpPr>
        <p:spPr>
          <a:xfrm>
            <a:off x="523240" y="2280230"/>
            <a:ext cx="11226800" cy="974747"/>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2.3.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vững</a:t>
            </a:r>
            <a:r>
              <a:rPr lang="en-US" sz="2800" b="1" dirty="0" smtClean="0">
                <a:solidFill>
                  <a:srgbClr val="0000CC"/>
                </a:solidFill>
                <a:latin typeface="Times New Roman" panose="02020603050405020304" pitchFamily="18" charset="0"/>
                <a:cs typeface="Times New Roman" panose="02020603050405020304" pitchFamily="18" charset="0"/>
              </a:rPr>
              <a:t> b</a:t>
            </a:r>
            <a:r>
              <a:rPr lang="vi-VN" sz="2800" b="1" dirty="0" smtClean="0">
                <a:solidFill>
                  <a:srgbClr val="0000CC"/>
                </a:solidFill>
                <a:latin typeface="Times New Roman" panose="02020603050405020304" pitchFamily="18" charset="0"/>
                <a:cs typeface="Times New Roman" panose="02020603050405020304" pitchFamily="18" charset="0"/>
              </a:rPr>
              <a:t>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tựa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smtClean="0">
                <a:solidFill>
                  <a:srgbClr val="0000CC"/>
                </a:solidFill>
                <a:latin typeface="Times New Roman" panose="02020603050405020304" pitchFamily="18" charset="0"/>
                <a:cs typeface="Times New Roman" panose="02020603050405020304" pitchFamily="18" charset="0"/>
              </a:rPr>
              <a:t>thức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mệnh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pic>
        <p:nvPicPr>
          <p:cNvPr id="4098" name="Picture 2" descr="Chuyện về 'thiên thần' trong bài thơ 'Tôi yêu em' của Puskin - Redsvn.net"/>
          <p:cNvPicPr>
            <a:picLocks noChangeAspect="1" noChangeArrowheads="1"/>
          </p:cNvPicPr>
          <p:nvPr/>
        </p:nvPicPr>
        <p:blipFill rotWithShape="1">
          <a:blip r:embed="rId2">
            <a:extLst>
              <a:ext uri="{28A0092B-C50C-407E-A947-70E740481C1C}">
                <a14:useLocalDpi xmlns:a14="http://schemas.microsoft.com/office/drawing/2010/main" val="0"/>
              </a:ext>
            </a:extLst>
          </a:blip>
          <a:srcRect l="20243" t="3062" r="32923" b="16019"/>
          <a:stretch/>
        </p:blipFill>
        <p:spPr bwMode="auto">
          <a:xfrm>
            <a:off x="8635395" y="3265234"/>
            <a:ext cx="3119120" cy="359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Đóng vai người lính kể lại bài thơ Ánh trăng của Nguyễn Duy (11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1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a:t>
            </a:r>
            <a:r>
              <a:rPr lang="en-US" b="1" dirty="0">
                <a:solidFill>
                  <a:schemeClr val="accent2">
                    <a:lumMod val="75000"/>
                  </a:schemeClr>
                </a:solidFill>
              </a:rPr>
              <a:t>. </a:t>
            </a:r>
            <a:r>
              <a:rPr lang="en-US" b="1" dirty="0" err="1" smtClean="0">
                <a:solidFill>
                  <a:schemeClr val="accent2">
                    <a:lumMod val="75000"/>
                  </a:schemeClr>
                </a:solidFill>
              </a:rPr>
              <a:t>Tìm</a:t>
            </a:r>
            <a:r>
              <a:rPr lang="en-US" b="1" dirty="0">
                <a:solidFill>
                  <a:schemeClr val="accent2">
                    <a:lumMod val="75000"/>
                  </a:schemeClr>
                </a:solidFill>
              </a:rPr>
              <a:t> </a:t>
            </a:r>
            <a:r>
              <a:rPr lang="en-US" b="1" dirty="0" err="1" smtClean="0">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561338" y="3464340"/>
            <a:ext cx="11069320" cy="2677656"/>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NVTT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p>
        </p:txBody>
      </p:sp>
      <p:sp>
        <p:nvSpPr>
          <p:cNvPr id="7" name="Google Shape;227;p32"/>
          <p:cNvSpPr txBox="1">
            <a:spLocks/>
          </p:cNvSpPr>
          <p:nvPr/>
        </p:nvSpPr>
        <p:spPr>
          <a:xfrm>
            <a:off x="523240" y="2280230"/>
            <a:ext cx="11226800" cy="974747"/>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smtClean="0">
                <a:solidFill>
                  <a:srgbClr val="0000CC"/>
                </a:solidFill>
                <a:latin typeface="Times New Roman" panose="02020603050405020304" pitchFamily="18" charset="0"/>
                <a:cs typeface="Times New Roman" panose="02020603050405020304" pitchFamily="18" charset="0"/>
              </a:rPr>
              <a:t>2.3. </a:t>
            </a:r>
            <a:r>
              <a:rPr lang="en-US" sz="2800" b="1" dirty="0">
                <a:solidFill>
                  <a:srgbClr val="0000CC"/>
                </a:solidFill>
                <a:latin typeface="Times New Roman" panose="02020603050405020304" pitchFamily="18" charset="0"/>
                <a:cs typeface="Times New Roman" panose="02020603050405020304" pitchFamily="18" charset="0"/>
              </a:rPr>
              <a:t>Con </a:t>
            </a:r>
            <a:r>
              <a:rPr lang="en-US" sz="2800" b="1" dirty="0" smtClean="0">
                <a:solidFill>
                  <a:srgbClr val="0000CC"/>
                </a:solidFill>
                <a:latin typeface="Times New Roman" panose="02020603050405020304" pitchFamily="18" charset="0"/>
                <a:cs typeface="Times New Roman" panose="02020603050405020304" pitchFamily="18" charset="0"/>
              </a:rPr>
              <a:t>đ</a:t>
            </a:r>
            <a:r>
              <a:rPr lang="vi-VN" sz="2800" b="1" dirty="0" smtClean="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smtClean="0">
                <a:solidFill>
                  <a:srgbClr val="0000CC"/>
                </a:solidFill>
                <a:latin typeface="Times New Roman" panose="02020603050405020304" pitchFamily="18" charset="0"/>
                <a:cs typeface="Times New Roman" panose="02020603050405020304" pitchFamily="18" charset="0"/>
              </a:rPr>
              <a:t>vững</a:t>
            </a:r>
            <a:r>
              <a:rPr lang="en-US" sz="2800" b="1" dirty="0" smtClean="0">
                <a:solidFill>
                  <a:srgbClr val="0000CC"/>
                </a:solidFill>
                <a:latin typeface="Times New Roman" panose="02020603050405020304" pitchFamily="18" charset="0"/>
                <a:cs typeface="Times New Roman" panose="02020603050405020304" pitchFamily="18" charset="0"/>
              </a:rPr>
              <a:t> b</a:t>
            </a:r>
            <a:r>
              <a:rPr lang="vi-VN" sz="2800" b="1" dirty="0" smtClean="0">
                <a:solidFill>
                  <a:srgbClr val="0000CC"/>
                </a:solidFill>
                <a:latin typeface="Times New Roman" panose="02020603050405020304" pitchFamily="18" charset="0"/>
                <a:cs typeface="Times New Roman" panose="02020603050405020304" pitchFamily="18" charset="0"/>
              </a:rPr>
              <a:t>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tựa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smtClean="0">
                <a:solidFill>
                  <a:srgbClr val="0000CC"/>
                </a:solidFill>
                <a:latin typeface="Times New Roman" panose="02020603050405020304" pitchFamily="18" charset="0"/>
                <a:cs typeface="Times New Roman" panose="02020603050405020304" pitchFamily="18" charset="0"/>
              </a:rPr>
              <a:t>thức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mệnh</a:t>
            </a:r>
            <a:endParaRPr lang="en-US" sz="28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7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709482"/>
            <a:ext cx="2507882" cy="576518"/>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Nội</a:t>
            </a:r>
            <a:r>
              <a:rPr lang="en-US" sz="2800" b="1" dirty="0" smtClean="0">
                <a:solidFill>
                  <a:srgbClr val="0070C0"/>
                </a:solidFill>
                <a:latin typeface="Times New Roman" panose="02020603050405020304" pitchFamily="18" charset="0"/>
                <a:cs typeface="Times New Roman" panose="02020603050405020304" pitchFamily="18" charset="0"/>
              </a:rPr>
              <a:t> dung</a:t>
            </a:r>
          </a:p>
        </p:txBody>
      </p:sp>
      <p:sp>
        <p:nvSpPr>
          <p:cNvPr id="8" name="Google Shape;229;p32"/>
          <p:cNvSpPr txBox="1">
            <a:spLocks/>
          </p:cNvSpPr>
          <p:nvPr/>
        </p:nvSpPr>
        <p:spPr>
          <a:xfrm>
            <a:off x="127260" y="1024426"/>
            <a:ext cx="293090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III</a:t>
            </a:r>
            <a:r>
              <a:rPr lang="en-US" b="1" dirty="0">
                <a:solidFill>
                  <a:schemeClr val="accent2">
                    <a:lumMod val="75000"/>
                  </a:schemeClr>
                </a:solidFill>
              </a:rPr>
              <a:t>. </a:t>
            </a:r>
            <a:r>
              <a:rPr lang="en-US" b="1" dirty="0" err="1" smtClean="0">
                <a:solidFill>
                  <a:schemeClr val="accent2">
                    <a:lumMod val="75000"/>
                  </a:schemeClr>
                </a:solidFill>
              </a:rPr>
              <a:t>Tổng</a:t>
            </a:r>
            <a:r>
              <a:rPr lang="en-US" b="1" dirty="0">
                <a:solidFill>
                  <a:schemeClr val="accent2">
                    <a:lumMod val="75000"/>
                  </a:schemeClr>
                </a:solidFill>
              </a:rPr>
              <a:t> </a:t>
            </a:r>
            <a:r>
              <a:rPr lang="en-US" b="1" dirty="0" err="1">
                <a:solidFill>
                  <a:schemeClr val="accent2">
                    <a:lumMod val="75000"/>
                  </a:schemeClr>
                </a:solidFill>
              </a:rPr>
              <a:t>kết</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805178" y="2549940"/>
            <a:ext cx="9958737" cy="1815882"/>
          </a:xfrm>
          <a:prstGeom prst="rect">
            <a:avLst/>
          </a:prstGeom>
          <a:solidFill>
            <a:srgbClr val="FFFFFF"/>
          </a:solidFill>
        </p:spPr>
        <p:txBody>
          <a:bodyPr wrap="square">
            <a:spAutoFit/>
          </a:bodyPr>
          <a:lstStyle/>
          <a:p>
            <a:pPr algn="just" eaLnBrk="0" fontAlgn="base" hangingPunct="0"/>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59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709482"/>
            <a:ext cx="2507882" cy="576518"/>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Nghệ</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thuật</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293090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III</a:t>
            </a:r>
            <a:r>
              <a:rPr lang="en-US" b="1" dirty="0">
                <a:solidFill>
                  <a:schemeClr val="accent2">
                    <a:lumMod val="75000"/>
                  </a:schemeClr>
                </a:solidFill>
              </a:rPr>
              <a:t>. </a:t>
            </a:r>
            <a:r>
              <a:rPr lang="en-US" b="1" dirty="0" err="1" smtClean="0">
                <a:solidFill>
                  <a:schemeClr val="accent2">
                    <a:lumMod val="75000"/>
                  </a:schemeClr>
                </a:solidFill>
              </a:rPr>
              <a:t>Tổng</a:t>
            </a:r>
            <a:r>
              <a:rPr lang="en-US" b="1" dirty="0">
                <a:solidFill>
                  <a:schemeClr val="accent2">
                    <a:lumMod val="75000"/>
                  </a:schemeClr>
                </a:solidFill>
              </a:rPr>
              <a:t> </a:t>
            </a:r>
            <a:r>
              <a:rPr lang="en-US" b="1" dirty="0" err="1">
                <a:solidFill>
                  <a:schemeClr val="accent2">
                    <a:lumMod val="75000"/>
                  </a:schemeClr>
                </a:solidFill>
              </a:rPr>
              <a:t>kết</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805178" y="2549940"/>
            <a:ext cx="10767062" cy="3108543"/>
          </a:xfrm>
          <a:prstGeom prst="rect">
            <a:avLst/>
          </a:prstGeom>
          <a:solidFill>
            <a:srgbClr val="FFFFFF"/>
          </a:solidFill>
        </p:spPr>
        <p:txBody>
          <a:bodyPr wrap="square">
            <a:spAutoFit/>
          </a:bodyPr>
          <a:lstStyle/>
          <a:p>
            <a:pPr eaLnBrk="0" fontAlgn="base" hangingPunct="0"/>
            <a:r>
              <a:rPr lang="nl-NL" sz="2800" dirty="0">
                <a:latin typeface="Times New Roman" panose="02020603050405020304" pitchFamily="18" charset="0"/>
                <a:cs typeface="Times New Roman" panose="02020603050405020304" pitchFamily="18" charset="0"/>
              </a:rPr>
              <a:t>- Thể thơ: tự do.</a:t>
            </a:r>
            <a:endParaRPr lang="en-US" sz="2800" dirty="0">
              <a:latin typeface="Times New Roman" panose="02020603050405020304" pitchFamily="18" charset="0"/>
              <a:cs typeface="Times New Roman" panose="02020603050405020304" pitchFamily="18" charset="0"/>
            </a:endParaRPr>
          </a:p>
          <a:p>
            <a:pPr eaLnBrk="0" fontAlgn="base" hangingPunct="0"/>
            <a:r>
              <a:rPr lang="nl-NL" sz="2800" dirty="0">
                <a:latin typeface="Times New Roman" panose="02020603050405020304" pitchFamily="18" charset="0"/>
                <a:cs typeface="Times New Roman" panose="02020603050405020304" pitchFamily="18" charset="0"/>
              </a:rPr>
              <a:t>- Hình ảnh thơ quen thuộc, gần gũi, giàu sức gợi và giá trị biểu cảm.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293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2" name="Rectangle 1"/>
          <p:cNvSpPr/>
          <p:nvPr/>
        </p:nvSpPr>
        <p:spPr>
          <a:xfrm>
            <a:off x="3730199" y="1024426"/>
            <a:ext cx="3910121" cy="1477328"/>
          </a:xfrm>
          <a:prstGeom prst="rect">
            <a:avLst/>
          </a:prstGeom>
        </p:spPr>
        <p:txBody>
          <a:bodyPr wrap="square">
            <a:spAutoFit/>
          </a:bodyPr>
          <a:lstStyle/>
          <a:p>
            <a:pPr>
              <a:lnSpc>
                <a:spcPct val="150000"/>
              </a:lnSpc>
            </a:pPr>
            <a:r>
              <a:rPr lang="en-US" sz="6000" b="1" dirty="0">
                <a:solidFill>
                  <a:srgbClr val="FFFF00"/>
                </a:solidFill>
              </a:rPr>
              <a:t>LUYỆN TẬP</a:t>
            </a:r>
          </a:p>
        </p:txBody>
      </p:sp>
      <p:sp>
        <p:nvSpPr>
          <p:cNvPr id="5" name="Rectangle 4"/>
          <p:cNvSpPr/>
          <p:nvPr/>
        </p:nvSpPr>
        <p:spPr>
          <a:xfrm>
            <a:off x="1859280" y="2797486"/>
            <a:ext cx="7833360" cy="1578894"/>
          </a:xfrm>
          <a:prstGeom prst="rect">
            <a:avLst/>
          </a:prstGeom>
          <a:solidFill>
            <a:srgbClr val="FFFFFF"/>
          </a:solidFill>
        </p:spPr>
        <p:txBody>
          <a:bodyPr wrap="square">
            <a:spAutoFit/>
          </a:bodyPr>
          <a:lstStyle/>
          <a:p>
            <a:pPr algn="just">
              <a:lnSpc>
                <a:spcPct val="115000"/>
              </a:lnSpc>
            </a:pPr>
            <a:r>
              <a:rPr lang="en-US" sz="2800" dirty="0" smtClean="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Viết</a:t>
            </a:r>
            <a:r>
              <a:rPr lang="en-US" sz="2800" dirty="0" smtClean="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đoạn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văn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khoảng</a:t>
            </a:r>
            <a:r>
              <a:rPr lang="en-US" sz="2800" dirty="0">
                <a:latin typeface="Times New Roman" panose="02020603050405020304" pitchFamily="18" charset="0"/>
                <a:ea typeface="Arial" panose="020B0604020202020204" pitchFamily="34" charset="0"/>
              </a:rPr>
              <a:t> 150 </a:t>
            </a:r>
            <a:r>
              <a:rPr lang="en-US" sz="2800" dirty="0" err="1">
                <a:latin typeface="Times New Roman" panose="02020603050405020304" pitchFamily="18" charset="0"/>
                <a:ea typeface="Arial" panose="020B0604020202020204" pitchFamily="34" charset="0"/>
              </a:rPr>
              <a:t>chữ</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một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ảnh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mang</a:t>
            </a:r>
            <a:r>
              <a:rPr lang="en-US" sz="2800" dirty="0">
                <a:latin typeface="Times New Roman" panose="02020603050405020304" pitchFamily="18" charset="0"/>
                <a:ea typeface="Arial" panose="020B0604020202020204" pitchFamily="34" charset="0"/>
              </a:rPr>
              <a:t> ý </a:t>
            </a:r>
            <a:r>
              <a:rPr lang="en-US" sz="2800" dirty="0" err="1">
                <a:latin typeface="Times New Roman" panose="02020603050405020304" pitchFamily="18" charset="0"/>
                <a:ea typeface="Arial" panose="020B0604020202020204" pitchFamily="34" charset="0"/>
              </a:rPr>
              <a:t>nghĩa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tượng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trưng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bạn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đặc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sắc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nhất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trong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bài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thơ</a:t>
            </a:r>
            <a:r>
              <a:rPr lang="en-US" sz="2800" dirty="0">
                <a:latin typeface="Times New Roman" panose="02020603050405020304" pitchFamily="18" charset="0"/>
                <a:ea typeface="Arial" panose="020B0604020202020204" pitchFamily="34" charset="0"/>
              </a:rPr>
              <a:t> </a:t>
            </a:r>
            <a:r>
              <a:rPr lang="en-US" sz="2800" b="1" i="1" dirty="0">
                <a:latin typeface="Times New Roman" panose="02020603050405020304" pitchFamily="18" charset="0"/>
                <a:ea typeface="Arial" panose="020B0604020202020204" pitchFamily="34" charset="0"/>
              </a:rPr>
              <a:t>Con </a:t>
            </a:r>
            <a:r>
              <a:rPr lang="en-US" sz="2800" b="1" i="1" dirty="0" err="1">
                <a:latin typeface="Times New Roman" panose="02020603050405020304" pitchFamily="18" charset="0"/>
                <a:ea typeface="Arial" panose="020B0604020202020204" pitchFamily="34" charset="0"/>
              </a:rPr>
              <a:t>đường</a:t>
            </a:r>
            <a:r>
              <a:rPr lang="en-US" sz="2800" b="1" i="1" dirty="0">
                <a:latin typeface="Times New Roman" panose="02020603050405020304" pitchFamily="18" charset="0"/>
                <a:ea typeface="Arial" panose="020B0604020202020204" pitchFamily="34" charset="0"/>
              </a:rPr>
              <a:t> </a:t>
            </a:r>
            <a:r>
              <a:rPr lang="en-US" sz="2800" b="1" i="1" dirty="0" err="1">
                <a:latin typeface="Times New Roman" panose="02020603050405020304" pitchFamily="18" charset="0"/>
                <a:ea typeface="Arial" panose="020B0604020202020204" pitchFamily="34" charset="0"/>
              </a:rPr>
              <a:t>mùa</a:t>
            </a:r>
            <a:r>
              <a:rPr lang="en-US" sz="2800" b="1" i="1" dirty="0">
                <a:latin typeface="Times New Roman" panose="02020603050405020304" pitchFamily="18" charset="0"/>
                <a:ea typeface="Arial" panose="020B0604020202020204" pitchFamily="34" charset="0"/>
              </a:rPr>
              <a:t> </a:t>
            </a:r>
            <a:r>
              <a:rPr lang="en-US" sz="2800" b="1" i="1" dirty="0" err="1">
                <a:latin typeface="Times New Roman" panose="02020603050405020304" pitchFamily="18" charset="0"/>
                <a:ea typeface="Arial" panose="020B0604020202020204" pitchFamily="34" charset="0"/>
              </a:rPr>
              <a:t>đông</a:t>
            </a:r>
            <a:r>
              <a:rPr lang="en-US" sz="2800" dirty="0">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98877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2" name="Rectangle 1"/>
          <p:cNvSpPr/>
          <p:nvPr/>
        </p:nvSpPr>
        <p:spPr>
          <a:xfrm>
            <a:off x="3730199" y="1024426"/>
            <a:ext cx="3910121" cy="1334211"/>
          </a:xfrm>
          <a:prstGeom prst="rect">
            <a:avLst/>
          </a:prstGeom>
        </p:spPr>
        <p:txBody>
          <a:bodyPr wrap="square">
            <a:spAutoFit/>
          </a:bodyPr>
          <a:lstStyle/>
          <a:p>
            <a:pPr>
              <a:lnSpc>
                <a:spcPct val="150000"/>
              </a:lnSpc>
            </a:pPr>
            <a:r>
              <a:rPr lang="en-US" sz="6000" b="1" dirty="0">
                <a:solidFill>
                  <a:srgbClr val="FFFF00"/>
                </a:solidFill>
              </a:rPr>
              <a:t>VẬN DỤNG</a:t>
            </a:r>
          </a:p>
        </p:txBody>
      </p:sp>
      <p:sp>
        <p:nvSpPr>
          <p:cNvPr id="5" name="Rectangle 4"/>
          <p:cNvSpPr/>
          <p:nvPr/>
        </p:nvSpPr>
        <p:spPr>
          <a:xfrm>
            <a:off x="2179318" y="2651024"/>
            <a:ext cx="7833360" cy="1569660"/>
          </a:xfrm>
          <a:prstGeom prst="rect">
            <a:avLst/>
          </a:prstGeom>
          <a:solidFill>
            <a:srgbClr val="FFFFFF"/>
          </a:solidFill>
        </p:spPr>
        <p:txBody>
          <a:bodyPr wrap="square">
            <a:spAutoFit/>
          </a:bodyPr>
          <a:lstStyle/>
          <a:p>
            <a:pPr algn="just"/>
            <a:r>
              <a:rPr lang="en-US" sz="3200" dirty="0" smtClean="0"/>
              <a:t>      </a:t>
            </a:r>
            <a:r>
              <a:rPr lang="en-US" sz="3200" dirty="0" err="1" smtClean="0"/>
              <a:t>Hãy</a:t>
            </a:r>
            <a:r>
              <a:rPr lang="en-US" sz="3200" dirty="0" smtClean="0"/>
              <a:t> </a:t>
            </a:r>
            <a:r>
              <a:rPr lang="en-US" sz="3200" dirty="0" err="1"/>
              <a:t>liên</a:t>
            </a:r>
            <a:r>
              <a:rPr lang="en-US" sz="3200" dirty="0"/>
              <a:t> </a:t>
            </a:r>
            <a:r>
              <a:rPr lang="en-US" sz="3200" dirty="0" err="1"/>
              <a:t>hệ</a:t>
            </a:r>
            <a:r>
              <a:rPr lang="en-US" sz="3200" dirty="0"/>
              <a:t> </a:t>
            </a:r>
            <a:r>
              <a:rPr lang="en-US" sz="3200" dirty="0" err="1"/>
              <a:t>với</a:t>
            </a:r>
            <a:r>
              <a:rPr lang="en-US" sz="3200" dirty="0"/>
              <a:t> </a:t>
            </a:r>
            <a:r>
              <a:rPr lang="en-US" sz="3200" dirty="0" err="1"/>
              <a:t>một</a:t>
            </a:r>
            <a:r>
              <a:rPr lang="en-US" sz="3200" dirty="0"/>
              <a:t> </a:t>
            </a:r>
            <a:r>
              <a:rPr lang="en-US" sz="3200" dirty="0" err="1"/>
              <a:t>bài</a:t>
            </a:r>
            <a:r>
              <a:rPr lang="en-US" sz="3200" dirty="0"/>
              <a:t> </a:t>
            </a:r>
            <a:r>
              <a:rPr lang="en-US" sz="3200" dirty="0" err="1"/>
              <a:t>thơ</a:t>
            </a:r>
            <a:r>
              <a:rPr lang="en-US" sz="3200" dirty="0"/>
              <a:t> </a:t>
            </a:r>
            <a:r>
              <a:rPr lang="en-US" sz="3200" dirty="0" err="1"/>
              <a:t>khác</a:t>
            </a:r>
            <a:r>
              <a:rPr lang="en-US" sz="3200" dirty="0"/>
              <a:t> </a:t>
            </a:r>
            <a:r>
              <a:rPr lang="en-US" sz="3200" dirty="0" err="1"/>
              <a:t>có</a:t>
            </a:r>
            <a:r>
              <a:rPr lang="en-US" sz="3200" dirty="0"/>
              <a:t> </a:t>
            </a:r>
            <a:r>
              <a:rPr lang="en-US" sz="3200" dirty="0" err="1"/>
              <a:t>cùng</a:t>
            </a:r>
            <a:r>
              <a:rPr lang="en-US" sz="3200" dirty="0"/>
              <a:t> </a:t>
            </a:r>
            <a:r>
              <a:rPr lang="en-US" sz="3200" dirty="0" err="1"/>
              <a:t>kiểu</a:t>
            </a:r>
            <a:r>
              <a:rPr lang="en-US" sz="3200" dirty="0"/>
              <a:t> </a:t>
            </a:r>
            <a:r>
              <a:rPr lang="en-US" sz="3200" dirty="0" err="1"/>
              <a:t>cấu</a:t>
            </a:r>
            <a:r>
              <a:rPr lang="en-US" sz="3200" dirty="0"/>
              <a:t> </a:t>
            </a:r>
            <a:r>
              <a:rPr lang="en-US" sz="3200" dirty="0" err="1"/>
              <a:t>tứ</a:t>
            </a:r>
            <a:r>
              <a:rPr lang="en-US" sz="3200" dirty="0"/>
              <a:t> </a:t>
            </a:r>
            <a:r>
              <a:rPr lang="en-US" sz="3200" dirty="0" err="1"/>
              <a:t>như</a:t>
            </a:r>
            <a:r>
              <a:rPr lang="en-US" sz="3200" dirty="0"/>
              <a:t> </a:t>
            </a:r>
            <a:r>
              <a:rPr lang="en-US" sz="3200" dirty="0" err="1"/>
              <a:t>bài</a:t>
            </a:r>
            <a:r>
              <a:rPr lang="en-US" sz="3200" dirty="0"/>
              <a:t> </a:t>
            </a:r>
            <a:r>
              <a:rPr lang="en-US" sz="3200" dirty="0" err="1"/>
              <a:t>thơ</a:t>
            </a:r>
            <a:r>
              <a:rPr lang="en-US" sz="3200" dirty="0"/>
              <a:t> </a:t>
            </a:r>
            <a:r>
              <a:rPr lang="en-US" sz="3200" b="1" i="1" dirty="0"/>
              <a:t>Con </a:t>
            </a:r>
            <a:r>
              <a:rPr lang="en-US" sz="3200" b="1" i="1" dirty="0" err="1"/>
              <a:t>đường</a:t>
            </a:r>
            <a:r>
              <a:rPr lang="en-US" sz="3200" b="1" i="1" dirty="0"/>
              <a:t> </a:t>
            </a:r>
            <a:r>
              <a:rPr lang="en-US" sz="3200" b="1" i="1" dirty="0" err="1"/>
              <a:t>mùa</a:t>
            </a:r>
            <a:r>
              <a:rPr lang="en-US" sz="3200" b="1" i="1" dirty="0"/>
              <a:t> </a:t>
            </a:r>
            <a:r>
              <a:rPr lang="en-US" sz="3200" b="1" i="1" dirty="0" err="1"/>
              <a:t>đông</a:t>
            </a:r>
            <a:r>
              <a:rPr lang="en-US" sz="3200" b="1" i="1" dirty="0"/>
              <a:t> </a:t>
            </a:r>
            <a:r>
              <a:rPr lang="en-US" sz="3200" dirty="0" err="1"/>
              <a:t>mà</a:t>
            </a:r>
            <a:r>
              <a:rPr lang="en-US" sz="3200" dirty="0"/>
              <a:t> </a:t>
            </a:r>
            <a:r>
              <a:rPr lang="en-US" sz="3200" dirty="0" err="1"/>
              <a:t>em</a:t>
            </a:r>
            <a:r>
              <a:rPr lang="en-US" sz="3200" dirty="0"/>
              <a:t> </a:t>
            </a:r>
            <a:r>
              <a:rPr lang="en-US" sz="3200" dirty="0" err="1"/>
              <a:t>biết</a:t>
            </a:r>
            <a:endParaRPr lang="en-US" sz="3200" dirty="0"/>
          </a:p>
        </p:txBody>
      </p:sp>
    </p:spTree>
    <p:extLst>
      <p:ext uri="{BB962C8B-B14F-4D97-AF65-F5344CB8AC3E}">
        <p14:creationId xmlns:p14="http://schemas.microsoft.com/office/powerpoint/2010/main" val="77137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Siberia trải nghiệm hành trình rợn tóc gáy qua con đường băng -  iVIVU.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nền : thiên nhiên, phong cảnh, mùa đông, tuyết, đường, tiếp xúc lâu,  Chuyển động mờ, đêm, rừng, cây, nhà ở, Cabin, Sao, Núi, Đồi, xe lửa  1920x1280 - Yol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thiên nhiên, phong cảnh, mùa đông, tuyết, đường, tiếp xúc lâu, Chuyển động mờ, đêm, rừng, cây, nhà ở, Cabin, Sao, Núi, Đồi, xe lử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0"/>
            <a:ext cx="6477000" cy="3508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 cây, thiên nhiên, rừng, chi nhánh, tuyết, lạnh, mùa đông, ánh  sáng, đêm, sương giá, Nước đá, Thời tiết, bóng tối, Đơn sắc, Mùa, xa, đóng  băng, Cây g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7100"/>
            <a:ext cx="5730320" cy="339044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hình ảnh : thiên nhiên, chi nhánh, lạnh, mùa đông, Đường mòn, đêm, Ánh sáng  mặt trời, sương giá, bóng râm, Nước đá, Thời tiết, có tuyết rơi, Bao phủ,  bóng tố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ây, thiên nhiên, rừng, chi nhánh, tuyết, lạnh, mùa đông, Đường mòn, đêm, Ánh sáng mặt trời, sương giá, bóng râm, Nước đá, Thời tiết, có tuyết rơi, Bao phủ, bóng tối, màu xanh da trời, đèn, Mùa, đèn đường, cây, Phần Lan, Rừng cây, môi trường sống, huyền diệu, Phép thuật mùa đông, đóng băng, Con đường rừng, lớp phủ tuyết, Tuyết phủ, môi trường tự nhiên, Hiện tượng khí quyển, Cây gỗ, Cây cúi, Vòm tuyết, Cây arc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508925"/>
            <a:ext cx="6477000" cy="3348615"/>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3630967" y="2240588"/>
            <a:ext cx="4350058" cy="2453024"/>
          </a:xfrm>
          <a:prstGeom prst="wedgeEllipseCallout">
            <a:avLst>
              <a:gd name="adj1" fmla="val -36212"/>
              <a:gd name="adj2" fmla="val 54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con </a:t>
            </a:r>
            <a:r>
              <a:rPr lang="en-US" sz="2400" b="1" dirty="0" smtClean="0">
                <a:latin typeface="Times New Roman" panose="02020603050405020304" pitchFamily="18" charset="0"/>
                <a:cs typeface="Times New Roman" panose="02020603050405020304" pitchFamily="18" charset="0"/>
              </a:rPr>
              <a:t>đ</a:t>
            </a:r>
            <a:r>
              <a:rPr lang="vi-VN" sz="2400" b="1" dirty="0" smtClean="0">
                <a:latin typeface="Times New Roman" panose="02020603050405020304" pitchFamily="18" charset="0"/>
                <a:cs typeface="Times New Roman" panose="02020603050405020304" pitchFamily="18" charset="0"/>
              </a:rPr>
              <a:t>ường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v</a:t>
            </a:r>
            <a:r>
              <a:rPr lang="vi-VN" sz="2400" b="1" dirty="0" smtClean="0">
                <a:latin typeface="Times New Roman" panose="02020603050405020304" pitchFamily="18" charset="0"/>
                <a:cs typeface="Times New Roman" panose="02020603050405020304" pitchFamily="18" charset="0"/>
              </a:rPr>
              <a:t>ượ</a:t>
            </a:r>
            <a:r>
              <a:rPr lang="en-US" sz="2400" b="1" dirty="0" smtClean="0">
                <a:latin typeface="Times New Roman" panose="02020603050405020304" pitchFamily="18" charset="0"/>
                <a:cs typeface="Times New Roman" panose="02020603050405020304" pitchFamily="18" charset="0"/>
              </a:rPr>
              <a:t>t </a:t>
            </a:r>
            <a:r>
              <a:rPr lang="en-US" sz="2400" b="1" dirty="0">
                <a:latin typeface="Times New Roman" panose="02020603050405020304" pitchFamily="18" charset="0"/>
                <a:cs typeface="Times New Roman" panose="02020603050405020304" pitchFamily="18" charset="0"/>
              </a:rPr>
              <a:t>qua </a:t>
            </a:r>
            <a:r>
              <a:rPr lang="en-US" sz="2400" b="1" dirty="0" err="1" smtClean="0">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172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nghĩa bài thơ “Con đường mùa đông” của Puskin"/>
          <p:cNvPicPr>
            <a:picLocks noChangeAspect="1" noChangeArrowheads="1"/>
          </p:cNvPicPr>
          <p:nvPr/>
        </p:nvPicPr>
        <p:blipFill rotWithShape="1">
          <a:blip r:embed="rId2">
            <a:extLst>
              <a:ext uri="{28A0092B-C50C-407E-A947-70E740481C1C}">
                <a14:useLocalDpi xmlns:a14="http://schemas.microsoft.com/office/drawing/2010/main" val="0"/>
              </a:ext>
            </a:extLst>
          </a:blip>
          <a:srcRect b="18027"/>
          <a:stretch/>
        </p:blipFill>
        <p:spPr bwMode="auto">
          <a:xfrm>
            <a:off x="11590" y="0"/>
            <a:ext cx="121804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2" name="Rectangle 1"/>
          <p:cNvSpPr/>
          <p:nvPr/>
        </p:nvSpPr>
        <p:spPr>
          <a:xfrm>
            <a:off x="1068279" y="2460808"/>
            <a:ext cx="10641367" cy="1334211"/>
          </a:xfrm>
          <a:prstGeom prst="rect">
            <a:avLst/>
          </a:prstGeom>
        </p:spPr>
        <p:txBody>
          <a:bodyPr wrap="square">
            <a:spAutoFit/>
          </a:bodyPr>
          <a:lstStyle/>
          <a:p>
            <a:pPr>
              <a:lnSpc>
                <a:spcPct val="150000"/>
              </a:lnSpc>
            </a:pPr>
            <a:r>
              <a:rPr lang="en-US" sz="6000" b="1" dirty="0">
                <a:solidFill>
                  <a:srgbClr val="FFFF00"/>
                </a:solidFill>
              </a:rPr>
              <a:t>HÌNH </a:t>
            </a:r>
            <a:r>
              <a:rPr lang="en-US" sz="6000" b="1" dirty="0" smtClean="0">
                <a:solidFill>
                  <a:srgbClr val="FFFF00"/>
                </a:solidFill>
              </a:rPr>
              <a:t>THÀNH KIẾN </a:t>
            </a:r>
            <a:r>
              <a:rPr lang="en-US" sz="6000" b="1" dirty="0">
                <a:solidFill>
                  <a:srgbClr val="FFFF00"/>
                </a:solidFill>
              </a:rPr>
              <a:t>THỨC MỚI</a:t>
            </a:r>
          </a:p>
        </p:txBody>
      </p:sp>
    </p:spTree>
    <p:extLst>
      <p:ext uri="{BB962C8B-B14F-4D97-AF65-F5344CB8AC3E}">
        <p14:creationId xmlns:p14="http://schemas.microsoft.com/office/powerpoint/2010/main" val="1412107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nghĩa bài thơ “Con đường mùa đông” của Puskin"/>
          <p:cNvPicPr>
            <a:picLocks noChangeAspect="1" noChangeArrowheads="1"/>
          </p:cNvPicPr>
          <p:nvPr/>
        </p:nvPicPr>
        <p:blipFill rotWithShape="1">
          <a:blip r:embed="rId2">
            <a:extLst>
              <a:ext uri="{28A0092B-C50C-407E-A947-70E740481C1C}">
                <a14:useLocalDpi xmlns:a14="http://schemas.microsoft.com/office/drawing/2010/main" val="0"/>
              </a:ext>
            </a:extLst>
          </a:blip>
          <a:srcRect b="18027"/>
          <a:stretch/>
        </p:blipFill>
        <p:spPr bwMode="auto">
          <a:xfrm>
            <a:off x="0" y="0"/>
            <a:ext cx="121804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634375" y="1790979"/>
            <a:ext cx="6139287" cy="2701122"/>
          </a:xfrm>
          <a:prstGeom prst="rect">
            <a:avLst/>
          </a:prstGeom>
          <a:solidFill>
            <a:schemeClr val="bg2"/>
          </a:solidFill>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Wingdings" panose="05000000000000000000" pitchFamily="2" charset="2"/>
              <a:buChar char="Ø"/>
            </a:pP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endParaRPr lang="en-US" sz="2800" b="1" dirty="0">
              <a:solidFill>
                <a:srgbClr val="0070C0"/>
              </a:solidFill>
              <a:latin typeface="Times New Roman" panose="02020603050405020304" pitchFamily="18" charset="0"/>
              <a:cs typeface="Times New Roman" panose="02020603050405020304" pitchFamily="18" charset="0"/>
            </a:endParaRPr>
          </a:p>
          <a:p>
            <a:pPr marL="285750" lvl="0" indent="-285750" algn="l">
              <a:lnSpc>
                <a:spcPct val="150000"/>
              </a:lnSpc>
              <a:spcBef>
                <a:spcPts val="0"/>
              </a:spcBef>
              <a:buFont typeface="Wingdings" panose="05000000000000000000" pitchFamily="2" charset="2"/>
              <a:buChar char="Ø"/>
            </a:pP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endParaRPr lang="en-US" sz="2800" b="1" dirty="0">
              <a:solidFill>
                <a:srgbClr val="0070C0"/>
              </a:solidFill>
              <a:latin typeface="Times New Roman" panose="02020603050405020304" pitchFamily="18" charset="0"/>
              <a:cs typeface="Times New Roman" panose="02020603050405020304" pitchFamily="18" charset="0"/>
            </a:endParaRPr>
          </a:p>
          <a:p>
            <a:pPr lvl="0" algn="l" rtl="0">
              <a:lnSpc>
                <a:spcPct val="150000"/>
              </a:lnSpc>
              <a:spcBef>
                <a:spcPts val="0"/>
              </a:spcBef>
              <a:spcAft>
                <a:spcPts val="0"/>
              </a:spcAft>
            </a:pPr>
            <a:r>
              <a:rPr lang="en-US" sz="2800" b="1" dirty="0" smtClean="0">
                <a:solidFill>
                  <a:srgbClr val="0070C0"/>
                </a:solidFill>
                <a:latin typeface="Times New Roman" panose="02020603050405020304" pitchFamily="18" charset="0"/>
                <a:cs typeface="Times New Roman" panose="02020603050405020304" pitchFamily="18" charset="0"/>
              </a:rPr>
              <a:t>   + So </a:t>
            </a:r>
            <a:r>
              <a:rPr lang="en-US" sz="2800" b="1" dirty="0" err="1">
                <a:solidFill>
                  <a:srgbClr val="0070C0"/>
                </a:solidFill>
                <a:latin typeface="Times New Roman" panose="02020603050405020304" pitchFamily="18" charset="0"/>
                <a:cs typeface="Times New Roman" panose="02020603050405020304" pitchFamily="18" charset="0"/>
              </a:rPr>
              <a:t>sánh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dịch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nghĩa</a:t>
            </a: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dịch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thơ</a:t>
            </a:r>
            <a:r>
              <a:rPr lang="en-US" sz="2800" b="1" dirty="0">
                <a:solidFill>
                  <a:srgbClr val="0070C0"/>
                </a:solidFill>
                <a:latin typeface="Times New Roman" panose="02020603050405020304" pitchFamily="18" charset="0"/>
                <a:cs typeface="Times New Roman" panose="02020603050405020304" pitchFamily="18" charset="0"/>
              </a:rPr>
              <a:t> </a:t>
            </a:r>
          </a:p>
          <a:p>
            <a:pPr lvl="0" algn="l" rtl="0">
              <a:lnSpc>
                <a:spcPct val="150000"/>
              </a:lnSpc>
              <a:spcBef>
                <a:spcPts val="0"/>
              </a:spcBef>
              <a:spcAft>
                <a:spcPts val="0"/>
              </a:spcAft>
            </a:pP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Bố</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cục</a:t>
            </a:r>
            <a:r>
              <a:rPr lang="en-US" sz="2800" b="1" dirty="0">
                <a:solidFill>
                  <a:srgbClr val="0070C0"/>
                </a:solidFill>
                <a:latin typeface="Times New Roman" panose="02020603050405020304" pitchFamily="18" charset="0"/>
                <a:cs typeface="Times New Roman" panose="02020603050405020304" pitchFamily="18" charset="0"/>
              </a:rPr>
              <a:t> </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chung</a:t>
            </a:r>
            <a:endParaRPr lang="en-US" b="1" dirty="0">
              <a:solidFill>
                <a:schemeClr val="accent2">
                  <a:lumMod val="75000"/>
                </a:schemeClr>
              </a:solidFill>
            </a:endParaRPr>
          </a:p>
        </p:txBody>
      </p:sp>
    </p:spTree>
    <p:extLst>
      <p:ext uri="{BB962C8B-B14F-4D97-AF65-F5344CB8AC3E}">
        <p14:creationId xmlns:p14="http://schemas.microsoft.com/office/powerpoint/2010/main" val="37549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6">
                                            <p:txEl>
                                              <p:pRg st="1" end="1"/>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6">
                                            <p:txEl>
                                              <p:pRg st="2" end="2"/>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nghĩa bài thơ “Con đường mùa đông” của Puskin"/>
          <p:cNvPicPr>
            <a:picLocks noChangeAspect="1" noChangeArrowheads="1"/>
          </p:cNvPicPr>
          <p:nvPr/>
        </p:nvPicPr>
        <p:blipFill rotWithShape="1">
          <a:blip r:embed="rId2">
            <a:extLst>
              <a:ext uri="{28A0092B-C50C-407E-A947-70E740481C1C}">
                <a14:useLocalDpi xmlns:a14="http://schemas.microsoft.com/office/drawing/2010/main" val="0"/>
              </a:ext>
            </a:extLst>
          </a:blip>
          <a:srcRect b="18027"/>
          <a:stretch/>
        </p:blipFill>
        <p:spPr bwMode="auto">
          <a:xfrm>
            <a:off x="0" y="0"/>
            <a:ext cx="121804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634375" y="1790979"/>
            <a:ext cx="6139287" cy="2701122"/>
          </a:xfrm>
          <a:prstGeom prst="rect">
            <a:avLst/>
          </a:prstGeom>
          <a:solidFill>
            <a:schemeClr val="bg2"/>
          </a:solidFill>
        </p:spPr>
        <p:txBody>
          <a:bodyPr spcFirstLastPara="1" wrap="square" lIns="91425" tIns="91425" rIns="91425" bIns="91425" anchor="t" anchorCtr="0">
            <a:noAutofit/>
          </a:bodyPr>
          <a:lstStyle/>
          <a:p>
            <a:pPr lvl="0" algn="l">
              <a:lnSpc>
                <a:spcPct val="15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1.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giả</a:t>
            </a:r>
            <a:endParaRPr lang="en-US" sz="2800" b="1" dirty="0" smtClean="0">
              <a:solidFill>
                <a:srgbClr val="0070C0"/>
              </a:solidFill>
              <a:latin typeface="Times New Roman" panose="02020603050405020304" pitchFamily="18" charset="0"/>
              <a:cs typeface="Times New Roman" panose="02020603050405020304" pitchFamily="18" charset="0"/>
            </a:endParaRPr>
          </a:p>
          <a:p>
            <a:pPr lvl="0" algn="l">
              <a:lnSpc>
                <a:spcPct val="15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Cuộc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đời</a:t>
            </a:r>
            <a:r>
              <a:rPr lang="en-US" sz="2800" b="1" dirty="0" smtClean="0">
                <a:solidFill>
                  <a:srgbClr val="0070C0"/>
                </a:solidFill>
                <a:latin typeface="Times New Roman" panose="02020603050405020304" pitchFamily="18" charset="0"/>
                <a:cs typeface="Times New Roman" panose="02020603050405020304" pitchFamily="18" charset="0"/>
              </a:rPr>
              <a:t>.</a:t>
            </a:r>
          </a:p>
          <a:p>
            <a:pPr lvl="0" algn="l">
              <a:lnSpc>
                <a:spcPct val="15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Sự</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nghiệp</a:t>
            </a:r>
            <a:r>
              <a:rPr lang="en-US" sz="2800" b="1" dirty="0" smtClean="0">
                <a:solidFill>
                  <a:srgbClr val="0070C0"/>
                </a:solidFill>
                <a:latin typeface="Times New Roman" panose="02020603050405020304" pitchFamily="18" charset="0"/>
                <a:cs typeface="Times New Roman" panose="02020603050405020304" pitchFamily="18" charset="0"/>
              </a:rPr>
              <a:t>.</a:t>
            </a:r>
          </a:p>
          <a:p>
            <a:pPr lvl="0" algn="l">
              <a:lnSpc>
                <a:spcPct val="15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Phong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cách</a:t>
            </a:r>
            <a:r>
              <a:rPr lang="en-US" sz="2800" b="1" dirty="0">
                <a:solidFill>
                  <a:srgbClr val="0070C0"/>
                </a:solidFill>
                <a:latin typeface="Times New Roman" panose="02020603050405020304" pitchFamily="18" charset="0"/>
                <a:cs typeface="Times New Roman" panose="02020603050405020304" pitchFamily="18" charset="0"/>
              </a:rPr>
              <a:t>.</a:t>
            </a:r>
          </a:p>
        </p:txBody>
      </p:sp>
      <p:sp>
        <p:nvSpPr>
          <p:cNvPr id="8" name="Google Shape;229;p32"/>
          <p:cNvSpPr txBox="1">
            <a:spLocks/>
          </p:cNvSpPr>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chung</a:t>
            </a:r>
            <a:endParaRPr lang="en-US" b="1" dirty="0">
              <a:solidFill>
                <a:schemeClr val="accent2">
                  <a:lumMod val="75000"/>
                </a:schemeClr>
              </a:solidFill>
            </a:endParaRPr>
          </a:p>
        </p:txBody>
      </p:sp>
    </p:spTree>
    <p:extLst>
      <p:ext uri="{BB962C8B-B14F-4D97-AF65-F5344CB8AC3E}">
        <p14:creationId xmlns:p14="http://schemas.microsoft.com/office/powerpoint/2010/main" val="19667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1837221"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1.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giả</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chung</a:t>
            </a:r>
            <a:endParaRPr lang="en-US" b="1" dirty="0">
              <a:solidFill>
                <a:schemeClr val="accent2">
                  <a:lumMod val="75000"/>
                </a:schemeClr>
              </a:solidFill>
            </a:endParaRPr>
          </a:p>
        </p:txBody>
      </p:sp>
      <p:sp>
        <p:nvSpPr>
          <p:cNvPr id="7" name="Freeform 2">
            <a:extLst>
              <a:ext uri="{FF2B5EF4-FFF2-40B4-BE49-F238E27FC236}">
                <a16:creationId xmlns="" xmlns:a16="http://schemas.microsoft.com/office/drawing/2014/main" id="{A7684CFE-3964-A3C9-F97D-9CFBE8C827E9}"/>
              </a:ext>
            </a:extLst>
          </p:cNvPr>
          <p:cNvSpPr/>
          <p:nvPr/>
        </p:nvSpPr>
        <p:spPr>
          <a:xfrm>
            <a:off x="8054238" y="817747"/>
            <a:ext cx="3995924" cy="6040253"/>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2"/>
            <a:stretch>
              <a:fillRect/>
            </a:stretch>
          </a:blipFill>
        </p:spPr>
      </p:sp>
      <p:sp>
        <p:nvSpPr>
          <p:cNvPr id="9" name="TextBox 8">
            <a:extLst>
              <a:ext uri="{FF2B5EF4-FFF2-40B4-BE49-F238E27FC236}">
                <a16:creationId xmlns="" xmlns:a16="http://schemas.microsoft.com/office/drawing/2014/main" id="{463D820C-A3B5-5B6A-53F6-A78C2DF7884F}"/>
              </a:ext>
            </a:extLst>
          </p:cNvPr>
          <p:cNvSpPr txBox="1"/>
          <p:nvPr/>
        </p:nvSpPr>
        <p:spPr>
          <a:xfrm>
            <a:off x="255638" y="2502499"/>
            <a:ext cx="7882522" cy="830997"/>
          </a:xfrm>
          <a:prstGeom prst="rect">
            <a:avLst/>
          </a:prstGeom>
          <a:solidFill>
            <a:srgbClr val="FFFFCC"/>
          </a:solidFill>
        </p:spPr>
        <p:txBody>
          <a:bodyPr wrap="square">
            <a:spAutoFit/>
          </a:bodyPr>
          <a:lstStyle/>
          <a:p>
            <a:pPr marL="285750" indent="-285750" algn="just">
              <a:buFont typeface="Wingdings" panose="05000000000000000000" pitchFamily="2" charset="2"/>
              <a:buChar char="q"/>
            </a:pPr>
            <a:r>
              <a:rPr lang="en-US" sz="2400" dirty="0">
                <a:effectLst/>
                <a:latin typeface="Times New Roman" panose="02020603050405020304" pitchFamily="18" charset="0"/>
                <a:ea typeface="Times New Roman" panose="02020603050405020304" pitchFamily="18" charset="0"/>
              </a:rPr>
              <a:t>A-</a:t>
            </a:r>
            <a:r>
              <a:rPr lang="en-US" sz="2400" dirty="0" err="1">
                <a:effectLst/>
                <a:latin typeface="Times New Roman" panose="02020603050405020304" pitchFamily="18" charset="0"/>
                <a:ea typeface="Times New Roman" panose="02020603050405020304" pitchFamily="18" charset="0"/>
              </a:rPr>
              <a:t>lếch</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xan-đrơ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Xéc</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-ê-</a:t>
            </a:r>
            <a:r>
              <a:rPr lang="en-US" sz="2400" dirty="0" err="1">
                <a:effectLst/>
                <a:latin typeface="Times New Roman" panose="02020603050405020304" pitchFamily="18" charset="0"/>
                <a:ea typeface="Times New Roman" panose="02020603050405020304" pitchFamily="18" charset="0"/>
              </a:rPr>
              <a:t>vích</a:t>
            </a:r>
            <a:r>
              <a:rPr lang="en-US" sz="2400" dirty="0">
                <a:effectLst/>
                <a:latin typeface="Times New Roman" panose="02020603050405020304" pitchFamily="18" charset="0"/>
                <a:ea typeface="Times New Roman" panose="02020603050405020304" pitchFamily="18" charset="0"/>
              </a:rPr>
              <a:t> Pu-skin (1799 – 1837)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Nga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XIX. </a:t>
            </a:r>
            <a:endParaRPr lang="en-US" sz="2400" dirty="0"/>
          </a:p>
        </p:txBody>
      </p:sp>
      <p:sp>
        <p:nvSpPr>
          <p:cNvPr id="10" name="TextBox 9">
            <a:extLst>
              <a:ext uri="{FF2B5EF4-FFF2-40B4-BE49-F238E27FC236}">
                <a16:creationId xmlns="" xmlns:a16="http://schemas.microsoft.com/office/drawing/2014/main" id="{463D820C-A3B5-5B6A-53F6-A78C2DF7884F}"/>
              </a:ext>
            </a:extLst>
          </p:cNvPr>
          <p:cNvSpPr txBox="1"/>
          <p:nvPr/>
        </p:nvSpPr>
        <p:spPr>
          <a:xfrm>
            <a:off x="255638" y="3457840"/>
            <a:ext cx="7882522" cy="830997"/>
          </a:xfrm>
          <a:prstGeom prst="rect">
            <a:avLst/>
          </a:prstGeom>
          <a:solidFill>
            <a:srgbClr val="FFFFCC"/>
          </a:solidFill>
        </p:spPr>
        <p:txBody>
          <a:bodyPr wrap="square">
            <a:spAutoFit/>
          </a:bodyPr>
          <a:lstStyle/>
          <a:p>
            <a:pPr marL="285750" indent="-285750" algn="jus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Pu</a:t>
            </a:r>
            <a:r>
              <a:rPr lang="en-US" sz="2400" dirty="0">
                <a:latin typeface="Times New Roman" panose="02020603050405020304" pitchFamily="18" charset="0"/>
                <a:ea typeface="Times New Roman" panose="02020603050405020304" pitchFamily="18" charset="0"/>
              </a:rPr>
              <a:t>-skin: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chính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súc</a:t>
            </a:r>
            <a:endParaRPr lang="en-US" sz="2400" b="1" dirty="0"/>
          </a:p>
        </p:txBody>
      </p:sp>
      <p:sp>
        <p:nvSpPr>
          <p:cNvPr id="13" name="TextBox 12">
            <a:extLst>
              <a:ext uri="{FF2B5EF4-FFF2-40B4-BE49-F238E27FC236}">
                <a16:creationId xmlns="" xmlns:a16="http://schemas.microsoft.com/office/drawing/2014/main" id="{463D820C-A3B5-5B6A-53F6-A78C2DF7884F}"/>
              </a:ext>
            </a:extLst>
          </p:cNvPr>
          <p:cNvSpPr txBox="1"/>
          <p:nvPr/>
        </p:nvSpPr>
        <p:spPr>
          <a:xfrm>
            <a:off x="255638" y="4448847"/>
            <a:ext cx="7882522" cy="1569660"/>
          </a:xfrm>
          <a:prstGeom prst="rect">
            <a:avLst/>
          </a:prstGeom>
          <a:solidFill>
            <a:srgbClr val="FFFFCC"/>
          </a:solidFill>
        </p:spPr>
        <p:txBody>
          <a:bodyPr wrap="square">
            <a:spAutoFit/>
          </a:bodyPr>
          <a:lstStyle/>
          <a:p>
            <a:pPr marL="285750" indent="-285750" algn="jus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chở</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thức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trữ</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khúc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mắc</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a:t>
            </a:r>
            <a:endParaRPr lang="en-US" sz="2400" dirty="0"/>
          </a:p>
        </p:txBody>
      </p:sp>
    </p:spTree>
    <p:extLst>
      <p:ext uri="{BB962C8B-B14F-4D97-AF65-F5344CB8AC3E}">
        <p14:creationId xmlns:p14="http://schemas.microsoft.com/office/powerpoint/2010/main" val="15910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chung</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751840" y="2502499"/>
            <a:ext cx="10911840" cy="3995453"/>
          </a:xfrm>
          <a:prstGeom prst="rect">
            <a:avLst/>
          </a:prstGeom>
          <a:solidFill>
            <a:srgbClr val="FFFFCC"/>
          </a:solidFill>
        </p:spPr>
        <p:txBody>
          <a:bodyPr wrap="square">
            <a:spAutoFit/>
          </a:bodyPr>
          <a:lstStyle/>
          <a:p>
            <a:pPr marL="0" marR="0" algn="just">
              <a:lnSpc>
                <a:spcPct val="150000"/>
              </a:lnSpc>
              <a:spcBef>
                <a:spcPts val="0"/>
              </a:spcBef>
              <a:spcAft>
                <a:spcPts val="8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1825,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1826,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84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a:t>
            </a:r>
            <a:r>
              <a:rPr lang="en-US" sz="3600" b="1" dirty="0" smtClean="0">
                <a:solidFill>
                  <a:srgbClr val="FF0000"/>
                </a:solidFill>
                <a:latin typeface="Times New Roman" panose="02020603050405020304" pitchFamily="18" charset="0"/>
                <a:cs typeface="Times New Roman" panose="02020603050405020304" pitchFamily="18" charset="0"/>
              </a:rPr>
              <a:t>Đ</a:t>
            </a:r>
            <a:r>
              <a:rPr lang="vi-VN" sz="3600" b="1" dirty="0" smtClean="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a:t>
            </a:r>
            <a:r>
              <a:rPr lang="en-US" sz="3600" b="1" dirty="0"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a:spLocks/>
          </p:cNvSpPr>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smtClean="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smtClean="0">
                <a:solidFill>
                  <a:schemeClr val="accent2">
                    <a:lumMod val="75000"/>
                  </a:schemeClr>
                </a:solidFill>
              </a:rPr>
              <a:t>chung</a:t>
            </a:r>
            <a:endParaRPr lang="en-US" b="1" dirty="0">
              <a:solidFill>
                <a:schemeClr val="accent2">
                  <a:lumMod val="75000"/>
                </a:schemeClr>
              </a:solidFill>
            </a:endParaRPr>
          </a:p>
        </p:txBody>
      </p:sp>
      <p:sp>
        <p:nvSpPr>
          <p:cNvPr id="11" name="TextBox 10">
            <a:extLst>
              <a:ext uri="{FF2B5EF4-FFF2-40B4-BE49-F238E27FC236}">
                <a16:creationId xmlns="" xmlns:a16="http://schemas.microsoft.com/office/drawing/2014/main" id="{2C54C3BF-913E-330D-91E8-578048664180}"/>
              </a:ext>
            </a:extLst>
          </p:cNvPr>
          <p:cNvSpPr txBox="1"/>
          <p:nvPr/>
        </p:nvSpPr>
        <p:spPr>
          <a:xfrm>
            <a:off x="751840" y="2583779"/>
            <a:ext cx="10911840" cy="3108543"/>
          </a:xfrm>
          <a:prstGeom prst="rect">
            <a:avLst/>
          </a:prstGeom>
          <a:solidFill>
            <a:srgbClr val="FFFFCC"/>
          </a:solidFill>
        </p:spPr>
        <p:txBody>
          <a:bodyPr wrap="square">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P1 –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1: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P2 –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2 – 6: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P3 –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7: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464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2415</Words>
  <Application>Microsoft Office PowerPoint</Application>
  <PresentationFormat>Widescreen</PresentationFormat>
  <Paragraphs>187</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2023-08-07T01:24:00Z</dcterms:created>
  <dcterms:modified xsi:type="dcterms:W3CDTF">2023-08-07T03:55:20Z</dcterms:modified>
</cp:coreProperties>
</file>