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4" r:id="rId2"/>
  </p:sldMasterIdLst>
  <p:notesMasterIdLst>
    <p:notesMasterId r:id="rId28"/>
  </p:notesMasterIdLst>
  <p:handoutMasterIdLst>
    <p:handoutMasterId r:id="rId29"/>
  </p:handoutMasterIdLst>
  <p:sldIdLst>
    <p:sldId id="310" r:id="rId3"/>
    <p:sldId id="313" r:id="rId4"/>
    <p:sldId id="283" r:id="rId5"/>
    <p:sldId id="286" r:id="rId6"/>
    <p:sldId id="319" r:id="rId7"/>
    <p:sldId id="314" r:id="rId8"/>
    <p:sldId id="315" r:id="rId9"/>
    <p:sldId id="325" r:id="rId10"/>
    <p:sldId id="324" r:id="rId11"/>
    <p:sldId id="300" r:id="rId12"/>
    <p:sldId id="316" r:id="rId13"/>
    <p:sldId id="317" r:id="rId14"/>
    <p:sldId id="326" r:id="rId15"/>
    <p:sldId id="318" r:id="rId16"/>
    <p:sldId id="320" r:id="rId17"/>
    <p:sldId id="321" r:id="rId18"/>
    <p:sldId id="322" r:id="rId19"/>
    <p:sldId id="327" r:id="rId20"/>
    <p:sldId id="293" r:id="rId21"/>
    <p:sldId id="297" r:id="rId22"/>
    <p:sldId id="329" r:id="rId23"/>
    <p:sldId id="328" r:id="rId24"/>
    <p:sldId id="311" r:id="rId25"/>
    <p:sldId id="279" r:id="rId26"/>
    <p:sldId id="31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2" autoAdjust="0"/>
    <p:restoredTop sz="94660"/>
  </p:normalViewPr>
  <p:slideViewPr>
    <p:cSldViewPr>
      <p:cViewPr>
        <p:scale>
          <a:sx n="76" d="100"/>
          <a:sy n="76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9932A-BFE4-434B-B8C5-5EE40E28A177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49652-F2BF-4DA2-8D69-ABC3EF25F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70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02A49-1A60-45EE-A58E-B1545ACA38E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85CB9-3EC2-4EBA-AAE2-56880B71D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51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9D914E-554C-48B3-A6BC-D28B01FE37D4}" type="slidenum">
              <a:rPr kumimoji="0" lang="en-US" alt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vi-VN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51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015AA5-442C-488F-8C63-622928CB9EF4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974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C15878-02D1-4770-9639-7C885870F375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840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F40128-3B11-40C2-80F3-61FCB9BBE854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391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27BB93-92E1-4D18-9B39-9B3F2F87C327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961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31F998-F173-4F3C-A7C5-FDC1D43EADDC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7242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DA40A4-219A-4A31-9CF3-718A888AC191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080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77C007-B4F8-445A-8899-01655AB0B5CA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605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29B4CC-4519-4126-9F6C-F23AF1E1235F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386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9F7FD-2D35-4ED6-AFA0-72A7E908196A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179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23FC3A-2B74-441F-A003-CDE6C8D69D25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710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7BD4C1-7840-427E-9215-F457FB2128C4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341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1853-34AA-420F-918F-6BDCA066F6C6}" type="datetimeFigureOut">
              <a:rPr lang="en-US" smtClean="0"/>
              <a:pPr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9CE1A-A0E4-41F9-965E-BC34AA5389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AA97F4-167D-4D53-AE05-AE96C3F7E5AB}" type="slidenum">
              <a:rPr kumimoji="0" lang="en-US" altLang="vi-VN" sz="9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vi-VN" sz="9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80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66737" y="2133600"/>
            <a:ext cx="74977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NHIỆT LIỆT CHÀO MỪNG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 EM HỌC </a:t>
            </a:r>
            <a:r>
              <a:rPr kumimoji="0" lang="en-US" altLang="vi-VN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SINH LỚP</a:t>
            </a:r>
            <a:r>
              <a:rPr kumimoji="0" lang="en-US" altLang="vi-VN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11A</a:t>
            </a:r>
            <a:endParaRPr kumimoji="0" lang="en-US" altLang="vi-VN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2209800" y="469900"/>
            <a:ext cx="421163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SỞ GIÁO DỤC VÀ ĐÀO TẠO </a:t>
            </a:r>
          </a:p>
        </p:txBody>
      </p:sp>
      <p:sp>
        <p:nvSpPr>
          <p:cNvPr id="107524" name="Text Box 5"/>
          <p:cNvSpPr txBox="1">
            <a:spLocks noChangeArrowheads="1"/>
          </p:cNvSpPr>
          <p:nvPr/>
        </p:nvSpPr>
        <p:spPr bwMode="auto">
          <a:xfrm>
            <a:off x="2195513" y="806450"/>
            <a:ext cx="421163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vi-VN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RƯỜNG THPT </a:t>
            </a:r>
            <a:endParaRPr kumimoji="0" lang="en-US" altLang="en-US" sz="1500" b="1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363663" y="4114800"/>
            <a:ext cx="5570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GV: </a:t>
            </a:r>
          </a:p>
        </p:txBody>
      </p:sp>
    </p:spTree>
    <p:extLst>
      <p:ext uri="{BB962C8B-B14F-4D97-AF65-F5344CB8AC3E}">
        <p14:creationId xmlns:p14="http://schemas.microsoft.com/office/powerpoint/2010/main" val="1001497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>
            <a:extLst>
              <a:ext uri="{FF2B5EF4-FFF2-40B4-BE49-F238E27FC236}">
                <a16:creationId xmlns="" xmlns:a16="http://schemas.microsoft.com/office/drawing/2014/main" id="{C4D04521-3081-43D2-B9E3-B49C23F742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613" y="115888"/>
            <a:ext cx="762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4">
            <a:extLst>
              <a:ext uri="{FF2B5EF4-FFF2-40B4-BE49-F238E27FC236}">
                <a16:creationId xmlns="" xmlns:a16="http://schemas.microsoft.com/office/drawing/2014/main" id="{9458425D-A08A-4ADC-86B4-1DDBA71BB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287838"/>
            <a:ext cx="762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7864AC6-C603-4824-9B9E-E17193B71F5B}"/>
              </a:ext>
            </a:extLst>
          </p:cNvPr>
          <p:cNvSpPr txBox="1"/>
          <p:nvPr/>
        </p:nvSpPr>
        <p:spPr>
          <a:xfrm>
            <a:off x="107950" y="15658"/>
            <a:ext cx="8856663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51 SGK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– “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”. 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Lom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tiều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Lác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khom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-&gt;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7/7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Nhớ-Thương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(ĐT-ĐT);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Nước-Nhà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(DT-DT);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Đau-Mỏi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(TT-TT)…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T-B; T-B; B-T…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="" xmlns:a16="http://schemas.microsoft.com/office/drawing/2014/main" id="{3F344CC9-996C-4F5F-BFC7-93E7D616B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9200" y="838200"/>
            <a:ext cx="67056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gợn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vèo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gợn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vèo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Ngõ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co,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teo</a:t>
            </a:r>
            <a:r>
              <a:rPr lang="en-US" sz="3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8183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="" xmlns:a16="http://schemas.microsoft.com/office/drawing/2014/main" id="{3F344CC9-996C-4F5F-BFC7-93E7D616B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" y="0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2 (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51 SGK)</a:t>
            </a:r>
            <a:endParaRPr lang="en-US" sz="3300" dirty="0">
              <a:solidFill>
                <a:srgbClr val="1F14A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-“Mai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”-“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tuyết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đặn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”- “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nang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3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thua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”- “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tuyết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da”</a:t>
            </a:r>
            <a:endParaRPr lang="en-US" sz="33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thuỷ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”- “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33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3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ghen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thua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thắm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liễu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hờn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33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Kiều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8759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304800"/>
            <a:ext cx="8915400" cy="609600"/>
          </a:xfrm>
        </p:spPr>
        <p:txBody>
          <a:bodyPr>
            <a:noAutofit/>
          </a:bodyPr>
          <a:lstStyle/>
          <a:p>
            <a:pPr algn="l"/>
            <a:r>
              <a:rPr lang="en-US" sz="3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(</a:t>
            </a:r>
            <a:r>
              <a:rPr lang="en-US" sz="3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51, 52 </a:t>
            </a:r>
            <a:r>
              <a:rPr lang="en-US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)- 6 </a:t>
            </a:r>
            <a:r>
              <a:rPr lang="en-US" sz="3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400" dirty="0">
              <a:solidFill>
                <a:srgbClr val="C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86718"/>
              </p:ext>
            </p:extLst>
          </p:nvPr>
        </p:nvGraphicFramePr>
        <p:xfrm>
          <a:off x="76200" y="685800"/>
          <a:ext cx="8991601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634"/>
                <a:gridCol w="2342350"/>
                <a:gridCol w="2720148"/>
                <a:gridCol w="2493469"/>
              </a:tblGrid>
              <a:tr h="38100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LIỆU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NGHỆ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THUẬT ĐỐI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DỤNG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NGHỆ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THUẬT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a.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08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b.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018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c.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3996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="" xmlns:a16="http://schemas.microsoft.com/office/drawing/2014/main" id="{3F344CC9-996C-4F5F-BFC7-93E7D616B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95400" y="1219200"/>
            <a:ext cx="67056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0"/>
            <a:ext cx="7010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3 (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51, 52 SGK)</a:t>
            </a:r>
            <a:endParaRPr lang="en-US" sz="3300" dirty="0">
              <a:solidFill>
                <a:srgbClr val="1F14A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to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cướp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dung: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nàn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ta,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địch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ảnh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8164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="" xmlns:a16="http://schemas.microsoft.com/office/drawing/2014/main" id="{3F344CC9-996C-4F5F-BFC7-93E7D616B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7162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duyên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sang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cởi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lố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bịch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nhố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nhăng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3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: -ND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hun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đúc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ngàn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hào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-NT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hoà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360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="" xmlns:a16="http://schemas.microsoft.com/office/drawing/2014/main" id="{3F344CC9-996C-4F5F-BFC7-93E7D616B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0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300" b="1" i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tan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3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300" b="1" dirty="0" err="1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- ND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tan”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3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-NT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	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	+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đăng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5688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="" xmlns:a16="http://schemas.microsoft.com/office/drawing/2014/main" id="{3F344CC9-996C-4F5F-BFC7-93E7D616B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300" y="533400"/>
            <a:ext cx="8915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4 (</a:t>
            </a:r>
            <a:r>
              <a:rPr lang="en-US" sz="3200" b="1" dirty="0" err="1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dirty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 52 SGK</a:t>
            </a:r>
            <a:r>
              <a:rPr lang="en-US" sz="3200" b="1" dirty="0" smtClean="0">
                <a:solidFill>
                  <a:srgbClr val="1F14A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vụ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GV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A0</a:t>
            </a:r>
          </a:p>
          <a:p>
            <a:pPr algn="just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sung,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5096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966309"/>
              </p:ext>
            </p:extLst>
          </p:nvPr>
        </p:nvGraphicFramePr>
        <p:xfrm>
          <a:off x="114300" y="533400"/>
          <a:ext cx="8953499" cy="6304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6985"/>
                <a:gridCol w="2234522"/>
                <a:gridCol w="2234522"/>
                <a:gridCol w="2157470"/>
              </a:tblGrid>
              <a:tr h="762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ĐỘ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TIÊU CHÍ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1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2</a:t>
                      </a:r>
                      <a:endParaRPr lang="en-US" sz="2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3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57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1: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Lựa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chọn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Tết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trình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bày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giấy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A0</a:t>
                      </a: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Hs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chọn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một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câu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Tết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hay, ý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nghĩa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thức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trình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bày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trên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giấy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trang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đẹp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phù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hợp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Hs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chọn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một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câu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chưa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thật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sâu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sắc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ý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nghĩa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Có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trang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giấy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A0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nhưng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chưa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ấn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tượng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Hs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chọn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một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câu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sai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đề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tài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hoặc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không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phù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hợp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Hs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không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trang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trí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giấy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A0.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211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r>
                        <a:rPr lang="en-US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khoảng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 – 8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dòng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dòng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dưới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dòng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13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dòng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1843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Tiêu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3: </a:t>
                      </a:r>
                      <a:r>
                        <a:rPr lang="en-US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endParaRPr lang="en-US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nổi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bật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vẻ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nghệ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thuật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sâu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sắc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nổi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bật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vẻ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nghệ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thuật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nhưng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còn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thiếu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ý.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nổi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bật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vẻ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nghệ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thuật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nhưng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còn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sơ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sài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thiếu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ý.</a:t>
                      </a:r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1018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RUBRICS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ĐÁNH GIÁ BÀI TẬP 4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783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1">
            <a:extLst>
              <a:ext uri="{FF2B5EF4-FFF2-40B4-BE49-F238E27FC236}">
                <a16:creationId xmlns="" xmlns:a16="http://schemas.microsoft.com/office/drawing/2014/main" id="{248012BF-E2DB-465B-913A-DE7BB1295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620713"/>
            <a:ext cx="7632700" cy="5505450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HĐ 1: KHỞI ĐỘNG</a:t>
            </a:r>
            <a:endParaRPr lang="en-US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5239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1">
            <a:extLst>
              <a:ext uri="{FF2B5EF4-FFF2-40B4-BE49-F238E27FC236}">
                <a16:creationId xmlns="" xmlns:a16="http://schemas.microsoft.com/office/drawing/2014/main" id="{4B39DC12-1529-4C84-9E54-F2A6CECEFC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549275"/>
            <a:ext cx="6913562" cy="6164263"/>
          </a:xfr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4176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ĐỘNG 3: CHỐT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 LẠI KIẾN THỨC TIẾNG VIỆT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0" y="990600"/>
            <a:ext cx="8991600" cy="5867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DT-DT; ĐT-ĐT; TT-TT</a:t>
            </a:r>
          </a:p>
          <a:p>
            <a:pPr marL="0" indent="0" algn="just">
              <a:buNone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: T-B</a:t>
            </a:r>
          </a:p>
          <a:p>
            <a:pPr marL="0" indent="0" algn="just">
              <a:buNone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754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470775" cy="54864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(DT-DT; ĐT-ĐT; TT-TT)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24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6138862" cy="1219200"/>
          </a:xfrm>
          <a:solidFill>
            <a:srgbClr val="66FFFF"/>
          </a:solidFill>
          <a:ln>
            <a:solidFill>
              <a:srgbClr val="FF0000"/>
            </a:solidFill>
          </a:ln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KẾT</a:t>
            </a:r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8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820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2. Củng cố, mở rộng 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 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dại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altLang="vi-VN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(</a:t>
            </a:r>
            <a:r>
              <a:rPr lang="en-US" altLang="vi-VN" sz="24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altLang="vi-VN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Bỉnh</a:t>
            </a:r>
            <a:r>
              <a:rPr lang="en-US" altLang="vi-VN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Khiêm</a:t>
            </a:r>
            <a:r>
              <a:rPr lang="en-US" altLang="vi-VN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tết</a:t>
            </a:r>
            <a:endParaRPr lang="en-US" sz="2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nẻo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sz="24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138862" cy="773112"/>
          </a:xfrm>
          <a:solidFill>
            <a:srgbClr val="66FFFF"/>
          </a:solidFill>
          <a:ln>
            <a:solidFill>
              <a:srgbClr val="FF0000"/>
            </a:solidFill>
          </a:ln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KẾT</a:t>
            </a:r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90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3276600" cy="685800"/>
          </a:xfrm>
        </p:spPr>
        <p:txBody>
          <a:bodyPr/>
          <a:lstStyle/>
          <a:p>
            <a:pPr algn="l"/>
            <a:r>
              <a:rPr lang="en-US" sz="3600" b="1" dirty="0">
                <a:latin typeface="Times New Roman" pitchFamily="18" charset="0"/>
              </a:rPr>
              <a:t>    </a:t>
            </a:r>
            <a:r>
              <a:rPr lang="en-US" sz="3600" b="1" u="sng" dirty="0">
                <a:solidFill>
                  <a:srgbClr val="FF3300"/>
                </a:solidFill>
                <a:latin typeface="Times New Roman" pitchFamily="18" charset="0"/>
              </a:rPr>
              <a:t>DẶN DÒ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62836" y="1752600"/>
            <a:ext cx="83058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Học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bài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nắm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những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vấn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đề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cơ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bản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Khái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niệm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phép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đối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các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kiểu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</a:rPr>
              <a:t>đối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diện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đối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-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Chuẩn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bị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nghị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luận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tác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phẩm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nghệ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thuật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14246512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1752600" y="838200"/>
            <a:ext cx="701040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mạnh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khoẻ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-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thành</a:t>
            </a:r>
            <a:r>
              <a:rPr lang="en-US" sz="32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công</a:t>
            </a:r>
            <a:endParaRPr lang="en-US" sz="3200" kern="10" dirty="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2057400" y="5029200"/>
            <a:ext cx="64008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sinh chăm ngoan - học giỏi</a:t>
            </a:r>
            <a:endParaRPr lang="en-US" sz="32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2362200" y="5867400"/>
            <a:ext cx="6096000" cy="511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1AB5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 chân thành cảm ơn các thầy cô và các em</a:t>
            </a:r>
            <a:endParaRPr lang="en-US" kern="10">
              <a:ln w="9525">
                <a:solidFill>
                  <a:srgbClr val="00FF00"/>
                </a:solidFill>
                <a:round/>
                <a:headEnd/>
                <a:tailEnd/>
              </a:ln>
              <a:solidFill>
                <a:srgbClr val="01AB5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1750" name="Picture 6" descr="soft100_20_10_077648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676400"/>
            <a:ext cx="3200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9813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04800" y="1524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</a:rPr>
              <a:t>Câu</a:t>
            </a:r>
            <a:r>
              <a:rPr lang="en-US" sz="2400" b="1" u="sng" dirty="0">
                <a:solidFill>
                  <a:srgbClr val="FF0000"/>
                </a:solidFill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</a:rPr>
              <a:t>hỏi</a:t>
            </a:r>
            <a:r>
              <a:rPr lang="en-US" sz="2400" b="1" u="sng" dirty="0">
                <a:solidFill>
                  <a:srgbClr val="FF0000"/>
                </a:solidFill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</a:rPr>
              <a:t>Chỉ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ra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tích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dụng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pháp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từ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 err="1">
                <a:solidFill>
                  <a:srgbClr val="FF0000"/>
                </a:solidFill>
              </a:rPr>
              <a:t>ví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dụ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</a:rPr>
              <a:t>?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83923" y="1238461"/>
            <a:ext cx="3200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 Ca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33800" y="685800"/>
            <a:ext cx="5257800" cy="1015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?”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dirty="0" err="1">
                <a:effectLst/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/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733800" y="1663192"/>
            <a:ext cx="5105400" cy="27884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effectLst/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Khăn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Điệp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cú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       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2lần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”-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733800" y="4285449"/>
            <a:ext cx="4191000" cy="23083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  <a:buFont typeface="Symbol" pitchFamily="18" charset="2"/>
              <a:buChar char="Þ"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diết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  <a:spcBef>
                <a:spcPct val="50000"/>
              </a:spcBef>
              <a:buFont typeface="Symbol" pitchFamily="18" charset="2"/>
              <a:buChar char="Þ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  <a:spcBef>
                <a:spcPct val="50000"/>
              </a:spcBef>
              <a:buFont typeface="Symbol" pitchFamily="18" charset="2"/>
              <a:buChar char="Þ"/>
            </a:pP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cồn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cào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effectLst/>
                <a:latin typeface="Times New Roman" pitchFamily="18" charset="0"/>
                <a:cs typeface="Times New Roman" pitchFamily="18" charset="0"/>
              </a:rPr>
              <a:t>yên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="" xmlns:a16="http://schemas.microsoft.com/office/drawing/2014/main" id="{3F344CC9-996C-4F5F-BFC7-93E7D616B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0CC10FD-0BCB-4D6A-890E-1E76FE3BC904}"/>
              </a:ext>
            </a:extLst>
          </p:cNvPr>
          <p:cNvSpPr/>
          <p:nvPr/>
        </p:nvSpPr>
        <p:spPr>
          <a:xfrm>
            <a:off x="1025675" y="1143000"/>
            <a:ext cx="7092647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TIẾNG VIỆT:</a:t>
            </a:r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BIỆN PHÁP TU TỪ ĐỐI LẬP.</a:t>
            </a:r>
            <a:endParaRPr lang="en-US" sz="4000" b="1" u="sng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763000" cy="2895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HĐ 2: HÌNH THÀNH KIẾN THỨC</a:t>
            </a:r>
            <a:endParaRPr lang="en-US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75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60350"/>
            <a:ext cx="8659812" cy="6597650"/>
          </a:xfrm>
        </p:spPr>
        <p:txBody>
          <a:bodyPr rtlCol="0">
            <a:noAutofit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 A+B+C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&gt;&lt;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 A’+B’+C’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Dòng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A+B+C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Dòng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dưới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’+B’+C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+ 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Gợi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sự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phong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phú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ý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nghĩa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phản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).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Tạo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sự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hài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hoà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thanh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Tạo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sự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hoàn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chỉnh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dễ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nhớ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Cloud Callout 3"/>
          <p:cNvSpPr/>
          <p:nvPr/>
        </p:nvSpPr>
        <p:spPr>
          <a:xfrm>
            <a:off x="4932362" y="2781300"/>
            <a:ext cx="4211638" cy="1841500"/>
          </a:xfrm>
          <a:prstGeom prst="cloudCallout">
            <a:avLst>
              <a:gd name="adj1" fmla="val -51017"/>
              <a:gd name="adj2" fmla="val 86619"/>
            </a:avLst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Nêu tác dụng của phép đối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3" name="Division 2"/>
          <p:cNvSpPr/>
          <p:nvPr/>
        </p:nvSpPr>
        <p:spPr>
          <a:xfrm flipH="1">
            <a:off x="-221294" y="4323959"/>
            <a:ext cx="3783011" cy="28575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20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7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biền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ngẫu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hịch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,…),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7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7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DT-DT; ĐT-ĐT; TT-TT</a:t>
            </a:r>
          </a:p>
          <a:p>
            <a:pPr marL="0" indent="0">
              <a:buNone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: T-B</a:t>
            </a:r>
          </a:p>
          <a:p>
            <a:pPr marL="0" indent="0"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67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51 SGK)      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(PHIẾU HT SỐ 1)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255306"/>
              </p:ext>
            </p:extLst>
          </p:nvPr>
        </p:nvGraphicFramePr>
        <p:xfrm>
          <a:off x="228600" y="1295400"/>
          <a:ext cx="8610600" cy="4938932"/>
        </p:xfrm>
        <a:graphic>
          <a:graphicData uri="http://schemas.openxmlformats.org/drawingml/2006/table">
            <a:tbl>
              <a:tblPr/>
              <a:tblGrid>
                <a:gridCol w="1140283"/>
                <a:gridCol w="1600782"/>
                <a:gridCol w="3126335"/>
                <a:gridCol w="2743200"/>
              </a:tblGrid>
              <a:tr h="4935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82"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(a)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4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(b)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5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(c)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034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51 SGK)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423475"/>
              </p:ext>
            </p:extLst>
          </p:nvPr>
        </p:nvGraphicFramePr>
        <p:xfrm>
          <a:off x="228600" y="1295400"/>
          <a:ext cx="8610600" cy="5467643"/>
        </p:xfrm>
        <a:graphic>
          <a:graphicData uri="http://schemas.openxmlformats.org/drawingml/2006/table">
            <a:tbl>
              <a:tblPr/>
              <a:tblGrid>
                <a:gridCol w="1140283"/>
                <a:gridCol w="1600782"/>
                <a:gridCol w="3126335"/>
                <a:gridCol w="2743200"/>
              </a:tblGrid>
              <a:tr h="4935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82"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(a)</a:t>
                      </a:r>
                    </a:p>
                    <a:p>
                      <a:pPr algn="ctr"/>
                      <a:endParaRPr lang="en-US" sz="200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0" i="1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Vế</a:t>
                      </a:r>
                      <a:r>
                        <a:rPr lang="en-US" sz="2000" b="0" i="1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000" b="0" i="1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lang="en-US" sz="2000" b="0" i="1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2000" b="0" i="1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4/4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Bên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lở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&gt;&lt;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bên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bồi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(DT-DT)</a:t>
                      </a:r>
                    </a:p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Đục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&gt;&lt;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(TT-TT)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54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(b)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5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lang="en-US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Times New Roman" pitchFamily="18" charset="0"/>
                          <a:cs typeface="Times New Roman" pitchFamily="18" charset="0"/>
                        </a:rPr>
                        <a:t> (c)</a:t>
                      </a:r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solidFill>
                            <a:sysClr val="windowText" lastClr="000000"/>
                          </a:solidFill>
                        </a:ln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157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5607719</TotalTime>
  <Words>1866</Words>
  <Application>Microsoft Office PowerPoint</Application>
  <PresentationFormat>On-screen Show (4:3)</PresentationFormat>
  <Paragraphs>192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7_Office Theme</vt:lpstr>
      <vt:lpstr>PowerPoint Presentation</vt:lpstr>
      <vt:lpstr>HĐ 1: KHỞI ĐỘNG</vt:lpstr>
      <vt:lpstr>PowerPoint Presentation</vt:lpstr>
      <vt:lpstr>PowerPoint Presentation</vt:lpstr>
      <vt:lpstr>HĐ 2: HÌNH THÀNH KIẾN THỨC</vt:lpstr>
      <vt:lpstr>PowerPoint Presentation</vt:lpstr>
      <vt:lpstr>PowerPoint Presentation</vt:lpstr>
      <vt:lpstr>II. Luyện tập về phép đối  1. Bài tập 1 (trang 51 SGK)       (PHIẾU HT SỐ 1) </vt:lpstr>
      <vt:lpstr>II. Luyện tập về phép đối  1. Bài tập 1 (trang 51 SGK) </vt:lpstr>
      <vt:lpstr>PowerPoint Presentation</vt:lpstr>
      <vt:lpstr>PowerPoint Presentation</vt:lpstr>
      <vt:lpstr>PowerPoint Presentation</vt:lpstr>
      <vt:lpstr>Bài tập 3 (trang 51, 52 )- 6 nhóm thảo luận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HOẠT ĐỘNG 3: CHỐT LẠI KIẾN THỨC TIẾNG VIỆT </vt:lpstr>
      <vt:lpstr> HOẠT ĐỘNG 4: TỔNG KẾT</vt:lpstr>
      <vt:lpstr> HOẠT ĐỘNG 4: TỔNG KẾT</vt:lpstr>
      <vt:lpstr>    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VTC</cp:lastModifiedBy>
  <cp:revision>168</cp:revision>
  <dcterms:created xsi:type="dcterms:W3CDTF">2016-03-13T12:44:28Z</dcterms:created>
  <dcterms:modified xsi:type="dcterms:W3CDTF">2023-08-16T23:04:08Z</dcterms:modified>
</cp:coreProperties>
</file>