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304" r:id="rId2"/>
    <p:sldId id="256" r:id="rId3"/>
    <p:sldId id="296" r:id="rId4"/>
    <p:sldId id="257" r:id="rId5"/>
    <p:sldId id="295" r:id="rId6"/>
    <p:sldId id="258" r:id="rId7"/>
    <p:sldId id="259" r:id="rId8"/>
    <p:sldId id="260" r:id="rId9"/>
    <p:sldId id="261" r:id="rId10"/>
    <p:sldId id="262" r:id="rId11"/>
    <p:sldId id="297" r:id="rId12"/>
    <p:sldId id="263" r:id="rId13"/>
    <p:sldId id="298" r:id="rId14"/>
    <p:sldId id="264" r:id="rId15"/>
    <p:sldId id="265" r:id="rId16"/>
    <p:sldId id="266" r:id="rId17"/>
    <p:sldId id="267" r:id="rId18"/>
    <p:sldId id="268" r:id="rId19"/>
    <p:sldId id="299" r:id="rId20"/>
    <p:sldId id="269" r:id="rId21"/>
    <p:sldId id="270" r:id="rId22"/>
    <p:sldId id="271" r:id="rId23"/>
    <p:sldId id="300" r:id="rId24"/>
    <p:sldId id="272" r:id="rId25"/>
    <p:sldId id="273" r:id="rId26"/>
    <p:sldId id="274" r:id="rId27"/>
    <p:sldId id="290" r:id="rId28"/>
    <p:sldId id="291" r:id="rId29"/>
    <p:sldId id="292" r:id="rId30"/>
    <p:sldId id="293" r:id="rId31"/>
    <p:sldId id="301" r:id="rId32"/>
    <p:sldId id="284" r:id="rId33"/>
    <p:sldId id="285" r:id="rId34"/>
    <p:sldId id="286" r:id="rId35"/>
    <p:sldId id="302" r:id="rId36"/>
    <p:sldId id="294" r:id="rId37"/>
    <p:sldId id="303" r:id="rId38"/>
    <p:sldId id="283" r:id="rId39"/>
  </p:sldIdLst>
  <p:sldSz cx="18288000" cy="10287000"/>
  <p:notesSz cx="6858000" cy="9144000"/>
  <p:embeddedFontLst>
    <p:embeddedFont>
      <p:font typeface="Calibri" pitchFamily="34" charset="0"/>
      <p:regular r:id="rId40"/>
      <p:bold r:id="rId41"/>
      <p:italic r:id="rId42"/>
      <p:boldItalic r:id="rId43"/>
    </p:embeddedFont>
    <p:embeddedFont>
      <p:font typeface="Coiny" charset="0"/>
      <p:regular r:id="rId44"/>
    </p:embeddedFont>
    <p:embeddedFont>
      <p:font typeface="Poppins Bold" charset="0"/>
      <p:regular r:id="rId45"/>
    </p:embeddedFont>
    <p:embeddedFont>
      <p:font typeface="Poppins"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iểu Trung bình 2 - Nhấn mạnh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71" autoAdjust="0"/>
  </p:normalViewPr>
  <p:slideViewPr>
    <p:cSldViewPr>
      <p:cViewPr varScale="1">
        <p:scale>
          <a:sx n="81" d="100"/>
          <a:sy n="81" d="100"/>
        </p:scale>
        <p:origin x="-9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angchang8598@gmail.com" TargetMode="External"/><Relationship Id="rId2" Type="http://schemas.openxmlformats.org/officeDocument/2006/relationships/hyperlink" Target="mailto:linhthao227@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4.png"/><Relationship Id="rId5" Type="http://schemas.openxmlformats.org/officeDocument/2006/relationships/image" Target="../media/image4.svg"/><Relationship Id="rId10" Type="http://schemas.openxmlformats.org/officeDocument/2006/relationships/image" Target="../media/image6.svg"/><Relationship Id="rId4" Type="http://schemas.openxmlformats.org/officeDocument/2006/relationships/image" Target="../media/image2.png"/><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028B9A4D-285D-4935-8B5C-CF719B961ED8}"/>
              </a:ext>
            </a:extLst>
          </p:cNvPr>
          <p:cNvSpPr>
            <a:spLocks noGrp="1"/>
          </p:cNvSpPr>
          <p:nvPr>
            <p:ph type="ctrTitle"/>
          </p:nvPr>
        </p:nvSpPr>
        <p:spPr>
          <a:xfrm>
            <a:off x="685800" y="2019300"/>
            <a:ext cx="16154400" cy="5867400"/>
          </a:xfrm>
        </p:spPr>
        <p:txBody>
          <a:bodyPr>
            <a:normAutofit/>
          </a:bodyPr>
          <a:lstStyle/>
          <a:p>
            <a:r>
              <a:rPr lang="vi-VN" dirty="0" smtClean="0">
                <a:latin typeface="Times New Roman" panose="02020603050405020304" pitchFamily="18" charset="0"/>
                <a:cs typeface="Times New Roman" panose="02020603050405020304" pitchFamily="18" charset="0"/>
              </a:rPr>
              <a:t>Ngư</a:t>
            </a:r>
            <a:r>
              <a:rPr lang="en-US" dirty="0" err="1" smtClean="0">
                <a:latin typeface="Times New Roman" panose="02020603050405020304" pitchFamily="18" charset="0"/>
                <a:cs typeface="Times New Roman" panose="02020603050405020304" pitchFamily="18" charset="0"/>
              </a:rPr>
              <a:t>ời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soạn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Linh</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Thảo</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Sđt</a:t>
            </a:r>
            <a:r>
              <a:rPr lang="en-US" dirty="0">
                <a:latin typeface="Times New Roman" panose="02020603050405020304" pitchFamily="18" charset="0"/>
                <a:cs typeface="Times New Roman" panose="02020603050405020304" pitchFamily="18" charset="0"/>
              </a:rPr>
              <a:t>: 0973269982</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Mail</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hlinkClick r:id="rId2"/>
              </a:rPr>
              <a:t>linhthao227@gmail.com</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r>
              <a:rPr lang="fr-FR" b="1" dirty="0" smtClean="0"/>
              <a:t> </a:t>
            </a:r>
            <a:r>
              <a:rPr lang="fr-FR" b="1" dirty="0" err="1" smtClean="0"/>
              <a:t>Người</a:t>
            </a:r>
            <a:r>
              <a:rPr lang="fr-FR" b="1" dirty="0" smtClean="0"/>
              <a:t> </a:t>
            </a:r>
            <a:r>
              <a:rPr lang="fr-FR" b="1" dirty="0" err="1" smtClean="0"/>
              <a:t>kiểm</a:t>
            </a:r>
            <a:r>
              <a:rPr lang="fr-FR" b="1" dirty="0" smtClean="0"/>
              <a:t> </a:t>
            </a:r>
            <a:r>
              <a:rPr lang="fr-FR" b="1" dirty="0" err="1" smtClean="0"/>
              <a:t>tra</a:t>
            </a:r>
            <a:r>
              <a:rPr lang="fr-FR" b="1" dirty="0" smtClean="0"/>
              <a:t>: </a:t>
            </a:r>
            <a:r>
              <a:rPr lang="fr-FR" b="1" dirty="0" err="1" smtClean="0"/>
              <a:t>Từ</a:t>
            </a:r>
            <a:r>
              <a:rPr lang="fr-FR" b="1" dirty="0" smtClean="0"/>
              <a:t> </a:t>
            </a:r>
            <a:r>
              <a:rPr lang="fr-FR" b="1" dirty="0" err="1" smtClean="0"/>
              <a:t>Thị</a:t>
            </a:r>
            <a:r>
              <a:rPr lang="fr-FR" b="1" dirty="0" smtClean="0"/>
              <a:t> </a:t>
            </a:r>
            <a:r>
              <a:rPr lang="fr-FR" b="1" dirty="0" err="1" smtClean="0"/>
              <a:t>Trang</a:t>
            </a:r>
            <a:r>
              <a:rPr lang="en-US" dirty="0" smtClean="0"/>
              <a:t/>
            </a:r>
            <a:br>
              <a:rPr lang="en-US" dirty="0" smtClean="0"/>
            </a:br>
            <a:r>
              <a:rPr lang="fr-FR" b="1" dirty="0" smtClean="0"/>
              <a:t>SĐT : </a:t>
            </a:r>
            <a:r>
              <a:rPr lang="en-US" b="1" dirty="0" smtClean="0"/>
              <a:t>0968231521`</a:t>
            </a:r>
            <a:r>
              <a:rPr lang="en-US" dirty="0" smtClean="0"/>
              <a:t/>
            </a:r>
            <a:br>
              <a:rPr lang="en-US" dirty="0" smtClean="0"/>
            </a:br>
            <a:r>
              <a:rPr lang="en-US" dirty="0" smtClean="0"/>
              <a:t>      </a:t>
            </a:r>
            <a:r>
              <a:rPr lang="en-US" b="1" dirty="0" smtClean="0">
                <a:latin typeface="Times New Roman" pitchFamily="18" charset="0"/>
                <a:cs typeface="Times New Roman" pitchFamily="18" charset="0"/>
              </a:rPr>
              <a:t>Mail</a:t>
            </a:r>
            <a:r>
              <a:rPr lang="en-US" b="1" dirty="0" smtClean="0">
                <a:latin typeface="Times New Roman" pitchFamily="18" charset="0"/>
                <a:cs typeface="Times New Roman" pitchFamily="18" charset="0"/>
              </a:rPr>
              <a:t>:</a:t>
            </a:r>
            <a:r>
              <a:rPr lang="en-US" u="sng"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hlinkClick r:id="rId3"/>
              </a:rPr>
              <a:t>changchang8598@gmail.com</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098447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048000" y="1266721"/>
            <a:ext cx="13106400" cy="3936683"/>
            <a:chOff x="0" y="0"/>
            <a:chExt cx="2814214" cy="1000631"/>
          </a:xfrm>
        </p:grpSpPr>
        <p:sp>
          <p:nvSpPr>
            <p:cNvPr id="9" name="Freeform 9"/>
            <p:cNvSpPr/>
            <p:nvPr/>
          </p:nvSpPr>
          <p:spPr>
            <a:xfrm>
              <a:off x="0" y="0"/>
              <a:ext cx="2814214" cy="1000631"/>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551465" y="1855449"/>
            <a:ext cx="12366865" cy="4347344"/>
          </a:xfrm>
          <a:prstGeom prst="rect">
            <a:avLst/>
          </a:prstGeom>
        </p:spPr>
        <p:txBody>
          <a:bodyPr wrap="square" lIns="0" tIns="0" rIns="0" bIns="0" rtlCol="0" anchor="t">
            <a:spAutoFit/>
          </a:bodyPr>
          <a:lstStyle/>
          <a:p>
            <a:pPr algn="ctr">
              <a:lnSpc>
                <a:spcPts val="6859"/>
              </a:lnSpc>
            </a:pPr>
            <a:r>
              <a:rPr lang="en-US" sz="4899" spc="48">
                <a:solidFill>
                  <a:srgbClr val="E18455"/>
                </a:solidFill>
                <a:latin typeface="Poppins Bold"/>
              </a:rPr>
              <a:t>  </a:t>
            </a:r>
            <a:r>
              <a:rPr lang="en-US" sz="6000" b="1" spc="48">
                <a:solidFill>
                  <a:srgbClr val="E18455"/>
                </a:solidFill>
                <a:latin typeface="Times New Roman" pitchFamily="18" charset="0"/>
                <a:cs typeface="Times New Roman" pitchFamily="18" charset="0"/>
              </a:rPr>
              <a:t>5. Khi sao phong gấm rủ là</a:t>
            </a:r>
          </a:p>
          <a:p>
            <a:pPr algn="ctr">
              <a:lnSpc>
                <a:spcPts val="6859"/>
              </a:lnSpc>
            </a:pPr>
            <a:r>
              <a:rPr lang="en-US" sz="6000" b="1" spc="48">
                <a:solidFill>
                  <a:srgbClr val="E18455"/>
                </a:solidFill>
                <a:latin typeface="Times New Roman" pitchFamily="18" charset="0"/>
                <a:cs typeface="Times New Roman" pitchFamily="18" charset="0"/>
              </a:rPr>
              <a:t>Giờ sao tan tác như hoa giữa đường?</a:t>
            </a:r>
          </a:p>
          <a:p>
            <a:pPr algn="ctr">
              <a:lnSpc>
                <a:spcPts val="6859"/>
              </a:lnSpc>
            </a:pPr>
            <a:r>
              <a:rPr lang="en-US" sz="6000" b="1" i="1" spc="48">
                <a:solidFill>
                  <a:srgbClr val="E18455"/>
                </a:solidFill>
                <a:latin typeface="Times New Roman" pitchFamily="18" charset="0"/>
                <a:cs typeface="Times New Roman" pitchFamily="18" charset="0"/>
              </a:rPr>
              <a:t>	(Truyện Kiều – Nguyễn Du</a:t>
            </a:r>
            <a:r>
              <a:rPr lang="en-US" sz="4899" i="1" spc="48">
                <a:solidFill>
                  <a:srgbClr val="E18455"/>
                </a:solidFill>
                <a:latin typeface="Poppins Bold"/>
              </a:rPr>
              <a:t>)</a:t>
            </a:r>
          </a:p>
          <a:p>
            <a:pPr algn="ctr">
              <a:lnSpc>
                <a:spcPts val="6859"/>
              </a:lnSpc>
            </a:pPr>
            <a:endParaRPr lang="en-US" sz="4899" spc="48">
              <a:solidFill>
                <a:srgbClr val="E18455"/>
              </a:solidFill>
              <a:latin typeface="Poppins Bold"/>
            </a:endParaRPr>
          </a:p>
          <a:p>
            <a:pPr algn="ctr">
              <a:lnSpc>
                <a:spcPts val="6299"/>
              </a:lnSpc>
            </a:pPr>
            <a:endParaRPr lang="en-US" sz="4899" spc="48">
              <a:solidFill>
                <a:srgbClr val="E18455"/>
              </a:solidFill>
              <a:latin typeface="Poppins Bold"/>
            </a:endParaRPr>
          </a:p>
        </p:txBody>
      </p:sp>
      <p:grpSp>
        <p:nvGrpSpPr>
          <p:cNvPr id="18" name="Group 18"/>
          <p:cNvGrpSpPr/>
          <p:nvPr/>
        </p:nvGrpSpPr>
        <p:grpSpPr>
          <a:xfrm>
            <a:off x="3124200" y="4951902"/>
            <a:ext cx="13030200" cy="4153998"/>
            <a:chOff x="0" y="-171450"/>
            <a:chExt cx="2814214" cy="1044212"/>
          </a:xfrm>
        </p:grpSpPr>
        <p:sp>
          <p:nvSpPr>
            <p:cNvPr id="19" name="Freeform 19"/>
            <p:cNvSpPr/>
            <p:nvPr/>
          </p:nvSpPr>
          <p:spPr>
            <a:xfrm>
              <a:off x="0" y="0"/>
              <a:ext cx="2814214" cy="825119"/>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2814214" cy="1044212"/>
            </a:xfrm>
            <a:prstGeom prst="rect">
              <a:avLst/>
            </a:prstGeom>
          </p:spPr>
          <p:txBody>
            <a:bodyPr lIns="50800" tIns="50800" rIns="50800" bIns="50800" rtlCol="0" anchor="ctr"/>
            <a:lstStyle/>
            <a:p>
              <a:pPr algn="ctr">
                <a:lnSpc>
                  <a:spcPts val="8539"/>
                </a:lnSpc>
                <a:spcBef>
                  <a:spcPct val="0"/>
                </a:spcBef>
              </a:pPr>
              <a:r>
                <a:rPr lang="en-US" sz="7200" b="1">
                  <a:solidFill>
                    <a:srgbClr val="000000"/>
                  </a:solidFill>
                  <a:latin typeface="Times New Roman" pitchFamily="18" charset="0"/>
                  <a:cs typeface="Times New Roman" pitchFamily="18" charset="0"/>
                </a:rPr>
                <a:t>Phép đối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467503" y="2897294"/>
            <a:ext cx="13305897" cy="4522392"/>
          </a:xfrm>
          <a:prstGeom prst="rect">
            <a:avLst/>
          </a:prstGeom>
        </p:spPr>
        <p:txBody>
          <a:bodyPr wrap="square" lIns="0" tIns="0" rIns="0" bIns="0" rtlCol="0" anchor="t">
            <a:spAutoFit/>
          </a:bodyPr>
          <a:lstStyle/>
          <a:p>
            <a:pPr algn="ctr">
              <a:lnSpc>
                <a:spcPts val="8253"/>
              </a:lnSpc>
            </a:pPr>
            <a:endParaRPr lang="en-US" sz="13800" b="1" spc="63">
              <a:solidFill>
                <a:srgbClr val="FF0000"/>
              </a:solidFill>
              <a:latin typeface="Times New Roman" pitchFamily="18" charset="0"/>
              <a:cs typeface="Times New Roman" pitchFamily="18" charset="0"/>
            </a:endParaRPr>
          </a:p>
          <a:p>
            <a:pPr algn="ctr">
              <a:lnSpc>
                <a:spcPts val="8253"/>
              </a:lnSpc>
            </a:pPr>
            <a:r>
              <a:rPr lang="en-US" sz="13800" b="1" spc="63">
                <a:solidFill>
                  <a:srgbClr val="FF0000"/>
                </a:solidFill>
                <a:latin typeface="Times New Roman" pitchFamily="18" charset="0"/>
                <a:cs typeface="Times New Roman" pitchFamily="18" charset="0"/>
              </a:rPr>
              <a:t>II. BÀI TẬP </a:t>
            </a:r>
          </a:p>
          <a:p>
            <a:pPr algn="ctr">
              <a:lnSpc>
                <a:spcPts val="8253"/>
              </a:lnSpc>
            </a:pPr>
            <a:endParaRPr lang="en-US" sz="13800" b="1" spc="63">
              <a:solidFill>
                <a:srgbClr val="FF0000"/>
              </a:solidFill>
              <a:latin typeface="Times New Roman" pitchFamily="18" charset="0"/>
              <a:cs typeface="Times New Roman" pitchFamily="18" charset="0"/>
            </a:endParaRPr>
          </a:p>
          <a:p>
            <a:pPr algn="ctr">
              <a:lnSpc>
                <a:spcPts val="8253"/>
              </a:lnSpc>
            </a:pPr>
            <a:r>
              <a:rPr lang="en-US" sz="13800" b="1" spc="63">
                <a:solidFill>
                  <a:srgbClr val="FF0000"/>
                </a:solidFill>
                <a:latin typeface="Times New Roman" pitchFamily="18" charset="0"/>
                <a:cs typeface="Times New Roman" pitchFamily="18" charset="0"/>
              </a:rPr>
              <a:t>THỰC HÀNH</a:t>
            </a:r>
            <a:endParaRPr lang="en-US" sz="6398" spc="63">
              <a:solidFill>
                <a:srgbClr val="E18455"/>
              </a:solidFill>
              <a:latin typeface="Coiny"/>
            </a:endParaRPr>
          </a:p>
        </p:txBody>
      </p:sp>
      <p:sp>
        <p:nvSpPr>
          <p:cNvPr id="13" name="Freeform 13"/>
          <p:cNvSpPr/>
          <p:nvPr/>
        </p:nvSpPr>
        <p:spPr>
          <a:xfrm>
            <a:off x="-178340" y="6059303"/>
            <a:ext cx="2590425" cy="4227697"/>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xmlns="" val="18432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169400" y="1344227"/>
            <a:ext cx="12748929" cy="6694873"/>
            <a:chOff x="0" y="0"/>
            <a:chExt cx="2814214" cy="1000631"/>
          </a:xfrm>
        </p:grpSpPr>
        <p:sp>
          <p:nvSpPr>
            <p:cNvPr id="9" name="Freeform 9"/>
            <p:cNvSpPr/>
            <p:nvPr/>
          </p:nvSpPr>
          <p:spPr>
            <a:xfrm>
              <a:off x="0" y="0"/>
              <a:ext cx="2814214" cy="1000631"/>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169400" y="1855449"/>
            <a:ext cx="12527799" cy="8348439"/>
          </a:xfrm>
          <a:prstGeom prst="rect">
            <a:avLst/>
          </a:prstGeom>
        </p:spPr>
        <p:txBody>
          <a:bodyPr wrap="square" lIns="0" tIns="0" rIns="0" bIns="0" rtlCol="0" anchor="t">
            <a:spAutoFit/>
          </a:bodyPr>
          <a:lstStyle/>
          <a:p>
            <a:pPr algn="just">
              <a:lnSpc>
                <a:spcPts val="7559"/>
              </a:lnSpc>
            </a:pPr>
            <a:r>
              <a:rPr lang="en-US" sz="6000" b="1" spc="53" dirty="0">
                <a:solidFill>
                  <a:srgbClr val="E18455"/>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Bài</a:t>
            </a:r>
            <a:r>
              <a:rPr lang="en-US" sz="6000" b="1" spc="53" dirty="0">
                <a:solidFill>
                  <a:srgbClr val="C00000"/>
                </a:solidFill>
                <a:latin typeface="Times New Roman" pitchFamily="18" charset="0"/>
                <a:cs typeface="Times New Roman" pitchFamily="18" charset="0"/>
              </a:rPr>
              <a:t> 1:  </a:t>
            </a:r>
            <a:r>
              <a:rPr lang="en-US" sz="6000" b="1" spc="53" dirty="0" err="1">
                <a:solidFill>
                  <a:srgbClr val="C00000"/>
                </a:solidFill>
                <a:latin typeface="Times New Roman" pitchFamily="18" charset="0"/>
                <a:cs typeface="Times New Roman" pitchFamily="18" charset="0"/>
              </a:rPr>
              <a:t>Chỉ</a:t>
            </a:r>
            <a:r>
              <a:rPr lang="en-US" sz="6000" b="1" spc="53" dirty="0">
                <a:solidFill>
                  <a:srgbClr val="C00000"/>
                </a:solidFill>
                <a:latin typeface="Times New Roman" pitchFamily="18" charset="0"/>
                <a:cs typeface="Times New Roman" pitchFamily="18" charset="0"/>
              </a:rPr>
              <a:t> ra </a:t>
            </a:r>
            <a:r>
              <a:rPr lang="en-US" sz="6000" b="1" spc="53" dirty="0" err="1">
                <a:solidFill>
                  <a:srgbClr val="C00000"/>
                </a:solidFill>
                <a:latin typeface="Times New Roman" pitchFamily="18" charset="0"/>
                <a:cs typeface="Times New Roman" pitchFamily="18" charset="0"/>
              </a:rPr>
              <a:t>các</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cặp</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câu</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hoặc</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vế</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câu</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đối</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nhau</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trong</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những</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câu</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dưới</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đây</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Phân</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tích</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một</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cặp</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đối</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để</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thấy</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các</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từ</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ngữ</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và</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cấu</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trúc</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câu</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trong</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cặp</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ấy</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đối</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nhau</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về</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những</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mặt</a:t>
            </a:r>
            <a:r>
              <a:rPr lang="en-US" sz="6000" b="1" spc="53" dirty="0">
                <a:solidFill>
                  <a:srgbClr val="C00000"/>
                </a:solidFill>
                <a:latin typeface="Times New Roman" pitchFamily="18" charset="0"/>
                <a:cs typeface="Times New Roman" pitchFamily="18" charset="0"/>
              </a:rPr>
              <a:t> </a:t>
            </a:r>
            <a:r>
              <a:rPr lang="en-US" sz="6000" b="1" spc="53" dirty="0" err="1">
                <a:solidFill>
                  <a:srgbClr val="C00000"/>
                </a:solidFill>
                <a:latin typeface="Times New Roman" pitchFamily="18" charset="0"/>
                <a:cs typeface="Times New Roman" pitchFamily="18" charset="0"/>
              </a:rPr>
              <a:t>nào</a:t>
            </a:r>
            <a:r>
              <a:rPr lang="en-US" sz="6000" b="1" spc="53" dirty="0">
                <a:solidFill>
                  <a:srgbClr val="C00000"/>
                </a:solidFill>
                <a:latin typeface="Times New Roman" pitchFamily="18" charset="0"/>
                <a:cs typeface="Times New Roman" pitchFamily="18" charset="0"/>
              </a:rPr>
              <a:t>.</a:t>
            </a:r>
          </a:p>
          <a:p>
            <a:pPr algn="just">
              <a:lnSpc>
                <a:spcPts val="7559"/>
              </a:lnSpc>
            </a:pPr>
            <a:endParaRPr lang="en-US" sz="6000" b="1" spc="53" dirty="0">
              <a:solidFill>
                <a:srgbClr val="C00000"/>
              </a:solidFill>
              <a:latin typeface="Times New Roman" pitchFamily="18" charset="0"/>
              <a:cs typeface="Times New Roman" pitchFamily="18" charset="0"/>
            </a:endParaRPr>
          </a:p>
          <a:p>
            <a:pPr algn="ctr">
              <a:lnSpc>
                <a:spcPts val="6859"/>
              </a:lnSpc>
            </a:pPr>
            <a:endParaRPr lang="en-US" sz="5399" spc="53" dirty="0">
              <a:solidFill>
                <a:srgbClr val="E18455"/>
              </a:solidFill>
              <a:latin typeface="Poppins Bold"/>
            </a:endParaRPr>
          </a:p>
          <a:p>
            <a:pPr algn="ctr">
              <a:lnSpc>
                <a:spcPts val="6299"/>
              </a:lnSpc>
            </a:pPr>
            <a:endParaRPr lang="en-US" sz="5399" spc="53" dirty="0">
              <a:solidFill>
                <a:srgbClr val="E18455"/>
              </a:solidFill>
              <a:latin typeface="Poppins Bold"/>
            </a:endParaRPr>
          </a:p>
          <a:p>
            <a:pPr algn="ctr">
              <a:lnSpc>
                <a:spcPts val="6299"/>
              </a:lnSpc>
              <a:spcBef>
                <a:spcPct val="0"/>
              </a:spcBef>
            </a:pPr>
            <a:endParaRPr lang="en-US" sz="5399" spc="53"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85800" y="647700"/>
            <a:ext cx="16306800" cy="3429000"/>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85800" y="558792"/>
            <a:ext cx="16535400" cy="3517907"/>
            <a:chOff x="0" y="-57150"/>
            <a:chExt cx="2506723" cy="1368373"/>
          </a:xfrm>
        </p:grpSpPr>
        <p:sp>
          <p:nvSpPr>
            <p:cNvPr id="9" name="Freeform 9"/>
            <p:cNvSpPr/>
            <p:nvPr/>
          </p:nvSpPr>
          <p:spPr>
            <a:xfrm>
              <a:off x="0" y="0"/>
              <a:ext cx="2506723" cy="1311223"/>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914400" y="647700"/>
            <a:ext cx="15925799" cy="3116252"/>
          </a:xfrm>
          <a:prstGeom prst="rect">
            <a:avLst/>
          </a:prstGeom>
        </p:spPr>
        <p:txBody>
          <a:bodyPr wrap="square" lIns="0" tIns="0" rIns="0" bIns="0" rtlCol="0" anchor="t">
            <a:spAutoFit/>
          </a:bodyPr>
          <a:lstStyle/>
          <a:p>
            <a:pPr algn="ctr"/>
            <a:endParaRPr lang="en-US" sz="4000" b="1" spc="53" dirty="0">
              <a:solidFill>
                <a:srgbClr val="C00000"/>
              </a:solidFill>
              <a:latin typeface="Times New Roman" pitchFamily="18" charset="0"/>
              <a:cs typeface="Times New Roman" pitchFamily="18" charset="0"/>
            </a:endParaRPr>
          </a:p>
          <a:p>
            <a:pPr algn="ctr"/>
            <a:r>
              <a:rPr lang="en-US" sz="4000" b="1" spc="53" dirty="0">
                <a:solidFill>
                  <a:srgbClr val="C00000"/>
                </a:solidFill>
                <a:latin typeface="Times New Roman" pitchFamily="18" charset="0"/>
                <a:cs typeface="Times New Roman" pitchFamily="18" charset="0"/>
              </a:rPr>
              <a:t>PHIẾU HỌC TẬP SỐ 1:</a:t>
            </a:r>
          </a:p>
          <a:p>
            <a:pPr algn="just"/>
            <a:r>
              <a:rPr lang="en-US" sz="4000" b="1" spc="53" dirty="0" err="1">
                <a:solidFill>
                  <a:srgbClr val="C00000"/>
                </a:solidFill>
                <a:latin typeface="Times New Roman" pitchFamily="18" charset="0"/>
                <a:cs typeface="Times New Roman" pitchFamily="18" charset="0"/>
              </a:rPr>
              <a:t>Bài</a:t>
            </a:r>
            <a:r>
              <a:rPr lang="en-US" sz="4000" b="1" spc="53" dirty="0">
                <a:solidFill>
                  <a:srgbClr val="C00000"/>
                </a:solidFill>
                <a:latin typeface="Times New Roman" pitchFamily="18" charset="0"/>
                <a:cs typeface="Times New Roman" pitchFamily="18" charset="0"/>
              </a:rPr>
              <a:t> 1:  </a:t>
            </a:r>
            <a:r>
              <a:rPr lang="en-US" sz="4000" b="1" spc="53" dirty="0" err="1">
                <a:solidFill>
                  <a:srgbClr val="C00000"/>
                </a:solidFill>
                <a:latin typeface="Times New Roman" pitchFamily="18" charset="0"/>
                <a:cs typeface="Times New Roman" pitchFamily="18" charset="0"/>
              </a:rPr>
              <a:t>Chỉ</a:t>
            </a:r>
            <a:r>
              <a:rPr lang="en-US" sz="4000" b="1" spc="53" dirty="0">
                <a:solidFill>
                  <a:srgbClr val="C00000"/>
                </a:solidFill>
                <a:latin typeface="Times New Roman" pitchFamily="18" charset="0"/>
                <a:cs typeface="Times New Roman" pitchFamily="18" charset="0"/>
              </a:rPr>
              <a:t> ra </a:t>
            </a:r>
            <a:r>
              <a:rPr lang="en-US" sz="4000" b="1" spc="53" dirty="0" err="1">
                <a:solidFill>
                  <a:srgbClr val="C00000"/>
                </a:solidFill>
                <a:latin typeface="Times New Roman" pitchFamily="18" charset="0"/>
                <a:cs typeface="Times New Roman" pitchFamily="18" charset="0"/>
              </a:rPr>
              <a:t>các</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cặp</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câu</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hoặc</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vế</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câu</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đối</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nhau</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trong</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những</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câu</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dưới</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đây</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Phân</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tích</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một</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cặp</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đối</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để</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thấy</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các</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từ</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ngữ</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và</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cấu</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trúc</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câu</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trong</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cặp</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ấy</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đối</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nhau</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về</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những</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mặt</a:t>
            </a:r>
            <a:r>
              <a:rPr lang="en-US" sz="4000" b="1" spc="53" dirty="0">
                <a:solidFill>
                  <a:srgbClr val="C00000"/>
                </a:solidFill>
                <a:latin typeface="Times New Roman" pitchFamily="18" charset="0"/>
                <a:cs typeface="Times New Roman" pitchFamily="18" charset="0"/>
              </a:rPr>
              <a:t> </a:t>
            </a:r>
            <a:r>
              <a:rPr lang="en-US" sz="4000" b="1" spc="53" dirty="0" err="1">
                <a:solidFill>
                  <a:srgbClr val="C00000"/>
                </a:solidFill>
                <a:latin typeface="Times New Roman" pitchFamily="18" charset="0"/>
                <a:cs typeface="Times New Roman" pitchFamily="18" charset="0"/>
              </a:rPr>
              <a:t>nào</a:t>
            </a:r>
            <a:r>
              <a:rPr lang="en-US" sz="4000" b="1" spc="53" dirty="0">
                <a:solidFill>
                  <a:srgbClr val="C00000"/>
                </a:solidFill>
                <a:latin typeface="Times New Roman" pitchFamily="18" charset="0"/>
                <a:cs typeface="Times New Roman" pitchFamily="18" charset="0"/>
              </a:rPr>
              <a:t>.</a:t>
            </a:r>
            <a:endParaRPr lang="en-US" sz="5399" spc="53" dirty="0">
              <a:solidFill>
                <a:srgbClr val="E18455"/>
              </a:solidFill>
              <a:latin typeface="Poppins Bold"/>
            </a:endParaRPr>
          </a:p>
        </p:txBody>
      </p:sp>
      <p:graphicFrame>
        <p:nvGraphicFramePr>
          <p:cNvPr id="11" name="Bảng 10"/>
          <p:cNvGraphicFramePr>
            <a:graphicFrameLocks noGrp="1"/>
          </p:cNvGraphicFramePr>
          <p:nvPr>
            <p:extLst>
              <p:ext uri="{D42A27DB-BD31-4B8C-83A1-F6EECF244321}">
                <p14:modId xmlns:p14="http://schemas.microsoft.com/office/powerpoint/2010/main" xmlns="" val="2958340224"/>
              </p:ext>
            </p:extLst>
          </p:nvPr>
        </p:nvGraphicFramePr>
        <p:xfrm>
          <a:off x="685800" y="4991100"/>
          <a:ext cx="16383004" cy="4295461"/>
        </p:xfrm>
        <a:graphic>
          <a:graphicData uri="http://schemas.openxmlformats.org/drawingml/2006/table">
            <a:tbl>
              <a:tblPr firstRow="1" bandRow="1">
                <a:tableStyleId>{5C22544A-7EE6-4342-B048-85BDC9FD1C3A}</a:tableStyleId>
              </a:tblPr>
              <a:tblGrid>
                <a:gridCol w="4095751">
                  <a:extLst>
                    <a:ext uri="{9D8B030D-6E8A-4147-A177-3AD203B41FA5}">
                      <a16:colId xmlns:a16="http://schemas.microsoft.com/office/drawing/2014/main" xmlns="" val="20000"/>
                    </a:ext>
                  </a:extLst>
                </a:gridCol>
                <a:gridCol w="4095751">
                  <a:extLst>
                    <a:ext uri="{9D8B030D-6E8A-4147-A177-3AD203B41FA5}">
                      <a16:colId xmlns:a16="http://schemas.microsoft.com/office/drawing/2014/main" xmlns="" val="20001"/>
                    </a:ext>
                  </a:extLst>
                </a:gridCol>
                <a:gridCol w="4095751">
                  <a:extLst>
                    <a:ext uri="{9D8B030D-6E8A-4147-A177-3AD203B41FA5}">
                      <a16:colId xmlns:a16="http://schemas.microsoft.com/office/drawing/2014/main" xmlns="" val="20002"/>
                    </a:ext>
                  </a:extLst>
                </a:gridCol>
                <a:gridCol w="4095751">
                  <a:extLst>
                    <a:ext uri="{9D8B030D-6E8A-4147-A177-3AD203B41FA5}">
                      <a16:colId xmlns:a16="http://schemas.microsoft.com/office/drawing/2014/main" xmlns="" val="20003"/>
                    </a:ext>
                  </a:extLst>
                </a:gridCol>
              </a:tblGrid>
              <a:tr h="1574357">
                <a:tc>
                  <a:txBody>
                    <a:bodyPr/>
                    <a:lstStyle/>
                    <a:p>
                      <a:pPr algn="ctr"/>
                      <a:r>
                        <a:rPr lang="en-US" sz="4800" dirty="0">
                          <a:solidFill>
                            <a:srgbClr val="C00000"/>
                          </a:solidFill>
                          <a:latin typeface="Times New Roman" pitchFamily="18" charset="0"/>
                          <a:cs typeface="Times New Roman" pitchFamily="18" charset="0"/>
                        </a:rPr>
                        <a:t>NHÓM</a:t>
                      </a:r>
                      <a:r>
                        <a:rPr lang="en-US" sz="4800" baseline="0" dirty="0">
                          <a:solidFill>
                            <a:srgbClr val="C00000"/>
                          </a:solidFill>
                          <a:latin typeface="Times New Roman" pitchFamily="18" charset="0"/>
                          <a:cs typeface="Times New Roman" pitchFamily="18" charset="0"/>
                        </a:rPr>
                        <a:t> 1 (a)</a:t>
                      </a:r>
                      <a:endParaRPr lang="en-US" sz="4800" dirty="0">
                        <a:solidFill>
                          <a:srgbClr val="C00000"/>
                        </a:solidFill>
                        <a:latin typeface="Times New Roman" pitchFamily="18" charset="0"/>
                        <a:cs typeface="Times New Roman" pitchFamily="18" charset="0"/>
                      </a:endParaRPr>
                    </a:p>
                  </a:txBody>
                  <a:tcPr>
                    <a:solidFill>
                      <a:srgbClr val="FFC000"/>
                    </a:solidFill>
                  </a:tcPr>
                </a:tc>
                <a:tc>
                  <a:txBody>
                    <a:bodyPr/>
                    <a:lstStyle/>
                    <a:p>
                      <a:pPr algn="ctr"/>
                      <a:r>
                        <a:rPr lang="en-US" sz="4800" dirty="0">
                          <a:solidFill>
                            <a:srgbClr val="C00000"/>
                          </a:solidFill>
                          <a:latin typeface="Times New Roman" pitchFamily="18" charset="0"/>
                          <a:cs typeface="Times New Roman" pitchFamily="18" charset="0"/>
                        </a:rPr>
                        <a:t>NHÓM</a:t>
                      </a:r>
                      <a:r>
                        <a:rPr lang="en-US" sz="4800" baseline="0" dirty="0">
                          <a:solidFill>
                            <a:srgbClr val="C00000"/>
                          </a:solidFill>
                          <a:latin typeface="Times New Roman" pitchFamily="18" charset="0"/>
                          <a:cs typeface="Times New Roman" pitchFamily="18" charset="0"/>
                        </a:rPr>
                        <a:t> 2 (b)</a:t>
                      </a:r>
                      <a:endParaRPr lang="en-US" sz="4800" dirty="0">
                        <a:solidFill>
                          <a:srgbClr val="C00000"/>
                        </a:solidFill>
                        <a:latin typeface="Times New Roman" pitchFamily="18" charset="0"/>
                        <a:cs typeface="Times New Roman" pitchFamily="18" charset="0"/>
                      </a:endParaRPr>
                    </a:p>
                  </a:txBody>
                  <a:tcPr>
                    <a:solidFill>
                      <a:srgbClr val="FFC000"/>
                    </a:solidFill>
                  </a:tcPr>
                </a:tc>
                <a:tc>
                  <a:txBody>
                    <a:bodyPr/>
                    <a:lstStyle/>
                    <a:p>
                      <a:pPr algn="ctr"/>
                      <a:r>
                        <a:rPr lang="en-US" sz="4800" dirty="0">
                          <a:solidFill>
                            <a:srgbClr val="C00000"/>
                          </a:solidFill>
                          <a:latin typeface="Times New Roman" pitchFamily="18" charset="0"/>
                          <a:cs typeface="Times New Roman" pitchFamily="18" charset="0"/>
                        </a:rPr>
                        <a:t>NHÓM</a:t>
                      </a:r>
                      <a:r>
                        <a:rPr lang="en-US" sz="4800" baseline="0" dirty="0">
                          <a:solidFill>
                            <a:srgbClr val="C00000"/>
                          </a:solidFill>
                          <a:latin typeface="Times New Roman" pitchFamily="18" charset="0"/>
                          <a:cs typeface="Times New Roman" pitchFamily="18" charset="0"/>
                        </a:rPr>
                        <a:t> 3 (c)</a:t>
                      </a:r>
                      <a:endParaRPr lang="en-US" sz="4800" dirty="0">
                        <a:solidFill>
                          <a:srgbClr val="C00000"/>
                        </a:solidFill>
                        <a:latin typeface="Times New Roman" pitchFamily="18" charset="0"/>
                        <a:cs typeface="Times New Roman" pitchFamily="18" charset="0"/>
                      </a:endParaRPr>
                    </a:p>
                  </a:txBody>
                  <a:tcPr>
                    <a:solidFill>
                      <a:srgbClr val="FFC000"/>
                    </a:solidFill>
                  </a:tcPr>
                </a:tc>
                <a:tc>
                  <a:txBody>
                    <a:bodyPr/>
                    <a:lstStyle/>
                    <a:p>
                      <a:pPr algn="ctr"/>
                      <a:r>
                        <a:rPr lang="en-US" sz="4800" dirty="0">
                          <a:solidFill>
                            <a:srgbClr val="C00000"/>
                          </a:solidFill>
                          <a:latin typeface="Times New Roman" pitchFamily="18" charset="0"/>
                          <a:cs typeface="Times New Roman" pitchFamily="18" charset="0"/>
                        </a:rPr>
                        <a:t>NHÓM</a:t>
                      </a:r>
                      <a:r>
                        <a:rPr lang="en-US" sz="4800" baseline="0" dirty="0">
                          <a:solidFill>
                            <a:srgbClr val="C00000"/>
                          </a:solidFill>
                          <a:latin typeface="Times New Roman" pitchFamily="18" charset="0"/>
                          <a:cs typeface="Times New Roman" pitchFamily="18" charset="0"/>
                        </a:rPr>
                        <a:t> 4 (</a:t>
                      </a:r>
                      <a:r>
                        <a:rPr lang="en-US" sz="4800" baseline="0" dirty="0" err="1">
                          <a:solidFill>
                            <a:srgbClr val="C00000"/>
                          </a:solidFill>
                          <a:latin typeface="Times New Roman" pitchFamily="18" charset="0"/>
                          <a:cs typeface="Times New Roman" pitchFamily="18" charset="0"/>
                        </a:rPr>
                        <a:t>phân</a:t>
                      </a:r>
                      <a:r>
                        <a:rPr lang="en-US" sz="4800" baseline="0" dirty="0">
                          <a:solidFill>
                            <a:srgbClr val="C00000"/>
                          </a:solidFill>
                          <a:latin typeface="Times New Roman" pitchFamily="18" charset="0"/>
                          <a:cs typeface="Times New Roman" pitchFamily="18" charset="0"/>
                        </a:rPr>
                        <a:t> </a:t>
                      </a:r>
                      <a:r>
                        <a:rPr lang="en-US" sz="4800" baseline="0" dirty="0" err="1">
                          <a:solidFill>
                            <a:srgbClr val="C00000"/>
                          </a:solidFill>
                          <a:latin typeface="Times New Roman" pitchFamily="18" charset="0"/>
                          <a:cs typeface="Times New Roman" pitchFamily="18" charset="0"/>
                        </a:rPr>
                        <a:t>tích</a:t>
                      </a:r>
                      <a:r>
                        <a:rPr lang="en-US" sz="4800" baseline="0" dirty="0">
                          <a:solidFill>
                            <a:srgbClr val="C00000"/>
                          </a:solidFill>
                          <a:latin typeface="Times New Roman" pitchFamily="18" charset="0"/>
                          <a:cs typeface="Times New Roman" pitchFamily="18" charset="0"/>
                        </a:rPr>
                        <a:t>)</a:t>
                      </a:r>
                      <a:endParaRPr lang="en-US" sz="4800" dirty="0">
                        <a:solidFill>
                          <a:srgbClr val="C00000"/>
                        </a:solidFill>
                        <a:latin typeface="Times New Roman" pitchFamily="18" charset="0"/>
                        <a:cs typeface="Times New Roman" pitchFamily="18" charset="0"/>
                      </a:endParaRPr>
                    </a:p>
                  </a:txBody>
                  <a:tcPr>
                    <a:solidFill>
                      <a:srgbClr val="FFC000"/>
                    </a:solidFill>
                  </a:tcPr>
                </a:tc>
                <a:extLst>
                  <a:ext uri="{0D108BD9-81ED-4DB2-BD59-A6C34878D82A}">
                    <a16:rowId xmlns:a16="http://schemas.microsoft.com/office/drawing/2014/main" xmlns="" val="10000"/>
                  </a:ext>
                </a:extLst>
              </a:tr>
              <a:tr h="2721104">
                <a:tc>
                  <a:txBody>
                    <a:bodyPr/>
                    <a:lstStyle/>
                    <a:p>
                      <a:pPr algn="ctr"/>
                      <a:endParaRPr lang="en-US" sz="3200" b="1">
                        <a:latin typeface="Times New Roman" pitchFamily="18" charset="0"/>
                        <a:cs typeface="Times New Roman" pitchFamily="18" charset="0"/>
                      </a:endParaRPr>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a:p>
                  </a:txBody>
                  <a:tcPr>
                    <a:solidFill>
                      <a:schemeClr val="accent6">
                        <a:lumMod val="40000"/>
                        <a:lumOff val="60000"/>
                      </a:schemeClr>
                    </a:solidFill>
                  </a:tcPr>
                </a:tc>
                <a:tc>
                  <a:txBody>
                    <a:bodyPr/>
                    <a:lstStyle/>
                    <a:p>
                      <a:endParaRPr lang="en-US" dirty="0"/>
                    </a:p>
                  </a:txBody>
                  <a:tcPr>
                    <a:solidFill>
                      <a:schemeClr val="accent6">
                        <a:lumMod val="40000"/>
                        <a:lumOff val="60000"/>
                      </a:schemeClr>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740269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743200" y="1333500"/>
            <a:ext cx="13238443" cy="7228272"/>
            <a:chOff x="0" y="0"/>
            <a:chExt cx="2729856" cy="1844339"/>
          </a:xfrm>
        </p:grpSpPr>
        <p:sp>
          <p:nvSpPr>
            <p:cNvPr id="9" name="Freeform 9"/>
            <p:cNvSpPr/>
            <p:nvPr/>
          </p:nvSpPr>
          <p:spPr>
            <a:xfrm>
              <a:off x="0" y="0"/>
              <a:ext cx="2729856" cy="1844339"/>
            </a:xfrm>
            <a:custGeom>
              <a:avLst/>
              <a:gdLst/>
              <a:ahLst/>
              <a:cxnLst/>
              <a:rect l="l" t="t" r="r" b="b"/>
              <a:pathLst>
                <a:path w="2729856" h="1844339">
                  <a:moveTo>
                    <a:pt x="74693" y="0"/>
                  </a:moveTo>
                  <a:lnTo>
                    <a:pt x="2655163" y="0"/>
                  </a:lnTo>
                  <a:cubicBezTo>
                    <a:pt x="2696415" y="0"/>
                    <a:pt x="2729856" y="33441"/>
                    <a:pt x="2729856" y="74693"/>
                  </a:cubicBezTo>
                  <a:lnTo>
                    <a:pt x="2729856" y="1769646"/>
                  </a:lnTo>
                  <a:cubicBezTo>
                    <a:pt x="2729856" y="1810898"/>
                    <a:pt x="2696415" y="1844339"/>
                    <a:pt x="2655163" y="1844339"/>
                  </a:cubicBezTo>
                  <a:lnTo>
                    <a:pt x="74693" y="1844339"/>
                  </a:lnTo>
                  <a:cubicBezTo>
                    <a:pt x="33441" y="1844339"/>
                    <a:pt x="0" y="1810898"/>
                    <a:pt x="0" y="1769646"/>
                  </a:cubicBezTo>
                  <a:lnTo>
                    <a:pt x="0" y="74693"/>
                  </a:lnTo>
                  <a:cubicBezTo>
                    <a:pt x="0" y="33441"/>
                    <a:pt x="33441" y="0"/>
                    <a:pt x="74693"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581400" y="1725228"/>
            <a:ext cx="12336930" cy="7006277"/>
          </a:xfrm>
          <a:prstGeom prst="rect">
            <a:avLst/>
          </a:prstGeom>
        </p:spPr>
        <p:txBody>
          <a:bodyPr wrap="square" lIns="0" tIns="0" rIns="0" bIns="0" rtlCol="0" anchor="t">
            <a:spAutoFit/>
          </a:bodyPr>
          <a:lstStyle/>
          <a:p>
            <a:pPr algn="ctr">
              <a:lnSpc>
                <a:spcPts val="4620"/>
              </a:lnSpc>
            </a:pPr>
            <a:endParaRPr dirty="0"/>
          </a:p>
          <a:p>
            <a:pPr algn="ctr">
              <a:lnSpc>
                <a:spcPts val="6047"/>
              </a:lnSpc>
            </a:pPr>
            <a:endParaRPr lang="en-US" dirty="0"/>
          </a:p>
          <a:p>
            <a:pPr marL="1143000" indent="-1143000" algn="just">
              <a:lnSpc>
                <a:spcPts val="6047"/>
              </a:lnSpc>
              <a:buAutoNum type="alphaLcPeriod"/>
            </a:pPr>
            <a:r>
              <a:rPr lang="en-US" sz="6600" b="1" spc="43" dirty="0" err="1">
                <a:solidFill>
                  <a:srgbClr val="0070C0"/>
                </a:solidFill>
                <a:latin typeface="Times New Roman" pitchFamily="18" charset="0"/>
                <a:cs typeface="Times New Roman" pitchFamily="18" charset="0"/>
              </a:rPr>
              <a:t>Vế</a:t>
            </a:r>
            <a:r>
              <a:rPr lang="en-US" sz="6600" b="1" spc="43" dirty="0">
                <a:solidFill>
                  <a:srgbClr val="0070C0"/>
                </a:solidFill>
                <a:latin typeface="Times New Roman" pitchFamily="18" charset="0"/>
                <a:cs typeface="Times New Roman" pitchFamily="18" charset="0"/>
              </a:rPr>
              <a:t> </a:t>
            </a:r>
            <a:r>
              <a:rPr lang="en-US" sz="6600" b="1" spc="43" dirty="0" err="1">
                <a:solidFill>
                  <a:srgbClr val="0070C0"/>
                </a:solidFill>
                <a:latin typeface="Times New Roman" pitchFamily="18" charset="0"/>
                <a:cs typeface="Times New Roman" pitchFamily="18" charset="0"/>
              </a:rPr>
              <a:t>câu</a:t>
            </a:r>
            <a:r>
              <a:rPr lang="en-US" sz="6600" b="1" spc="43" dirty="0">
                <a:solidFill>
                  <a:srgbClr val="0070C0"/>
                </a:solidFill>
                <a:latin typeface="Times New Roman" pitchFamily="18" charset="0"/>
                <a:cs typeface="Times New Roman" pitchFamily="18" charset="0"/>
              </a:rPr>
              <a:t> </a:t>
            </a:r>
            <a:r>
              <a:rPr lang="en-US" sz="6600" b="1" spc="43" dirty="0" err="1">
                <a:solidFill>
                  <a:srgbClr val="0070C0"/>
                </a:solidFill>
                <a:latin typeface="Times New Roman" pitchFamily="18" charset="0"/>
                <a:cs typeface="Times New Roman" pitchFamily="18" charset="0"/>
              </a:rPr>
              <a:t>đối</a:t>
            </a:r>
            <a:r>
              <a:rPr lang="en-US" sz="6600" b="1" spc="43" dirty="0">
                <a:solidFill>
                  <a:srgbClr val="0070C0"/>
                </a:solidFill>
                <a:latin typeface="Times New Roman" pitchFamily="18" charset="0"/>
                <a:cs typeface="Times New Roman" pitchFamily="18" charset="0"/>
              </a:rPr>
              <a:t> </a:t>
            </a:r>
            <a:r>
              <a:rPr lang="en-US" sz="6600" b="1" spc="43" dirty="0" err="1">
                <a:solidFill>
                  <a:srgbClr val="0070C0"/>
                </a:solidFill>
                <a:latin typeface="Times New Roman" pitchFamily="18" charset="0"/>
                <a:cs typeface="Times New Roman" pitchFamily="18" charset="0"/>
              </a:rPr>
              <a:t>nhau</a:t>
            </a:r>
            <a:endParaRPr lang="en-US" sz="6600" b="1" spc="43" dirty="0">
              <a:solidFill>
                <a:srgbClr val="0070C0"/>
              </a:solidFill>
              <a:latin typeface="Times New Roman" pitchFamily="18" charset="0"/>
              <a:cs typeface="Times New Roman" pitchFamily="18" charset="0"/>
            </a:endParaRPr>
          </a:p>
          <a:p>
            <a:pPr algn="just">
              <a:lnSpc>
                <a:spcPts val="6047"/>
              </a:lnSpc>
            </a:pPr>
            <a:endParaRPr lang="en-US" sz="6600" b="1" spc="43" dirty="0">
              <a:solidFill>
                <a:srgbClr val="0070C0"/>
              </a:solidFill>
              <a:latin typeface="Times New Roman" pitchFamily="18" charset="0"/>
              <a:cs typeface="Times New Roman" pitchFamily="18" charset="0"/>
            </a:endParaRPr>
          </a:p>
          <a:p>
            <a:pPr algn="just">
              <a:lnSpc>
                <a:spcPts val="6047"/>
              </a:lnSpc>
            </a:pPr>
            <a:r>
              <a:rPr lang="en-US" sz="6600" b="1" spc="43" dirty="0" err="1">
                <a:solidFill>
                  <a:srgbClr val="E18455"/>
                </a:solidFill>
                <a:latin typeface="Times New Roman" pitchFamily="18" charset="0"/>
                <a:cs typeface="Times New Roman" pitchFamily="18" charset="0"/>
              </a:rPr>
              <a:t>Bên</a:t>
            </a:r>
            <a:r>
              <a:rPr lang="en-US" sz="6600" b="1" spc="43" dirty="0">
                <a:solidFill>
                  <a:srgbClr val="E18455"/>
                </a:solidFill>
                <a:latin typeface="Times New Roman" pitchFamily="18" charset="0"/>
                <a:cs typeface="Times New Roman" pitchFamily="18" charset="0"/>
              </a:rPr>
              <a:t> </a:t>
            </a:r>
            <a:r>
              <a:rPr lang="en-US" sz="6600" b="1" spc="43" dirty="0" err="1">
                <a:solidFill>
                  <a:srgbClr val="E18455"/>
                </a:solidFill>
                <a:latin typeface="Times New Roman" pitchFamily="18" charset="0"/>
                <a:cs typeface="Times New Roman" pitchFamily="18" charset="0"/>
              </a:rPr>
              <a:t>lở</a:t>
            </a:r>
            <a:r>
              <a:rPr lang="en-US" sz="6600" b="1" spc="43" dirty="0">
                <a:solidFill>
                  <a:srgbClr val="E18455"/>
                </a:solidFill>
                <a:latin typeface="Times New Roman" pitchFamily="18" charset="0"/>
                <a:cs typeface="Times New Roman" pitchFamily="18" charset="0"/>
              </a:rPr>
              <a:t> </a:t>
            </a:r>
            <a:r>
              <a:rPr lang="en-US" sz="6600" b="1" spc="43" dirty="0" err="1">
                <a:solidFill>
                  <a:srgbClr val="E18455"/>
                </a:solidFill>
                <a:latin typeface="Times New Roman" pitchFamily="18" charset="0"/>
                <a:cs typeface="Times New Roman" pitchFamily="18" charset="0"/>
              </a:rPr>
              <a:t>thì</a:t>
            </a:r>
            <a:r>
              <a:rPr lang="en-US" sz="6600" b="1" spc="43" dirty="0">
                <a:solidFill>
                  <a:srgbClr val="E18455"/>
                </a:solidFill>
                <a:latin typeface="Times New Roman" pitchFamily="18" charset="0"/>
                <a:cs typeface="Times New Roman" pitchFamily="18" charset="0"/>
              </a:rPr>
              <a:t> </a:t>
            </a:r>
            <a:r>
              <a:rPr lang="en-US" sz="6600" b="1" spc="43" dirty="0" err="1">
                <a:solidFill>
                  <a:srgbClr val="E18455"/>
                </a:solidFill>
                <a:latin typeface="Times New Roman" pitchFamily="18" charset="0"/>
                <a:cs typeface="Times New Roman" pitchFamily="18" charset="0"/>
              </a:rPr>
              <a:t>đục</a:t>
            </a:r>
            <a:r>
              <a:rPr lang="en-US" sz="6600" b="1" spc="43" dirty="0">
                <a:solidFill>
                  <a:srgbClr val="E18455"/>
                </a:solidFill>
                <a:latin typeface="Times New Roman" pitchFamily="18" charset="0"/>
                <a:cs typeface="Times New Roman" pitchFamily="18" charset="0"/>
              </a:rPr>
              <a:t>, </a:t>
            </a:r>
            <a:r>
              <a:rPr lang="en-US" sz="6600" b="1" spc="43" dirty="0" err="1">
                <a:solidFill>
                  <a:srgbClr val="E18455"/>
                </a:solidFill>
                <a:latin typeface="Times New Roman" pitchFamily="18" charset="0"/>
                <a:cs typeface="Times New Roman" pitchFamily="18" charset="0"/>
              </a:rPr>
              <a:t>bên</a:t>
            </a:r>
            <a:r>
              <a:rPr lang="en-US" sz="6600" b="1" spc="43" dirty="0">
                <a:solidFill>
                  <a:srgbClr val="E18455"/>
                </a:solidFill>
                <a:latin typeface="Times New Roman" pitchFamily="18" charset="0"/>
                <a:cs typeface="Times New Roman" pitchFamily="18" charset="0"/>
              </a:rPr>
              <a:t> </a:t>
            </a:r>
            <a:r>
              <a:rPr lang="en-US" sz="6600" b="1" spc="43" dirty="0" err="1">
                <a:solidFill>
                  <a:srgbClr val="E18455"/>
                </a:solidFill>
                <a:latin typeface="Times New Roman" pitchFamily="18" charset="0"/>
                <a:cs typeface="Times New Roman" pitchFamily="18" charset="0"/>
              </a:rPr>
              <a:t>bồi</a:t>
            </a:r>
            <a:r>
              <a:rPr lang="en-US" sz="6600" b="1" spc="43" dirty="0">
                <a:solidFill>
                  <a:srgbClr val="E18455"/>
                </a:solidFill>
                <a:latin typeface="Times New Roman" pitchFamily="18" charset="0"/>
                <a:cs typeface="Times New Roman" pitchFamily="18" charset="0"/>
              </a:rPr>
              <a:t> </a:t>
            </a:r>
            <a:r>
              <a:rPr lang="en-US" sz="6600" b="1" spc="43" dirty="0" err="1">
                <a:solidFill>
                  <a:srgbClr val="E18455"/>
                </a:solidFill>
                <a:latin typeface="Times New Roman" pitchFamily="18" charset="0"/>
                <a:cs typeface="Times New Roman" pitchFamily="18" charset="0"/>
              </a:rPr>
              <a:t>thì</a:t>
            </a:r>
            <a:r>
              <a:rPr lang="en-US" sz="6600" b="1" spc="43" dirty="0">
                <a:solidFill>
                  <a:srgbClr val="E18455"/>
                </a:solidFill>
                <a:latin typeface="Times New Roman" pitchFamily="18" charset="0"/>
                <a:cs typeface="Times New Roman" pitchFamily="18" charset="0"/>
              </a:rPr>
              <a:t> </a:t>
            </a:r>
            <a:r>
              <a:rPr lang="en-US" sz="6600" b="1" spc="43" dirty="0" err="1">
                <a:solidFill>
                  <a:srgbClr val="E18455"/>
                </a:solidFill>
                <a:latin typeface="Times New Roman" pitchFamily="18" charset="0"/>
                <a:cs typeface="Times New Roman" pitchFamily="18" charset="0"/>
              </a:rPr>
              <a:t>trong</a:t>
            </a:r>
            <a:endParaRPr lang="en-US" sz="6600" b="1" spc="43" dirty="0">
              <a:solidFill>
                <a:srgbClr val="E18455"/>
              </a:solidFill>
              <a:latin typeface="Times New Roman" pitchFamily="18" charset="0"/>
              <a:cs typeface="Times New Roman" pitchFamily="18" charset="0"/>
            </a:endParaRPr>
          </a:p>
          <a:p>
            <a:pPr algn="ctr">
              <a:lnSpc>
                <a:spcPts val="4620"/>
              </a:lnSpc>
            </a:pPr>
            <a:endParaRPr lang="en-US" sz="7200" b="1" spc="43" dirty="0">
              <a:solidFill>
                <a:srgbClr val="E18455"/>
              </a:solidFill>
              <a:latin typeface="Times New Roman" pitchFamily="18" charset="0"/>
              <a:cs typeface="Times New Roman" pitchFamily="18" charset="0"/>
            </a:endParaRPr>
          </a:p>
          <a:p>
            <a:pPr algn="ctr">
              <a:lnSpc>
                <a:spcPts val="4620"/>
              </a:lnSpc>
            </a:pPr>
            <a:endParaRPr lang="en-US" sz="7200" b="1" spc="43" dirty="0">
              <a:solidFill>
                <a:srgbClr val="E18455"/>
              </a:solidFill>
              <a:latin typeface="Times New Roman" pitchFamily="18" charset="0"/>
              <a:cs typeface="Times New Roman" pitchFamily="18" charset="0"/>
            </a:endParaRPr>
          </a:p>
          <a:p>
            <a:pPr algn="ctr">
              <a:lnSpc>
                <a:spcPts val="4620"/>
              </a:lnSpc>
            </a:pPr>
            <a:endParaRPr lang="en-US" sz="4319" spc="43" dirty="0">
              <a:solidFill>
                <a:srgbClr val="E18455"/>
              </a:solidFill>
              <a:latin typeface="Poppins Bold"/>
            </a:endParaRPr>
          </a:p>
          <a:p>
            <a:pPr algn="ctr">
              <a:lnSpc>
                <a:spcPts val="4192"/>
              </a:lnSpc>
            </a:pPr>
            <a:endParaRPr lang="en-US" sz="4319" spc="43" dirty="0">
              <a:solidFill>
                <a:srgbClr val="E18455"/>
              </a:solidFill>
              <a:latin typeface="Poppins Bold"/>
            </a:endParaRPr>
          </a:p>
          <a:p>
            <a:pPr algn="ctr">
              <a:lnSpc>
                <a:spcPts val="3850"/>
              </a:lnSpc>
            </a:pPr>
            <a:endParaRPr lang="en-US" sz="4319" spc="43" dirty="0">
              <a:solidFill>
                <a:srgbClr val="E18455"/>
              </a:solidFill>
              <a:latin typeface="Poppins Bold"/>
            </a:endParaRPr>
          </a:p>
          <a:p>
            <a:pPr algn="ctr">
              <a:lnSpc>
                <a:spcPts val="3850"/>
              </a:lnSpc>
              <a:spcBef>
                <a:spcPct val="0"/>
              </a:spcBef>
            </a:pPr>
            <a:endParaRPr lang="en-US" sz="4319" spc="43"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38400" y="1257300"/>
            <a:ext cx="13479930" cy="7444303"/>
            <a:chOff x="0" y="0"/>
            <a:chExt cx="3379779" cy="1937745"/>
          </a:xfrm>
        </p:grpSpPr>
        <p:sp>
          <p:nvSpPr>
            <p:cNvPr id="9" name="Freeform 9"/>
            <p:cNvSpPr/>
            <p:nvPr/>
          </p:nvSpPr>
          <p:spPr>
            <a:xfrm>
              <a:off x="0" y="0"/>
              <a:ext cx="3379779" cy="1937745"/>
            </a:xfrm>
            <a:custGeom>
              <a:avLst/>
              <a:gdLst/>
              <a:ahLst/>
              <a:cxnLst/>
              <a:rect l="l" t="t" r="r" b="b"/>
              <a:pathLst>
                <a:path w="3379779" h="1937745">
                  <a:moveTo>
                    <a:pt x="60330" y="0"/>
                  </a:moveTo>
                  <a:lnTo>
                    <a:pt x="3319449" y="0"/>
                  </a:lnTo>
                  <a:cubicBezTo>
                    <a:pt x="3352768" y="0"/>
                    <a:pt x="3379779" y="27011"/>
                    <a:pt x="3379779" y="60330"/>
                  </a:cubicBezTo>
                  <a:lnTo>
                    <a:pt x="3379779" y="1877415"/>
                  </a:lnTo>
                  <a:cubicBezTo>
                    <a:pt x="3379779" y="1910734"/>
                    <a:pt x="3352768" y="1937745"/>
                    <a:pt x="3319449" y="1937745"/>
                  </a:cubicBezTo>
                  <a:lnTo>
                    <a:pt x="60330" y="1937745"/>
                  </a:lnTo>
                  <a:cubicBezTo>
                    <a:pt x="44330" y="1937745"/>
                    <a:pt x="28984" y="1931389"/>
                    <a:pt x="17670" y="1920074"/>
                  </a:cubicBezTo>
                  <a:cubicBezTo>
                    <a:pt x="6356" y="1908760"/>
                    <a:pt x="0" y="1893415"/>
                    <a:pt x="0" y="1877415"/>
                  </a:cubicBezTo>
                  <a:lnTo>
                    <a:pt x="0" y="60330"/>
                  </a:lnTo>
                  <a:cubicBezTo>
                    <a:pt x="0" y="27011"/>
                    <a:pt x="27011" y="0"/>
                    <a:pt x="60330"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048000" y="1585397"/>
            <a:ext cx="13182599" cy="7290073"/>
          </a:xfrm>
          <a:prstGeom prst="rect">
            <a:avLst/>
          </a:prstGeom>
        </p:spPr>
        <p:txBody>
          <a:bodyPr wrap="square" lIns="0" tIns="0" rIns="0" bIns="0" rtlCol="0" anchor="t">
            <a:spAutoFit/>
          </a:bodyPr>
          <a:lstStyle/>
          <a:p>
            <a:pPr algn="ctr">
              <a:lnSpc>
                <a:spcPts val="6110"/>
              </a:lnSpc>
            </a:pPr>
            <a:endParaRPr lang="en-US" dirty="0"/>
          </a:p>
          <a:p>
            <a:pPr algn="just">
              <a:lnSpc>
                <a:spcPts val="6110"/>
              </a:lnSpc>
            </a:pPr>
            <a:r>
              <a:rPr lang="en-US" sz="6000" b="1" spc="43" dirty="0">
                <a:solidFill>
                  <a:srgbClr val="0070C0"/>
                </a:solidFill>
                <a:latin typeface="Times New Roman" pitchFamily="18" charset="0"/>
                <a:cs typeface="Times New Roman" pitchFamily="18" charset="0"/>
              </a:rPr>
              <a:t>b. </a:t>
            </a:r>
            <a:r>
              <a:rPr lang="en-US" sz="6000" b="1" spc="43" dirty="0" err="1">
                <a:solidFill>
                  <a:srgbClr val="0070C0"/>
                </a:solidFill>
                <a:latin typeface="Times New Roman" pitchFamily="18" charset="0"/>
                <a:cs typeface="Times New Roman" pitchFamily="18" charset="0"/>
              </a:rPr>
              <a:t>Cặp</a:t>
            </a:r>
            <a:r>
              <a:rPr lang="en-US" sz="6000" b="1" spc="43" dirty="0">
                <a:solidFill>
                  <a:srgbClr val="0070C0"/>
                </a:solidFill>
                <a:latin typeface="Times New Roman" pitchFamily="18" charset="0"/>
                <a:cs typeface="Times New Roman" pitchFamily="18" charset="0"/>
              </a:rPr>
              <a:t> </a:t>
            </a:r>
            <a:r>
              <a:rPr lang="en-US" sz="6000" b="1" spc="43" dirty="0" err="1">
                <a:solidFill>
                  <a:srgbClr val="0070C0"/>
                </a:solidFill>
                <a:latin typeface="Times New Roman" pitchFamily="18" charset="0"/>
                <a:cs typeface="Times New Roman" pitchFamily="18" charset="0"/>
              </a:rPr>
              <a:t>câu</a:t>
            </a:r>
            <a:r>
              <a:rPr lang="en-US" sz="6000" b="1" spc="43" dirty="0">
                <a:solidFill>
                  <a:srgbClr val="0070C0"/>
                </a:solidFill>
                <a:latin typeface="Times New Roman" pitchFamily="18" charset="0"/>
                <a:cs typeface="Times New Roman" pitchFamily="18" charset="0"/>
              </a:rPr>
              <a:t> </a:t>
            </a:r>
            <a:r>
              <a:rPr lang="en-US" sz="6000" b="1" spc="43" dirty="0" err="1">
                <a:solidFill>
                  <a:srgbClr val="0070C0"/>
                </a:solidFill>
                <a:latin typeface="Times New Roman" pitchFamily="18" charset="0"/>
                <a:cs typeface="Times New Roman" pitchFamily="18" charset="0"/>
              </a:rPr>
              <a:t>đối</a:t>
            </a:r>
            <a:endParaRPr lang="en-US" sz="6000" b="1" spc="43" dirty="0">
              <a:solidFill>
                <a:srgbClr val="0070C0"/>
              </a:solidFill>
              <a:latin typeface="Times New Roman" pitchFamily="18" charset="0"/>
              <a:cs typeface="Times New Roman" pitchFamily="18" charset="0"/>
            </a:endParaRPr>
          </a:p>
          <a:p>
            <a:pPr algn="just">
              <a:lnSpc>
                <a:spcPts val="6110"/>
              </a:lnSpc>
            </a:pPr>
            <a:endParaRPr lang="en-US" sz="6000" b="1" spc="43" dirty="0">
              <a:solidFill>
                <a:srgbClr val="0070C0"/>
              </a:solidFill>
              <a:latin typeface="Times New Roman" pitchFamily="18" charset="0"/>
              <a:cs typeface="Times New Roman" pitchFamily="18" charset="0"/>
            </a:endParaRPr>
          </a:p>
          <a:p>
            <a:pPr>
              <a:lnSpc>
                <a:spcPts val="6110"/>
              </a:lnSpc>
            </a:pPr>
            <a:r>
              <a:rPr lang="en-US" sz="6000" b="1" spc="43" dirty="0">
                <a:solidFill>
                  <a:srgbClr val="E18455"/>
                </a:solidFill>
                <a:latin typeface="Times New Roman" pitchFamily="18" charset="0"/>
                <a:cs typeface="Times New Roman" pitchFamily="18" charset="0"/>
              </a:rPr>
              <a:t>Lom </a:t>
            </a:r>
            <a:r>
              <a:rPr lang="en-US" sz="6000" b="1" spc="43" dirty="0" err="1">
                <a:solidFill>
                  <a:srgbClr val="E18455"/>
                </a:solidFill>
                <a:latin typeface="Times New Roman" pitchFamily="18" charset="0"/>
                <a:cs typeface="Times New Roman" pitchFamily="18" charset="0"/>
              </a:rPr>
              <a:t>khom</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dưới</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núi</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tiều</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vài</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chú</a:t>
            </a:r>
            <a:r>
              <a:rPr lang="en-US" sz="6000" b="1" spc="43" dirty="0">
                <a:solidFill>
                  <a:srgbClr val="E18455"/>
                </a:solidFill>
                <a:latin typeface="Times New Roman" pitchFamily="18" charset="0"/>
                <a:cs typeface="Times New Roman" pitchFamily="18" charset="0"/>
              </a:rPr>
              <a:t>,</a:t>
            </a:r>
          </a:p>
          <a:p>
            <a:pPr>
              <a:lnSpc>
                <a:spcPts val="6110"/>
              </a:lnSpc>
            </a:pPr>
            <a:r>
              <a:rPr lang="en-US" sz="6000" b="1" spc="43" dirty="0" err="1">
                <a:solidFill>
                  <a:srgbClr val="E18455"/>
                </a:solidFill>
                <a:latin typeface="Times New Roman" pitchFamily="18" charset="0"/>
                <a:cs typeface="Times New Roman" pitchFamily="18" charset="0"/>
              </a:rPr>
              <a:t>Lác</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đác</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bên</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sông</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chợ</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mấy</a:t>
            </a:r>
            <a:r>
              <a:rPr lang="en-US" sz="6000" b="1" spc="43" dirty="0">
                <a:solidFill>
                  <a:srgbClr val="E18455"/>
                </a:solidFill>
                <a:latin typeface="Times New Roman" pitchFamily="18" charset="0"/>
                <a:cs typeface="Times New Roman" pitchFamily="18" charset="0"/>
              </a:rPr>
              <a:t> </a:t>
            </a:r>
            <a:r>
              <a:rPr lang="en-US" sz="6000" b="1" spc="43" dirty="0" err="1">
                <a:solidFill>
                  <a:srgbClr val="E18455"/>
                </a:solidFill>
                <a:latin typeface="Times New Roman" pitchFamily="18" charset="0"/>
                <a:cs typeface="Times New Roman" pitchFamily="18" charset="0"/>
              </a:rPr>
              <a:t>nhà</a:t>
            </a:r>
            <a:r>
              <a:rPr lang="en-US" sz="6000" b="1" spc="43" dirty="0">
                <a:solidFill>
                  <a:srgbClr val="E18455"/>
                </a:solidFill>
                <a:latin typeface="Times New Roman" pitchFamily="18" charset="0"/>
                <a:cs typeface="Times New Roman" pitchFamily="18" charset="0"/>
              </a:rPr>
              <a:t>.</a:t>
            </a:r>
          </a:p>
          <a:p>
            <a:pPr>
              <a:lnSpc>
                <a:spcPts val="4668"/>
              </a:lnSpc>
            </a:pPr>
            <a:endParaRPr lang="en-US" sz="4364" spc="43" dirty="0">
              <a:solidFill>
                <a:srgbClr val="E18455"/>
              </a:solidFill>
              <a:latin typeface="Poppins Bold"/>
            </a:endParaRPr>
          </a:p>
          <a:p>
            <a:pPr>
              <a:lnSpc>
                <a:spcPts val="4668"/>
              </a:lnSpc>
            </a:pPr>
            <a:endParaRPr lang="en-US" sz="4364" spc="43" dirty="0">
              <a:solidFill>
                <a:srgbClr val="E18455"/>
              </a:solidFill>
              <a:latin typeface="Poppins Bold"/>
            </a:endParaRPr>
          </a:p>
          <a:p>
            <a:pPr algn="ctr">
              <a:lnSpc>
                <a:spcPts val="4668"/>
              </a:lnSpc>
            </a:pPr>
            <a:endParaRPr lang="en-US" sz="4364" spc="43" dirty="0">
              <a:solidFill>
                <a:srgbClr val="E18455"/>
              </a:solidFill>
              <a:latin typeface="Poppins Bold"/>
            </a:endParaRPr>
          </a:p>
          <a:p>
            <a:pPr algn="ctr">
              <a:lnSpc>
                <a:spcPts val="4236"/>
              </a:lnSpc>
            </a:pPr>
            <a:endParaRPr lang="en-US" sz="4364" spc="43" dirty="0">
              <a:solidFill>
                <a:srgbClr val="E18455"/>
              </a:solidFill>
              <a:latin typeface="Poppins Bold"/>
            </a:endParaRPr>
          </a:p>
          <a:p>
            <a:pPr algn="ctr">
              <a:lnSpc>
                <a:spcPts val="3890"/>
              </a:lnSpc>
            </a:pPr>
            <a:endParaRPr lang="en-US" sz="4364" spc="43" dirty="0">
              <a:solidFill>
                <a:srgbClr val="E18455"/>
              </a:solidFill>
              <a:latin typeface="Poppins Bold"/>
            </a:endParaRPr>
          </a:p>
          <a:p>
            <a:pPr algn="ctr">
              <a:lnSpc>
                <a:spcPts val="3890"/>
              </a:lnSpc>
              <a:spcBef>
                <a:spcPct val="0"/>
              </a:spcBef>
            </a:pPr>
            <a:endParaRPr lang="en-US" sz="4364" spc="43"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139605" y="1344228"/>
            <a:ext cx="14008790" cy="7015083"/>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743200" y="1344228"/>
            <a:ext cx="13405195" cy="7802392"/>
          </a:xfrm>
          <a:prstGeom prst="rect">
            <a:avLst/>
          </a:prstGeom>
        </p:spPr>
        <p:txBody>
          <a:bodyPr wrap="square" lIns="0" tIns="0" rIns="0" bIns="0" rtlCol="0" anchor="t">
            <a:spAutoFit/>
          </a:bodyPr>
          <a:lstStyle/>
          <a:p>
            <a:pPr algn="ctr">
              <a:lnSpc>
                <a:spcPts val="4744"/>
              </a:lnSpc>
            </a:pPr>
            <a:endParaRPr dirty="0"/>
          </a:p>
          <a:p>
            <a:pPr algn="ctr">
              <a:lnSpc>
                <a:spcPts val="4744"/>
              </a:lnSpc>
            </a:pPr>
            <a:endParaRPr dirty="0"/>
          </a:p>
          <a:p>
            <a:pPr algn="just">
              <a:lnSpc>
                <a:spcPts val="6209"/>
              </a:lnSpc>
            </a:pPr>
            <a:r>
              <a:rPr lang="en-US" sz="5400" b="1" spc="44" dirty="0">
                <a:solidFill>
                  <a:srgbClr val="0070C0"/>
                </a:solidFill>
                <a:latin typeface="Times New Roman" pitchFamily="18" charset="0"/>
                <a:cs typeface="Times New Roman" pitchFamily="18" charset="0"/>
              </a:rPr>
              <a:t>c. </a:t>
            </a:r>
            <a:r>
              <a:rPr lang="en-US" sz="5400" b="1" spc="44" dirty="0" err="1">
                <a:solidFill>
                  <a:srgbClr val="0070C0"/>
                </a:solidFill>
                <a:latin typeface="Times New Roman" pitchFamily="18" charset="0"/>
                <a:cs typeface="Times New Roman" pitchFamily="18" charset="0"/>
              </a:rPr>
              <a:t>Cặp</a:t>
            </a:r>
            <a:r>
              <a:rPr lang="en-US" sz="5400" b="1" spc="44" dirty="0">
                <a:solidFill>
                  <a:srgbClr val="0070C0"/>
                </a:solidFill>
                <a:latin typeface="Times New Roman" pitchFamily="18" charset="0"/>
                <a:cs typeface="Times New Roman" pitchFamily="18" charset="0"/>
              </a:rPr>
              <a:t> </a:t>
            </a:r>
            <a:r>
              <a:rPr lang="en-US" sz="5400" b="1" spc="44" dirty="0" err="1">
                <a:solidFill>
                  <a:srgbClr val="0070C0"/>
                </a:solidFill>
                <a:latin typeface="Times New Roman" pitchFamily="18" charset="0"/>
                <a:cs typeface="Times New Roman" pitchFamily="18" charset="0"/>
              </a:rPr>
              <a:t>câu</a:t>
            </a:r>
            <a:r>
              <a:rPr lang="en-US" sz="5400" b="1" spc="44" dirty="0">
                <a:solidFill>
                  <a:srgbClr val="0070C0"/>
                </a:solidFill>
                <a:latin typeface="Times New Roman" pitchFamily="18" charset="0"/>
                <a:cs typeface="Times New Roman" pitchFamily="18" charset="0"/>
              </a:rPr>
              <a:t> </a:t>
            </a:r>
            <a:r>
              <a:rPr lang="en-US" sz="5400" b="1" spc="44" dirty="0" err="1">
                <a:solidFill>
                  <a:srgbClr val="0070C0"/>
                </a:solidFill>
                <a:latin typeface="Times New Roman" pitchFamily="18" charset="0"/>
                <a:cs typeface="Times New Roman" pitchFamily="18" charset="0"/>
              </a:rPr>
              <a:t>đối</a:t>
            </a:r>
            <a:endParaRPr lang="en-US" sz="5400" b="1" spc="44" dirty="0">
              <a:solidFill>
                <a:srgbClr val="0070C0"/>
              </a:solidFill>
              <a:latin typeface="Times New Roman" pitchFamily="18" charset="0"/>
              <a:cs typeface="Times New Roman" pitchFamily="18" charset="0"/>
            </a:endParaRPr>
          </a:p>
          <a:p>
            <a:pPr algn="just">
              <a:lnSpc>
                <a:spcPts val="6209"/>
              </a:lnSpc>
            </a:pPr>
            <a:endParaRPr lang="en-US" sz="5400" b="1" spc="44" dirty="0">
              <a:solidFill>
                <a:srgbClr val="0070C0"/>
              </a:solidFill>
              <a:latin typeface="Times New Roman" pitchFamily="18" charset="0"/>
              <a:cs typeface="Times New Roman" pitchFamily="18" charset="0"/>
            </a:endParaRPr>
          </a:p>
          <a:p>
            <a:pPr algn="just">
              <a:lnSpc>
                <a:spcPts val="6209"/>
              </a:lnSpc>
            </a:pPr>
            <a:r>
              <a:rPr lang="en-US" sz="5400" b="1" spc="44" dirty="0" err="1">
                <a:solidFill>
                  <a:srgbClr val="E18455"/>
                </a:solidFill>
                <a:latin typeface="Times New Roman" pitchFamily="18" charset="0"/>
                <a:cs typeface="Times New Roman" pitchFamily="18" charset="0"/>
              </a:rPr>
              <a:t>Tầng</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mây</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lơ</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lửng</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trời</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xanh</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ngắt</a:t>
            </a:r>
            <a:r>
              <a:rPr lang="en-US" sz="5400" b="1" spc="44" dirty="0">
                <a:solidFill>
                  <a:srgbClr val="E18455"/>
                </a:solidFill>
                <a:latin typeface="Times New Roman" pitchFamily="18" charset="0"/>
                <a:cs typeface="Times New Roman" pitchFamily="18" charset="0"/>
              </a:rPr>
              <a:t>, </a:t>
            </a:r>
          </a:p>
          <a:p>
            <a:pPr algn="just">
              <a:lnSpc>
                <a:spcPts val="6209"/>
              </a:lnSpc>
            </a:pPr>
            <a:r>
              <a:rPr lang="en-US" sz="5400" b="1" spc="44" dirty="0" err="1">
                <a:solidFill>
                  <a:srgbClr val="E18455"/>
                </a:solidFill>
                <a:latin typeface="Times New Roman" pitchFamily="18" charset="0"/>
                <a:cs typeface="Times New Roman" pitchFamily="18" charset="0"/>
              </a:rPr>
              <a:t>Ngõ</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trúc</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quanh</a:t>
            </a:r>
            <a:r>
              <a:rPr lang="en-US" sz="5400" b="1" spc="44" dirty="0">
                <a:solidFill>
                  <a:srgbClr val="E18455"/>
                </a:solidFill>
                <a:latin typeface="Times New Roman" pitchFamily="18" charset="0"/>
                <a:cs typeface="Times New Roman" pitchFamily="18" charset="0"/>
              </a:rPr>
              <a:t> co, </a:t>
            </a:r>
            <a:r>
              <a:rPr lang="en-US" sz="5400" b="1" spc="44" dirty="0" err="1">
                <a:solidFill>
                  <a:srgbClr val="E18455"/>
                </a:solidFill>
                <a:latin typeface="Times New Roman" pitchFamily="18" charset="0"/>
                <a:cs typeface="Times New Roman" pitchFamily="18" charset="0"/>
              </a:rPr>
              <a:t>khách</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vắng</a:t>
            </a:r>
            <a:r>
              <a:rPr lang="en-US" sz="5400" b="1" spc="44" dirty="0">
                <a:solidFill>
                  <a:srgbClr val="E18455"/>
                </a:solidFill>
                <a:latin typeface="Times New Roman" pitchFamily="18" charset="0"/>
                <a:cs typeface="Times New Roman" pitchFamily="18" charset="0"/>
              </a:rPr>
              <a:t> </a:t>
            </a:r>
            <a:r>
              <a:rPr lang="en-US" sz="5400" b="1" spc="44" dirty="0" err="1">
                <a:solidFill>
                  <a:srgbClr val="E18455"/>
                </a:solidFill>
                <a:latin typeface="Times New Roman" pitchFamily="18" charset="0"/>
                <a:cs typeface="Times New Roman" pitchFamily="18" charset="0"/>
              </a:rPr>
              <a:t>teo</a:t>
            </a:r>
            <a:r>
              <a:rPr lang="en-US" sz="5400" b="1" spc="44" dirty="0">
                <a:solidFill>
                  <a:srgbClr val="E18455"/>
                </a:solidFill>
                <a:latin typeface="Times New Roman" pitchFamily="18" charset="0"/>
                <a:cs typeface="Times New Roman" pitchFamily="18" charset="0"/>
              </a:rPr>
              <a:t>.</a:t>
            </a:r>
          </a:p>
          <a:p>
            <a:pPr algn="just">
              <a:lnSpc>
                <a:spcPts val="4744"/>
              </a:lnSpc>
            </a:pPr>
            <a:endParaRPr lang="en-US" sz="5400" b="1" spc="44" dirty="0">
              <a:solidFill>
                <a:srgbClr val="E18455"/>
              </a:solidFill>
              <a:latin typeface="Times New Roman" pitchFamily="18" charset="0"/>
              <a:cs typeface="Times New Roman" pitchFamily="18" charset="0"/>
            </a:endParaRPr>
          </a:p>
          <a:p>
            <a:pPr algn="ctr">
              <a:lnSpc>
                <a:spcPts val="4744"/>
              </a:lnSpc>
            </a:pPr>
            <a:endParaRPr lang="en-US" sz="5400" b="1" spc="44" dirty="0">
              <a:solidFill>
                <a:srgbClr val="E18455"/>
              </a:solidFill>
              <a:latin typeface="Times New Roman" pitchFamily="18" charset="0"/>
              <a:cs typeface="Times New Roman" pitchFamily="18" charset="0"/>
            </a:endParaRPr>
          </a:p>
          <a:p>
            <a:pPr algn="ctr">
              <a:lnSpc>
                <a:spcPts val="4744"/>
              </a:lnSpc>
            </a:pPr>
            <a:endParaRPr lang="en-US" sz="5400" b="1" spc="44" dirty="0">
              <a:solidFill>
                <a:srgbClr val="E18455"/>
              </a:solidFill>
              <a:latin typeface="Times New Roman" pitchFamily="18" charset="0"/>
              <a:cs typeface="Times New Roman" pitchFamily="18" charset="0"/>
            </a:endParaRPr>
          </a:p>
          <a:p>
            <a:pPr algn="ctr">
              <a:lnSpc>
                <a:spcPts val="4305"/>
              </a:lnSpc>
            </a:pPr>
            <a:endParaRPr lang="en-US" sz="4435" spc="44" dirty="0">
              <a:solidFill>
                <a:srgbClr val="E18455"/>
              </a:solidFill>
              <a:latin typeface="Poppins Bold"/>
            </a:endParaRPr>
          </a:p>
          <a:p>
            <a:pPr algn="ctr">
              <a:lnSpc>
                <a:spcPts val="3953"/>
              </a:lnSpc>
            </a:pPr>
            <a:endParaRPr lang="en-US" sz="4435" spc="44" dirty="0">
              <a:solidFill>
                <a:srgbClr val="E18455"/>
              </a:solidFill>
              <a:latin typeface="Poppins Bold"/>
            </a:endParaRPr>
          </a:p>
          <a:p>
            <a:pPr algn="ctr">
              <a:lnSpc>
                <a:spcPts val="3953"/>
              </a:lnSpc>
              <a:spcBef>
                <a:spcPct val="0"/>
              </a:spcBef>
            </a:pPr>
            <a:endParaRPr lang="en-US" sz="4435" spc="44"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86000" y="1181100"/>
            <a:ext cx="13862395" cy="7543800"/>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048000" y="1260556"/>
            <a:ext cx="12649200" cy="9445209"/>
          </a:xfrm>
          <a:prstGeom prst="rect">
            <a:avLst/>
          </a:prstGeom>
        </p:spPr>
        <p:txBody>
          <a:bodyPr wrap="square" lIns="0" tIns="0" rIns="0" bIns="0" rtlCol="0" anchor="t">
            <a:spAutoFit/>
          </a:bodyPr>
          <a:lstStyle/>
          <a:p>
            <a:pPr algn="ctr">
              <a:lnSpc>
                <a:spcPts val="4744"/>
              </a:lnSpc>
            </a:pPr>
            <a:endParaRPr dirty="0"/>
          </a:p>
          <a:p>
            <a:pPr algn="ctr">
              <a:lnSpc>
                <a:spcPts val="4744"/>
              </a:lnSpc>
            </a:pPr>
            <a:endParaRPr dirty="0"/>
          </a:p>
          <a:p>
            <a:pPr algn="just">
              <a:lnSpc>
                <a:spcPts val="6209"/>
              </a:lnSpc>
            </a:pP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Phân</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tích</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vế</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câu</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đối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nhau</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Bên</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lở</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thì</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đục</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bên</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bồi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thì</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trong</a:t>
            </a:r>
            <a:r>
              <a:rPr lang="en-US" sz="4800" b="1" spc="44" dirty="0">
                <a:solidFill>
                  <a:srgbClr val="E18455"/>
                </a:solidFill>
                <a:latin typeface="Times New Roman" pitchFamily="18" charset="0"/>
                <a:cs typeface="Times New Roman" pitchFamily="18" charset="0"/>
              </a:rPr>
              <a:t>.”</a:t>
            </a:r>
          </a:p>
          <a:p>
            <a:pPr algn="just">
              <a:lnSpc>
                <a:spcPts val="6209"/>
              </a:lnSpc>
            </a:pPr>
            <a:r>
              <a:rPr lang="en-US" sz="4800" b="1" spc="44" dirty="0">
                <a:solidFill>
                  <a:srgbClr val="E18455"/>
                </a:solidFill>
                <a:latin typeface="Times New Roman" pitchFamily="18" charset="0"/>
                <a:cs typeface="Times New Roman" pitchFamily="18" charset="0"/>
              </a:rPr>
              <a:t>-&gt; </a:t>
            </a:r>
            <a:r>
              <a:rPr lang="en-US" sz="4800" b="1" spc="44" dirty="0" err="1">
                <a:solidFill>
                  <a:srgbClr val="E18455"/>
                </a:solidFill>
                <a:latin typeface="Times New Roman" pitchFamily="18" charset="0"/>
                <a:cs typeface="Times New Roman" pitchFamily="18" charset="0"/>
              </a:rPr>
              <a:t>Tiểu</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đối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tự</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đối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Các</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yếu</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tố</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đối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xuất</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hiện</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trong</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nội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bộ</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một</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câu</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một</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dòng</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Các</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từ</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đối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nhau</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phải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trái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nghĩa</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với</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nhau</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để</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gây</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hiệu</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quả</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bổ</a:t>
            </a:r>
            <a:r>
              <a:rPr lang="en-US" sz="4800" b="1" spc="44" dirty="0">
                <a:solidFill>
                  <a:srgbClr val="E18455"/>
                </a:solidFill>
                <a:latin typeface="Times New Roman" pitchFamily="18" charset="0"/>
                <a:cs typeface="Times New Roman" pitchFamily="18" charset="0"/>
              </a:rPr>
              <a:t> sung, </a:t>
            </a:r>
            <a:r>
              <a:rPr lang="en-US" sz="4800" b="1" spc="44" dirty="0" err="1">
                <a:solidFill>
                  <a:srgbClr val="E18455"/>
                </a:solidFill>
                <a:latin typeface="Times New Roman" pitchFamily="18" charset="0"/>
                <a:cs typeface="Times New Roman" pitchFamily="18" charset="0"/>
              </a:rPr>
              <a:t>hoàn</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chỉnh</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về</a:t>
            </a:r>
            <a:r>
              <a:rPr lang="en-US" sz="4800" b="1" spc="44" dirty="0">
                <a:solidFill>
                  <a:srgbClr val="E18455"/>
                </a:solidFill>
                <a:latin typeface="Times New Roman" pitchFamily="18" charset="0"/>
                <a:cs typeface="Times New Roman" pitchFamily="18" charset="0"/>
              </a:rPr>
              <a:t> </a:t>
            </a:r>
            <a:r>
              <a:rPr lang="en-US" sz="4800" b="1" spc="44" dirty="0" err="1">
                <a:solidFill>
                  <a:srgbClr val="E18455"/>
                </a:solidFill>
                <a:latin typeface="Times New Roman" pitchFamily="18" charset="0"/>
                <a:cs typeface="Times New Roman" pitchFamily="18" charset="0"/>
              </a:rPr>
              <a:t>nghĩa</a:t>
            </a:r>
            <a:r>
              <a:rPr lang="en-US" sz="4800" b="1" spc="44" dirty="0">
                <a:solidFill>
                  <a:srgbClr val="E18455"/>
                </a:solidFill>
                <a:latin typeface="Times New Roman" pitchFamily="18" charset="0"/>
                <a:cs typeface="Times New Roman" pitchFamily="18" charset="0"/>
              </a:rPr>
              <a:t>.</a:t>
            </a:r>
          </a:p>
          <a:p>
            <a:pPr algn="ctr">
              <a:lnSpc>
                <a:spcPts val="4744"/>
              </a:lnSpc>
            </a:pPr>
            <a:endParaRPr lang="en-US" sz="4435" spc="44" dirty="0">
              <a:solidFill>
                <a:srgbClr val="E18455"/>
              </a:solidFill>
              <a:latin typeface="Poppins Bold"/>
            </a:endParaRPr>
          </a:p>
          <a:p>
            <a:pPr algn="ctr">
              <a:lnSpc>
                <a:spcPts val="4744"/>
              </a:lnSpc>
            </a:pPr>
            <a:endParaRPr lang="en-US" sz="4435" spc="44" dirty="0">
              <a:solidFill>
                <a:srgbClr val="E18455"/>
              </a:solidFill>
              <a:latin typeface="Poppins Bold"/>
            </a:endParaRPr>
          </a:p>
          <a:p>
            <a:pPr algn="ctr">
              <a:lnSpc>
                <a:spcPts val="4744"/>
              </a:lnSpc>
            </a:pPr>
            <a:endParaRPr lang="en-US" sz="4435" spc="44" dirty="0">
              <a:solidFill>
                <a:srgbClr val="E18455"/>
              </a:solidFill>
              <a:latin typeface="Poppins Bold"/>
            </a:endParaRPr>
          </a:p>
          <a:p>
            <a:pPr algn="ctr">
              <a:lnSpc>
                <a:spcPts val="4305"/>
              </a:lnSpc>
            </a:pPr>
            <a:endParaRPr lang="en-US" sz="4435" spc="44" dirty="0">
              <a:solidFill>
                <a:srgbClr val="E18455"/>
              </a:solidFill>
              <a:latin typeface="Poppins Bold"/>
            </a:endParaRPr>
          </a:p>
          <a:p>
            <a:pPr algn="ctr">
              <a:lnSpc>
                <a:spcPts val="3953"/>
              </a:lnSpc>
            </a:pPr>
            <a:endParaRPr lang="en-US" sz="4435" spc="44" dirty="0">
              <a:solidFill>
                <a:srgbClr val="E18455"/>
              </a:solidFill>
              <a:latin typeface="Poppins Bold"/>
            </a:endParaRPr>
          </a:p>
          <a:p>
            <a:pPr algn="ctr">
              <a:lnSpc>
                <a:spcPts val="3953"/>
              </a:lnSpc>
              <a:spcBef>
                <a:spcPct val="0"/>
              </a:spcBef>
            </a:pPr>
            <a:endParaRPr lang="en-US" sz="4435" spc="44"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828800" y="1344228"/>
            <a:ext cx="14319595" cy="7015083"/>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3" y="6432492"/>
            <a:ext cx="584719" cy="841873"/>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2133600" y="1344228"/>
            <a:ext cx="13487400" cy="10156627"/>
          </a:xfrm>
          <a:prstGeom prst="rect">
            <a:avLst/>
          </a:prstGeom>
        </p:spPr>
        <p:txBody>
          <a:bodyPr wrap="square" lIns="0" tIns="0" rIns="0" bIns="0" rtlCol="0" anchor="t">
            <a:spAutoFit/>
          </a:bodyPr>
          <a:lstStyle/>
          <a:p>
            <a:pPr algn="ctr">
              <a:lnSpc>
                <a:spcPts val="4744"/>
              </a:lnSpc>
            </a:pPr>
            <a:endParaRPr/>
          </a:p>
          <a:p>
            <a:pPr algn="ctr">
              <a:lnSpc>
                <a:spcPts val="4744"/>
              </a:lnSpc>
            </a:pPr>
            <a:endParaRPr/>
          </a:p>
          <a:p>
            <a:pPr algn="just">
              <a:lnSpc>
                <a:spcPts val="6209"/>
              </a:lnSpc>
            </a:pPr>
            <a:r>
              <a:rPr lang="en-US" sz="6000" b="1" spc="44">
                <a:solidFill>
                  <a:srgbClr val="C00000"/>
                </a:solidFill>
                <a:latin typeface="Times New Roman" pitchFamily="18" charset="0"/>
                <a:cs typeface="Times New Roman" pitchFamily="18" charset="0"/>
              </a:rPr>
              <a:t>Bài 2: Tìm biện pháp đối trong đoạn thơ dưới đây (Trích Truyện Kiều của Nguyễn Du). Biện pháp đối trong đoạn trích giúp người đọc hình dung về hai chị em Thúy Kiều, Thúy Vân như thế nào?</a:t>
            </a:r>
          </a:p>
          <a:p>
            <a:pPr algn="ctr">
              <a:lnSpc>
                <a:spcPts val="6209"/>
              </a:lnSpc>
            </a:pPr>
            <a:endParaRPr lang="en-US" sz="4435" spc="44">
              <a:solidFill>
                <a:srgbClr val="E18455"/>
              </a:solidFill>
              <a:latin typeface="Poppins Bold"/>
            </a:endParaRPr>
          </a:p>
          <a:p>
            <a:pPr algn="ctr">
              <a:lnSpc>
                <a:spcPts val="4744"/>
              </a:lnSpc>
            </a:pPr>
            <a:endParaRPr lang="en-US" sz="4435" spc="44">
              <a:solidFill>
                <a:srgbClr val="E18455"/>
              </a:solidFill>
              <a:latin typeface="Poppins Bold"/>
            </a:endParaRPr>
          </a:p>
          <a:p>
            <a:pPr algn="ctr">
              <a:lnSpc>
                <a:spcPts val="4744"/>
              </a:lnSpc>
            </a:pPr>
            <a:endParaRPr lang="en-US" sz="4435" spc="44">
              <a:solidFill>
                <a:srgbClr val="E18455"/>
              </a:solidFill>
              <a:latin typeface="Poppins Bold"/>
            </a:endParaRPr>
          </a:p>
          <a:p>
            <a:pPr algn="ctr">
              <a:lnSpc>
                <a:spcPts val="4744"/>
              </a:lnSpc>
            </a:pPr>
            <a:endParaRPr lang="en-US" sz="4435" spc="44">
              <a:solidFill>
                <a:srgbClr val="E18455"/>
              </a:solidFill>
              <a:latin typeface="Poppins Bold"/>
            </a:endParaRPr>
          </a:p>
          <a:p>
            <a:pPr algn="ctr">
              <a:lnSpc>
                <a:spcPts val="4305"/>
              </a:lnSpc>
            </a:pPr>
            <a:endParaRPr lang="en-US" sz="4435" spc="44">
              <a:solidFill>
                <a:srgbClr val="E18455"/>
              </a:solidFill>
              <a:latin typeface="Poppins Bold"/>
            </a:endParaRPr>
          </a:p>
          <a:p>
            <a:pPr algn="ctr">
              <a:lnSpc>
                <a:spcPts val="3953"/>
              </a:lnSpc>
            </a:pPr>
            <a:endParaRPr lang="en-US" sz="4435" spc="44">
              <a:solidFill>
                <a:srgbClr val="E18455"/>
              </a:solidFill>
              <a:latin typeface="Poppins Bold"/>
            </a:endParaRPr>
          </a:p>
          <a:p>
            <a:pPr algn="ctr">
              <a:lnSpc>
                <a:spcPts val="3953"/>
              </a:lnSpc>
              <a:spcBef>
                <a:spcPct val="0"/>
              </a:spcBef>
            </a:pPr>
            <a:endParaRPr lang="en-US" sz="4435" spc="44">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79316" y="495299"/>
            <a:ext cx="16822884" cy="8534401"/>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658091" y="266700"/>
            <a:ext cx="16944109" cy="8763000"/>
            <a:chOff x="0" y="-57150"/>
            <a:chExt cx="2591786" cy="2955686"/>
          </a:xfrm>
        </p:grpSpPr>
        <p:sp>
          <p:nvSpPr>
            <p:cNvPr id="9" name="Freeform 9"/>
            <p:cNvSpPr/>
            <p:nvPr/>
          </p:nvSpPr>
          <p:spPr>
            <a:xfrm>
              <a:off x="1050" y="24952"/>
              <a:ext cx="2590736" cy="2873584"/>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348275" y="768431"/>
            <a:ext cx="15570604" cy="5201424"/>
          </a:xfrm>
          <a:prstGeom prst="rect">
            <a:avLst/>
          </a:prstGeom>
        </p:spPr>
        <p:txBody>
          <a:bodyPr wrap="square" lIns="0" tIns="0" rIns="0" bIns="0" rtlCol="0" anchor="t">
            <a:spAutoFit/>
          </a:bodyPr>
          <a:lstStyle/>
          <a:p>
            <a:pPr algn="ctr"/>
            <a:endParaRPr lang="en-US" sz="5400" b="1" spc="53">
              <a:solidFill>
                <a:srgbClr val="C00000"/>
              </a:solidFill>
              <a:latin typeface="Times New Roman" pitchFamily="18" charset="0"/>
              <a:cs typeface="Times New Roman" pitchFamily="18" charset="0"/>
            </a:endParaRPr>
          </a:p>
          <a:p>
            <a:pPr algn="ctr"/>
            <a:r>
              <a:rPr lang="en-US" sz="5400" b="1" spc="53">
                <a:solidFill>
                  <a:srgbClr val="C00000"/>
                </a:solidFill>
                <a:latin typeface="Times New Roman" pitchFamily="18" charset="0"/>
                <a:cs typeface="Times New Roman" pitchFamily="18" charset="0"/>
              </a:rPr>
              <a:t>PHIẾU HỌC TẬP SỐ 2:</a:t>
            </a:r>
          </a:p>
          <a:p>
            <a:pPr algn="ctr"/>
            <a:endParaRPr lang="en-US" sz="5400" b="1" spc="53">
              <a:solidFill>
                <a:srgbClr val="C00000"/>
              </a:solidFill>
              <a:latin typeface="Times New Roman" pitchFamily="18" charset="0"/>
              <a:cs typeface="Times New Roman" pitchFamily="18" charset="0"/>
            </a:endParaRPr>
          </a:p>
          <a:p>
            <a:pPr algn="just"/>
            <a:r>
              <a:rPr lang="vi-VN" sz="4400" b="1" spc="53">
                <a:solidFill>
                  <a:srgbClr val="C00000"/>
                </a:solidFill>
                <a:latin typeface="Times New Roman" pitchFamily="18" charset="0"/>
                <a:cs typeface="Times New Roman" pitchFamily="18" charset="0"/>
              </a:rPr>
              <a:t>Bài 2: Tìm biện pháp đối trong đoạn thơ dưới đây (Trích Truyện Kiều của Nguyễn Du). Biện pháp đối trong đoạn trích giúp người đọc hình dung về hai chị em Thúy Kiều, Thúy Vân như thế nào?</a:t>
            </a:r>
            <a:endParaRPr lang="en-US" sz="5400" spc="53">
              <a:solidFill>
                <a:srgbClr val="E18455"/>
              </a:solidFill>
              <a:latin typeface="Poppins Bold"/>
            </a:endParaRPr>
          </a:p>
        </p:txBody>
      </p:sp>
    </p:spTree>
    <p:extLst>
      <p:ext uri="{BB962C8B-B14F-4D97-AF65-F5344CB8AC3E}">
        <p14:creationId xmlns:p14="http://schemas.microsoft.com/office/powerpoint/2010/main" xmlns="" val="4066036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42256" y="1013616"/>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620083" y="3804422"/>
            <a:ext cx="11124034" cy="4996678"/>
            <a:chOff x="0" y="0"/>
            <a:chExt cx="2062165" cy="263407"/>
          </a:xfrm>
        </p:grpSpPr>
        <p:sp>
          <p:nvSpPr>
            <p:cNvPr id="9" name="Freeform 9"/>
            <p:cNvSpPr/>
            <p:nvPr/>
          </p:nvSpPr>
          <p:spPr>
            <a:xfrm>
              <a:off x="0" y="0"/>
              <a:ext cx="2062165" cy="263407"/>
            </a:xfrm>
            <a:custGeom>
              <a:avLst/>
              <a:gdLst/>
              <a:ahLst/>
              <a:cxnLst/>
              <a:rect l="l" t="t" r="r" b="b"/>
              <a:pathLst>
                <a:path w="2062165" h="263407">
                  <a:moveTo>
                    <a:pt x="98878" y="0"/>
                  </a:moveTo>
                  <a:lnTo>
                    <a:pt x="1963287" y="0"/>
                  </a:lnTo>
                  <a:cubicBezTo>
                    <a:pt x="1989511" y="0"/>
                    <a:pt x="2014661" y="10417"/>
                    <a:pt x="2033204" y="28961"/>
                  </a:cubicBezTo>
                  <a:cubicBezTo>
                    <a:pt x="2051747" y="47504"/>
                    <a:pt x="2062165" y="72654"/>
                    <a:pt x="2062165" y="98878"/>
                  </a:cubicBezTo>
                  <a:lnTo>
                    <a:pt x="2062165" y="164530"/>
                  </a:lnTo>
                  <a:cubicBezTo>
                    <a:pt x="2062165" y="219138"/>
                    <a:pt x="2017895" y="263407"/>
                    <a:pt x="1963287" y="263407"/>
                  </a:cubicBezTo>
                  <a:lnTo>
                    <a:pt x="98878" y="263407"/>
                  </a:lnTo>
                  <a:cubicBezTo>
                    <a:pt x="72654" y="263407"/>
                    <a:pt x="47504" y="252990"/>
                    <a:pt x="28961" y="234447"/>
                  </a:cubicBezTo>
                  <a:cubicBezTo>
                    <a:pt x="10417" y="215904"/>
                    <a:pt x="0" y="190754"/>
                    <a:pt x="0" y="164530"/>
                  </a:cubicBezTo>
                  <a:lnTo>
                    <a:pt x="0" y="98878"/>
                  </a:lnTo>
                  <a:cubicBezTo>
                    <a:pt x="0" y="72654"/>
                    <a:pt x="10417" y="47504"/>
                    <a:pt x="28961" y="28961"/>
                  </a:cubicBezTo>
                  <a:cubicBezTo>
                    <a:pt x="47504" y="10417"/>
                    <a:pt x="72654" y="0"/>
                    <a:pt x="9887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468585" y="715612"/>
            <a:ext cx="2065372" cy="4191715"/>
          </a:xfrm>
          <a:custGeom>
            <a:avLst/>
            <a:gdLst/>
            <a:ahLst/>
            <a:cxnLst/>
            <a:rect l="l" t="t" r="r" b="b"/>
            <a:pathLst>
              <a:path w="2065372" h="4191715">
                <a:moveTo>
                  <a:pt x="0" y="0"/>
                </a:moveTo>
                <a:lnTo>
                  <a:pt x="2065372" y="0"/>
                </a:lnTo>
                <a:lnTo>
                  <a:pt x="2065372" y="4191715"/>
                </a:lnTo>
                <a:lnTo>
                  <a:pt x="0" y="41917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4956661" y="6770456"/>
            <a:ext cx="1588787" cy="2592976"/>
          </a:xfrm>
          <a:custGeom>
            <a:avLst/>
            <a:gdLst/>
            <a:ahLst/>
            <a:cxnLst/>
            <a:rect l="l" t="t" r="r" b="b"/>
            <a:pathLst>
              <a:path w="1588787" h="2592976">
                <a:moveTo>
                  <a:pt x="0" y="0"/>
                </a:moveTo>
                <a:lnTo>
                  <a:pt x="1588788" y="0"/>
                </a:lnTo>
                <a:lnTo>
                  <a:pt x="1588788" y="2592976"/>
                </a:lnTo>
                <a:lnTo>
                  <a:pt x="0" y="25929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17259300" y="2743125"/>
            <a:ext cx="737119"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7" name="Freeform 17"/>
          <p:cNvSpPr/>
          <p:nvPr/>
        </p:nvSpPr>
        <p:spPr>
          <a:xfrm>
            <a:off x="291581" y="6932555"/>
            <a:ext cx="504996" cy="727088"/>
          </a:xfrm>
          <a:custGeom>
            <a:avLst/>
            <a:gdLst/>
            <a:ahLst/>
            <a:cxnLst/>
            <a:rect l="l" t="t" r="r" b="b"/>
            <a:pathLst>
              <a:path w="504996" h="727088">
                <a:moveTo>
                  <a:pt x="0" y="0"/>
                </a:moveTo>
                <a:lnTo>
                  <a:pt x="504996" y="0"/>
                </a:lnTo>
                <a:lnTo>
                  <a:pt x="504996" y="727088"/>
                </a:lnTo>
                <a:lnTo>
                  <a:pt x="0" y="727088"/>
                </a:lnTo>
                <a:lnTo>
                  <a:pt x="0" y="0"/>
                </a:lnTo>
                <a:close/>
              </a:path>
            </a:pathLst>
          </a:custGeom>
          <a:blipFill>
            <a:blip r:embed="rId8" cstate="print">
              <a:extLst>
                <a:ext uri="{96DAC541-7B7A-43D3-8B79-37D633B846F1}">
                  <asvg:svgBlip xmlns:asvg="http://schemas.microsoft.com/office/drawing/2016/SVG/main" xmlns="" r:embed="rId7"/>
                </a:ext>
              </a:extLst>
            </a:blip>
            <a:stretch>
              <a:fillRect/>
            </a:stretch>
          </a:blipFill>
        </p:spPr>
      </p:sp>
      <p:sp>
        <p:nvSpPr>
          <p:cNvPr id="19" name="TextBox 19"/>
          <p:cNvSpPr txBox="1"/>
          <p:nvPr/>
        </p:nvSpPr>
        <p:spPr>
          <a:xfrm>
            <a:off x="3533957" y="4099716"/>
            <a:ext cx="11124034" cy="3308598"/>
          </a:xfrm>
          <a:prstGeom prst="rect">
            <a:avLst/>
          </a:prstGeom>
        </p:spPr>
        <p:txBody>
          <a:bodyPr wrap="square" lIns="0" tIns="0" rIns="0" bIns="0" rtlCol="0" anchor="t">
            <a:spAutoFit/>
          </a:bodyPr>
          <a:lstStyle/>
          <a:p>
            <a:pPr algn="ctr">
              <a:lnSpc>
                <a:spcPts val="12899"/>
              </a:lnSpc>
            </a:pPr>
            <a:r>
              <a:rPr lang="en-US" sz="12000" b="1" spc="99" dirty="0">
                <a:solidFill>
                  <a:srgbClr val="E18455"/>
                </a:solidFill>
                <a:latin typeface="Times New Roman" pitchFamily="18" charset="0"/>
                <a:cs typeface="Times New Roman" pitchFamily="18" charset="0"/>
              </a:rPr>
              <a:t>BIỆN PHÁP</a:t>
            </a:r>
          </a:p>
          <a:p>
            <a:pPr algn="ctr">
              <a:lnSpc>
                <a:spcPts val="12899"/>
              </a:lnSpc>
            </a:pPr>
            <a:r>
              <a:rPr lang="en-US" sz="12000" b="1" spc="99" dirty="0">
                <a:solidFill>
                  <a:srgbClr val="E18455"/>
                </a:solidFill>
                <a:latin typeface="Times New Roman" pitchFamily="18" charset="0"/>
                <a:cs typeface="Times New Roman" pitchFamily="18" charset="0"/>
              </a:rPr>
              <a:t> TU TỪ ĐỐI</a:t>
            </a:r>
          </a:p>
        </p:txBody>
      </p:sp>
      <p:sp>
        <p:nvSpPr>
          <p:cNvPr id="13" name="Hình chữ nhật góc tròn 12"/>
          <p:cNvSpPr/>
          <p:nvPr/>
        </p:nvSpPr>
        <p:spPr>
          <a:xfrm>
            <a:off x="3886200" y="1409700"/>
            <a:ext cx="10591800" cy="1864073"/>
          </a:xfrm>
          <a:prstGeom prst="roundRect">
            <a:avLst/>
          </a:prstGeom>
          <a:solidFill>
            <a:schemeClr val="accent6">
              <a:lumMod val="20000"/>
              <a:lumOff val="8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spc="99" dirty="0" err="1">
                <a:solidFill>
                  <a:srgbClr val="E18455"/>
                </a:solidFill>
                <a:latin typeface="Times New Roman" pitchFamily="18" charset="0"/>
                <a:cs typeface="Times New Roman" pitchFamily="18" charset="0"/>
              </a:rPr>
              <a:t>Thực</a:t>
            </a:r>
            <a:r>
              <a:rPr lang="en-US" sz="7200" b="1" spc="99" dirty="0">
                <a:solidFill>
                  <a:srgbClr val="E18455"/>
                </a:solidFill>
                <a:latin typeface="Times New Roman" pitchFamily="18" charset="0"/>
                <a:cs typeface="Times New Roman" pitchFamily="18" charset="0"/>
              </a:rPr>
              <a:t> </a:t>
            </a:r>
            <a:r>
              <a:rPr lang="en-US" sz="7200" b="1" spc="99" dirty="0" err="1">
                <a:solidFill>
                  <a:srgbClr val="E18455"/>
                </a:solidFill>
                <a:latin typeface="Times New Roman" pitchFamily="18" charset="0"/>
                <a:cs typeface="Times New Roman" pitchFamily="18" charset="0"/>
              </a:rPr>
              <a:t>hành</a:t>
            </a:r>
            <a:r>
              <a:rPr lang="en-US" sz="7200" b="1" spc="99" dirty="0">
                <a:solidFill>
                  <a:srgbClr val="E18455"/>
                </a:solidFill>
                <a:latin typeface="Times New Roman" pitchFamily="18" charset="0"/>
                <a:cs typeface="Times New Roman" pitchFamily="18" charset="0"/>
              </a:rPr>
              <a:t> </a:t>
            </a:r>
            <a:r>
              <a:rPr lang="en-US" sz="7200" b="1" spc="99" dirty="0" err="1">
                <a:solidFill>
                  <a:srgbClr val="E18455"/>
                </a:solidFill>
                <a:latin typeface="Times New Roman" pitchFamily="18" charset="0"/>
                <a:cs typeface="Times New Roman" pitchFamily="18" charset="0"/>
              </a:rPr>
              <a:t>tiếng</a:t>
            </a:r>
            <a:r>
              <a:rPr lang="en-US" sz="7200" b="1" spc="99" dirty="0">
                <a:solidFill>
                  <a:srgbClr val="E18455"/>
                </a:solidFill>
                <a:latin typeface="Times New Roman" pitchFamily="18" charset="0"/>
                <a:cs typeface="Times New Roman" pitchFamily="18" charset="0"/>
              </a:rPr>
              <a:t> </a:t>
            </a:r>
            <a:r>
              <a:rPr lang="en-US" sz="7200" b="1" spc="99" dirty="0" err="1">
                <a:solidFill>
                  <a:srgbClr val="E18455"/>
                </a:solidFill>
                <a:latin typeface="Times New Roman" pitchFamily="18" charset="0"/>
                <a:cs typeface="Times New Roman" pitchFamily="18" charset="0"/>
              </a:rPr>
              <a:t>Việt</a:t>
            </a:r>
            <a:r>
              <a:rPr lang="en-US" sz="7200" b="1" spc="99" dirty="0">
                <a:solidFill>
                  <a:srgbClr val="E18455"/>
                </a:solidFill>
                <a:latin typeface="Times New Roman" pitchFamily="18" charset="0"/>
                <a:cs typeface="Times New Roman" pitchFamily="18" charset="0"/>
              </a:rPr>
              <a:t>:</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53046" y="1344228"/>
            <a:ext cx="14095349" cy="7611903"/>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971800" y="908358"/>
            <a:ext cx="12946530" cy="11605741"/>
          </a:xfrm>
          <a:prstGeom prst="rect">
            <a:avLst/>
          </a:prstGeom>
        </p:spPr>
        <p:txBody>
          <a:bodyPr wrap="square" lIns="0" tIns="0" rIns="0" bIns="0" rtlCol="0" anchor="t">
            <a:spAutoFit/>
          </a:bodyPr>
          <a:lstStyle/>
          <a:p>
            <a:pPr algn="ctr">
              <a:lnSpc>
                <a:spcPts val="4744"/>
              </a:lnSpc>
            </a:pPr>
            <a:endParaRPr dirty="0"/>
          </a:p>
          <a:p>
            <a:pPr algn="ctr">
              <a:lnSpc>
                <a:spcPts val="4744"/>
              </a:lnSpc>
            </a:pPr>
            <a:endParaRPr sz="3200" b="1" dirty="0">
              <a:solidFill>
                <a:srgbClr val="C00000"/>
              </a:solidFill>
              <a:latin typeface="Times New Roman" pitchFamily="18" charset="0"/>
              <a:cs typeface="Times New Roman" pitchFamily="18" charset="0"/>
            </a:endParaRPr>
          </a:p>
          <a:p>
            <a:pPr algn="just">
              <a:lnSpc>
                <a:spcPts val="4744"/>
              </a:lnSpc>
            </a:pPr>
            <a:r>
              <a:rPr lang="en-US" sz="4800" b="1" spc="33" dirty="0" err="1">
                <a:solidFill>
                  <a:srgbClr val="0070C0"/>
                </a:solidFill>
                <a:latin typeface="Times New Roman" pitchFamily="18" charset="0"/>
                <a:cs typeface="Times New Roman" pitchFamily="18" charset="0"/>
              </a:rPr>
              <a:t>Đối</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các</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vế</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trong</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câu</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tiểu</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đối</a:t>
            </a:r>
            <a:r>
              <a:rPr lang="en-US" sz="4800" b="1" spc="33" dirty="0">
                <a:solidFill>
                  <a:srgbClr val="0070C0"/>
                </a:solidFill>
                <a:latin typeface="Times New Roman" pitchFamily="18" charset="0"/>
                <a:cs typeface="Times New Roman" pitchFamily="18" charset="0"/>
              </a:rPr>
              <a:t>):</a:t>
            </a:r>
          </a:p>
          <a:p>
            <a:pPr algn="just">
              <a:lnSpc>
                <a:spcPts val="4744"/>
              </a:lnSpc>
            </a:pPr>
            <a:r>
              <a:rPr lang="en-US" sz="4800" b="1" spc="33" dirty="0">
                <a:solidFill>
                  <a:srgbClr val="C00000"/>
                </a:solidFill>
                <a:latin typeface="Times New Roman" pitchFamily="18" charset="0"/>
                <a:cs typeface="Times New Roman" pitchFamily="18" charset="0"/>
              </a:rPr>
              <a:t>+ Mai </a:t>
            </a:r>
            <a:r>
              <a:rPr lang="en-US" sz="4800" b="1" spc="33" dirty="0" err="1">
                <a:solidFill>
                  <a:srgbClr val="C00000"/>
                </a:solidFill>
                <a:latin typeface="Times New Roman" pitchFamily="18" charset="0"/>
                <a:cs typeface="Times New Roman" pitchFamily="18" charset="0"/>
              </a:rPr>
              <a:t>cốt</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cách</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tuyết</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tinh</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thần</a:t>
            </a:r>
            <a:endParaRPr lang="en-US" sz="4800" b="1" spc="33" dirty="0">
              <a:solidFill>
                <a:srgbClr val="C00000"/>
              </a:solidFill>
              <a:latin typeface="Times New Roman" pitchFamily="18" charset="0"/>
              <a:cs typeface="Times New Roman" pitchFamily="18" charset="0"/>
            </a:endParaRPr>
          </a:p>
          <a:p>
            <a:pPr algn="just">
              <a:lnSpc>
                <a:spcPts val="4744"/>
              </a:lnSpc>
            </a:pP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Khuôn</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trăng</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đầy</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đặn</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nét</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ngài</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nở</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nang</a:t>
            </a:r>
            <a:endParaRPr lang="en-US" sz="4800" b="1" spc="33" dirty="0">
              <a:solidFill>
                <a:srgbClr val="C00000"/>
              </a:solidFill>
              <a:latin typeface="Times New Roman" pitchFamily="18" charset="0"/>
              <a:cs typeface="Times New Roman" pitchFamily="18" charset="0"/>
            </a:endParaRPr>
          </a:p>
          <a:p>
            <a:pPr algn="just">
              <a:lnSpc>
                <a:spcPts val="4744"/>
              </a:lnSpc>
            </a:pP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Hoa</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cười</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ngọc</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thốt</a:t>
            </a:r>
            <a:endParaRPr lang="en-US" sz="4800" b="1" spc="33" dirty="0">
              <a:solidFill>
                <a:srgbClr val="C00000"/>
              </a:solidFill>
              <a:latin typeface="Times New Roman" pitchFamily="18" charset="0"/>
              <a:cs typeface="Times New Roman" pitchFamily="18" charset="0"/>
            </a:endParaRPr>
          </a:p>
          <a:p>
            <a:pPr algn="just">
              <a:lnSpc>
                <a:spcPts val="4744"/>
              </a:lnSpc>
            </a:pP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Mây</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thua</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nước</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tóc</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tuyết</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nhường</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màu</a:t>
            </a:r>
            <a:r>
              <a:rPr lang="en-US" sz="4800" b="1" spc="33" dirty="0">
                <a:solidFill>
                  <a:srgbClr val="C00000"/>
                </a:solidFill>
                <a:latin typeface="Times New Roman" pitchFamily="18" charset="0"/>
                <a:cs typeface="Times New Roman" pitchFamily="18" charset="0"/>
              </a:rPr>
              <a:t> da</a:t>
            </a:r>
          </a:p>
          <a:p>
            <a:pPr algn="just">
              <a:lnSpc>
                <a:spcPts val="4744"/>
              </a:lnSpc>
            </a:pPr>
            <a:endParaRPr lang="en-US" sz="4800" b="1" spc="33" dirty="0">
              <a:solidFill>
                <a:srgbClr val="C00000"/>
              </a:solidFill>
              <a:latin typeface="Times New Roman" pitchFamily="18" charset="0"/>
              <a:cs typeface="Times New Roman" pitchFamily="18" charset="0"/>
            </a:endParaRPr>
          </a:p>
          <a:p>
            <a:pPr algn="just">
              <a:lnSpc>
                <a:spcPts val="4744"/>
              </a:lnSpc>
            </a:pPr>
            <a:r>
              <a:rPr lang="en-US" sz="4800" b="1" spc="33" dirty="0" err="1">
                <a:solidFill>
                  <a:srgbClr val="0070C0"/>
                </a:solidFill>
                <a:latin typeface="Times New Roman" pitchFamily="18" charset="0"/>
                <a:cs typeface="Times New Roman" pitchFamily="18" charset="0"/>
              </a:rPr>
              <a:t>Đối</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cặp</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câu</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trường</a:t>
            </a:r>
            <a:r>
              <a:rPr lang="en-US" sz="4800" b="1" spc="33" dirty="0">
                <a:solidFill>
                  <a:srgbClr val="0070C0"/>
                </a:solidFill>
                <a:latin typeface="Times New Roman" pitchFamily="18" charset="0"/>
                <a:cs typeface="Times New Roman" pitchFamily="18" charset="0"/>
              </a:rPr>
              <a:t> </a:t>
            </a:r>
            <a:r>
              <a:rPr lang="en-US" sz="4800" b="1" spc="33" dirty="0" err="1">
                <a:solidFill>
                  <a:srgbClr val="0070C0"/>
                </a:solidFill>
                <a:latin typeface="Times New Roman" pitchFamily="18" charset="0"/>
                <a:cs typeface="Times New Roman" pitchFamily="18" charset="0"/>
              </a:rPr>
              <a:t>đối</a:t>
            </a:r>
            <a:r>
              <a:rPr lang="en-US" sz="4800" b="1" spc="33" dirty="0">
                <a:solidFill>
                  <a:srgbClr val="0070C0"/>
                </a:solidFill>
                <a:latin typeface="Times New Roman" pitchFamily="18" charset="0"/>
                <a:cs typeface="Times New Roman" pitchFamily="18" charset="0"/>
              </a:rPr>
              <a:t>):</a:t>
            </a:r>
          </a:p>
          <a:p>
            <a:pPr algn="just">
              <a:lnSpc>
                <a:spcPts val="4744"/>
              </a:lnSpc>
            </a:pP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Làn</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thu</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thủy</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nét</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xuân</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sơn</a:t>
            </a:r>
            <a:endParaRPr lang="en-US" sz="4800" b="1" spc="33" dirty="0">
              <a:solidFill>
                <a:srgbClr val="C00000"/>
              </a:solidFill>
              <a:latin typeface="Times New Roman" pitchFamily="18" charset="0"/>
              <a:cs typeface="Times New Roman" pitchFamily="18" charset="0"/>
            </a:endParaRPr>
          </a:p>
          <a:p>
            <a:pPr algn="just">
              <a:lnSpc>
                <a:spcPts val="4744"/>
              </a:lnSpc>
            </a:pP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Hoa</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ghen</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thua</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thắm</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liễu</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hờn</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kém</a:t>
            </a:r>
            <a:r>
              <a:rPr lang="en-US" sz="4800" b="1" spc="33" dirty="0">
                <a:solidFill>
                  <a:srgbClr val="C00000"/>
                </a:solidFill>
                <a:latin typeface="Times New Roman" pitchFamily="18" charset="0"/>
                <a:cs typeface="Times New Roman" pitchFamily="18" charset="0"/>
              </a:rPr>
              <a:t> </a:t>
            </a:r>
            <a:r>
              <a:rPr lang="en-US" sz="4800" b="1" spc="33" dirty="0" err="1">
                <a:solidFill>
                  <a:srgbClr val="C00000"/>
                </a:solidFill>
                <a:latin typeface="Times New Roman" pitchFamily="18" charset="0"/>
                <a:cs typeface="Times New Roman" pitchFamily="18" charset="0"/>
              </a:rPr>
              <a:t>xanh</a:t>
            </a:r>
            <a:endParaRPr lang="en-US" sz="4800" b="1" spc="33" dirty="0">
              <a:solidFill>
                <a:srgbClr val="C00000"/>
              </a:solidFill>
              <a:latin typeface="Times New Roman" pitchFamily="18" charset="0"/>
              <a:cs typeface="Times New Roman" pitchFamily="18" charset="0"/>
            </a:endParaRPr>
          </a:p>
          <a:p>
            <a:pPr algn="just">
              <a:lnSpc>
                <a:spcPts val="6209"/>
              </a:lnSpc>
            </a:pPr>
            <a:endParaRPr lang="en-US" sz="3389" spc="33" dirty="0">
              <a:solidFill>
                <a:srgbClr val="4FC0E8"/>
              </a:solidFill>
              <a:latin typeface="Poppins"/>
            </a:endParaRPr>
          </a:p>
          <a:p>
            <a:pPr algn="ctr">
              <a:lnSpc>
                <a:spcPts val="6209"/>
              </a:lnSpc>
            </a:pPr>
            <a:endParaRPr lang="en-US" sz="3389" spc="33" dirty="0">
              <a:solidFill>
                <a:srgbClr val="4FC0E8"/>
              </a:solidFill>
              <a:latin typeface="Poppins"/>
            </a:endParaRPr>
          </a:p>
          <a:p>
            <a:pPr algn="ctr">
              <a:lnSpc>
                <a:spcPts val="4744"/>
              </a:lnSpc>
            </a:pPr>
            <a:endParaRPr lang="en-US" sz="3389" spc="33" dirty="0">
              <a:solidFill>
                <a:srgbClr val="4FC0E8"/>
              </a:solidFill>
              <a:latin typeface="Poppins"/>
            </a:endParaRPr>
          </a:p>
          <a:p>
            <a:pPr algn="ctr">
              <a:lnSpc>
                <a:spcPts val="4744"/>
              </a:lnSpc>
            </a:pPr>
            <a:endParaRPr lang="en-US" sz="3389" spc="33" dirty="0">
              <a:solidFill>
                <a:srgbClr val="4FC0E8"/>
              </a:solidFill>
              <a:latin typeface="Poppins"/>
            </a:endParaRPr>
          </a:p>
          <a:p>
            <a:pPr algn="ctr">
              <a:lnSpc>
                <a:spcPts val="4744"/>
              </a:lnSpc>
            </a:pPr>
            <a:endParaRPr lang="en-US" sz="3389" spc="33" dirty="0">
              <a:solidFill>
                <a:srgbClr val="4FC0E8"/>
              </a:solidFill>
              <a:latin typeface="Poppins"/>
            </a:endParaRPr>
          </a:p>
          <a:p>
            <a:pPr algn="ctr">
              <a:lnSpc>
                <a:spcPts val="4305"/>
              </a:lnSpc>
            </a:pPr>
            <a:endParaRPr lang="en-US" sz="3389" spc="33" dirty="0">
              <a:solidFill>
                <a:srgbClr val="4FC0E8"/>
              </a:solidFill>
              <a:latin typeface="Poppins"/>
            </a:endParaRPr>
          </a:p>
          <a:p>
            <a:pPr algn="ctr">
              <a:lnSpc>
                <a:spcPts val="3953"/>
              </a:lnSpc>
            </a:pPr>
            <a:endParaRPr lang="en-US" sz="3389" spc="33" dirty="0">
              <a:solidFill>
                <a:srgbClr val="4FC0E8"/>
              </a:solidFill>
              <a:latin typeface="Poppins"/>
            </a:endParaRPr>
          </a:p>
          <a:p>
            <a:pPr algn="ctr">
              <a:lnSpc>
                <a:spcPts val="3953"/>
              </a:lnSpc>
              <a:spcBef>
                <a:spcPct val="0"/>
              </a:spcBef>
            </a:pPr>
            <a:endParaRPr lang="en-US" sz="3389" spc="33" dirty="0">
              <a:solidFill>
                <a:srgbClr val="4FC0E8"/>
              </a:solidFill>
              <a:latin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xEl>
                                              <p:pRg st="3" end="3"/>
                                            </p:txEl>
                                          </p:spTgt>
                                        </p:tgtEl>
                                        <p:attrNameLst>
                                          <p:attrName>style.visibility</p:attrName>
                                        </p:attrNameLst>
                                      </p:cBhvr>
                                      <p:to>
                                        <p:strVal val="visible"/>
                                      </p:to>
                                    </p:set>
                                    <p:animEffect transition="in" filter="fade">
                                      <p:cBhvr>
                                        <p:cTn id="12" dur="1000"/>
                                        <p:tgtEl>
                                          <p:spTgt spid="14">
                                            <p:txEl>
                                              <p:pRg st="3" end="3"/>
                                            </p:txEl>
                                          </p:spTgt>
                                        </p:tgtEl>
                                      </p:cBhvr>
                                    </p:animEffect>
                                    <p:anim calcmode="lin" valueType="num">
                                      <p:cBhvr>
                                        <p:cTn id="1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1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1000"/>
                                        <p:tgtEl>
                                          <p:spTgt spid="14">
                                            <p:txEl>
                                              <p:pRg st="4" end="4"/>
                                            </p:txEl>
                                          </p:spTgt>
                                        </p:tgtEl>
                                      </p:cBhvr>
                                    </p:animEffect>
                                    <p:anim calcmode="lin" valueType="num">
                                      <p:cBhvr>
                                        <p:cTn id="18"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xEl>
                                              <p:pRg st="5" end="5"/>
                                            </p:txEl>
                                          </p:spTgt>
                                        </p:tgtEl>
                                        <p:attrNameLst>
                                          <p:attrName>style.visibility</p:attrName>
                                        </p:attrNameLst>
                                      </p:cBhvr>
                                      <p:to>
                                        <p:strVal val="visible"/>
                                      </p:to>
                                    </p:set>
                                    <p:animEffect transition="in" filter="fade">
                                      <p:cBhvr>
                                        <p:cTn id="22" dur="1000"/>
                                        <p:tgtEl>
                                          <p:spTgt spid="14">
                                            <p:txEl>
                                              <p:pRg st="5" end="5"/>
                                            </p:txEl>
                                          </p:spTgt>
                                        </p:tgtEl>
                                      </p:cBhvr>
                                    </p:animEffect>
                                    <p:anim calcmode="lin" valueType="num">
                                      <p:cBhvr>
                                        <p:cTn id="23" dur="10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1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xEl>
                                              <p:pRg st="6" end="6"/>
                                            </p:txEl>
                                          </p:spTgt>
                                        </p:tgtEl>
                                        <p:attrNameLst>
                                          <p:attrName>style.visibility</p:attrName>
                                        </p:attrNameLst>
                                      </p:cBhvr>
                                      <p:to>
                                        <p:strVal val="visible"/>
                                      </p:to>
                                    </p:set>
                                    <p:animEffect transition="in" filter="fade">
                                      <p:cBhvr>
                                        <p:cTn id="27" dur="1000"/>
                                        <p:tgtEl>
                                          <p:spTgt spid="14">
                                            <p:txEl>
                                              <p:pRg st="6" end="6"/>
                                            </p:txEl>
                                          </p:spTgt>
                                        </p:tgtEl>
                                      </p:cBhvr>
                                    </p:animEffect>
                                    <p:anim calcmode="lin" valueType="num">
                                      <p:cBhvr>
                                        <p:cTn id="28" dur="1000" fill="hold"/>
                                        <p:tgtEl>
                                          <p:spTgt spid="1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1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4">
                                            <p:txEl>
                                              <p:pRg st="8" end="8"/>
                                            </p:txEl>
                                          </p:spTgt>
                                        </p:tgtEl>
                                        <p:attrNameLst>
                                          <p:attrName>style.visibility</p:attrName>
                                        </p:attrNameLst>
                                      </p:cBhvr>
                                      <p:to>
                                        <p:strVal val="visible"/>
                                      </p:to>
                                    </p:set>
                                    <p:animEffect transition="in" filter="fade">
                                      <p:cBhvr>
                                        <p:cTn id="34" dur="1000"/>
                                        <p:tgtEl>
                                          <p:spTgt spid="14">
                                            <p:txEl>
                                              <p:pRg st="8" end="8"/>
                                            </p:txEl>
                                          </p:spTgt>
                                        </p:tgtEl>
                                      </p:cBhvr>
                                    </p:animEffect>
                                    <p:anim calcmode="lin" valueType="num">
                                      <p:cBhvr>
                                        <p:cTn id="35" dur="1000" fill="hold"/>
                                        <p:tgtEl>
                                          <p:spTgt spid="1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14">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xEl>
                                              <p:pRg st="9" end="9"/>
                                            </p:txEl>
                                          </p:spTgt>
                                        </p:tgtEl>
                                        <p:attrNameLst>
                                          <p:attrName>style.visibility</p:attrName>
                                        </p:attrNameLst>
                                      </p:cBhvr>
                                      <p:to>
                                        <p:strVal val="visible"/>
                                      </p:to>
                                    </p:set>
                                    <p:animEffect transition="in" filter="fade">
                                      <p:cBhvr>
                                        <p:cTn id="39" dur="1000"/>
                                        <p:tgtEl>
                                          <p:spTgt spid="14">
                                            <p:txEl>
                                              <p:pRg st="9" end="9"/>
                                            </p:txEl>
                                          </p:spTgt>
                                        </p:tgtEl>
                                      </p:cBhvr>
                                    </p:animEffect>
                                    <p:anim calcmode="lin" valueType="num">
                                      <p:cBhvr>
                                        <p:cTn id="40" dur="10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14">
                                            <p:txEl>
                                              <p:pRg st="9" end="9"/>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4">
                                            <p:txEl>
                                              <p:pRg st="10" end="10"/>
                                            </p:txEl>
                                          </p:spTgt>
                                        </p:tgtEl>
                                        <p:attrNameLst>
                                          <p:attrName>style.visibility</p:attrName>
                                        </p:attrNameLst>
                                      </p:cBhvr>
                                      <p:to>
                                        <p:strVal val="visible"/>
                                      </p:to>
                                    </p:set>
                                    <p:animEffect transition="in" filter="fade">
                                      <p:cBhvr>
                                        <p:cTn id="44" dur="1000"/>
                                        <p:tgtEl>
                                          <p:spTgt spid="14">
                                            <p:txEl>
                                              <p:pRg st="10" end="10"/>
                                            </p:txEl>
                                          </p:spTgt>
                                        </p:tgtEl>
                                      </p:cBhvr>
                                    </p:animEffect>
                                    <p:anim calcmode="lin" valueType="num">
                                      <p:cBhvr>
                                        <p:cTn id="45" dur="1000" fill="hold"/>
                                        <p:tgtEl>
                                          <p:spTgt spid="14">
                                            <p:txEl>
                                              <p:pRg st="10" end="10"/>
                                            </p:txEl>
                                          </p:spTgt>
                                        </p:tgtEl>
                                        <p:attrNameLst>
                                          <p:attrName>ppt_x</p:attrName>
                                        </p:attrNameLst>
                                      </p:cBhvr>
                                      <p:tavLst>
                                        <p:tav tm="0">
                                          <p:val>
                                            <p:strVal val="#ppt_x"/>
                                          </p:val>
                                        </p:tav>
                                        <p:tav tm="100000">
                                          <p:val>
                                            <p:strVal val="#ppt_x"/>
                                          </p:val>
                                        </p:tav>
                                      </p:tavLst>
                                    </p:anim>
                                    <p:anim calcmode="lin" valueType="num">
                                      <p:cBhvr>
                                        <p:cTn id="46" dur="1000" fill="hold"/>
                                        <p:tgtEl>
                                          <p:spTgt spid="1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905000" y="1344228"/>
            <a:ext cx="14243395" cy="7456872"/>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362200" y="908358"/>
            <a:ext cx="13030200" cy="9361537"/>
          </a:xfrm>
          <a:prstGeom prst="rect">
            <a:avLst/>
          </a:prstGeom>
        </p:spPr>
        <p:txBody>
          <a:bodyPr wrap="square" lIns="0" tIns="0" rIns="0" bIns="0" rtlCol="0" anchor="t">
            <a:spAutoFit/>
          </a:bodyPr>
          <a:lstStyle/>
          <a:p>
            <a:pPr algn="ctr">
              <a:lnSpc>
                <a:spcPts val="4744"/>
              </a:lnSpc>
            </a:pPr>
            <a:endParaRPr/>
          </a:p>
          <a:p>
            <a:pPr algn="ctr">
              <a:lnSpc>
                <a:spcPts val="4744"/>
              </a:lnSpc>
            </a:pPr>
            <a:endParaRPr/>
          </a:p>
          <a:p>
            <a:pPr algn="just">
              <a:lnSpc>
                <a:spcPts val="6209"/>
              </a:lnSpc>
            </a:pPr>
            <a:r>
              <a:rPr lang="en-US" sz="4800" b="1" spc="44">
                <a:solidFill>
                  <a:srgbClr val="E18455"/>
                </a:solidFill>
                <a:latin typeface="Times New Roman" pitchFamily="18" charset="0"/>
                <a:cs typeface="Times New Roman" pitchFamily="18" charset="0"/>
              </a:rPr>
              <a:t>- </a:t>
            </a:r>
            <a:r>
              <a:rPr lang="en-US" sz="4800" b="1" spc="44">
                <a:solidFill>
                  <a:schemeClr val="accent6">
                    <a:lumMod val="50000"/>
                  </a:schemeClr>
                </a:solidFill>
                <a:latin typeface="Times New Roman" pitchFamily="18" charset="0"/>
                <a:cs typeface="Times New Roman" pitchFamily="18" charset="0"/>
              </a:rPr>
              <a:t>Biện pháp đối trong đoạn trích giúp người đọc hiểu được vẻ đẹp của hai chị em Thúy Kiều, Thúy Vân: đẹp, trong sáng, đẹp một cách toàn diện, lí tưởng hóa, tuyệt đối hóa, duyên dáng, thanh tao, trong trắng, hoàn mĩ cả hình thức lẫn tâm hồn, cả dung nhan và đức hạnh.</a:t>
            </a:r>
          </a:p>
          <a:p>
            <a:pPr algn="ctr">
              <a:lnSpc>
                <a:spcPts val="4744"/>
              </a:lnSpc>
            </a:pPr>
            <a:endParaRPr lang="en-US" sz="4435" spc="44">
              <a:solidFill>
                <a:srgbClr val="4FC0E8"/>
              </a:solidFill>
              <a:latin typeface="Poppins Bold"/>
            </a:endParaRPr>
          </a:p>
          <a:p>
            <a:pPr algn="ctr">
              <a:lnSpc>
                <a:spcPts val="4744"/>
              </a:lnSpc>
            </a:pPr>
            <a:endParaRPr lang="en-US" sz="4435" spc="44">
              <a:solidFill>
                <a:srgbClr val="4FC0E8"/>
              </a:solidFill>
              <a:latin typeface="Poppins Bold"/>
            </a:endParaRPr>
          </a:p>
          <a:p>
            <a:pPr algn="ctr">
              <a:lnSpc>
                <a:spcPts val="4744"/>
              </a:lnSpc>
            </a:pPr>
            <a:endParaRPr lang="en-US" sz="4435" spc="44">
              <a:solidFill>
                <a:srgbClr val="4FC0E8"/>
              </a:solidFill>
              <a:latin typeface="Poppins Bold"/>
            </a:endParaRPr>
          </a:p>
          <a:p>
            <a:pPr algn="ctr">
              <a:lnSpc>
                <a:spcPts val="4305"/>
              </a:lnSpc>
            </a:pPr>
            <a:endParaRPr lang="en-US" sz="4435" spc="44">
              <a:solidFill>
                <a:srgbClr val="4FC0E8"/>
              </a:solidFill>
              <a:latin typeface="Poppins Bold"/>
            </a:endParaRPr>
          </a:p>
          <a:p>
            <a:pPr algn="ctr">
              <a:lnSpc>
                <a:spcPts val="3953"/>
              </a:lnSpc>
            </a:pPr>
            <a:endParaRPr lang="en-US" sz="4435" spc="44">
              <a:solidFill>
                <a:srgbClr val="4FC0E8"/>
              </a:solidFill>
              <a:latin typeface="Poppins Bold"/>
            </a:endParaRPr>
          </a:p>
          <a:p>
            <a:pPr algn="ctr">
              <a:lnSpc>
                <a:spcPts val="3953"/>
              </a:lnSpc>
              <a:spcBef>
                <a:spcPct val="0"/>
              </a:spcBef>
            </a:pPr>
            <a:endParaRPr lang="en-US" sz="4435" spc="44">
              <a:solidFill>
                <a:srgbClr val="4FC0E8"/>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828800" y="1182437"/>
            <a:ext cx="14319595" cy="7176876"/>
            <a:chOff x="0" y="0"/>
            <a:chExt cx="3265458" cy="1847594"/>
          </a:xfrm>
        </p:grpSpPr>
        <p:sp>
          <p:nvSpPr>
            <p:cNvPr id="9" name="Freeform 9"/>
            <p:cNvSpPr/>
            <p:nvPr/>
          </p:nvSpPr>
          <p:spPr>
            <a:xfrm>
              <a:off x="0" y="0"/>
              <a:ext cx="3265458" cy="1847594"/>
            </a:xfrm>
            <a:custGeom>
              <a:avLst/>
              <a:gdLst/>
              <a:ahLst/>
              <a:cxnLst/>
              <a:rect l="l" t="t" r="r" b="b"/>
              <a:pathLst>
                <a:path w="3265458" h="1847594">
                  <a:moveTo>
                    <a:pt x="62442" y="0"/>
                  </a:moveTo>
                  <a:lnTo>
                    <a:pt x="3203016" y="0"/>
                  </a:lnTo>
                  <a:cubicBezTo>
                    <a:pt x="3237502" y="0"/>
                    <a:pt x="3265458" y="27956"/>
                    <a:pt x="3265458" y="62442"/>
                  </a:cubicBezTo>
                  <a:lnTo>
                    <a:pt x="3265458" y="1785152"/>
                  </a:lnTo>
                  <a:cubicBezTo>
                    <a:pt x="3265458" y="1801712"/>
                    <a:pt x="3258879" y="1817595"/>
                    <a:pt x="3247169" y="1829305"/>
                  </a:cubicBezTo>
                  <a:cubicBezTo>
                    <a:pt x="3235459" y="1841015"/>
                    <a:pt x="3219577" y="1847594"/>
                    <a:pt x="3203016" y="1847594"/>
                  </a:cubicBezTo>
                  <a:lnTo>
                    <a:pt x="62442" y="1847594"/>
                  </a:lnTo>
                  <a:cubicBezTo>
                    <a:pt x="45882" y="1847594"/>
                    <a:pt x="29999" y="1841015"/>
                    <a:pt x="18289" y="1829305"/>
                  </a:cubicBezTo>
                  <a:cubicBezTo>
                    <a:pt x="6579" y="1817595"/>
                    <a:pt x="0" y="1801712"/>
                    <a:pt x="0" y="1785152"/>
                  </a:cubicBezTo>
                  <a:lnTo>
                    <a:pt x="0" y="62442"/>
                  </a:lnTo>
                  <a:cubicBezTo>
                    <a:pt x="0" y="45882"/>
                    <a:pt x="6579" y="29999"/>
                    <a:pt x="18289" y="18289"/>
                  </a:cubicBezTo>
                  <a:cubicBezTo>
                    <a:pt x="29999" y="6579"/>
                    <a:pt x="45882" y="0"/>
                    <a:pt x="62442"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139604" y="1333500"/>
            <a:ext cx="13778725" cy="7782085"/>
          </a:xfrm>
          <a:prstGeom prst="rect">
            <a:avLst/>
          </a:prstGeom>
        </p:spPr>
        <p:txBody>
          <a:bodyPr wrap="square" lIns="0" tIns="0" rIns="0" bIns="0" rtlCol="0" anchor="t">
            <a:spAutoFit/>
          </a:bodyPr>
          <a:lstStyle/>
          <a:p>
            <a:pPr algn="ctr">
              <a:lnSpc>
                <a:spcPts val="4744"/>
              </a:lnSpc>
            </a:pPr>
            <a:endParaRPr dirty="0"/>
          </a:p>
          <a:p>
            <a:pPr algn="ctr">
              <a:lnSpc>
                <a:spcPts val="4744"/>
              </a:lnSpc>
            </a:pPr>
            <a:endParaRPr dirty="0"/>
          </a:p>
          <a:p>
            <a:pPr algn="just">
              <a:lnSpc>
                <a:spcPts val="6209"/>
              </a:lnSpc>
            </a:pPr>
            <a:r>
              <a:rPr lang="en-US" sz="6600" b="1" spc="44" dirty="0" err="1">
                <a:solidFill>
                  <a:srgbClr val="E18455"/>
                </a:solidFill>
                <a:latin typeface="Times New Roman" pitchFamily="18" charset="0"/>
                <a:cs typeface="Times New Roman" pitchFamily="18" charset="0"/>
              </a:rPr>
              <a:t>Bài</a:t>
            </a:r>
            <a:r>
              <a:rPr lang="en-US" sz="6600" b="1" spc="44" dirty="0">
                <a:solidFill>
                  <a:srgbClr val="E18455"/>
                </a:solidFill>
                <a:latin typeface="Times New Roman" pitchFamily="18" charset="0"/>
                <a:cs typeface="Times New Roman" pitchFamily="18" charset="0"/>
              </a:rPr>
              <a:t> 3: </a:t>
            </a:r>
            <a:r>
              <a:rPr lang="en-US" sz="6600" b="1" spc="44" dirty="0" err="1">
                <a:solidFill>
                  <a:srgbClr val="E18455"/>
                </a:solidFill>
                <a:latin typeface="Times New Roman" pitchFamily="18" charset="0"/>
                <a:cs typeface="Times New Roman" pitchFamily="18" charset="0"/>
              </a:rPr>
              <a:t>Biện</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pháp</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đối</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được</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vận</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dụng</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trong</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các</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đoạn</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văn</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sau</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như</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thế</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nào</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Phân</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tích</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tác</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dụng</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của</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biện</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pháp</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tu</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từ</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đó</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trong</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các</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đoạn</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văn</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đã</a:t>
            </a:r>
            <a:r>
              <a:rPr lang="en-US" sz="6600" b="1" spc="44" dirty="0">
                <a:solidFill>
                  <a:srgbClr val="E18455"/>
                </a:solidFill>
                <a:latin typeface="Times New Roman" pitchFamily="18" charset="0"/>
                <a:cs typeface="Times New Roman" pitchFamily="18" charset="0"/>
              </a:rPr>
              <a:t> </a:t>
            </a:r>
            <a:r>
              <a:rPr lang="en-US" sz="6600" b="1" spc="44" dirty="0" err="1">
                <a:solidFill>
                  <a:srgbClr val="E18455"/>
                </a:solidFill>
                <a:latin typeface="Times New Roman" pitchFamily="18" charset="0"/>
                <a:cs typeface="Times New Roman" pitchFamily="18" charset="0"/>
              </a:rPr>
              <a:t>dẫn</a:t>
            </a:r>
            <a:r>
              <a:rPr lang="en-US" sz="6600" b="1" spc="44" dirty="0">
                <a:solidFill>
                  <a:srgbClr val="E18455"/>
                </a:solidFill>
                <a:latin typeface="Times New Roman" pitchFamily="18" charset="0"/>
                <a:cs typeface="Times New Roman" pitchFamily="18" charset="0"/>
              </a:rPr>
              <a:t>.</a:t>
            </a:r>
          </a:p>
          <a:p>
            <a:pPr algn="ctr">
              <a:lnSpc>
                <a:spcPts val="4744"/>
              </a:lnSpc>
            </a:pPr>
            <a:endParaRPr lang="en-US" sz="4435" spc="44" dirty="0">
              <a:solidFill>
                <a:srgbClr val="E18455"/>
              </a:solidFill>
              <a:latin typeface="Poppins Bold"/>
            </a:endParaRPr>
          </a:p>
          <a:p>
            <a:pPr algn="ctr">
              <a:lnSpc>
                <a:spcPts val="4744"/>
              </a:lnSpc>
            </a:pPr>
            <a:endParaRPr lang="en-US" sz="4435" spc="44" dirty="0">
              <a:solidFill>
                <a:srgbClr val="E18455"/>
              </a:solidFill>
              <a:latin typeface="Poppins Bold"/>
            </a:endParaRPr>
          </a:p>
          <a:p>
            <a:pPr algn="ctr">
              <a:lnSpc>
                <a:spcPts val="4744"/>
              </a:lnSpc>
            </a:pPr>
            <a:endParaRPr lang="en-US" sz="4435" spc="44" dirty="0">
              <a:solidFill>
                <a:srgbClr val="E18455"/>
              </a:solidFill>
              <a:latin typeface="Poppins Bold"/>
            </a:endParaRPr>
          </a:p>
          <a:p>
            <a:pPr algn="ctr">
              <a:lnSpc>
                <a:spcPts val="4305"/>
              </a:lnSpc>
            </a:pPr>
            <a:endParaRPr lang="en-US" sz="4435" spc="44" dirty="0">
              <a:solidFill>
                <a:srgbClr val="E18455"/>
              </a:solidFill>
              <a:latin typeface="Poppins Bold"/>
            </a:endParaRPr>
          </a:p>
          <a:p>
            <a:pPr algn="ctr">
              <a:lnSpc>
                <a:spcPts val="3953"/>
              </a:lnSpc>
            </a:pPr>
            <a:endParaRPr lang="en-US" sz="4435" spc="44" dirty="0">
              <a:solidFill>
                <a:srgbClr val="E18455"/>
              </a:solidFill>
              <a:latin typeface="Poppins Bold"/>
            </a:endParaRPr>
          </a:p>
          <a:p>
            <a:pPr algn="ctr">
              <a:lnSpc>
                <a:spcPts val="3953"/>
              </a:lnSpc>
              <a:spcBef>
                <a:spcPct val="0"/>
              </a:spcBef>
            </a:pPr>
            <a:endParaRPr lang="en-US" sz="4435" spc="44"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85800" y="558793"/>
            <a:ext cx="16840200" cy="8928107"/>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066799" y="800100"/>
            <a:ext cx="15925802" cy="8686800"/>
            <a:chOff x="0" y="-57150"/>
            <a:chExt cx="2506723" cy="1368373"/>
          </a:xfrm>
        </p:grpSpPr>
        <p:sp>
          <p:nvSpPr>
            <p:cNvPr id="9" name="Freeform 9"/>
            <p:cNvSpPr/>
            <p:nvPr/>
          </p:nvSpPr>
          <p:spPr>
            <a:xfrm>
              <a:off x="0" y="0"/>
              <a:ext cx="2506723" cy="1311223"/>
            </a:xfrm>
            <a:custGeom>
              <a:avLst/>
              <a:gdLst/>
              <a:ahLst/>
              <a:cxnLst/>
              <a:rect l="l" t="t" r="r" b="b"/>
              <a:pathLst>
                <a:path w="2814214" h="1000631">
                  <a:moveTo>
                    <a:pt x="72454" y="0"/>
                  </a:moveTo>
                  <a:lnTo>
                    <a:pt x="2741760" y="0"/>
                  </a:lnTo>
                  <a:cubicBezTo>
                    <a:pt x="2781776" y="0"/>
                    <a:pt x="2814214" y="32439"/>
                    <a:pt x="2814214" y="72454"/>
                  </a:cubicBezTo>
                  <a:lnTo>
                    <a:pt x="2814214" y="928177"/>
                  </a:lnTo>
                  <a:cubicBezTo>
                    <a:pt x="2814214" y="968192"/>
                    <a:pt x="2781776" y="1000631"/>
                    <a:pt x="2741760" y="1000631"/>
                  </a:cubicBezTo>
                  <a:lnTo>
                    <a:pt x="72454" y="1000631"/>
                  </a:lnTo>
                  <a:cubicBezTo>
                    <a:pt x="32439" y="1000631"/>
                    <a:pt x="0" y="968192"/>
                    <a:pt x="0" y="928177"/>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1524000" y="800100"/>
            <a:ext cx="15240000" cy="6155531"/>
          </a:xfrm>
          <a:prstGeom prst="rect">
            <a:avLst/>
          </a:prstGeom>
        </p:spPr>
        <p:txBody>
          <a:bodyPr wrap="square" lIns="0" tIns="0" rIns="0" bIns="0" rtlCol="0" anchor="t">
            <a:spAutoFit/>
          </a:bodyPr>
          <a:lstStyle/>
          <a:p>
            <a:pPr algn="ctr"/>
            <a:endParaRPr lang="en-US" sz="4000" b="1" spc="53" dirty="0">
              <a:solidFill>
                <a:srgbClr val="C00000"/>
              </a:solidFill>
              <a:latin typeface="Times New Roman" pitchFamily="18" charset="0"/>
              <a:cs typeface="Times New Roman" pitchFamily="18" charset="0"/>
            </a:endParaRPr>
          </a:p>
          <a:p>
            <a:pPr algn="ctr"/>
            <a:endParaRPr lang="en-US" sz="6000" b="1" spc="53" dirty="0">
              <a:solidFill>
                <a:srgbClr val="C00000"/>
              </a:solidFill>
              <a:latin typeface="Times New Roman" pitchFamily="18" charset="0"/>
              <a:cs typeface="Times New Roman" pitchFamily="18" charset="0"/>
            </a:endParaRPr>
          </a:p>
          <a:p>
            <a:pPr algn="ctr"/>
            <a:r>
              <a:rPr lang="en-US" sz="6000" b="1" spc="53" dirty="0">
                <a:solidFill>
                  <a:srgbClr val="C00000"/>
                </a:solidFill>
                <a:latin typeface="Times New Roman" pitchFamily="18" charset="0"/>
                <a:cs typeface="Times New Roman" pitchFamily="18" charset="0"/>
              </a:rPr>
              <a:t>PHIẾU HỌC TẬP SỐ 3:</a:t>
            </a:r>
          </a:p>
          <a:p>
            <a:pPr algn="just"/>
            <a:r>
              <a:rPr lang="en-US" sz="6000" b="1" i="1" dirty="0" err="1">
                <a:latin typeface="Times New Roman" pitchFamily="18" charset="0"/>
                <a:cs typeface="Times New Roman" pitchFamily="18" charset="0"/>
              </a:rPr>
              <a:t>Bài</a:t>
            </a:r>
            <a:r>
              <a:rPr lang="en-US" sz="6000" b="1" i="1" dirty="0">
                <a:latin typeface="Times New Roman" pitchFamily="18" charset="0"/>
                <a:cs typeface="Times New Roman" pitchFamily="18" charset="0"/>
              </a:rPr>
              <a:t> 3: </a:t>
            </a:r>
            <a:r>
              <a:rPr lang="en-US" sz="6000" b="1" i="1" dirty="0" err="1">
                <a:latin typeface="Times New Roman" pitchFamily="18" charset="0"/>
                <a:cs typeface="Times New Roman" pitchFamily="18" charset="0"/>
              </a:rPr>
              <a:t>Biện</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pháp</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đối</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được</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vận</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dụng</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trong</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các</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đoạn</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văn</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sau</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như</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thế</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nào</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Phân</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tích</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tác</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dụng</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của</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biện</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pháp</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tu</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từ</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đó</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trong</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các</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đoạn</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văn</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đã</a:t>
            </a:r>
            <a:r>
              <a:rPr lang="en-US" sz="6000" b="1" i="1" dirty="0">
                <a:latin typeface="Times New Roman" pitchFamily="18" charset="0"/>
                <a:cs typeface="Times New Roman" pitchFamily="18" charset="0"/>
              </a:rPr>
              <a:t> </a:t>
            </a:r>
            <a:r>
              <a:rPr lang="en-US" sz="6000" b="1" i="1" dirty="0" err="1">
                <a:latin typeface="Times New Roman" pitchFamily="18" charset="0"/>
                <a:cs typeface="Times New Roman" pitchFamily="18" charset="0"/>
              </a:rPr>
              <a:t>dẫn</a:t>
            </a:r>
            <a:r>
              <a:rPr lang="en-US" sz="6000" b="1" i="1" dirty="0">
                <a:latin typeface="Times New Roman" pitchFamily="18" charset="0"/>
                <a:cs typeface="Times New Roman" pitchFamily="18" charset="0"/>
              </a:rPr>
              <a:t>.</a:t>
            </a:r>
            <a:endParaRPr lang="en-US" sz="6000" dirty="0">
              <a:latin typeface="Times New Roman" pitchFamily="18" charset="0"/>
              <a:cs typeface="Times New Roman" pitchFamily="18" charset="0"/>
            </a:endParaRPr>
          </a:p>
        </p:txBody>
      </p:sp>
    </p:spTree>
    <p:extLst>
      <p:ext uri="{BB962C8B-B14F-4D97-AF65-F5344CB8AC3E}">
        <p14:creationId xmlns:p14="http://schemas.microsoft.com/office/powerpoint/2010/main" xmlns="" val="9563041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752600" y="1245628"/>
            <a:ext cx="14625858" cy="7860271"/>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133600" y="1005864"/>
            <a:ext cx="13944600" cy="9230424"/>
          </a:xfrm>
          <a:prstGeom prst="rect">
            <a:avLst/>
          </a:prstGeom>
        </p:spPr>
        <p:txBody>
          <a:bodyPr wrap="square" lIns="0" tIns="0" rIns="0" bIns="0" rtlCol="0" anchor="t">
            <a:spAutoFit/>
          </a:bodyPr>
          <a:lstStyle/>
          <a:p>
            <a:pPr algn="ctr">
              <a:lnSpc>
                <a:spcPts val="3970"/>
              </a:lnSpc>
            </a:pPr>
            <a:endParaRPr dirty="0"/>
          </a:p>
          <a:p>
            <a:pPr algn="ctr">
              <a:lnSpc>
                <a:spcPts val="3970"/>
              </a:lnSpc>
            </a:pPr>
            <a:endParaRPr dirty="0"/>
          </a:p>
          <a:p>
            <a:pPr algn="just">
              <a:lnSpc>
                <a:spcPts val="5197"/>
              </a:lnSpc>
            </a:pPr>
            <a:r>
              <a:rPr lang="en-US" sz="6000" b="1" spc="37" dirty="0">
                <a:solidFill>
                  <a:srgbClr val="E18455"/>
                </a:solidFill>
                <a:latin typeface="Times New Roman" pitchFamily="18" charset="0"/>
                <a:cs typeface="Times New Roman" pitchFamily="18" charset="0"/>
              </a:rPr>
              <a:t>a</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Tác</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giả</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đã</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vận</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dụng</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tiểu</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đối</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sử</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dụng</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hình</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ảnh</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trái</a:t>
            </a:r>
            <a:r>
              <a:rPr lang="en-US" sz="6000" b="1" spc="37" dirty="0">
                <a:solidFill>
                  <a:srgbClr val="C00000"/>
                </a:solidFill>
                <a:latin typeface="Times New Roman" pitchFamily="18" charset="0"/>
                <a:cs typeface="Times New Roman" pitchFamily="18" charset="0"/>
              </a:rPr>
              <a:t> </a:t>
            </a:r>
            <a:r>
              <a:rPr lang="en-US" sz="6000" b="1" spc="37" dirty="0" err="1">
                <a:solidFill>
                  <a:srgbClr val="C00000"/>
                </a:solidFill>
                <a:latin typeface="Times New Roman" pitchFamily="18" charset="0"/>
                <a:cs typeface="Times New Roman" pitchFamily="18" charset="0"/>
              </a:rPr>
              <a:t>ngược</a:t>
            </a:r>
            <a:r>
              <a:rPr lang="en-US" sz="6000" b="1" spc="37" dirty="0">
                <a:solidFill>
                  <a:srgbClr val="C00000"/>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Tổ</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quốc</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bị</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xâm</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lăng</a:t>
            </a:r>
            <a:r>
              <a:rPr lang="en-US" sz="6000" b="1" i="1" spc="37" dirty="0">
                <a:solidFill>
                  <a:srgbClr val="E18455"/>
                </a:solidFill>
                <a:latin typeface="Times New Roman" pitchFamily="18" charset="0"/>
                <a:cs typeface="Times New Roman" pitchFamily="18" charset="0"/>
              </a:rPr>
              <a:t> – </a:t>
            </a:r>
            <a:r>
              <a:rPr lang="en-US" sz="6000" b="1" i="1" spc="37" dirty="0" err="1">
                <a:solidFill>
                  <a:srgbClr val="E18455"/>
                </a:solidFill>
                <a:latin typeface="Times New Roman" pitchFamily="18" charset="0"/>
                <a:cs typeface="Times New Roman" pitchFamily="18" charset="0"/>
              </a:rPr>
              <a:t>tinh</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thần</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ấy</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lại</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sôi</a:t>
            </a:r>
            <a:r>
              <a:rPr lang="en-US" sz="6000" b="1" i="1" spc="37" dirty="0">
                <a:solidFill>
                  <a:srgbClr val="E18455"/>
                </a:solidFill>
                <a:latin typeface="Times New Roman" pitchFamily="18" charset="0"/>
                <a:cs typeface="Times New Roman" pitchFamily="18" charset="0"/>
              </a:rPr>
              <a:t> </a:t>
            </a:r>
            <a:r>
              <a:rPr lang="en-US" sz="6000" b="1" i="1" spc="37" dirty="0" err="1">
                <a:solidFill>
                  <a:srgbClr val="E18455"/>
                </a:solidFill>
                <a:latin typeface="Times New Roman" pitchFamily="18" charset="0"/>
                <a:cs typeface="Times New Roman" pitchFamily="18" charset="0"/>
              </a:rPr>
              <a:t>nổi</a:t>
            </a:r>
            <a:r>
              <a:rPr lang="en-US" sz="6000" b="1" i="1" spc="37" dirty="0">
                <a:solidFill>
                  <a:srgbClr val="E18455"/>
                </a:solidFill>
                <a:latin typeface="Times New Roman" pitchFamily="18" charset="0"/>
                <a:cs typeface="Times New Roman" pitchFamily="18" charset="0"/>
              </a:rPr>
              <a:t>…</a:t>
            </a:r>
          </a:p>
          <a:p>
            <a:pPr algn="just">
              <a:lnSpc>
                <a:spcPts val="5197"/>
              </a:lnSpc>
            </a:pPr>
            <a:r>
              <a:rPr lang="en-US" sz="6000" b="1" i="1" spc="37" dirty="0">
                <a:solidFill>
                  <a:srgbClr val="0070C0"/>
                </a:solidFill>
                <a:latin typeface="Times New Roman" pitchFamily="18" charset="0"/>
                <a:cs typeface="Times New Roman" pitchFamily="18" charset="0"/>
              </a:rPr>
              <a:t>=&gt; </a:t>
            </a:r>
            <a:r>
              <a:rPr lang="en-US" sz="6000" b="1" i="1" spc="37" dirty="0" err="1">
                <a:solidFill>
                  <a:srgbClr val="0070C0"/>
                </a:solidFill>
                <a:latin typeface="Times New Roman" pitchFamily="18" charset="0"/>
                <a:cs typeface="Times New Roman" pitchFamily="18" charset="0"/>
              </a:rPr>
              <a:t>tác</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dụng</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khẳng</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định</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sức</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mạnh</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vô</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địch</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của</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lòng</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yêu</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nước</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giúp</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nhân</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dân</a:t>
            </a:r>
            <a:r>
              <a:rPr lang="en-US" sz="6000" b="1" i="1" spc="37" dirty="0">
                <a:solidFill>
                  <a:srgbClr val="0070C0"/>
                </a:solidFill>
                <a:latin typeface="Times New Roman" pitchFamily="18" charset="0"/>
                <a:cs typeface="Times New Roman" pitchFamily="18" charset="0"/>
              </a:rPr>
              <a:t> ta </a:t>
            </a:r>
            <a:r>
              <a:rPr lang="en-US" sz="6000" b="1" i="1" spc="37" dirty="0" err="1">
                <a:solidFill>
                  <a:srgbClr val="0070C0"/>
                </a:solidFill>
                <a:latin typeface="Times New Roman" pitchFamily="18" charset="0"/>
                <a:cs typeface="Times New Roman" pitchFamily="18" charset="0"/>
              </a:rPr>
              <a:t>có</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thể</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vượt</a:t>
            </a:r>
            <a:r>
              <a:rPr lang="en-US" sz="6000" b="1" i="1" spc="37" dirty="0">
                <a:solidFill>
                  <a:srgbClr val="0070C0"/>
                </a:solidFill>
                <a:latin typeface="Times New Roman" pitchFamily="18" charset="0"/>
                <a:cs typeface="Times New Roman" pitchFamily="18" charset="0"/>
              </a:rPr>
              <a:t> qua </a:t>
            </a:r>
            <a:r>
              <a:rPr lang="en-US" sz="6000" b="1" i="1" spc="37" dirty="0" err="1">
                <a:solidFill>
                  <a:srgbClr val="0070C0"/>
                </a:solidFill>
                <a:latin typeface="Times New Roman" pitchFamily="18" charset="0"/>
                <a:cs typeface="Times New Roman" pitchFamily="18" charset="0"/>
              </a:rPr>
              <a:t>mọi</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khó</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khăn</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để</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chiến</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thắng</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mọi</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kẻ</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thù</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đe</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dọa</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chủ</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quyền</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thiêng</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liêng</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của</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dân</a:t>
            </a:r>
            <a:r>
              <a:rPr lang="en-US" sz="6000" b="1" i="1" spc="37" dirty="0">
                <a:solidFill>
                  <a:srgbClr val="0070C0"/>
                </a:solidFill>
                <a:latin typeface="Times New Roman" pitchFamily="18" charset="0"/>
                <a:cs typeface="Times New Roman" pitchFamily="18" charset="0"/>
              </a:rPr>
              <a:t> </a:t>
            </a:r>
            <a:r>
              <a:rPr lang="en-US" sz="6000" b="1" i="1" spc="37" dirty="0" err="1">
                <a:solidFill>
                  <a:srgbClr val="0070C0"/>
                </a:solidFill>
                <a:latin typeface="Times New Roman" pitchFamily="18" charset="0"/>
                <a:cs typeface="Times New Roman" pitchFamily="18" charset="0"/>
              </a:rPr>
              <a:t>tộc</a:t>
            </a:r>
            <a:r>
              <a:rPr lang="en-US" sz="6000" b="1" i="1" spc="37" dirty="0">
                <a:solidFill>
                  <a:srgbClr val="0070C0"/>
                </a:solidFill>
                <a:latin typeface="Times New Roman" pitchFamily="18" charset="0"/>
                <a:cs typeface="Times New Roman" pitchFamily="18" charset="0"/>
              </a:rPr>
              <a:t>.</a:t>
            </a:r>
          </a:p>
          <a:p>
            <a:pPr algn="ctr">
              <a:lnSpc>
                <a:spcPts val="3970"/>
              </a:lnSpc>
            </a:pPr>
            <a:endParaRPr lang="en-US" sz="3712" spc="37" dirty="0">
              <a:solidFill>
                <a:srgbClr val="E18455"/>
              </a:solidFill>
              <a:latin typeface="Poppins Bold"/>
            </a:endParaRPr>
          </a:p>
          <a:p>
            <a:pPr algn="ctr">
              <a:lnSpc>
                <a:spcPts val="3970"/>
              </a:lnSpc>
            </a:pPr>
            <a:endParaRPr lang="en-US" sz="3712" spc="37" dirty="0">
              <a:solidFill>
                <a:srgbClr val="E18455"/>
              </a:solidFill>
              <a:latin typeface="Poppins Bold"/>
            </a:endParaRPr>
          </a:p>
          <a:p>
            <a:pPr algn="ctr">
              <a:lnSpc>
                <a:spcPts val="3970"/>
              </a:lnSpc>
            </a:pPr>
            <a:endParaRPr lang="en-US" sz="3712" spc="37" dirty="0">
              <a:solidFill>
                <a:srgbClr val="E18455"/>
              </a:solidFill>
              <a:latin typeface="Poppins Bold"/>
            </a:endParaRPr>
          </a:p>
          <a:p>
            <a:pPr algn="ctr">
              <a:lnSpc>
                <a:spcPts val="3603"/>
              </a:lnSpc>
            </a:pPr>
            <a:endParaRPr lang="en-US" sz="3712" spc="37" dirty="0">
              <a:solidFill>
                <a:srgbClr val="E18455"/>
              </a:solidFill>
              <a:latin typeface="Poppins Bold"/>
            </a:endParaRPr>
          </a:p>
          <a:p>
            <a:pPr algn="ctr">
              <a:lnSpc>
                <a:spcPts val="3309"/>
              </a:lnSpc>
            </a:pPr>
            <a:endParaRPr lang="en-US" sz="3712" spc="37" dirty="0">
              <a:solidFill>
                <a:srgbClr val="E18455"/>
              </a:solidFill>
              <a:latin typeface="Poppins Bold"/>
            </a:endParaRPr>
          </a:p>
          <a:p>
            <a:pPr algn="ctr">
              <a:lnSpc>
                <a:spcPts val="3309"/>
              </a:lnSpc>
              <a:spcBef>
                <a:spcPct val="0"/>
              </a:spcBef>
            </a:pPr>
            <a:endParaRPr lang="en-US" sz="3712" spc="37"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3" end="3"/>
                                            </p:txEl>
                                          </p:spTgt>
                                        </p:tgtEl>
                                        <p:attrNameLst>
                                          <p:attrName>style.visibility</p:attrName>
                                        </p:attrNameLst>
                                      </p:cBhvr>
                                      <p:to>
                                        <p:strVal val="visible"/>
                                      </p:to>
                                    </p:set>
                                    <p:animEffect transition="in" filter="fade">
                                      <p:cBhvr>
                                        <p:cTn id="14" dur="1000"/>
                                        <p:tgtEl>
                                          <p:spTgt spid="14">
                                            <p:txEl>
                                              <p:pRg st="3" end="3"/>
                                            </p:txEl>
                                          </p:spTgt>
                                        </p:tgtEl>
                                      </p:cBhvr>
                                    </p:animEffect>
                                    <p:anim calcmode="lin" valueType="num">
                                      <p:cBhvr>
                                        <p:cTn id="15"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057400" y="1245629"/>
            <a:ext cx="14321058" cy="7113682"/>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819401" y="1245629"/>
            <a:ext cx="13098930" cy="10182275"/>
          </a:xfrm>
          <a:prstGeom prst="rect">
            <a:avLst/>
          </a:prstGeom>
        </p:spPr>
        <p:txBody>
          <a:bodyPr wrap="square" lIns="0" tIns="0" rIns="0" bIns="0" rtlCol="0" anchor="t">
            <a:spAutoFit/>
          </a:bodyPr>
          <a:lstStyle/>
          <a:p>
            <a:pPr algn="ctr">
              <a:lnSpc>
                <a:spcPts val="5230"/>
              </a:lnSpc>
            </a:pPr>
            <a:endParaRPr sz="1600" dirty="0"/>
          </a:p>
          <a:p>
            <a:pPr algn="just">
              <a:lnSpc>
                <a:spcPts val="5230"/>
              </a:lnSpc>
            </a:pPr>
            <a:r>
              <a:rPr lang="en-US" sz="5400" b="1" spc="37" dirty="0">
                <a:solidFill>
                  <a:srgbClr val="C00000"/>
                </a:solidFill>
                <a:latin typeface="Times New Roman" pitchFamily="18" charset="0"/>
                <a:cs typeface="Times New Roman" pitchFamily="18" charset="0"/>
              </a:rPr>
              <a:t>b. </a:t>
            </a:r>
            <a:r>
              <a:rPr lang="en-US" sz="5400" b="1" spc="37" dirty="0" err="1">
                <a:solidFill>
                  <a:srgbClr val="C00000"/>
                </a:solidFill>
                <a:latin typeface="Times New Roman" pitchFamily="18" charset="0"/>
                <a:cs typeface="Times New Roman" pitchFamily="18" charset="0"/>
              </a:rPr>
              <a:t>Vận</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dụng</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tiểu</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đối</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đối</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trên</a:t>
            </a:r>
            <a:r>
              <a:rPr lang="en-US" sz="5400" b="1" spc="37" dirty="0">
                <a:solidFill>
                  <a:srgbClr val="C00000"/>
                </a:solidFill>
                <a:latin typeface="Times New Roman" pitchFamily="18" charset="0"/>
                <a:cs typeface="Times New Roman" pitchFamily="18" charset="0"/>
              </a:rPr>
              <a:t> 1 </a:t>
            </a:r>
            <a:r>
              <a:rPr lang="en-US" sz="5400" b="1" spc="37" dirty="0" err="1">
                <a:solidFill>
                  <a:srgbClr val="C00000"/>
                </a:solidFill>
                <a:latin typeface="Times New Roman" pitchFamily="18" charset="0"/>
                <a:cs typeface="Times New Roman" pitchFamily="18" charset="0"/>
              </a:rPr>
              <a:t>câu</a:t>
            </a:r>
            <a:r>
              <a:rPr lang="en-US" sz="5400" b="1" spc="37" dirty="0">
                <a:solidFill>
                  <a:srgbClr val="C00000"/>
                </a:solidFill>
                <a:latin typeface="Times New Roman" pitchFamily="18" charset="0"/>
                <a:cs typeface="Times New Roman" pitchFamily="18" charset="0"/>
              </a:rPr>
              <a:t>, 1 </a:t>
            </a:r>
            <a:r>
              <a:rPr lang="en-US" sz="5400" b="1" spc="37" dirty="0" err="1">
                <a:solidFill>
                  <a:srgbClr val="C00000"/>
                </a:solidFill>
                <a:latin typeface="Times New Roman" pitchFamily="18" charset="0"/>
                <a:cs typeface="Times New Roman" pitchFamily="18" charset="0"/>
              </a:rPr>
              <a:t>dòng</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với</a:t>
            </a:r>
            <a:r>
              <a:rPr lang="en-US" sz="5400" b="1" spc="37" dirty="0">
                <a:solidFill>
                  <a:srgbClr val="C00000"/>
                </a:solidFill>
                <a:latin typeface="Times New Roman" pitchFamily="18" charset="0"/>
                <a:cs typeface="Times New Roman" pitchFamily="18" charset="0"/>
              </a:rPr>
              <a:t> </a:t>
            </a:r>
            <a:r>
              <a:rPr lang="en-US" sz="5400" b="1" spc="37" dirty="0" err="1">
                <a:solidFill>
                  <a:srgbClr val="C00000"/>
                </a:solidFill>
                <a:latin typeface="Times New Roman" pitchFamily="18" charset="0"/>
                <a:cs typeface="Times New Roman" pitchFamily="18" charset="0"/>
              </a:rPr>
              <a:t>nhau</a:t>
            </a:r>
            <a:r>
              <a:rPr lang="en-US" sz="5400" b="1" spc="37" dirty="0">
                <a:solidFill>
                  <a:srgbClr val="C00000"/>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từng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trải</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nhẹ</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nhàng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kiên</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định</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duyên</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dáng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hào</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hoa</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thanh</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thoát</a:t>
            </a:r>
            <a:r>
              <a:rPr lang="en-US" sz="5400" b="1" i="1" spc="37" dirty="0">
                <a:solidFill>
                  <a:srgbClr val="E18455"/>
                </a:solidFill>
                <a:latin typeface="Times New Roman" pitchFamily="18" charset="0"/>
                <a:cs typeface="Times New Roman" pitchFamily="18" charset="0"/>
              </a:rPr>
              <a:t>, sang </a:t>
            </a:r>
            <a:r>
              <a:rPr lang="en-US" sz="5400" b="1" i="1" spc="37" dirty="0" err="1">
                <a:solidFill>
                  <a:srgbClr val="E18455"/>
                </a:solidFill>
                <a:latin typeface="Times New Roman" pitchFamily="18" charset="0"/>
                <a:cs typeface="Times New Roman" pitchFamily="18" charset="0"/>
              </a:rPr>
              <a:t>trọng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không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xa</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hoa</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cởi</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mở</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mà</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không</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lố</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bịch</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nhố</a:t>
            </a:r>
            <a:r>
              <a:rPr lang="en-US" sz="5400" b="1" i="1" spc="37" dirty="0">
                <a:solidFill>
                  <a:srgbClr val="E18455"/>
                </a:solidFill>
                <a:latin typeface="Times New Roman" pitchFamily="18" charset="0"/>
                <a:cs typeface="Times New Roman" pitchFamily="18" charset="0"/>
              </a:rPr>
              <a:t> </a:t>
            </a:r>
            <a:r>
              <a:rPr lang="en-US" sz="5400" b="1" i="1" spc="37" dirty="0" err="1">
                <a:solidFill>
                  <a:srgbClr val="E18455"/>
                </a:solidFill>
                <a:latin typeface="Times New Roman" pitchFamily="18" charset="0"/>
                <a:cs typeface="Times New Roman" pitchFamily="18" charset="0"/>
              </a:rPr>
              <a:t>nhăng</a:t>
            </a:r>
            <a:r>
              <a:rPr lang="en-US" sz="5400" b="1" i="1" spc="37" dirty="0">
                <a:solidFill>
                  <a:srgbClr val="E18455"/>
                </a:solidFill>
                <a:latin typeface="Times New Roman" pitchFamily="18" charset="0"/>
                <a:cs typeface="Times New Roman" pitchFamily="18" charset="0"/>
              </a:rPr>
              <a:t>…</a:t>
            </a:r>
          </a:p>
          <a:p>
            <a:pPr algn="just">
              <a:lnSpc>
                <a:spcPts val="5230"/>
              </a:lnSpc>
            </a:pPr>
            <a:r>
              <a:rPr lang="en-US" sz="5400" b="1" i="1" spc="37" dirty="0">
                <a:solidFill>
                  <a:srgbClr val="0070C0"/>
                </a:solidFill>
                <a:latin typeface="Times New Roman" pitchFamily="18" charset="0"/>
                <a:cs typeface="Times New Roman" pitchFamily="18" charset="0"/>
              </a:rPr>
              <a:t>=&gt;</a:t>
            </a:r>
            <a:r>
              <a:rPr lang="en-US" sz="5400" b="1" i="1" spc="37" dirty="0" err="1">
                <a:solidFill>
                  <a:srgbClr val="0070C0"/>
                </a:solidFill>
                <a:latin typeface="Times New Roman" pitchFamily="18" charset="0"/>
                <a:cs typeface="Times New Roman" pitchFamily="18" charset="0"/>
              </a:rPr>
              <a:t>Tạo</a:t>
            </a:r>
            <a:r>
              <a:rPr lang="en-US" sz="5400" b="1" i="1" spc="37" dirty="0">
                <a:solidFill>
                  <a:srgbClr val="0070C0"/>
                </a:solidFill>
                <a:latin typeface="Times New Roman" pitchFamily="18" charset="0"/>
                <a:cs typeface="Times New Roman" pitchFamily="18" charset="0"/>
              </a:rPr>
              <a:t> ra </a:t>
            </a:r>
            <a:r>
              <a:rPr lang="en-US" sz="5400" b="1" i="1" spc="37" dirty="0" err="1">
                <a:solidFill>
                  <a:srgbClr val="0070C0"/>
                </a:solidFill>
                <a:latin typeface="Times New Roman" pitchFamily="18" charset="0"/>
                <a:cs typeface="Times New Roman" pitchFamily="18" charset="0"/>
              </a:rPr>
              <a:t>sự</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cân</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đối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hài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hòa</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về</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mặt</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âm</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thanh</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đối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về</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nghĩa</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với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nhau</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giúp</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người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đọc</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hiểu</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được</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nếp</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sống</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thanh</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lịch</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hào</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hoa</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của</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người</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Hà</a:t>
            </a:r>
            <a:r>
              <a:rPr lang="en-US" sz="5400" b="1" i="1" spc="37" dirty="0">
                <a:solidFill>
                  <a:srgbClr val="0070C0"/>
                </a:solidFill>
                <a:latin typeface="Times New Roman" pitchFamily="18" charset="0"/>
                <a:cs typeface="Times New Roman" pitchFamily="18" charset="0"/>
              </a:rPr>
              <a:t> </a:t>
            </a:r>
            <a:r>
              <a:rPr lang="en-US" sz="5400" b="1" i="1" spc="37" dirty="0" err="1">
                <a:solidFill>
                  <a:srgbClr val="0070C0"/>
                </a:solidFill>
                <a:latin typeface="Times New Roman" pitchFamily="18" charset="0"/>
                <a:cs typeface="Times New Roman" pitchFamily="18" charset="0"/>
              </a:rPr>
              <a:t>Nội</a:t>
            </a:r>
            <a:r>
              <a:rPr lang="en-US" sz="5400" b="1" i="1" spc="37" dirty="0">
                <a:solidFill>
                  <a:srgbClr val="0070C0"/>
                </a:solidFill>
                <a:latin typeface="Times New Roman" pitchFamily="18" charset="0"/>
                <a:cs typeface="Times New Roman" pitchFamily="18" charset="0"/>
              </a:rPr>
              <a:t>.</a:t>
            </a:r>
          </a:p>
          <a:p>
            <a:pPr algn="ctr">
              <a:lnSpc>
                <a:spcPts val="5197"/>
              </a:lnSpc>
            </a:pPr>
            <a:endParaRPr lang="en-US" sz="3600" spc="37" dirty="0">
              <a:solidFill>
                <a:srgbClr val="E18455"/>
              </a:solidFill>
              <a:latin typeface="Poppins Bold"/>
            </a:endParaRPr>
          </a:p>
          <a:p>
            <a:pPr algn="ctr">
              <a:lnSpc>
                <a:spcPts val="3970"/>
              </a:lnSpc>
            </a:pPr>
            <a:endParaRPr lang="en-US" sz="3600" spc="37" dirty="0">
              <a:solidFill>
                <a:srgbClr val="E18455"/>
              </a:solidFill>
              <a:latin typeface="Poppins Bold"/>
            </a:endParaRPr>
          </a:p>
          <a:p>
            <a:pPr algn="ctr">
              <a:lnSpc>
                <a:spcPts val="3970"/>
              </a:lnSpc>
            </a:pPr>
            <a:endParaRPr lang="en-US" sz="3600" spc="37" dirty="0">
              <a:solidFill>
                <a:srgbClr val="E18455"/>
              </a:solidFill>
              <a:latin typeface="Poppins Bold"/>
            </a:endParaRPr>
          </a:p>
          <a:p>
            <a:pPr algn="ctr">
              <a:lnSpc>
                <a:spcPts val="3970"/>
              </a:lnSpc>
            </a:pPr>
            <a:endParaRPr lang="en-US" sz="3600" spc="37" dirty="0">
              <a:solidFill>
                <a:srgbClr val="E18455"/>
              </a:solidFill>
              <a:latin typeface="Poppins Bold"/>
            </a:endParaRPr>
          </a:p>
          <a:p>
            <a:pPr algn="ctr">
              <a:lnSpc>
                <a:spcPts val="3603"/>
              </a:lnSpc>
            </a:pPr>
            <a:endParaRPr lang="en-US" sz="3600" spc="37" dirty="0">
              <a:solidFill>
                <a:srgbClr val="E18455"/>
              </a:solidFill>
              <a:latin typeface="Poppins Bold"/>
            </a:endParaRPr>
          </a:p>
          <a:p>
            <a:pPr algn="ctr">
              <a:lnSpc>
                <a:spcPts val="3309"/>
              </a:lnSpc>
            </a:pPr>
            <a:endParaRPr lang="en-US" sz="3600" spc="37" dirty="0">
              <a:solidFill>
                <a:srgbClr val="E18455"/>
              </a:solidFill>
              <a:latin typeface="Poppins Bold"/>
            </a:endParaRPr>
          </a:p>
          <a:p>
            <a:pPr algn="ctr">
              <a:lnSpc>
                <a:spcPts val="3309"/>
              </a:lnSpc>
              <a:spcBef>
                <a:spcPct val="0"/>
              </a:spcBef>
            </a:pPr>
            <a:endParaRPr lang="en-US" sz="3600" spc="37" dirty="0">
              <a:solidFill>
                <a:srgbClr val="E18455"/>
              </a:solidFill>
              <a:latin typeface="Poppins Bo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1000"/>
                                        <p:tgtEl>
                                          <p:spTgt spid="14">
                                            <p:txEl>
                                              <p:pRg st="2" end="2"/>
                                            </p:txEl>
                                          </p:spTgt>
                                        </p:tgtEl>
                                      </p:cBhvr>
                                    </p:animEffect>
                                    <p:anim calcmode="lin" valueType="num">
                                      <p:cBhvr>
                                        <p:cTn id="15"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86000" y="1181100"/>
            <a:ext cx="14092458" cy="7178211"/>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048000" y="1485900"/>
            <a:ext cx="12649200" cy="8873481"/>
          </a:xfrm>
          <a:prstGeom prst="rect">
            <a:avLst/>
          </a:prstGeom>
        </p:spPr>
        <p:txBody>
          <a:bodyPr wrap="square" lIns="0" tIns="0" rIns="0" bIns="0" rtlCol="0" anchor="t">
            <a:spAutoFit/>
          </a:bodyPr>
          <a:lstStyle/>
          <a:p>
            <a:pPr algn="just">
              <a:lnSpc>
                <a:spcPts val="4520"/>
              </a:lnSpc>
            </a:pPr>
            <a:r>
              <a:rPr lang="en-US" sz="4800" b="1" spc="32" dirty="0">
                <a:solidFill>
                  <a:srgbClr val="C00000"/>
                </a:solidFill>
                <a:latin typeface="Times New Roman" pitchFamily="18" charset="0"/>
                <a:cs typeface="Times New Roman" pitchFamily="18" charset="0"/>
              </a:rPr>
              <a:t>c. </a:t>
            </a:r>
            <a:r>
              <a:rPr lang="en-US" sz="4800" b="1" spc="32" dirty="0" err="1">
                <a:solidFill>
                  <a:srgbClr val="C00000"/>
                </a:solidFill>
                <a:latin typeface="Times New Roman" pitchFamily="18" charset="0"/>
                <a:cs typeface="Times New Roman" pitchFamily="18" charset="0"/>
              </a:rPr>
              <a:t>Vận</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dụng</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tiểu</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đối</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đối</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trên</a:t>
            </a:r>
            <a:r>
              <a:rPr lang="en-US" sz="4800" b="1" spc="32" dirty="0">
                <a:solidFill>
                  <a:srgbClr val="C00000"/>
                </a:solidFill>
                <a:latin typeface="Times New Roman" pitchFamily="18" charset="0"/>
                <a:cs typeface="Times New Roman" pitchFamily="18" charset="0"/>
              </a:rPr>
              <a:t> 1 </a:t>
            </a:r>
            <a:r>
              <a:rPr lang="en-US" sz="4800" b="1" spc="32" dirty="0" err="1">
                <a:solidFill>
                  <a:srgbClr val="C00000"/>
                </a:solidFill>
                <a:latin typeface="Times New Roman" pitchFamily="18" charset="0"/>
                <a:cs typeface="Times New Roman" pitchFamily="18" charset="0"/>
              </a:rPr>
              <a:t>câu</a:t>
            </a:r>
            <a:r>
              <a:rPr lang="en-US" sz="4800" b="1" spc="32" dirty="0">
                <a:solidFill>
                  <a:srgbClr val="C00000"/>
                </a:solidFill>
                <a:latin typeface="Times New Roman" pitchFamily="18" charset="0"/>
                <a:cs typeface="Times New Roman" pitchFamily="18" charset="0"/>
              </a:rPr>
              <a:t>, 1 </a:t>
            </a:r>
            <a:r>
              <a:rPr lang="en-US" sz="4800" b="1" spc="32" dirty="0" err="1">
                <a:solidFill>
                  <a:srgbClr val="C00000"/>
                </a:solidFill>
                <a:latin typeface="Times New Roman" pitchFamily="18" charset="0"/>
                <a:cs typeface="Times New Roman" pitchFamily="18" charset="0"/>
              </a:rPr>
              <a:t>dòng</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với</a:t>
            </a:r>
            <a:r>
              <a:rPr lang="en-US" sz="4800" b="1" spc="32" dirty="0">
                <a:solidFill>
                  <a:srgbClr val="C00000"/>
                </a:solidFill>
                <a:latin typeface="Times New Roman" pitchFamily="18" charset="0"/>
                <a:cs typeface="Times New Roman" pitchFamily="18" charset="0"/>
              </a:rPr>
              <a:t> </a:t>
            </a:r>
            <a:r>
              <a:rPr lang="en-US" sz="4800" b="1" spc="32" dirty="0" err="1">
                <a:solidFill>
                  <a:srgbClr val="C00000"/>
                </a:solidFill>
                <a:latin typeface="Times New Roman" pitchFamily="18" charset="0"/>
                <a:cs typeface="Times New Roman" pitchFamily="18" charset="0"/>
              </a:rPr>
              <a:t>nhau</a:t>
            </a:r>
            <a:r>
              <a:rPr lang="en-US" sz="4800" b="1" spc="32" dirty="0">
                <a:solidFill>
                  <a:srgbClr val="C00000"/>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Hội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nhập</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là</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việc</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sông</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kết</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vào</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với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biển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chứ</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không</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phải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việc</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sông</a:t>
            </a:r>
            <a:r>
              <a:rPr lang="en-US" sz="4800" b="1" i="1" spc="32" dirty="0">
                <a:solidFill>
                  <a:srgbClr val="E18455"/>
                </a:solidFill>
                <a:latin typeface="Times New Roman" pitchFamily="18" charset="0"/>
                <a:cs typeface="Times New Roman" pitchFamily="18" charset="0"/>
              </a:rPr>
              <a:t> tan </a:t>
            </a:r>
            <a:r>
              <a:rPr lang="en-US" sz="4800" b="1" i="1" spc="32" dirty="0" err="1">
                <a:solidFill>
                  <a:srgbClr val="E18455"/>
                </a:solidFill>
                <a:latin typeface="Times New Roman" pitchFamily="18" charset="0"/>
                <a:cs typeface="Times New Roman" pitchFamily="18" charset="0"/>
              </a:rPr>
              <a:t>biến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vào</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trong</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biển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Chúng</a:t>
            </a:r>
            <a:r>
              <a:rPr lang="en-US" sz="4800" b="1" i="1" spc="32" dirty="0">
                <a:solidFill>
                  <a:srgbClr val="E18455"/>
                </a:solidFill>
                <a:latin typeface="Times New Roman" pitchFamily="18" charset="0"/>
                <a:cs typeface="Times New Roman" pitchFamily="18" charset="0"/>
              </a:rPr>
              <a:t> ta </a:t>
            </a:r>
            <a:r>
              <a:rPr lang="en-US" sz="4800" b="1" i="1" spc="32" dirty="0" err="1">
                <a:solidFill>
                  <a:srgbClr val="E18455"/>
                </a:solidFill>
                <a:latin typeface="Times New Roman" pitchFamily="18" charset="0"/>
                <a:cs typeface="Times New Roman" pitchFamily="18" charset="0"/>
              </a:rPr>
              <a:t>gắn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kết</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với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thế</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giới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chứ</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không</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phải</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chúng</a:t>
            </a:r>
            <a:r>
              <a:rPr lang="en-US" sz="4800" b="1" i="1" spc="32" dirty="0">
                <a:solidFill>
                  <a:srgbClr val="E18455"/>
                </a:solidFill>
                <a:latin typeface="Times New Roman" pitchFamily="18" charset="0"/>
                <a:cs typeface="Times New Roman" pitchFamily="18" charset="0"/>
              </a:rPr>
              <a:t> ta tan </a:t>
            </a:r>
            <a:r>
              <a:rPr lang="en-US" sz="4800" b="1" i="1" spc="32" dirty="0" err="1">
                <a:solidFill>
                  <a:srgbClr val="E18455"/>
                </a:solidFill>
                <a:latin typeface="Times New Roman" pitchFamily="18" charset="0"/>
                <a:cs typeface="Times New Roman" pitchFamily="18" charset="0"/>
              </a:rPr>
              <a:t>biến</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vào</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thế</a:t>
            </a:r>
            <a:r>
              <a:rPr lang="en-US" sz="4800" b="1" i="1" spc="32" dirty="0">
                <a:solidFill>
                  <a:srgbClr val="E18455"/>
                </a:solidFill>
                <a:latin typeface="Times New Roman" pitchFamily="18" charset="0"/>
                <a:cs typeface="Times New Roman" pitchFamily="18" charset="0"/>
              </a:rPr>
              <a:t> </a:t>
            </a:r>
            <a:r>
              <a:rPr lang="en-US" sz="4800" b="1" i="1" spc="32" dirty="0" err="1">
                <a:solidFill>
                  <a:srgbClr val="E18455"/>
                </a:solidFill>
                <a:latin typeface="Times New Roman" pitchFamily="18" charset="0"/>
                <a:cs typeface="Times New Roman" pitchFamily="18" charset="0"/>
              </a:rPr>
              <a:t>giới</a:t>
            </a:r>
            <a:r>
              <a:rPr lang="en-US" sz="4800" b="1" i="1" spc="32" dirty="0">
                <a:solidFill>
                  <a:srgbClr val="E18455"/>
                </a:solidFill>
                <a:latin typeface="Times New Roman" pitchFamily="18" charset="0"/>
                <a:cs typeface="Times New Roman" pitchFamily="18" charset="0"/>
              </a:rPr>
              <a:t>.</a:t>
            </a:r>
          </a:p>
          <a:p>
            <a:pPr algn="just">
              <a:lnSpc>
                <a:spcPts val="4520"/>
              </a:lnSpc>
            </a:pPr>
            <a:r>
              <a:rPr lang="en-US" sz="4800" b="1" i="1" spc="32" dirty="0">
                <a:solidFill>
                  <a:srgbClr val="0070C0"/>
                </a:solidFill>
                <a:latin typeface="Times New Roman" pitchFamily="18" charset="0"/>
                <a:cs typeface="Times New Roman" pitchFamily="18" charset="0"/>
              </a:rPr>
              <a:t>=&gt; </a:t>
            </a:r>
            <a:r>
              <a:rPr lang="en-US" sz="4800" b="1" i="1" spc="32" dirty="0" err="1">
                <a:solidFill>
                  <a:srgbClr val="0070C0"/>
                </a:solidFill>
                <a:latin typeface="Times New Roman" pitchFamily="18" charset="0"/>
                <a:cs typeface="Times New Roman" pitchFamily="18" charset="0"/>
              </a:rPr>
              <a:t>Các</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từ</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đối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nhau</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phải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trái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nghĩa</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với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nhau</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để</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gây</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hiệu</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quả</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bổ</a:t>
            </a:r>
            <a:r>
              <a:rPr lang="en-US" sz="4800" b="1" i="1" spc="32" dirty="0">
                <a:solidFill>
                  <a:srgbClr val="0070C0"/>
                </a:solidFill>
                <a:latin typeface="Times New Roman" pitchFamily="18" charset="0"/>
                <a:cs typeface="Times New Roman" pitchFamily="18" charset="0"/>
              </a:rPr>
              <a:t> sung, </a:t>
            </a:r>
            <a:r>
              <a:rPr lang="en-US" sz="4800" b="1" i="1" spc="32" dirty="0" err="1">
                <a:solidFill>
                  <a:srgbClr val="0070C0"/>
                </a:solidFill>
                <a:latin typeface="Times New Roman" pitchFamily="18" charset="0"/>
                <a:cs typeface="Times New Roman" pitchFamily="18" charset="0"/>
              </a:rPr>
              <a:t>hoàn</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chỉnh</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về</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nghĩa</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giúp</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người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đọc</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hiểu</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được</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vai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trò</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của</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việc</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hội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nhập</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làm</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thế</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nào</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để</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hội</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nhập</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mà</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không</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bị</a:t>
            </a:r>
            <a:r>
              <a:rPr lang="en-US" sz="4800" b="1" i="1" spc="32" dirty="0">
                <a:solidFill>
                  <a:srgbClr val="0070C0"/>
                </a:solidFill>
                <a:latin typeface="Times New Roman" pitchFamily="18" charset="0"/>
                <a:cs typeface="Times New Roman" pitchFamily="18" charset="0"/>
              </a:rPr>
              <a:t> tan </a:t>
            </a:r>
            <a:r>
              <a:rPr lang="en-US" sz="4800" b="1" i="1" spc="32" dirty="0" err="1">
                <a:solidFill>
                  <a:srgbClr val="0070C0"/>
                </a:solidFill>
                <a:latin typeface="Times New Roman" pitchFamily="18" charset="0"/>
                <a:cs typeface="Times New Roman" pitchFamily="18" charset="0"/>
              </a:rPr>
              <a:t>biến</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vào</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thế</a:t>
            </a:r>
            <a:r>
              <a:rPr lang="en-US" sz="4800" b="1" i="1" spc="32" dirty="0">
                <a:solidFill>
                  <a:srgbClr val="0070C0"/>
                </a:solidFill>
                <a:latin typeface="Times New Roman" pitchFamily="18" charset="0"/>
                <a:cs typeface="Times New Roman" pitchFamily="18" charset="0"/>
              </a:rPr>
              <a:t> </a:t>
            </a:r>
            <a:r>
              <a:rPr lang="en-US" sz="4800" b="1" i="1" spc="32" dirty="0" err="1">
                <a:solidFill>
                  <a:srgbClr val="0070C0"/>
                </a:solidFill>
                <a:latin typeface="Times New Roman" pitchFamily="18" charset="0"/>
                <a:cs typeface="Times New Roman" pitchFamily="18" charset="0"/>
              </a:rPr>
              <a:t>giới</a:t>
            </a:r>
            <a:r>
              <a:rPr lang="en-US" sz="4800" b="1" spc="32" dirty="0">
                <a:solidFill>
                  <a:srgbClr val="0070C0"/>
                </a:solidFill>
                <a:latin typeface="Times New Roman" pitchFamily="18" charset="0"/>
                <a:cs typeface="Times New Roman" pitchFamily="18" charset="0"/>
              </a:rPr>
              <a:t>.</a:t>
            </a:r>
          </a:p>
          <a:p>
            <a:pPr algn="ctr">
              <a:lnSpc>
                <a:spcPts val="4491"/>
              </a:lnSpc>
            </a:pPr>
            <a:endParaRPr lang="en-US" sz="3229" b="1" spc="32" dirty="0">
              <a:solidFill>
                <a:srgbClr val="E18455"/>
              </a:solidFill>
              <a:latin typeface="Poppins"/>
            </a:endParaRPr>
          </a:p>
          <a:p>
            <a:pPr algn="ctr">
              <a:lnSpc>
                <a:spcPts val="3431"/>
              </a:lnSpc>
            </a:pPr>
            <a:endParaRPr lang="en-US" sz="3229" b="1" spc="32" dirty="0">
              <a:solidFill>
                <a:srgbClr val="E18455"/>
              </a:solidFill>
              <a:latin typeface="Poppins"/>
            </a:endParaRPr>
          </a:p>
          <a:p>
            <a:pPr algn="ctr">
              <a:lnSpc>
                <a:spcPts val="3431"/>
              </a:lnSpc>
            </a:pPr>
            <a:endParaRPr lang="en-US" sz="3229" b="1" spc="32" dirty="0">
              <a:solidFill>
                <a:srgbClr val="E18455"/>
              </a:solidFill>
              <a:latin typeface="Poppins"/>
            </a:endParaRPr>
          </a:p>
          <a:p>
            <a:pPr algn="ctr">
              <a:lnSpc>
                <a:spcPts val="3431"/>
              </a:lnSpc>
            </a:pPr>
            <a:endParaRPr lang="en-US" sz="3229" b="1" spc="32" dirty="0">
              <a:solidFill>
                <a:srgbClr val="E18455"/>
              </a:solidFill>
              <a:latin typeface="Poppins"/>
            </a:endParaRPr>
          </a:p>
          <a:p>
            <a:pPr algn="ctr">
              <a:lnSpc>
                <a:spcPts val="3114"/>
              </a:lnSpc>
            </a:pPr>
            <a:endParaRPr lang="en-US" sz="3229" b="1" spc="32" dirty="0">
              <a:solidFill>
                <a:srgbClr val="E18455"/>
              </a:solidFill>
              <a:latin typeface="Poppins"/>
            </a:endParaRPr>
          </a:p>
          <a:p>
            <a:pPr algn="ctr">
              <a:lnSpc>
                <a:spcPts val="2859"/>
              </a:lnSpc>
            </a:pPr>
            <a:endParaRPr lang="en-US" sz="3229" b="1" spc="32" dirty="0">
              <a:solidFill>
                <a:srgbClr val="E18455"/>
              </a:solidFill>
              <a:latin typeface="Poppins"/>
            </a:endParaRPr>
          </a:p>
          <a:p>
            <a:pPr algn="ctr">
              <a:lnSpc>
                <a:spcPts val="2859"/>
              </a:lnSpc>
              <a:spcBef>
                <a:spcPct val="0"/>
              </a:spcBef>
            </a:pPr>
            <a:endParaRPr lang="en-US" sz="3229" b="1" spc="32" dirty="0">
              <a:solidFill>
                <a:srgbClr val="E18455"/>
              </a:solidFill>
              <a:latin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1143000" y="647700"/>
            <a:ext cx="15468600" cy="167640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a:solidFill>
                  <a:schemeClr val="tx1"/>
                </a:solidFill>
                <a:latin typeface="Times New Roman" pitchFamily="18" charset="0"/>
                <a:cs typeface="Times New Roman" pitchFamily="18" charset="0"/>
              </a:rPr>
              <a:t>III. BÀI TẬP TRẮC NGHIỆM</a:t>
            </a:r>
          </a:p>
        </p:txBody>
      </p:sp>
      <p:sp>
        <p:nvSpPr>
          <p:cNvPr id="5" name="Hình chữ nhật góc tròn 4"/>
          <p:cNvSpPr/>
          <p:nvPr/>
        </p:nvSpPr>
        <p:spPr>
          <a:xfrm>
            <a:off x="1447800" y="3238500"/>
            <a:ext cx="15163800" cy="6096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vi-VN" sz="5400" b="1" dirty="0">
                <a:latin typeface="+mj-lt"/>
              </a:rPr>
              <a:t>Câu 1: </a:t>
            </a:r>
            <a:r>
              <a:rPr lang="vi-VN" sz="5400" b="1" dirty="0" err="1">
                <a:latin typeface="+mj-lt"/>
              </a:rPr>
              <a:t>Phép</a:t>
            </a:r>
            <a:r>
              <a:rPr lang="vi-VN" sz="5400" b="1" dirty="0">
                <a:latin typeface="+mj-lt"/>
              </a:rPr>
              <a:t> </a:t>
            </a:r>
            <a:r>
              <a:rPr lang="vi-VN" sz="5400" b="1" dirty="0" err="1">
                <a:latin typeface="+mj-lt"/>
              </a:rPr>
              <a:t>đối</a:t>
            </a:r>
            <a:r>
              <a:rPr lang="vi-VN" sz="5400" b="1" dirty="0">
                <a:latin typeface="+mj-lt"/>
              </a:rPr>
              <a:t> </a:t>
            </a:r>
            <a:r>
              <a:rPr lang="vi-VN" sz="5400" b="1" dirty="0" err="1">
                <a:latin typeface="+mj-lt"/>
              </a:rPr>
              <a:t>là</a:t>
            </a:r>
            <a:r>
              <a:rPr lang="vi-VN" sz="5400" b="1" dirty="0">
                <a:latin typeface="+mj-lt"/>
              </a:rPr>
              <a:t> </a:t>
            </a:r>
            <a:r>
              <a:rPr lang="vi-VN" sz="5400" b="1" dirty="0" err="1">
                <a:latin typeface="+mj-lt"/>
              </a:rPr>
              <a:t>cách</a:t>
            </a:r>
            <a:r>
              <a:rPr lang="vi-VN" sz="5400" b="1" dirty="0">
                <a:latin typeface="+mj-lt"/>
              </a:rPr>
              <a:t> _____ </a:t>
            </a:r>
            <a:r>
              <a:rPr lang="vi-VN" sz="5400" b="1" dirty="0" err="1">
                <a:latin typeface="+mj-lt"/>
              </a:rPr>
              <a:t>từ</a:t>
            </a:r>
            <a:r>
              <a:rPr lang="vi-VN" sz="5400" b="1" dirty="0">
                <a:latin typeface="+mj-lt"/>
              </a:rPr>
              <a:t> </a:t>
            </a:r>
            <a:r>
              <a:rPr lang="vi-VN" sz="5400" b="1" dirty="0" err="1">
                <a:latin typeface="+mj-lt"/>
              </a:rPr>
              <a:t>ngữ</a:t>
            </a:r>
            <a:r>
              <a:rPr lang="vi-VN" sz="5400" b="1" dirty="0">
                <a:latin typeface="+mj-lt"/>
              </a:rPr>
              <a:t>, </a:t>
            </a:r>
            <a:r>
              <a:rPr lang="vi-VN" sz="5400" b="1" dirty="0" err="1">
                <a:latin typeface="+mj-lt"/>
              </a:rPr>
              <a:t>cụm</a:t>
            </a:r>
            <a:r>
              <a:rPr lang="vi-VN" sz="5400" b="1" dirty="0">
                <a:latin typeface="+mj-lt"/>
              </a:rPr>
              <a:t> </a:t>
            </a:r>
            <a:r>
              <a:rPr lang="vi-VN" sz="5400" b="1" dirty="0" err="1">
                <a:latin typeface="+mj-lt"/>
              </a:rPr>
              <a:t>từ</a:t>
            </a:r>
            <a:r>
              <a:rPr lang="vi-VN" sz="5400" b="1" dirty="0">
                <a:latin typeface="+mj-lt"/>
              </a:rPr>
              <a:t> </a:t>
            </a:r>
            <a:r>
              <a:rPr lang="vi-VN" sz="5400" b="1" dirty="0" err="1">
                <a:latin typeface="+mj-lt"/>
              </a:rPr>
              <a:t>và</a:t>
            </a:r>
            <a:r>
              <a:rPr lang="vi-VN" sz="5400" b="1" dirty="0">
                <a:latin typeface="+mj-lt"/>
              </a:rPr>
              <a:t> câu ở </a:t>
            </a:r>
            <a:r>
              <a:rPr lang="vi-VN" sz="5400" b="1" dirty="0" err="1">
                <a:latin typeface="+mj-lt"/>
              </a:rPr>
              <a:t>vị</a:t>
            </a:r>
            <a:r>
              <a:rPr lang="vi-VN" sz="5400" b="1" dirty="0">
                <a:latin typeface="+mj-lt"/>
              </a:rPr>
              <a:t> </a:t>
            </a:r>
            <a:r>
              <a:rPr lang="vi-VN" sz="5400" b="1" dirty="0" err="1">
                <a:latin typeface="+mj-lt"/>
              </a:rPr>
              <a:t>trí</a:t>
            </a:r>
            <a:r>
              <a:rPr lang="vi-VN" sz="5400" b="1" dirty="0">
                <a:latin typeface="+mj-lt"/>
              </a:rPr>
              <a:t> ____ nhau, </a:t>
            </a:r>
            <a:r>
              <a:rPr lang="vi-VN" sz="5400" b="1" dirty="0" err="1">
                <a:latin typeface="+mj-lt"/>
              </a:rPr>
              <a:t>để</a:t>
            </a:r>
            <a:r>
              <a:rPr lang="vi-VN" sz="5400" b="1" dirty="0">
                <a:latin typeface="+mj-lt"/>
              </a:rPr>
              <a:t> </a:t>
            </a:r>
            <a:r>
              <a:rPr lang="vi-VN" sz="5400" b="1" dirty="0" err="1">
                <a:latin typeface="+mj-lt"/>
              </a:rPr>
              <a:t>tạo</a:t>
            </a:r>
            <a:r>
              <a:rPr lang="vi-VN" sz="5400" b="1" dirty="0">
                <a:latin typeface="+mj-lt"/>
              </a:rPr>
              <a:t> </a:t>
            </a:r>
            <a:r>
              <a:rPr lang="vi-VN" sz="5400" b="1" dirty="0" err="1">
                <a:latin typeface="+mj-lt"/>
              </a:rPr>
              <a:t>hiệu</a:t>
            </a:r>
            <a:r>
              <a:rPr lang="vi-VN" sz="5400" b="1" dirty="0">
                <a:latin typeface="+mj-lt"/>
              </a:rPr>
              <a:t> </a:t>
            </a:r>
            <a:r>
              <a:rPr lang="vi-VN" sz="5400" b="1" dirty="0" err="1">
                <a:latin typeface="+mj-lt"/>
              </a:rPr>
              <a:t>quả</a:t>
            </a:r>
            <a:r>
              <a:rPr lang="vi-VN" sz="5400" b="1" dirty="0">
                <a:latin typeface="+mj-lt"/>
              </a:rPr>
              <a:t> </a:t>
            </a:r>
            <a:r>
              <a:rPr lang="vi-VN" sz="5400" b="1" dirty="0" err="1">
                <a:latin typeface="+mj-lt"/>
              </a:rPr>
              <a:t>giống</a:t>
            </a:r>
            <a:r>
              <a:rPr lang="vi-VN" sz="5400" b="1" dirty="0">
                <a:latin typeface="+mj-lt"/>
              </a:rPr>
              <a:t> nhau </a:t>
            </a:r>
            <a:r>
              <a:rPr lang="vi-VN" sz="5400" b="1" dirty="0" err="1">
                <a:latin typeface="+mj-lt"/>
              </a:rPr>
              <a:t>hoặc</a:t>
            </a:r>
            <a:r>
              <a:rPr lang="vi-VN" sz="5400" b="1" dirty="0">
                <a:latin typeface="+mj-lt"/>
              </a:rPr>
              <a:t> </a:t>
            </a:r>
            <a:r>
              <a:rPr lang="vi-VN" sz="5400" b="1" dirty="0" err="1">
                <a:latin typeface="+mj-lt"/>
              </a:rPr>
              <a:t>trái</a:t>
            </a:r>
            <a:r>
              <a:rPr lang="vi-VN" sz="5400" b="1" dirty="0">
                <a:latin typeface="+mj-lt"/>
              </a:rPr>
              <a:t> </a:t>
            </a:r>
            <a:r>
              <a:rPr lang="vi-VN" sz="5400" b="1" dirty="0" err="1">
                <a:latin typeface="+mj-lt"/>
              </a:rPr>
              <a:t>ngược</a:t>
            </a:r>
            <a:r>
              <a:rPr lang="vi-VN" sz="5400" b="1" dirty="0">
                <a:latin typeface="+mj-lt"/>
              </a:rPr>
              <a:t> nhau.</a:t>
            </a:r>
          </a:p>
          <a:p>
            <a:r>
              <a:rPr lang="vi-VN" sz="5400" dirty="0">
                <a:latin typeface="+mj-lt"/>
              </a:rPr>
              <a:t>A. </a:t>
            </a:r>
            <a:r>
              <a:rPr lang="vi-VN" sz="5400" dirty="0" err="1">
                <a:latin typeface="+mj-lt"/>
              </a:rPr>
              <a:t>sắp</a:t>
            </a:r>
            <a:r>
              <a:rPr lang="vi-VN" sz="5400" dirty="0">
                <a:latin typeface="+mj-lt"/>
              </a:rPr>
              <a:t> </a:t>
            </a:r>
            <a:r>
              <a:rPr lang="vi-VN" sz="5400" dirty="0" err="1">
                <a:latin typeface="+mj-lt"/>
              </a:rPr>
              <a:t>đặt</a:t>
            </a:r>
            <a:r>
              <a:rPr lang="vi-VN" sz="5400" dirty="0">
                <a:latin typeface="+mj-lt"/>
              </a:rPr>
              <a:t> – </a:t>
            </a:r>
            <a:r>
              <a:rPr lang="vi-VN" sz="5400" dirty="0" err="1">
                <a:latin typeface="+mj-lt"/>
              </a:rPr>
              <a:t>đối</a:t>
            </a:r>
            <a:r>
              <a:rPr lang="vi-VN" sz="5400" dirty="0">
                <a:latin typeface="+mj-lt"/>
              </a:rPr>
              <a:t> </a:t>
            </a:r>
            <a:r>
              <a:rPr lang="vi-VN" sz="5400" dirty="0" err="1">
                <a:latin typeface="+mj-lt"/>
              </a:rPr>
              <a:t>xứng</a:t>
            </a:r>
            <a:endParaRPr lang="vi-VN" sz="5400" dirty="0">
              <a:latin typeface="+mj-lt"/>
            </a:endParaRPr>
          </a:p>
          <a:p>
            <a:r>
              <a:rPr lang="vi-VN" sz="5400" dirty="0">
                <a:latin typeface="+mj-lt"/>
              </a:rPr>
              <a:t>B. </a:t>
            </a:r>
            <a:r>
              <a:rPr lang="vi-VN" sz="5400" dirty="0" err="1">
                <a:latin typeface="+mj-lt"/>
              </a:rPr>
              <a:t>lựa</a:t>
            </a:r>
            <a:r>
              <a:rPr lang="vi-VN" sz="5400" dirty="0">
                <a:latin typeface="+mj-lt"/>
              </a:rPr>
              <a:t> </a:t>
            </a:r>
            <a:r>
              <a:rPr lang="vi-VN" sz="5400" dirty="0" err="1">
                <a:latin typeface="+mj-lt"/>
              </a:rPr>
              <a:t>chọn</a:t>
            </a:r>
            <a:r>
              <a:rPr lang="vi-VN" sz="5400" dirty="0">
                <a:latin typeface="+mj-lt"/>
              </a:rPr>
              <a:t> – cân </a:t>
            </a:r>
            <a:r>
              <a:rPr lang="vi-VN" sz="5400" dirty="0" err="1">
                <a:latin typeface="+mj-lt"/>
              </a:rPr>
              <a:t>xứng</a:t>
            </a:r>
            <a:endParaRPr lang="vi-VN" sz="5400" dirty="0">
              <a:latin typeface="+mj-lt"/>
            </a:endParaRPr>
          </a:p>
          <a:p>
            <a:r>
              <a:rPr lang="vi-VN" sz="5400" dirty="0">
                <a:latin typeface="+mj-lt"/>
              </a:rPr>
              <a:t>C. </a:t>
            </a:r>
            <a:r>
              <a:rPr lang="vi-VN" sz="5400" dirty="0" err="1">
                <a:latin typeface="+mj-lt"/>
              </a:rPr>
              <a:t>sắp</a:t>
            </a:r>
            <a:r>
              <a:rPr lang="vi-VN" sz="5400" dirty="0">
                <a:latin typeface="+mj-lt"/>
              </a:rPr>
              <a:t> </a:t>
            </a:r>
            <a:r>
              <a:rPr lang="vi-VN" sz="5400" dirty="0" err="1">
                <a:latin typeface="+mj-lt"/>
              </a:rPr>
              <a:t>đặt</a:t>
            </a:r>
            <a:r>
              <a:rPr lang="vi-VN" sz="5400" dirty="0">
                <a:latin typeface="+mj-lt"/>
              </a:rPr>
              <a:t> – cân </a:t>
            </a:r>
            <a:r>
              <a:rPr lang="vi-VN" sz="5400" dirty="0" err="1">
                <a:latin typeface="+mj-lt"/>
              </a:rPr>
              <a:t>xứng</a:t>
            </a:r>
            <a:endParaRPr lang="vi-VN" sz="5400" dirty="0">
              <a:latin typeface="+mj-lt"/>
            </a:endParaRPr>
          </a:p>
          <a:p>
            <a:r>
              <a:rPr lang="vi-VN" sz="5400" dirty="0">
                <a:latin typeface="+mj-lt"/>
              </a:rPr>
              <a:t>D. </a:t>
            </a:r>
            <a:r>
              <a:rPr lang="vi-VN" sz="5400" dirty="0" err="1">
                <a:latin typeface="+mj-lt"/>
              </a:rPr>
              <a:t>lựa</a:t>
            </a:r>
            <a:r>
              <a:rPr lang="vi-VN" sz="5400" dirty="0">
                <a:latin typeface="+mj-lt"/>
              </a:rPr>
              <a:t> </a:t>
            </a:r>
            <a:r>
              <a:rPr lang="vi-VN" sz="5400" dirty="0" err="1">
                <a:latin typeface="+mj-lt"/>
              </a:rPr>
              <a:t>chọn</a:t>
            </a:r>
            <a:r>
              <a:rPr lang="vi-VN" sz="5400" dirty="0">
                <a:latin typeface="+mj-lt"/>
              </a:rPr>
              <a:t> – </a:t>
            </a:r>
            <a:r>
              <a:rPr lang="vi-VN" sz="5400" dirty="0" err="1">
                <a:latin typeface="+mj-lt"/>
              </a:rPr>
              <a:t>đối</a:t>
            </a:r>
            <a:r>
              <a:rPr lang="vi-VN" sz="5400" dirty="0">
                <a:latin typeface="+mj-lt"/>
              </a:rPr>
              <a:t> </a:t>
            </a:r>
            <a:r>
              <a:rPr lang="vi-VN" sz="5400" dirty="0" err="1">
                <a:latin typeface="+mj-lt"/>
              </a:rPr>
              <a:t>xứng</a:t>
            </a:r>
            <a:endParaRPr lang="vi-VN" sz="5400" dirty="0">
              <a:latin typeface="+mj-lt"/>
            </a:endParaRPr>
          </a:p>
          <a:p>
            <a:pPr algn="ctr"/>
            <a:endParaRPr lang="en-US" dirty="0"/>
          </a:p>
        </p:txBody>
      </p:sp>
    </p:spTree>
    <p:extLst>
      <p:ext uri="{BB962C8B-B14F-4D97-AF65-F5344CB8AC3E}">
        <p14:creationId xmlns:p14="http://schemas.microsoft.com/office/powerpoint/2010/main" xmlns="" val="274073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iterate type="lt">
                                    <p:tmPct val="0"/>
                                  </p:iterate>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1000"/>
                                        <p:tgtEl>
                                          <p:spTgt spid="5">
                                            <p:txEl>
                                              <p:pRg st="2" end="2"/>
                                            </p:txEl>
                                          </p:spTgt>
                                        </p:tgtEl>
                                      </p:cBhvr>
                                    </p:animEffect>
                                    <p:anim calcmode="lin" valueType="num">
                                      <p:cBhvr>
                                        <p:cTn id="2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1000"/>
                                        <p:tgtEl>
                                          <p:spTgt spid="5">
                                            <p:txEl>
                                              <p:pRg st="4" end="4"/>
                                            </p:txEl>
                                          </p:spTgt>
                                        </p:tgtEl>
                                      </p:cBhvr>
                                    </p:animEffect>
                                    <p:anim calcmode="lin" valueType="num">
                                      <p:cBhvr>
                                        <p:cTn id="3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mph" presetSubtype="0" fill="hold" nodeType="clickEffect">
                                  <p:stCondLst>
                                    <p:cond delay="250"/>
                                  </p:stCondLst>
                                  <p:iterate type="lt">
                                    <p:tmPct val="4000"/>
                                  </p:iterate>
                                  <p:childTnLst>
                                    <p:set>
                                      <p:cBhvr override="childStyle">
                                        <p:cTn id="40" dur="750" fill="hold"/>
                                        <p:tgtEl>
                                          <p:spTgt spid="5">
                                            <p:txEl>
                                              <p:pRg st="1" end="1"/>
                                            </p:txEl>
                                          </p:spTgt>
                                        </p:tgtEl>
                                        <p:attrNameLst>
                                          <p:attrName>style.color</p:attrName>
                                        </p:attrNameLst>
                                      </p:cBhvr>
                                      <p:to>
                                        <p:clrVal>
                                          <a:schemeClr val="accent2"/>
                                        </p:clrVal>
                                      </p:to>
                                    </p:set>
                                    <p:set>
                                      <p:cBhvr>
                                        <p:cTn id="41" dur="750" fill="hold"/>
                                        <p:tgtEl>
                                          <p:spTgt spid="5">
                                            <p:txEl>
                                              <p:pRg st="1" end="1"/>
                                            </p:txEl>
                                          </p:spTgt>
                                        </p:tgtEl>
                                        <p:attrNameLst>
                                          <p:attrName>fillcolor</p:attrName>
                                        </p:attrNameLst>
                                      </p:cBhvr>
                                      <p:to>
                                        <p:clrVal>
                                          <a:schemeClr val="accent2"/>
                                        </p:clrVal>
                                      </p:to>
                                    </p:set>
                                    <p:set>
                                      <p:cBhvr>
                                        <p:cTn id="42" dur="750" fill="hold"/>
                                        <p:tgtEl>
                                          <p:spTgt spid="5">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1143000" y="647700"/>
            <a:ext cx="15468600" cy="167640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a:solidFill>
                  <a:schemeClr val="tx1"/>
                </a:solidFill>
                <a:latin typeface="Times New Roman" pitchFamily="18" charset="0"/>
                <a:cs typeface="Times New Roman" pitchFamily="18" charset="0"/>
              </a:rPr>
              <a:t>III. BÀI TẬP TRẮC NGHIỆM</a:t>
            </a:r>
          </a:p>
        </p:txBody>
      </p:sp>
      <p:sp>
        <p:nvSpPr>
          <p:cNvPr id="5" name="Hình chữ nhật góc tròn 4"/>
          <p:cNvSpPr/>
          <p:nvPr/>
        </p:nvSpPr>
        <p:spPr>
          <a:xfrm>
            <a:off x="1143000" y="3238500"/>
            <a:ext cx="15468600" cy="6096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5400" b="1" i="1">
                <a:latin typeface="Times New Roman" pitchFamily="18" charset="0"/>
                <a:cs typeface="Times New Roman" pitchFamily="18" charset="0"/>
              </a:rPr>
              <a:t>Câu 2:</a:t>
            </a:r>
            <a:r>
              <a:rPr lang="en-US" sz="5400" i="1">
                <a:latin typeface="Times New Roman" pitchFamily="18" charset="0"/>
                <a:cs typeface="Times New Roman" pitchFamily="18" charset="0"/>
              </a:rPr>
              <a:t> </a:t>
            </a:r>
            <a:r>
              <a:rPr lang="en-US" sz="5400" b="1" i="1">
                <a:latin typeface="Times New Roman" pitchFamily="18" charset="0"/>
                <a:cs typeface="Times New Roman" pitchFamily="18" charset="0"/>
              </a:rPr>
              <a:t>Biện pháp đối gồm mấy loại:</a:t>
            </a:r>
            <a:endParaRPr lang="en-US" sz="5400">
              <a:latin typeface="Times New Roman" pitchFamily="18" charset="0"/>
              <a:cs typeface="Times New Roman" pitchFamily="18" charset="0"/>
            </a:endParaRPr>
          </a:p>
          <a:p>
            <a:r>
              <a:rPr lang="en-US" sz="5400" b="1">
                <a:latin typeface="Times New Roman" pitchFamily="18" charset="0"/>
                <a:cs typeface="Times New Roman" pitchFamily="18" charset="0"/>
              </a:rPr>
              <a:t>A. 1</a:t>
            </a:r>
          </a:p>
          <a:p>
            <a:r>
              <a:rPr lang="en-US" sz="5400" b="1">
                <a:latin typeface="Times New Roman" pitchFamily="18" charset="0"/>
                <a:cs typeface="Times New Roman" pitchFamily="18" charset="0"/>
              </a:rPr>
              <a:t>B. 2</a:t>
            </a:r>
          </a:p>
          <a:p>
            <a:r>
              <a:rPr lang="en-US" sz="5400" b="1">
                <a:latin typeface="Times New Roman" pitchFamily="18" charset="0"/>
                <a:cs typeface="Times New Roman" pitchFamily="18" charset="0"/>
              </a:rPr>
              <a:t>C. 3</a:t>
            </a:r>
          </a:p>
          <a:p>
            <a:r>
              <a:rPr lang="en-US" sz="5400" b="1">
                <a:latin typeface="Times New Roman" pitchFamily="18" charset="0"/>
                <a:cs typeface="Times New Roman" pitchFamily="18" charset="0"/>
              </a:rPr>
              <a:t>D. 4</a:t>
            </a:r>
          </a:p>
          <a:p>
            <a:pPr algn="ctr"/>
            <a:endParaRPr lang="en-US"/>
          </a:p>
        </p:txBody>
      </p:sp>
    </p:spTree>
    <p:extLst>
      <p:ext uri="{BB962C8B-B14F-4D97-AF65-F5344CB8AC3E}">
        <p14:creationId xmlns:p14="http://schemas.microsoft.com/office/powerpoint/2010/main" xmlns="" val="82669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iterate type="lt">
                                    <p:tmPct val="0"/>
                                  </p:iterate>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5">
                                            <p:txEl>
                                              <p:pRg st="2" end="2"/>
                                            </p:txEl>
                                          </p:spTgt>
                                        </p:tgtEl>
                                        <p:attrNameLst>
                                          <p:attrName>style.color</p:attrName>
                                        </p:attrNameLst>
                                      </p:cBhvr>
                                      <p:to>
                                        <p:clrVal>
                                          <a:schemeClr val="accent2"/>
                                        </p:clrVal>
                                      </p:to>
                                    </p:set>
                                    <p:set>
                                      <p:cBhvr>
                                        <p:cTn id="49" dur="500" fill="hold"/>
                                        <p:tgtEl>
                                          <p:spTgt spid="5">
                                            <p:txEl>
                                              <p:pRg st="2" end="2"/>
                                            </p:txEl>
                                          </p:spTgt>
                                        </p:tgtEl>
                                        <p:attrNameLst>
                                          <p:attrName>fillcolor</p:attrName>
                                        </p:attrNameLst>
                                      </p:cBhvr>
                                      <p:to>
                                        <p:clrVal>
                                          <a:schemeClr val="accent2"/>
                                        </p:clrVal>
                                      </p:to>
                                    </p:set>
                                    <p:set>
                                      <p:cBhvr>
                                        <p:cTn id="50" dur="500" fill="hold"/>
                                        <p:tgtEl>
                                          <p:spTgt spid="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1143000" y="647700"/>
            <a:ext cx="15468600" cy="167640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dirty="0">
                <a:solidFill>
                  <a:schemeClr val="tx1"/>
                </a:solidFill>
                <a:latin typeface="Times New Roman" pitchFamily="18" charset="0"/>
                <a:cs typeface="Times New Roman" pitchFamily="18" charset="0"/>
              </a:rPr>
              <a:t>III. BÀI TẬP TRẮC NGHIỆM</a:t>
            </a:r>
          </a:p>
        </p:txBody>
      </p:sp>
      <p:sp>
        <p:nvSpPr>
          <p:cNvPr id="5" name="Hình chữ nhật góc tròn 4"/>
          <p:cNvSpPr/>
          <p:nvPr/>
        </p:nvSpPr>
        <p:spPr>
          <a:xfrm>
            <a:off x="1143000" y="3238500"/>
            <a:ext cx="15468600" cy="6096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5400" b="1" i="1" dirty="0" err="1">
                <a:latin typeface="Times New Roman" pitchFamily="18" charset="0"/>
                <a:cs typeface="Times New Roman" pitchFamily="18" charset="0"/>
              </a:rPr>
              <a:t>Câu</a:t>
            </a:r>
            <a:r>
              <a:rPr lang="en-US" sz="5400" b="1" i="1" dirty="0">
                <a:latin typeface="Times New Roman" pitchFamily="18" charset="0"/>
                <a:cs typeface="Times New Roman" pitchFamily="18" charset="0"/>
              </a:rPr>
              <a:t> 3: </a:t>
            </a:r>
            <a:r>
              <a:rPr lang="en-US" sz="5400" b="1" i="1" dirty="0" err="1">
                <a:latin typeface="Times New Roman" pitchFamily="18" charset="0"/>
                <a:cs typeface="Times New Roman" pitchFamily="18" charset="0"/>
              </a:rPr>
              <a:t>Đặc</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điểm</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nào</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không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cần</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thiết</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phải</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có</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trong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phép</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đối</a:t>
            </a:r>
            <a:r>
              <a:rPr lang="en-US" sz="5400" b="1" i="1" dirty="0">
                <a:latin typeface="Times New Roman" pitchFamily="18" charset="0"/>
                <a:cs typeface="Times New Roman" pitchFamily="18" charset="0"/>
              </a:rPr>
              <a:t>?</a:t>
            </a:r>
            <a:endParaRPr lang="en-US" sz="5400" dirty="0">
              <a:latin typeface="Times New Roman" pitchFamily="18" charset="0"/>
              <a:cs typeface="Times New Roman" pitchFamily="18" charset="0"/>
            </a:endParaRPr>
          </a:p>
          <a:p>
            <a:r>
              <a:rPr lang="en-US" sz="5400" b="1" i="1" dirty="0">
                <a:latin typeface="Times New Roman" pitchFamily="18" charset="0"/>
                <a:cs typeface="Times New Roman" pitchFamily="18" charset="0"/>
              </a:rPr>
              <a:t>A. </a:t>
            </a:r>
            <a:r>
              <a:rPr lang="en-US" sz="5400" b="1" i="1" dirty="0" err="1">
                <a:latin typeface="Times New Roman" pitchFamily="18" charset="0"/>
                <a:cs typeface="Times New Roman" pitchFamily="18" charset="0"/>
              </a:rPr>
              <a:t>Số</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tiếng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giống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nhau</a:t>
            </a:r>
            <a:endParaRPr lang="en-US" sz="5400" b="1" dirty="0">
              <a:latin typeface="Times New Roman" pitchFamily="18" charset="0"/>
              <a:cs typeface="Times New Roman" pitchFamily="18" charset="0"/>
            </a:endParaRPr>
          </a:p>
          <a:p>
            <a:r>
              <a:rPr lang="en-US" sz="5400" b="1" i="1" dirty="0">
                <a:latin typeface="Times New Roman" pitchFamily="18" charset="0"/>
                <a:cs typeface="Times New Roman" pitchFamily="18" charset="0"/>
              </a:rPr>
              <a:t>B. </a:t>
            </a:r>
            <a:r>
              <a:rPr lang="en-US" sz="5400" b="1" i="1" dirty="0" err="1">
                <a:latin typeface="Times New Roman" pitchFamily="18" charset="0"/>
                <a:cs typeface="Times New Roman" pitchFamily="18" charset="0"/>
              </a:rPr>
              <a:t>Nghĩa</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trái</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nghĩa</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đồng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nghĩa</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hoặc</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cùng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trường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nghĩa</a:t>
            </a:r>
            <a:r>
              <a:rPr lang="en-US" sz="5400" b="1" i="1" dirty="0">
                <a:latin typeface="Times New Roman" pitchFamily="18" charset="0"/>
                <a:cs typeface="Times New Roman" pitchFamily="18" charset="0"/>
              </a:rPr>
              <a:t>.</a:t>
            </a:r>
            <a:endParaRPr lang="en-US" sz="5400" b="1" dirty="0">
              <a:latin typeface="Times New Roman" pitchFamily="18" charset="0"/>
              <a:cs typeface="Times New Roman" pitchFamily="18" charset="0"/>
            </a:endParaRPr>
          </a:p>
          <a:p>
            <a:r>
              <a:rPr lang="en-US" sz="5400" b="1" i="1" dirty="0">
                <a:latin typeface="Times New Roman" pitchFamily="18" charset="0"/>
                <a:cs typeface="Times New Roman" pitchFamily="18" charset="0"/>
              </a:rPr>
              <a:t>C. </a:t>
            </a:r>
            <a:r>
              <a:rPr lang="en-US" sz="5400" b="1" i="1" dirty="0" err="1">
                <a:latin typeface="Times New Roman" pitchFamily="18" charset="0"/>
                <a:cs typeface="Times New Roman" pitchFamily="18" charset="0"/>
              </a:rPr>
              <a:t>Từ</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loại</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cùng</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từ</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loại</a:t>
            </a:r>
            <a:r>
              <a:rPr lang="en-US" sz="5400" b="1" i="1" dirty="0">
                <a:latin typeface="Times New Roman" pitchFamily="18" charset="0"/>
                <a:cs typeface="Times New Roman" pitchFamily="18" charset="0"/>
              </a:rPr>
              <a:t> (DT, ĐT, TT, ...)</a:t>
            </a:r>
            <a:endParaRPr lang="en-US" sz="5400" b="1" dirty="0">
              <a:latin typeface="Times New Roman" pitchFamily="18" charset="0"/>
              <a:cs typeface="Times New Roman" pitchFamily="18" charset="0"/>
            </a:endParaRPr>
          </a:p>
          <a:p>
            <a:r>
              <a:rPr lang="en-US" sz="5400" b="1" i="1" dirty="0">
                <a:latin typeface="Times New Roman" pitchFamily="18" charset="0"/>
                <a:cs typeface="Times New Roman" pitchFamily="18" charset="0"/>
              </a:rPr>
              <a:t>D. Thanh </a:t>
            </a:r>
            <a:r>
              <a:rPr lang="en-US" sz="5400" b="1" i="1" dirty="0" err="1">
                <a:latin typeface="Times New Roman" pitchFamily="18" charset="0"/>
                <a:cs typeface="Times New Roman" pitchFamily="18" charset="0"/>
              </a:rPr>
              <a:t>điệu</a:t>
            </a:r>
            <a:r>
              <a:rPr lang="en-US" sz="5400" b="1" i="1" dirty="0">
                <a:latin typeface="Times New Roman" pitchFamily="18" charset="0"/>
                <a:cs typeface="Times New Roman" pitchFamily="18" charset="0"/>
              </a:rPr>
              <a:t>: </a:t>
            </a:r>
            <a:r>
              <a:rPr lang="en-US" sz="5400" b="1" i="1" dirty="0" err="1">
                <a:latin typeface="Times New Roman" pitchFamily="18" charset="0"/>
                <a:cs typeface="Times New Roman" pitchFamily="18" charset="0"/>
              </a:rPr>
              <a:t>đối</a:t>
            </a:r>
            <a:r>
              <a:rPr lang="en-US" sz="5400" b="1" i="1" dirty="0">
                <a:latin typeface="Times New Roman" pitchFamily="18" charset="0"/>
                <a:cs typeface="Times New Roman" pitchFamily="18" charset="0"/>
              </a:rPr>
              <a:t> B – T</a:t>
            </a:r>
            <a:endParaRPr lang="en-US" sz="5400" b="1" dirty="0">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xmlns="" val="2631968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iterate type="lt">
                                    <p:tmPct val="0"/>
                                  </p:iterate>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mph" presetSubtype="0" fill="hold" nodeType="clickEffect">
                                  <p:stCondLst>
                                    <p:cond delay="0"/>
                                  </p:stCondLst>
                                  <p:iterate type="lt">
                                    <p:tmPct val="4000"/>
                                  </p:iterate>
                                  <p:childTnLst>
                                    <p:set>
                                      <p:cBhvr override="childStyle">
                                        <p:cTn id="48" dur="500" fill="hold"/>
                                        <p:tgtEl>
                                          <p:spTgt spid="5">
                                            <p:txEl>
                                              <p:pRg st="4" end="4"/>
                                            </p:txEl>
                                          </p:spTgt>
                                        </p:tgtEl>
                                        <p:attrNameLst>
                                          <p:attrName>style.color</p:attrName>
                                        </p:attrNameLst>
                                      </p:cBhvr>
                                      <p:to>
                                        <p:clrVal>
                                          <a:schemeClr val="accent2"/>
                                        </p:clrVal>
                                      </p:to>
                                    </p:set>
                                    <p:set>
                                      <p:cBhvr>
                                        <p:cTn id="49" dur="500" fill="hold"/>
                                        <p:tgtEl>
                                          <p:spTgt spid="5">
                                            <p:txEl>
                                              <p:pRg st="4" end="4"/>
                                            </p:txEl>
                                          </p:spTgt>
                                        </p:tgtEl>
                                        <p:attrNameLst>
                                          <p:attrName>fillcolor</p:attrName>
                                        </p:attrNameLst>
                                      </p:cBhvr>
                                      <p:to>
                                        <p:clrVal>
                                          <a:schemeClr val="accent2"/>
                                        </p:clrVal>
                                      </p:to>
                                    </p:set>
                                    <p:set>
                                      <p:cBhvr>
                                        <p:cTn id="50"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96294"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48256" y="1356726"/>
            <a:ext cx="10805944" cy="1917047"/>
            <a:chOff x="0" y="0"/>
            <a:chExt cx="2062165" cy="263407"/>
          </a:xfrm>
        </p:grpSpPr>
        <p:sp>
          <p:nvSpPr>
            <p:cNvPr id="9" name="Freeform 9"/>
            <p:cNvSpPr/>
            <p:nvPr/>
          </p:nvSpPr>
          <p:spPr>
            <a:xfrm>
              <a:off x="0" y="0"/>
              <a:ext cx="2062165" cy="263407"/>
            </a:xfrm>
            <a:custGeom>
              <a:avLst/>
              <a:gdLst/>
              <a:ahLst/>
              <a:cxnLst/>
              <a:rect l="l" t="t" r="r" b="b"/>
              <a:pathLst>
                <a:path w="2062165" h="263407">
                  <a:moveTo>
                    <a:pt x="98878" y="0"/>
                  </a:moveTo>
                  <a:lnTo>
                    <a:pt x="1963287" y="0"/>
                  </a:lnTo>
                  <a:cubicBezTo>
                    <a:pt x="1989511" y="0"/>
                    <a:pt x="2014661" y="10417"/>
                    <a:pt x="2033204" y="28961"/>
                  </a:cubicBezTo>
                  <a:cubicBezTo>
                    <a:pt x="2051747" y="47504"/>
                    <a:pt x="2062165" y="72654"/>
                    <a:pt x="2062165" y="98878"/>
                  </a:cubicBezTo>
                  <a:lnTo>
                    <a:pt x="2062165" y="164530"/>
                  </a:lnTo>
                  <a:cubicBezTo>
                    <a:pt x="2062165" y="219138"/>
                    <a:pt x="2017895" y="263407"/>
                    <a:pt x="1963287" y="263407"/>
                  </a:cubicBezTo>
                  <a:lnTo>
                    <a:pt x="98878" y="263407"/>
                  </a:lnTo>
                  <a:cubicBezTo>
                    <a:pt x="72654" y="263407"/>
                    <a:pt x="47504" y="252990"/>
                    <a:pt x="28961" y="234447"/>
                  </a:cubicBezTo>
                  <a:cubicBezTo>
                    <a:pt x="10417" y="215904"/>
                    <a:pt x="0" y="190754"/>
                    <a:pt x="0" y="164530"/>
                  </a:cubicBezTo>
                  <a:lnTo>
                    <a:pt x="0" y="98878"/>
                  </a:lnTo>
                  <a:cubicBezTo>
                    <a:pt x="0" y="72654"/>
                    <a:pt x="10417" y="47504"/>
                    <a:pt x="28961" y="28961"/>
                  </a:cubicBezTo>
                  <a:cubicBezTo>
                    <a:pt x="47504" y="10417"/>
                    <a:pt x="72654" y="0"/>
                    <a:pt x="98878" y="0"/>
                  </a:cubicBezTo>
                  <a:close/>
                </a:path>
              </a:pathLst>
            </a:custGeom>
            <a:solidFill>
              <a:schemeClr val="accent6">
                <a:lumMod val="60000"/>
                <a:lumOff val="40000"/>
              </a:schemeClr>
            </a:solidFill>
            <a:ln/>
          </p:spPr>
          <p:style>
            <a:lnRef idx="0">
              <a:schemeClr val="accent5"/>
            </a:lnRef>
            <a:fillRef idx="3">
              <a:schemeClr val="accent5"/>
            </a:fillRef>
            <a:effectRef idx="3">
              <a:schemeClr val="accent5"/>
            </a:effectRef>
            <a:fontRef idx="minor">
              <a:schemeClr val="lt1"/>
            </a:fontRef>
          </p:style>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1468585" y="715612"/>
            <a:ext cx="2065372" cy="4191715"/>
          </a:xfrm>
          <a:custGeom>
            <a:avLst/>
            <a:gdLst/>
            <a:ahLst/>
            <a:cxnLst/>
            <a:rect l="l" t="t" r="r" b="b"/>
            <a:pathLst>
              <a:path w="2065372" h="4191715">
                <a:moveTo>
                  <a:pt x="0" y="0"/>
                </a:moveTo>
                <a:lnTo>
                  <a:pt x="2065372" y="0"/>
                </a:lnTo>
                <a:lnTo>
                  <a:pt x="2065372" y="4191715"/>
                </a:lnTo>
                <a:lnTo>
                  <a:pt x="0" y="41917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14956661" y="6770456"/>
            <a:ext cx="1588787" cy="2592976"/>
          </a:xfrm>
          <a:custGeom>
            <a:avLst/>
            <a:gdLst/>
            <a:ahLst/>
            <a:cxnLst/>
            <a:rect l="l" t="t" r="r" b="b"/>
            <a:pathLst>
              <a:path w="1588787" h="2592976">
                <a:moveTo>
                  <a:pt x="0" y="0"/>
                </a:moveTo>
                <a:lnTo>
                  <a:pt x="1588788" y="0"/>
                </a:lnTo>
                <a:lnTo>
                  <a:pt x="1588788" y="2592976"/>
                </a:lnTo>
                <a:lnTo>
                  <a:pt x="0" y="25929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6" name="Freeform 16"/>
          <p:cNvSpPr/>
          <p:nvPr/>
        </p:nvSpPr>
        <p:spPr>
          <a:xfrm>
            <a:off x="17259300" y="2743125"/>
            <a:ext cx="737119"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7" name="Freeform 17"/>
          <p:cNvSpPr/>
          <p:nvPr/>
        </p:nvSpPr>
        <p:spPr>
          <a:xfrm>
            <a:off x="291581" y="6932555"/>
            <a:ext cx="504996" cy="727088"/>
          </a:xfrm>
          <a:custGeom>
            <a:avLst/>
            <a:gdLst/>
            <a:ahLst/>
            <a:cxnLst/>
            <a:rect l="l" t="t" r="r" b="b"/>
            <a:pathLst>
              <a:path w="504996" h="727088">
                <a:moveTo>
                  <a:pt x="0" y="0"/>
                </a:moveTo>
                <a:lnTo>
                  <a:pt x="504996" y="0"/>
                </a:lnTo>
                <a:lnTo>
                  <a:pt x="504996" y="727088"/>
                </a:lnTo>
                <a:lnTo>
                  <a:pt x="0" y="727088"/>
                </a:lnTo>
                <a:lnTo>
                  <a:pt x="0" y="0"/>
                </a:lnTo>
                <a:close/>
              </a:path>
            </a:pathLst>
          </a:custGeom>
          <a:blipFill>
            <a:blip r:embed="rId8" cstate="print">
              <a:extLst>
                <a:ext uri="{96DAC541-7B7A-43D3-8B79-37D633B846F1}">
                  <asvg:svgBlip xmlns:asvg="http://schemas.microsoft.com/office/drawing/2016/SVG/main" xmlns="" r:embed="rId7"/>
                </a:ext>
              </a:extLst>
            </a:blip>
            <a:stretch>
              <a:fillRect/>
            </a:stretch>
          </a:blipFill>
        </p:spPr>
      </p:sp>
      <p:sp>
        <p:nvSpPr>
          <p:cNvPr id="19" name="TextBox 19"/>
          <p:cNvSpPr txBox="1"/>
          <p:nvPr/>
        </p:nvSpPr>
        <p:spPr>
          <a:xfrm>
            <a:off x="4807828" y="1256287"/>
            <a:ext cx="8382000" cy="1421095"/>
          </a:xfrm>
          <a:prstGeom prst="rect">
            <a:avLst/>
          </a:prstGeom>
        </p:spPr>
        <p:txBody>
          <a:bodyPr wrap="square" lIns="0" tIns="0" rIns="0" bIns="0" rtlCol="0" anchor="t">
            <a:spAutoFit/>
          </a:bodyPr>
          <a:lstStyle/>
          <a:p>
            <a:pPr algn="ctr">
              <a:lnSpc>
                <a:spcPts val="12899"/>
              </a:lnSpc>
            </a:pPr>
            <a:r>
              <a:rPr lang="en-US" sz="6000" b="1" spc="99">
                <a:solidFill>
                  <a:srgbClr val="C00000"/>
                </a:solidFill>
                <a:latin typeface="Times New Roman" pitchFamily="18" charset="0"/>
                <a:cs typeface="Times New Roman" pitchFamily="18" charset="0"/>
              </a:rPr>
              <a:t>MỤC TIÊU:</a:t>
            </a:r>
          </a:p>
        </p:txBody>
      </p:sp>
      <p:sp>
        <p:nvSpPr>
          <p:cNvPr id="13" name="Hình chữ nhật góc tròn 12"/>
          <p:cNvSpPr/>
          <p:nvPr/>
        </p:nvSpPr>
        <p:spPr>
          <a:xfrm>
            <a:off x="3769038" y="3663297"/>
            <a:ext cx="10785162" cy="1567678"/>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en-US" sz="4400" b="1" dirty="0">
              <a:latin typeface="Times New Roman" pitchFamily="18" charset="0"/>
              <a:cs typeface="Times New Roman" pitchFamily="18" charset="0"/>
            </a:endParaRPr>
          </a:p>
          <a:p>
            <a:pPr algn="just"/>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Nhận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biết</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được</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các</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kiểu</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đối</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trong</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văn</a:t>
            </a:r>
            <a:r>
              <a:rPr lang="en-US" sz="4000" b="1" dirty="0">
                <a:solidFill>
                  <a:schemeClr val="accent6">
                    <a:lumMod val="75000"/>
                  </a:schemeClr>
                </a:solidFill>
                <a:latin typeface="Times New Roman" pitchFamily="18" charset="0"/>
                <a:cs typeface="Times New Roman" pitchFamily="18" charset="0"/>
              </a:rPr>
              <a:t> </a:t>
            </a:r>
            <a:r>
              <a:rPr lang="en-US" sz="4000" b="1" dirty="0" err="1">
                <a:solidFill>
                  <a:schemeClr val="accent6">
                    <a:lumMod val="75000"/>
                  </a:schemeClr>
                </a:solidFill>
                <a:latin typeface="Times New Roman" pitchFamily="18" charset="0"/>
                <a:cs typeface="Times New Roman" pitchFamily="18" charset="0"/>
              </a:rPr>
              <a:t>bản</a:t>
            </a:r>
            <a:r>
              <a:rPr lang="en-US" sz="4000" b="1" dirty="0">
                <a:solidFill>
                  <a:schemeClr val="accent6">
                    <a:lumMod val="75000"/>
                  </a:schemeClr>
                </a:solidFill>
                <a:latin typeface="Times New Roman" pitchFamily="18" charset="0"/>
                <a:cs typeface="Times New Roman" pitchFamily="18" charset="0"/>
              </a:rPr>
              <a:t>. </a:t>
            </a:r>
          </a:p>
          <a:p>
            <a:endParaRPr lang="en-US" dirty="0"/>
          </a:p>
          <a:p>
            <a:pPr algn="ctr"/>
            <a:endParaRPr lang="en-US" dirty="0"/>
          </a:p>
        </p:txBody>
      </p:sp>
      <p:sp>
        <p:nvSpPr>
          <p:cNvPr id="21" name="Hình chữ nhật góc tròn 20"/>
          <p:cNvSpPr/>
          <p:nvPr/>
        </p:nvSpPr>
        <p:spPr>
          <a:xfrm>
            <a:off x="3769038" y="5647515"/>
            <a:ext cx="10785161" cy="1624680"/>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Phân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tích</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được</a:t>
            </a:r>
            <a:r>
              <a:rPr lang="en-US" sz="3600" b="1" dirty="0">
                <a:solidFill>
                  <a:schemeClr val="accent6">
                    <a:lumMod val="75000"/>
                  </a:schemeClr>
                </a:solidFill>
                <a:latin typeface="Times New Roman" pitchFamily="18" charset="0"/>
                <a:cs typeface="Times New Roman" pitchFamily="18" charset="0"/>
              </a:rPr>
              <a:t> ý </a:t>
            </a:r>
            <a:r>
              <a:rPr lang="en-US" sz="3600" b="1" dirty="0" err="1">
                <a:solidFill>
                  <a:schemeClr val="accent6">
                    <a:lumMod val="75000"/>
                  </a:schemeClr>
                </a:solidFill>
                <a:latin typeface="Times New Roman" pitchFamily="18" charset="0"/>
                <a:cs typeface="Times New Roman" pitchFamily="18" charset="0"/>
              </a:rPr>
              <a:t>nghĩa</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của</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phép</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tu</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từ</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đối</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trong</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văn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bản</a:t>
            </a:r>
            <a:r>
              <a:rPr lang="en-US" sz="3600" b="1" dirty="0">
                <a:solidFill>
                  <a:schemeClr val="accent6">
                    <a:lumMod val="75000"/>
                  </a:schemeClr>
                </a:solidFill>
                <a:latin typeface="Times New Roman" pitchFamily="18" charset="0"/>
                <a:cs typeface="Times New Roman" pitchFamily="18" charset="0"/>
              </a:rPr>
              <a:t>. </a:t>
            </a:r>
          </a:p>
          <a:p>
            <a:pPr algn="ctr"/>
            <a:endParaRPr lang="en-US" dirty="0"/>
          </a:p>
        </p:txBody>
      </p:sp>
      <p:sp>
        <p:nvSpPr>
          <p:cNvPr id="22" name="Hình chữ nhật góc tròn 21"/>
          <p:cNvSpPr/>
          <p:nvPr/>
        </p:nvSpPr>
        <p:spPr>
          <a:xfrm>
            <a:off x="3748255" y="7552508"/>
            <a:ext cx="10805943" cy="1567678"/>
          </a:xfrm>
          <a:prstGeom prst="roundRect">
            <a:avLst/>
          </a:prstGeom>
          <a:solidFill>
            <a:schemeClr val="accent6">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Tạo</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lập</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được</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đoạn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văn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có</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sử</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dụng</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biện</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pháp</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tu</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từ</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đối</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phù</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hợp</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với</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ngữ</a:t>
            </a:r>
            <a:r>
              <a:rPr lang="en-US" sz="3600" b="1" dirty="0">
                <a:solidFill>
                  <a:schemeClr val="accent6">
                    <a:lumMod val="75000"/>
                  </a:schemeClr>
                </a:solidFill>
                <a:latin typeface="Times New Roman" pitchFamily="18" charset="0"/>
                <a:cs typeface="Times New Roman" pitchFamily="18" charset="0"/>
              </a:rPr>
              <a:t> </a:t>
            </a:r>
            <a:r>
              <a:rPr lang="en-US" sz="3600" b="1" dirty="0" err="1">
                <a:solidFill>
                  <a:schemeClr val="accent6">
                    <a:lumMod val="75000"/>
                  </a:schemeClr>
                </a:solidFill>
                <a:latin typeface="Times New Roman" pitchFamily="18" charset="0"/>
                <a:cs typeface="Times New Roman" pitchFamily="18" charset="0"/>
              </a:rPr>
              <a:t>cảnh</a:t>
            </a:r>
            <a:r>
              <a:rPr lang="en-US" sz="3600" b="1" dirty="0">
                <a:solidFill>
                  <a:schemeClr val="accent6">
                    <a:lumMod val="75000"/>
                  </a:schemeClr>
                </a:solidFill>
                <a:latin typeface="Times New Roman" pitchFamily="18" charset="0"/>
                <a:cs typeface="Times New Roman" pitchFamily="18" charset="0"/>
              </a:rPr>
              <a:t>.</a:t>
            </a:r>
          </a:p>
          <a:p>
            <a:pPr algn="ct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54985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3"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1143000" y="647700"/>
            <a:ext cx="15468600" cy="1676400"/>
          </a:xfrm>
          <a:prstGeom prst="roundRect">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5400" b="1">
                <a:solidFill>
                  <a:schemeClr val="tx1"/>
                </a:solidFill>
                <a:latin typeface="Times New Roman" pitchFamily="18" charset="0"/>
                <a:cs typeface="Times New Roman" pitchFamily="18" charset="0"/>
              </a:rPr>
              <a:t>III. BÀI TẬP TRẮC NGHIỆM</a:t>
            </a:r>
          </a:p>
        </p:txBody>
      </p:sp>
      <p:sp>
        <p:nvSpPr>
          <p:cNvPr id="5" name="Hình chữ nhật góc tròn 4"/>
          <p:cNvSpPr/>
          <p:nvPr/>
        </p:nvSpPr>
        <p:spPr>
          <a:xfrm>
            <a:off x="1143000" y="3162300"/>
            <a:ext cx="15468600" cy="61722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en-US" sz="5400" b="1" i="1">
                <a:latin typeface="Times New Roman" pitchFamily="18" charset="0"/>
                <a:cs typeface="Times New Roman" pitchFamily="18" charset="0"/>
              </a:rPr>
              <a:t>Câu 4 : Hai dòng thơ dưới có sử dụng phép đối không?</a:t>
            </a:r>
            <a:endParaRPr lang="en-US" sz="5400">
              <a:latin typeface="Times New Roman" pitchFamily="18" charset="0"/>
              <a:cs typeface="Times New Roman" pitchFamily="18" charset="0"/>
            </a:endParaRPr>
          </a:p>
          <a:p>
            <a:r>
              <a:rPr lang="en-US" sz="5400" i="1">
                <a:latin typeface="Times New Roman" pitchFamily="18" charset="0"/>
                <a:cs typeface="Times New Roman" pitchFamily="18" charset="0"/>
              </a:rPr>
              <a:t>            </a:t>
            </a:r>
            <a:r>
              <a:rPr lang="en-US" sz="5400" b="1" i="1">
                <a:latin typeface="Times New Roman" pitchFamily="18" charset="0"/>
                <a:cs typeface="Times New Roman" pitchFamily="18" charset="0"/>
              </a:rPr>
              <a:t>Còn bạc, còn tiền, còn đệ tử</a:t>
            </a:r>
            <a:endParaRPr lang="en-US" sz="5400" b="1">
              <a:latin typeface="Times New Roman" pitchFamily="18" charset="0"/>
              <a:cs typeface="Times New Roman" pitchFamily="18" charset="0"/>
            </a:endParaRPr>
          </a:p>
          <a:p>
            <a:r>
              <a:rPr lang="en-US" sz="5400" b="1" i="1">
                <a:latin typeface="Times New Roman" pitchFamily="18" charset="0"/>
                <a:cs typeface="Times New Roman" pitchFamily="18" charset="0"/>
              </a:rPr>
              <a:t>            Hết cơm, hết rượu, hết ông tôi.</a:t>
            </a:r>
            <a:endParaRPr lang="en-US" sz="5400" b="1">
              <a:latin typeface="Times New Roman" pitchFamily="18" charset="0"/>
              <a:cs typeface="Times New Roman" pitchFamily="18" charset="0"/>
            </a:endParaRPr>
          </a:p>
          <a:p>
            <a:r>
              <a:rPr lang="en-US" sz="5400" i="1">
                <a:latin typeface="Times New Roman" pitchFamily="18" charset="0"/>
                <a:cs typeface="Times New Roman" pitchFamily="18" charset="0"/>
              </a:rPr>
              <a:t>(Bài 77: Thế gian biến đổi - Nguyễn Bỉnh Khiêm)</a:t>
            </a:r>
            <a:endParaRPr lang="en-US" sz="5400">
              <a:latin typeface="Times New Roman" pitchFamily="18" charset="0"/>
              <a:cs typeface="Times New Roman" pitchFamily="18" charset="0"/>
            </a:endParaRPr>
          </a:p>
          <a:p>
            <a:r>
              <a:rPr lang="en-US" sz="5400" b="1" i="1">
                <a:latin typeface="Times New Roman" pitchFamily="18" charset="0"/>
                <a:cs typeface="Times New Roman" pitchFamily="18" charset="0"/>
              </a:rPr>
              <a:t>A. Có</a:t>
            </a:r>
            <a:endParaRPr lang="en-US" sz="5400" b="1">
              <a:latin typeface="Times New Roman" pitchFamily="18" charset="0"/>
              <a:cs typeface="Times New Roman" pitchFamily="18" charset="0"/>
            </a:endParaRPr>
          </a:p>
          <a:p>
            <a:r>
              <a:rPr lang="en-US" sz="5400" b="1" i="1">
                <a:latin typeface="Times New Roman" pitchFamily="18" charset="0"/>
                <a:cs typeface="Times New Roman" pitchFamily="18" charset="0"/>
              </a:rPr>
              <a:t>B. Không</a:t>
            </a:r>
            <a:endParaRPr lang="en-US" sz="5400" b="1">
              <a:latin typeface="Times New Roman" pitchFamily="18" charset="0"/>
              <a:cs typeface="Times New Roman" pitchFamily="18" charset="0"/>
            </a:endParaRPr>
          </a:p>
          <a:p>
            <a:pPr algn="ctr"/>
            <a:endParaRPr lang="en-US"/>
          </a:p>
        </p:txBody>
      </p:sp>
    </p:spTree>
    <p:extLst>
      <p:ext uri="{BB962C8B-B14F-4D97-AF65-F5344CB8AC3E}">
        <p14:creationId xmlns:p14="http://schemas.microsoft.com/office/powerpoint/2010/main" xmlns="" val="401760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iterate type="lt">
                                    <p:tmPct val="0"/>
                                  </p:iterate>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1000"/>
                                        <p:tgtEl>
                                          <p:spTgt spid="5">
                                            <p:txEl>
                                              <p:pRg st="4" end="4"/>
                                            </p:txEl>
                                          </p:spTgt>
                                        </p:tgtEl>
                                      </p:cBhvr>
                                    </p:animEffect>
                                    <p:anim calcmode="lin" valueType="num">
                                      <p:cBhvr>
                                        <p:cTn id="43"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1000"/>
                                        <p:tgtEl>
                                          <p:spTgt spid="5">
                                            <p:txEl>
                                              <p:pRg st="5" end="5"/>
                                            </p:txEl>
                                          </p:spTgt>
                                        </p:tgtEl>
                                      </p:cBhvr>
                                    </p:animEffect>
                                    <p:anim calcmode="lin" valueType="num">
                                      <p:cBhvr>
                                        <p:cTn id="50"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mph" presetSubtype="0" fill="hold" nodeType="clickEffect">
                                  <p:stCondLst>
                                    <p:cond delay="0"/>
                                  </p:stCondLst>
                                  <p:iterate type="lt">
                                    <p:tmPct val="4000"/>
                                  </p:iterate>
                                  <p:childTnLst>
                                    <p:set>
                                      <p:cBhvr override="childStyle">
                                        <p:cTn id="55" dur="500" fill="hold"/>
                                        <p:tgtEl>
                                          <p:spTgt spid="5">
                                            <p:txEl>
                                              <p:pRg st="4" end="4"/>
                                            </p:txEl>
                                          </p:spTgt>
                                        </p:tgtEl>
                                        <p:attrNameLst>
                                          <p:attrName>style.color</p:attrName>
                                        </p:attrNameLst>
                                      </p:cBhvr>
                                      <p:to>
                                        <p:clrVal>
                                          <a:schemeClr val="accent2"/>
                                        </p:clrVal>
                                      </p:to>
                                    </p:set>
                                    <p:set>
                                      <p:cBhvr>
                                        <p:cTn id="56" dur="500" fill="hold"/>
                                        <p:tgtEl>
                                          <p:spTgt spid="5">
                                            <p:txEl>
                                              <p:pRg st="4" end="4"/>
                                            </p:txEl>
                                          </p:spTgt>
                                        </p:tgtEl>
                                        <p:attrNameLst>
                                          <p:attrName>fillcolor</p:attrName>
                                        </p:attrNameLst>
                                      </p:cBhvr>
                                      <p:to>
                                        <p:clrVal>
                                          <a:schemeClr val="accent2"/>
                                        </p:clrVal>
                                      </p:to>
                                    </p:set>
                                    <p:set>
                                      <p:cBhvr>
                                        <p:cTn id="57" dur="500" fill="hold"/>
                                        <p:tgtEl>
                                          <p:spTgt spid="5">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467503" y="2897294"/>
            <a:ext cx="13305897" cy="2393604"/>
          </a:xfrm>
          <a:prstGeom prst="rect">
            <a:avLst/>
          </a:prstGeom>
        </p:spPr>
        <p:txBody>
          <a:bodyPr wrap="square" lIns="0" tIns="0" rIns="0" bIns="0" rtlCol="0" anchor="t">
            <a:spAutoFit/>
          </a:bodyPr>
          <a:lstStyle/>
          <a:p>
            <a:pPr algn="ctr">
              <a:lnSpc>
                <a:spcPts val="8253"/>
              </a:lnSpc>
            </a:pPr>
            <a:endParaRPr lang="en-US" sz="13800" b="1" spc="63">
              <a:solidFill>
                <a:srgbClr val="FF0000"/>
              </a:solidFill>
              <a:latin typeface="Times New Roman" pitchFamily="18" charset="0"/>
              <a:cs typeface="Times New Roman" pitchFamily="18" charset="0"/>
            </a:endParaRPr>
          </a:p>
          <a:p>
            <a:pPr algn="ctr">
              <a:lnSpc>
                <a:spcPts val="8253"/>
              </a:lnSpc>
            </a:pPr>
            <a:r>
              <a:rPr lang="en-US" sz="13800" b="1" spc="63">
                <a:solidFill>
                  <a:srgbClr val="FF0000"/>
                </a:solidFill>
                <a:latin typeface="Times New Roman" pitchFamily="18" charset="0"/>
                <a:cs typeface="Times New Roman" pitchFamily="18" charset="0"/>
              </a:rPr>
              <a:t>IV. TỔNG KẾT</a:t>
            </a:r>
            <a:endParaRPr lang="en-US" sz="6398" spc="63">
              <a:solidFill>
                <a:srgbClr val="E18455"/>
              </a:solidFill>
              <a:latin typeface="Coiny"/>
            </a:endParaRPr>
          </a:p>
        </p:txBody>
      </p:sp>
      <p:sp>
        <p:nvSpPr>
          <p:cNvPr id="13" name="Freeform 13"/>
          <p:cNvSpPr/>
          <p:nvPr/>
        </p:nvSpPr>
        <p:spPr>
          <a:xfrm>
            <a:off x="-178340" y="6059303"/>
            <a:ext cx="2590425" cy="4227697"/>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xmlns="" val="98440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438400" y="1270319"/>
            <a:ext cx="13487400" cy="7088992"/>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2819400" y="1409700"/>
            <a:ext cx="12801600" cy="7241392"/>
          </a:xfrm>
          <a:prstGeom prst="rect">
            <a:avLst/>
          </a:prstGeom>
        </p:spPr>
        <p:txBody>
          <a:bodyPr wrap="square" lIns="0" tIns="0" rIns="0" bIns="0" rtlCol="0" anchor="t">
            <a:spAutoFit/>
          </a:bodyPr>
          <a:lstStyle/>
          <a:p>
            <a:pPr algn="just">
              <a:lnSpc>
                <a:spcPts val="4520"/>
              </a:lnSpc>
            </a:pPr>
            <a:endParaRPr lang="en-US" sz="4800" spc="32" dirty="0">
              <a:solidFill>
                <a:srgbClr val="C00000"/>
              </a:solidFill>
            </a:endParaRPr>
          </a:p>
          <a:p>
            <a:pPr algn="just">
              <a:lnSpc>
                <a:spcPts val="4520"/>
              </a:lnSpc>
            </a:pPr>
            <a:endParaRPr lang="en-US" sz="4800" spc="32" dirty="0">
              <a:solidFill>
                <a:srgbClr val="0070C0"/>
              </a:solidFill>
              <a:latin typeface="Times New Roman" pitchFamily="18" charset="0"/>
              <a:cs typeface="Times New Roman" pitchFamily="18" charset="0"/>
            </a:endParaRPr>
          </a:p>
          <a:p>
            <a:pPr algn="just">
              <a:lnSpc>
                <a:spcPts val="4520"/>
              </a:lnSpc>
            </a:pPr>
            <a:r>
              <a:rPr lang="vi-VN" sz="4800" spc="32" dirty="0">
                <a:solidFill>
                  <a:srgbClr val="0070C0"/>
                </a:solidFill>
                <a:latin typeface="Times New Roman" pitchFamily="18" charset="0"/>
                <a:cs typeface="Times New Roman" pitchFamily="18" charset="0"/>
              </a:rPr>
              <a:t>- </a:t>
            </a:r>
            <a:r>
              <a:rPr lang="vi-VN" sz="4800" spc="32" dirty="0" err="1">
                <a:solidFill>
                  <a:srgbClr val="0070C0"/>
                </a:solidFill>
                <a:latin typeface="Times New Roman" pitchFamily="18" charset="0"/>
                <a:cs typeface="Times New Roman" pitchFamily="18" charset="0"/>
              </a:rPr>
              <a:t>Đối</a:t>
            </a:r>
            <a:r>
              <a:rPr lang="vi-VN" sz="4800" spc="32" dirty="0">
                <a:solidFill>
                  <a:srgbClr val="0070C0"/>
                </a:solidFill>
                <a:latin typeface="Times New Roman" pitchFamily="18" charset="0"/>
                <a:cs typeface="Times New Roman" pitchFamily="18" charset="0"/>
              </a:rPr>
              <a:t> </a:t>
            </a:r>
            <a:r>
              <a:rPr lang="vi-VN" sz="4800" spc="32" dirty="0" err="1">
                <a:solidFill>
                  <a:srgbClr val="0070C0"/>
                </a:solidFill>
                <a:latin typeface="Times New Roman" pitchFamily="18" charset="0"/>
                <a:cs typeface="Times New Roman" pitchFamily="18" charset="0"/>
              </a:rPr>
              <a:t>là</a:t>
            </a:r>
            <a:r>
              <a:rPr lang="vi-VN" sz="4800" spc="32" dirty="0">
                <a:solidFill>
                  <a:srgbClr val="0070C0"/>
                </a:solidFill>
                <a:latin typeface="Times New Roman" pitchFamily="18" charset="0"/>
                <a:cs typeface="Times New Roman" pitchFamily="18" charset="0"/>
              </a:rPr>
              <a:t> </a:t>
            </a:r>
            <a:r>
              <a:rPr lang="vi-VN" sz="4800" spc="32" dirty="0" err="1">
                <a:solidFill>
                  <a:srgbClr val="0070C0"/>
                </a:solidFill>
                <a:latin typeface="Times New Roman" pitchFamily="18" charset="0"/>
                <a:cs typeface="Times New Roman" pitchFamily="18" charset="0"/>
              </a:rPr>
              <a:t>biện</a:t>
            </a:r>
            <a:r>
              <a:rPr lang="vi-VN" sz="4800" spc="32" dirty="0">
                <a:solidFill>
                  <a:srgbClr val="0070C0"/>
                </a:solidFill>
                <a:latin typeface="Times New Roman" pitchFamily="18" charset="0"/>
                <a:cs typeface="Times New Roman" pitchFamily="18" charset="0"/>
              </a:rPr>
              <a:t> </a:t>
            </a:r>
            <a:r>
              <a:rPr lang="vi-VN" sz="4800" spc="32" dirty="0" err="1">
                <a:solidFill>
                  <a:srgbClr val="0070C0"/>
                </a:solidFill>
                <a:latin typeface="Times New Roman" pitchFamily="18" charset="0"/>
                <a:cs typeface="Times New Roman" pitchFamily="18" charset="0"/>
              </a:rPr>
              <a:t>pháp</a:t>
            </a:r>
            <a:r>
              <a:rPr lang="vi-VN" sz="4800" spc="32" dirty="0">
                <a:solidFill>
                  <a:srgbClr val="0070C0"/>
                </a:solidFill>
                <a:latin typeface="Times New Roman" pitchFamily="18" charset="0"/>
                <a:cs typeface="Times New Roman" pitchFamily="18" charset="0"/>
              </a:rPr>
              <a:t> tu </a:t>
            </a:r>
            <a:r>
              <a:rPr lang="vi-VN" sz="4800" spc="32" dirty="0" err="1">
                <a:solidFill>
                  <a:srgbClr val="0070C0"/>
                </a:solidFill>
                <a:latin typeface="Times New Roman" pitchFamily="18" charset="0"/>
                <a:cs typeface="Times New Roman" pitchFamily="18" charset="0"/>
              </a:rPr>
              <a:t>từ</a:t>
            </a:r>
            <a:r>
              <a:rPr lang="vi-VN" sz="4800" spc="32" dirty="0">
                <a:solidFill>
                  <a:srgbClr val="0070C0"/>
                </a:solidFill>
                <a:latin typeface="Times New Roman" pitchFamily="18" charset="0"/>
                <a:cs typeface="Times New Roman" pitchFamily="18" charset="0"/>
              </a:rPr>
              <a:t> </a:t>
            </a:r>
            <a:r>
              <a:rPr lang="vi-VN" sz="4800" spc="32" dirty="0">
                <a:solidFill>
                  <a:srgbClr val="C00000"/>
                </a:solidFill>
                <a:latin typeface="Times New Roman" pitchFamily="18" charset="0"/>
                <a:cs typeface="Times New Roman" pitchFamily="18" charset="0"/>
              </a:rPr>
              <a:t>trong </a:t>
            </a:r>
            <a:r>
              <a:rPr lang="vi-VN" sz="4800" spc="32" dirty="0" err="1">
                <a:solidFill>
                  <a:srgbClr val="C00000"/>
                </a:solidFill>
                <a:latin typeface="Times New Roman" pitchFamily="18" charset="0"/>
                <a:cs typeface="Times New Roman" pitchFamily="18" charset="0"/>
              </a:rPr>
              <a:t>đó</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người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viết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người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nói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xếp</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đặt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những</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từ</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ngữ</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hoặc</a:t>
            </a:r>
            <a:r>
              <a:rPr lang="vi-VN" sz="4800" spc="32" dirty="0">
                <a:solidFill>
                  <a:srgbClr val="C00000"/>
                </a:solidFill>
                <a:latin typeface="Times New Roman" pitchFamily="18" charset="0"/>
                <a:cs typeface="Times New Roman" pitchFamily="18" charset="0"/>
              </a:rPr>
              <a:t> câu </a:t>
            </a:r>
            <a:r>
              <a:rPr lang="vi-VN" sz="4800" spc="32" dirty="0" err="1">
                <a:solidFill>
                  <a:srgbClr val="C00000"/>
                </a:solidFill>
                <a:latin typeface="Times New Roman" pitchFamily="18" charset="0"/>
                <a:cs typeface="Times New Roman" pitchFamily="18" charset="0"/>
              </a:rPr>
              <a:t>có</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đặc</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điểm</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ngữ</a:t>
            </a:r>
            <a:r>
              <a:rPr lang="vi-VN" sz="4800" spc="32" dirty="0">
                <a:solidFill>
                  <a:srgbClr val="C00000"/>
                </a:solidFill>
                <a:latin typeface="Times New Roman" pitchFamily="18" charset="0"/>
                <a:cs typeface="Times New Roman" pitchFamily="18" charset="0"/>
              </a:rPr>
              <a:t> âm, </a:t>
            </a:r>
            <a:r>
              <a:rPr lang="vi-VN" sz="4800" spc="32" dirty="0" err="1">
                <a:solidFill>
                  <a:srgbClr val="C00000"/>
                </a:solidFill>
                <a:latin typeface="Times New Roman" pitchFamily="18" charset="0"/>
                <a:cs typeface="Times New Roman" pitchFamily="18" charset="0"/>
              </a:rPr>
              <a:t>ngữ</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nghĩa</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ngữ</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pháp</a:t>
            </a:r>
            <a:r>
              <a:rPr lang="vi-VN" sz="4800" spc="32" dirty="0">
                <a:solidFill>
                  <a:srgbClr val="C00000"/>
                </a:solidFill>
                <a:latin typeface="Times New Roman" pitchFamily="18" charset="0"/>
                <a:cs typeface="Times New Roman" pitchFamily="18" charset="0"/>
              </a:rPr>
              <a:t> tương </a:t>
            </a:r>
            <a:r>
              <a:rPr lang="vi-VN" sz="4800" spc="32" dirty="0" err="1">
                <a:solidFill>
                  <a:srgbClr val="C00000"/>
                </a:solidFill>
                <a:latin typeface="Times New Roman" pitchFamily="18" charset="0"/>
                <a:cs typeface="Times New Roman" pitchFamily="18" charset="0"/>
              </a:rPr>
              <a:t>tự</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hoặc</a:t>
            </a:r>
            <a:r>
              <a:rPr lang="vi-VN" sz="4800" spc="32" dirty="0">
                <a:solidFill>
                  <a:srgbClr val="C00000"/>
                </a:solidFill>
                <a:latin typeface="Times New Roman" pitchFamily="18" charset="0"/>
                <a:cs typeface="Times New Roman" pitchFamily="18" charset="0"/>
              </a:rPr>
              <a:t> tương </a:t>
            </a:r>
            <a:r>
              <a:rPr lang="vi-VN" sz="4800" spc="32" dirty="0" err="1">
                <a:solidFill>
                  <a:srgbClr val="C00000"/>
                </a:solidFill>
                <a:latin typeface="Times New Roman" pitchFamily="18" charset="0"/>
                <a:cs typeface="Times New Roman" pitchFamily="18" charset="0"/>
              </a:rPr>
              <a:t>phản</a:t>
            </a:r>
            <a:r>
              <a:rPr lang="vi-VN" sz="4800" spc="32" dirty="0">
                <a:solidFill>
                  <a:srgbClr val="C00000"/>
                </a:solidFill>
                <a:latin typeface="Times New Roman" pitchFamily="18" charset="0"/>
                <a:cs typeface="Times New Roman" pitchFamily="18" charset="0"/>
              </a:rPr>
              <a:t> ở </a:t>
            </a:r>
            <a:r>
              <a:rPr lang="vi-VN" sz="4800" spc="32" dirty="0" err="1">
                <a:solidFill>
                  <a:srgbClr val="C00000"/>
                </a:solidFill>
                <a:latin typeface="Times New Roman" pitchFamily="18" charset="0"/>
                <a:cs typeface="Times New Roman" pitchFamily="18" charset="0"/>
              </a:rPr>
              <a:t>những</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vị</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trí</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đối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xứng</a:t>
            </a:r>
            <a:r>
              <a:rPr lang="vi-VN" sz="4800" spc="32" dirty="0">
                <a:solidFill>
                  <a:srgbClr val="C00000"/>
                </a:solidFill>
                <a:latin typeface="Times New Roman" pitchFamily="18" charset="0"/>
                <a:cs typeface="Times New Roman" pitchFamily="18" charset="0"/>
              </a:rPr>
              <a:t> trong câu </a:t>
            </a:r>
            <a:r>
              <a:rPr lang="vi-VN" sz="4800" spc="32" dirty="0" err="1">
                <a:solidFill>
                  <a:srgbClr val="C00000"/>
                </a:solidFill>
                <a:latin typeface="Times New Roman" pitchFamily="18" charset="0"/>
                <a:cs typeface="Times New Roman" pitchFamily="18" charset="0"/>
              </a:rPr>
              <a:t>hoặc</a:t>
            </a:r>
            <a:r>
              <a:rPr lang="vi-VN" sz="4800" spc="32" dirty="0">
                <a:solidFill>
                  <a:srgbClr val="C00000"/>
                </a:solidFill>
                <a:latin typeface="Times New Roman" pitchFamily="18" charset="0"/>
                <a:cs typeface="Times New Roman" pitchFamily="18" charset="0"/>
              </a:rPr>
              <a:t> trong văn </a:t>
            </a:r>
            <a:r>
              <a:rPr lang="vi-VN" sz="4800" spc="32" dirty="0" err="1">
                <a:solidFill>
                  <a:srgbClr val="C00000"/>
                </a:solidFill>
                <a:latin typeface="Times New Roman" pitchFamily="18" charset="0"/>
                <a:cs typeface="Times New Roman" pitchFamily="18" charset="0"/>
              </a:rPr>
              <a:t>bản</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để</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gợi</a:t>
            </a:r>
            <a:r>
              <a:rPr lang="vi-VN" sz="4800" spc="32" dirty="0">
                <a:solidFill>
                  <a:srgbClr val="C00000"/>
                </a:solidFill>
                <a:latin typeface="Times New Roman" pitchFamily="18" charset="0"/>
                <a:cs typeface="Times New Roman" pitchFamily="18" charset="0"/>
              </a:rPr>
              <a:t> ra </a:t>
            </a:r>
            <a:r>
              <a:rPr lang="vi-VN" sz="4800" spc="32" dirty="0" err="1">
                <a:solidFill>
                  <a:srgbClr val="C00000"/>
                </a:solidFill>
                <a:latin typeface="Times New Roman" pitchFamily="18" charset="0"/>
                <a:cs typeface="Times New Roman" pitchFamily="18" charset="0"/>
              </a:rPr>
              <a:t>một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nội</a:t>
            </a:r>
            <a:r>
              <a:rPr lang="vi-VN" sz="4800" spc="32" dirty="0">
                <a:solidFill>
                  <a:srgbClr val="C00000"/>
                </a:solidFill>
                <a:latin typeface="Times New Roman" pitchFamily="18" charset="0"/>
                <a:cs typeface="Times New Roman" pitchFamily="18" charset="0"/>
              </a:rPr>
              <a:t> dung </a:t>
            </a:r>
            <a:r>
              <a:rPr lang="vi-VN" sz="4800" spc="32" dirty="0" err="1">
                <a:solidFill>
                  <a:srgbClr val="C00000"/>
                </a:solidFill>
                <a:latin typeface="Times New Roman" pitchFamily="18" charset="0"/>
                <a:cs typeface="Times New Roman" pitchFamily="18" charset="0"/>
              </a:rPr>
              <a:t>hoàn</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chỉnh</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làm</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nổi</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bật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một</a:t>
            </a:r>
            <a:r>
              <a:rPr lang="vi-VN" sz="4800" spc="32" dirty="0">
                <a:solidFill>
                  <a:srgbClr val="C00000"/>
                </a:solidFill>
                <a:latin typeface="Times New Roman" pitchFamily="18" charset="0"/>
                <a:cs typeface="Times New Roman" pitchFamily="18" charset="0"/>
              </a:rPr>
              <a:t> ý </a:t>
            </a:r>
            <a:r>
              <a:rPr lang="vi-VN" sz="4800" spc="32" dirty="0" err="1">
                <a:solidFill>
                  <a:srgbClr val="C00000"/>
                </a:solidFill>
                <a:latin typeface="Times New Roman" pitchFamily="18" charset="0"/>
                <a:cs typeface="Times New Roman" pitchFamily="18" charset="0"/>
              </a:rPr>
              <a:t>nghĩa</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nhất</a:t>
            </a:r>
            <a:r>
              <a:rPr lang="vi-VN" sz="4800" spc="32" dirty="0">
                <a:solidFill>
                  <a:srgbClr val="C00000"/>
                </a:solidFill>
                <a:latin typeface="Times New Roman" pitchFamily="18" charset="0"/>
                <a:cs typeface="Times New Roman" pitchFamily="18" charset="0"/>
              </a:rPr>
              <a:t> </a:t>
            </a:r>
            <a:r>
              <a:rPr lang="vi-VN" sz="4800" spc="32" dirty="0" err="1">
                <a:solidFill>
                  <a:srgbClr val="C00000"/>
                </a:solidFill>
                <a:latin typeface="Times New Roman" pitchFamily="18" charset="0"/>
                <a:cs typeface="Times New Roman" pitchFamily="18" charset="0"/>
              </a:rPr>
              <a:t>định</a:t>
            </a:r>
            <a:r>
              <a:rPr lang="vi-VN" sz="3600" spc="32" dirty="0">
                <a:solidFill>
                  <a:srgbClr val="C00000"/>
                </a:solidFill>
                <a:latin typeface="Times New Roman" pitchFamily="18" charset="0"/>
                <a:cs typeface="Times New Roman" pitchFamily="18" charset="0"/>
              </a:rPr>
              <a:t>.</a:t>
            </a:r>
            <a:endParaRPr lang="en-US" sz="3600" spc="32" dirty="0">
              <a:solidFill>
                <a:srgbClr val="C00000"/>
              </a:solidFill>
              <a:latin typeface="Times New Roman" pitchFamily="18" charset="0"/>
              <a:cs typeface="Times New Roman" pitchFamily="18" charset="0"/>
            </a:endParaRPr>
          </a:p>
          <a:p>
            <a:pPr algn="ctr">
              <a:lnSpc>
                <a:spcPts val="3431"/>
              </a:lnSpc>
            </a:pPr>
            <a:endParaRPr lang="en-US" sz="3229" b="1" spc="32" dirty="0">
              <a:solidFill>
                <a:srgbClr val="E18455"/>
              </a:solidFill>
              <a:latin typeface="Poppins"/>
            </a:endParaRPr>
          </a:p>
          <a:p>
            <a:pPr algn="ctr">
              <a:lnSpc>
                <a:spcPts val="3431"/>
              </a:lnSpc>
            </a:pPr>
            <a:endParaRPr lang="en-US" sz="3229" b="1" spc="32" dirty="0">
              <a:solidFill>
                <a:srgbClr val="E18455"/>
              </a:solidFill>
              <a:latin typeface="Poppins"/>
            </a:endParaRPr>
          </a:p>
          <a:p>
            <a:pPr algn="ctr">
              <a:lnSpc>
                <a:spcPts val="3431"/>
              </a:lnSpc>
            </a:pPr>
            <a:endParaRPr lang="en-US" sz="3229" b="1" spc="32" dirty="0">
              <a:solidFill>
                <a:srgbClr val="E18455"/>
              </a:solidFill>
              <a:latin typeface="Poppins"/>
            </a:endParaRPr>
          </a:p>
          <a:p>
            <a:pPr algn="ctr">
              <a:lnSpc>
                <a:spcPts val="3114"/>
              </a:lnSpc>
            </a:pPr>
            <a:endParaRPr lang="en-US" sz="3229" b="1" spc="32" dirty="0">
              <a:solidFill>
                <a:srgbClr val="E18455"/>
              </a:solidFill>
              <a:latin typeface="Poppins"/>
            </a:endParaRPr>
          </a:p>
          <a:p>
            <a:pPr algn="ctr">
              <a:lnSpc>
                <a:spcPts val="2859"/>
              </a:lnSpc>
            </a:pPr>
            <a:endParaRPr lang="en-US" sz="3229" b="1" spc="32" dirty="0">
              <a:solidFill>
                <a:srgbClr val="E18455"/>
              </a:solidFill>
              <a:latin typeface="Poppins"/>
            </a:endParaRPr>
          </a:p>
          <a:p>
            <a:pPr algn="ctr">
              <a:lnSpc>
                <a:spcPts val="2859"/>
              </a:lnSpc>
              <a:spcBef>
                <a:spcPct val="0"/>
              </a:spcBef>
            </a:pPr>
            <a:endParaRPr lang="en-US" sz="3229" b="1" spc="32" dirty="0">
              <a:solidFill>
                <a:srgbClr val="E18455"/>
              </a:solidFill>
              <a:latin typeface="Poppins"/>
            </a:endParaRPr>
          </a:p>
        </p:txBody>
      </p:sp>
    </p:spTree>
    <p:extLst>
      <p:ext uri="{BB962C8B-B14F-4D97-AF65-F5344CB8AC3E}">
        <p14:creationId xmlns:p14="http://schemas.microsoft.com/office/powerpoint/2010/main" xmlns="" val="349445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fade">
                                      <p:cBhvr>
                                        <p:cTn id="7" dur="1000"/>
                                        <p:tgtEl>
                                          <p:spTgt spid="14">
                                            <p:txEl>
                                              <p:pRg st="2" end="2"/>
                                            </p:txEl>
                                          </p:spTgt>
                                        </p:tgtEl>
                                      </p:cBhvr>
                                    </p:animEffect>
                                    <p:anim calcmode="lin" valueType="num">
                                      <p:cBhvr>
                                        <p:cTn id="8"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369671" y="1485900"/>
            <a:ext cx="13860929" cy="6873411"/>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124200" y="1927689"/>
            <a:ext cx="12496801" cy="8012322"/>
          </a:xfrm>
          <a:prstGeom prst="rect">
            <a:avLst/>
          </a:prstGeom>
        </p:spPr>
        <p:txBody>
          <a:bodyPr wrap="square" lIns="0" tIns="0" rIns="0" bIns="0" rtlCol="0" anchor="t">
            <a:spAutoFit/>
          </a:bodyPr>
          <a:lstStyle/>
          <a:p>
            <a:pPr algn="just"/>
            <a:r>
              <a:rPr lang="en-US" sz="5400" b="1" dirty="0">
                <a:solidFill>
                  <a:schemeClr val="accent6">
                    <a:lumMod val="75000"/>
                  </a:schemeClr>
                </a:solidFill>
              </a:rPr>
              <a:t> </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Biện</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pháp</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đối</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gồm</a:t>
            </a:r>
            <a:r>
              <a:rPr lang="en-US" sz="6000" b="1" dirty="0">
                <a:solidFill>
                  <a:schemeClr val="accent6">
                    <a:lumMod val="75000"/>
                  </a:schemeClr>
                </a:solidFill>
                <a:latin typeface="Times New Roman" pitchFamily="18" charset="0"/>
                <a:cs typeface="Times New Roman" pitchFamily="18" charset="0"/>
              </a:rPr>
              <a:t> 2 </a:t>
            </a:r>
            <a:r>
              <a:rPr lang="en-US" sz="6000" b="1" dirty="0" err="1">
                <a:solidFill>
                  <a:schemeClr val="accent6">
                    <a:lumMod val="75000"/>
                  </a:schemeClr>
                </a:solidFill>
                <a:latin typeface="Times New Roman" pitchFamily="18" charset="0"/>
                <a:cs typeface="Times New Roman" pitchFamily="18" charset="0"/>
              </a:rPr>
              <a:t>loại</a:t>
            </a:r>
            <a:r>
              <a:rPr lang="en-US" sz="6000" b="1" dirty="0">
                <a:solidFill>
                  <a:schemeClr val="accent6">
                    <a:lumMod val="75000"/>
                  </a:schemeClr>
                </a:solidFill>
                <a:latin typeface="Times New Roman" pitchFamily="18" charset="0"/>
                <a:cs typeface="Times New Roman" pitchFamily="18" charset="0"/>
              </a:rPr>
              <a:t>: </a:t>
            </a:r>
            <a:endParaRPr lang="en-US" sz="6000" dirty="0">
              <a:solidFill>
                <a:schemeClr val="accent6">
                  <a:lumMod val="75000"/>
                </a:schemeClr>
              </a:solidFill>
              <a:latin typeface="Times New Roman" pitchFamily="18" charset="0"/>
              <a:cs typeface="Times New Roman" pitchFamily="18" charset="0"/>
            </a:endParaRPr>
          </a:p>
          <a:p>
            <a:pPr algn="just"/>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Trường</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đối</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bình</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đối</a:t>
            </a:r>
            <a:r>
              <a:rPr lang="en-US" sz="6000" b="1" dirty="0">
                <a:solidFill>
                  <a:schemeClr val="accent6">
                    <a:lumMod val="75000"/>
                  </a:schemeClr>
                </a:solidFill>
                <a:latin typeface="Times New Roman" pitchFamily="18" charset="0"/>
                <a:cs typeface="Times New Roman" pitchFamily="18" charset="0"/>
              </a:rPr>
              <a:t>):</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thường</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được</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thực</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hiện</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giữa</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hai</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dòng</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thơ</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hoặc</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hai</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câu</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văn</a:t>
            </a:r>
            <a:r>
              <a:rPr lang="en-US" sz="6000" dirty="0">
                <a:solidFill>
                  <a:schemeClr val="accent6">
                    <a:lumMod val="75000"/>
                  </a:schemeClr>
                </a:solidFill>
                <a:latin typeface="Times New Roman" pitchFamily="18" charset="0"/>
                <a:cs typeface="Times New Roman" pitchFamily="18" charset="0"/>
              </a:rPr>
              <a:t>.</a:t>
            </a:r>
          </a:p>
          <a:p>
            <a:pPr algn="just"/>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Tiểu</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đối</a:t>
            </a:r>
            <a:r>
              <a:rPr lang="en-US" sz="6000" b="1" dirty="0">
                <a:solidFill>
                  <a:schemeClr val="accent6">
                    <a:lumMod val="75000"/>
                  </a:schemeClr>
                </a:solidFill>
                <a:latin typeface="Times New Roman" pitchFamily="18" charset="0"/>
                <a:cs typeface="Times New Roman" pitchFamily="18" charset="0"/>
              </a:rPr>
              <a:t>:</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Thực</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hiện</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giữa</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các</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từ</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ngữ</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trong</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một</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dòng</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thơ</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hoặc</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một</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câu</a:t>
            </a:r>
            <a:r>
              <a:rPr lang="en-US" sz="6000" dirty="0">
                <a:solidFill>
                  <a:schemeClr val="accent6">
                    <a:lumMod val="75000"/>
                  </a:schemeClr>
                </a:solidFill>
                <a:latin typeface="Times New Roman" pitchFamily="18" charset="0"/>
                <a:cs typeface="Times New Roman" pitchFamily="18" charset="0"/>
              </a:rPr>
              <a:t> </a:t>
            </a:r>
            <a:r>
              <a:rPr lang="en-US" sz="6000" dirty="0" err="1">
                <a:solidFill>
                  <a:schemeClr val="accent6">
                    <a:lumMod val="75000"/>
                  </a:schemeClr>
                </a:solidFill>
                <a:latin typeface="Times New Roman" pitchFamily="18" charset="0"/>
                <a:cs typeface="Times New Roman" pitchFamily="18" charset="0"/>
              </a:rPr>
              <a:t>văn</a:t>
            </a:r>
            <a:r>
              <a:rPr lang="en-US" sz="6000" dirty="0">
                <a:solidFill>
                  <a:schemeClr val="accent6">
                    <a:lumMod val="75000"/>
                  </a:schemeClr>
                </a:solidFill>
                <a:latin typeface="Times New Roman" pitchFamily="18" charset="0"/>
                <a:cs typeface="Times New Roman" pitchFamily="18" charset="0"/>
              </a:rPr>
              <a:t>.</a:t>
            </a:r>
          </a:p>
          <a:p>
            <a:pPr algn="ctr">
              <a:lnSpc>
                <a:spcPts val="3431"/>
              </a:lnSpc>
            </a:pPr>
            <a:endParaRPr lang="en-US" sz="3229" b="1" spc="32" dirty="0">
              <a:solidFill>
                <a:srgbClr val="E18455"/>
              </a:solidFill>
              <a:latin typeface="Poppins"/>
            </a:endParaRPr>
          </a:p>
          <a:p>
            <a:pPr algn="ctr">
              <a:lnSpc>
                <a:spcPts val="3431"/>
              </a:lnSpc>
            </a:pPr>
            <a:endParaRPr lang="en-US" sz="3229" b="1" spc="32" dirty="0">
              <a:solidFill>
                <a:srgbClr val="E18455"/>
              </a:solidFill>
              <a:latin typeface="Poppins"/>
            </a:endParaRPr>
          </a:p>
          <a:p>
            <a:pPr algn="ctr">
              <a:lnSpc>
                <a:spcPts val="3431"/>
              </a:lnSpc>
            </a:pPr>
            <a:endParaRPr lang="en-US" sz="3229" b="1" spc="32" dirty="0">
              <a:solidFill>
                <a:srgbClr val="E18455"/>
              </a:solidFill>
              <a:latin typeface="Poppins"/>
            </a:endParaRPr>
          </a:p>
          <a:p>
            <a:pPr algn="ctr">
              <a:lnSpc>
                <a:spcPts val="3114"/>
              </a:lnSpc>
            </a:pPr>
            <a:endParaRPr lang="en-US" sz="3229" b="1" spc="32" dirty="0">
              <a:solidFill>
                <a:srgbClr val="E18455"/>
              </a:solidFill>
              <a:latin typeface="Poppins"/>
            </a:endParaRPr>
          </a:p>
          <a:p>
            <a:pPr algn="ctr">
              <a:lnSpc>
                <a:spcPts val="2859"/>
              </a:lnSpc>
            </a:pPr>
            <a:endParaRPr lang="en-US" sz="3229" b="1" spc="32" dirty="0">
              <a:solidFill>
                <a:srgbClr val="E18455"/>
              </a:solidFill>
              <a:latin typeface="Poppins"/>
            </a:endParaRPr>
          </a:p>
          <a:p>
            <a:pPr algn="ctr">
              <a:lnSpc>
                <a:spcPts val="2859"/>
              </a:lnSpc>
              <a:spcBef>
                <a:spcPct val="0"/>
              </a:spcBef>
            </a:pPr>
            <a:endParaRPr lang="en-US" sz="3229" b="1" spc="32" dirty="0">
              <a:solidFill>
                <a:srgbClr val="E18455"/>
              </a:solidFill>
              <a:latin typeface="Poppins"/>
            </a:endParaRPr>
          </a:p>
        </p:txBody>
      </p:sp>
    </p:spTree>
    <p:extLst>
      <p:ext uri="{BB962C8B-B14F-4D97-AF65-F5344CB8AC3E}">
        <p14:creationId xmlns:p14="http://schemas.microsoft.com/office/powerpoint/2010/main" xmlns="" val="4989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209800" y="1359959"/>
            <a:ext cx="13792200" cy="6999351"/>
            <a:chOff x="0" y="0"/>
            <a:chExt cx="3594391" cy="1873562"/>
          </a:xfrm>
        </p:grpSpPr>
        <p:sp>
          <p:nvSpPr>
            <p:cNvPr id="9" name="Freeform 9"/>
            <p:cNvSpPr/>
            <p:nvPr/>
          </p:nvSpPr>
          <p:spPr>
            <a:xfrm>
              <a:off x="0" y="0"/>
              <a:ext cx="3594391" cy="1873562"/>
            </a:xfrm>
            <a:custGeom>
              <a:avLst/>
              <a:gdLst/>
              <a:ahLst/>
              <a:cxnLst/>
              <a:rect l="l" t="t" r="r" b="b"/>
              <a:pathLst>
                <a:path w="3594391" h="1873562">
                  <a:moveTo>
                    <a:pt x="56728" y="0"/>
                  </a:moveTo>
                  <a:lnTo>
                    <a:pt x="3537663" y="0"/>
                  </a:lnTo>
                  <a:cubicBezTo>
                    <a:pt x="3552708" y="0"/>
                    <a:pt x="3567137" y="5977"/>
                    <a:pt x="3577775" y="16615"/>
                  </a:cubicBezTo>
                  <a:cubicBezTo>
                    <a:pt x="3588414" y="27254"/>
                    <a:pt x="3594391" y="41683"/>
                    <a:pt x="3594391" y="56728"/>
                  </a:cubicBezTo>
                  <a:lnTo>
                    <a:pt x="3594391" y="1816834"/>
                  </a:lnTo>
                  <a:cubicBezTo>
                    <a:pt x="3594391" y="1831879"/>
                    <a:pt x="3588414" y="1846308"/>
                    <a:pt x="3577775" y="1856947"/>
                  </a:cubicBezTo>
                  <a:cubicBezTo>
                    <a:pt x="3567137" y="1867586"/>
                    <a:pt x="3552708" y="1873562"/>
                    <a:pt x="3537663" y="1873562"/>
                  </a:cubicBezTo>
                  <a:lnTo>
                    <a:pt x="56728" y="1873562"/>
                  </a:lnTo>
                  <a:cubicBezTo>
                    <a:pt x="41683" y="1873562"/>
                    <a:pt x="27254" y="1867586"/>
                    <a:pt x="16615" y="1856947"/>
                  </a:cubicBezTo>
                  <a:cubicBezTo>
                    <a:pt x="5977" y="1846308"/>
                    <a:pt x="0" y="1831879"/>
                    <a:pt x="0" y="1816834"/>
                  </a:cubicBezTo>
                  <a:lnTo>
                    <a:pt x="0" y="56728"/>
                  </a:lnTo>
                  <a:cubicBezTo>
                    <a:pt x="0" y="41683"/>
                    <a:pt x="5977" y="27254"/>
                    <a:pt x="16615" y="16615"/>
                  </a:cubicBezTo>
                  <a:cubicBezTo>
                    <a:pt x="27254" y="5977"/>
                    <a:pt x="41683" y="0"/>
                    <a:pt x="56728"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4" name="TextBox 14"/>
          <p:cNvSpPr txBox="1"/>
          <p:nvPr/>
        </p:nvSpPr>
        <p:spPr>
          <a:xfrm>
            <a:off x="3169400" y="1562100"/>
            <a:ext cx="11954537" cy="6999352"/>
          </a:xfrm>
          <a:prstGeom prst="rect">
            <a:avLst/>
          </a:prstGeom>
        </p:spPr>
        <p:txBody>
          <a:bodyPr wrap="square" lIns="0" tIns="0" rIns="0" bIns="0" rtlCol="0" anchor="t">
            <a:spAutoFit/>
          </a:bodyPr>
          <a:lstStyle/>
          <a:p>
            <a:pPr algn="just"/>
            <a:endParaRPr lang="en-US" sz="5400" b="1">
              <a:solidFill>
                <a:schemeClr val="accent6">
                  <a:lumMod val="75000"/>
                </a:schemeClr>
              </a:solidFill>
              <a:latin typeface="Times New Roman" pitchFamily="18" charset="0"/>
              <a:cs typeface="Times New Roman" pitchFamily="18" charset="0"/>
            </a:endParaRPr>
          </a:p>
          <a:p>
            <a:pPr algn="just"/>
            <a:r>
              <a:rPr lang="en-US" sz="5400" b="1">
                <a:solidFill>
                  <a:schemeClr val="accent6">
                    <a:lumMod val="75000"/>
                  </a:schemeClr>
                </a:solidFill>
                <a:latin typeface="Times New Roman" pitchFamily="18" charset="0"/>
                <a:cs typeface="Times New Roman" pitchFamily="18" charset="0"/>
              </a:rPr>
              <a:t>- Biện pháp đối không chỉ được dùng phổ biến trong văn vần (như thơ, phú), văn biền ngẫu (như câu đối, chiếu, cáo, hịch,…) mà còn được dùng trong cả văn xuôi, nhất là văn chính luận.</a:t>
            </a:r>
            <a:endParaRPr lang="en-US" sz="3229" b="1" spc="32">
              <a:solidFill>
                <a:schemeClr val="accent6">
                  <a:lumMod val="75000"/>
                </a:schemeClr>
              </a:solidFill>
              <a:latin typeface="Times New Roman" pitchFamily="18" charset="0"/>
              <a:cs typeface="Times New Roman" pitchFamily="18" charset="0"/>
            </a:endParaRPr>
          </a:p>
          <a:p>
            <a:pPr algn="ctr">
              <a:lnSpc>
                <a:spcPts val="3431"/>
              </a:lnSpc>
            </a:pPr>
            <a:endParaRPr lang="en-US" sz="3229" b="1" spc="32">
              <a:solidFill>
                <a:srgbClr val="E18455"/>
              </a:solidFill>
              <a:latin typeface="Times New Roman" pitchFamily="18" charset="0"/>
              <a:cs typeface="Times New Roman" pitchFamily="18" charset="0"/>
            </a:endParaRPr>
          </a:p>
          <a:p>
            <a:pPr algn="ctr">
              <a:lnSpc>
                <a:spcPts val="3431"/>
              </a:lnSpc>
            </a:pPr>
            <a:endParaRPr lang="en-US" sz="3229" b="1" spc="32">
              <a:solidFill>
                <a:srgbClr val="E18455"/>
              </a:solidFill>
              <a:latin typeface="Poppins"/>
            </a:endParaRPr>
          </a:p>
          <a:p>
            <a:pPr algn="ctr">
              <a:lnSpc>
                <a:spcPts val="3114"/>
              </a:lnSpc>
            </a:pPr>
            <a:endParaRPr lang="en-US" sz="3229" b="1" spc="32">
              <a:solidFill>
                <a:srgbClr val="E18455"/>
              </a:solidFill>
              <a:latin typeface="Poppins"/>
            </a:endParaRPr>
          </a:p>
          <a:p>
            <a:pPr algn="ctr">
              <a:lnSpc>
                <a:spcPts val="2859"/>
              </a:lnSpc>
            </a:pPr>
            <a:endParaRPr lang="en-US" sz="3229" b="1" spc="32">
              <a:solidFill>
                <a:srgbClr val="E18455"/>
              </a:solidFill>
              <a:latin typeface="Poppins"/>
            </a:endParaRPr>
          </a:p>
          <a:p>
            <a:pPr algn="ctr">
              <a:lnSpc>
                <a:spcPts val="2859"/>
              </a:lnSpc>
              <a:spcBef>
                <a:spcPct val="0"/>
              </a:spcBef>
            </a:pPr>
            <a:endParaRPr lang="en-US" sz="3229" b="1" spc="32">
              <a:solidFill>
                <a:srgbClr val="E18455"/>
              </a:solidFill>
              <a:latin typeface="Poppins"/>
            </a:endParaRPr>
          </a:p>
        </p:txBody>
      </p:sp>
    </p:spTree>
    <p:extLst>
      <p:ext uri="{BB962C8B-B14F-4D97-AF65-F5344CB8AC3E}">
        <p14:creationId xmlns:p14="http://schemas.microsoft.com/office/powerpoint/2010/main" xmlns="" val="29670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1000"/>
                                        <p:tgtEl>
                                          <p:spTgt spid="14">
                                            <p:txEl>
                                              <p:pRg st="1" end="1"/>
                                            </p:txEl>
                                          </p:spTgt>
                                        </p:tgtEl>
                                      </p:cBhvr>
                                    </p:animEffect>
                                    <p:anim calcmode="lin" valueType="num">
                                      <p:cBhvr>
                                        <p:cTn id="8"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467503" y="2897294"/>
            <a:ext cx="13305897" cy="2232021"/>
          </a:xfrm>
          <a:prstGeom prst="rect">
            <a:avLst/>
          </a:prstGeom>
        </p:spPr>
        <p:txBody>
          <a:bodyPr wrap="square" lIns="0" tIns="0" rIns="0" bIns="0" rtlCol="0" anchor="t">
            <a:spAutoFit/>
          </a:bodyPr>
          <a:lstStyle/>
          <a:p>
            <a:pPr algn="ctr">
              <a:lnSpc>
                <a:spcPts val="8253"/>
              </a:lnSpc>
            </a:pPr>
            <a:endParaRPr lang="en-US" sz="13800" b="1" spc="63">
              <a:solidFill>
                <a:srgbClr val="FF0000"/>
              </a:solidFill>
              <a:latin typeface="Times New Roman" pitchFamily="18" charset="0"/>
              <a:cs typeface="Times New Roman" pitchFamily="18" charset="0"/>
            </a:endParaRPr>
          </a:p>
          <a:p>
            <a:pPr algn="ctr">
              <a:lnSpc>
                <a:spcPts val="8253"/>
              </a:lnSpc>
            </a:pPr>
            <a:r>
              <a:rPr lang="en-US" sz="9600" b="1" spc="63">
                <a:solidFill>
                  <a:srgbClr val="FF0000"/>
                </a:solidFill>
                <a:latin typeface="Times New Roman" pitchFamily="18" charset="0"/>
                <a:cs typeface="Times New Roman" pitchFamily="18" charset="0"/>
              </a:rPr>
              <a:t>V. BÀI TẬP VẬN DỤNG</a:t>
            </a:r>
            <a:endParaRPr lang="en-US" sz="5400" spc="63">
              <a:solidFill>
                <a:srgbClr val="E18455"/>
              </a:solidFill>
              <a:latin typeface="Coiny"/>
            </a:endParaRPr>
          </a:p>
        </p:txBody>
      </p:sp>
      <p:sp>
        <p:nvSpPr>
          <p:cNvPr id="13" name="Freeform 13"/>
          <p:cNvSpPr/>
          <p:nvPr/>
        </p:nvSpPr>
        <p:spPr>
          <a:xfrm>
            <a:off x="-178340" y="6059303"/>
            <a:ext cx="2590425" cy="4227697"/>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xmlns="" val="629766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762001" y="558794"/>
            <a:ext cx="15697199" cy="8494633"/>
          </a:xfrm>
          <a:prstGeom prst="rect">
            <a:avLst/>
          </a:prstGeom>
          <a:ln w="57150">
            <a:solidFill>
              <a:srgbClr val="800000"/>
            </a:solidFill>
          </a:ln>
        </p:spPr>
        <p:txBody>
          <a:bodyPr wrap="square" lIns="0" tIns="0" rIns="0" bIns="0" rtlCol="0" anchor="t">
            <a:spAutoFit/>
          </a:bodyPr>
          <a:lstStyle/>
          <a:p>
            <a:pPr algn="ctr"/>
            <a:endParaRPr lang="en-US" sz="4800" b="1" spc="53" dirty="0">
              <a:solidFill>
                <a:srgbClr val="C00000"/>
              </a:solidFill>
              <a:latin typeface="Times New Roman" pitchFamily="18" charset="0"/>
              <a:cs typeface="Times New Roman" pitchFamily="18" charset="0"/>
            </a:endParaRPr>
          </a:p>
          <a:p>
            <a:pPr algn="ctr"/>
            <a:r>
              <a:rPr lang="en-US" sz="6000" b="1" spc="53" dirty="0">
                <a:solidFill>
                  <a:srgbClr val="C00000"/>
                </a:solidFill>
                <a:latin typeface="Times New Roman" pitchFamily="18" charset="0"/>
                <a:cs typeface="Times New Roman" pitchFamily="18" charset="0"/>
              </a:rPr>
              <a:t>PHIẾU HỌC TẬP SỐ 4:</a:t>
            </a:r>
          </a:p>
          <a:p>
            <a:pPr algn="ctr"/>
            <a:endParaRPr lang="en-US" sz="6000" b="1" spc="53" dirty="0">
              <a:solidFill>
                <a:srgbClr val="C00000"/>
              </a:solidFill>
              <a:latin typeface="Times New Roman" pitchFamily="18" charset="0"/>
              <a:cs typeface="Times New Roman" pitchFamily="18" charset="0"/>
            </a:endParaRPr>
          </a:p>
          <a:p>
            <a:pPr algn="ctr"/>
            <a:endParaRPr lang="en-US" sz="4800" b="1" spc="53" dirty="0">
              <a:solidFill>
                <a:srgbClr val="C00000"/>
              </a:solidFill>
              <a:latin typeface="Times New Roman" pitchFamily="18" charset="0"/>
              <a:cs typeface="Times New Roman" pitchFamily="18" charset="0"/>
            </a:endParaRPr>
          </a:p>
          <a:p>
            <a:pPr algn="ctr"/>
            <a:endParaRPr lang="en-US" sz="4800" b="1" spc="53" dirty="0">
              <a:solidFill>
                <a:srgbClr val="C00000"/>
              </a:solidFill>
              <a:latin typeface="Times New Roman" pitchFamily="18" charset="0"/>
              <a:cs typeface="Times New Roman" pitchFamily="18" charset="0"/>
            </a:endParaRPr>
          </a:p>
          <a:p>
            <a:pPr algn="ctr"/>
            <a:endParaRPr lang="en-US" sz="4800" b="1" spc="53" dirty="0">
              <a:solidFill>
                <a:srgbClr val="C00000"/>
              </a:solidFill>
              <a:latin typeface="Times New Roman" pitchFamily="18" charset="0"/>
              <a:cs typeface="Times New Roman" pitchFamily="18" charset="0"/>
            </a:endParaRPr>
          </a:p>
          <a:p>
            <a:pPr algn="ctr"/>
            <a:endParaRPr lang="en-US" sz="4800" b="1" spc="53" dirty="0">
              <a:solidFill>
                <a:srgbClr val="C00000"/>
              </a:solidFill>
              <a:latin typeface="Times New Roman" pitchFamily="18" charset="0"/>
              <a:cs typeface="Times New Roman" pitchFamily="18" charset="0"/>
            </a:endParaRPr>
          </a:p>
          <a:p>
            <a:pPr algn="ctr"/>
            <a:endParaRPr lang="en-US" sz="4800" b="1" spc="53" dirty="0">
              <a:solidFill>
                <a:srgbClr val="C00000"/>
              </a:solidFill>
              <a:latin typeface="Times New Roman" pitchFamily="18" charset="0"/>
              <a:cs typeface="Times New Roman" pitchFamily="18" charset="0"/>
            </a:endParaRPr>
          </a:p>
          <a:p>
            <a:pPr algn="ctr"/>
            <a:endParaRPr lang="en-US" sz="4800" b="1" spc="53" dirty="0">
              <a:solidFill>
                <a:srgbClr val="C00000"/>
              </a:solidFill>
              <a:latin typeface="Times New Roman" pitchFamily="18" charset="0"/>
              <a:cs typeface="Times New Roman" pitchFamily="18" charset="0"/>
            </a:endParaRPr>
          </a:p>
          <a:p>
            <a:pPr algn="ctr"/>
            <a:endParaRPr lang="en-US" sz="4800" b="1" spc="53" dirty="0">
              <a:solidFill>
                <a:srgbClr val="C00000"/>
              </a:solidFill>
              <a:latin typeface="Times New Roman" pitchFamily="18" charset="0"/>
              <a:cs typeface="Times New Roman" pitchFamily="18" charset="0"/>
            </a:endParaRPr>
          </a:p>
          <a:p>
            <a:pPr algn="ctr"/>
            <a:endParaRPr lang="en-US" sz="4800" b="1" spc="53" dirty="0">
              <a:solidFill>
                <a:srgbClr val="C00000"/>
              </a:solidFill>
              <a:latin typeface="Times New Roman" pitchFamily="18" charset="0"/>
              <a:cs typeface="Times New Roman" pitchFamily="18" charset="0"/>
            </a:endParaRPr>
          </a:p>
        </p:txBody>
      </p:sp>
      <p:sp>
        <p:nvSpPr>
          <p:cNvPr id="2" name="Hình chữ nhật: Góc Tròn 1">
            <a:extLst>
              <a:ext uri="{FF2B5EF4-FFF2-40B4-BE49-F238E27FC236}">
                <a16:creationId xmlns:a16="http://schemas.microsoft.com/office/drawing/2014/main" xmlns="" id="{214780AC-733A-4C80-93B2-58451E36BB47}"/>
              </a:ext>
            </a:extLst>
          </p:cNvPr>
          <p:cNvSpPr/>
          <p:nvPr/>
        </p:nvSpPr>
        <p:spPr>
          <a:xfrm>
            <a:off x="1981200" y="1333500"/>
            <a:ext cx="13487400" cy="6705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5400" b="1" i="1" dirty="0" err="1">
                <a:solidFill>
                  <a:schemeClr val="accent6">
                    <a:lumMod val="75000"/>
                  </a:schemeClr>
                </a:solidFill>
                <a:latin typeface="Times New Roman" pitchFamily="18" charset="0"/>
                <a:cs typeface="Times New Roman" pitchFamily="18" charset="0"/>
              </a:rPr>
              <a:t>Viết</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một</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đoạn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văn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khoảng</a:t>
            </a:r>
            <a:r>
              <a:rPr lang="en-US" sz="5400" b="1" i="1" dirty="0">
                <a:solidFill>
                  <a:schemeClr val="accent6">
                    <a:lumMod val="75000"/>
                  </a:schemeClr>
                </a:solidFill>
                <a:latin typeface="Times New Roman" pitchFamily="18" charset="0"/>
                <a:cs typeface="Times New Roman" pitchFamily="18" charset="0"/>
              </a:rPr>
              <a:t> 6 – 8 </a:t>
            </a:r>
            <a:r>
              <a:rPr lang="en-US" sz="5400" b="1" i="1" dirty="0" err="1">
                <a:solidFill>
                  <a:schemeClr val="accent6">
                    <a:lumMod val="75000"/>
                  </a:schemeClr>
                </a:solidFill>
                <a:latin typeface="Times New Roman" pitchFamily="18" charset="0"/>
                <a:cs typeface="Times New Roman" pitchFamily="18" charset="0"/>
              </a:rPr>
              <a:t>dòng</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giới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thiệu</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một</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câu</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đối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Tết</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mà</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em</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đã</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sưu</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tầm</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Đoạn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văn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cần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giúp</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người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đọc</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thấy</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được</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cái</a:t>
            </a:r>
            <a:r>
              <a:rPr lang="en-US" sz="5400" b="1" i="1" dirty="0">
                <a:solidFill>
                  <a:schemeClr val="accent6">
                    <a:lumMod val="75000"/>
                  </a:schemeClr>
                </a:solidFill>
                <a:latin typeface="Times New Roman" pitchFamily="18" charset="0"/>
                <a:cs typeface="Times New Roman" pitchFamily="18" charset="0"/>
              </a:rPr>
              <a:t> hay </a:t>
            </a:r>
            <a:r>
              <a:rPr lang="en-US" sz="5400" b="1" i="1" dirty="0" err="1">
                <a:solidFill>
                  <a:schemeClr val="accent6">
                    <a:lumMod val="75000"/>
                  </a:schemeClr>
                </a:solidFill>
                <a:latin typeface="Times New Roman" pitchFamily="18" charset="0"/>
                <a:cs typeface="Times New Roman" pitchFamily="18" charset="0"/>
              </a:rPr>
              <a:t>của</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biện</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pháp</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đối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trong</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câu</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đối</a:t>
            </a:r>
            <a:r>
              <a:rPr lang="en-US" sz="5400" b="1" i="1" dirty="0">
                <a:solidFill>
                  <a:schemeClr val="accent6">
                    <a:lumMod val="75000"/>
                  </a:schemeClr>
                </a:solidFill>
                <a:latin typeface="Times New Roman" pitchFamily="18" charset="0"/>
                <a:cs typeface="Times New Roman" pitchFamily="18" charset="0"/>
              </a:rPr>
              <a:t> </a:t>
            </a:r>
            <a:r>
              <a:rPr lang="en-US" sz="5400" b="1" i="1" dirty="0" err="1">
                <a:solidFill>
                  <a:schemeClr val="accent6">
                    <a:lumMod val="75000"/>
                  </a:schemeClr>
                </a:solidFill>
                <a:latin typeface="Times New Roman" pitchFamily="18" charset="0"/>
                <a:cs typeface="Times New Roman" pitchFamily="18" charset="0"/>
              </a:rPr>
              <a:t>ấy</a:t>
            </a:r>
            <a:r>
              <a:rPr lang="en-US" sz="5400" b="1" i="1" dirty="0">
                <a:solidFill>
                  <a:schemeClr val="accent6">
                    <a:lumMod val="75000"/>
                  </a:schemeClr>
                </a:solidFill>
                <a:latin typeface="Times New Roman" pitchFamily="18" charset="0"/>
                <a:cs typeface="Times New Roman" pitchFamily="18" charset="0"/>
              </a:rPr>
              <a:t>.</a:t>
            </a:r>
            <a:endParaRPr lang="en-US" sz="5400" dirty="0">
              <a:solidFill>
                <a:schemeClr val="accent6">
                  <a:lumMod val="75000"/>
                </a:schemeClr>
              </a:solidFill>
            </a:endParaRPr>
          </a:p>
        </p:txBody>
      </p:sp>
    </p:spTree>
    <p:extLst>
      <p:ext uri="{BB962C8B-B14F-4D97-AF65-F5344CB8AC3E}">
        <p14:creationId xmlns:p14="http://schemas.microsoft.com/office/powerpoint/2010/main" xmlns="" val="37928988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p:nvPr/>
        </p:nvSpPr>
        <p:spPr>
          <a:xfrm>
            <a:off x="1143000" y="558794"/>
            <a:ext cx="16078199" cy="7294305"/>
          </a:xfrm>
          <a:prstGeom prst="rect">
            <a:avLst/>
          </a:prstGeom>
          <a:ln w="38100">
            <a:solidFill>
              <a:schemeClr val="accent6">
                <a:lumMod val="75000"/>
              </a:schemeClr>
            </a:solidFill>
          </a:ln>
        </p:spPr>
        <p:txBody>
          <a:bodyPr wrap="square" lIns="0" tIns="0" rIns="0" bIns="0" rtlCol="0" anchor="t">
            <a:spAutoFit/>
          </a:bodyPr>
          <a:lstStyle/>
          <a:p>
            <a:pPr algn="ctr"/>
            <a:endParaRPr lang="en-US" sz="4800" b="1" spc="53" dirty="0">
              <a:solidFill>
                <a:srgbClr val="C00000"/>
              </a:solidFill>
              <a:latin typeface="Times New Roman" pitchFamily="18" charset="0"/>
              <a:cs typeface="Times New Roman" pitchFamily="18" charset="0"/>
            </a:endParaRPr>
          </a:p>
          <a:p>
            <a:pPr algn="ctr"/>
            <a:r>
              <a:rPr lang="en-US" sz="6600" b="1" spc="53" dirty="0">
                <a:solidFill>
                  <a:srgbClr val="C00000"/>
                </a:solidFill>
                <a:latin typeface="Times New Roman" pitchFamily="18" charset="0"/>
                <a:cs typeface="Times New Roman" pitchFamily="18" charset="0"/>
              </a:rPr>
              <a:t>HƯỚNG DẪN HỌC BÀI Ở NHÀ:</a:t>
            </a:r>
            <a:endParaRPr lang="en-US" sz="7200" b="1" spc="53" dirty="0">
              <a:solidFill>
                <a:srgbClr val="C00000"/>
              </a:solidFill>
              <a:latin typeface="Times New Roman" pitchFamily="18" charset="0"/>
              <a:cs typeface="Times New Roman" pitchFamily="18" charset="0"/>
            </a:endParaRPr>
          </a:p>
          <a:p>
            <a:pPr algn="just"/>
            <a:r>
              <a:rPr lang="en-US" sz="6000" b="1" spc="53" dirty="0">
                <a:solidFill>
                  <a:srgbClr val="002060"/>
                </a:solidFill>
                <a:latin typeface="Times New Roman" pitchFamily="18" charset="0"/>
                <a:cs typeface="Times New Roman" pitchFamily="18" charset="0"/>
              </a:rPr>
              <a:t>1. </a:t>
            </a:r>
            <a:r>
              <a:rPr lang="en-US" sz="6000" b="1" spc="53" dirty="0" err="1">
                <a:solidFill>
                  <a:srgbClr val="002060"/>
                </a:solidFill>
                <a:latin typeface="Times New Roman" pitchFamily="18" charset="0"/>
                <a:cs typeface="Times New Roman" pitchFamily="18" charset="0"/>
              </a:rPr>
              <a:t>Ôn</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lại</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và</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nắm</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chắc</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kiến</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thức</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đã</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học</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về</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biện</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pháp</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tu</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từ</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đối</a:t>
            </a:r>
            <a:r>
              <a:rPr lang="en-US" sz="6000" b="1" spc="53" dirty="0">
                <a:solidFill>
                  <a:srgbClr val="002060"/>
                </a:solidFill>
                <a:latin typeface="Times New Roman" pitchFamily="18" charset="0"/>
                <a:cs typeface="Times New Roman" pitchFamily="18" charset="0"/>
              </a:rPr>
              <a:t>.</a:t>
            </a:r>
          </a:p>
          <a:p>
            <a:pPr algn="just"/>
            <a:r>
              <a:rPr lang="en-US" sz="6000" b="1" spc="53" dirty="0">
                <a:solidFill>
                  <a:srgbClr val="002060"/>
                </a:solidFill>
                <a:latin typeface="Times New Roman" pitchFamily="18" charset="0"/>
                <a:cs typeface="Times New Roman" pitchFamily="18" charset="0"/>
              </a:rPr>
              <a:t>2. </a:t>
            </a:r>
            <a:r>
              <a:rPr lang="en-US" sz="6000" b="1" spc="53" dirty="0" err="1">
                <a:solidFill>
                  <a:srgbClr val="002060"/>
                </a:solidFill>
                <a:latin typeface="Times New Roman" pitchFamily="18" charset="0"/>
                <a:cs typeface="Times New Roman" pitchFamily="18" charset="0"/>
              </a:rPr>
              <a:t>Hoàn</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thành</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các</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bài</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tập</a:t>
            </a:r>
            <a:r>
              <a:rPr lang="en-US" sz="6000" b="1" spc="53" dirty="0">
                <a:solidFill>
                  <a:srgbClr val="002060"/>
                </a:solidFill>
                <a:latin typeface="Times New Roman" pitchFamily="18" charset="0"/>
                <a:cs typeface="Times New Roman" pitchFamily="18" charset="0"/>
              </a:rPr>
              <a:t>.</a:t>
            </a:r>
          </a:p>
          <a:p>
            <a:pPr algn="just"/>
            <a:r>
              <a:rPr lang="en-US" sz="6000" b="1" spc="53" dirty="0">
                <a:solidFill>
                  <a:srgbClr val="002060"/>
                </a:solidFill>
                <a:latin typeface="Times New Roman" pitchFamily="18" charset="0"/>
                <a:cs typeface="Times New Roman" pitchFamily="18" charset="0"/>
              </a:rPr>
              <a:t>3. </a:t>
            </a:r>
            <a:r>
              <a:rPr lang="en-US" sz="6000" b="1" spc="53" dirty="0" err="1">
                <a:solidFill>
                  <a:srgbClr val="002060"/>
                </a:solidFill>
                <a:latin typeface="Times New Roman" pitchFamily="18" charset="0"/>
                <a:cs typeface="Times New Roman" pitchFamily="18" charset="0"/>
              </a:rPr>
              <a:t>Chuẩn</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bị</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bài</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tiếp</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theo</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Viết</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bài</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nghị</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luận</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về</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một</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tác</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phẩm</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nghệ</a:t>
            </a:r>
            <a:r>
              <a:rPr lang="en-US" sz="6000" b="1" spc="53" dirty="0">
                <a:solidFill>
                  <a:srgbClr val="002060"/>
                </a:solidFill>
                <a:latin typeface="Times New Roman" pitchFamily="18" charset="0"/>
                <a:cs typeface="Times New Roman" pitchFamily="18" charset="0"/>
              </a:rPr>
              <a:t> </a:t>
            </a:r>
            <a:r>
              <a:rPr lang="en-US" sz="6000" b="1" spc="53" dirty="0" err="1">
                <a:solidFill>
                  <a:srgbClr val="002060"/>
                </a:solidFill>
                <a:latin typeface="Times New Roman" pitchFamily="18" charset="0"/>
                <a:cs typeface="Times New Roman" pitchFamily="18" charset="0"/>
              </a:rPr>
              <a:t>thuật</a:t>
            </a:r>
            <a:r>
              <a:rPr lang="en-US" sz="6000" b="1" spc="53" dirty="0">
                <a:solidFill>
                  <a:srgbClr val="002060"/>
                </a:solidFill>
                <a:latin typeface="Times New Roman" pitchFamily="18" charset="0"/>
                <a:cs typeface="Times New Roman" pitchFamily="18" charset="0"/>
              </a:rPr>
              <a:t>.</a:t>
            </a:r>
          </a:p>
          <a:p>
            <a:pPr algn="just"/>
            <a:endParaRPr lang="en-US" sz="6000" b="1" spc="53"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32907929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96294"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2053046" y="901152"/>
            <a:ext cx="2065372" cy="4191715"/>
          </a:xfrm>
          <a:custGeom>
            <a:avLst/>
            <a:gdLst/>
            <a:ahLst/>
            <a:cxnLst/>
            <a:rect l="l" t="t" r="r" b="b"/>
            <a:pathLst>
              <a:path w="2065372" h="4191715">
                <a:moveTo>
                  <a:pt x="0" y="0"/>
                </a:moveTo>
                <a:lnTo>
                  <a:pt x="2065372" y="0"/>
                </a:lnTo>
                <a:lnTo>
                  <a:pt x="2065372" y="4191715"/>
                </a:lnTo>
                <a:lnTo>
                  <a:pt x="0" y="41917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9" name="Freeform 9"/>
          <p:cNvSpPr/>
          <p:nvPr/>
        </p:nvSpPr>
        <p:spPr>
          <a:xfrm>
            <a:off x="14329543" y="6363155"/>
            <a:ext cx="1588787" cy="2592976"/>
          </a:xfrm>
          <a:custGeom>
            <a:avLst/>
            <a:gdLst/>
            <a:ahLst/>
            <a:cxnLst/>
            <a:rect l="l" t="t" r="r" b="b"/>
            <a:pathLst>
              <a:path w="1588787" h="2592976">
                <a:moveTo>
                  <a:pt x="0" y="0"/>
                </a:moveTo>
                <a:lnTo>
                  <a:pt x="1588788" y="0"/>
                </a:lnTo>
                <a:lnTo>
                  <a:pt x="1588788" y="2592976"/>
                </a:lnTo>
                <a:lnTo>
                  <a:pt x="0" y="259297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5181212" y="5092867"/>
            <a:ext cx="737119"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3011136" y="6154164"/>
            <a:ext cx="737119"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6" cstate="print">
              <a:extLst>
                <a:ext uri="{96DAC541-7B7A-43D3-8B79-37D633B846F1}">
                  <asvg:svgBlip xmlns:asvg="http://schemas.microsoft.com/office/drawing/2016/SVG/main" xmlns="" r:embed="rId7"/>
                </a:ext>
              </a:extLst>
            </a:blip>
            <a:stretch>
              <a:fillRect/>
            </a:stretch>
          </a:blipFill>
        </p:spPr>
      </p:sp>
      <p:sp>
        <p:nvSpPr>
          <p:cNvPr id="12" name="Freeform 12"/>
          <p:cNvSpPr/>
          <p:nvPr/>
        </p:nvSpPr>
        <p:spPr>
          <a:xfrm>
            <a:off x="2423210" y="6873651"/>
            <a:ext cx="584719" cy="841873"/>
          </a:xfrm>
          <a:custGeom>
            <a:avLst/>
            <a:gdLst/>
            <a:ahLst/>
            <a:cxnLst/>
            <a:rect l="l" t="t" r="r" b="b"/>
            <a:pathLst>
              <a:path w="584719" h="841873">
                <a:moveTo>
                  <a:pt x="0" y="0"/>
                </a:moveTo>
                <a:lnTo>
                  <a:pt x="584719" y="0"/>
                </a:lnTo>
                <a:lnTo>
                  <a:pt x="584719" y="841873"/>
                </a:lnTo>
                <a:lnTo>
                  <a:pt x="0" y="841873"/>
                </a:lnTo>
                <a:lnTo>
                  <a:pt x="0" y="0"/>
                </a:lnTo>
                <a:close/>
              </a:path>
            </a:pathLst>
          </a:custGeom>
          <a:blipFill>
            <a:blip r:embed="rId8" cstate="print">
              <a:extLst>
                <a:ext uri="{96DAC541-7B7A-43D3-8B79-37D633B846F1}">
                  <asvg:svgBlip xmlns:asvg="http://schemas.microsoft.com/office/drawing/2016/SVG/main" xmlns="" r:embed="rId7"/>
                </a:ext>
              </a:extLst>
            </a:blip>
            <a:stretch>
              <a:fillRect/>
            </a:stretch>
          </a:blipFill>
        </p:spPr>
      </p:sp>
      <p:sp>
        <p:nvSpPr>
          <p:cNvPr id="13" name="Freeform 13"/>
          <p:cNvSpPr/>
          <p:nvPr/>
        </p:nvSpPr>
        <p:spPr>
          <a:xfrm>
            <a:off x="17259300" y="2743125"/>
            <a:ext cx="737119" cy="1061297"/>
          </a:xfrm>
          <a:custGeom>
            <a:avLst/>
            <a:gdLst/>
            <a:ahLst/>
            <a:cxnLst/>
            <a:rect l="l" t="t" r="r" b="b"/>
            <a:pathLst>
              <a:path w="737119" h="1061297">
                <a:moveTo>
                  <a:pt x="0" y="0"/>
                </a:moveTo>
                <a:lnTo>
                  <a:pt x="737119" y="0"/>
                </a:lnTo>
                <a:lnTo>
                  <a:pt x="737119" y="1061297"/>
                </a:lnTo>
                <a:lnTo>
                  <a:pt x="0" y="1061297"/>
                </a:lnTo>
                <a:lnTo>
                  <a:pt x="0" y="0"/>
                </a:lnTo>
                <a:close/>
              </a:path>
            </a:pathLst>
          </a:custGeom>
          <a:blipFill>
            <a:blip r:embed="rId9" cstate="print">
              <a:extLst>
                <a:ext uri="{96DAC541-7B7A-43D3-8B79-37D633B846F1}">
                  <asvg:svgBlip xmlns:asvg="http://schemas.microsoft.com/office/drawing/2016/SVG/main" xmlns="" r:embed="rId10"/>
                </a:ext>
              </a:extLst>
            </a:blip>
            <a:stretch>
              <a:fillRect/>
            </a:stretch>
          </a:blipFill>
        </p:spPr>
      </p:sp>
      <p:sp>
        <p:nvSpPr>
          <p:cNvPr id="14" name="Freeform 14"/>
          <p:cNvSpPr/>
          <p:nvPr/>
        </p:nvSpPr>
        <p:spPr>
          <a:xfrm>
            <a:off x="291581" y="6932555"/>
            <a:ext cx="504996" cy="727088"/>
          </a:xfrm>
          <a:custGeom>
            <a:avLst/>
            <a:gdLst/>
            <a:ahLst/>
            <a:cxnLst/>
            <a:rect l="l" t="t" r="r" b="b"/>
            <a:pathLst>
              <a:path w="504996" h="727088">
                <a:moveTo>
                  <a:pt x="0" y="0"/>
                </a:moveTo>
                <a:lnTo>
                  <a:pt x="504996" y="0"/>
                </a:lnTo>
                <a:lnTo>
                  <a:pt x="504996" y="727088"/>
                </a:lnTo>
                <a:lnTo>
                  <a:pt x="0" y="727088"/>
                </a:lnTo>
                <a:lnTo>
                  <a:pt x="0" y="0"/>
                </a:lnTo>
                <a:close/>
              </a:path>
            </a:pathLst>
          </a:custGeom>
          <a:blipFill>
            <a:blip r:embed="rId11" cstate="print">
              <a:extLst>
                <a:ext uri="{96DAC541-7B7A-43D3-8B79-37D633B846F1}">
                  <asvg:svgBlip xmlns:asvg="http://schemas.microsoft.com/office/drawing/2016/SVG/main" xmlns="" r:embed="rId10"/>
                </a:ext>
              </a:extLst>
            </a:blip>
            <a:stretch>
              <a:fillRect/>
            </a:stretch>
          </a:blipFill>
        </p:spPr>
      </p:sp>
      <p:sp>
        <p:nvSpPr>
          <p:cNvPr id="17" name="TextBox 17"/>
          <p:cNvSpPr txBox="1"/>
          <p:nvPr/>
        </p:nvSpPr>
        <p:spPr>
          <a:xfrm>
            <a:off x="4710007" y="3155633"/>
            <a:ext cx="8867987" cy="1231106"/>
          </a:xfrm>
          <a:prstGeom prst="rect">
            <a:avLst/>
          </a:prstGeom>
        </p:spPr>
        <p:txBody>
          <a:bodyPr lIns="0" tIns="0" rIns="0" bIns="0" rtlCol="0" anchor="t">
            <a:spAutoFit/>
          </a:bodyPr>
          <a:lstStyle/>
          <a:p>
            <a:pPr algn="ctr">
              <a:lnSpc>
                <a:spcPts val="10320"/>
              </a:lnSpc>
            </a:pPr>
            <a:r>
              <a:rPr lang="en-US" sz="8000" b="1" spc="80">
                <a:solidFill>
                  <a:srgbClr val="E18455"/>
                </a:solidFill>
                <a:latin typeface="Times New Roman" pitchFamily="18" charset="0"/>
                <a:cs typeface="Times New Roman" pitchFamily="18" charset="0"/>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467503" y="2897294"/>
            <a:ext cx="12653681" cy="3193182"/>
          </a:xfrm>
          <a:prstGeom prst="rect">
            <a:avLst/>
          </a:prstGeom>
        </p:spPr>
        <p:txBody>
          <a:bodyPr wrap="square" lIns="0" tIns="0" rIns="0" bIns="0" rtlCol="0" anchor="t">
            <a:spAutoFit/>
          </a:bodyPr>
          <a:lstStyle/>
          <a:p>
            <a:pPr algn="ctr">
              <a:lnSpc>
                <a:spcPts val="8253"/>
              </a:lnSpc>
            </a:pPr>
            <a:endParaRPr lang="en-US" sz="13800" b="1" spc="63">
              <a:solidFill>
                <a:srgbClr val="FF0000"/>
              </a:solidFill>
              <a:latin typeface="Times New Roman" pitchFamily="18" charset="0"/>
              <a:cs typeface="Times New Roman" pitchFamily="18" charset="0"/>
            </a:endParaRPr>
          </a:p>
          <a:p>
            <a:pPr algn="ctr">
              <a:lnSpc>
                <a:spcPts val="8253"/>
              </a:lnSpc>
            </a:pPr>
            <a:r>
              <a:rPr lang="en-US" sz="13800" b="1" spc="63">
                <a:solidFill>
                  <a:srgbClr val="FF0000"/>
                </a:solidFill>
                <a:latin typeface="Times New Roman" pitchFamily="18" charset="0"/>
                <a:cs typeface="Times New Roman" pitchFamily="18" charset="0"/>
              </a:rPr>
              <a:t>I. KHỞI ĐỘNG</a:t>
            </a:r>
          </a:p>
          <a:p>
            <a:pPr algn="ctr">
              <a:lnSpc>
                <a:spcPts val="8253"/>
              </a:lnSpc>
            </a:pPr>
            <a:endParaRPr lang="en-US" sz="6398" spc="63">
              <a:solidFill>
                <a:srgbClr val="E18455"/>
              </a:solidFill>
              <a:latin typeface="Coiny"/>
            </a:endParaRPr>
          </a:p>
        </p:txBody>
      </p:sp>
      <p:sp>
        <p:nvSpPr>
          <p:cNvPr id="13" name="Freeform 13"/>
          <p:cNvSpPr/>
          <p:nvPr/>
        </p:nvSpPr>
        <p:spPr>
          <a:xfrm>
            <a:off x="-178340" y="6059303"/>
            <a:ext cx="2590425" cy="4227697"/>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21293982" cy="12593612"/>
          </a:xfrm>
        </p:grpSpPr>
        <p:grpSp>
          <p:nvGrpSpPr>
            <p:cNvPr id="3" name="Group 3"/>
            <p:cNvGrpSpPr/>
            <p:nvPr/>
          </p:nvGrpSpPr>
          <p:grpSpPr>
            <a:xfrm>
              <a:off x="0" y="0"/>
              <a:ext cx="21293982" cy="12593612"/>
              <a:chOff x="0" y="0"/>
              <a:chExt cx="4206219" cy="2487627"/>
            </a:xfrm>
          </p:grpSpPr>
          <p:sp>
            <p:nvSpPr>
              <p:cNvPr id="4" name="Freeform 4"/>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5" name="TextBox 5"/>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623458" y="649950"/>
              <a:ext cx="20047066" cy="11158691"/>
              <a:chOff x="0" y="0"/>
              <a:chExt cx="3959914" cy="2204186"/>
            </a:xfrm>
          </p:grpSpPr>
          <p:sp>
            <p:nvSpPr>
              <p:cNvPr id="7" name="Freeform 7"/>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659"/>
                  </a:lnSpc>
                </a:pPr>
                <a:endParaRPr/>
              </a:p>
            </p:txBody>
          </p:sp>
        </p:grpSp>
      </p:grpSp>
      <p:sp>
        <p:nvSpPr>
          <p:cNvPr id="9" name="TextBox 9"/>
          <p:cNvSpPr txBox="1"/>
          <p:nvPr/>
        </p:nvSpPr>
        <p:spPr>
          <a:xfrm>
            <a:off x="2891119" y="2867254"/>
            <a:ext cx="12245648" cy="4257576"/>
          </a:xfrm>
          <a:prstGeom prst="rect">
            <a:avLst/>
          </a:prstGeom>
        </p:spPr>
        <p:txBody>
          <a:bodyPr lIns="0" tIns="0" rIns="0" bIns="0" rtlCol="0" anchor="t">
            <a:spAutoFit/>
          </a:bodyPr>
          <a:lstStyle/>
          <a:p>
            <a:pPr algn="ctr">
              <a:lnSpc>
                <a:spcPts val="8253"/>
              </a:lnSpc>
            </a:pPr>
            <a:r>
              <a:rPr lang="en-US" sz="6398" b="1" spc="63">
                <a:solidFill>
                  <a:srgbClr val="E18455"/>
                </a:solidFill>
                <a:latin typeface="Times New Roman" pitchFamily="18" charset="0"/>
                <a:cs typeface="Times New Roman" pitchFamily="18" charset="0"/>
              </a:rPr>
              <a:t>XÁC ĐỊNH TÊN CÁC BIỆN PHÁP TU TỪ TRONG CÁC VD DƯỚI ĐÂY:</a:t>
            </a:r>
          </a:p>
          <a:p>
            <a:pPr algn="ctr">
              <a:lnSpc>
                <a:spcPts val="8253"/>
              </a:lnSpc>
            </a:pPr>
            <a:endParaRPr lang="en-US" sz="6398" spc="63">
              <a:solidFill>
                <a:srgbClr val="E18455"/>
              </a:solidFill>
              <a:latin typeface="Coiny"/>
            </a:endParaRPr>
          </a:p>
        </p:txBody>
      </p:sp>
      <p:sp>
        <p:nvSpPr>
          <p:cNvPr id="13" name="Freeform 13"/>
          <p:cNvSpPr/>
          <p:nvPr/>
        </p:nvSpPr>
        <p:spPr>
          <a:xfrm>
            <a:off x="-178340" y="6059303"/>
            <a:ext cx="2590425" cy="4227697"/>
          </a:xfrm>
          <a:custGeom>
            <a:avLst/>
            <a:gdLst/>
            <a:ahLst/>
            <a:cxnLst/>
            <a:rect l="l" t="t" r="r" b="b"/>
            <a:pathLst>
              <a:path w="2590425" h="4227697">
                <a:moveTo>
                  <a:pt x="0" y="0"/>
                </a:moveTo>
                <a:lnTo>
                  <a:pt x="2590425" y="0"/>
                </a:lnTo>
                <a:lnTo>
                  <a:pt x="2590425" y="4227697"/>
                </a:lnTo>
                <a:lnTo>
                  <a:pt x="0" y="422769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xmlns="" val="1977937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49858" y="1311362"/>
            <a:ext cx="12168471" cy="4746538"/>
            <a:chOff x="0" y="0"/>
            <a:chExt cx="2814214" cy="1009287"/>
          </a:xfrm>
        </p:grpSpPr>
        <p:sp>
          <p:nvSpPr>
            <p:cNvPr id="9" name="Freeform 9"/>
            <p:cNvSpPr/>
            <p:nvPr/>
          </p:nvSpPr>
          <p:spPr>
            <a:xfrm>
              <a:off x="0" y="0"/>
              <a:ext cx="2814214" cy="1009287"/>
            </a:xfrm>
            <a:custGeom>
              <a:avLst/>
              <a:gdLst/>
              <a:ahLst/>
              <a:cxnLst/>
              <a:rect l="l" t="t" r="r" b="b"/>
              <a:pathLst>
                <a:path w="2814214" h="1009287">
                  <a:moveTo>
                    <a:pt x="72454" y="0"/>
                  </a:moveTo>
                  <a:lnTo>
                    <a:pt x="2741760" y="0"/>
                  </a:lnTo>
                  <a:cubicBezTo>
                    <a:pt x="2781776" y="0"/>
                    <a:pt x="2814214" y="32439"/>
                    <a:pt x="2814214" y="72454"/>
                  </a:cubicBezTo>
                  <a:lnTo>
                    <a:pt x="2814214" y="936833"/>
                  </a:lnTo>
                  <a:cubicBezTo>
                    <a:pt x="2814214" y="976848"/>
                    <a:pt x="2781776" y="1009287"/>
                    <a:pt x="2741760" y="1009287"/>
                  </a:cubicBezTo>
                  <a:lnTo>
                    <a:pt x="72454" y="1009287"/>
                  </a:lnTo>
                  <a:cubicBezTo>
                    <a:pt x="32439" y="1009287"/>
                    <a:pt x="0" y="976848"/>
                    <a:pt x="0" y="936833"/>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3" y="6432492"/>
            <a:ext cx="584719" cy="841873"/>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3984418" y="1872390"/>
            <a:ext cx="11484181" cy="3231654"/>
          </a:xfrm>
          <a:prstGeom prst="rect">
            <a:avLst/>
          </a:prstGeom>
        </p:spPr>
        <p:txBody>
          <a:bodyPr wrap="square" lIns="0" tIns="0" rIns="0" bIns="0" rtlCol="0" anchor="t">
            <a:spAutoFit/>
          </a:bodyPr>
          <a:lstStyle/>
          <a:p>
            <a:pPr algn="ctr">
              <a:lnSpc>
                <a:spcPts val="6299"/>
              </a:lnSpc>
            </a:pPr>
            <a:r>
              <a:rPr lang="en-US" sz="4500" b="1" spc="44">
                <a:solidFill>
                  <a:srgbClr val="E18455"/>
                </a:solidFill>
                <a:latin typeface="Times New Roman" pitchFamily="18" charset="0"/>
                <a:cs typeface="Times New Roman" pitchFamily="18" charset="0"/>
              </a:rPr>
              <a:t>1. Công cha như núi Thái Sơn</a:t>
            </a:r>
          </a:p>
          <a:p>
            <a:pPr algn="ctr">
              <a:lnSpc>
                <a:spcPts val="6299"/>
              </a:lnSpc>
            </a:pPr>
            <a:r>
              <a:rPr lang="en-US" sz="4500" b="1" spc="44">
                <a:solidFill>
                  <a:srgbClr val="E18455"/>
                </a:solidFill>
                <a:latin typeface="Times New Roman" pitchFamily="18" charset="0"/>
                <a:cs typeface="Times New Roman" pitchFamily="18" charset="0"/>
              </a:rPr>
              <a:t>Nghĩa mẹ như nước trong nguồn chảy ra. </a:t>
            </a:r>
          </a:p>
          <a:p>
            <a:pPr algn="ctr">
              <a:lnSpc>
                <a:spcPts val="6299"/>
              </a:lnSpc>
            </a:pPr>
            <a:r>
              <a:rPr lang="en-US" sz="4500" b="1" i="1" spc="44">
                <a:solidFill>
                  <a:srgbClr val="E18455"/>
                </a:solidFill>
                <a:latin typeface="Times New Roman" pitchFamily="18" charset="0"/>
                <a:cs typeface="Times New Roman" pitchFamily="18" charset="0"/>
              </a:rPr>
              <a:t>                                  (Ca dao)</a:t>
            </a:r>
          </a:p>
          <a:p>
            <a:pPr algn="ctr">
              <a:lnSpc>
                <a:spcPts val="6299"/>
              </a:lnSpc>
              <a:spcBef>
                <a:spcPct val="0"/>
              </a:spcBef>
            </a:pPr>
            <a:endParaRPr lang="en-US" sz="4500" spc="44">
              <a:solidFill>
                <a:srgbClr val="E18455"/>
              </a:solidFill>
              <a:latin typeface="Poppins Bold"/>
            </a:endParaRPr>
          </a:p>
        </p:txBody>
      </p:sp>
      <p:grpSp>
        <p:nvGrpSpPr>
          <p:cNvPr id="18" name="Group 18"/>
          <p:cNvGrpSpPr/>
          <p:nvPr/>
        </p:nvGrpSpPr>
        <p:grpSpPr>
          <a:xfrm>
            <a:off x="3679678" y="5208682"/>
            <a:ext cx="12168470" cy="3783847"/>
            <a:chOff x="-61777" y="-171450"/>
            <a:chExt cx="3204864" cy="996569"/>
          </a:xfrm>
        </p:grpSpPr>
        <p:sp>
          <p:nvSpPr>
            <p:cNvPr id="19" name="Freeform 19"/>
            <p:cNvSpPr/>
            <p:nvPr/>
          </p:nvSpPr>
          <p:spPr>
            <a:xfrm>
              <a:off x="-61777" y="142195"/>
              <a:ext cx="3204864" cy="682924"/>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3143087" cy="996569"/>
            </a:xfrm>
            <a:prstGeom prst="rect">
              <a:avLst/>
            </a:prstGeom>
          </p:spPr>
          <p:txBody>
            <a:bodyPr lIns="50800" tIns="50800" rIns="50800" bIns="50800" rtlCol="0" anchor="ctr"/>
            <a:lstStyle/>
            <a:p>
              <a:pPr algn="ctr">
                <a:lnSpc>
                  <a:spcPts val="8539"/>
                </a:lnSpc>
                <a:spcBef>
                  <a:spcPct val="0"/>
                </a:spcBef>
              </a:pPr>
              <a:r>
                <a:rPr lang="en-US" sz="6099" b="1">
                  <a:solidFill>
                    <a:srgbClr val="000000"/>
                  </a:solidFill>
                  <a:latin typeface="Times New Roman" pitchFamily="18" charset="0"/>
                  <a:cs typeface="Times New Roman" pitchFamily="18" charset="0"/>
                </a:rPr>
                <a:t>So sánh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801389" y="1306720"/>
            <a:ext cx="10685220" cy="3832138"/>
            <a:chOff x="0" y="0"/>
            <a:chExt cx="2814214" cy="1009287"/>
          </a:xfrm>
        </p:grpSpPr>
        <p:sp>
          <p:nvSpPr>
            <p:cNvPr id="9" name="Freeform 9"/>
            <p:cNvSpPr/>
            <p:nvPr/>
          </p:nvSpPr>
          <p:spPr>
            <a:xfrm>
              <a:off x="0" y="0"/>
              <a:ext cx="2814214" cy="1009287"/>
            </a:xfrm>
            <a:custGeom>
              <a:avLst/>
              <a:gdLst/>
              <a:ahLst/>
              <a:cxnLst/>
              <a:rect l="l" t="t" r="r" b="b"/>
              <a:pathLst>
                <a:path w="2814214" h="1009287">
                  <a:moveTo>
                    <a:pt x="72454" y="0"/>
                  </a:moveTo>
                  <a:lnTo>
                    <a:pt x="2741760" y="0"/>
                  </a:lnTo>
                  <a:cubicBezTo>
                    <a:pt x="2781776" y="0"/>
                    <a:pt x="2814214" y="32439"/>
                    <a:pt x="2814214" y="72454"/>
                  </a:cubicBezTo>
                  <a:lnTo>
                    <a:pt x="2814214" y="936833"/>
                  </a:lnTo>
                  <a:cubicBezTo>
                    <a:pt x="2814214" y="976848"/>
                    <a:pt x="2781776" y="1009287"/>
                    <a:pt x="2741760" y="1009287"/>
                  </a:cubicBezTo>
                  <a:lnTo>
                    <a:pt x="72454" y="1009287"/>
                  </a:lnTo>
                  <a:cubicBezTo>
                    <a:pt x="32439" y="1009287"/>
                    <a:pt x="0" y="976848"/>
                    <a:pt x="0" y="936833"/>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3" y="6432492"/>
            <a:ext cx="584719" cy="841873"/>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4114800" y="1714500"/>
            <a:ext cx="9447123" cy="4039567"/>
          </a:xfrm>
          <a:prstGeom prst="rect">
            <a:avLst/>
          </a:prstGeom>
        </p:spPr>
        <p:txBody>
          <a:bodyPr wrap="square" lIns="0" tIns="0" rIns="0" bIns="0" rtlCol="0" anchor="t">
            <a:spAutoFit/>
          </a:bodyPr>
          <a:lstStyle/>
          <a:p>
            <a:pPr algn="ctr">
              <a:lnSpc>
                <a:spcPts val="6299"/>
              </a:lnSpc>
            </a:pPr>
            <a:r>
              <a:rPr lang="en-US" sz="6000" b="1" spc="44">
                <a:solidFill>
                  <a:srgbClr val="E18455"/>
                </a:solidFill>
                <a:latin typeface="Times New Roman" pitchFamily="18" charset="0"/>
                <a:cs typeface="Times New Roman" pitchFamily="18" charset="0"/>
              </a:rPr>
              <a:t>2. Uống nước nhớ nguồn</a:t>
            </a:r>
          </a:p>
          <a:p>
            <a:pPr algn="ctr">
              <a:lnSpc>
                <a:spcPts val="6299"/>
              </a:lnSpc>
            </a:pPr>
            <a:r>
              <a:rPr lang="en-US" sz="6000" b="1" spc="44">
                <a:solidFill>
                  <a:srgbClr val="E18455"/>
                </a:solidFill>
                <a:latin typeface="Times New Roman" pitchFamily="18" charset="0"/>
                <a:cs typeface="Times New Roman" pitchFamily="18" charset="0"/>
              </a:rPr>
              <a:t>Ăn quả nhớ kẻ trồng cây.</a:t>
            </a:r>
          </a:p>
          <a:p>
            <a:pPr algn="ctr">
              <a:lnSpc>
                <a:spcPts val="6299"/>
              </a:lnSpc>
            </a:pPr>
            <a:r>
              <a:rPr lang="en-US" sz="6000" b="1" spc="44">
                <a:solidFill>
                  <a:srgbClr val="E18455"/>
                </a:solidFill>
                <a:latin typeface="Times New Roman" pitchFamily="18" charset="0"/>
                <a:cs typeface="Times New Roman" pitchFamily="18" charset="0"/>
              </a:rPr>
              <a:t>				</a:t>
            </a:r>
            <a:r>
              <a:rPr lang="en-US" sz="6000" b="1" i="1" spc="44">
                <a:solidFill>
                  <a:srgbClr val="E18455"/>
                </a:solidFill>
                <a:latin typeface="Times New Roman" pitchFamily="18" charset="0"/>
                <a:cs typeface="Times New Roman" pitchFamily="18" charset="0"/>
              </a:rPr>
              <a:t>(Tục ngữ)</a:t>
            </a:r>
          </a:p>
          <a:p>
            <a:pPr algn="ctr">
              <a:lnSpc>
                <a:spcPts val="6299"/>
              </a:lnSpc>
            </a:pPr>
            <a:endParaRPr lang="en-US" sz="4500" b="1" spc="44">
              <a:solidFill>
                <a:srgbClr val="E18455"/>
              </a:solidFill>
              <a:latin typeface="Times New Roman" pitchFamily="18" charset="0"/>
              <a:cs typeface="Times New Roman" pitchFamily="18" charset="0"/>
            </a:endParaRPr>
          </a:p>
          <a:p>
            <a:pPr algn="ctr">
              <a:lnSpc>
                <a:spcPts val="6299"/>
              </a:lnSpc>
              <a:spcBef>
                <a:spcPct val="0"/>
              </a:spcBef>
            </a:pPr>
            <a:endParaRPr lang="en-US" sz="4500" spc="44">
              <a:solidFill>
                <a:srgbClr val="E18455"/>
              </a:solidFill>
              <a:latin typeface="Poppins Bold"/>
            </a:endParaRPr>
          </a:p>
        </p:txBody>
      </p:sp>
      <p:grpSp>
        <p:nvGrpSpPr>
          <p:cNvPr id="18" name="Group 18"/>
          <p:cNvGrpSpPr/>
          <p:nvPr/>
        </p:nvGrpSpPr>
        <p:grpSpPr>
          <a:xfrm>
            <a:off x="3881512" y="5141158"/>
            <a:ext cx="10706000" cy="3745783"/>
            <a:chOff x="0" y="-171450"/>
            <a:chExt cx="2819687" cy="986544"/>
          </a:xfrm>
        </p:grpSpPr>
        <p:sp>
          <p:nvSpPr>
            <p:cNvPr id="19" name="Freeform 19"/>
            <p:cNvSpPr/>
            <p:nvPr/>
          </p:nvSpPr>
          <p:spPr>
            <a:xfrm>
              <a:off x="5473" y="-10025"/>
              <a:ext cx="2814214" cy="825119"/>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2819687" cy="943867"/>
            </a:xfrm>
            <a:prstGeom prst="rect">
              <a:avLst/>
            </a:prstGeom>
          </p:spPr>
          <p:txBody>
            <a:bodyPr lIns="50800" tIns="50800" rIns="50800" bIns="50800" rtlCol="0" anchor="ctr"/>
            <a:lstStyle/>
            <a:p>
              <a:pPr algn="ctr">
                <a:lnSpc>
                  <a:spcPts val="8539"/>
                </a:lnSpc>
                <a:spcBef>
                  <a:spcPct val="0"/>
                </a:spcBef>
              </a:pPr>
              <a:r>
                <a:rPr lang="en-US" sz="7200" b="1">
                  <a:solidFill>
                    <a:srgbClr val="000000"/>
                  </a:solidFill>
                  <a:latin typeface="Times New Roman" pitchFamily="18" charset="0"/>
                  <a:cs typeface="Times New Roman" pitchFamily="18" charset="0"/>
                </a:rPr>
                <a:t>Ẩn dụ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49858" y="1311362"/>
            <a:ext cx="12404541" cy="4746538"/>
            <a:chOff x="0" y="0"/>
            <a:chExt cx="2814214" cy="1009287"/>
          </a:xfrm>
        </p:grpSpPr>
        <p:sp>
          <p:nvSpPr>
            <p:cNvPr id="9" name="Freeform 9"/>
            <p:cNvSpPr/>
            <p:nvPr/>
          </p:nvSpPr>
          <p:spPr>
            <a:xfrm>
              <a:off x="0" y="0"/>
              <a:ext cx="2814214" cy="1009287"/>
            </a:xfrm>
            <a:custGeom>
              <a:avLst/>
              <a:gdLst/>
              <a:ahLst/>
              <a:cxnLst/>
              <a:rect l="l" t="t" r="r" b="b"/>
              <a:pathLst>
                <a:path w="2814214" h="1009287">
                  <a:moveTo>
                    <a:pt x="72454" y="0"/>
                  </a:moveTo>
                  <a:lnTo>
                    <a:pt x="2741760" y="0"/>
                  </a:lnTo>
                  <a:cubicBezTo>
                    <a:pt x="2781776" y="0"/>
                    <a:pt x="2814214" y="32439"/>
                    <a:pt x="2814214" y="72454"/>
                  </a:cubicBezTo>
                  <a:lnTo>
                    <a:pt x="2814214" y="936833"/>
                  </a:lnTo>
                  <a:cubicBezTo>
                    <a:pt x="2814214" y="976848"/>
                    <a:pt x="2781776" y="1009287"/>
                    <a:pt x="2741760" y="1009287"/>
                  </a:cubicBezTo>
                  <a:lnTo>
                    <a:pt x="72454" y="1009287"/>
                  </a:lnTo>
                  <a:cubicBezTo>
                    <a:pt x="32439" y="1009287"/>
                    <a:pt x="0" y="976848"/>
                    <a:pt x="0" y="936833"/>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3" y="6432492"/>
            <a:ext cx="584719" cy="841873"/>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4301602" y="1537491"/>
            <a:ext cx="11616727" cy="4847481"/>
          </a:xfrm>
          <a:prstGeom prst="rect">
            <a:avLst/>
          </a:prstGeom>
        </p:spPr>
        <p:txBody>
          <a:bodyPr wrap="square" lIns="0" tIns="0" rIns="0" bIns="0" rtlCol="0" anchor="t">
            <a:spAutoFit/>
          </a:bodyPr>
          <a:lstStyle/>
          <a:p>
            <a:pPr algn="ctr">
              <a:lnSpc>
                <a:spcPts val="6299"/>
              </a:lnSpc>
            </a:pPr>
            <a:endParaRPr lang="en-US" sz="5400" b="1" spc="44">
              <a:solidFill>
                <a:srgbClr val="E18455"/>
              </a:solidFill>
              <a:latin typeface="Times New Roman" pitchFamily="18" charset="0"/>
              <a:cs typeface="Times New Roman" pitchFamily="18" charset="0"/>
            </a:endParaRPr>
          </a:p>
          <a:p>
            <a:pPr algn="ctr">
              <a:lnSpc>
                <a:spcPts val="6299"/>
              </a:lnSpc>
            </a:pPr>
            <a:r>
              <a:rPr lang="en-US" sz="5400" b="1" spc="44">
                <a:solidFill>
                  <a:srgbClr val="E18455"/>
                </a:solidFill>
                <a:latin typeface="Times New Roman" pitchFamily="18" charset="0"/>
                <a:cs typeface="Times New Roman" pitchFamily="18" charset="0"/>
              </a:rPr>
              <a:t>3. Gươm mài đá, đá núi phải mòn,</a:t>
            </a:r>
          </a:p>
          <a:p>
            <a:pPr algn="ctr">
              <a:lnSpc>
                <a:spcPts val="6299"/>
              </a:lnSpc>
            </a:pPr>
            <a:r>
              <a:rPr lang="en-US" sz="5400" b="1" spc="44">
                <a:solidFill>
                  <a:srgbClr val="E18455"/>
                </a:solidFill>
                <a:latin typeface="Times New Roman" pitchFamily="18" charset="0"/>
                <a:cs typeface="Times New Roman" pitchFamily="18" charset="0"/>
              </a:rPr>
              <a:t>Voi uống nước, nước sông phải cạn.</a:t>
            </a:r>
            <a:endParaRPr lang="en-US" sz="5400" b="1" i="1" spc="44">
              <a:solidFill>
                <a:srgbClr val="E18455"/>
              </a:solidFill>
              <a:latin typeface="Times New Roman" pitchFamily="18" charset="0"/>
              <a:cs typeface="Times New Roman" pitchFamily="18" charset="0"/>
            </a:endParaRPr>
          </a:p>
          <a:p>
            <a:pPr algn="ctr">
              <a:lnSpc>
                <a:spcPts val="6299"/>
              </a:lnSpc>
            </a:pPr>
            <a:r>
              <a:rPr lang="en-US" sz="5400" b="1" i="1" spc="44">
                <a:solidFill>
                  <a:srgbClr val="E18455"/>
                </a:solidFill>
                <a:latin typeface="Times New Roman" pitchFamily="18" charset="0"/>
                <a:cs typeface="Times New Roman" pitchFamily="18" charset="0"/>
              </a:rPr>
              <a:t>	(Đại cáo bình Ngô – Nguyễn Trãi)</a:t>
            </a:r>
          </a:p>
          <a:p>
            <a:pPr algn="ctr">
              <a:lnSpc>
                <a:spcPts val="6299"/>
              </a:lnSpc>
            </a:pPr>
            <a:endParaRPr lang="en-US" sz="5400" b="1" spc="44">
              <a:solidFill>
                <a:srgbClr val="E18455"/>
              </a:solidFill>
              <a:latin typeface="Times New Roman" pitchFamily="18" charset="0"/>
              <a:cs typeface="Times New Roman" pitchFamily="18" charset="0"/>
            </a:endParaRPr>
          </a:p>
          <a:p>
            <a:pPr algn="ctr">
              <a:lnSpc>
                <a:spcPts val="6299"/>
              </a:lnSpc>
              <a:spcBef>
                <a:spcPct val="0"/>
              </a:spcBef>
            </a:pPr>
            <a:endParaRPr lang="en-US" sz="4500" spc="44">
              <a:solidFill>
                <a:srgbClr val="E18455"/>
              </a:solidFill>
              <a:latin typeface="Poppins Bold"/>
            </a:endParaRPr>
          </a:p>
        </p:txBody>
      </p:sp>
      <p:grpSp>
        <p:nvGrpSpPr>
          <p:cNvPr id="18" name="Group 18"/>
          <p:cNvGrpSpPr/>
          <p:nvPr/>
        </p:nvGrpSpPr>
        <p:grpSpPr>
          <a:xfrm>
            <a:off x="3749856" y="5201279"/>
            <a:ext cx="12404541" cy="3814974"/>
            <a:chOff x="-34674" y="-171450"/>
            <a:chExt cx="3267039" cy="1004767"/>
          </a:xfrm>
        </p:grpSpPr>
        <p:sp>
          <p:nvSpPr>
            <p:cNvPr id="19" name="Freeform 19"/>
            <p:cNvSpPr/>
            <p:nvPr/>
          </p:nvSpPr>
          <p:spPr>
            <a:xfrm>
              <a:off x="-34674" y="156139"/>
              <a:ext cx="3267039" cy="677178"/>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2876609" cy="984250"/>
            </a:xfrm>
            <a:prstGeom prst="rect">
              <a:avLst/>
            </a:prstGeom>
          </p:spPr>
          <p:txBody>
            <a:bodyPr lIns="50800" tIns="50800" rIns="50800" bIns="50800" rtlCol="0" anchor="ctr"/>
            <a:lstStyle/>
            <a:p>
              <a:pPr algn="ctr">
                <a:lnSpc>
                  <a:spcPts val="8539"/>
                </a:lnSpc>
                <a:spcBef>
                  <a:spcPct val="0"/>
                </a:spcBef>
              </a:pPr>
              <a:r>
                <a:rPr lang="en-US" sz="7200" b="1">
                  <a:solidFill>
                    <a:srgbClr val="000000"/>
                  </a:solidFill>
                  <a:latin typeface="Times New Roman" pitchFamily="18" charset="0"/>
                  <a:cs typeface="Times New Roman" pitchFamily="18" charset="0"/>
                </a:rPr>
                <a:t>Phép đối</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420895"/>
            <a:ext cx="15970487" cy="9445209"/>
            <a:chOff x="0" y="0"/>
            <a:chExt cx="4206219" cy="2487627"/>
          </a:xfrm>
        </p:grpSpPr>
        <p:sp>
          <p:nvSpPr>
            <p:cNvPr id="3" name="Freeform 3"/>
            <p:cNvSpPr/>
            <p:nvPr/>
          </p:nvSpPr>
          <p:spPr>
            <a:xfrm>
              <a:off x="0" y="0"/>
              <a:ext cx="4206219" cy="2487627"/>
            </a:xfrm>
            <a:custGeom>
              <a:avLst/>
              <a:gdLst/>
              <a:ahLst/>
              <a:cxnLst/>
              <a:rect l="l" t="t" r="r" b="b"/>
              <a:pathLst>
                <a:path w="4206219" h="2487627">
                  <a:moveTo>
                    <a:pt x="24723" y="0"/>
                  </a:moveTo>
                  <a:lnTo>
                    <a:pt x="4181496" y="0"/>
                  </a:lnTo>
                  <a:cubicBezTo>
                    <a:pt x="4188053" y="0"/>
                    <a:pt x="4194341" y="2605"/>
                    <a:pt x="4198978" y="7241"/>
                  </a:cubicBezTo>
                  <a:cubicBezTo>
                    <a:pt x="4203614" y="11878"/>
                    <a:pt x="4206219" y="18166"/>
                    <a:pt x="4206219" y="24723"/>
                  </a:cubicBezTo>
                  <a:lnTo>
                    <a:pt x="4206219" y="2462904"/>
                  </a:lnTo>
                  <a:cubicBezTo>
                    <a:pt x="4206219" y="2469461"/>
                    <a:pt x="4203614" y="2475749"/>
                    <a:pt x="4198978" y="2480386"/>
                  </a:cubicBezTo>
                  <a:cubicBezTo>
                    <a:pt x="4194341" y="2485022"/>
                    <a:pt x="4188053" y="2487627"/>
                    <a:pt x="4181496" y="2487627"/>
                  </a:cubicBezTo>
                  <a:lnTo>
                    <a:pt x="24723" y="2487627"/>
                  </a:lnTo>
                  <a:cubicBezTo>
                    <a:pt x="18166" y="2487627"/>
                    <a:pt x="11878" y="2485022"/>
                    <a:pt x="7241" y="2480386"/>
                  </a:cubicBezTo>
                  <a:cubicBezTo>
                    <a:pt x="2605" y="2475749"/>
                    <a:pt x="0" y="2469461"/>
                    <a:pt x="0" y="2462904"/>
                  </a:cubicBezTo>
                  <a:lnTo>
                    <a:pt x="0" y="24723"/>
                  </a:lnTo>
                  <a:cubicBezTo>
                    <a:pt x="0" y="18166"/>
                    <a:pt x="2605" y="11878"/>
                    <a:pt x="7241" y="7241"/>
                  </a:cubicBezTo>
                  <a:cubicBezTo>
                    <a:pt x="11878" y="2605"/>
                    <a:pt x="18166" y="0"/>
                    <a:pt x="24723" y="0"/>
                  </a:cubicBezTo>
                  <a:close/>
                </a:path>
              </a:pathLst>
            </a:custGeom>
            <a:solidFill>
              <a:srgbClr val="5D381C"/>
            </a:solidFill>
          </p:spPr>
        </p:sp>
        <p:sp>
          <p:nvSpPr>
            <p:cNvPr id="4" name="TextBox 4"/>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6350" y="908358"/>
            <a:ext cx="15035299" cy="8369018"/>
            <a:chOff x="0" y="0"/>
            <a:chExt cx="3959914" cy="2204186"/>
          </a:xfrm>
        </p:grpSpPr>
        <p:sp>
          <p:nvSpPr>
            <p:cNvPr id="6" name="Freeform 6"/>
            <p:cNvSpPr/>
            <p:nvPr/>
          </p:nvSpPr>
          <p:spPr>
            <a:xfrm>
              <a:off x="0" y="0"/>
              <a:ext cx="3959914" cy="2204186"/>
            </a:xfrm>
            <a:custGeom>
              <a:avLst/>
              <a:gdLst/>
              <a:ahLst/>
              <a:cxnLst/>
              <a:rect l="l" t="t" r="r" b="b"/>
              <a:pathLst>
                <a:path w="3959914" h="2204186">
                  <a:moveTo>
                    <a:pt x="26261" y="0"/>
                  </a:moveTo>
                  <a:lnTo>
                    <a:pt x="3933653" y="0"/>
                  </a:lnTo>
                  <a:cubicBezTo>
                    <a:pt x="3948157" y="0"/>
                    <a:pt x="3959914" y="11757"/>
                    <a:pt x="3959914" y="26261"/>
                  </a:cubicBezTo>
                  <a:lnTo>
                    <a:pt x="3959914" y="2177925"/>
                  </a:lnTo>
                  <a:cubicBezTo>
                    <a:pt x="3959914" y="2184890"/>
                    <a:pt x="3957147" y="2191569"/>
                    <a:pt x="3952223" y="2196494"/>
                  </a:cubicBezTo>
                  <a:cubicBezTo>
                    <a:pt x="3947298" y="2201419"/>
                    <a:pt x="3940618" y="2204186"/>
                    <a:pt x="3933653" y="2204186"/>
                  </a:cubicBezTo>
                  <a:lnTo>
                    <a:pt x="26261" y="2204186"/>
                  </a:lnTo>
                  <a:cubicBezTo>
                    <a:pt x="19296" y="2204186"/>
                    <a:pt x="12616" y="2201419"/>
                    <a:pt x="7692" y="2196494"/>
                  </a:cubicBezTo>
                  <a:cubicBezTo>
                    <a:pt x="2767" y="2191569"/>
                    <a:pt x="0" y="2184890"/>
                    <a:pt x="0" y="2177925"/>
                  </a:cubicBezTo>
                  <a:lnTo>
                    <a:pt x="0" y="26261"/>
                  </a:lnTo>
                  <a:cubicBezTo>
                    <a:pt x="0" y="19296"/>
                    <a:pt x="2767" y="12616"/>
                    <a:pt x="7692" y="7692"/>
                  </a:cubicBezTo>
                  <a:cubicBezTo>
                    <a:pt x="12616" y="2767"/>
                    <a:pt x="19296" y="0"/>
                    <a:pt x="26261" y="0"/>
                  </a:cubicBezTo>
                  <a:close/>
                </a:path>
              </a:pathLst>
            </a:custGeom>
            <a:solidFill>
              <a:srgbClr val="FFF1DF"/>
            </a:solidFill>
          </p:spPr>
        </p:sp>
        <p:sp>
          <p:nvSpPr>
            <p:cNvPr id="7" name="TextBox 7"/>
            <p:cNvSpPr txBox="1"/>
            <p:nvPr/>
          </p:nvSpPr>
          <p:spPr>
            <a:xfrm>
              <a:off x="0" y="-57150"/>
              <a:ext cx="812800" cy="8699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3749858" y="1311362"/>
            <a:ext cx="12168471" cy="3832138"/>
            <a:chOff x="0" y="0"/>
            <a:chExt cx="2814214" cy="1009287"/>
          </a:xfrm>
        </p:grpSpPr>
        <p:sp>
          <p:nvSpPr>
            <p:cNvPr id="9" name="Freeform 9"/>
            <p:cNvSpPr/>
            <p:nvPr/>
          </p:nvSpPr>
          <p:spPr>
            <a:xfrm>
              <a:off x="0" y="0"/>
              <a:ext cx="2814214" cy="1009287"/>
            </a:xfrm>
            <a:custGeom>
              <a:avLst/>
              <a:gdLst/>
              <a:ahLst/>
              <a:cxnLst/>
              <a:rect l="l" t="t" r="r" b="b"/>
              <a:pathLst>
                <a:path w="2814214" h="1009287">
                  <a:moveTo>
                    <a:pt x="72454" y="0"/>
                  </a:moveTo>
                  <a:lnTo>
                    <a:pt x="2741760" y="0"/>
                  </a:lnTo>
                  <a:cubicBezTo>
                    <a:pt x="2781776" y="0"/>
                    <a:pt x="2814214" y="32439"/>
                    <a:pt x="2814214" y="72454"/>
                  </a:cubicBezTo>
                  <a:lnTo>
                    <a:pt x="2814214" y="936833"/>
                  </a:lnTo>
                  <a:cubicBezTo>
                    <a:pt x="2814214" y="976848"/>
                    <a:pt x="2781776" y="1009287"/>
                    <a:pt x="2741760" y="1009287"/>
                  </a:cubicBezTo>
                  <a:lnTo>
                    <a:pt x="72454" y="1009287"/>
                  </a:lnTo>
                  <a:cubicBezTo>
                    <a:pt x="32439" y="1009287"/>
                    <a:pt x="0" y="976848"/>
                    <a:pt x="0" y="936833"/>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10" name="TextBox 10"/>
            <p:cNvSpPr txBox="1"/>
            <p:nvPr/>
          </p:nvSpPr>
          <p:spPr>
            <a:xfrm>
              <a:off x="0" y="-57150"/>
              <a:ext cx="812800" cy="869950"/>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4301603" y="6432492"/>
            <a:ext cx="584719" cy="841873"/>
          </a:xfrm>
          <a:custGeom>
            <a:avLst/>
            <a:gdLst/>
            <a:ahLst/>
            <a:cxnLst/>
            <a:rect l="l" t="t" r="r" b="b"/>
            <a:pathLst>
              <a:path w="584719" h="841873">
                <a:moveTo>
                  <a:pt x="0" y="0"/>
                </a:moveTo>
                <a:lnTo>
                  <a:pt x="584719" y="0"/>
                </a:lnTo>
                <a:lnTo>
                  <a:pt x="584719" y="841874"/>
                </a:lnTo>
                <a:lnTo>
                  <a:pt x="0" y="841874"/>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4" name="TextBox 14"/>
          <p:cNvSpPr txBox="1"/>
          <p:nvPr/>
        </p:nvSpPr>
        <p:spPr>
          <a:xfrm>
            <a:off x="3085733" y="1527966"/>
            <a:ext cx="12832596" cy="4270400"/>
          </a:xfrm>
          <a:prstGeom prst="rect">
            <a:avLst/>
          </a:prstGeom>
        </p:spPr>
        <p:txBody>
          <a:bodyPr wrap="square" lIns="0" tIns="0" rIns="0" bIns="0" rtlCol="0" anchor="t">
            <a:spAutoFit/>
          </a:bodyPr>
          <a:lstStyle/>
          <a:p>
            <a:pPr algn="ctr">
              <a:lnSpc>
                <a:spcPts val="6859"/>
              </a:lnSpc>
            </a:pPr>
            <a:r>
              <a:rPr lang="en-US" sz="4899" spc="48">
                <a:solidFill>
                  <a:srgbClr val="E18455"/>
                </a:solidFill>
                <a:latin typeface="Poppins Bold"/>
              </a:rPr>
              <a:t> </a:t>
            </a:r>
          </a:p>
          <a:p>
            <a:pPr algn="ctr">
              <a:lnSpc>
                <a:spcPts val="6859"/>
              </a:lnSpc>
            </a:pPr>
            <a:r>
              <a:rPr lang="en-US" sz="5400" b="1" spc="48">
                <a:solidFill>
                  <a:srgbClr val="E18455"/>
                </a:solidFill>
                <a:latin typeface="Times New Roman" pitchFamily="18" charset="0"/>
                <a:cs typeface="Times New Roman" pitchFamily="18" charset="0"/>
              </a:rPr>
              <a:t>4. “Heo hút cồn mây súng ngửi trời”</a:t>
            </a:r>
          </a:p>
          <a:p>
            <a:pPr algn="ctr">
              <a:lnSpc>
                <a:spcPts val="6859"/>
              </a:lnSpc>
            </a:pPr>
            <a:r>
              <a:rPr lang="en-US" sz="5400" b="1" i="1" spc="48">
                <a:solidFill>
                  <a:srgbClr val="E18455"/>
                </a:solidFill>
                <a:latin typeface="Times New Roman" pitchFamily="18" charset="0"/>
                <a:cs typeface="Times New Roman" pitchFamily="18" charset="0"/>
              </a:rPr>
              <a:t>			(Tây Tiến – Quang Dũng)</a:t>
            </a:r>
          </a:p>
          <a:p>
            <a:pPr algn="ctr">
              <a:lnSpc>
                <a:spcPts val="6299"/>
              </a:lnSpc>
            </a:pPr>
            <a:endParaRPr lang="en-US" sz="4899" i="1" spc="48">
              <a:solidFill>
                <a:srgbClr val="E18455"/>
              </a:solidFill>
              <a:latin typeface="Poppins Bold"/>
            </a:endParaRPr>
          </a:p>
          <a:p>
            <a:pPr algn="ctr">
              <a:lnSpc>
                <a:spcPts val="6299"/>
              </a:lnSpc>
              <a:spcBef>
                <a:spcPct val="0"/>
              </a:spcBef>
            </a:pPr>
            <a:endParaRPr lang="en-US" sz="4899" spc="48">
              <a:solidFill>
                <a:srgbClr val="E18455"/>
              </a:solidFill>
              <a:latin typeface="Poppins Bold"/>
            </a:endParaRPr>
          </a:p>
        </p:txBody>
      </p:sp>
      <p:grpSp>
        <p:nvGrpSpPr>
          <p:cNvPr id="18" name="Group 18"/>
          <p:cNvGrpSpPr/>
          <p:nvPr/>
        </p:nvGrpSpPr>
        <p:grpSpPr>
          <a:xfrm>
            <a:off x="3749859" y="5141158"/>
            <a:ext cx="12168470" cy="3814974"/>
            <a:chOff x="-34674" y="-171450"/>
            <a:chExt cx="3204864" cy="1004767"/>
          </a:xfrm>
        </p:grpSpPr>
        <p:sp>
          <p:nvSpPr>
            <p:cNvPr id="19" name="Freeform 19"/>
            <p:cNvSpPr/>
            <p:nvPr/>
          </p:nvSpPr>
          <p:spPr>
            <a:xfrm>
              <a:off x="-34674" y="0"/>
              <a:ext cx="3204864" cy="825119"/>
            </a:xfrm>
            <a:custGeom>
              <a:avLst/>
              <a:gdLst/>
              <a:ahLst/>
              <a:cxnLst/>
              <a:rect l="l" t="t" r="r" b="b"/>
              <a:pathLst>
                <a:path w="2814214" h="825119">
                  <a:moveTo>
                    <a:pt x="72454" y="0"/>
                  </a:moveTo>
                  <a:lnTo>
                    <a:pt x="2741760" y="0"/>
                  </a:lnTo>
                  <a:cubicBezTo>
                    <a:pt x="2781776" y="0"/>
                    <a:pt x="2814214" y="32439"/>
                    <a:pt x="2814214" y="72454"/>
                  </a:cubicBezTo>
                  <a:lnTo>
                    <a:pt x="2814214" y="752664"/>
                  </a:lnTo>
                  <a:cubicBezTo>
                    <a:pt x="2814214" y="792680"/>
                    <a:pt x="2781776" y="825119"/>
                    <a:pt x="2741760" y="825119"/>
                  </a:cubicBezTo>
                  <a:lnTo>
                    <a:pt x="72454" y="825119"/>
                  </a:lnTo>
                  <a:cubicBezTo>
                    <a:pt x="32439" y="825119"/>
                    <a:pt x="0" y="792680"/>
                    <a:pt x="0" y="752664"/>
                  </a:cubicBezTo>
                  <a:lnTo>
                    <a:pt x="0" y="72454"/>
                  </a:lnTo>
                  <a:cubicBezTo>
                    <a:pt x="0" y="32439"/>
                    <a:pt x="32439" y="0"/>
                    <a:pt x="72454" y="0"/>
                  </a:cubicBezTo>
                  <a:close/>
                </a:path>
              </a:pathLst>
            </a:custGeom>
            <a:solidFill>
              <a:srgbClr val="000000">
                <a:alpha val="0"/>
              </a:srgbClr>
            </a:solidFill>
            <a:ln w="47625">
              <a:solidFill>
                <a:srgbClr val="5D381C"/>
              </a:solidFill>
            </a:ln>
          </p:spPr>
        </p:sp>
        <p:sp>
          <p:nvSpPr>
            <p:cNvPr id="20" name="TextBox 20"/>
            <p:cNvSpPr txBox="1"/>
            <p:nvPr/>
          </p:nvSpPr>
          <p:spPr>
            <a:xfrm>
              <a:off x="0" y="-171450"/>
              <a:ext cx="2960967" cy="1004767"/>
            </a:xfrm>
            <a:prstGeom prst="rect">
              <a:avLst/>
            </a:prstGeom>
          </p:spPr>
          <p:txBody>
            <a:bodyPr lIns="50800" tIns="50800" rIns="50800" bIns="50800" rtlCol="0" anchor="ctr"/>
            <a:lstStyle/>
            <a:p>
              <a:pPr algn="ctr">
                <a:lnSpc>
                  <a:spcPts val="8539"/>
                </a:lnSpc>
                <a:spcBef>
                  <a:spcPct val="0"/>
                </a:spcBef>
              </a:pPr>
              <a:r>
                <a:rPr lang="en-US" sz="6099" b="1">
                  <a:solidFill>
                    <a:srgbClr val="000000"/>
                  </a:solidFill>
                  <a:latin typeface="Times New Roman" pitchFamily="18" charset="0"/>
                  <a:cs typeface="Times New Roman" pitchFamily="18" charset="0"/>
                </a:rPr>
                <a:t>Nhân hóa</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1488</Words>
  <Application>Microsoft Office PowerPoint</Application>
  <PresentationFormat>Custom</PresentationFormat>
  <Paragraphs>217</Paragraphs>
  <Slides>38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Times New Roman</vt:lpstr>
      <vt:lpstr>Calibri</vt:lpstr>
      <vt:lpstr>Coiny</vt:lpstr>
      <vt:lpstr>Poppins Bold</vt:lpstr>
      <vt:lpstr>Poppins</vt:lpstr>
      <vt:lpstr>Office Theme</vt:lpstr>
      <vt:lpstr>Người soạn: Linh Phương Thảo Sđt: 0973269982 Mail: linhthao227@gmail.com  Người kiểm tra: Từ Thị Trang SĐT : 0968231521`       Mail: changchang8598@gmail.com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BIỆN PHÁP TU TỪ ĐỐI</dc:title>
  <dc:creator>0978629169</dc:creator>
  <cp:lastModifiedBy>MyPC</cp:lastModifiedBy>
  <cp:revision>38</cp:revision>
  <dcterms:created xsi:type="dcterms:W3CDTF">2006-08-16T00:00:00Z</dcterms:created>
  <dcterms:modified xsi:type="dcterms:W3CDTF">2023-08-12T02:38:40Z</dcterms:modified>
  <dc:identifier>DAFqGOa4dcY</dc:identifier>
</cp:coreProperties>
</file>