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1" r:id="rId3"/>
    <p:sldId id="257" r:id="rId4"/>
    <p:sldId id="817" r:id="rId5"/>
    <p:sldId id="820" r:id="rId6"/>
    <p:sldId id="298" r:id="rId7"/>
    <p:sldId id="339" r:id="rId8"/>
    <p:sldId id="260" r:id="rId9"/>
    <p:sldId id="261" r:id="rId10"/>
    <p:sldId id="262" r:id="rId11"/>
    <p:sldId id="263" r:id="rId12"/>
    <p:sldId id="258" r:id="rId13"/>
    <p:sldId id="818" r:id="rId14"/>
    <p:sldId id="259" r:id="rId15"/>
    <p:sldId id="324" r:id="rId16"/>
    <p:sldId id="325" r:id="rId17"/>
    <p:sldId id="307" r:id="rId18"/>
    <p:sldId id="267" r:id="rId19"/>
    <p:sldId id="268" r:id="rId20"/>
    <p:sldId id="326" r:id="rId21"/>
    <p:sldId id="329" r:id="rId22"/>
    <p:sldId id="330" r:id="rId23"/>
    <p:sldId id="332" r:id="rId24"/>
    <p:sldId id="334" r:id="rId25"/>
    <p:sldId id="823" r:id="rId26"/>
    <p:sldId id="333" r:id="rId27"/>
    <p:sldId id="331" r:id="rId28"/>
    <p:sldId id="335" r:id="rId29"/>
    <p:sldId id="337" r:id="rId30"/>
    <p:sldId id="338" r:id="rId31"/>
    <p:sldId id="822" r:id="rId32"/>
    <p:sldId id="821" r:id="rId33"/>
    <p:sldId id="824" r:id="rId34"/>
    <p:sldId id="826" r:id="rId35"/>
    <p:sldId id="44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122" d="100"/>
          <a:sy n="122" d="100"/>
        </p:scale>
        <p:origin x="-120" y="-19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6CED8-1EFA-4850-BE3B-4B228A781508}" type="datetimeFigureOut">
              <a:rPr lang="en-US" smtClean="0"/>
              <a:pPr/>
              <a:t>8/12/2023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64026-7047-4378-AD9C-C2FA0A658621}" type="slidenum">
              <a:rPr lang="en-US" smtClean="0"/>
              <a:pPr/>
              <a:t>‹#›</a:t>
            </a:fld>
            <a:endParaRPr lang="en-US"/>
          </a:p>
        </p:txBody>
      </p:sp>
    </p:spTree>
    <p:extLst>
      <p:ext uri="{BB962C8B-B14F-4D97-AF65-F5344CB8AC3E}">
        <p14:creationId xmlns:p14="http://schemas.microsoft.com/office/powerpoint/2010/main" xmlns="" val="180030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6601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803f896d8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803f896d8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322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9d5f55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9d5f55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dirty="0">
                <a:solidFill>
                  <a:srgbClr val="333333"/>
                </a:solidFill>
                <a:effectLst/>
                <a:latin typeface="Times New Roman" panose="02020603050405020304" pitchFamily="18" charset="0"/>
                <a:ea typeface="Times New Roman" panose="02020603050405020304" pitchFamily="18" charset="0"/>
              </a:rPr>
              <a:t>- Sự thay đổi trong cuộc đời của Kiều: “ân oán rạch ròi”-&gt; “bể oan đã vơi” =&gt; Kiều từ tận đáy cùng của xã hội với ân oán chất chồng, oan khiên không kể xiết giờ đã trả được ân, báo được oán, nỗi oan cũng đã vợi đi phần nào.</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4590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9d5f55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9d5f55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3081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9d5f55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9d5f55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9370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803f896d8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803f896d8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30983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75015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44901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7224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72CF7-40B5-4786-A6AF-72D93A4E19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68664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5</a:t>
            </a:fld>
            <a:endParaRPr lang="zh-CN" altLang="en-US"/>
          </a:p>
        </p:txBody>
      </p:sp>
    </p:spTree>
    <p:extLst>
      <p:ext uri="{BB962C8B-B14F-4D97-AF65-F5344CB8AC3E}">
        <p14:creationId xmlns:p14="http://schemas.microsoft.com/office/powerpoint/2010/main" xmlns="" val="363309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1885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803f896d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803f896d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23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803f896d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803f896d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2061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fld id="{1FB71241-AA9C-4918-90FF-3F3B73D529A5}" type="slidenum">
              <a:rPr lang="en-US" altLang="en-US" sz="1200">
                <a:latin typeface="Arial" pitchFamily="34" charset="0"/>
              </a:rPr>
              <a:pPr/>
              <a:t>17</a:t>
            </a:fld>
            <a:endParaRPr lang="en-US" altLang="en-US" sz="1200">
              <a:latin typeface="Arial" pitchFamily="34" charset="0"/>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xmlns="" val="211253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9f12e5670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9f12e5670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1727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9f12e5670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9f12e5670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0935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8AD084D-DBC7-237C-7A42-ED45DAD8470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6ADD8851-646F-342C-B18B-135695948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7A5DD99B-E710-8444-CD3C-426FCE714FC4}"/>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950B58FD-3F41-8B2A-2A65-E5A9E5816C5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9452EB58-AF32-6934-193D-8F90A1B96453}"/>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126619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6038C29-9661-0D67-4EB2-89DECD52511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91E7EEF1-8B12-1476-85A4-44D06727DE9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53658E1F-4562-F08A-6406-F1842CCCBAEB}"/>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2050E0A0-A686-7E05-362A-2CC7CAFEB3B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45AA52D0-A957-15C3-50A1-150E2876BE73}"/>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322502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EBA7C373-C226-D066-BD0E-9718D6F4C39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7C7DBA4E-86D5-4BC2-BED1-41575296CCA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6489477D-787E-7903-BB60-C933D8C65867}"/>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C9A3AA34-F831-4EF2-258A-3B8A1C7AD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073D2277-49C6-8983-D19C-32F6FA38E1CF}"/>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375652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3742800" y="4600057"/>
            <a:ext cx="4706400" cy="473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552400" y="1498533"/>
            <a:ext cx="7087200" cy="2124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6667" b="0">
                <a:latin typeface="Merienda One"/>
                <a:ea typeface="Merienda One"/>
                <a:cs typeface="Merienda One"/>
                <a:sym typeface="Merienda One"/>
              </a:defRPr>
            </a:lvl1pPr>
            <a:lvl2pPr lvl="1" rtl="0">
              <a:spcBef>
                <a:spcPts val="0"/>
              </a:spcBef>
              <a:spcAft>
                <a:spcPts val="0"/>
              </a:spcAft>
              <a:buClr>
                <a:srgbClr val="191919"/>
              </a:buClr>
              <a:buSzPts val="5200"/>
              <a:buNone/>
              <a:defRPr sz="6933">
                <a:solidFill>
                  <a:srgbClr val="191919"/>
                </a:solidFill>
              </a:defRPr>
            </a:lvl2pPr>
            <a:lvl3pPr lvl="2" rtl="0">
              <a:spcBef>
                <a:spcPts val="0"/>
              </a:spcBef>
              <a:spcAft>
                <a:spcPts val="0"/>
              </a:spcAft>
              <a:buClr>
                <a:srgbClr val="191919"/>
              </a:buClr>
              <a:buSzPts val="5200"/>
              <a:buNone/>
              <a:defRPr sz="6933">
                <a:solidFill>
                  <a:srgbClr val="191919"/>
                </a:solidFill>
              </a:defRPr>
            </a:lvl3pPr>
            <a:lvl4pPr lvl="3" rtl="0">
              <a:spcBef>
                <a:spcPts val="0"/>
              </a:spcBef>
              <a:spcAft>
                <a:spcPts val="0"/>
              </a:spcAft>
              <a:buClr>
                <a:srgbClr val="191919"/>
              </a:buClr>
              <a:buSzPts val="5200"/>
              <a:buNone/>
              <a:defRPr sz="6933">
                <a:solidFill>
                  <a:srgbClr val="191919"/>
                </a:solidFill>
              </a:defRPr>
            </a:lvl4pPr>
            <a:lvl5pPr lvl="4" rtl="0">
              <a:spcBef>
                <a:spcPts val="0"/>
              </a:spcBef>
              <a:spcAft>
                <a:spcPts val="0"/>
              </a:spcAft>
              <a:buClr>
                <a:srgbClr val="191919"/>
              </a:buClr>
              <a:buSzPts val="5200"/>
              <a:buNone/>
              <a:defRPr sz="6933">
                <a:solidFill>
                  <a:srgbClr val="191919"/>
                </a:solidFill>
              </a:defRPr>
            </a:lvl5pPr>
            <a:lvl6pPr lvl="5" rtl="0">
              <a:spcBef>
                <a:spcPts val="0"/>
              </a:spcBef>
              <a:spcAft>
                <a:spcPts val="0"/>
              </a:spcAft>
              <a:buClr>
                <a:srgbClr val="191919"/>
              </a:buClr>
              <a:buSzPts val="5200"/>
              <a:buNone/>
              <a:defRPr sz="6933">
                <a:solidFill>
                  <a:srgbClr val="191919"/>
                </a:solidFill>
              </a:defRPr>
            </a:lvl6pPr>
            <a:lvl7pPr lvl="6" rtl="0">
              <a:spcBef>
                <a:spcPts val="0"/>
              </a:spcBef>
              <a:spcAft>
                <a:spcPts val="0"/>
              </a:spcAft>
              <a:buClr>
                <a:srgbClr val="191919"/>
              </a:buClr>
              <a:buSzPts val="5200"/>
              <a:buNone/>
              <a:defRPr sz="6933">
                <a:solidFill>
                  <a:srgbClr val="191919"/>
                </a:solidFill>
              </a:defRPr>
            </a:lvl7pPr>
            <a:lvl8pPr lvl="7" rtl="0">
              <a:spcBef>
                <a:spcPts val="0"/>
              </a:spcBef>
              <a:spcAft>
                <a:spcPts val="0"/>
              </a:spcAft>
              <a:buClr>
                <a:srgbClr val="191919"/>
              </a:buClr>
              <a:buSzPts val="5200"/>
              <a:buNone/>
              <a:defRPr sz="6933">
                <a:solidFill>
                  <a:srgbClr val="191919"/>
                </a:solidFill>
              </a:defRPr>
            </a:lvl8pPr>
            <a:lvl9pPr lvl="8" rtl="0">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2"/>
          </p:nvPr>
        </p:nvSpPr>
        <p:spPr>
          <a:xfrm>
            <a:off x="4044600" y="3623317"/>
            <a:ext cx="4102800" cy="66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2pPr>
            <a:lvl3pPr lvl="2">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3pPr>
            <a:lvl4pPr lvl="3">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4pPr>
            <a:lvl5pPr lvl="4">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5pPr>
            <a:lvl6pPr lvl="5">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6pPr>
            <a:lvl7pPr lvl="6">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7pPr>
            <a:lvl8pPr lvl="7">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8pPr>
            <a:lvl9pPr lvl="8">
              <a:spcBef>
                <a:spcPts val="2133"/>
              </a:spcBef>
              <a:spcAft>
                <a:spcPts val="2133"/>
              </a:spcAft>
              <a:buClr>
                <a:schemeClr val="accent5"/>
              </a:buClr>
              <a:buSzPts val="3000"/>
              <a:buFont typeface="Merienda One"/>
              <a:buNone/>
              <a:defRPr sz="4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2" cstate="print">
            <a:alphaModFix/>
          </a:blip>
          <a:stretch>
            <a:fillRect/>
          </a:stretch>
        </p:blipFill>
        <p:spPr>
          <a:xfrm rot="1224549">
            <a:off x="-1000782" y="-432171"/>
            <a:ext cx="2539767" cy="4415244"/>
          </a:xfrm>
          <a:prstGeom prst="rect">
            <a:avLst/>
          </a:prstGeom>
          <a:noFill/>
          <a:ln>
            <a:noFill/>
          </a:ln>
        </p:spPr>
      </p:pic>
    </p:spTree>
    <p:extLst>
      <p:ext uri="{BB962C8B-B14F-4D97-AF65-F5344CB8AC3E}">
        <p14:creationId xmlns:p14="http://schemas.microsoft.com/office/powerpoint/2010/main" xmlns="" val="1105263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 name="Google Shape;19;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2"/>
              </a:buClr>
              <a:buSzPts val="1400"/>
              <a:buAutoNum type="arabicPeriod"/>
              <a:defRPr sz="14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pic>
        <p:nvPicPr>
          <p:cNvPr id="20" name="Google Shape;20;p4"/>
          <p:cNvPicPr preferRelativeResize="0"/>
          <p:nvPr/>
        </p:nvPicPr>
        <p:blipFill>
          <a:blip r:embed="rId2" cstate="print">
            <a:alphaModFix/>
          </a:blip>
          <a:stretch>
            <a:fillRect/>
          </a:stretch>
        </p:blipFill>
        <p:spPr>
          <a:xfrm rot="2288479">
            <a:off x="-90507" y="5664005"/>
            <a:ext cx="902883" cy="1596523"/>
          </a:xfrm>
          <a:prstGeom prst="rect">
            <a:avLst/>
          </a:prstGeom>
          <a:noFill/>
          <a:ln>
            <a:noFill/>
          </a:ln>
        </p:spPr>
      </p:pic>
    </p:spTree>
    <p:extLst>
      <p:ext uri="{BB962C8B-B14F-4D97-AF65-F5344CB8AC3E}">
        <p14:creationId xmlns:p14="http://schemas.microsoft.com/office/powerpoint/2010/main" xmlns="" val="2056458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0" name="Google Shape;70;p13"/>
          <p:cNvSpPr txBox="1">
            <a:spLocks noGrp="1"/>
          </p:cNvSpPr>
          <p:nvPr>
            <p:ph type="title" idx="2"/>
          </p:nvPr>
        </p:nvSpPr>
        <p:spPr>
          <a:xfrm>
            <a:off x="2121500" y="2233033"/>
            <a:ext cx="3091600" cy="52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667">
                <a:solidFill>
                  <a:schemeClr val="accent5"/>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71" name="Google Shape;71;p13"/>
          <p:cNvSpPr txBox="1">
            <a:spLocks noGrp="1"/>
          </p:cNvSpPr>
          <p:nvPr>
            <p:ph type="subTitle" idx="1"/>
          </p:nvPr>
        </p:nvSpPr>
        <p:spPr>
          <a:xfrm>
            <a:off x="1776167" y="2698300"/>
            <a:ext cx="3437200" cy="6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2" name="Google Shape;72;p13"/>
          <p:cNvSpPr txBox="1">
            <a:spLocks noGrp="1"/>
          </p:cNvSpPr>
          <p:nvPr>
            <p:ph type="title" idx="3" hasCustomPrompt="1"/>
          </p:nvPr>
        </p:nvSpPr>
        <p:spPr>
          <a:xfrm rot="2232">
            <a:off x="5275333" y="2233267"/>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3" name="Google Shape;73;p13"/>
          <p:cNvSpPr txBox="1">
            <a:spLocks noGrp="1"/>
          </p:cNvSpPr>
          <p:nvPr>
            <p:ph type="title" idx="4"/>
          </p:nvPr>
        </p:nvSpPr>
        <p:spPr>
          <a:xfrm>
            <a:off x="2119225" y="4184900"/>
            <a:ext cx="3094000" cy="52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667">
                <a:solidFill>
                  <a:schemeClr val="lt2"/>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74" name="Google Shape;74;p13"/>
          <p:cNvSpPr txBox="1">
            <a:spLocks noGrp="1"/>
          </p:cNvSpPr>
          <p:nvPr>
            <p:ph type="subTitle" idx="5"/>
          </p:nvPr>
        </p:nvSpPr>
        <p:spPr>
          <a:xfrm>
            <a:off x="1776167" y="4650167"/>
            <a:ext cx="3437200" cy="6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5" name="Google Shape;75;p13"/>
          <p:cNvSpPr txBox="1">
            <a:spLocks noGrp="1"/>
          </p:cNvSpPr>
          <p:nvPr>
            <p:ph type="title" idx="6" hasCustomPrompt="1"/>
          </p:nvPr>
        </p:nvSpPr>
        <p:spPr>
          <a:xfrm rot="2232">
            <a:off x="5275333" y="4185133"/>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6" name="Google Shape;76;p13"/>
          <p:cNvSpPr txBox="1">
            <a:spLocks noGrp="1"/>
          </p:cNvSpPr>
          <p:nvPr>
            <p:ph type="title" idx="7"/>
          </p:nvPr>
        </p:nvSpPr>
        <p:spPr>
          <a:xfrm>
            <a:off x="6988541" y="2233033"/>
            <a:ext cx="3094000" cy="5284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 name="Google Shape;77;p13"/>
          <p:cNvSpPr txBox="1">
            <a:spLocks noGrp="1"/>
          </p:cNvSpPr>
          <p:nvPr>
            <p:ph type="subTitle" idx="8"/>
          </p:nvPr>
        </p:nvSpPr>
        <p:spPr>
          <a:xfrm>
            <a:off x="6988267" y="2698300"/>
            <a:ext cx="3437200" cy="6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8" name="Google Shape;78;p13"/>
          <p:cNvSpPr txBox="1">
            <a:spLocks noGrp="1"/>
          </p:cNvSpPr>
          <p:nvPr>
            <p:ph type="title" idx="9" hasCustomPrompt="1"/>
          </p:nvPr>
        </p:nvSpPr>
        <p:spPr>
          <a:xfrm rot="2232">
            <a:off x="6304033" y="2233267"/>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9" name="Google Shape;79;p13"/>
          <p:cNvSpPr txBox="1">
            <a:spLocks noGrp="1"/>
          </p:cNvSpPr>
          <p:nvPr>
            <p:ph type="title" idx="13"/>
          </p:nvPr>
        </p:nvSpPr>
        <p:spPr>
          <a:xfrm>
            <a:off x="6988467" y="4184900"/>
            <a:ext cx="3096000" cy="5284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0" name="Google Shape;80;p13"/>
          <p:cNvSpPr txBox="1">
            <a:spLocks noGrp="1"/>
          </p:cNvSpPr>
          <p:nvPr>
            <p:ph type="subTitle" idx="14"/>
          </p:nvPr>
        </p:nvSpPr>
        <p:spPr>
          <a:xfrm>
            <a:off x="6988267" y="4650167"/>
            <a:ext cx="3437200" cy="6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81" name="Google Shape;81;p13"/>
          <p:cNvSpPr txBox="1">
            <a:spLocks noGrp="1"/>
          </p:cNvSpPr>
          <p:nvPr>
            <p:ph type="title" idx="15" hasCustomPrompt="1"/>
          </p:nvPr>
        </p:nvSpPr>
        <p:spPr>
          <a:xfrm rot="2232">
            <a:off x="6304033" y="4185133"/>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82" name="Google Shape;82;p13"/>
          <p:cNvPicPr preferRelativeResize="0"/>
          <p:nvPr/>
        </p:nvPicPr>
        <p:blipFill>
          <a:blip r:embed="rId2">
            <a:alphaModFix/>
          </a:blip>
          <a:stretch>
            <a:fillRect/>
          </a:stretch>
        </p:blipFill>
        <p:spPr>
          <a:xfrm>
            <a:off x="10300233" y="3878468"/>
            <a:ext cx="2993000" cy="3610265"/>
          </a:xfrm>
          <a:prstGeom prst="rect">
            <a:avLst/>
          </a:prstGeom>
          <a:noFill/>
          <a:ln>
            <a:noFill/>
          </a:ln>
        </p:spPr>
      </p:pic>
      <p:pic>
        <p:nvPicPr>
          <p:cNvPr id="83" name="Google Shape;83;p13"/>
          <p:cNvPicPr preferRelativeResize="0"/>
          <p:nvPr/>
        </p:nvPicPr>
        <p:blipFill>
          <a:blip r:embed="rId3" cstate="print">
            <a:alphaModFix/>
          </a:blip>
          <a:stretch>
            <a:fillRect/>
          </a:stretch>
        </p:blipFill>
        <p:spPr>
          <a:xfrm rot="-2168653">
            <a:off x="9599185" y="5964227"/>
            <a:ext cx="1358968" cy="873219"/>
          </a:xfrm>
          <a:prstGeom prst="rect">
            <a:avLst/>
          </a:prstGeom>
          <a:noFill/>
          <a:ln>
            <a:noFill/>
          </a:ln>
        </p:spPr>
      </p:pic>
      <p:pic>
        <p:nvPicPr>
          <p:cNvPr id="84" name="Google Shape;84;p13"/>
          <p:cNvPicPr preferRelativeResize="0"/>
          <p:nvPr/>
        </p:nvPicPr>
        <p:blipFill>
          <a:blip r:embed="rId3" cstate="print">
            <a:alphaModFix/>
          </a:blip>
          <a:stretch>
            <a:fillRect/>
          </a:stretch>
        </p:blipFill>
        <p:spPr>
          <a:xfrm rot="9529000">
            <a:off x="1431181" y="40991"/>
            <a:ext cx="1358972" cy="873217"/>
          </a:xfrm>
          <a:prstGeom prst="rect">
            <a:avLst/>
          </a:prstGeom>
          <a:noFill/>
          <a:ln>
            <a:noFill/>
          </a:ln>
        </p:spPr>
      </p:pic>
      <p:pic>
        <p:nvPicPr>
          <p:cNvPr id="85" name="Google Shape;85;p13"/>
          <p:cNvPicPr preferRelativeResize="0"/>
          <p:nvPr/>
        </p:nvPicPr>
        <p:blipFill>
          <a:blip r:embed="rId2">
            <a:alphaModFix/>
          </a:blip>
          <a:stretch>
            <a:fillRect/>
          </a:stretch>
        </p:blipFill>
        <p:spPr>
          <a:xfrm rot="-10107308">
            <a:off x="-1045167" y="-795931"/>
            <a:ext cx="2993000" cy="3610265"/>
          </a:xfrm>
          <a:prstGeom prst="rect">
            <a:avLst/>
          </a:prstGeom>
          <a:noFill/>
          <a:ln>
            <a:noFill/>
          </a:ln>
        </p:spPr>
      </p:pic>
    </p:spTree>
    <p:extLst>
      <p:ext uri="{BB962C8B-B14F-4D97-AF65-F5344CB8AC3E}">
        <p14:creationId xmlns:p14="http://schemas.microsoft.com/office/powerpoint/2010/main" xmlns="" val="38780483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4"/>
        <p:cNvGrpSpPr/>
        <p:nvPr/>
      </p:nvGrpSpPr>
      <p:grpSpPr>
        <a:xfrm>
          <a:off x="0" y="0"/>
          <a:ext cx="0" cy="0"/>
          <a:chOff x="0" y="0"/>
          <a:chExt cx="0" cy="0"/>
        </a:xfrm>
      </p:grpSpPr>
      <p:sp>
        <p:nvSpPr>
          <p:cNvPr id="145" name="Google Shape;145;p19"/>
          <p:cNvSpPr txBox="1">
            <a:spLocks noGrp="1"/>
          </p:cNvSpPr>
          <p:nvPr>
            <p:ph type="title" hasCustomPrompt="1"/>
          </p:nvPr>
        </p:nvSpPr>
        <p:spPr>
          <a:xfrm rot="-572">
            <a:off x="4893000" y="1959545"/>
            <a:ext cx="2406000" cy="1078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6" name="Google Shape;146;p19"/>
          <p:cNvSpPr txBox="1">
            <a:spLocks noGrp="1"/>
          </p:cNvSpPr>
          <p:nvPr>
            <p:ph type="subTitle" idx="1"/>
          </p:nvPr>
        </p:nvSpPr>
        <p:spPr>
          <a:xfrm>
            <a:off x="7461067" y="2150967"/>
            <a:ext cx="3629200" cy="66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7" name="Google Shape;147;p19"/>
          <p:cNvSpPr txBox="1">
            <a:spLocks noGrp="1"/>
          </p:cNvSpPr>
          <p:nvPr>
            <p:ph type="title" idx="2"/>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48" name="Google Shape;148;p19"/>
          <p:cNvSpPr txBox="1">
            <a:spLocks noGrp="1"/>
          </p:cNvSpPr>
          <p:nvPr>
            <p:ph type="title" idx="3" hasCustomPrompt="1"/>
          </p:nvPr>
        </p:nvSpPr>
        <p:spPr>
          <a:xfrm rot="-572">
            <a:off x="4893000" y="3399647"/>
            <a:ext cx="2406000" cy="1078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9" name="Google Shape;149;p19"/>
          <p:cNvSpPr txBox="1">
            <a:spLocks noGrp="1"/>
          </p:cNvSpPr>
          <p:nvPr>
            <p:ph type="subTitle" idx="4"/>
          </p:nvPr>
        </p:nvSpPr>
        <p:spPr>
          <a:xfrm>
            <a:off x="1079633" y="3605433"/>
            <a:ext cx="3629200" cy="66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0" name="Google Shape;150;p19"/>
          <p:cNvSpPr txBox="1">
            <a:spLocks noGrp="1"/>
          </p:cNvSpPr>
          <p:nvPr>
            <p:ph type="title" idx="5" hasCustomPrompt="1"/>
          </p:nvPr>
        </p:nvSpPr>
        <p:spPr>
          <a:xfrm rot="-572">
            <a:off x="4893000" y="4839744"/>
            <a:ext cx="2406000" cy="1078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1" name="Google Shape;151;p19"/>
          <p:cNvSpPr txBox="1">
            <a:spLocks noGrp="1"/>
          </p:cNvSpPr>
          <p:nvPr>
            <p:ph type="subTitle" idx="6"/>
          </p:nvPr>
        </p:nvSpPr>
        <p:spPr>
          <a:xfrm>
            <a:off x="7461067" y="5045533"/>
            <a:ext cx="3535200" cy="66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xmlns="" val="15911629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328500" y="1863600"/>
            <a:ext cx="7534800" cy="3130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46" name="Google Shape;46;p8"/>
          <p:cNvPicPr preferRelativeResize="0"/>
          <p:nvPr/>
        </p:nvPicPr>
        <p:blipFill>
          <a:blip r:embed="rId2" cstate="print">
            <a:alphaModFix/>
          </a:blip>
          <a:stretch>
            <a:fillRect/>
          </a:stretch>
        </p:blipFill>
        <p:spPr>
          <a:xfrm rot="-1176830">
            <a:off x="10752875" y="2294008"/>
            <a:ext cx="306375" cy="418065"/>
          </a:xfrm>
          <a:prstGeom prst="rect">
            <a:avLst/>
          </a:prstGeom>
          <a:noFill/>
          <a:ln>
            <a:noFill/>
          </a:ln>
        </p:spPr>
      </p:pic>
      <p:pic>
        <p:nvPicPr>
          <p:cNvPr id="47" name="Google Shape;47;p8"/>
          <p:cNvPicPr preferRelativeResize="0"/>
          <p:nvPr/>
        </p:nvPicPr>
        <p:blipFill>
          <a:blip r:embed="rId3" cstate="print">
            <a:alphaModFix/>
          </a:blip>
          <a:stretch>
            <a:fillRect/>
          </a:stretch>
        </p:blipFill>
        <p:spPr>
          <a:xfrm rot="-1813129">
            <a:off x="11357295" y="2175216"/>
            <a:ext cx="780733" cy="793835"/>
          </a:xfrm>
          <a:prstGeom prst="rect">
            <a:avLst/>
          </a:prstGeom>
          <a:noFill/>
          <a:ln>
            <a:noFill/>
          </a:ln>
        </p:spPr>
      </p:pic>
      <p:pic>
        <p:nvPicPr>
          <p:cNvPr id="48" name="Google Shape;48;p8"/>
          <p:cNvPicPr preferRelativeResize="0"/>
          <p:nvPr/>
        </p:nvPicPr>
        <p:blipFill>
          <a:blip r:embed="rId4" cstate="print">
            <a:alphaModFix/>
          </a:blip>
          <a:stretch>
            <a:fillRect/>
          </a:stretch>
        </p:blipFill>
        <p:spPr>
          <a:xfrm rot="-807443">
            <a:off x="11337995" y="3278178"/>
            <a:ext cx="515919" cy="571153"/>
          </a:xfrm>
          <a:prstGeom prst="rect">
            <a:avLst/>
          </a:prstGeom>
          <a:noFill/>
          <a:ln>
            <a:noFill/>
          </a:ln>
        </p:spPr>
      </p:pic>
      <p:pic>
        <p:nvPicPr>
          <p:cNvPr id="49" name="Google Shape;49;p8"/>
          <p:cNvPicPr preferRelativeResize="0"/>
          <p:nvPr/>
        </p:nvPicPr>
        <p:blipFill>
          <a:blip r:embed="rId5" cstate="print">
            <a:alphaModFix/>
          </a:blip>
          <a:stretch>
            <a:fillRect/>
          </a:stretch>
        </p:blipFill>
        <p:spPr>
          <a:xfrm>
            <a:off x="10059033" y="3123247"/>
            <a:ext cx="2633499" cy="4581839"/>
          </a:xfrm>
          <a:prstGeom prst="rect">
            <a:avLst/>
          </a:prstGeom>
          <a:noFill/>
          <a:ln>
            <a:noFill/>
          </a:ln>
        </p:spPr>
      </p:pic>
      <p:pic>
        <p:nvPicPr>
          <p:cNvPr id="50" name="Google Shape;50;p8"/>
          <p:cNvPicPr preferRelativeResize="0"/>
          <p:nvPr/>
        </p:nvPicPr>
        <p:blipFill>
          <a:blip r:embed="rId2" cstate="print">
            <a:alphaModFix/>
          </a:blip>
          <a:stretch>
            <a:fillRect/>
          </a:stretch>
        </p:blipFill>
        <p:spPr>
          <a:xfrm rot="9623170">
            <a:off x="1132550" y="4093861"/>
            <a:ext cx="306375" cy="418065"/>
          </a:xfrm>
          <a:prstGeom prst="rect">
            <a:avLst/>
          </a:prstGeom>
          <a:noFill/>
          <a:ln>
            <a:noFill/>
          </a:ln>
        </p:spPr>
      </p:pic>
      <p:pic>
        <p:nvPicPr>
          <p:cNvPr id="51" name="Google Shape;51;p8"/>
          <p:cNvPicPr preferRelativeResize="0"/>
          <p:nvPr/>
        </p:nvPicPr>
        <p:blipFill>
          <a:blip r:embed="rId3" cstate="print">
            <a:alphaModFix/>
          </a:blip>
          <a:stretch>
            <a:fillRect/>
          </a:stretch>
        </p:blipFill>
        <p:spPr>
          <a:xfrm rot="8986871">
            <a:off x="53771" y="3836881"/>
            <a:ext cx="780733" cy="793835"/>
          </a:xfrm>
          <a:prstGeom prst="rect">
            <a:avLst/>
          </a:prstGeom>
          <a:noFill/>
          <a:ln>
            <a:noFill/>
          </a:ln>
        </p:spPr>
      </p:pic>
      <p:pic>
        <p:nvPicPr>
          <p:cNvPr id="52" name="Google Shape;52;p8"/>
          <p:cNvPicPr preferRelativeResize="0"/>
          <p:nvPr/>
        </p:nvPicPr>
        <p:blipFill>
          <a:blip r:embed="rId4" cstate="print">
            <a:alphaModFix/>
          </a:blip>
          <a:stretch>
            <a:fillRect/>
          </a:stretch>
        </p:blipFill>
        <p:spPr>
          <a:xfrm rot="9992557">
            <a:off x="337886" y="2956602"/>
            <a:ext cx="515919" cy="571153"/>
          </a:xfrm>
          <a:prstGeom prst="rect">
            <a:avLst/>
          </a:prstGeom>
          <a:noFill/>
          <a:ln>
            <a:noFill/>
          </a:ln>
        </p:spPr>
      </p:pic>
      <p:pic>
        <p:nvPicPr>
          <p:cNvPr id="53" name="Google Shape;53;p8"/>
          <p:cNvPicPr preferRelativeResize="0"/>
          <p:nvPr/>
        </p:nvPicPr>
        <p:blipFill>
          <a:blip r:embed="rId5" cstate="print">
            <a:alphaModFix/>
          </a:blip>
          <a:stretch>
            <a:fillRect/>
          </a:stretch>
        </p:blipFill>
        <p:spPr>
          <a:xfrm rot="10800000">
            <a:off x="-500734" y="-899153"/>
            <a:ext cx="2633499" cy="4581839"/>
          </a:xfrm>
          <a:prstGeom prst="rect">
            <a:avLst/>
          </a:prstGeom>
          <a:noFill/>
          <a:ln>
            <a:noFill/>
          </a:ln>
        </p:spPr>
      </p:pic>
    </p:spTree>
    <p:extLst>
      <p:ext uri="{BB962C8B-B14F-4D97-AF65-F5344CB8AC3E}">
        <p14:creationId xmlns:p14="http://schemas.microsoft.com/office/powerpoint/2010/main" xmlns="" val="38294563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89200" y="4151567"/>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5503200" y="1517233"/>
            <a:ext cx="1185600" cy="255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333"/>
              </a:spcBef>
              <a:spcAft>
                <a:spcPts val="0"/>
              </a:spcAft>
              <a:buSzPts val="6000"/>
              <a:buNone/>
              <a:defRPr sz="10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rot="473">
            <a:off x="3212900" y="5217067"/>
            <a:ext cx="5813600" cy="53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xmlns="" val="25420043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786">
            <a:off x="4346867" y="4524227"/>
            <a:ext cx="3498400" cy="579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1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8" name="Google Shape;88;p14"/>
          <p:cNvSpPr txBox="1">
            <a:spLocks noGrp="1"/>
          </p:cNvSpPr>
          <p:nvPr>
            <p:ph type="subTitle" idx="1"/>
          </p:nvPr>
        </p:nvSpPr>
        <p:spPr>
          <a:xfrm>
            <a:off x="2254767" y="2414233"/>
            <a:ext cx="7682400" cy="210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9" name="Google Shape;89;p14"/>
          <p:cNvPicPr preferRelativeResize="0"/>
          <p:nvPr/>
        </p:nvPicPr>
        <p:blipFill>
          <a:blip r:embed="rId2">
            <a:alphaModFix/>
          </a:blip>
          <a:stretch>
            <a:fillRect/>
          </a:stretch>
        </p:blipFill>
        <p:spPr>
          <a:xfrm rot="-692692" flipH="1">
            <a:off x="-1045167" y="3615488"/>
            <a:ext cx="2993000" cy="3610265"/>
          </a:xfrm>
          <a:prstGeom prst="rect">
            <a:avLst/>
          </a:prstGeom>
          <a:noFill/>
          <a:ln>
            <a:noFill/>
          </a:ln>
        </p:spPr>
      </p:pic>
      <p:pic>
        <p:nvPicPr>
          <p:cNvPr id="90" name="Google Shape;90;p14"/>
          <p:cNvPicPr preferRelativeResize="0"/>
          <p:nvPr/>
        </p:nvPicPr>
        <p:blipFill>
          <a:blip r:embed="rId2">
            <a:alphaModFix/>
          </a:blip>
          <a:stretch>
            <a:fillRect/>
          </a:stretch>
        </p:blipFill>
        <p:spPr>
          <a:xfrm rot="10800000" flipH="1">
            <a:off x="10300233" y="-1058913"/>
            <a:ext cx="2993000" cy="3610265"/>
          </a:xfrm>
          <a:prstGeom prst="rect">
            <a:avLst/>
          </a:prstGeom>
          <a:noFill/>
          <a:ln>
            <a:noFill/>
          </a:ln>
        </p:spPr>
      </p:pic>
    </p:spTree>
    <p:extLst>
      <p:ext uri="{BB962C8B-B14F-4D97-AF65-F5344CB8AC3E}">
        <p14:creationId xmlns:p14="http://schemas.microsoft.com/office/powerpoint/2010/main" xmlns="" val="30658281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2271047"/>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D846AC-230F-4193-0895-F295C4D0980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9067B251-DD84-4BBB-89BF-094303FB1D6C}"/>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158FA5C-98D0-6BA7-B866-7D27BAD677AE}"/>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1E0B7900-6243-140C-761F-0ABCFCA971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DA8A3AA2-B7BB-A011-01AF-6F9FF2A8AE2E}"/>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291773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D9908F0-D609-758B-E482-0EA2954457C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5D8A9642-06AA-7D2A-C1C2-D06090D45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6FA96C95-CCF8-1201-6859-DAC3607B9835}"/>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63189C22-4ADD-B7E5-AB5A-62ACAC1FC59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B2904D3C-52E1-D4BB-FA83-C145D2B16005}"/>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13750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2042BC8-0EDB-3D0B-C14A-B47C071CB30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40A41B55-2299-2129-FEA7-86AA0735DF1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92D17F05-DE5D-CFA8-38D9-375B9C3739A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7809A23B-C697-0FF6-A7DB-D4B5D1C073C5}"/>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6" name="Chỗ dành sẵn cho Chân trang 5">
            <a:extLst>
              <a:ext uri="{FF2B5EF4-FFF2-40B4-BE49-F238E27FC236}">
                <a16:creationId xmlns="" xmlns:a16="http://schemas.microsoft.com/office/drawing/2014/main" id="{06FCC218-132D-00B5-7AC6-36D1DDC5389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6D21C803-38B3-9169-13E0-1A42B52438C6}"/>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47462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CD2E11-257D-D990-871D-FA1F06E3CCE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93BF6DDD-ED7E-7646-423D-96E648FBC4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061D8AE5-C418-9BD5-5D28-769CFE61CB9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BBF673E1-03AF-E7AA-4D2B-DB4C77EF0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D3D28E87-D274-EE82-25F5-3F5DF291E9B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6BB78AAA-40E0-F08C-B99E-8FC2F0BC3405}"/>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8" name="Chỗ dành sẵn cho Chân trang 7">
            <a:extLst>
              <a:ext uri="{FF2B5EF4-FFF2-40B4-BE49-F238E27FC236}">
                <a16:creationId xmlns="" xmlns:a16="http://schemas.microsoft.com/office/drawing/2014/main" id="{A5C413C3-B958-C684-AD4F-0DEE5375A43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 xmlns:a16="http://schemas.microsoft.com/office/drawing/2014/main" id="{10CB33AD-2F51-13AD-60A5-8C45A3D1E987}"/>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143443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69D3219-8793-4EB0-87FC-820166E654D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C7AEB9E2-EA79-D2CE-1589-0807985C8640}"/>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4" name="Chỗ dành sẵn cho Chân trang 3">
            <a:extLst>
              <a:ext uri="{FF2B5EF4-FFF2-40B4-BE49-F238E27FC236}">
                <a16:creationId xmlns="" xmlns:a16="http://schemas.microsoft.com/office/drawing/2014/main" id="{6BEA57E6-1FFD-1E3A-92B8-12CB4E4AD38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7018679E-7718-57F6-874D-612E1D433749}"/>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280153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09E513D3-0E82-652B-8B9F-CEFDD4911E47}"/>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3" name="Chỗ dành sẵn cho Chân trang 2">
            <a:extLst>
              <a:ext uri="{FF2B5EF4-FFF2-40B4-BE49-F238E27FC236}">
                <a16:creationId xmlns="" xmlns:a16="http://schemas.microsoft.com/office/drawing/2014/main" id="{E6E01F38-2C10-0135-0289-AECCD975FE7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 xmlns:a16="http://schemas.microsoft.com/office/drawing/2014/main" id="{63448528-3A39-5945-1440-B049A6CA5BA9}"/>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389344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2EA45A5-963F-2B6F-C9A7-8655113BE8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1768F931-24EA-3955-6448-1C2D843F3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B4A1A9E1-981A-AC0F-A8F3-3D9CFB720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BBB6399-4359-3843-A430-A3B8DBB62997}"/>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6" name="Chỗ dành sẵn cho Chân trang 5">
            <a:extLst>
              <a:ext uri="{FF2B5EF4-FFF2-40B4-BE49-F238E27FC236}">
                <a16:creationId xmlns="" xmlns:a16="http://schemas.microsoft.com/office/drawing/2014/main" id="{DD9F918B-5C12-8F43-BE5F-F2363937284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072D1CD0-688C-651F-F966-61FE48C2CEC3}"/>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342331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E6454C5-F5EF-C05F-66BE-60B69F274D4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428ED634-4C1D-E302-C2C1-7CEFC2FFE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905877BC-4036-AFE5-690E-F1D1F3BBA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B7CE941-B5E2-437D-675C-8D22131F94EF}"/>
              </a:ext>
            </a:extLst>
          </p:cNvPr>
          <p:cNvSpPr>
            <a:spLocks noGrp="1"/>
          </p:cNvSpPr>
          <p:nvPr>
            <p:ph type="dt" sz="half" idx="10"/>
          </p:nvPr>
        </p:nvSpPr>
        <p:spPr/>
        <p:txBody>
          <a:bodyPr/>
          <a:lstStyle/>
          <a:p>
            <a:fld id="{AFD335A1-2535-46B5-A531-5D22785D018A}" type="datetimeFigureOut">
              <a:rPr lang="en-US" smtClean="0"/>
              <a:pPr/>
              <a:t>8/12/2023</a:t>
            </a:fld>
            <a:endParaRPr lang="en-US"/>
          </a:p>
        </p:txBody>
      </p:sp>
      <p:sp>
        <p:nvSpPr>
          <p:cNvPr id="6" name="Chỗ dành sẵn cho Chân trang 5">
            <a:extLst>
              <a:ext uri="{FF2B5EF4-FFF2-40B4-BE49-F238E27FC236}">
                <a16:creationId xmlns="" xmlns:a16="http://schemas.microsoft.com/office/drawing/2014/main" id="{F1A2388F-F871-719C-2342-297DC853987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63B66EBF-460E-EB09-C164-54B6171C09A4}"/>
              </a:ext>
            </a:extLst>
          </p:cNvPr>
          <p:cNvSpPr>
            <a:spLocks noGrp="1"/>
          </p:cNvSpPr>
          <p:nvPr>
            <p:ph type="sldNum" sz="quarter" idx="12"/>
          </p:nvPr>
        </p:nvSpPr>
        <p:spPr/>
        <p:txBody>
          <a:body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297750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44CA74DA-BFA2-7562-4D6C-0D9690DC9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F2036A3C-4EF4-34C3-DA51-B87E555CB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B204DFC1-E1E0-452D-E0CA-CA2DAF1E4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335A1-2535-46B5-A531-5D22785D018A}" type="datetimeFigureOut">
              <a:rPr lang="en-US" smtClean="0"/>
              <a:pPr/>
              <a:t>8/12/2023</a:t>
            </a:fld>
            <a:endParaRPr lang="en-US"/>
          </a:p>
        </p:txBody>
      </p:sp>
      <p:sp>
        <p:nvSpPr>
          <p:cNvPr id="5" name="Chỗ dành sẵn cho Chân trang 4">
            <a:extLst>
              <a:ext uri="{FF2B5EF4-FFF2-40B4-BE49-F238E27FC236}">
                <a16:creationId xmlns="" xmlns:a16="http://schemas.microsoft.com/office/drawing/2014/main" id="{033A83EB-212A-EFA9-D33A-015F01824A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 xmlns:a16="http://schemas.microsoft.com/office/drawing/2014/main" id="{369AA1C7-5775-1BB8-B704-EE2F38F895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9E27C-EAFD-49E3-99D5-30C6D0F13CB3}" type="slidenum">
              <a:rPr lang="en-US" smtClean="0"/>
              <a:pPr/>
              <a:t>‹#›</a:t>
            </a:fld>
            <a:endParaRPr lang="en-US"/>
          </a:p>
        </p:txBody>
      </p:sp>
    </p:spTree>
    <p:extLst>
      <p:ext uri="{BB962C8B-B14F-4D97-AF65-F5344CB8AC3E}">
        <p14:creationId xmlns:p14="http://schemas.microsoft.com/office/powerpoint/2010/main" xmlns="" val="1728105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0.xml"/><Relationship Id="rId18" Type="http://schemas.openxmlformats.org/officeDocument/2006/relationships/image" Target="../media/image33.gif"/><Relationship Id="rId3" Type="http://schemas.openxmlformats.org/officeDocument/2006/relationships/image" Target="../media/image22.jpe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image" Target="../media/image31.png"/><Relationship Id="rId20"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9.xml"/><Relationship Id="rId5" Type="http://schemas.openxmlformats.org/officeDocument/2006/relationships/image" Target="../media/image24.png"/><Relationship Id="rId15" Type="http://schemas.openxmlformats.org/officeDocument/2006/relationships/slide" Target="slide11.xml"/><Relationship Id="rId10" Type="http://schemas.openxmlformats.org/officeDocument/2006/relationships/image" Target="../media/image28.png"/><Relationship Id="rId19" Type="http://schemas.openxmlformats.org/officeDocument/2006/relationships/image" Target="../media/image34.gif"/><Relationship Id="rId4" Type="http://schemas.openxmlformats.org/officeDocument/2006/relationships/image" Target="../media/image23.png"/><Relationship Id="rId9" Type="http://schemas.openxmlformats.org/officeDocument/2006/relationships/slide" Target="slide8.xml"/><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4"/>
          <p:cNvSpPr/>
          <p:nvPr/>
        </p:nvSpPr>
        <p:spPr>
          <a:xfrm rot="-1581577">
            <a:off x="-329818" y="1158072"/>
            <a:ext cx="3808383" cy="2422619"/>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2"/>
            <a:stretch>
              <a:fillRect t="-90169"/>
            </a:stretch>
          </a:blipFill>
        </p:spPr>
      </p:sp>
      <p:sp>
        <p:nvSpPr>
          <p:cNvPr id="7" name="Freeform 7"/>
          <p:cNvSpPr/>
          <p:nvPr/>
        </p:nvSpPr>
        <p:spPr>
          <a:xfrm rot="20794540" flipH="1">
            <a:off x="-635425" y="3889466"/>
            <a:ext cx="3062114" cy="2821949"/>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3"/>
            <a:stretch>
              <a:fillRect/>
            </a:stretch>
          </a:blipFill>
        </p:spPr>
      </p:sp>
      <p:sp>
        <p:nvSpPr>
          <p:cNvPr id="9" name="Freeform 9"/>
          <p:cNvSpPr/>
          <p:nvPr/>
        </p:nvSpPr>
        <p:spPr>
          <a:xfrm rot="-806752">
            <a:off x="9552700" y="210936"/>
            <a:ext cx="2170789" cy="3024134"/>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4"/>
            <a:stretch>
              <a:fillRect/>
            </a:stretch>
          </a:blipFill>
        </p:spPr>
      </p:sp>
      <p:sp>
        <p:nvSpPr>
          <p:cNvPr id="13" name="TextBox 3">
            <a:extLst>
              <a:ext uri="{FF2B5EF4-FFF2-40B4-BE49-F238E27FC236}">
                <a16:creationId xmlns="" xmlns:a16="http://schemas.microsoft.com/office/drawing/2014/main" id="{C8B9039C-994B-0F9B-37D3-B9D6F4E3E7F7}"/>
              </a:ext>
            </a:extLst>
          </p:cNvPr>
          <p:cNvSpPr txBox="1"/>
          <p:nvPr/>
        </p:nvSpPr>
        <p:spPr>
          <a:xfrm>
            <a:off x="1876231" y="1900441"/>
            <a:ext cx="8761863" cy="1672124"/>
          </a:xfrm>
          <a:prstGeom prst="rect">
            <a:avLst/>
          </a:prstGeom>
          <a:noFill/>
        </p:spPr>
        <p:txBody>
          <a:bodyPr wrap="square" rtlCol="0">
            <a:spAutoFit/>
          </a:bodyPr>
          <a:lstStyle/>
          <a:p>
            <a:pPr algn="ctr"/>
            <a:r>
              <a:rPr lang="vi-VN" sz="3733" b="1" dirty="0">
                <a:latin typeface="+mj-lt"/>
              </a:rPr>
              <a:t>DỰ ÁN CỘNG ĐỒNG</a:t>
            </a:r>
          </a:p>
          <a:p>
            <a:pPr algn="ctr"/>
            <a:r>
              <a:rPr lang="vi-VN" sz="3733" b="1" dirty="0">
                <a:latin typeface="+mj-lt"/>
              </a:rPr>
              <a:t>NHÓM CÁNH DIỀU </a:t>
            </a:r>
          </a:p>
          <a:p>
            <a:r>
              <a:rPr lang="en-US" sz="2800" b="1" dirty="0">
                <a:solidFill>
                  <a:srgbClr val="0070C0"/>
                </a:solidFill>
                <a:latin typeface="Times New Roman" panose="02020603050405020304" pitchFamily="18" charset="0"/>
                <a:cs typeface="Times New Roman" panose="02020603050405020304" pitchFamily="18" charset="0"/>
              </a:rPr>
              <a:t>ANH HÙNG TIẾNG ĐÃ GỌI RẰNG </a:t>
            </a:r>
            <a:r>
              <a:rPr lang="vi-VN" sz="2800" b="1" dirty="0">
                <a:solidFill>
                  <a:srgbClr val="0070C0"/>
                </a:solidFill>
                <a:latin typeface="Times New Roman" panose="02020603050405020304" pitchFamily="18" charset="0"/>
                <a:cs typeface="Times New Roman" panose="02020603050405020304" pitchFamily="18" charset="0"/>
              </a:rPr>
              <a:t>– NGUYỄN DU</a:t>
            </a:r>
          </a:p>
        </p:txBody>
      </p:sp>
      <p:sp>
        <p:nvSpPr>
          <p:cNvPr id="14" name="TextBox 4">
            <a:extLst>
              <a:ext uri="{FF2B5EF4-FFF2-40B4-BE49-F238E27FC236}">
                <a16:creationId xmlns="" xmlns:a16="http://schemas.microsoft.com/office/drawing/2014/main" id="{A56654EF-67C2-1DAB-2CEC-B3B7B2446857}"/>
              </a:ext>
            </a:extLst>
          </p:cNvPr>
          <p:cNvSpPr txBox="1"/>
          <p:nvPr/>
        </p:nvSpPr>
        <p:spPr>
          <a:xfrm>
            <a:off x="2299874" y="3988159"/>
            <a:ext cx="9305864" cy="1938992"/>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Người soạn: </a:t>
            </a:r>
          </a:p>
          <a:p>
            <a:pPr marL="457189" indent="-457189">
              <a:buAutoNum type="arabicPeriod"/>
            </a:pP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(nguyendau20187@gmail.com)</a:t>
            </a:r>
          </a:p>
          <a:p>
            <a:pPr marL="457189" indent="-457189">
              <a:buAutoNum type="arabicPeriod"/>
            </a:pP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Thu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Thái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TPTN- Thái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(phamthuhuong9588@gmail.com)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 xmlns:a16="http://schemas.microsoft.com/office/drawing/2014/main" id="{DBA46285-AC70-4F24-87DC-EF5358B6E211}"/>
              </a:ext>
            </a:extLst>
          </p:cNvPr>
          <p:cNvSpPr txBox="1"/>
          <p:nvPr/>
        </p:nvSpPr>
        <p:spPr>
          <a:xfrm>
            <a:off x="5168671" y="4965518"/>
            <a:ext cx="2361544"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THÚC SINH</a:t>
            </a:r>
          </a:p>
        </p:txBody>
      </p:sp>
      <p:sp>
        <p:nvSpPr>
          <p:cNvPr id="4" name="TextBox 4">
            <a:extLst>
              <a:ext uri="{FF2B5EF4-FFF2-40B4-BE49-F238E27FC236}">
                <a16:creationId xmlns="" xmlns:a16="http://schemas.microsoft.com/office/drawing/2014/main" id="{0728C2D0-46AD-D26C-C4D0-E5878BEC4CF1}"/>
              </a:ext>
            </a:extLst>
          </p:cNvPr>
          <p:cNvSpPr txBox="1"/>
          <p:nvPr/>
        </p:nvSpPr>
        <p:spPr>
          <a:xfrm>
            <a:off x="1982739" y="1038556"/>
            <a:ext cx="7731532" cy="3730317"/>
          </a:xfrm>
          <a:prstGeom prst="rect">
            <a:avLst/>
          </a:prstGeom>
          <a:noFill/>
        </p:spPr>
        <p:txBody>
          <a:bodyPr wrap="square" rtlCol="0">
            <a:spAutoFit/>
          </a:bodyPr>
          <a:lstStyle/>
          <a:p>
            <a:pPr algn="ct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vật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phẩm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Kiều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đang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được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nhắc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tới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thơ</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dưới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đây</a:t>
            </a:r>
            <a:r>
              <a:rPr lang="en-US" sz="2000" b="1" dirty="0">
                <a:solidFill>
                  <a:schemeClr val="bg1"/>
                </a:solidFill>
                <a:latin typeface="Times New Roman" panose="02020603050405020304" pitchFamily="18" charset="0"/>
                <a:cs typeface="Times New Roman" panose="02020603050405020304" pitchFamily="18" charset="0"/>
              </a:rPr>
              <a:t>?             </a:t>
            </a:r>
          </a:p>
          <a:p>
            <a:pPr algn="ctr">
              <a:lnSpc>
                <a:spcPct val="150000"/>
              </a:lnSpc>
            </a:pPr>
            <a:r>
              <a:rPr lang="en-US" sz="2000" i="1" dirty="0">
                <a:solidFill>
                  <a:schemeClr val="bg1"/>
                </a:solidFill>
                <a:latin typeface="Times New Roman" panose="02020603050405020304" pitchFamily="18" charset="0"/>
                <a:cs typeface="Times New Roman" panose="02020603050405020304" pitchFamily="18" charset="0"/>
              </a:rPr>
              <a:t>           </a:t>
            </a:r>
            <a:r>
              <a:rPr lang="vi-VN" sz="2000" i="1" dirty="0">
                <a:solidFill>
                  <a:schemeClr val="bg1"/>
                </a:solidFill>
                <a:latin typeface="Times New Roman" panose="02020603050405020304" pitchFamily="18" charset="0"/>
                <a:cs typeface="Times New Roman" panose="02020603050405020304" pitchFamily="18" charset="0"/>
              </a:rPr>
              <a:t>Khách du bỗng có một người</a:t>
            </a:r>
            <a:endParaRPr lang="vi-VN" sz="20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vi-VN" sz="2000" i="1" dirty="0">
                <a:solidFill>
                  <a:schemeClr val="bg1"/>
                </a:solidFill>
                <a:latin typeface="Times New Roman" panose="02020603050405020304" pitchFamily="18" charset="0"/>
                <a:cs typeface="Times New Roman" panose="02020603050405020304" pitchFamily="18" charset="0"/>
              </a:rPr>
              <a:t>          Kì Tâm họ Thúc, cũng nòi thư hương</a:t>
            </a:r>
            <a:endParaRPr lang="vi-VN" sz="20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vi-VN" sz="2000" i="1" dirty="0">
                <a:solidFill>
                  <a:schemeClr val="bg1"/>
                </a:solidFill>
                <a:latin typeface="Times New Roman" panose="02020603050405020304" pitchFamily="18" charset="0"/>
                <a:cs typeface="Times New Roman" panose="02020603050405020304" pitchFamily="18" charset="0"/>
              </a:rPr>
              <a:t>         </a:t>
            </a:r>
            <a:r>
              <a:rPr lang="en-US" sz="2000" i="1" dirty="0">
                <a:solidFill>
                  <a:schemeClr val="bg1"/>
                </a:solidFill>
                <a:latin typeface="Times New Roman" panose="02020603050405020304" pitchFamily="18" charset="0"/>
                <a:cs typeface="Times New Roman" panose="02020603050405020304" pitchFamily="18" charset="0"/>
              </a:rPr>
              <a:t>         </a:t>
            </a:r>
            <a:r>
              <a:rPr lang="vi-VN" sz="2000" i="1" dirty="0">
                <a:solidFill>
                  <a:schemeClr val="bg1"/>
                </a:solidFill>
                <a:latin typeface="Times New Roman" panose="02020603050405020304" pitchFamily="18" charset="0"/>
                <a:cs typeface="Times New Roman" panose="02020603050405020304" pitchFamily="18" charset="0"/>
              </a:rPr>
              <a:t> </a:t>
            </a:r>
            <a:r>
              <a:rPr lang="en-US" sz="2000" i="1" dirty="0">
                <a:solidFill>
                  <a:schemeClr val="bg1"/>
                </a:solidFill>
                <a:latin typeface="Times New Roman" panose="02020603050405020304" pitchFamily="18" charset="0"/>
                <a:cs typeface="Times New Roman" panose="02020603050405020304" pitchFamily="18" charset="0"/>
              </a:rPr>
              <a:t> </a:t>
            </a:r>
            <a:r>
              <a:rPr lang="vi-VN" sz="2000" i="1" dirty="0">
                <a:solidFill>
                  <a:schemeClr val="bg1"/>
                </a:solidFill>
                <a:latin typeface="Times New Roman" panose="02020603050405020304" pitchFamily="18" charset="0"/>
                <a:cs typeface="Times New Roman" panose="02020603050405020304" pitchFamily="18" charset="0"/>
              </a:rPr>
              <a:t>Vốn người huyện Tích, châu Thường</a:t>
            </a:r>
            <a:endParaRPr lang="vi-VN" sz="20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vi-VN" sz="2000" i="1" dirty="0">
                <a:solidFill>
                  <a:schemeClr val="bg1"/>
                </a:solidFill>
                <a:latin typeface="Times New Roman" panose="02020603050405020304" pitchFamily="18" charset="0"/>
                <a:cs typeface="Times New Roman" panose="02020603050405020304" pitchFamily="18" charset="0"/>
              </a:rPr>
              <a:t>          Theo nghiêm đường mở ngôi hàng Lâm Tri</a:t>
            </a:r>
            <a:endParaRPr lang="vi-VN" sz="20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vi-VN" sz="2000" i="1" dirty="0">
                <a:solidFill>
                  <a:schemeClr val="bg1"/>
                </a:solidFill>
                <a:latin typeface="Times New Roman" panose="02020603050405020304" pitchFamily="18" charset="0"/>
                <a:cs typeface="Times New Roman" panose="02020603050405020304" pitchFamily="18" charset="0"/>
              </a:rPr>
              <a:t>       Hoa khôi mộ tiếng Kiều Nhi</a:t>
            </a:r>
            <a:endParaRPr lang="vi-VN" sz="20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vi-VN" sz="2000" i="1" dirty="0">
                <a:solidFill>
                  <a:schemeClr val="bg1"/>
                </a:solidFill>
                <a:latin typeface="Times New Roman" panose="02020603050405020304" pitchFamily="18" charset="0"/>
                <a:cs typeface="Times New Roman" panose="02020603050405020304" pitchFamily="18" charset="0"/>
              </a:rPr>
              <a:t>          Thiếp hồng tìm đến hương khuê gửi vào</a:t>
            </a:r>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a:extLst>
              <a:ext uri="{FF2B5EF4-FFF2-40B4-BE49-F238E27FC236}">
                <a16:creationId xmlns="" xmlns:a16="http://schemas.microsoft.com/office/drawing/2014/main" id="{F6E535D8-67EC-45C9-8FD9-E06670C45FE9}"/>
              </a:ext>
            </a:extLst>
          </p:cNvPr>
          <p:cNvSpPr txBox="1"/>
          <p:nvPr/>
        </p:nvSpPr>
        <p:spPr>
          <a:xfrm>
            <a:off x="5782737" y="4383109"/>
            <a:ext cx="2339102" cy="1077218"/>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HOẠN THƯ</a:t>
            </a:r>
          </a:p>
          <a:p>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 name="TextBox 1">
            <a:extLst>
              <a:ext uri="{FF2B5EF4-FFF2-40B4-BE49-F238E27FC236}">
                <a16:creationId xmlns="" xmlns:a16="http://schemas.microsoft.com/office/drawing/2014/main" id="{C9A25CEB-AE30-4912-7235-EDD08F3F194F}"/>
              </a:ext>
            </a:extLst>
          </p:cNvPr>
          <p:cNvSpPr txBox="1"/>
          <p:nvPr/>
        </p:nvSpPr>
        <p:spPr>
          <a:xfrm>
            <a:off x="2609734" y="1207833"/>
            <a:ext cx="7989833" cy="1815882"/>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đang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ai?</a:t>
            </a:r>
          </a:p>
          <a:p>
            <a:pPr algn="ctr" fontAlgn="base"/>
            <a:r>
              <a:rPr lang="vi-VN" sz="2800" i="1" dirty="0">
                <a:solidFill>
                  <a:schemeClr val="bg1"/>
                </a:solidFill>
                <a:latin typeface="Times New Roman" panose="02020603050405020304" pitchFamily="18" charset="0"/>
                <a:cs typeface="Times New Roman" panose="02020603050405020304" pitchFamily="18" charset="0"/>
              </a:rPr>
              <a:t>Vốn dòng họ Hoạn danh gia</a:t>
            </a:r>
            <a:endParaRPr lang="vi-VN" sz="2800" dirty="0">
              <a:solidFill>
                <a:schemeClr val="bg1"/>
              </a:solidFill>
              <a:latin typeface="Times New Roman" panose="02020603050405020304" pitchFamily="18" charset="0"/>
              <a:cs typeface="Times New Roman" panose="02020603050405020304" pitchFamily="18" charset="0"/>
            </a:endParaRPr>
          </a:p>
          <a:p>
            <a:pPr algn="ctr" fontAlgn="base"/>
            <a:r>
              <a:rPr lang="vi-VN" sz="2800" i="1" dirty="0">
                <a:solidFill>
                  <a:schemeClr val="bg1"/>
                </a:solidFill>
                <a:latin typeface="Times New Roman" panose="02020603050405020304" pitchFamily="18" charset="0"/>
                <a:cs typeface="Times New Roman" panose="02020603050405020304" pitchFamily="18" charset="0"/>
              </a:rPr>
              <a:t>Con quan Lại bộ tên là</a:t>
            </a:r>
            <a:r>
              <a:rPr lang="en-US" sz="2800" i="1"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8" name="Google Shape;218;p37"/>
          <p:cNvPicPr preferRelativeResize="0"/>
          <p:nvPr/>
        </p:nvPicPr>
        <p:blipFill>
          <a:blip r:embed="rId3" cstate="print">
            <a:alphaModFix/>
          </a:blip>
          <a:stretch>
            <a:fillRect/>
          </a:stretch>
        </p:blipFill>
        <p:spPr>
          <a:xfrm>
            <a:off x="9268477" y="2411802"/>
            <a:ext cx="936831" cy="1037095"/>
          </a:xfrm>
          <a:prstGeom prst="rect">
            <a:avLst/>
          </a:prstGeom>
          <a:noFill/>
          <a:ln>
            <a:noFill/>
          </a:ln>
        </p:spPr>
      </p:pic>
      <p:pic>
        <p:nvPicPr>
          <p:cNvPr id="219" name="Google Shape;219;p37"/>
          <p:cNvPicPr preferRelativeResize="0"/>
          <p:nvPr/>
        </p:nvPicPr>
        <p:blipFill>
          <a:blip r:embed="rId4" cstate="print">
            <a:alphaModFix/>
          </a:blip>
          <a:stretch>
            <a:fillRect/>
          </a:stretch>
        </p:blipFill>
        <p:spPr>
          <a:xfrm>
            <a:off x="7924580" y="985607"/>
            <a:ext cx="1261423" cy="1282513"/>
          </a:xfrm>
          <a:prstGeom prst="rect">
            <a:avLst/>
          </a:prstGeom>
          <a:noFill/>
          <a:ln>
            <a:noFill/>
          </a:ln>
        </p:spPr>
      </p:pic>
      <p:pic>
        <p:nvPicPr>
          <p:cNvPr id="220" name="Google Shape;220;p37"/>
          <p:cNvPicPr preferRelativeResize="0"/>
          <p:nvPr/>
        </p:nvPicPr>
        <p:blipFill>
          <a:blip r:embed="rId5" cstate="print">
            <a:alphaModFix/>
          </a:blip>
          <a:stretch>
            <a:fillRect/>
          </a:stretch>
        </p:blipFill>
        <p:spPr>
          <a:xfrm>
            <a:off x="10490350" y="3714032"/>
            <a:ext cx="673033" cy="684300"/>
          </a:xfrm>
          <a:prstGeom prst="rect">
            <a:avLst/>
          </a:prstGeom>
          <a:noFill/>
          <a:ln>
            <a:noFill/>
          </a:ln>
        </p:spPr>
      </p:pic>
      <p:pic>
        <p:nvPicPr>
          <p:cNvPr id="221" name="Google Shape;221;p37"/>
          <p:cNvPicPr preferRelativeResize="0"/>
          <p:nvPr/>
        </p:nvPicPr>
        <p:blipFill>
          <a:blip r:embed="rId6" cstate="print">
            <a:alphaModFix/>
          </a:blip>
          <a:stretch>
            <a:fillRect/>
          </a:stretch>
        </p:blipFill>
        <p:spPr>
          <a:xfrm>
            <a:off x="6779723" y="2301649"/>
            <a:ext cx="567900" cy="628700"/>
          </a:xfrm>
          <a:prstGeom prst="rect">
            <a:avLst/>
          </a:prstGeom>
          <a:noFill/>
          <a:ln>
            <a:noFill/>
          </a:ln>
        </p:spPr>
      </p:pic>
      <p:sp>
        <p:nvSpPr>
          <p:cNvPr id="6" name="Hộp Văn bản 5">
            <a:extLst>
              <a:ext uri="{FF2B5EF4-FFF2-40B4-BE49-F238E27FC236}">
                <a16:creationId xmlns="" xmlns:a16="http://schemas.microsoft.com/office/drawing/2014/main" id="{6A4F8243-0DDE-9041-B385-F6DDA997FB8C}"/>
              </a:ext>
            </a:extLst>
          </p:cNvPr>
          <p:cNvSpPr txBox="1"/>
          <p:nvPr/>
        </p:nvSpPr>
        <p:spPr>
          <a:xfrm>
            <a:off x="4727819" y="2468685"/>
            <a:ext cx="2438400" cy="461665"/>
          </a:xfrm>
          <a:prstGeom prst="rect">
            <a:avLst/>
          </a:prstGeom>
          <a:noFill/>
        </p:spPr>
        <p:txBody>
          <a:bodyPr wrap="square" rtlCol="0">
            <a:spAutoFit/>
          </a:bodyPr>
          <a:lstStyle/>
          <a:p>
            <a:pPr algn="l"/>
            <a:endParaRPr lang="vi-VN" sz="2400"/>
          </a:p>
        </p:txBody>
      </p:sp>
      <p:sp>
        <p:nvSpPr>
          <p:cNvPr id="7" name="Hộp Văn bản 6">
            <a:extLst>
              <a:ext uri="{FF2B5EF4-FFF2-40B4-BE49-F238E27FC236}">
                <a16:creationId xmlns="" xmlns:a16="http://schemas.microsoft.com/office/drawing/2014/main" id="{1C0D4EE5-9A5A-314A-9AC4-4FC19924E176}"/>
              </a:ext>
            </a:extLst>
          </p:cNvPr>
          <p:cNvSpPr txBox="1"/>
          <p:nvPr/>
        </p:nvSpPr>
        <p:spPr>
          <a:xfrm>
            <a:off x="4727819" y="2468685"/>
            <a:ext cx="2438400" cy="461665"/>
          </a:xfrm>
          <a:prstGeom prst="rect">
            <a:avLst/>
          </a:prstGeom>
          <a:noFill/>
        </p:spPr>
        <p:txBody>
          <a:bodyPr wrap="square" rtlCol="0">
            <a:spAutoFit/>
          </a:bodyPr>
          <a:lstStyle/>
          <a:p>
            <a:pPr algn="l"/>
            <a:endParaRPr lang="vi-VN" sz="2400"/>
          </a:p>
        </p:txBody>
      </p:sp>
      <p:sp>
        <p:nvSpPr>
          <p:cNvPr id="2" name="Google Shape;616;p48">
            <a:extLst>
              <a:ext uri="{FF2B5EF4-FFF2-40B4-BE49-F238E27FC236}">
                <a16:creationId xmlns="" xmlns:a16="http://schemas.microsoft.com/office/drawing/2014/main" id="{7F52451F-E2AE-EF47-92AB-75E90CC8C4C3}"/>
              </a:ext>
            </a:extLst>
          </p:cNvPr>
          <p:cNvSpPr txBox="1">
            <a:spLocks noGrp="1"/>
          </p:cNvSpPr>
          <p:nvPr>
            <p:ph type="title"/>
          </p:nvPr>
        </p:nvSpPr>
        <p:spPr>
          <a:xfrm>
            <a:off x="2625561" y="2022701"/>
            <a:ext cx="7216939" cy="2438400"/>
          </a:xfrm>
          <a:prstGeom prst="rect">
            <a:avLst/>
          </a:prstGeom>
        </p:spPr>
        <p:txBody>
          <a:bodyPr spcFirstLastPara="1" vert="horz" wrap="square" lIns="121900" tIns="121900" rIns="121900" bIns="121900" rtlCol="0" anchor="ctr" anchorCtr="0">
            <a:noAutofit/>
          </a:bodyPr>
          <a:lstStyle/>
          <a:p>
            <a:pPr algn="ctr"/>
            <a:r>
              <a:rPr lang="vi-VN" sz="5867"/>
              <a:t>I</a:t>
            </a:r>
            <a:br>
              <a:rPr lang="vi-VN" sz="5867"/>
            </a:br>
            <a:r>
              <a:rPr lang="vi-VN" sz="5867"/>
              <a:t>TÌM HIỂU CHUNG</a:t>
            </a:r>
            <a:endParaRPr sz="5867"/>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 xmlns:a16="http://schemas.microsoft.com/office/drawing/2014/main" id="{D066331B-72C7-F272-5FA2-48D50D88C704}"/>
              </a:ext>
            </a:extLst>
          </p:cNvPr>
          <p:cNvSpPr/>
          <p:nvPr/>
        </p:nvSpPr>
        <p:spPr>
          <a:xfrm>
            <a:off x="1170040" y="48411"/>
            <a:ext cx="8229600" cy="5688711"/>
          </a:xfrm>
          <a:custGeom>
            <a:avLst/>
            <a:gdLst/>
            <a:ahLst/>
            <a:cxnLst/>
            <a:rect l="l" t="t" r="r" b="b"/>
            <a:pathLst>
              <a:path w="8229600" h="5688711">
                <a:moveTo>
                  <a:pt x="0" y="0"/>
                </a:moveTo>
                <a:lnTo>
                  <a:pt x="8229600" y="0"/>
                </a:lnTo>
                <a:lnTo>
                  <a:pt x="8229600" y="5688711"/>
                </a:lnTo>
                <a:lnTo>
                  <a:pt x="0" y="5688711"/>
                </a:lnTo>
                <a:lnTo>
                  <a:pt x="0" y="0"/>
                </a:lnTo>
                <a:close/>
              </a:path>
            </a:pathLst>
          </a:custGeom>
          <a:blipFill>
            <a:blip r:embed="rId2"/>
            <a:stretch>
              <a:fillRect/>
            </a:stretch>
          </a:blipFill>
        </p:spPr>
      </p:sp>
      <p:sp>
        <p:nvSpPr>
          <p:cNvPr id="4" name="Hình chữ nhật: Góc Chéo Tròn 3">
            <a:extLst>
              <a:ext uri="{FF2B5EF4-FFF2-40B4-BE49-F238E27FC236}">
                <a16:creationId xmlns="" xmlns:a16="http://schemas.microsoft.com/office/drawing/2014/main" id="{60438093-9717-B4E2-0ECD-9B4A4B74E12C}"/>
              </a:ext>
            </a:extLst>
          </p:cNvPr>
          <p:cNvSpPr/>
          <p:nvPr/>
        </p:nvSpPr>
        <p:spPr>
          <a:xfrm>
            <a:off x="1484673" y="1120878"/>
            <a:ext cx="7600334" cy="3504452"/>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67" dirty="0">
              <a:solidFill>
                <a:schemeClr val="tx1"/>
              </a:solidFill>
              <a:latin typeface="Times New Roman" panose="02020603050405020304" pitchFamily="18" charset="0"/>
              <a:cs typeface="Times New Roman" panose="02020603050405020304" pitchFamily="18" charset="0"/>
            </a:endParaRPr>
          </a:p>
          <a:p>
            <a:pPr algn="ctr"/>
            <a:r>
              <a:rPr lang="vi-VN" sz="2667"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Tóm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tắt</a:t>
            </a:r>
            <a:endParaRPr lang="vi-VN" sz="4000" b="1"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Sau </a:t>
            </a:r>
            <a:r>
              <a:rPr lang="en-US" sz="3200" dirty="0" err="1">
                <a:solidFill>
                  <a:schemeClr val="tx1"/>
                </a:solidFill>
                <a:latin typeface="Times New Roman" panose="02020603050405020304" pitchFamily="18" charset="0"/>
                <a:cs typeface="Times New Roman" panose="02020603050405020304" pitchFamily="18" charset="0"/>
              </a:rPr>
              <a:t>khi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cứu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thoát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khỏi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ngay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oán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Kiều</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a:p>
            <a:pPr marL="457189" indent="-457189">
              <a:buFontTx/>
              <a:buChar char="-"/>
            </a:pPr>
            <a:endParaRPr lang="vi-VN" sz="3733" dirty="0">
              <a:solidFill>
                <a:schemeClr val="tx1"/>
              </a:solidFill>
              <a:latin typeface="Times New Roman" panose="02020603050405020304" pitchFamily="18" charset="0"/>
              <a:cs typeface="Times New Roman" panose="02020603050405020304" pitchFamily="18" charset="0"/>
            </a:endParaRPr>
          </a:p>
          <a:p>
            <a:pPr algn="ctr"/>
            <a:endParaRPr lang="vi-VN" sz="2667" dirty="0">
              <a:solidFill>
                <a:schemeClr val="tx1"/>
              </a:solidFill>
              <a:latin typeface="Times New Roman" panose="02020603050405020304" pitchFamily="18" charset="0"/>
              <a:cs typeface="Times New Roman" panose="02020603050405020304" pitchFamily="18" charset="0"/>
            </a:endParaRPr>
          </a:p>
        </p:txBody>
      </p:sp>
      <p:sp>
        <p:nvSpPr>
          <p:cNvPr id="2" name="Freeform 15">
            <a:extLst>
              <a:ext uri="{FF2B5EF4-FFF2-40B4-BE49-F238E27FC236}">
                <a16:creationId xmlns="" xmlns:a16="http://schemas.microsoft.com/office/drawing/2014/main" id="{84D56C8B-DDE3-5F2D-55DF-EA494925BFE0}"/>
              </a:ext>
            </a:extLst>
          </p:cNvPr>
          <p:cNvSpPr/>
          <p:nvPr/>
        </p:nvSpPr>
        <p:spPr>
          <a:xfrm>
            <a:off x="8868480" y="1848712"/>
            <a:ext cx="2969559" cy="5016662"/>
          </a:xfrm>
          <a:custGeom>
            <a:avLst/>
            <a:gdLst/>
            <a:ahLst/>
            <a:cxnLst/>
            <a:rect l="l" t="t" r="r" b="b"/>
            <a:pathLst>
              <a:path w="4748363" h="10489757">
                <a:moveTo>
                  <a:pt x="0" y="0"/>
                </a:moveTo>
                <a:lnTo>
                  <a:pt x="4748364" y="0"/>
                </a:lnTo>
                <a:lnTo>
                  <a:pt x="4748364" y="10489757"/>
                </a:lnTo>
                <a:lnTo>
                  <a:pt x="0" y="10489757"/>
                </a:lnTo>
                <a:lnTo>
                  <a:pt x="0" y="0"/>
                </a:lnTo>
                <a:close/>
              </a:path>
            </a:pathLst>
          </a:custGeom>
          <a:blipFill>
            <a:blip r:embed="rId3"/>
            <a:stretch>
              <a:fillRect/>
            </a:stretch>
          </a:blipFill>
        </p:spPr>
      </p:sp>
    </p:spTree>
    <p:extLst>
      <p:ext uri="{BB962C8B-B14F-4D97-AF65-F5344CB8AC3E}">
        <p14:creationId xmlns:p14="http://schemas.microsoft.com/office/powerpoint/2010/main" xmlns="" val="24921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8" name="Hộp Văn bản 27">
            <a:extLst>
              <a:ext uri="{FF2B5EF4-FFF2-40B4-BE49-F238E27FC236}">
                <a16:creationId xmlns="" xmlns:a16="http://schemas.microsoft.com/office/drawing/2014/main" id="{F2B21AC8-F276-D045-B6F5-77831A6E2D3F}"/>
              </a:ext>
            </a:extLst>
          </p:cNvPr>
          <p:cNvSpPr txBox="1"/>
          <p:nvPr/>
        </p:nvSpPr>
        <p:spPr>
          <a:xfrm flipH="1">
            <a:off x="4478199" y="246555"/>
            <a:ext cx="3581415" cy="584775"/>
          </a:xfrm>
          <a:prstGeom prst="rect">
            <a:avLst/>
          </a:prstGeom>
          <a:solidFill>
            <a:schemeClr val="accent6">
              <a:lumMod val="90000"/>
            </a:schemeClr>
          </a:solidFill>
        </p:spPr>
        <p:txBody>
          <a:bodyPr wrap="square" rtlCol="0">
            <a:spAutoFit/>
          </a:bodyPr>
          <a:lstStyle/>
          <a:p>
            <a:pPr algn="l"/>
            <a:r>
              <a:rPr lang="vi-VN" sz="3200" b="1">
                <a:latin typeface="+mj-lt"/>
              </a:rPr>
              <a:t>I,Tìm hiểu chung</a:t>
            </a:r>
          </a:p>
        </p:txBody>
      </p:sp>
      <p:sp>
        <p:nvSpPr>
          <p:cNvPr id="29" name="Hộp Văn bản 28">
            <a:extLst>
              <a:ext uri="{FF2B5EF4-FFF2-40B4-BE49-F238E27FC236}">
                <a16:creationId xmlns="" xmlns:a16="http://schemas.microsoft.com/office/drawing/2014/main" id="{BB5B93C1-9A30-4241-B9FD-082F9425960B}"/>
              </a:ext>
            </a:extLst>
          </p:cNvPr>
          <p:cNvSpPr txBox="1"/>
          <p:nvPr/>
        </p:nvSpPr>
        <p:spPr>
          <a:xfrm>
            <a:off x="1758462" y="1210896"/>
            <a:ext cx="4188557" cy="502766"/>
          </a:xfrm>
          <a:prstGeom prst="rect">
            <a:avLst/>
          </a:prstGeom>
          <a:noFill/>
        </p:spPr>
        <p:txBody>
          <a:bodyPr wrap="square" rtlCol="0">
            <a:spAutoFit/>
          </a:bodyPr>
          <a:lstStyle/>
          <a:p>
            <a:pPr algn="l"/>
            <a:r>
              <a:rPr lang="vi-VN" sz="2667" b="1" i="1" dirty="0">
                <a:solidFill>
                  <a:srgbClr val="FF0000"/>
                </a:solidFill>
                <a:latin typeface="+mj-lt"/>
              </a:rPr>
              <a:t>1,Vị trí</a:t>
            </a:r>
          </a:p>
        </p:txBody>
      </p:sp>
      <p:sp>
        <p:nvSpPr>
          <p:cNvPr id="3" name="Hình chữ nhật: Góc Chéo Tròn 2">
            <a:extLst>
              <a:ext uri="{FF2B5EF4-FFF2-40B4-BE49-F238E27FC236}">
                <a16:creationId xmlns="" xmlns:a16="http://schemas.microsoft.com/office/drawing/2014/main" id="{7FEBDCA1-0F01-8B4D-8447-EA141209AC2F}"/>
              </a:ext>
            </a:extLst>
          </p:cNvPr>
          <p:cNvSpPr/>
          <p:nvPr/>
        </p:nvSpPr>
        <p:spPr>
          <a:xfrm>
            <a:off x="1011616" y="1985226"/>
            <a:ext cx="4911481" cy="451828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Times New Roman" panose="02020603050405020304" pitchFamily="18" charset="0"/>
                <a:cs typeface="Times New Roman" panose="02020603050405020304" pitchFamily="18" charset="0"/>
              </a:rPr>
              <a:t>VỊ TRÍ</a:t>
            </a:r>
          </a:p>
          <a:p>
            <a:r>
              <a:rPr lang="vi-VN" sz="3733" dirty="0">
                <a:latin typeface="Times New Roman" panose="02020603050405020304" pitchFamily="18" charset="0"/>
                <a:cs typeface="Times New Roman" panose="02020603050405020304" pitchFamily="18" charset="0"/>
              </a:rPr>
              <a:t>-</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Đoạn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trích</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từ</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câu</a:t>
            </a:r>
            <a:r>
              <a:rPr lang="en-US" sz="3733" dirty="0">
                <a:latin typeface="Times New Roman" panose="02020603050405020304" pitchFamily="18" charset="0"/>
                <a:cs typeface="Times New Roman" panose="02020603050405020304" pitchFamily="18" charset="0"/>
              </a:rPr>
              <a:t> 2419 </a:t>
            </a:r>
            <a:r>
              <a:rPr lang="en-US" sz="3733" dirty="0" err="1">
                <a:latin typeface="Times New Roman" panose="02020603050405020304" pitchFamily="18" charset="0"/>
                <a:cs typeface="Times New Roman" panose="02020603050405020304" pitchFamily="18" charset="0"/>
              </a:rPr>
              <a:t>đến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câu</a:t>
            </a:r>
            <a:r>
              <a:rPr lang="en-US" sz="3733" dirty="0">
                <a:latin typeface="Times New Roman" panose="02020603050405020304" pitchFamily="18" charset="0"/>
                <a:cs typeface="Times New Roman" panose="02020603050405020304" pitchFamily="18" charset="0"/>
              </a:rPr>
              <a:t> 2450, </a:t>
            </a:r>
            <a:r>
              <a:rPr lang="en-US" sz="3733" dirty="0" err="1">
                <a:latin typeface="Times New Roman" panose="02020603050405020304" pitchFamily="18" charset="0"/>
                <a:cs typeface="Times New Roman" panose="02020603050405020304" pitchFamily="18" charset="0"/>
              </a:rPr>
              <a:t>thuộc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phần</a:t>
            </a:r>
            <a:r>
              <a:rPr lang="en-US" sz="3733" dirty="0">
                <a:latin typeface="Times New Roman" panose="02020603050405020304" pitchFamily="18" charset="0"/>
                <a:cs typeface="Times New Roman" panose="02020603050405020304" pitchFamily="18" charset="0"/>
              </a:rPr>
              <a:t> 2- Gia </a:t>
            </a:r>
            <a:r>
              <a:rPr lang="en-US" sz="3733" dirty="0" err="1">
                <a:latin typeface="Times New Roman" panose="02020603050405020304" pitchFamily="18" charset="0"/>
                <a:cs typeface="Times New Roman" panose="02020603050405020304" pitchFamily="18" charset="0"/>
              </a:rPr>
              <a:t>biến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và</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lưu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trong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Truyện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Kiều</a:t>
            </a:r>
            <a:r>
              <a:rPr lang="en-US" sz="3733" dirty="0">
                <a:latin typeface="Times New Roman" panose="02020603050405020304" pitchFamily="18" charset="0"/>
                <a:cs typeface="Times New Roman" panose="02020603050405020304" pitchFamily="18" charset="0"/>
              </a:rPr>
              <a:t>”</a:t>
            </a:r>
          </a:p>
        </p:txBody>
      </p:sp>
      <p:sp>
        <p:nvSpPr>
          <p:cNvPr id="4" name="Hình chữ nhật: Góc Chéo Tròn 3">
            <a:extLst>
              <a:ext uri="{FF2B5EF4-FFF2-40B4-BE49-F238E27FC236}">
                <a16:creationId xmlns="" xmlns:a16="http://schemas.microsoft.com/office/drawing/2014/main" id="{BE3AF3A2-5CC3-AD45-BAF9-C45BD982303D}"/>
              </a:ext>
            </a:extLst>
          </p:cNvPr>
          <p:cNvSpPr/>
          <p:nvPr/>
        </p:nvSpPr>
        <p:spPr>
          <a:xfrm>
            <a:off x="6268905" y="1877287"/>
            <a:ext cx="5313243" cy="462622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rgbClr val="0070C0"/>
              </a:solidFill>
              <a:latin typeface="Times New Roman" panose="02020603050405020304" pitchFamily="18" charset="0"/>
              <a:cs typeface="Times New Roman" panose="02020603050405020304" pitchFamily="18" charset="0"/>
            </a:endParaRPr>
          </a:p>
          <a:p>
            <a:pPr algn="ctr"/>
            <a:r>
              <a:rPr lang="vi-VN"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Chủ</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đề</a:t>
            </a:r>
            <a:r>
              <a:rPr lang="en-US" sz="3200" dirty="0">
                <a:solidFill>
                  <a:srgbClr val="FFFF00"/>
                </a:solidFill>
                <a:latin typeface="Times New Roman" panose="02020603050405020304" pitchFamily="18" charset="0"/>
                <a:cs typeface="Times New Roman" panose="02020603050405020304" pitchFamily="18" charset="0"/>
              </a:rPr>
              <a:t> </a:t>
            </a:r>
            <a:endParaRPr lang="vi-VN" sz="3200" dirty="0">
              <a:solidFill>
                <a:srgbClr val="FFFF00"/>
              </a:solidFill>
              <a:latin typeface="Times New Roman" panose="02020603050405020304" pitchFamily="18" charset="0"/>
              <a:cs typeface="Times New Roman" panose="02020603050405020304" pitchFamily="18" charset="0"/>
            </a:endParaRPr>
          </a:p>
          <a:p>
            <a:pPr fontAlgn="base"/>
            <a:r>
              <a:rPr lang="vi-VN" sz="2800" dirty="0">
                <a:latin typeface="Times New Roman" panose="02020603050405020304" pitchFamily="18" charset="0"/>
                <a:cs typeface="Times New Roman" panose="02020603050405020304" pitchFamily="18" charset="0"/>
              </a:rPr>
              <a:t>Đoạn trích thể hiện </a:t>
            </a:r>
            <a:r>
              <a:rPr lang="vi-VN" sz="2800" b="1" i="1" dirty="0">
                <a:latin typeface="Times New Roman" panose="02020603050405020304" pitchFamily="18" charset="0"/>
                <a:cs typeface="Times New Roman" panose="02020603050405020304" pitchFamily="18" charset="0"/>
              </a:rPr>
              <a:t>chủ đề của tác phẩm Truyện Kiều</a:t>
            </a:r>
            <a:r>
              <a:rPr lang="vi-VN" sz="2800" dirty="0">
                <a:latin typeface="Times New Roman" panose="02020603050405020304" pitchFamily="18" charset="0"/>
                <a:cs typeface="Times New Roman" panose="02020603050405020304" pitchFamily="18" charset="0"/>
              </a:rPr>
              <a:t> là thực trạng xã hội vô nhân đạo và số phận con người sống trong xã hội ấy, giữa xã hội đầy bất công vẫn còn tồn tại những người mang chí anh hùng.</a:t>
            </a:r>
            <a:endParaRPr lang="en-US" sz="2800" dirty="0">
              <a:latin typeface="Times New Roman" panose="02020603050405020304" pitchFamily="18" charset="0"/>
              <a:cs typeface="Times New Roman" panose="02020603050405020304" pitchFamily="18" charset="0"/>
            </a:endParaRPr>
          </a:p>
          <a:p>
            <a:pPr marL="457189" indent="-457189">
              <a:buFontTx/>
              <a:buChar char="-"/>
            </a:pPr>
            <a:endParaRPr lang="vi-VN" sz="2800" dirty="0">
              <a:solidFill>
                <a:schemeClr val="bg1"/>
              </a:solidFill>
              <a:latin typeface="Times New Roman" panose="02020603050405020304" pitchFamily="18" charset="0"/>
              <a:cs typeface="Times New Roman" panose="02020603050405020304" pitchFamily="18" charset="0"/>
            </a:endParaRPr>
          </a:p>
          <a:p>
            <a:pPr algn="ctr"/>
            <a:endParaRPr lang="vi-VN"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8" name="Hộp Văn bản 27">
            <a:extLst>
              <a:ext uri="{FF2B5EF4-FFF2-40B4-BE49-F238E27FC236}">
                <a16:creationId xmlns="" xmlns:a16="http://schemas.microsoft.com/office/drawing/2014/main" id="{F2B21AC8-F276-D045-B6F5-77831A6E2D3F}"/>
              </a:ext>
            </a:extLst>
          </p:cNvPr>
          <p:cNvSpPr txBox="1"/>
          <p:nvPr/>
        </p:nvSpPr>
        <p:spPr>
          <a:xfrm flipH="1">
            <a:off x="4478199" y="246555"/>
            <a:ext cx="3581415" cy="584775"/>
          </a:xfrm>
          <a:prstGeom prst="rect">
            <a:avLst/>
          </a:prstGeom>
          <a:solidFill>
            <a:schemeClr val="accent6">
              <a:lumMod val="90000"/>
            </a:schemeClr>
          </a:solidFill>
        </p:spPr>
        <p:txBody>
          <a:bodyPr wrap="square" rtlCol="0">
            <a:spAutoFit/>
          </a:bodyPr>
          <a:lstStyle/>
          <a:p>
            <a:pPr algn="l"/>
            <a:r>
              <a:rPr lang="vi-VN" sz="3200" b="1">
                <a:latin typeface="+mj-lt"/>
              </a:rPr>
              <a:t>I,Tìm hiểu chung</a:t>
            </a:r>
          </a:p>
        </p:txBody>
      </p:sp>
      <p:sp>
        <p:nvSpPr>
          <p:cNvPr id="29" name="Hộp Văn bản 28">
            <a:extLst>
              <a:ext uri="{FF2B5EF4-FFF2-40B4-BE49-F238E27FC236}">
                <a16:creationId xmlns="" xmlns:a16="http://schemas.microsoft.com/office/drawing/2014/main" id="{BB5B93C1-9A30-4241-B9FD-082F9425960B}"/>
              </a:ext>
            </a:extLst>
          </p:cNvPr>
          <p:cNvSpPr txBox="1"/>
          <p:nvPr/>
        </p:nvSpPr>
        <p:spPr>
          <a:xfrm>
            <a:off x="1758462" y="1210896"/>
            <a:ext cx="4188557" cy="502766"/>
          </a:xfrm>
          <a:prstGeom prst="rect">
            <a:avLst/>
          </a:prstGeom>
          <a:noFill/>
        </p:spPr>
        <p:txBody>
          <a:bodyPr wrap="square" rtlCol="0">
            <a:spAutoFit/>
          </a:bodyPr>
          <a:lstStyle/>
          <a:p>
            <a:pPr algn="l"/>
            <a:r>
              <a:rPr lang="vi-VN" sz="2667" b="1" i="1" dirty="0">
                <a:solidFill>
                  <a:srgbClr val="FF0000"/>
                </a:solidFill>
                <a:latin typeface="+mj-lt"/>
              </a:rPr>
              <a:t>1,Vị trí</a:t>
            </a:r>
            <a:r>
              <a:rPr lang="en-US" sz="2667" b="1" i="1" dirty="0">
                <a:solidFill>
                  <a:srgbClr val="FF0000"/>
                </a:solidFill>
                <a:latin typeface="+mj-lt"/>
              </a:rPr>
              <a:t> </a:t>
            </a:r>
            <a:endParaRPr lang="vi-VN" sz="2667" b="1" i="1" dirty="0">
              <a:solidFill>
                <a:srgbClr val="FF0000"/>
              </a:solidFill>
              <a:latin typeface="+mj-lt"/>
            </a:endParaRPr>
          </a:p>
        </p:txBody>
      </p:sp>
      <p:sp>
        <p:nvSpPr>
          <p:cNvPr id="2" name="Hộp Văn bản 1">
            <a:extLst>
              <a:ext uri="{FF2B5EF4-FFF2-40B4-BE49-F238E27FC236}">
                <a16:creationId xmlns="" xmlns:a16="http://schemas.microsoft.com/office/drawing/2014/main" id="{772E1129-A7B8-5A46-8D15-607C9466EFD1}"/>
              </a:ext>
            </a:extLst>
          </p:cNvPr>
          <p:cNvSpPr txBox="1"/>
          <p:nvPr/>
        </p:nvSpPr>
        <p:spPr>
          <a:xfrm>
            <a:off x="1758462" y="1826424"/>
            <a:ext cx="4188557" cy="502766"/>
          </a:xfrm>
          <a:prstGeom prst="rect">
            <a:avLst/>
          </a:prstGeom>
          <a:noFill/>
        </p:spPr>
        <p:txBody>
          <a:bodyPr wrap="square" rtlCol="0">
            <a:spAutoFit/>
          </a:bodyPr>
          <a:lstStyle/>
          <a:p>
            <a:pPr algn="l"/>
            <a:r>
              <a:rPr lang="vi-VN" sz="2667" b="1" i="1">
                <a:solidFill>
                  <a:srgbClr val="FF0000"/>
                </a:solidFill>
                <a:latin typeface="+mj-lt"/>
              </a:rPr>
              <a:t>2, Đọc văn bản</a:t>
            </a:r>
          </a:p>
        </p:txBody>
      </p:sp>
    </p:spTree>
    <p:extLst>
      <p:ext uri="{BB962C8B-B14F-4D97-AF65-F5344CB8AC3E}">
        <p14:creationId xmlns:p14="http://schemas.microsoft.com/office/powerpoint/2010/main" xmlns="" val="25768412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6971EB25-6F58-9593-76D4-B6E56D5D3CCB}"/>
              </a:ext>
            </a:extLst>
          </p:cNvPr>
          <p:cNvSpPr txBox="1"/>
          <p:nvPr/>
        </p:nvSpPr>
        <p:spPr>
          <a:xfrm>
            <a:off x="-2813538" y="125047"/>
            <a:ext cx="12713025" cy="5565947"/>
          </a:xfrm>
          <a:prstGeom prst="rect">
            <a:avLst/>
          </a:prstGeom>
          <a:noFill/>
        </p:spPr>
        <p:txBody>
          <a:bodyPr wrap="square">
            <a:spAutoFit/>
          </a:bodyPr>
          <a:lstStyle/>
          <a:p>
            <a:pPr algn="ctr">
              <a:lnSpc>
                <a:spcPct val="150000"/>
              </a:lnSpc>
            </a:pPr>
            <a:r>
              <a:rPr lang="vi-VN" sz="2400" i="1" dirty="0">
                <a:solidFill>
                  <a:srgbClr val="000000"/>
                </a:solidFill>
                <a:latin typeface="+mj-lt"/>
              </a:rPr>
              <a:t>Nàng từ ân oán rạch ròi,</a:t>
            </a:r>
            <a:endParaRPr lang="vi-VN" sz="2400" dirty="0">
              <a:solidFill>
                <a:srgbClr val="000000"/>
              </a:solidFill>
              <a:latin typeface="+mj-lt"/>
            </a:endParaRPr>
          </a:p>
          <a:p>
            <a:pPr algn="ctr">
              <a:lnSpc>
                <a:spcPct val="150000"/>
              </a:lnSpc>
            </a:pPr>
            <a:r>
              <a:rPr lang="vi-VN" sz="2400" i="1" dirty="0">
                <a:solidFill>
                  <a:srgbClr val="000000"/>
                </a:solidFill>
                <a:latin typeface="+mj-lt"/>
              </a:rPr>
              <a:t>Bể oan dường đã vơi </a:t>
            </a:r>
            <a:r>
              <a:rPr lang="vi-VN" sz="2400" i="1" dirty="0" err="1">
                <a:solidFill>
                  <a:srgbClr val="000000"/>
                </a:solidFill>
                <a:latin typeface="+mj-lt"/>
              </a:rPr>
              <a:t>vơi</a:t>
            </a:r>
            <a:r>
              <a:rPr lang="vi-VN" sz="2400" i="1" dirty="0">
                <a:solidFill>
                  <a:srgbClr val="000000"/>
                </a:solidFill>
                <a:latin typeface="+mj-lt"/>
              </a:rPr>
              <a:t> cánh lòng.</a:t>
            </a:r>
            <a:endParaRPr lang="vi-VN" sz="2400" dirty="0">
              <a:solidFill>
                <a:srgbClr val="000000"/>
              </a:solidFill>
              <a:latin typeface="+mj-lt"/>
            </a:endParaRPr>
          </a:p>
          <a:p>
            <a:pPr algn="ctr">
              <a:lnSpc>
                <a:spcPct val="150000"/>
              </a:lnSpc>
            </a:pPr>
            <a:r>
              <a:rPr lang="vi-VN" sz="2400" i="1" dirty="0">
                <a:solidFill>
                  <a:srgbClr val="000000"/>
                </a:solidFill>
                <a:latin typeface="+mj-lt"/>
              </a:rPr>
              <a:t>Bể oan dường đã vơi </a:t>
            </a:r>
            <a:r>
              <a:rPr lang="vi-VN" sz="2400" i="1" dirty="0" err="1">
                <a:solidFill>
                  <a:srgbClr val="000000"/>
                </a:solidFill>
                <a:latin typeface="+mj-lt"/>
              </a:rPr>
              <a:t>vơi</a:t>
            </a:r>
            <a:r>
              <a:rPr lang="vi-VN" sz="2400" i="1" dirty="0">
                <a:solidFill>
                  <a:srgbClr val="000000"/>
                </a:solidFill>
                <a:latin typeface="+mj-lt"/>
              </a:rPr>
              <a:t> cạnh lòng</a:t>
            </a:r>
            <a:endParaRPr lang="vi-VN" sz="2400" dirty="0">
              <a:solidFill>
                <a:srgbClr val="000000"/>
              </a:solidFill>
              <a:latin typeface="+mj-lt"/>
            </a:endParaRPr>
          </a:p>
          <a:p>
            <a:pPr algn="ctr">
              <a:lnSpc>
                <a:spcPct val="150000"/>
              </a:lnSpc>
            </a:pPr>
            <a:r>
              <a:rPr lang="vi-VN" sz="2400" i="1" dirty="0">
                <a:solidFill>
                  <a:srgbClr val="000000"/>
                </a:solidFill>
                <a:latin typeface="+mj-lt"/>
              </a:rPr>
              <a:t>Tạ ân lạy trước Từ công:</a:t>
            </a:r>
            <a:endParaRPr lang="vi-VN" sz="2400" dirty="0">
              <a:solidFill>
                <a:srgbClr val="000000"/>
              </a:solidFill>
              <a:latin typeface="+mj-lt"/>
            </a:endParaRPr>
          </a:p>
          <a:p>
            <a:pPr algn="ctr">
              <a:lnSpc>
                <a:spcPct val="150000"/>
              </a:lnSpc>
            </a:pPr>
            <a:r>
              <a:rPr lang="vi-VN" sz="2400" i="1" dirty="0">
                <a:solidFill>
                  <a:srgbClr val="000000"/>
                </a:solidFill>
                <a:latin typeface="+mj-lt"/>
              </a:rPr>
              <a:t>Chút thân bồ liễu nào mong có rày!</a:t>
            </a:r>
            <a:endParaRPr lang="vi-VN" sz="2400" dirty="0">
              <a:solidFill>
                <a:srgbClr val="000000"/>
              </a:solidFill>
              <a:latin typeface="+mj-lt"/>
            </a:endParaRPr>
          </a:p>
          <a:p>
            <a:pPr algn="ctr">
              <a:lnSpc>
                <a:spcPct val="150000"/>
              </a:lnSpc>
            </a:pPr>
            <a:r>
              <a:rPr lang="vi-VN" sz="2400" i="1" dirty="0">
                <a:solidFill>
                  <a:srgbClr val="000000"/>
                </a:solidFill>
                <a:latin typeface="+mj-lt"/>
              </a:rPr>
              <a:t>Trộm nhờ sấm sét ra tay,</a:t>
            </a:r>
            <a:endParaRPr lang="vi-VN" sz="2400" dirty="0">
              <a:solidFill>
                <a:srgbClr val="000000"/>
              </a:solidFill>
              <a:latin typeface="+mj-lt"/>
            </a:endParaRPr>
          </a:p>
          <a:p>
            <a:pPr algn="ctr">
              <a:lnSpc>
                <a:spcPct val="150000"/>
              </a:lnSpc>
            </a:pPr>
            <a:r>
              <a:rPr lang="vi-VN" sz="2400" i="1" dirty="0">
                <a:solidFill>
                  <a:srgbClr val="000000"/>
                </a:solidFill>
                <a:latin typeface="+mj-lt"/>
              </a:rPr>
              <a:t>Tấc riêng như cất gánh đầy đổ đi!</a:t>
            </a:r>
            <a:endParaRPr lang="vi-VN" sz="2400" dirty="0">
              <a:solidFill>
                <a:srgbClr val="000000"/>
              </a:solidFill>
              <a:latin typeface="+mj-lt"/>
            </a:endParaRPr>
          </a:p>
          <a:p>
            <a:pPr algn="ctr">
              <a:lnSpc>
                <a:spcPct val="150000"/>
              </a:lnSpc>
            </a:pPr>
            <a:r>
              <a:rPr lang="vi-VN" sz="2400" i="1" dirty="0">
                <a:solidFill>
                  <a:srgbClr val="000000"/>
                </a:solidFill>
                <a:latin typeface="+mj-lt"/>
              </a:rPr>
              <a:t>Chạm xương chép dạ xiết chi,</a:t>
            </a:r>
            <a:endParaRPr lang="vi-VN" sz="2400" dirty="0">
              <a:solidFill>
                <a:srgbClr val="000000"/>
              </a:solidFill>
              <a:latin typeface="+mj-lt"/>
            </a:endParaRPr>
          </a:p>
          <a:p>
            <a:pPr algn="ctr">
              <a:lnSpc>
                <a:spcPct val="150000"/>
              </a:lnSpc>
            </a:pPr>
            <a:r>
              <a:rPr lang="vi-VN" sz="2400" i="1" dirty="0">
                <a:solidFill>
                  <a:srgbClr val="000000"/>
                </a:solidFill>
                <a:latin typeface="+mj-lt"/>
              </a:rPr>
              <a:t>Dễ đem gan óc đền nghì trời mây!</a:t>
            </a:r>
            <a:endParaRPr lang="vi-VN" sz="2400" dirty="0">
              <a:solidFill>
                <a:srgbClr val="000000"/>
              </a:solidFill>
              <a:latin typeface="+mj-lt"/>
            </a:endParaRPr>
          </a:p>
          <a:p>
            <a:pPr algn="ctr">
              <a:lnSpc>
                <a:spcPct val="150000"/>
              </a:lnSpc>
            </a:pPr>
            <a:endParaRPr lang="vi-VN" sz="2400" dirty="0">
              <a:solidFill>
                <a:srgbClr val="000000"/>
              </a:solidFill>
              <a:latin typeface="+mj-lt"/>
            </a:endParaRPr>
          </a:p>
        </p:txBody>
      </p:sp>
      <p:sp>
        <p:nvSpPr>
          <p:cNvPr id="5" name="Hộp Văn bản 4">
            <a:extLst>
              <a:ext uri="{FF2B5EF4-FFF2-40B4-BE49-F238E27FC236}">
                <a16:creationId xmlns="" xmlns:a16="http://schemas.microsoft.com/office/drawing/2014/main" id="{922F5A97-FDCB-3F51-D0DF-606892C048DE}"/>
              </a:ext>
            </a:extLst>
          </p:cNvPr>
          <p:cNvSpPr txBox="1"/>
          <p:nvPr/>
        </p:nvSpPr>
        <p:spPr>
          <a:xfrm>
            <a:off x="3454400" y="2746321"/>
            <a:ext cx="8055056" cy="4465133"/>
          </a:xfrm>
          <a:prstGeom prst="rect">
            <a:avLst/>
          </a:prstGeom>
          <a:noFill/>
        </p:spPr>
        <p:txBody>
          <a:bodyPr wrap="square">
            <a:spAutoFit/>
          </a:bodyPr>
          <a:lstStyle/>
          <a:p>
            <a:pPr algn="ctr">
              <a:lnSpc>
                <a:spcPct val="150000"/>
              </a:lnSpc>
            </a:pPr>
            <a:r>
              <a:rPr lang="vi-VN" sz="2400" i="1" dirty="0">
                <a:solidFill>
                  <a:srgbClr val="000000"/>
                </a:solidFill>
                <a:latin typeface="+mj-lt"/>
              </a:rPr>
              <a:t>Từ rằng: Quốc sĩ xưa nay,</a:t>
            </a:r>
            <a:endParaRPr lang="vi-VN" sz="2400" dirty="0">
              <a:solidFill>
                <a:srgbClr val="000000"/>
              </a:solidFill>
              <a:latin typeface="+mj-lt"/>
            </a:endParaRPr>
          </a:p>
          <a:p>
            <a:pPr algn="ctr">
              <a:lnSpc>
                <a:spcPct val="150000"/>
              </a:lnSpc>
            </a:pPr>
            <a:r>
              <a:rPr lang="vi-VN" sz="2400" i="1" dirty="0">
                <a:solidFill>
                  <a:srgbClr val="000000"/>
                </a:solidFill>
                <a:latin typeface="+mj-lt"/>
              </a:rPr>
              <a:t>Chọn người tri kỷ một ngày được chăng?</a:t>
            </a:r>
            <a:endParaRPr lang="vi-VN" sz="2400" dirty="0">
              <a:solidFill>
                <a:srgbClr val="000000"/>
              </a:solidFill>
              <a:latin typeface="+mj-lt"/>
            </a:endParaRPr>
          </a:p>
          <a:p>
            <a:pPr algn="ctr">
              <a:lnSpc>
                <a:spcPct val="150000"/>
              </a:lnSpc>
            </a:pPr>
            <a:r>
              <a:rPr lang="vi-VN" sz="2400" i="1" dirty="0">
                <a:solidFill>
                  <a:srgbClr val="000000"/>
                </a:solidFill>
                <a:latin typeface="+mj-lt"/>
              </a:rPr>
              <a:t>Anh hùng tiếng đã gọi rằng,</a:t>
            </a:r>
            <a:endParaRPr lang="vi-VN" sz="2400" dirty="0">
              <a:solidFill>
                <a:srgbClr val="000000"/>
              </a:solidFill>
              <a:latin typeface="+mj-lt"/>
            </a:endParaRPr>
          </a:p>
          <a:p>
            <a:pPr algn="ctr">
              <a:lnSpc>
                <a:spcPct val="150000"/>
              </a:lnSpc>
            </a:pPr>
            <a:r>
              <a:rPr lang="vi-VN" sz="2400" i="1" dirty="0">
                <a:solidFill>
                  <a:srgbClr val="000000"/>
                </a:solidFill>
                <a:latin typeface="+mj-lt"/>
              </a:rPr>
              <a:t>Giữa đường dẫu thấy bất bằng mà tha!</a:t>
            </a:r>
            <a:endParaRPr lang="vi-VN" sz="2400" dirty="0">
              <a:solidFill>
                <a:srgbClr val="000000"/>
              </a:solidFill>
              <a:latin typeface="+mj-lt"/>
            </a:endParaRPr>
          </a:p>
          <a:p>
            <a:pPr algn="ctr">
              <a:lnSpc>
                <a:spcPct val="150000"/>
              </a:lnSpc>
            </a:pPr>
            <a:r>
              <a:rPr lang="vi-VN" sz="2400" i="1" dirty="0">
                <a:solidFill>
                  <a:srgbClr val="000000"/>
                </a:solidFill>
                <a:latin typeface="+mj-lt"/>
              </a:rPr>
              <a:t>Huống chi việc cũng việc nhà,</a:t>
            </a:r>
            <a:endParaRPr lang="vi-VN" sz="2400" dirty="0">
              <a:solidFill>
                <a:srgbClr val="000000"/>
              </a:solidFill>
              <a:latin typeface="+mj-lt"/>
            </a:endParaRPr>
          </a:p>
          <a:p>
            <a:pPr algn="ctr">
              <a:lnSpc>
                <a:spcPct val="150000"/>
              </a:lnSpc>
            </a:pPr>
            <a:r>
              <a:rPr lang="vi-VN" sz="2400" i="1" dirty="0">
                <a:solidFill>
                  <a:srgbClr val="000000"/>
                </a:solidFill>
                <a:latin typeface="+mj-lt"/>
              </a:rPr>
              <a:t>Lọ là thâm tạ mới là tri ân .</a:t>
            </a:r>
            <a:endParaRPr lang="vi-VN" sz="2400" dirty="0">
              <a:solidFill>
                <a:srgbClr val="000000"/>
              </a:solidFill>
              <a:latin typeface="+mj-lt"/>
            </a:endParaRPr>
          </a:p>
          <a:p>
            <a:pPr algn="ctr">
              <a:lnSpc>
                <a:spcPct val="150000"/>
              </a:lnSpc>
            </a:pPr>
            <a:r>
              <a:rPr lang="vi-VN" sz="2400" i="1" dirty="0">
                <a:solidFill>
                  <a:srgbClr val="000000"/>
                </a:solidFill>
                <a:latin typeface="+mj-lt"/>
              </a:rPr>
              <a:t>Xót nàng còn chút song thân,</a:t>
            </a:r>
            <a:endParaRPr lang="vi-VN" sz="2400" dirty="0">
              <a:solidFill>
                <a:srgbClr val="000000"/>
              </a:solidFill>
              <a:latin typeface="+mj-lt"/>
            </a:endParaRPr>
          </a:p>
          <a:p>
            <a:pPr algn="ctr">
              <a:lnSpc>
                <a:spcPct val="150000"/>
              </a:lnSpc>
            </a:pPr>
            <a:r>
              <a:rPr lang="vi-VN" sz="2400" i="1" dirty="0">
                <a:solidFill>
                  <a:srgbClr val="000000"/>
                </a:solidFill>
                <a:latin typeface="+mj-lt"/>
              </a:rPr>
              <a:t>Bấy nay kẻ Việt người Tần cách xa.</a:t>
            </a:r>
            <a:endParaRPr lang="en-US" sz="2400" dirty="0"/>
          </a:p>
        </p:txBody>
      </p:sp>
      <p:pic>
        <p:nvPicPr>
          <p:cNvPr id="6" name="Hình ảnh 7">
            <a:extLst>
              <a:ext uri="{FF2B5EF4-FFF2-40B4-BE49-F238E27FC236}">
                <a16:creationId xmlns="" xmlns:a16="http://schemas.microsoft.com/office/drawing/2014/main" id="{CFDDF3D5-BD1D-BE9C-14BE-65EC280EA88F}"/>
              </a:ext>
            </a:extLst>
          </p:cNvPr>
          <p:cNvPicPr>
            <a:picLocks noChangeAspect="1"/>
          </p:cNvPicPr>
          <p:nvPr/>
        </p:nvPicPr>
        <p:blipFill>
          <a:blip r:embed="rId2"/>
          <a:stretch>
            <a:fillRect/>
          </a:stretch>
        </p:blipFill>
        <p:spPr>
          <a:xfrm>
            <a:off x="7565293" y="291336"/>
            <a:ext cx="3691467" cy="2288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00003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18"/>
          <p:cNvSpPr>
            <a:spLocks noChangeArrowheads="1"/>
          </p:cNvSpPr>
          <p:nvPr/>
        </p:nvSpPr>
        <p:spPr bwMode="auto">
          <a:xfrm>
            <a:off x="4800600" y="6035677"/>
            <a:ext cx="62484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r>
              <a:rPr lang="en-US" altLang="en-US" b="1" i="1">
                <a:solidFill>
                  <a:srgbClr val="0033CC"/>
                </a:solidFill>
                <a:latin typeface="Times New Roman" pitchFamily="18" charset="0"/>
              </a:rPr>
              <a:t/>
            </a:r>
            <a:br>
              <a:rPr lang="en-US" altLang="en-US" b="1" i="1">
                <a:solidFill>
                  <a:srgbClr val="0033CC"/>
                </a:solidFill>
                <a:latin typeface="Times New Roman" pitchFamily="18" charset="0"/>
              </a:rPr>
            </a:br>
            <a:endParaRPr lang="en-US" altLang="en-US" b="1" i="1">
              <a:solidFill>
                <a:srgbClr val="0033CC"/>
              </a:solidFill>
              <a:latin typeface="Times New Roman" pitchFamily="18" charset="0"/>
            </a:endParaRPr>
          </a:p>
        </p:txBody>
      </p:sp>
      <p:sp>
        <p:nvSpPr>
          <p:cNvPr id="9" name="Hộp Văn bản 8">
            <a:extLst>
              <a:ext uri="{FF2B5EF4-FFF2-40B4-BE49-F238E27FC236}">
                <a16:creationId xmlns="" xmlns:a16="http://schemas.microsoft.com/office/drawing/2014/main" id="{85070874-160D-2C9A-F8EC-3FF9836E74DA}"/>
              </a:ext>
            </a:extLst>
          </p:cNvPr>
          <p:cNvSpPr txBox="1"/>
          <p:nvPr/>
        </p:nvSpPr>
        <p:spPr>
          <a:xfrm>
            <a:off x="-174543" y="149185"/>
            <a:ext cx="7674707" cy="2795958"/>
          </a:xfrm>
          <a:prstGeom prst="rect">
            <a:avLst/>
          </a:prstGeom>
          <a:noFill/>
        </p:spPr>
        <p:txBody>
          <a:bodyPr wrap="square">
            <a:spAutoFit/>
          </a:bodyPr>
          <a:lstStyle/>
          <a:p>
            <a:pPr algn="ctr">
              <a:lnSpc>
                <a:spcPct val="150000"/>
              </a:lnSpc>
            </a:pPr>
            <a:r>
              <a:rPr lang="en-US" sz="2400" i="1" dirty="0">
                <a:latin typeface="Times New Roman" panose="02020603050405020304" pitchFamily="18" charset="0"/>
                <a:cs typeface="Times New Roman" panose="02020603050405020304" pitchFamily="18" charset="0"/>
              </a:rPr>
              <a:t>Sao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dặm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a:t>
            </a:r>
          </a:p>
          <a:p>
            <a:pPr algn="ctr">
              <a:lnSpc>
                <a:spcPct val="150000"/>
              </a:lnSpc>
            </a:pPr>
            <a:r>
              <a:rPr lang="en-US" sz="2400" i="1" dirty="0">
                <a:latin typeface="Times New Roman" panose="02020603050405020304" pitchFamily="18" charset="0"/>
                <a:cs typeface="Times New Roman" panose="02020603050405020304" pitchFamily="18" charset="0"/>
              </a:rPr>
              <a:t>Cho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ta cam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a:t>
            </a:r>
          </a:p>
          <a:p>
            <a:pPr algn="ctr">
              <a:lnSpc>
                <a:spcPct val="150000"/>
              </a:lnSpc>
            </a:pPr>
            <a:r>
              <a:rPr lang="en-US" sz="2400" i="1" dirty="0" err="1">
                <a:latin typeface="Times New Roman" panose="02020603050405020304" pitchFamily="18" charset="0"/>
                <a:cs typeface="Times New Roman" panose="02020603050405020304" pitchFamily="18" charset="0"/>
              </a:rPr>
              <a:t>Vội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p>
          <a:p>
            <a:pPr algn="ctr">
              <a:lnSpc>
                <a:spcPct val="150000"/>
              </a:lnSpc>
            </a:pPr>
            <a:r>
              <a:rPr lang="en-US" sz="2400" i="1" dirty="0" err="1">
                <a:latin typeface="Times New Roman" panose="02020603050405020304" pitchFamily="18" charset="0"/>
                <a:cs typeface="Times New Roman" panose="02020603050405020304" pitchFamily="18" charset="0"/>
              </a:rPr>
              <a:t>Muôn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nghìn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tướng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tẩy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oan</a:t>
            </a:r>
            <a:r>
              <a:rPr lang="en-US" sz="2400" i="1" dirty="0">
                <a:latin typeface="Times New Roman" panose="02020603050405020304" pitchFamily="18" charset="0"/>
                <a:cs typeface="Times New Roman" panose="02020603050405020304" pitchFamily="18" charset="0"/>
              </a:rPr>
              <a:t>.</a:t>
            </a:r>
          </a:p>
          <a:p>
            <a:pPr algn="ctr">
              <a:lnSpc>
                <a:spcPct val="150000"/>
              </a:lnSpc>
            </a:pPr>
            <a:r>
              <a:rPr lang="en-US" sz="2400" i="1" dirty="0" err="1">
                <a:latin typeface="Times New Roman" panose="02020603050405020304" pitchFamily="18" charset="0"/>
                <a:cs typeface="Times New Roman" panose="02020603050405020304" pitchFamily="18" charset="0"/>
              </a:rPr>
              <a:t>Thừa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chẻ</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mái</a:t>
            </a:r>
            <a:r>
              <a:rPr lang="en-US" sz="2400" i="1" dirty="0">
                <a:latin typeface="Times New Roman" panose="02020603050405020304" pitchFamily="18" charset="0"/>
                <a:cs typeface="Times New Roman" panose="02020603050405020304" pitchFamily="18" charset="0"/>
              </a:rPr>
              <a:t> tan, </a:t>
            </a:r>
          </a:p>
        </p:txBody>
      </p:sp>
      <p:sp>
        <p:nvSpPr>
          <p:cNvPr id="16" name="Hộp Văn bản 15">
            <a:extLst>
              <a:ext uri="{FF2B5EF4-FFF2-40B4-BE49-F238E27FC236}">
                <a16:creationId xmlns="" xmlns:a16="http://schemas.microsoft.com/office/drawing/2014/main" id="{6D88135D-3D9F-6BCA-1AB5-B9BA706F0679}"/>
              </a:ext>
            </a:extLst>
          </p:cNvPr>
          <p:cNvSpPr txBox="1"/>
          <p:nvPr/>
        </p:nvSpPr>
        <p:spPr>
          <a:xfrm>
            <a:off x="3946117" y="2464955"/>
            <a:ext cx="7674707" cy="3785652"/>
          </a:xfrm>
          <a:prstGeom prst="rect">
            <a:avLst/>
          </a:prstGeom>
          <a:noFill/>
        </p:spPr>
        <p:txBody>
          <a:bodyPr wrap="square">
            <a:spAutoFit/>
          </a:bodyPr>
          <a:lstStyle/>
          <a:p>
            <a:pPr algn="ctr"/>
            <a:r>
              <a:rPr lang="en-US" sz="2400" i="1" dirty="0">
                <a:latin typeface="Times New Roman" panose="02020603050405020304" pitchFamily="18" charset="0"/>
                <a:cs typeface="Times New Roman" panose="02020603050405020304" pitchFamily="18" charset="0"/>
              </a:rPr>
              <a:t>Binh </a:t>
            </a:r>
            <a:r>
              <a:rPr lang="en-US" sz="2400" i="1" dirty="0" err="1">
                <a:latin typeface="Times New Roman" panose="02020603050405020304" pitchFamily="18" charset="0"/>
                <a:cs typeface="Times New Roman" panose="02020603050405020304" pitchFamily="18" charset="0"/>
              </a:rPr>
              <a:t>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sét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ngoài</a:t>
            </a:r>
            <a:r>
              <a:rPr lang="en-US" sz="2400" i="1" dirty="0">
                <a:latin typeface="Times New Roman" panose="02020603050405020304" pitchFamily="18" charset="0"/>
                <a:cs typeface="Times New Roman" panose="02020603050405020304" pitchFamily="18" charset="0"/>
              </a:rPr>
              <a:t>.</a:t>
            </a:r>
          </a:p>
          <a:p>
            <a:pPr algn="ct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góc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a:t>
            </a:r>
          </a:p>
          <a:p>
            <a:pPr algn="ct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gồm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a:t>
            </a:r>
            <a:r>
              <a:rPr lang="en-US" sz="2400" i="1" dirty="0">
                <a:latin typeface="Times New Roman" panose="02020603050405020304" pitchFamily="18" charset="0"/>
                <a:cs typeface="Times New Roman" panose="02020603050405020304" pitchFamily="18" charset="0"/>
              </a:rPr>
              <a:t>.</a:t>
            </a:r>
          </a:p>
          <a:p>
            <a:pPr algn="ct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Đòi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quét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gặp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tòa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cõi</a:t>
            </a:r>
            <a:r>
              <a:rPr lang="en-US" sz="2400" i="1" dirty="0">
                <a:latin typeface="Times New Roman" panose="02020603050405020304" pitchFamily="18" charset="0"/>
                <a:cs typeface="Times New Roman" panose="02020603050405020304" pitchFamily="18" charset="0"/>
              </a:rPr>
              <a:t> Nam.</a:t>
            </a:r>
          </a:p>
          <a:p>
            <a:pPr algn="ctr"/>
            <a:r>
              <a:rPr lang="en-US" sz="2400" i="1" dirty="0">
                <a:latin typeface="Times New Roman" panose="02020603050405020304" pitchFamily="18" charset="0"/>
                <a:cs typeface="Times New Roman" panose="02020603050405020304" pitchFamily="18" charset="0"/>
              </a:rPr>
              <a:t> Phong </a:t>
            </a:r>
            <a:r>
              <a:rPr lang="en-US" sz="2400" i="1" dirty="0" err="1">
                <a:latin typeface="Times New Roman" panose="02020603050405020304" pitchFamily="18" charset="0"/>
                <a:cs typeface="Times New Roman" panose="02020603050405020304" pitchFamily="18" charset="0"/>
              </a:rPr>
              <a:t>trần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gươm</a:t>
            </a:r>
            <a:r>
              <a:rPr lang="en-US" sz="2400" i="1" dirty="0">
                <a:latin typeface="Times New Roman" panose="02020603050405020304" pitchFamily="18" charset="0"/>
                <a:cs typeface="Times New Roman" panose="02020603050405020304" pitchFamily="18" charset="0"/>
              </a:rPr>
              <a:t>, </a:t>
            </a:r>
          </a:p>
          <a:p>
            <a:pPr algn="ct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túi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p>
          <a:p>
            <a:pPr algn="ctr"/>
            <a:r>
              <a:rPr lang="en-US" sz="2400" i="1" dirty="0" err="1">
                <a:latin typeface="Times New Roman" panose="02020603050405020304" pitchFamily="18" charset="0"/>
                <a:cs typeface="Times New Roman" panose="02020603050405020304" pitchFamily="18" charset="0"/>
              </a:rPr>
              <a:t>Nghênh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cõi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thùy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cờ</a:t>
            </a:r>
            <a:r>
              <a:rPr lang="en-US" sz="2400" i="1" dirty="0">
                <a:latin typeface="Times New Roman" panose="02020603050405020304" pitchFamily="18" charset="0"/>
                <a:cs typeface="Times New Roman" panose="02020603050405020304" pitchFamily="18" charset="0"/>
              </a:rPr>
              <a:t> ai </a:t>
            </a:r>
            <a:r>
              <a:rPr lang="en-US" sz="2400" i="1" dirty="0" err="1">
                <a:latin typeface="Times New Roman" panose="02020603050405020304" pitchFamily="18" charset="0"/>
                <a:cs typeface="Times New Roman" panose="02020603050405020304" pitchFamily="18" charset="0"/>
              </a:rPr>
              <a:t>dám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cường</a:t>
            </a:r>
            <a:r>
              <a:rPr lang="en-US" sz="2400" i="1" dirty="0">
                <a:latin typeface="Times New Roman" panose="02020603050405020304" pitchFamily="18" charset="0"/>
                <a:cs typeface="Times New Roman" panose="02020603050405020304" pitchFamily="18" charset="0"/>
              </a:rPr>
              <a:t>?</a:t>
            </a:r>
          </a:p>
          <a:p>
            <a:pPr algn="ct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tần</a:t>
            </a:r>
            <a:r>
              <a:rPr lang="en-US" sz="2400" i="1" dirty="0">
                <a:latin typeface="Times New Roman" panose="02020603050405020304" pitchFamily="18" charset="0"/>
                <a:cs typeface="Times New Roman" panose="02020603050405020304" pitchFamily="18" charset="0"/>
              </a:rPr>
              <a:t>.</a:t>
            </a:r>
          </a:p>
        </p:txBody>
      </p:sp>
      <p:sp>
        <p:nvSpPr>
          <p:cNvPr id="17" name="Hình chữ nhật 16">
            <a:extLst>
              <a:ext uri="{FF2B5EF4-FFF2-40B4-BE49-F238E27FC236}">
                <a16:creationId xmlns="" xmlns:a16="http://schemas.microsoft.com/office/drawing/2014/main" id="{F2142024-B854-36E7-AB7C-32B221909979}"/>
              </a:ext>
            </a:extLst>
          </p:cNvPr>
          <p:cNvSpPr/>
          <p:nvPr/>
        </p:nvSpPr>
        <p:spPr>
          <a:xfrm>
            <a:off x="5700021" y="6358842"/>
            <a:ext cx="6491979" cy="4689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Theo ĐÀO DUY ANH,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8" name="Freeform 8">
            <a:extLst>
              <a:ext uri="{FF2B5EF4-FFF2-40B4-BE49-F238E27FC236}">
                <a16:creationId xmlns="" xmlns:a16="http://schemas.microsoft.com/office/drawing/2014/main" id="{AA104E10-B7DE-F400-1BCE-00ED538981E0}"/>
              </a:ext>
            </a:extLst>
          </p:cNvPr>
          <p:cNvSpPr/>
          <p:nvPr/>
        </p:nvSpPr>
        <p:spPr>
          <a:xfrm rot="167910" flipH="1">
            <a:off x="-550648" y="2375121"/>
            <a:ext cx="3866192" cy="4541905"/>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3"/>
            <a:stretch>
              <a:fillRect/>
            </a:stretch>
          </a:blipFill>
        </p:spPr>
      </p:sp>
      <p:sp>
        <p:nvSpPr>
          <p:cNvPr id="20" name="Hộp Văn bản 19">
            <a:extLst>
              <a:ext uri="{FF2B5EF4-FFF2-40B4-BE49-F238E27FC236}">
                <a16:creationId xmlns="" xmlns:a16="http://schemas.microsoft.com/office/drawing/2014/main" id="{9BBC79BA-42A1-FEB5-DB9E-FEBB308F16BA}"/>
              </a:ext>
            </a:extLst>
          </p:cNvPr>
          <p:cNvSpPr txBox="1"/>
          <p:nvPr/>
        </p:nvSpPr>
        <p:spPr>
          <a:xfrm>
            <a:off x="2902112" y="3244006"/>
            <a:ext cx="6325251" cy="461665"/>
          </a:xfrm>
          <a:prstGeom prst="rect">
            <a:avLst/>
          </a:prstGeom>
          <a:noFill/>
        </p:spPr>
        <p:txBody>
          <a:bodyPr wrap="square">
            <a:spAutoFit/>
          </a:bodyPr>
          <a:lstStyle/>
          <a:p>
            <a:endParaRPr lang="en-US" sz="2400" dirty="0"/>
          </a:p>
        </p:txBody>
      </p:sp>
      <p:sp>
        <p:nvSpPr>
          <p:cNvPr id="21" name="Freeform 4">
            <a:extLst>
              <a:ext uri="{FF2B5EF4-FFF2-40B4-BE49-F238E27FC236}">
                <a16:creationId xmlns="" xmlns:a16="http://schemas.microsoft.com/office/drawing/2014/main" id="{55F3C7C8-6E43-B1B3-509F-C04CC125850A}"/>
              </a:ext>
            </a:extLst>
          </p:cNvPr>
          <p:cNvSpPr/>
          <p:nvPr/>
        </p:nvSpPr>
        <p:spPr>
          <a:xfrm rot="-1581577">
            <a:off x="1609653" y="2864338"/>
            <a:ext cx="2466185" cy="2767729"/>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4" cstate="print"/>
            <a:stretch>
              <a:fillRect t="-90169"/>
            </a:stretch>
          </a:blipFill>
        </p:spPr>
      </p:sp>
    </p:spTree>
    <p:extLst>
      <p:ext uri="{BB962C8B-B14F-4D97-AF65-F5344CB8AC3E}">
        <p14:creationId xmlns:p14="http://schemas.microsoft.com/office/powerpoint/2010/main" xmlns="" val="21203854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2" name="Hộp Văn bản 1">
            <a:extLst>
              <a:ext uri="{FF2B5EF4-FFF2-40B4-BE49-F238E27FC236}">
                <a16:creationId xmlns="" xmlns:a16="http://schemas.microsoft.com/office/drawing/2014/main" id="{A38F404C-2D4D-244A-9068-620A67AD4727}"/>
              </a:ext>
            </a:extLst>
          </p:cNvPr>
          <p:cNvSpPr txBox="1"/>
          <p:nvPr/>
        </p:nvSpPr>
        <p:spPr>
          <a:xfrm>
            <a:off x="2004647" y="1198685"/>
            <a:ext cx="2438400" cy="666786"/>
          </a:xfrm>
          <a:prstGeom prst="rect">
            <a:avLst/>
          </a:prstGeom>
          <a:noFill/>
        </p:spPr>
        <p:txBody>
          <a:bodyPr wrap="square" rtlCol="0">
            <a:spAutoFit/>
          </a:bodyPr>
          <a:lstStyle/>
          <a:p>
            <a:pPr algn="l"/>
            <a:r>
              <a:rPr lang="vi-VN" sz="3733" b="1" i="1">
                <a:solidFill>
                  <a:srgbClr val="FF0000"/>
                </a:solidFill>
                <a:latin typeface="+mj-lt"/>
              </a:rPr>
              <a:t>3, Bố cục:</a:t>
            </a:r>
          </a:p>
        </p:txBody>
      </p:sp>
      <p:sp>
        <p:nvSpPr>
          <p:cNvPr id="3" name="Hộp Văn bản 2">
            <a:extLst>
              <a:ext uri="{FF2B5EF4-FFF2-40B4-BE49-F238E27FC236}">
                <a16:creationId xmlns="" xmlns:a16="http://schemas.microsoft.com/office/drawing/2014/main" id="{A6AE0BE3-6C09-644D-84E6-FDAC59E15DC0}"/>
              </a:ext>
            </a:extLst>
          </p:cNvPr>
          <p:cNvSpPr txBox="1"/>
          <p:nvPr/>
        </p:nvSpPr>
        <p:spPr>
          <a:xfrm>
            <a:off x="1345223" y="2859454"/>
            <a:ext cx="1622181" cy="2062103"/>
          </a:xfrm>
          <a:prstGeom prst="rect">
            <a:avLst/>
          </a:prstGeom>
          <a:solidFill>
            <a:schemeClr val="accent6">
              <a:lumMod val="75000"/>
            </a:schemeClr>
          </a:solidFill>
        </p:spPr>
        <p:txBody>
          <a:bodyPr wrap="square" rtlCol="0">
            <a:spAutoFit/>
          </a:bodyPr>
          <a:lstStyle/>
          <a:p>
            <a:pPr algn="l"/>
            <a:r>
              <a:rPr lang="en-US" sz="3200" b="1" dirty="0">
                <a:latin typeface="+mj-lt"/>
              </a:rPr>
              <a:t>Anh </a:t>
            </a:r>
            <a:r>
              <a:rPr lang="en-US" sz="3200" b="1" dirty="0" err="1">
                <a:latin typeface="+mj-lt"/>
              </a:rPr>
              <a:t>hùng</a:t>
            </a:r>
            <a:r>
              <a:rPr lang="en-US" sz="3200" b="1" dirty="0">
                <a:latin typeface="+mj-lt"/>
              </a:rPr>
              <a:t> </a:t>
            </a:r>
            <a:r>
              <a:rPr lang="en-US" sz="3200" b="1" dirty="0" err="1">
                <a:latin typeface="+mj-lt"/>
              </a:rPr>
              <a:t>tiếng</a:t>
            </a:r>
            <a:r>
              <a:rPr lang="en-US" sz="3200" b="1" dirty="0">
                <a:latin typeface="+mj-lt"/>
              </a:rPr>
              <a:t> </a:t>
            </a:r>
            <a:r>
              <a:rPr lang="en-US" sz="3200" b="1" dirty="0" err="1">
                <a:latin typeface="+mj-lt"/>
              </a:rPr>
              <a:t>đã</a:t>
            </a:r>
            <a:r>
              <a:rPr lang="en-US" sz="3200" b="1" dirty="0">
                <a:latin typeface="+mj-lt"/>
              </a:rPr>
              <a:t> </a:t>
            </a:r>
            <a:r>
              <a:rPr lang="en-US" sz="3200" b="1" dirty="0" err="1">
                <a:latin typeface="+mj-lt"/>
              </a:rPr>
              <a:t>gọi</a:t>
            </a:r>
            <a:r>
              <a:rPr lang="en-US" sz="3200" b="1" dirty="0">
                <a:latin typeface="+mj-lt"/>
              </a:rPr>
              <a:t> </a:t>
            </a:r>
            <a:r>
              <a:rPr lang="en-US" sz="3200" b="1" dirty="0" err="1">
                <a:latin typeface="+mj-lt"/>
              </a:rPr>
              <a:t>rằng</a:t>
            </a:r>
            <a:endParaRPr lang="vi-VN" sz="3200" b="1" dirty="0">
              <a:latin typeface="+mj-lt"/>
            </a:endParaRPr>
          </a:p>
        </p:txBody>
      </p:sp>
      <p:cxnSp>
        <p:nvCxnSpPr>
          <p:cNvPr id="4" name="Đường kết nối Mũi tên Thẳng 3">
            <a:extLst>
              <a:ext uri="{FF2B5EF4-FFF2-40B4-BE49-F238E27FC236}">
                <a16:creationId xmlns="" xmlns:a16="http://schemas.microsoft.com/office/drawing/2014/main" id="{048167BF-7C8F-8849-AB06-E5DC9195E37B}"/>
              </a:ext>
            </a:extLst>
          </p:cNvPr>
          <p:cNvCxnSpPr>
            <a:cxnSpLocks/>
            <a:stCxn id="3" idx="3"/>
          </p:cNvCxnSpPr>
          <p:nvPr/>
        </p:nvCxnSpPr>
        <p:spPr>
          <a:xfrm flipV="1">
            <a:off x="2967404" y="2949006"/>
            <a:ext cx="1305008" cy="94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Đường kết nối Mũi tên Thẳng 9">
            <a:extLst>
              <a:ext uri="{FF2B5EF4-FFF2-40B4-BE49-F238E27FC236}">
                <a16:creationId xmlns="" xmlns:a16="http://schemas.microsoft.com/office/drawing/2014/main" id="{8EED1314-3C21-1C45-B8FE-394254631DFB}"/>
              </a:ext>
            </a:extLst>
          </p:cNvPr>
          <p:cNvCxnSpPr>
            <a:cxnSpLocks/>
            <a:stCxn id="3" idx="3"/>
          </p:cNvCxnSpPr>
          <p:nvPr/>
        </p:nvCxnSpPr>
        <p:spPr>
          <a:xfrm>
            <a:off x="2967404" y="3890506"/>
            <a:ext cx="1232064" cy="110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Hộp Văn bản 20">
            <a:extLst>
              <a:ext uri="{FF2B5EF4-FFF2-40B4-BE49-F238E27FC236}">
                <a16:creationId xmlns="" xmlns:a16="http://schemas.microsoft.com/office/drawing/2014/main" id="{53CAAD19-B1E9-AC40-B30C-0477946624E9}"/>
              </a:ext>
            </a:extLst>
          </p:cNvPr>
          <p:cNvSpPr txBox="1"/>
          <p:nvPr/>
        </p:nvSpPr>
        <p:spPr>
          <a:xfrm>
            <a:off x="4272411" y="2271732"/>
            <a:ext cx="6543431" cy="1323632"/>
          </a:xfrm>
          <a:prstGeom prst="rect">
            <a:avLst/>
          </a:prstGeom>
          <a:solidFill>
            <a:schemeClr val="accent2"/>
          </a:solidFill>
        </p:spPr>
        <p:txBody>
          <a:bodyPr wrap="square" rtlCol="0">
            <a:spAutoFit/>
          </a:bodyPr>
          <a:lstStyle/>
          <a:p>
            <a:r>
              <a:rPr lang="en-US" sz="2667" b="1" dirty="0">
                <a:solidFill>
                  <a:srgbClr val="FF0000"/>
                </a:solidFill>
                <a:latin typeface="Times New Roman" panose="02020603050405020304" pitchFamily="18" charset="0"/>
                <a:cs typeface="Times New Roman" panose="02020603050405020304" pitchFamily="18" charset="0"/>
              </a:rPr>
              <a:t>18</a:t>
            </a:r>
            <a:r>
              <a:rPr lang="vi-VN" sz="2667" b="1" dirty="0">
                <a:solidFill>
                  <a:srgbClr val="FF0000"/>
                </a:solidFill>
                <a:latin typeface="Times New Roman" panose="02020603050405020304" pitchFamily="18" charset="0"/>
                <a:cs typeface="Times New Roman" panose="02020603050405020304" pitchFamily="18" charset="0"/>
              </a:rPr>
              <a:t> câu đầu</a:t>
            </a:r>
            <a:r>
              <a:rPr lang="vi-VN" sz="2667" dirty="0">
                <a:latin typeface="Times New Roman" panose="02020603050405020304" pitchFamily="18" charset="0"/>
                <a:cs typeface="Times New Roman" panose="02020603050405020304" pitchFamily="18" charset="0"/>
              </a:rPr>
              <a:t> : </a:t>
            </a:r>
            <a:r>
              <a:rPr lang="en-US" sz="2667" dirty="0" err="1">
                <a:latin typeface="Times New Roman" panose="02020603050405020304" pitchFamily="18" charset="0"/>
                <a:cs typeface="Times New Roman" panose="02020603050405020304" pitchFamily="18" charset="0"/>
              </a:rPr>
              <a:t>Cuộc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trò</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chuyện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Kiều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Từ</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Hải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sau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cuộc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đền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ơn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báo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oán</a:t>
            </a:r>
            <a:r>
              <a:rPr lang="en-US" sz="2667" dirty="0">
                <a:latin typeface="Times New Roman" panose="02020603050405020304" pitchFamily="18" charset="0"/>
                <a:cs typeface="Times New Roman" panose="02020603050405020304" pitchFamily="18" charset="0"/>
              </a:rPr>
              <a:t>.</a:t>
            </a:r>
          </a:p>
          <a:p>
            <a:pPr algn="l"/>
            <a:endParaRPr lang="vi-VN" sz="2667" dirty="0">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 xmlns:a16="http://schemas.microsoft.com/office/drawing/2014/main" id="{7EC7A688-1982-D941-9C9F-95885ED35E16}"/>
              </a:ext>
            </a:extLst>
          </p:cNvPr>
          <p:cNvSpPr txBox="1"/>
          <p:nvPr/>
        </p:nvSpPr>
        <p:spPr>
          <a:xfrm>
            <a:off x="4303347" y="4423048"/>
            <a:ext cx="6543431" cy="1323632"/>
          </a:xfrm>
          <a:prstGeom prst="rect">
            <a:avLst/>
          </a:prstGeom>
          <a:solidFill>
            <a:schemeClr val="bg2">
              <a:lumMod val="60000"/>
              <a:lumOff val="40000"/>
            </a:schemeClr>
          </a:solidFill>
        </p:spPr>
        <p:txBody>
          <a:bodyPr wrap="square" rtlCol="0">
            <a:spAutoFit/>
          </a:bodyPr>
          <a:lstStyle/>
          <a:p>
            <a:r>
              <a:rPr lang="vi-VN" sz="2667" b="1" dirty="0">
                <a:solidFill>
                  <a:srgbClr val="FF0000"/>
                </a:solidFill>
                <a:latin typeface="Times New Roman" panose="02020603050405020304" pitchFamily="18" charset="0"/>
                <a:cs typeface="Times New Roman" panose="02020603050405020304" pitchFamily="18" charset="0"/>
              </a:rPr>
              <a:t>1</a:t>
            </a:r>
            <a:r>
              <a:rPr lang="en-US" sz="2667" b="1" dirty="0">
                <a:solidFill>
                  <a:srgbClr val="FF0000"/>
                </a:solidFill>
                <a:latin typeface="Times New Roman" panose="02020603050405020304" pitchFamily="18" charset="0"/>
                <a:cs typeface="Times New Roman" panose="02020603050405020304" pitchFamily="18" charset="0"/>
              </a:rPr>
              <a:t>4</a:t>
            </a:r>
            <a:r>
              <a:rPr lang="vi-VN" sz="2667" b="1" dirty="0">
                <a:solidFill>
                  <a:srgbClr val="FF0000"/>
                </a:solidFill>
                <a:latin typeface="Times New Roman" panose="02020603050405020304" pitchFamily="18" charset="0"/>
                <a:cs typeface="Times New Roman" panose="02020603050405020304" pitchFamily="18" charset="0"/>
              </a:rPr>
              <a:t> câu </a:t>
            </a:r>
            <a:r>
              <a:rPr lang="en-US" sz="2667" b="1" dirty="0" err="1">
                <a:solidFill>
                  <a:srgbClr val="FF0000"/>
                </a:solidFill>
                <a:latin typeface="Times New Roman" panose="02020603050405020304" pitchFamily="18" charset="0"/>
                <a:cs typeface="Times New Roman" panose="02020603050405020304" pitchFamily="18" charset="0"/>
              </a:rPr>
              <a:t>còn</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lại</a:t>
            </a:r>
            <a:r>
              <a:rPr lang="vi-VN" sz="2667" dirty="0">
                <a:latin typeface="Times New Roman" panose="02020603050405020304" pitchFamily="18" charset="0"/>
                <a:cs typeface="Times New Roman" panose="02020603050405020304" pitchFamily="18" charset="0"/>
              </a:rPr>
              <a:t> : </a:t>
            </a:r>
            <a:r>
              <a:rPr lang="en-US" sz="2667" dirty="0" err="1">
                <a:latin typeface="Times New Roman" panose="02020603050405020304" pitchFamily="18" charset="0"/>
                <a:cs typeface="Times New Roman" panose="02020603050405020304" pitchFamily="18" charset="0"/>
              </a:rPr>
              <a:t>Vẻ</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đẹp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người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anh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hùng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Từ</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Hải</a:t>
            </a:r>
            <a:r>
              <a:rPr lang="en-US" sz="2667" b="1" dirty="0">
                <a:latin typeface="Times New Roman" panose="02020603050405020304" pitchFamily="18" charset="0"/>
                <a:cs typeface="Times New Roman" panose="02020603050405020304" pitchFamily="18" charset="0"/>
              </a:rPr>
              <a:t> </a:t>
            </a:r>
            <a:endParaRPr lang="en-US" sz="2667" dirty="0">
              <a:latin typeface="Times New Roman" panose="02020603050405020304" pitchFamily="18" charset="0"/>
              <a:cs typeface="Times New Roman" panose="02020603050405020304" pitchFamily="18" charset="0"/>
            </a:endParaRPr>
          </a:p>
          <a:p>
            <a:pPr algn="l"/>
            <a:endParaRPr lang="vi-VN" sz="2667"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fltVal val="0"/>
                                          </p:val>
                                        </p:tav>
                                        <p:tav tm="100000">
                                          <p:val>
                                            <p:strVal val="#ppt_w"/>
                                          </p:val>
                                        </p:tav>
                                      </p:tavLst>
                                    </p:anim>
                                    <p:anim calcmode="lin" valueType="num">
                                      <p:cBhvr>
                                        <p:cTn id="37" dur="1000" fill="hold"/>
                                        <p:tgtEl>
                                          <p:spTgt spid="23"/>
                                        </p:tgtEl>
                                        <p:attrNameLst>
                                          <p:attrName>ppt_h</p:attrName>
                                        </p:attrNameLst>
                                      </p:cBhvr>
                                      <p:tavLst>
                                        <p:tav tm="0">
                                          <p:val>
                                            <p:fltVal val="0"/>
                                          </p:val>
                                        </p:tav>
                                        <p:tav tm="100000">
                                          <p:val>
                                            <p:strVal val="#ppt_h"/>
                                          </p:val>
                                        </p:tav>
                                      </p:tavLst>
                                    </p:anim>
                                    <p:anim calcmode="lin" valueType="num">
                                      <p:cBhvr>
                                        <p:cTn id="38" dur="1000" fill="hold"/>
                                        <p:tgtEl>
                                          <p:spTgt spid="23"/>
                                        </p:tgtEl>
                                        <p:attrNameLst>
                                          <p:attrName>style.rotation</p:attrName>
                                        </p:attrNameLst>
                                      </p:cBhvr>
                                      <p:tavLst>
                                        <p:tav tm="0">
                                          <p:val>
                                            <p:fltVal val="90"/>
                                          </p:val>
                                        </p:tav>
                                        <p:tav tm="100000">
                                          <p:val>
                                            <p:fltVal val="0"/>
                                          </p:val>
                                        </p:tav>
                                      </p:tavLst>
                                    </p:anim>
                                    <p:animEffect transition="in" filter="fade">
                                      <p:cBhvr>
                                        <p:cTn id="3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2328500" y="1863600"/>
            <a:ext cx="7534800" cy="3130800"/>
          </a:xfrm>
          <a:prstGeom prst="rect">
            <a:avLst/>
          </a:prstGeom>
        </p:spPr>
        <p:txBody>
          <a:bodyPr spcFirstLastPara="1" vert="horz" wrap="square" lIns="121900" tIns="121900" rIns="121900" bIns="121900" rtlCol="0" anchor="ctr" anchorCtr="0">
            <a:noAutofit/>
          </a:bodyPr>
          <a:lstStyle/>
          <a:p>
            <a:r>
              <a:rPr lang="vi-VN" sz="5867"/>
              <a:t>II</a:t>
            </a:r>
            <a:br>
              <a:rPr lang="vi-VN" sz="5867"/>
            </a:br>
            <a:r>
              <a:rPr lang="vi-VN" sz="5867"/>
              <a:t>TÌM HIỂU CHI TIẾT</a:t>
            </a:r>
            <a:endParaRPr sz="5867"/>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42C3468-3FB0-0CE9-7A00-925720FF4593}"/>
              </a:ext>
            </a:extLst>
          </p:cNvPr>
          <p:cNvSpPr>
            <a:spLocks noGrp="1"/>
          </p:cNvSpPr>
          <p:nvPr>
            <p:ph type="ctrTitle"/>
          </p:nvPr>
        </p:nvSpPr>
        <p:spPr>
          <a:xfrm>
            <a:off x="1524000" y="2468470"/>
            <a:ext cx="9144000" cy="1450052"/>
          </a:xfrm>
        </p:spPr>
        <p:txBody>
          <a:bodyPr>
            <a:normAutofit/>
          </a:bodyPr>
          <a:lstStyle/>
          <a:p>
            <a:r>
              <a:rPr lang="en-US" sz="4000" b="1" dirty="0">
                <a:solidFill>
                  <a:srgbClr val="FF0000"/>
                </a:solidFill>
              </a:rPr>
              <a:t>CHÀO MỪNG </a:t>
            </a:r>
            <a:r>
              <a:rPr lang="en-US" sz="4000" b="1">
                <a:solidFill>
                  <a:srgbClr val="FF0000"/>
                </a:solidFill>
              </a:rPr>
              <a:t>CÁC </a:t>
            </a:r>
            <a:r>
              <a:rPr lang="en-US" sz="4000" b="1" smtClean="0">
                <a:solidFill>
                  <a:srgbClr val="FF0000"/>
                </a:solidFill>
              </a:rPr>
              <a:t>EM </a:t>
            </a:r>
            <a:r>
              <a:rPr lang="en-US" sz="4000" b="1" dirty="0">
                <a:solidFill>
                  <a:srgbClr val="FF0000"/>
                </a:solidFill>
              </a:rPr>
              <a:t>ĐÃ ĐẾN VỚI TIẾT HỌC NGÀY HÔM NAY!</a:t>
            </a:r>
          </a:p>
        </p:txBody>
      </p:sp>
    </p:spTree>
    <p:extLst>
      <p:ext uri="{BB962C8B-B14F-4D97-AF65-F5344CB8AC3E}">
        <p14:creationId xmlns:p14="http://schemas.microsoft.com/office/powerpoint/2010/main" xmlns="" val="51310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791958" y="4018348"/>
            <a:ext cx="10826913" cy="1332464"/>
          </a:xfrm>
          <a:prstGeom prst="rect">
            <a:avLst/>
          </a:prstGeom>
        </p:spPr>
        <p:txBody>
          <a:bodyPr spcFirstLastPara="1" vert="horz" wrap="square" lIns="121900" tIns="121900" rIns="121900" bIns="121900" rtlCol="0" anchor="ctr" anchorCtr="0">
            <a:noAutofit/>
          </a:bodyPr>
          <a:lstStyle/>
          <a:p>
            <a:pPr algn="just">
              <a:lnSpc>
                <a:spcPct val="107000"/>
              </a:lnSpc>
              <a:spcAft>
                <a:spcPts val="1067"/>
              </a:spcAft>
            </a:pP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4267"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5" name="Google Shape;245;p39"/>
          <p:cNvSpPr txBox="1">
            <a:spLocks noGrp="1"/>
          </p:cNvSpPr>
          <p:nvPr>
            <p:ph type="title" idx="2"/>
          </p:nvPr>
        </p:nvSpPr>
        <p:spPr>
          <a:xfrm>
            <a:off x="4575190" y="1955560"/>
            <a:ext cx="3041620" cy="1332464"/>
          </a:xfrm>
          <a:prstGeom prst="rect">
            <a:avLst/>
          </a:prstGeom>
        </p:spPr>
        <p:txBody>
          <a:bodyPr spcFirstLastPara="1" vert="horz" wrap="square" lIns="121900" tIns="121900" rIns="121900" bIns="121900" rtlCol="0" anchor="ctr" anchorCtr="0">
            <a:noAutofit/>
          </a:bodyPr>
          <a:lstStyle/>
          <a:p>
            <a:r>
              <a:rPr lang="en" sz="5867" dirty="0"/>
              <a:t>01</a:t>
            </a:r>
            <a:endParaRPr sz="5867" dirty="0"/>
          </a:p>
        </p:txBody>
      </p:sp>
      <p:pic>
        <p:nvPicPr>
          <p:cNvPr id="247" name="Google Shape;247;p39"/>
          <p:cNvPicPr preferRelativeResize="0"/>
          <p:nvPr/>
        </p:nvPicPr>
        <p:blipFill>
          <a:blip r:embed="rId3" cstate="print">
            <a:alphaModFix/>
          </a:blip>
          <a:stretch>
            <a:fillRect/>
          </a:stretch>
        </p:blipFill>
        <p:spPr>
          <a:xfrm rot="-525833">
            <a:off x="6272173" y="775387"/>
            <a:ext cx="840987" cy="1487127"/>
          </a:xfrm>
          <a:prstGeom prst="rect">
            <a:avLst/>
          </a:prstGeom>
          <a:noFill/>
          <a:ln>
            <a:noFill/>
          </a:ln>
        </p:spPr>
      </p:pic>
      <p:pic>
        <p:nvPicPr>
          <p:cNvPr id="248" name="Google Shape;248;p39"/>
          <p:cNvPicPr preferRelativeResize="0"/>
          <p:nvPr/>
        </p:nvPicPr>
        <p:blipFill>
          <a:blip r:embed="rId4" cstate="print">
            <a:alphaModFix/>
          </a:blip>
          <a:stretch>
            <a:fillRect/>
          </a:stretch>
        </p:blipFill>
        <p:spPr>
          <a:xfrm>
            <a:off x="4952903" y="2919499"/>
            <a:ext cx="666927" cy="1122399"/>
          </a:xfrm>
          <a:prstGeom prst="rect">
            <a:avLst/>
          </a:prstGeom>
          <a:noFill/>
          <a:ln>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10" name="Hình ảnh 10">
            <a:extLst>
              <a:ext uri="{FF2B5EF4-FFF2-40B4-BE49-F238E27FC236}">
                <a16:creationId xmlns="" xmlns:a16="http://schemas.microsoft.com/office/drawing/2014/main" id="{9DBA48D0-6611-4047-BBDB-DB871D15D6A1}"/>
              </a:ext>
            </a:extLst>
          </p:cNvPr>
          <p:cNvPicPr>
            <a:picLocks noChangeAspect="1"/>
          </p:cNvPicPr>
          <p:nvPr/>
        </p:nvPicPr>
        <p:blipFill>
          <a:blip r:embed="rId3"/>
          <a:stretch>
            <a:fillRect/>
          </a:stretch>
        </p:blipFill>
        <p:spPr>
          <a:xfrm>
            <a:off x="8611530" y="132183"/>
            <a:ext cx="2855837" cy="1866827"/>
          </a:xfrm>
          <a:prstGeom prst="rect">
            <a:avLst/>
          </a:prstGeom>
        </p:spPr>
      </p:pic>
      <p:sp>
        <p:nvSpPr>
          <p:cNvPr id="3" name="Hình chữ nhật: Cắt Góc Chéo 2">
            <a:extLst>
              <a:ext uri="{FF2B5EF4-FFF2-40B4-BE49-F238E27FC236}">
                <a16:creationId xmlns="" xmlns:a16="http://schemas.microsoft.com/office/drawing/2014/main" id="{58459E0D-C7FE-AA4F-8B8D-AE9E804347AF}"/>
              </a:ext>
            </a:extLst>
          </p:cNvPr>
          <p:cNvSpPr/>
          <p:nvPr/>
        </p:nvSpPr>
        <p:spPr>
          <a:xfrm>
            <a:off x="1687147" y="2771859"/>
            <a:ext cx="1756508" cy="1490131"/>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a:latin typeface="+mj-lt"/>
              </a:rPr>
              <a:t>Hành</a:t>
            </a:r>
            <a:r>
              <a:rPr lang="en-US" sz="3733" dirty="0">
                <a:latin typeface="+mj-lt"/>
              </a:rPr>
              <a:t> </a:t>
            </a:r>
            <a:r>
              <a:rPr lang="en-US" sz="3733" dirty="0" err="1">
                <a:latin typeface="+mj-lt"/>
              </a:rPr>
              <a:t>động</a:t>
            </a:r>
            <a:r>
              <a:rPr lang="en-US" sz="3733" dirty="0">
                <a:latin typeface="+mj-lt"/>
              </a:rPr>
              <a:t> </a:t>
            </a:r>
            <a:endParaRPr lang="vi-VN" sz="3733" dirty="0">
              <a:latin typeface="+mj-lt"/>
            </a:endParaRPr>
          </a:p>
        </p:txBody>
      </p:sp>
      <p:sp>
        <p:nvSpPr>
          <p:cNvPr id="4" name="Hộp Văn bản 3">
            <a:extLst>
              <a:ext uri="{FF2B5EF4-FFF2-40B4-BE49-F238E27FC236}">
                <a16:creationId xmlns="" xmlns:a16="http://schemas.microsoft.com/office/drawing/2014/main" id="{8475F00F-F16E-A546-8F5E-186CC0AD4DD7}"/>
              </a:ext>
            </a:extLst>
          </p:cNvPr>
          <p:cNvSpPr txBox="1"/>
          <p:nvPr/>
        </p:nvSpPr>
        <p:spPr>
          <a:xfrm>
            <a:off x="3750440" y="3045000"/>
            <a:ext cx="7810712" cy="913199"/>
          </a:xfrm>
          <a:prstGeom prst="rect">
            <a:avLst/>
          </a:prstGeom>
          <a:solidFill>
            <a:schemeClr val="bg2">
              <a:lumMod val="40000"/>
              <a:lumOff val="60000"/>
            </a:schemeClr>
          </a:solidFill>
        </p:spPr>
        <p:txBody>
          <a:bodyPr wrap="square" rtlCol="0">
            <a:spAutoFit/>
          </a:bodyPr>
          <a:lstStyle/>
          <a:p>
            <a:r>
              <a:rPr lang="vi-VN" sz="2667" dirty="0">
                <a:latin typeface="+mj-lt"/>
              </a:rPr>
              <a:t>“lạy”: hành động tất yếu của một người yếu thế vừa được giúp đỡ để lấy lại công bằng</a:t>
            </a:r>
            <a:r>
              <a:rPr lang="en-US" sz="2667" dirty="0">
                <a:latin typeface="+mj-lt"/>
              </a:rPr>
              <a:t>.</a:t>
            </a:r>
          </a:p>
        </p:txBody>
      </p:sp>
      <p:sp>
        <p:nvSpPr>
          <p:cNvPr id="8" name="Hộp Văn bản 7">
            <a:extLst>
              <a:ext uri="{FF2B5EF4-FFF2-40B4-BE49-F238E27FC236}">
                <a16:creationId xmlns="" xmlns:a16="http://schemas.microsoft.com/office/drawing/2014/main" id="{DCE1C26D-5ECE-51FA-43E7-3D6752887750}"/>
              </a:ext>
            </a:extLst>
          </p:cNvPr>
          <p:cNvSpPr txBox="1"/>
          <p:nvPr/>
        </p:nvSpPr>
        <p:spPr>
          <a:xfrm>
            <a:off x="389399" y="610825"/>
            <a:ext cx="8363832" cy="1200329"/>
          </a:xfrm>
          <a:prstGeom prst="rect">
            <a:avLst/>
          </a:prstGeom>
          <a:noFill/>
        </p:spPr>
        <p:txBody>
          <a:bodyPr wrap="square">
            <a:spAutoFit/>
          </a:bodyPr>
          <a:lstStyle/>
          <a:p>
            <a:r>
              <a:rPr lang="vi-VN" sz="2400" b="1" dirty="0">
                <a:solidFill>
                  <a:srgbClr val="333333"/>
                </a:solidFill>
                <a:latin typeface="+mj-lt"/>
              </a:rPr>
              <a:t>1.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rgbClr val="333333"/>
                </a:solidFill>
                <a:latin typeface="Times New Roman" panose="02020603050405020304" pitchFamily="18" charset="0"/>
                <a:ea typeface="Times New Roman" panose="02020603050405020304" pitchFamily="18" charset="0"/>
              </a:rPr>
              <a:t>a. </a:t>
            </a:r>
            <a:r>
              <a:rPr lang="en-US" sz="2400" b="1" i="1" dirty="0" err="1">
                <a:solidFill>
                  <a:srgbClr val="333333"/>
                </a:solidFill>
                <a:latin typeface="Times New Roman" panose="02020603050405020304" pitchFamily="18" charset="0"/>
                <a:ea typeface="Times New Roman" panose="02020603050405020304" pitchFamily="18" charset="0"/>
              </a:rPr>
              <a:t>Tám</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câu</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đầu</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Lời</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của</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Kiều</a:t>
            </a:r>
            <a:endParaRPr lang="vi-VN" sz="2400" dirty="0">
              <a:latin typeface="+mj-lt"/>
            </a:endParaRPr>
          </a:p>
        </p:txBody>
      </p:sp>
      <p:sp>
        <p:nvSpPr>
          <p:cNvPr id="11" name="Hộp Văn bản 10">
            <a:extLst>
              <a:ext uri="{FF2B5EF4-FFF2-40B4-BE49-F238E27FC236}">
                <a16:creationId xmlns="" xmlns:a16="http://schemas.microsoft.com/office/drawing/2014/main" id="{AAE2976C-8F2F-8CBF-B857-7E0536714078}"/>
              </a:ext>
            </a:extLst>
          </p:cNvPr>
          <p:cNvSpPr txBox="1"/>
          <p:nvPr/>
        </p:nvSpPr>
        <p:spPr>
          <a:xfrm>
            <a:off x="2604412" y="4859021"/>
            <a:ext cx="8472593" cy="1110689"/>
          </a:xfrm>
          <a:prstGeom prst="rect">
            <a:avLst/>
          </a:prstGeom>
          <a:noFill/>
        </p:spPr>
        <p:txBody>
          <a:bodyPr wrap="square">
            <a:spAutoFit/>
          </a:bodyPr>
          <a:lstStyle/>
          <a:p>
            <a:pPr algn="just">
              <a:lnSpc>
                <a:spcPct val="107000"/>
              </a:lnSpc>
              <a:spcAft>
                <a:spcPts val="1067"/>
              </a:spcAft>
            </a:pP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Cái lạy thể hiện sự biết ơn chân thành, sâu sắc của Kiều với Từ Hải – ân nhân của nàng.</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1327612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3" name="Hình chữ nhật: Cắt Góc Chéo 2">
            <a:extLst>
              <a:ext uri="{FF2B5EF4-FFF2-40B4-BE49-F238E27FC236}">
                <a16:creationId xmlns="" xmlns:a16="http://schemas.microsoft.com/office/drawing/2014/main" id="{58459E0D-C7FE-AA4F-8B8D-AE9E804347AF}"/>
              </a:ext>
            </a:extLst>
          </p:cNvPr>
          <p:cNvSpPr/>
          <p:nvPr/>
        </p:nvSpPr>
        <p:spPr>
          <a:xfrm>
            <a:off x="1093178" y="2363441"/>
            <a:ext cx="1756508" cy="1490131"/>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a:latin typeface="+mj-lt"/>
              </a:rPr>
              <a:t>Xưng</a:t>
            </a:r>
            <a:r>
              <a:rPr lang="en-US" sz="3733" dirty="0">
                <a:latin typeface="+mj-lt"/>
              </a:rPr>
              <a:t> </a:t>
            </a:r>
            <a:r>
              <a:rPr lang="en-US" sz="3733" dirty="0" err="1">
                <a:latin typeface="+mj-lt"/>
              </a:rPr>
              <a:t>hô</a:t>
            </a:r>
            <a:r>
              <a:rPr lang="en-US" sz="3733" dirty="0">
                <a:latin typeface="+mj-lt"/>
              </a:rPr>
              <a:t> </a:t>
            </a:r>
            <a:endParaRPr lang="vi-VN" sz="3733" dirty="0">
              <a:latin typeface="+mj-lt"/>
            </a:endParaRPr>
          </a:p>
        </p:txBody>
      </p:sp>
      <p:sp>
        <p:nvSpPr>
          <p:cNvPr id="4" name="Hộp Văn bản 3">
            <a:extLst>
              <a:ext uri="{FF2B5EF4-FFF2-40B4-BE49-F238E27FC236}">
                <a16:creationId xmlns="" xmlns:a16="http://schemas.microsoft.com/office/drawing/2014/main" id="{8475F00F-F16E-A546-8F5E-186CC0AD4DD7}"/>
              </a:ext>
            </a:extLst>
          </p:cNvPr>
          <p:cNvSpPr txBox="1"/>
          <p:nvPr/>
        </p:nvSpPr>
        <p:spPr>
          <a:xfrm>
            <a:off x="3385720" y="2312157"/>
            <a:ext cx="7810712" cy="1938992"/>
          </a:xfrm>
          <a:prstGeom prst="rect">
            <a:avLst/>
          </a:prstGeom>
          <a:solidFill>
            <a:schemeClr val="bg2">
              <a:lumMod val="40000"/>
              <a:lumOff val="6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liễu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 xmlns:a16="http://schemas.microsoft.com/office/drawing/2014/main" id="{DCE1C26D-5ECE-51FA-43E7-3D6752887750}"/>
              </a:ext>
            </a:extLst>
          </p:cNvPr>
          <p:cNvSpPr txBox="1"/>
          <p:nvPr/>
        </p:nvSpPr>
        <p:spPr>
          <a:xfrm>
            <a:off x="441501" y="762818"/>
            <a:ext cx="9718499" cy="830997"/>
          </a:xfrm>
          <a:prstGeom prst="rect">
            <a:avLst/>
          </a:prstGeom>
          <a:noFill/>
        </p:spPr>
        <p:txBody>
          <a:bodyPr wrap="square">
            <a:spAutoFit/>
          </a:bodyPr>
          <a:lstStyle/>
          <a:p>
            <a:r>
              <a:rPr lang="vi-VN" sz="2400" b="1" dirty="0">
                <a:solidFill>
                  <a:srgbClr val="333333"/>
                </a:solidFill>
                <a:latin typeface="+mj-lt"/>
              </a:rPr>
              <a:t>1.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rgbClr val="333333"/>
                </a:solidFill>
                <a:latin typeface="Times New Roman" panose="02020603050405020304" pitchFamily="18" charset="0"/>
                <a:ea typeface="Times New Roman" panose="02020603050405020304" pitchFamily="18" charset="0"/>
              </a:rPr>
              <a:t>a. </a:t>
            </a:r>
            <a:r>
              <a:rPr lang="en-US" sz="2400" b="1" i="1" dirty="0" err="1">
                <a:solidFill>
                  <a:srgbClr val="333333"/>
                </a:solidFill>
                <a:latin typeface="Times New Roman" panose="02020603050405020304" pitchFamily="18" charset="0"/>
                <a:ea typeface="Times New Roman" panose="02020603050405020304" pitchFamily="18" charset="0"/>
              </a:rPr>
              <a:t>Tám</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câu</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đầu</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Lời</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của</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Kiều</a:t>
            </a:r>
            <a:endParaRPr lang="vi-VN" sz="2400" dirty="0">
              <a:latin typeface="+mj-lt"/>
            </a:endParaRPr>
          </a:p>
        </p:txBody>
      </p:sp>
      <p:sp>
        <p:nvSpPr>
          <p:cNvPr id="11" name="Hộp Văn bản 10">
            <a:extLst>
              <a:ext uri="{FF2B5EF4-FFF2-40B4-BE49-F238E27FC236}">
                <a16:creationId xmlns="" xmlns:a16="http://schemas.microsoft.com/office/drawing/2014/main" id="{AAE2976C-8F2F-8CBF-B857-7E0536714078}"/>
              </a:ext>
            </a:extLst>
          </p:cNvPr>
          <p:cNvSpPr txBox="1"/>
          <p:nvPr/>
        </p:nvSpPr>
        <p:spPr>
          <a:xfrm>
            <a:off x="1991326" y="4375084"/>
            <a:ext cx="8472593" cy="1251240"/>
          </a:xfrm>
          <a:prstGeom prst="rect">
            <a:avLst/>
          </a:prstGeom>
          <a:noFill/>
        </p:spPr>
        <p:txBody>
          <a:bodyPr wrap="square">
            <a:spAutoFit/>
          </a:bodyPr>
          <a:lstStyle/>
          <a:p>
            <a:pPr algn="just">
              <a:lnSpc>
                <a:spcPct val="107000"/>
              </a:lnSpc>
              <a:spcAft>
                <a:spcPts val="1067"/>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xương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tủy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E16FD78B-DC51-3A45-FE69-26DDD0C99B8C}"/>
              </a:ext>
            </a:extLst>
          </p:cNvPr>
          <p:cNvSpPr txBox="1"/>
          <p:nvPr/>
        </p:nvSpPr>
        <p:spPr>
          <a:xfrm>
            <a:off x="2056925" y="5657059"/>
            <a:ext cx="9139508" cy="1200329"/>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=&gt; </a:t>
            </a:r>
            <a:r>
              <a:rPr lang="en-US" sz="2400" dirty="0" err="1">
                <a:solidFill>
                  <a:srgbClr val="FF0000"/>
                </a:solidFill>
                <a:latin typeface="Times New Roman" panose="02020603050405020304" pitchFamily="18" charset="0"/>
                <a:ea typeface="Times New Roman" panose="02020603050405020304" pitchFamily="18" charset="0"/>
              </a:rPr>
              <a:t>Vẻ</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đẹp</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Kiều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phụ</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oán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rõ</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ràng</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trả</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oán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báo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oán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khéo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léo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sắc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sảo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suy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nghĩ</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lời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nói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hành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động</a:t>
            </a:r>
            <a:endParaRPr lang="en-US" sz="2400" dirty="0">
              <a:solidFill>
                <a:srgbClr val="FF0000"/>
              </a:solidFill>
            </a:endParaRPr>
          </a:p>
        </p:txBody>
      </p:sp>
    </p:spTree>
    <p:extLst>
      <p:ext uri="{BB962C8B-B14F-4D97-AF65-F5344CB8AC3E}">
        <p14:creationId xmlns:p14="http://schemas.microsoft.com/office/powerpoint/2010/main" xmlns="" val="7447853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2" name="Hình chữ nhật: Cắt Góc Chéo 21">
            <a:extLst>
              <a:ext uri="{FF2B5EF4-FFF2-40B4-BE49-F238E27FC236}">
                <a16:creationId xmlns="" xmlns:a16="http://schemas.microsoft.com/office/drawing/2014/main" id="{66CB8226-6479-AF42-9FB2-182D9AD4098D}"/>
              </a:ext>
            </a:extLst>
          </p:cNvPr>
          <p:cNvSpPr/>
          <p:nvPr/>
        </p:nvSpPr>
        <p:spPr>
          <a:xfrm>
            <a:off x="4033880" y="1749365"/>
            <a:ext cx="3593937" cy="628976"/>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0070C0"/>
                </a:solidFill>
                <a:latin typeface="+mj-lt"/>
              </a:rPr>
              <a:t>Lý do </a:t>
            </a:r>
            <a:r>
              <a:rPr lang="en-US" sz="2667" b="1" dirty="0" err="1">
                <a:solidFill>
                  <a:srgbClr val="0070C0"/>
                </a:solidFill>
                <a:latin typeface="+mj-lt"/>
              </a:rPr>
              <a:t>hành</a:t>
            </a:r>
            <a:r>
              <a:rPr lang="en-US" sz="2667" b="1" dirty="0">
                <a:solidFill>
                  <a:srgbClr val="0070C0"/>
                </a:solidFill>
                <a:latin typeface="+mj-lt"/>
              </a:rPr>
              <a:t> </a:t>
            </a:r>
            <a:r>
              <a:rPr lang="en-US" sz="2667" b="1" dirty="0" err="1">
                <a:solidFill>
                  <a:srgbClr val="0070C0"/>
                </a:solidFill>
                <a:latin typeface="+mj-lt"/>
              </a:rPr>
              <a:t>động</a:t>
            </a:r>
            <a:endParaRPr lang="vi-VN" sz="2667" b="1" dirty="0">
              <a:solidFill>
                <a:srgbClr val="0070C0"/>
              </a:solidFill>
              <a:latin typeface="+mj-lt"/>
            </a:endParaRPr>
          </a:p>
        </p:txBody>
      </p:sp>
      <p:sp>
        <p:nvSpPr>
          <p:cNvPr id="11" name="Hộp Văn bản 10">
            <a:extLst>
              <a:ext uri="{FF2B5EF4-FFF2-40B4-BE49-F238E27FC236}">
                <a16:creationId xmlns="" xmlns:a16="http://schemas.microsoft.com/office/drawing/2014/main" id="{0D03FBA1-3A19-8DC9-CA73-226C65398637}"/>
              </a:ext>
            </a:extLst>
          </p:cNvPr>
          <p:cNvSpPr txBox="1"/>
          <p:nvPr/>
        </p:nvSpPr>
        <p:spPr>
          <a:xfrm>
            <a:off x="324007" y="200130"/>
            <a:ext cx="8363832" cy="1200329"/>
          </a:xfrm>
          <a:prstGeom prst="rect">
            <a:avLst/>
          </a:prstGeom>
          <a:noFill/>
        </p:spPr>
        <p:txBody>
          <a:bodyPr wrap="square">
            <a:spAutoFit/>
          </a:bodyPr>
          <a:lstStyle/>
          <a:p>
            <a:r>
              <a:rPr lang="vi-VN" sz="2400" b="1" dirty="0">
                <a:solidFill>
                  <a:srgbClr val="333333"/>
                </a:solidFill>
                <a:latin typeface="+mj-lt"/>
              </a:rPr>
              <a:t>1.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333333"/>
                </a:solidFill>
                <a:latin typeface="Times New Roman" panose="02020603050405020304" pitchFamily="18" charset="0"/>
                <a:ea typeface="Times New Roman" panose="02020603050405020304" pitchFamily="18" charset="0"/>
              </a:rPr>
              <a:t>b. </a:t>
            </a:r>
            <a:r>
              <a:rPr lang="en-US" sz="2400" b="1" dirty="0" err="1">
                <a:solidFill>
                  <a:srgbClr val="333333"/>
                </a:solidFill>
                <a:latin typeface="Times New Roman" panose="02020603050405020304" pitchFamily="18" charset="0"/>
                <a:ea typeface="Times New Roman" panose="02020603050405020304" pitchFamily="18" charset="0"/>
              </a:rPr>
              <a:t>Mười</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câu</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tiếp</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theo</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Lời</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của</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Từ</a:t>
            </a:r>
            <a:r>
              <a:rPr lang="en-US" sz="2400" b="1" dirty="0">
                <a:solidFill>
                  <a:srgbClr val="333333"/>
                </a:solidFill>
                <a:latin typeface="Times New Roman" panose="02020603050405020304" pitchFamily="18" charset="0"/>
                <a:ea typeface="Times New Roman" panose="02020603050405020304" pitchFamily="18" charset="0"/>
              </a:rPr>
              <a:t> </a:t>
            </a:r>
            <a:endParaRPr lang="vi-VN" sz="2400" dirty="0">
              <a:latin typeface="+mj-lt"/>
            </a:endParaRPr>
          </a:p>
        </p:txBody>
      </p:sp>
      <p:cxnSp>
        <p:nvCxnSpPr>
          <p:cNvPr id="27" name="Đường kết nối Mũi tên Thẳng 26">
            <a:extLst>
              <a:ext uri="{FF2B5EF4-FFF2-40B4-BE49-F238E27FC236}">
                <a16:creationId xmlns="" xmlns:a16="http://schemas.microsoft.com/office/drawing/2014/main" id="{F43D6C8D-C6E5-5399-4DF4-4AF0716E76A6}"/>
              </a:ext>
            </a:extLst>
          </p:cNvPr>
          <p:cNvCxnSpPr>
            <a:cxnSpLocks/>
          </p:cNvCxnSpPr>
          <p:nvPr/>
        </p:nvCxnSpPr>
        <p:spPr>
          <a:xfrm flipH="1">
            <a:off x="3511714" y="2434926"/>
            <a:ext cx="2125783" cy="580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Hộp Văn bản 33">
            <a:extLst>
              <a:ext uri="{FF2B5EF4-FFF2-40B4-BE49-F238E27FC236}">
                <a16:creationId xmlns="" xmlns:a16="http://schemas.microsoft.com/office/drawing/2014/main" id="{E78025E2-CD5E-F295-1FC0-F1876C65DFD0}"/>
              </a:ext>
            </a:extLst>
          </p:cNvPr>
          <p:cNvSpPr txBox="1"/>
          <p:nvPr/>
        </p:nvSpPr>
        <p:spPr>
          <a:xfrm>
            <a:off x="1773599" y="3126754"/>
            <a:ext cx="3770115" cy="1122230"/>
          </a:xfrm>
          <a:prstGeom prst="rect">
            <a:avLst/>
          </a:prstGeom>
          <a:noFill/>
        </p:spPr>
        <p:txBody>
          <a:bodyPr wrap="square">
            <a:spAutoFit/>
          </a:bodyPr>
          <a:lstStyle/>
          <a:p>
            <a:pPr algn="just">
              <a:lnSpc>
                <a:spcPct val="107000"/>
              </a:lnSpc>
              <a:spcAft>
                <a:spcPts val="1067"/>
              </a:spcAft>
            </a:pP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tăm</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5" name="Đường kết nối Mũi tên Thẳng 34">
            <a:extLst>
              <a:ext uri="{FF2B5EF4-FFF2-40B4-BE49-F238E27FC236}">
                <a16:creationId xmlns="" xmlns:a16="http://schemas.microsoft.com/office/drawing/2014/main" id="{2E243D8C-2D13-C92C-1598-FB98C46E043D}"/>
              </a:ext>
            </a:extLst>
          </p:cNvPr>
          <p:cNvCxnSpPr>
            <a:cxnSpLocks/>
          </p:cNvCxnSpPr>
          <p:nvPr/>
        </p:nvCxnSpPr>
        <p:spPr>
          <a:xfrm>
            <a:off x="5673968" y="2415898"/>
            <a:ext cx="2422771" cy="580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Hộp Văn bản 39">
            <a:extLst>
              <a:ext uri="{FF2B5EF4-FFF2-40B4-BE49-F238E27FC236}">
                <a16:creationId xmlns="" xmlns:a16="http://schemas.microsoft.com/office/drawing/2014/main" id="{DD8FB249-DCD9-9EA2-795C-D392A1A9093C}"/>
              </a:ext>
            </a:extLst>
          </p:cNvPr>
          <p:cNvSpPr txBox="1"/>
          <p:nvPr/>
        </p:nvSpPr>
        <p:spPr>
          <a:xfrm>
            <a:off x="1723608" y="4458657"/>
            <a:ext cx="4059776" cy="771045"/>
          </a:xfrm>
          <a:prstGeom prst="rect">
            <a:avLst/>
          </a:prstGeom>
          <a:noFill/>
        </p:spPr>
        <p:txBody>
          <a:bodyPr wrap="square">
            <a:spAutoFit/>
          </a:bodyPr>
          <a:lstStyle/>
          <a:p>
            <a:pPr algn="just">
              <a:lnSpc>
                <a:spcPct val="107000"/>
              </a:lnSpc>
              <a:spcAft>
                <a:spcPts val="1067"/>
              </a:spcAft>
            </a:pP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đòi</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33"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Hộp Văn bản 41">
            <a:extLst>
              <a:ext uri="{FF2B5EF4-FFF2-40B4-BE49-F238E27FC236}">
                <a16:creationId xmlns="" xmlns:a16="http://schemas.microsoft.com/office/drawing/2014/main" id="{621E5D2C-D4B4-D9EE-EC67-C13E6ACFC064}"/>
              </a:ext>
            </a:extLst>
          </p:cNvPr>
          <p:cNvSpPr txBox="1"/>
          <p:nvPr/>
        </p:nvSpPr>
        <p:spPr>
          <a:xfrm>
            <a:off x="6879291" y="3237073"/>
            <a:ext cx="4499909" cy="856068"/>
          </a:xfrm>
          <a:prstGeom prst="rect">
            <a:avLst/>
          </a:prstGeom>
          <a:noFill/>
        </p:spPr>
        <p:txBody>
          <a:bodyPr wrap="square">
            <a:spAutoFit/>
          </a:bodyPr>
          <a:lstStyle/>
          <a:p>
            <a:pPr algn="just">
              <a:lnSpc>
                <a:spcPct val="107000"/>
              </a:lnSpc>
              <a:spcAft>
                <a:spcPts val="1067"/>
              </a:spcAft>
            </a:pP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Hộp Văn bản 45">
            <a:extLst>
              <a:ext uri="{FF2B5EF4-FFF2-40B4-BE49-F238E27FC236}">
                <a16:creationId xmlns="" xmlns:a16="http://schemas.microsoft.com/office/drawing/2014/main" id="{4DC5156B-BD02-B1C3-B11F-E593033A7628}"/>
              </a:ext>
            </a:extLst>
          </p:cNvPr>
          <p:cNvSpPr txBox="1"/>
          <p:nvPr/>
        </p:nvSpPr>
        <p:spPr>
          <a:xfrm>
            <a:off x="6804595" y="4325472"/>
            <a:ext cx="4819488" cy="1824602"/>
          </a:xfrm>
          <a:prstGeom prst="rect">
            <a:avLst/>
          </a:prstGeom>
          <a:noFill/>
        </p:spPr>
        <p:txBody>
          <a:bodyPr wrap="square">
            <a:spAutoFit/>
          </a:bodyPr>
          <a:lstStyle/>
          <a:p>
            <a:pPr algn="just">
              <a:lnSpc>
                <a:spcPct val="107000"/>
              </a:lnSpc>
              <a:spcAft>
                <a:spcPts val="1067"/>
              </a:spcAft>
            </a:pP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133"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33"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Hộp Văn bản 48">
            <a:extLst>
              <a:ext uri="{FF2B5EF4-FFF2-40B4-BE49-F238E27FC236}">
                <a16:creationId xmlns="" xmlns:a16="http://schemas.microsoft.com/office/drawing/2014/main" id="{84633D0D-E76B-20A2-E400-8F1E9436CBC7}"/>
              </a:ext>
            </a:extLst>
          </p:cNvPr>
          <p:cNvSpPr txBox="1"/>
          <p:nvPr/>
        </p:nvSpPr>
        <p:spPr>
          <a:xfrm>
            <a:off x="1723609" y="6160374"/>
            <a:ext cx="8696905" cy="830997"/>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Calibri" panose="020F0502020204030204" pitchFamily="34" charset="0"/>
              </a:rPr>
              <a:t>–&gt;</a:t>
            </a:r>
            <a:r>
              <a:rPr lang="en-US" sz="2400" dirty="0" err="1">
                <a:solidFill>
                  <a:srgbClr val="FF0000"/>
                </a:solidFill>
                <a:latin typeface="Times New Roman" panose="02020603050405020304" pitchFamily="18" charset="0"/>
                <a:ea typeface="Calibri" panose="020F0502020204030204" pitchFamily="34" charset="0"/>
              </a:rPr>
              <a:t>Từ</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một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nghĩa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thấu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hiểu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được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nỗi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đau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riêng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ước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Kiều</a:t>
            </a:r>
            <a:r>
              <a:rPr lang="en-US" sz="2400" dirty="0">
                <a:solidFill>
                  <a:srgbClr val="FF0000"/>
                </a:solidFill>
                <a:latin typeface="Helvetica" panose="020B0604020202020204" pitchFamily="34" charset="0"/>
                <a:ea typeface="Calibri" panose="020F0502020204030204" pitchFamily="34" charset="0"/>
                <a:cs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xmlns="" val="26214246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0" end="0"/>
                                            </p:txEl>
                                          </p:spTgt>
                                        </p:tgtEl>
                                        <p:attrNameLst>
                                          <p:attrName>style.visibility</p:attrName>
                                        </p:attrNameLst>
                                      </p:cBhvr>
                                      <p:to>
                                        <p:strVal val="visible"/>
                                      </p:to>
                                    </p:set>
                                    <p:animEffect transition="in" filter="fade">
                                      <p:cBhvr>
                                        <p:cTn id="28" dur="1000"/>
                                        <p:tgtEl>
                                          <p:spTgt spid="34">
                                            <p:txEl>
                                              <p:pRg st="0" end="0"/>
                                            </p:txEl>
                                          </p:spTgt>
                                        </p:tgtEl>
                                      </p:cBhvr>
                                    </p:animEffect>
                                    <p:anim calcmode="lin" valueType="num">
                                      <p:cBhvr>
                                        <p:cTn id="29"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animEffect transition="in" filter="fade">
                                      <p:cBhvr>
                                        <p:cTn id="35" dur="1000"/>
                                        <p:tgtEl>
                                          <p:spTgt spid="40">
                                            <p:txEl>
                                              <p:pRg st="0" end="0"/>
                                            </p:txEl>
                                          </p:spTgt>
                                        </p:tgtEl>
                                      </p:cBhvr>
                                    </p:animEffect>
                                    <p:anim calcmode="lin" valueType="num">
                                      <p:cBhvr>
                                        <p:cTn id="36"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fade">
                                      <p:cBhvr>
                                        <p:cTn id="42" dur="1000"/>
                                        <p:tgtEl>
                                          <p:spTgt spid="42">
                                            <p:txEl>
                                              <p:pRg st="0" end="0"/>
                                            </p:txEl>
                                          </p:spTgt>
                                        </p:tgtEl>
                                      </p:cBhvr>
                                    </p:animEffect>
                                    <p:anim calcmode="lin" valueType="num">
                                      <p:cBhvr>
                                        <p:cTn id="43"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1000"/>
                                        <p:tgtEl>
                                          <p:spTgt spid="46"/>
                                        </p:tgtEl>
                                      </p:cBhvr>
                                    </p:animEffect>
                                    <p:anim calcmode="lin" valueType="num">
                                      <p:cBhvr>
                                        <p:cTn id="50" dur="1000" fill="hold"/>
                                        <p:tgtEl>
                                          <p:spTgt spid="46"/>
                                        </p:tgtEl>
                                        <p:attrNameLst>
                                          <p:attrName>ppt_x</p:attrName>
                                        </p:attrNameLst>
                                      </p:cBhvr>
                                      <p:tavLst>
                                        <p:tav tm="0">
                                          <p:val>
                                            <p:strVal val="#ppt_x"/>
                                          </p:val>
                                        </p:tav>
                                        <p:tav tm="100000">
                                          <p:val>
                                            <p:strVal val="#ppt_x"/>
                                          </p:val>
                                        </p:tav>
                                      </p:tavLst>
                                    </p:anim>
                                    <p:anim calcmode="lin" valueType="num">
                                      <p:cBhvr>
                                        <p:cTn id="5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1000"/>
                                        <p:tgtEl>
                                          <p:spTgt spid="49"/>
                                        </p:tgtEl>
                                      </p:cBhvr>
                                    </p:animEffect>
                                    <p:anim calcmode="lin" valueType="num">
                                      <p:cBhvr>
                                        <p:cTn id="57" dur="1000" fill="hold"/>
                                        <p:tgtEl>
                                          <p:spTgt spid="49"/>
                                        </p:tgtEl>
                                        <p:attrNameLst>
                                          <p:attrName>ppt_x</p:attrName>
                                        </p:attrNameLst>
                                      </p:cBhvr>
                                      <p:tavLst>
                                        <p:tav tm="0">
                                          <p:val>
                                            <p:strVal val="#ppt_x"/>
                                          </p:val>
                                        </p:tav>
                                        <p:tav tm="100000">
                                          <p:val>
                                            <p:strVal val="#ppt_x"/>
                                          </p:val>
                                        </p:tav>
                                      </p:tavLst>
                                    </p:anim>
                                    <p:anim calcmode="lin" valueType="num">
                                      <p:cBhvr>
                                        <p:cTn id="5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6"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2446626" y="3480697"/>
            <a:ext cx="10826913" cy="1332464"/>
          </a:xfrm>
          <a:prstGeom prst="rect">
            <a:avLst/>
          </a:prstGeom>
        </p:spPr>
        <p:txBody>
          <a:bodyPr spcFirstLastPara="1" vert="horz" wrap="square" lIns="121900" tIns="121900" rIns="121900" bIns="121900" rtlCol="0" anchor="ctr" anchorCtr="0">
            <a:noAutofit/>
          </a:bodyPr>
          <a:lstStyle/>
          <a:p>
            <a:pPr algn="just">
              <a:lnSpc>
                <a:spcPct val="115000"/>
              </a:lnSpc>
              <a:spcBef>
                <a:spcPts val="800"/>
              </a:spcBef>
              <a:spcAft>
                <a:spcPts val="800"/>
              </a:spcAft>
            </a:pPr>
            <a:r>
              <a:rPr lang="it-IT" sz="4267" b="1" dirty="0">
                <a:latin typeface="Times New Roman" panose="02020603050405020304" pitchFamily="18" charset="0"/>
                <a:ea typeface="Calibri" panose="020F0502020204030204" pitchFamily="34" charset="0"/>
                <a:cs typeface="Times New Roman" panose="02020603050405020304" pitchFamily="18" charset="0"/>
              </a:rPr>
              <a:t>Vẻ đẹp người anh hùng Từ Hải</a:t>
            </a:r>
            <a:endParaRPr lang="en-US" sz="42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5" name="Google Shape;245;p39"/>
          <p:cNvSpPr txBox="1">
            <a:spLocks noGrp="1"/>
          </p:cNvSpPr>
          <p:nvPr>
            <p:ph type="title" idx="2"/>
          </p:nvPr>
        </p:nvSpPr>
        <p:spPr>
          <a:xfrm>
            <a:off x="4575190" y="1955560"/>
            <a:ext cx="3041620" cy="1332464"/>
          </a:xfrm>
          <a:prstGeom prst="rect">
            <a:avLst/>
          </a:prstGeom>
        </p:spPr>
        <p:txBody>
          <a:bodyPr spcFirstLastPara="1" vert="horz" wrap="square" lIns="121900" tIns="121900" rIns="121900" bIns="121900" rtlCol="0" anchor="ctr" anchorCtr="0">
            <a:noAutofit/>
          </a:bodyPr>
          <a:lstStyle/>
          <a:p>
            <a:r>
              <a:rPr lang="en" sz="5867" dirty="0"/>
              <a:t>02</a:t>
            </a:r>
            <a:endParaRPr sz="5867" dirty="0"/>
          </a:p>
        </p:txBody>
      </p:sp>
      <p:pic>
        <p:nvPicPr>
          <p:cNvPr id="247" name="Google Shape;247;p39"/>
          <p:cNvPicPr preferRelativeResize="0"/>
          <p:nvPr/>
        </p:nvPicPr>
        <p:blipFill>
          <a:blip r:embed="rId3" cstate="print">
            <a:alphaModFix/>
          </a:blip>
          <a:stretch>
            <a:fillRect/>
          </a:stretch>
        </p:blipFill>
        <p:spPr>
          <a:xfrm rot="-525833">
            <a:off x="6272173" y="775387"/>
            <a:ext cx="840987" cy="1487127"/>
          </a:xfrm>
          <a:prstGeom prst="rect">
            <a:avLst/>
          </a:prstGeom>
          <a:noFill/>
          <a:ln>
            <a:noFill/>
          </a:ln>
        </p:spPr>
      </p:pic>
      <p:pic>
        <p:nvPicPr>
          <p:cNvPr id="248" name="Google Shape;248;p39"/>
          <p:cNvPicPr preferRelativeResize="0"/>
          <p:nvPr/>
        </p:nvPicPr>
        <p:blipFill>
          <a:blip r:embed="rId4" cstate="print">
            <a:alphaModFix/>
          </a:blip>
          <a:stretch>
            <a:fillRect/>
          </a:stretch>
        </p:blipFill>
        <p:spPr>
          <a:xfrm>
            <a:off x="4952903" y="2919499"/>
            <a:ext cx="666927" cy="1122399"/>
          </a:xfrm>
          <a:prstGeom prst="rect">
            <a:avLst/>
          </a:prstGeom>
          <a:noFill/>
          <a:ln>
            <a:noFill/>
          </a:ln>
        </p:spPr>
      </p:pic>
    </p:spTree>
    <p:extLst>
      <p:ext uri="{BB962C8B-B14F-4D97-AF65-F5344CB8AC3E}">
        <p14:creationId xmlns:p14="http://schemas.microsoft.com/office/powerpoint/2010/main" xmlns="" val="15291775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3">
            <a:extLst>
              <a:ext uri="{FF2B5EF4-FFF2-40B4-BE49-F238E27FC236}">
                <a16:creationId xmlns="" xmlns:a16="http://schemas.microsoft.com/office/drawing/2014/main" id="{051E6DEF-D220-8D45-C564-F8221A920106}"/>
              </a:ext>
            </a:extLst>
          </p:cNvPr>
          <p:cNvSpPr/>
          <p:nvPr/>
        </p:nvSpPr>
        <p:spPr>
          <a:xfrm>
            <a:off x="864696" y="678023"/>
            <a:ext cx="10511227" cy="5688711"/>
          </a:xfrm>
          <a:custGeom>
            <a:avLst/>
            <a:gdLst/>
            <a:ahLst/>
            <a:cxnLst/>
            <a:rect l="l" t="t" r="r" b="b"/>
            <a:pathLst>
              <a:path w="8229600" h="5688711">
                <a:moveTo>
                  <a:pt x="0" y="0"/>
                </a:moveTo>
                <a:lnTo>
                  <a:pt x="8229600" y="0"/>
                </a:lnTo>
                <a:lnTo>
                  <a:pt x="8229600" y="5688711"/>
                </a:lnTo>
                <a:lnTo>
                  <a:pt x="0" y="5688711"/>
                </a:lnTo>
                <a:lnTo>
                  <a:pt x="0" y="0"/>
                </a:lnTo>
                <a:close/>
              </a:path>
            </a:pathLst>
          </a:custGeom>
          <a:blipFill>
            <a:blip r:embed="rId2"/>
            <a:stretch>
              <a:fillRect/>
            </a:stretch>
          </a:blipFill>
        </p:spPr>
      </p:sp>
      <p:graphicFrame>
        <p:nvGraphicFramePr>
          <p:cNvPr id="7" name="Bảng 7">
            <a:extLst>
              <a:ext uri="{FF2B5EF4-FFF2-40B4-BE49-F238E27FC236}">
                <a16:creationId xmlns="" xmlns:a16="http://schemas.microsoft.com/office/drawing/2014/main" id="{18ABBA4C-DB23-77FA-0EFB-67D741F128CE}"/>
              </a:ext>
            </a:extLst>
          </p:cNvPr>
          <p:cNvGraphicFramePr>
            <a:graphicFrameLocks noGrp="1"/>
          </p:cNvGraphicFramePr>
          <p:nvPr>
            <p:extLst>
              <p:ext uri="{D42A27DB-BD31-4B8C-83A1-F6EECF244321}">
                <p14:modId xmlns:p14="http://schemas.microsoft.com/office/powerpoint/2010/main" xmlns="" val="3787566438"/>
              </p:ext>
            </p:extLst>
          </p:nvPr>
        </p:nvGraphicFramePr>
        <p:xfrm>
          <a:off x="1897626" y="1348929"/>
          <a:ext cx="8613057" cy="4346900"/>
        </p:xfrm>
        <a:graphic>
          <a:graphicData uri="http://schemas.openxmlformats.org/drawingml/2006/table">
            <a:tbl>
              <a:tblPr firstRow="1" bandRow="1">
                <a:tableStyleId>{5C22544A-7EE6-4342-B048-85BDC9FD1C3A}</a:tableStyleId>
              </a:tblPr>
              <a:tblGrid>
                <a:gridCol w="2871019">
                  <a:extLst>
                    <a:ext uri="{9D8B030D-6E8A-4147-A177-3AD203B41FA5}">
                      <a16:colId xmlns="" xmlns:a16="http://schemas.microsoft.com/office/drawing/2014/main" val="1057395198"/>
                    </a:ext>
                  </a:extLst>
                </a:gridCol>
                <a:gridCol w="2871019">
                  <a:extLst>
                    <a:ext uri="{9D8B030D-6E8A-4147-A177-3AD203B41FA5}">
                      <a16:colId xmlns="" xmlns:a16="http://schemas.microsoft.com/office/drawing/2014/main" val="3874605166"/>
                    </a:ext>
                  </a:extLst>
                </a:gridCol>
                <a:gridCol w="2871019">
                  <a:extLst>
                    <a:ext uri="{9D8B030D-6E8A-4147-A177-3AD203B41FA5}">
                      <a16:colId xmlns="" xmlns:a16="http://schemas.microsoft.com/office/drawing/2014/main" val="1559685253"/>
                    </a:ext>
                  </a:extLst>
                </a:gridCol>
              </a:tblGrid>
              <a:tr h="835265">
                <a:tc>
                  <a:txBody>
                    <a:bodyPr/>
                    <a:lstStyle/>
                    <a:p>
                      <a:pPr marL="0" marR="0" algn="just">
                        <a:lnSpc>
                          <a:spcPct val="115000"/>
                        </a:lnSpc>
                        <a:spcBef>
                          <a:spcPts val="600"/>
                        </a:spcBef>
                        <a:spcAft>
                          <a:spcPts val="600"/>
                        </a:spcAft>
                      </a:pP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600"/>
                        </a:spcBef>
                        <a:spcAft>
                          <a:spcPts val="6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 ngữ/hình ảnh/ biện pháp tu từ thể hiện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600"/>
                        </a:spcBef>
                        <a:spcAft>
                          <a:spcPts val="600"/>
                        </a:spcAft>
                      </a:pP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94872124"/>
                  </a:ext>
                </a:extLst>
              </a:tr>
              <a:tr h="835265">
                <a:tc>
                  <a:txBody>
                    <a:bodyPr/>
                    <a:lstStyle/>
                    <a:p>
                      <a:pPr marL="0" marR="0" algn="just">
                        <a:lnSpc>
                          <a:spcPct val="115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tưởng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747010914"/>
                  </a:ext>
                </a:extLst>
              </a:tr>
              <a:tr h="835265">
                <a:tc>
                  <a:txBody>
                    <a:bodyPr/>
                    <a:lstStyle/>
                    <a:p>
                      <a:pPr marL="0" marR="0" algn="just">
                        <a:lnSpc>
                          <a:spcPct val="115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Lời nói, hành động</a:t>
                      </a:r>
                    </a:p>
                  </a:txBody>
                  <a:tcPr marL="68580" marR="68580" marT="0" marB="0"/>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733428691"/>
                  </a:ext>
                </a:extLst>
              </a:tr>
              <a:tr h="835265">
                <a:tc>
                  <a:txBody>
                    <a:bodyPr/>
                    <a:lstStyle/>
                    <a:p>
                      <a:pPr marL="0" marR="0" algn="just">
                        <a:lnSpc>
                          <a:spcPct val="115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171033287"/>
                  </a:ext>
                </a:extLst>
              </a:tr>
              <a:tr h="835265">
                <a:tc gridSpan="3">
                  <a:txBody>
                    <a:bodyPr/>
                    <a:lstStyle/>
                    <a:p>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Nêu</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nhận</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xét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Nêu</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ấn</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Hải</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đoạn</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trích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4187957348"/>
                  </a:ext>
                </a:extLst>
              </a:tr>
            </a:tbl>
          </a:graphicData>
        </a:graphic>
      </p:graphicFrame>
      <p:sp>
        <p:nvSpPr>
          <p:cNvPr id="8" name="Google Shape;244;p39">
            <a:extLst>
              <a:ext uri="{FF2B5EF4-FFF2-40B4-BE49-F238E27FC236}">
                <a16:creationId xmlns="" xmlns:a16="http://schemas.microsoft.com/office/drawing/2014/main" id="{1CE64759-E6A1-5A63-573E-E7093E9323FF}"/>
              </a:ext>
            </a:extLst>
          </p:cNvPr>
          <p:cNvSpPr txBox="1">
            <a:spLocks noGrp="1"/>
          </p:cNvSpPr>
          <p:nvPr>
            <p:ph type="title"/>
          </p:nvPr>
        </p:nvSpPr>
        <p:spPr>
          <a:xfrm>
            <a:off x="864696" y="16465"/>
            <a:ext cx="10826913" cy="1332464"/>
          </a:xfrm>
          <a:prstGeom prst="rect">
            <a:avLst/>
          </a:prstGeom>
        </p:spPr>
        <p:txBody>
          <a:bodyPr spcFirstLastPara="1" vert="horz" wrap="square" lIns="121900" tIns="121900" rIns="121900" bIns="121900" rtlCol="0" anchor="ctr" anchorCtr="0">
            <a:noAutofit/>
          </a:bodyPr>
          <a:lstStyle/>
          <a:p>
            <a:pPr>
              <a:lnSpc>
                <a:spcPct val="115000"/>
              </a:lnSpc>
              <a:spcBef>
                <a:spcPts val="800"/>
              </a:spcBef>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a:t>
            </a:r>
            <a:br>
              <a:rPr lang="en-US" sz="2800" b="1" dirty="0">
                <a:latin typeface="Times New Roman" panose="02020603050405020304" pitchFamily="18" charset="0"/>
                <a:ea typeface="Calibri" panose="020F0502020204030204" pitchFamily="34" charset="0"/>
                <a:cs typeface="Times New Roman" panose="02020603050405020304" pitchFamily="18" charset="0"/>
              </a:rPr>
            </a:b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Freeform 4">
            <a:extLst>
              <a:ext uri="{FF2B5EF4-FFF2-40B4-BE49-F238E27FC236}">
                <a16:creationId xmlns="" xmlns:a16="http://schemas.microsoft.com/office/drawing/2014/main" id="{CD43B2AD-F16B-7043-9E3E-016B68E985A3}"/>
              </a:ext>
            </a:extLst>
          </p:cNvPr>
          <p:cNvSpPr/>
          <p:nvPr/>
        </p:nvSpPr>
        <p:spPr>
          <a:xfrm>
            <a:off x="9825530" y="3356149"/>
            <a:ext cx="2804792" cy="3130312"/>
          </a:xfrm>
          <a:custGeom>
            <a:avLst/>
            <a:gdLst/>
            <a:ahLst/>
            <a:cxnLst/>
            <a:rect l="l" t="t" r="r" b="b"/>
            <a:pathLst>
              <a:path w="2804792" h="4282124">
                <a:moveTo>
                  <a:pt x="0" y="0"/>
                </a:moveTo>
                <a:lnTo>
                  <a:pt x="2804792" y="0"/>
                </a:lnTo>
                <a:lnTo>
                  <a:pt x="2804792" y="4282125"/>
                </a:lnTo>
                <a:lnTo>
                  <a:pt x="0" y="4282125"/>
                </a:lnTo>
                <a:lnTo>
                  <a:pt x="0" y="0"/>
                </a:lnTo>
                <a:close/>
              </a:path>
            </a:pathLst>
          </a:custGeom>
          <a:blipFill>
            <a:blip r:embed="rId3"/>
            <a:stretch>
              <a:fillRect/>
            </a:stretch>
          </a:blipFill>
        </p:spPr>
      </p:sp>
    </p:spTree>
    <p:extLst>
      <p:ext uri="{BB962C8B-B14F-4D97-AF65-F5344CB8AC3E}">
        <p14:creationId xmlns:p14="http://schemas.microsoft.com/office/powerpoint/2010/main" xmlns="" val="1317672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8243" y="1507044"/>
            <a:ext cx="5716584" cy="5130825"/>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6327404" y="1507043"/>
            <a:ext cx="5135161" cy="4637128"/>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218831" y="2277281"/>
            <a:ext cx="5483157" cy="3201261"/>
          </a:xfrm>
          <a:prstGeom prst="rect">
            <a:avLst/>
          </a:prstGeom>
        </p:spPr>
        <p:txBody>
          <a:bodyPr wrap="square" lIns="0" tIns="0" rIns="0" bIns="0" rtlCol="0" anchor="t">
            <a:spAutoFit/>
          </a:bodyPr>
          <a:lstStyle/>
          <a:p>
            <a:pPr algn="just" fontAlgn="base"/>
            <a:r>
              <a:rPr lang="en-US"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en-US" sz="2667"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vi-VN"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không thể dung </a:t>
            </a:r>
            <a:r>
              <a:rPr lang="vi-VN" sz="2667"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a:t>
            </a:r>
            <a:r>
              <a:rPr lang="vi-VN" sz="2667"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vi-VN" sz="2667"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bằng</a:t>
            </a:r>
            <a:r>
              <a:rPr lang="vi-VN"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tội ác ở đời</a:t>
            </a:r>
            <a:r>
              <a:rPr lang="en-US"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fontAlgn="base"/>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hùng tiếng đã gọi rằng</a:t>
            </a:r>
            <a:endPar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iữa</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đường dẫu thấy bất bằng mà tha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en-US" sz="2667"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667"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nói vang lên đĩnh đạc, hào hùng thể hiện một lí tưởng anh hùng tuyệt đẹp, như một lời tuyên chiến với mọi cái ác, cái bất công ở đời.</a:t>
            </a:r>
            <a:endParaRPr lang="en-US" sz="2667"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1"/>
          <p:cNvSpPr txBox="1"/>
          <p:nvPr/>
        </p:nvSpPr>
        <p:spPr>
          <a:xfrm>
            <a:off x="2440136" y="1032025"/>
            <a:ext cx="4374097" cy="410433"/>
          </a:xfrm>
          <a:prstGeom prst="rect">
            <a:avLst/>
          </a:prstGeom>
        </p:spPr>
        <p:txBody>
          <a:bodyPr lIns="0" tIns="0" rIns="0" bIns="0" rtlCol="0" anchor="t">
            <a:spAutoFit/>
          </a:bodyPr>
          <a:lstStyle/>
          <a:p>
            <a:pPr>
              <a:spcBef>
                <a:spcPct val="0"/>
              </a:spcBef>
            </a:pPr>
            <a:r>
              <a:rPr lang="en-US" sz="2667" b="1" dirty="0">
                <a:solidFill>
                  <a:srgbClr val="3D312B"/>
                </a:solidFill>
                <a:latin typeface="Times New Roman" panose="02020603050405020304" pitchFamily="18" charset="0"/>
                <a:cs typeface="Times New Roman" panose="02020603050405020304" pitchFamily="18" charset="0"/>
              </a:rPr>
              <a:t>Lý </a:t>
            </a:r>
            <a:r>
              <a:rPr lang="en-US" sz="2667" b="1" dirty="0" err="1">
                <a:solidFill>
                  <a:srgbClr val="3D312B"/>
                </a:solidFill>
                <a:latin typeface="Times New Roman" panose="02020603050405020304" pitchFamily="18" charset="0"/>
                <a:cs typeface="Times New Roman" panose="02020603050405020304" pitchFamily="18" charset="0"/>
              </a:rPr>
              <a:t>tưởng</a:t>
            </a:r>
            <a:endParaRPr lang="en-US" sz="2667" b="1" dirty="0">
              <a:solidFill>
                <a:srgbClr val="3D312B"/>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0692005" y="-355305"/>
            <a:ext cx="2020168" cy="6993172"/>
          </a:xfrm>
          <a:custGeom>
            <a:avLst/>
            <a:gdLst/>
            <a:ahLst/>
            <a:cxnLst/>
            <a:rect l="l" t="t" r="r" b="b"/>
            <a:pathLst>
              <a:path w="4748363" h="10489757">
                <a:moveTo>
                  <a:pt x="0" y="0"/>
                </a:moveTo>
                <a:lnTo>
                  <a:pt x="4748364" y="0"/>
                </a:lnTo>
                <a:lnTo>
                  <a:pt x="4748364" y="10489757"/>
                </a:lnTo>
                <a:lnTo>
                  <a:pt x="0" y="10489757"/>
                </a:lnTo>
                <a:lnTo>
                  <a:pt x="0" y="0"/>
                </a:lnTo>
                <a:close/>
              </a:path>
            </a:pathLst>
          </a:custGeom>
          <a:blipFill>
            <a:blip r:embed="rId4"/>
            <a:stretch>
              <a:fillRect/>
            </a:stretch>
          </a:blipFill>
        </p:spPr>
      </p:sp>
      <p:sp>
        <p:nvSpPr>
          <p:cNvPr id="17" name="Freeform 17"/>
          <p:cNvSpPr/>
          <p:nvPr/>
        </p:nvSpPr>
        <p:spPr>
          <a:xfrm rot="-1204554">
            <a:off x="554679" y="196457"/>
            <a:ext cx="2502603" cy="1591975"/>
          </a:xfrm>
          <a:custGeom>
            <a:avLst/>
            <a:gdLst/>
            <a:ahLst/>
            <a:cxnLst/>
            <a:rect l="l" t="t" r="r" b="b"/>
            <a:pathLst>
              <a:path w="3753904" h="2387962">
                <a:moveTo>
                  <a:pt x="0" y="0"/>
                </a:moveTo>
                <a:lnTo>
                  <a:pt x="3753903" y="0"/>
                </a:lnTo>
                <a:lnTo>
                  <a:pt x="3753903" y="2387963"/>
                </a:lnTo>
                <a:lnTo>
                  <a:pt x="0" y="2387963"/>
                </a:lnTo>
                <a:lnTo>
                  <a:pt x="0" y="0"/>
                </a:lnTo>
                <a:close/>
              </a:path>
            </a:pathLst>
          </a:custGeom>
          <a:blipFill>
            <a:blip r:embed="rId5" cstate="print"/>
            <a:stretch>
              <a:fillRect t="-90169"/>
            </a:stretch>
          </a:blipFill>
        </p:spPr>
      </p:sp>
      <p:sp>
        <p:nvSpPr>
          <p:cNvPr id="19" name="Hộp Văn bản 18">
            <a:extLst>
              <a:ext uri="{FF2B5EF4-FFF2-40B4-BE49-F238E27FC236}">
                <a16:creationId xmlns="" xmlns:a16="http://schemas.microsoft.com/office/drawing/2014/main" id="{639FB5E8-CF5C-B1DE-2E1C-9B7A04CC94F7}"/>
              </a:ext>
            </a:extLst>
          </p:cNvPr>
          <p:cNvSpPr txBox="1"/>
          <p:nvPr/>
        </p:nvSpPr>
        <p:spPr>
          <a:xfrm>
            <a:off x="8216575" y="908913"/>
            <a:ext cx="6491979" cy="502766"/>
          </a:xfrm>
          <a:prstGeom prst="rect">
            <a:avLst/>
          </a:prstGeom>
          <a:noFill/>
        </p:spPr>
        <p:txBody>
          <a:bodyPr wrap="square">
            <a:spAutoFit/>
          </a:bodyPr>
          <a:lstStyle/>
          <a:p>
            <a:r>
              <a:rPr lang="en-US" sz="2667"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667"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667"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67" dirty="0">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 xmlns:a16="http://schemas.microsoft.com/office/drawing/2014/main" id="{6D45ACF2-1A54-09BF-7DE0-84126CB238FB}"/>
              </a:ext>
            </a:extLst>
          </p:cNvPr>
          <p:cNvSpPr txBox="1"/>
          <p:nvPr/>
        </p:nvSpPr>
        <p:spPr>
          <a:xfrm>
            <a:off x="6462955" y="2169593"/>
            <a:ext cx="4864327" cy="913199"/>
          </a:xfrm>
          <a:prstGeom prst="rect">
            <a:avLst/>
          </a:prstGeom>
          <a:noFill/>
        </p:spPr>
        <p:txBody>
          <a:bodyPr wrap="square">
            <a:spAutoFit/>
          </a:bodyPr>
          <a:lstStyle/>
          <a:p>
            <a:pPr algn="just" fontAlgn="base"/>
            <a:r>
              <a:rPr lang="en-US" sz="2667" dirty="0">
                <a:latin typeface="Times New Roman" panose="02020603050405020304" pitchFamily="18" charset="0"/>
                <a:ea typeface="Times New Roman" panose="02020603050405020304" pitchFamily="18" charset="0"/>
                <a:cs typeface="Times New Roman" panose="02020603050405020304" pitchFamily="18" charset="0"/>
              </a:rPr>
              <a:t>- T</a:t>
            </a:r>
            <a:r>
              <a:rPr lang="vi-VN" sz="2667"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ự coi minh là “quốc sĩ”, lại gọi mình là “anh hùng”.</a:t>
            </a:r>
            <a:endParaRPr lang="en-US" sz="2667"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 xmlns:a16="http://schemas.microsoft.com/office/drawing/2014/main" id="{004995E7-BF22-7C3C-5934-27E33B5A5FCB}"/>
              </a:ext>
            </a:extLst>
          </p:cNvPr>
          <p:cNvSpPr txBox="1"/>
          <p:nvPr/>
        </p:nvSpPr>
        <p:spPr>
          <a:xfrm>
            <a:off x="6437751" y="3429000"/>
            <a:ext cx="4264116" cy="913199"/>
          </a:xfrm>
          <a:prstGeom prst="rect">
            <a:avLst/>
          </a:prstGeom>
          <a:noFill/>
        </p:spPr>
        <p:txBody>
          <a:bodyPr wrap="square">
            <a:spAutoFit/>
          </a:bodyPr>
          <a:lstStyle/>
          <a:p>
            <a:r>
              <a:rPr lang="en-US" sz="2667"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đanh</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thép</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ngang</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tàng</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ngang</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thách</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667"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1000"/>
                                        <p:tgtEl>
                                          <p:spTgt spid="19">
                                            <p:txEl>
                                              <p:pRg st="0" end="0"/>
                                            </p:txEl>
                                          </p:spTgt>
                                        </p:tgtEl>
                                      </p:cBhvr>
                                    </p:animEffect>
                                    <p:anim calcmode="lin" valueType="num">
                                      <p:cBhvr>
                                        <p:cTn id="3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 calcmode="lin" valueType="num">
                                      <p:cBhvr additive="base">
                                        <p:cTn id="4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 xmlns:a16="http://schemas.microsoft.com/office/drawing/2014/main" id="{4193DDDA-E492-68E7-2AA0-87C0263088F4}"/>
              </a:ext>
            </a:extLst>
          </p:cNvPr>
          <p:cNvSpPr/>
          <p:nvPr/>
        </p:nvSpPr>
        <p:spPr>
          <a:xfrm>
            <a:off x="896165" y="1132628"/>
            <a:ext cx="5199836" cy="4098469"/>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Hộp Văn bản 4">
            <a:extLst>
              <a:ext uri="{FF2B5EF4-FFF2-40B4-BE49-F238E27FC236}">
                <a16:creationId xmlns="" xmlns:a16="http://schemas.microsoft.com/office/drawing/2014/main" id="{22ED7E58-D16C-5B7D-8B6A-30EE5CC907D0}"/>
              </a:ext>
            </a:extLst>
          </p:cNvPr>
          <p:cNvSpPr txBox="1"/>
          <p:nvPr/>
        </p:nvSpPr>
        <p:spPr>
          <a:xfrm>
            <a:off x="1135836" y="1132627"/>
            <a:ext cx="4832885" cy="3046988"/>
          </a:xfrm>
          <a:prstGeom prst="rect">
            <a:avLst/>
          </a:prstGeom>
          <a:noFill/>
        </p:spPr>
        <p:txBody>
          <a:bodyPr wrap="square">
            <a:spAutoFit/>
          </a:bodyPr>
          <a:lstStyle/>
          <a:p>
            <a:pPr algn="just" fontAlgn="base"/>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Hành động của Từ Hải mang sức mạnh phi thường</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thể hiện qua những động từ: “che”, “rạch”, “quét”, “đạp”, qua những hình ảnh mang sức mạnh của thiên nhiên, những hình ảnh mang vẻ đẹp sử thi: “trúc chẻ ngói tan”, “sấm ran trong ngoài”, “gió quét mưa sa”.</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F4680A48-A9C9-0785-AA03-ED13685D53D7}"/>
              </a:ext>
            </a:extLst>
          </p:cNvPr>
          <p:cNvSpPr txBox="1"/>
          <p:nvPr/>
        </p:nvSpPr>
        <p:spPr>
          <a:xfrm>
            <a:off x="2079264" y="629862"/>
            <a:ext cx="7341251" cy="502766"/>
          </a:xfrm>
          <a:prstGeom prst="rect">
            <a:avLst/>
          </a:prstGeom>
          <a:noFill/>
        </p:spPr>
        <p:txBody>
          <a:bodyPr wrap="square">
            <a:spAutoFit/>
          </a:bodyPr>
          <a:lstStyle/>
          <a:p>
            <a:r>
              <a:rPr lang="vi-VN" sz="2667" b="1" i="1" dirty="0">
                <a:solidFill>
                  <a:srgbClr val="000000"/>
                </a:solidFill>
                <a:latin typeface="Times New Roman" panose="02020603050405020304" pitchFamily="18" charset="0"/>
                <a:ea typeface="Times New Roman" panose="02020603050405020304" pitchFamily="18" charset="0"/>
              </a:rPr>
              <a:t>Hành động</a:t>
            </a:r>
            <a:r>
              <a:rPr lang="vi-VN" sz="2667" dirty="0">
                <a:solidFill>
                  <a:srgbClr val="000000"/>
                </a:solidFill>
                <a:latin typeface="Times New Roman" panose="02020603050405020304" pitchFamily="18" charset="0"/>
                <a:ea typeface="Times New Roman" panose="02020603050405020304" pitchFamily="18" charset="0"/>
              </a:rPr>
              <a:t> </a:t>
            </a:r>
            <a:endParaRPr lang="en-US" sz="2667" dirty="0"/>
          </a:p>
        </p:txBody>
      </p:sp>
      <p:sp>
        <p:nvSpPr>
          <p:cNvPr id="10" name="Hộp Văn bản 9">
            <a:extLst>
              <a:ext uri="{FF2B5EF4-FFF2-40B4-BE49-F238E27FC236}">
                <a16:creationId xmlns="" xmlns:a16="http://schemas.microsoft.com/office/drawing/2014/main" id="{33FDD88F-8F39-D195-1BF3-AC86C3597572}"/>
              </a:ext>
            </a:extLst>
          </p:cNvPr>
          <p:cNvSpPr txBox="1"/>
          <p:nvPr/>
        </p:nvSpPr>
        <p:spPr>
          <a:xfrm>
            <a:off x="2157047" y="5390564"/>
            <a:ext cx="8836596" cy="1054199"/>
          </a:xfrm>
          <a:prstGeom prst="rect">
            <a:avLst/>
          </a:prstGeom>
          <a:noFill/>
        </p:spPr>
        <p:txBody>
          <a:bodyPr wrap="square">
            <a:spAutoFit/>
          </a:bodyPr>
          <a:lstStyle/>
          <a:p>
            <a:pPr algn="just" fontAlgn="base">
              <a:lnSpc>
                <a:spcPts val="2500"/>
              </a:lnSpc>
            </a:pPr>
            <a:r>
              <a:rPr lang="en-US" sz="2667"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vi-VN" sz="2667" dirty="0">
                <a:solidFill>
                  <a:srgbClr val="FF0000"/>
                </a:solidFill>
                <a:latin typeface="Times New Roman" panose="02020603050405020304" pitchFamily="18" charset="0"/>
                <a:ea typeface="Times New Roman" panose="02020603050405020304" pitchFamily="18" charset="0"/>
              </a:rPr>
              <a:t>Qua đó, ta thấy Từ Hải oai phong lẫm liệt như một anh hùng thần thoại, một dũng sĩ trong sử thi, hiện lên trong hào quang chiến trận, lừng lẫy trong chiến công.</a:t>
            </a:r>
            <a:endParaRPr lang="en-US" sz="2667" dirty="0">
              <a:solidFill>
                <a:srgbClr val="FF0000"/>
              </a:solidFill>
              <a:latin typeface="Times New Roman" panose="02020603050405020304" pitchFamily="18" charset="0"/>
              <a:ea typeface="Times New Roman" panose="02020603050405020304" pitchFamily="18" charset="0"/>
            </a:endParaRPr>
          </a:p>
        </p:txBody>
      </p:sp>
      <p:sp>
        <p:nvSpPr>
          <p:cNvPr id="2" name="Freeform 3">
            <a:extLst>
              <a:ext uri="{FF2B5EF4-FFF2-40B4-BE49-F238E27FC236}">
                <a16:creationId xmlns="" xmlns:a16="http://schemas.microsoft.com/office/drawing/2014/main" id="{FFD3CF69-A9A3-5F9D-1E13-1BBE434B5F17}"/>
              </a:ext>
            </a:extLst>
          </p:cNvPr>
          <p:cNvSpPr/>
          <p:nvPr/>
        </p:nvSpPr>
        <p:spPr>
          <a:xfrm>
            <a:off x="6335672" y="1132627"/>
            <a:ext cx="5199836" cy="4178203"/>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Hộp Văn bản 2">
            <a:extLst>
              <a:ext uri="{FF2B5EF4-FFF2-40B4-BE49-F238E27FC236}">
                <a16:creationId xmlns="" xmlns:a16="http://schemas.microsoft.com/office/drawing/2014/main" id="{D1DA4E95-2358-6421-9386-0D429A833415}"/>
              </a:ext>
            </a:extLst>
          </p:cNvPr>
          <p:cNvSpPr txBox="1"/>
          <p:nvPr/>
        </p:nvSpPr>
        <p:spPr>
          <a:xfrm>
            <a:off x="7864882" y="709595"/>
            <a:ext cx="7341251" cy="502766"/>
          </a:xfrm>
          <a:prstGeom prst="rect">
            <a:avLst/>
          </a:prstGeom>
          <a:noFill/>
        </p:spPr>
        <p:txBody>
          <a:bodyPr wrap="square">
            <a:spAutoFit/>
          </a:bodyPr>
          <a:lstStyle/>
          <a:p>
            <a:r>
              <a:rPr lang="en-US" sz="2667" b="1" i="1" dirty="0">
                <a:solidFill>
                  <a:srgbClr val="000000"/>
                </a:solidFill>
                <a:latin typeface="Times New Roman" panose="02020603050405020304" pitchFamily="18" charset="0"/>
                <a:ea typeface="Times New Roman" panose="02020603050405020304" pitchFamily="18" charset="0"/>
              </a:rPr>
              <a:t>K</a:t>
            </a:r>
            <a:r>
              <a:rPr lang="vi-VN" sz="2667" b="1" i="1" dirty="0">
                <a:solidFill>
                  <a:srgbClr val="000000"/>
                </a:solidFill>
                <a:latin typeface="Times New Roman" panose="02020603050405020304" pitchFamily="18" charset="0"/>
                <a:ea typeface="Times New Roman" panose="02020603050405020304" pitchFamily="18" charset="0"/>
              </a:rPr>
              <a:t>ì tích</a:t>
            </a:r>
            <a:r>
              <a:rPr lang="vi-VN" sz="2667" dirty="0">
                <a:solidFill>
                  <a:srgbClr val="000000"/>
                </a:solidFill>
                <a:latin typeface="Times New Roman" panose="02020603050405020304" pitchFamily="18" charset="0"/>
                <a:ea typeface="Times New Roman" panose="02020603050405020304" pitchFamily="18" charset="0"/>
              </a:rPr>
              <a:t> </a:t>
            </a:r>
            <a:endParaRPr lang="en-US" sz="2667" dirty="0"/>
          </a:p>
        </p:txBody>
      </p:sp>
      <p:sp>
        <p:nvSpPr>
          <p:cNvPr id="7" name="Hộp Văn bản 6">
            <a:extLst>
              <a:ext uri="{FF2B5EF4-FFF2-40B4-BE49-F238E27FC236}">
                <a16:creationId xmlns="" xmlns:a16="http://schemas.microsoft.com/office/drawing/2014/main" id="{E25C2B4E-7DFA-E818-6A0C-26F328BA7ACD}"/>
              </a:ext>
            </a:extLst>
          </p:cNvPr>
          <p:cNvSpPr txBox="1"/>
          <p:nvPr/>
        </p:nvSpPr>
        <p:spPr>
          <a:xfrm>
            <a:off x="6507053" y="1212361"/>
            <a:ext cx="5028454" cy="1569660"/>
          </a:xfrm>
          <a:prstGeom prst="rect">
            <a:avLst/>
          </a:prstGeom>
          <a:noFill/>
        </p:spPr>
        <p:txBody>
          <a:bodyPr wrap="square">
            <a:spAutoFit/>
          </a:bodyPr>
          <a:lstStyle/>
          <a:p>
            <a:r>
              <a:rPr lang="vi-VN" sz="2400" b="0" i="0" dirty="0">
                <a:solidFill>
                  <a:srgbClr val="212529"/>
                </a:solidFill>
                <a:effectLst/>
                <a:latin typeface="+mj-lt"/>
              </a:rPr>
              <a:t>Kì tích của Từ Hải được dựng lên bằng những hình ảnh mang tầm vóc non sông, vũ trụ: “góc trời”, “sơn hà”, “biên </a:t>
            </a:r>
            <a:r>
              <a:rPr lang="vi-VN" sz="2400" b="0" i="0" dirty="0" err="1">
                <a:solidFill>
                  <a:srgbClr val="212529"/>
                </a:solidFill>
                <a:effectLst/>
                <a:latin typeface="+mj-lt"/>
              </a:rPr>
              <a:t>thuỳ</a:t>
            </a:r>
            <a:r>
              <a:rPr lang="vi-VN" sz="2400" b="0" i="0" dirty="0">
                <a:solidFill>
                  <a:srgbClr val="212529"/>
                </a:solidFill>
                <a:effectLst/>
                <a:latin typeface="+mj-lt"/>
              </a:rPr>
              <a:t>”, “hải tần”.</a:t>
            </a:r>
            <a:endParaRPr lang="en-US" sz="2400" dirty="0">
              <a:latin typeface="+mj-lt"/>
            </a:endParaRPr>
          </a:p>
        </p:txBody>
      </p:sp>
      <p:sp>
        <p:nvSpPr>
          <p:cNvPr id="11" name="Hộp Văn bản 10">
            <a:extLst>
              <a:ext uri="{FF2B5EF4-FFF2-40B4-BE49-F238E27FC236}">
                <a16:creationId xmlns="" xmlns:a16="http://schemas.microsoft.com/office/drawing/2014/main" id="{F87D0976-2347-6AE6-157B-3D3F45312882}"/>
              </a:ext>
            </a:extLst>
          </p:cNvPr>
          <p:cNvSpPr txBox="1"/>
          <p:nvPr/>
        </p:nvSpPr>
        <p:spPr>
          <a:xfrm>
            <a:off x="6581671" y="3035830"/>
            <a:ext cx="4476540" cy="830997"/>
          </a:xfrm>
          <a:prstGeom prst="rect">
            <a:avLst/>
          </a:prstGeom>
          <a:noFill/>
        </p:spPr>
        <p:txBody>
          <a:bodyPr wrap="square">
            <a:spAutoFit/>
          </a:bodyPr>
          <a:lstStyle/>
          <a:p>
            <a:pPr algn="ctr"/>
            <a:r>
              <a:rPr lang="vi-VN" b="0" i="0" dirty="0">
                <a:solidFill>
                  <a:srgbClr val="212529"/>
                </a:solidFill>
                <a:effectLst/>
                <a:latin typeface="Open Sans" panose="020B0606030504020204" pitchFamily="34" charset="0"/>
              </a:rPr>
              <a:t>“</a:t>
            </a:r>
            <a:r>
              <a:rPr lang="vi-VN" sz="2400" b="0" i="0" dirty="0">
                <a:solidFill>
                  <a:srgbClr val="212529"/>
                </a:solidFill>
                <a:effectLst/>
                <a:latin typeface="+mj-lt"/>
              </a:rPr>
              <a:t>Triều đình riêng một góc trời </a:t>
            </a:r>
            <a:endParaRPr lang="en-US" sz="2400" dirty="0">
              <a:solidFill>
                <a:srgbClr val="212529"/>
              </a:solidFill>
              <a:latin typeface="+mj-lt"/>
            </a:endParaRPr>
          </a:p>
          <a:p>
            <a:pPr algn="ctr"/>
            <a:r>
              <a:rPr lang="vi-VN" sz="2400" b="0" i="0" dirty="0">
                <a:solidFill>
                  <a:srgbClr val="212529"/>
                </a:solidFill>
                <a:effectLst/>
                <a:latin typeface="+mj-lt"/>
              </a:rPr>
              <a:t>Gồm hai văn võ, rạch đôi sơn hà”</a:t>
            </a:r>
            <a:endParaRPr lang="en-US" sz="2400" dirty="0">
              <a:latin typeface="+mj-lt"/>
            </a:endParaRPr>
          </a:p>
        </p:txBody>
      </p:sp>
    </p:spTree>
    <p:extLst>
      <p:ext uri="{BB962C8B-B14F-4D97-AF65-F5344CB8AC3E}">
        <p14:creationId xmlns:p14="http://schemas.microsoft.com/office/powerpoint/2010/main" xmlns="" val="438867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2328500" y="1863600"/>
            <a:ext cx="7534800" cy="3130800"/>
          </a:xfrm>
          <a:prstGeom prst="rect">
            <a:avLst/>
          </a:prstGeom>
        </p:spPr>
        <p:txBody>
          <a:bodyPr spcFirstLastPara="1" vert="horz" wrap="square" lIns="121900" tIns="121900" rIns="121900" bIns="121900" rtlCol="0" anchor="ctr" anchorCtr="0">
            <a:noAutofit/>
          </a:bodyPr>
          <a:lstStyle/>
          <a:p>
            <a:r>
              <a:rPr lang="en-US" sz="5867" dirty="0"/>
              <a:t>III</a:t>
            </a:r>
            <a:r>
              <a:rPr lang="vi-VN" sz="5867" dirty="0"/>
              <a:t/>
            </a:r>
            <a:br>
              <a:rPr lang="vi-VN" sz="5867" dirty="0"/>
            </a:br>
            <a:r>
              <a:rPr lang="en-US" sz="5867" dirty="0"/>
              <a:t>TỔNG KẾT</a:t>
            </a:r>
            <a:endParaRPr sz="5867" dirty="0"/>
          </a:p>
        </p:txBody>
      </p:sp>
    </p:spTree>
    <p:extLst>
      <p:ext uri="{BB962C8B-B14F-4D97-AF65-F5344CB8AC3E}">
        <p14:creationId xmlns:p14="http://schemas.microsoft.com/office/powerpoint/2010/main" xmlns="" val="1931291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sp>
      <p:sp>
        <p:nvSpPr>
          <p:cNvPr id="13" name="Freeform 13"/>
          <p:cNvSpPr/>
          <p:nvPr/>
        </p:nvSpPr>
        <p:spPr>
          <a:xfrm rot="-1407457">
            <a:off x="-161481" y="4704355"/>
            <a:ext cx="1990537" cy="2788844"/>
          </a:xfrm>
          <a:custGeom>
            <a:avLst/>
            <a:gdLst/>
            <a:ahLst/>
            <a:cxnLst/>
            <a:rect l="l" t="t" r="r" b="b"/>
            <a:pathLst>
              <a:path w="2985805" h="4183265">
                <a:moveTo>
                  <a:pt x="0" y="0"/>
                </a:moveTo>
                <a:lnTo>
                  <a:pt x="2985805" y="0"/>
                </a:lnTo>
                <a:lnTo>
                  <a:pt x="2985805" y="4183265"/>
                </a:lnTo>
                <a:lnTo>
                  <a:pt x="0" y="4183265"/>
                </a:lnTo>
                <a:lnTo>
                  <a:pt x="0" y="0"/>
                </a:lnTo>
                <a:close/>
              </a:path>
            </a:pathLst>
          </a:custGeom>
          <a:blipFill>
            <a:blip r:embed="rId3" cstate="print"/>
            <a:stretch>
              <a:fillRect/>
            </a:stretch>
          </a:blipFill>
        </p:spPr>
      </p:sp>
      <p:sp>
        <p:nvSpPr>
          <p:cNvPr id="14" name="Freeform 14"/>
          <p:cNvSpPr/>
          <p:nvPr/>
        </p:nvSpPr>
        <p:spPr>
          <a:xfrm>
            <a:off x="383077" y="1958468"/>
            <a:ext cx="1545791" cy="1534549"/>
          </a:xfrm>
          <a:custGeom>
            <a:avLst/>
            <a:gdLst/>
            <a:ahLst/>
            <a:cxnLst/>
            <a:rect l="l" t="t" r="r" b="b"/>
            <a:pathLst>
              <a:path w="2318686" h="2301823">
                <a:moveTo>
                  <a:pt x="0" y="0"/>
                </a:moveTo>
                <a:lnTo>
                  <a:pt x="2318686" y="0"/>
                </a:lnTo>
                <a:lnTo>
                  <a:pt x="2318686" y="2301823"/>
                </a:lnTo>
                <a:lnTo>
                  <a:pt x="0" y="2301823"/>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7" name="Hộp Văn bản 16">
            <a:extLst>
              <a:ext uri="{FF2B5EF4-FFF2-40B4-BE49-F238E27FC236}">
                <a16:creationId xmlns="" xmlns:a16="http://schemas.microsoft.com/office/drawing/2014/main" id="{1FAAE3CE-ADB9-D65E-B15F-E31522065659}"/>
              </a:ext>
            </a:extLst>
          </p:cNvPr>
          <p:cNvSpPr txBox="1"/>
          <p:nvPr/>
        </p:nvSpPr>
        <p:spPr>
          <a:xfrm>
            <a:off x="2301881" y="1520786"/>
            <a:ext cx="9098160" cy="3786229"/>
          </a:xfrm>
          <a:prstGeom prst="rect">
            <a:avLst/>
          </a:prstGeom>
          <a:noFill/>
        </p:spPr>
        <p:txBody>
          <a:bodyPr wrap="square">
            <a:spAutoFit/>
          </a:bodyPr>
          <a:lstStyle/>
          <a:p>
            <a:r>
              <a:rPr lang="en-US" sz="2667" b="1" dirty="0">
                <a:solidFill>
                  <a:srgbClr val="FF0000"/>
                </a:solidFill>
                <a:latin typeface="Times New Roman" panose="02020603050405020304" pitchFamily="18" charset="0"/>
                <a:ea typeface="Calibri" panose="020F0502020204030204" pitchFamily="34" charset="0"/>
              </a:rPr>
              <a:t>1. </a:t>
            </a:r>
            <a:r>
              <a:rPr lang="en-US" sz="2667" b="1" dirty="0" err="1">
                <a:solidFill>
                  <a:srgbClr val="FF0000"/>
                </a:solidFill>
                <a:latin typeface="Times New Roman" panose="02020603050405020304" pitchFamily="18" charset="0"/>
                <a:ea typeface="Calibri" panose="020F0502020204030204" pitchFamily="34" charset="0"/>
              </a:rPr>
              <a:t>Nội</a:t>
            </a:r>
            <a:r>
              <a:rPr lang="en-US" sz="2667" b="1" dirty="0">
                <a:solidFill>
                  <a:srgbClr val="FF0000"/>
                </a:solidFill>
                <a:latin typeface="Times New Roman" panose="02020603050405020304" pitchFamily="18" charset="0"/>
                <a:ea typeface="Calibri" panose="020F0502020204030204" pitchFamily="34" charset="0"/>
              </a:rPr>
              <a:t> dung</a:t>
            </a:r>
          </a:p>
          <a:p>
            <a:r>
              <a:rPr lang="vi-VN" sz="2667" dirty="0">
                <a:solidFill>
                  <a:srgbClr val="000000"/>
                </a:solidFill>
                <a:latin typeface="Times New Roman" panose="02020603050405020304" pitchFamily="18" charset="0"/>
                <a:ea typeface="Calibri" panose="020F0502020204030204" pitchFamily="34" charset="0"/>
              </a:rPr>
              <a:t>Đoạn trích </a:t>
            </a:r>
            <a:r>
              <a:rPr lang="vi-VN" sz="2667" b="1" i="1" dirty="0">
                <a:solidFill>
                  <a:srgbClr val="000000"/>
                </a:solidFill>
                <a:latin typeface="Times New Roman" panose="02020603050405020304" pitchFamily="18" charset="0"/>
                <a:ea typeface="Calibri" panose="020F0502020204030204" pitchFamily="34" charset="0"/>
              </a:rPr>
              <a:t>Anh hùng tiếng đã gọi rằng</a:t>
            </a:r>
            <a:r>
              <a:rPr lang="vi-VN" sz="2667" dirty="0">
                <a:solidFill>
                  <a:srgbClr val="000000"/>
                </a:solidFill>
                <a:latin typeface="Times New Roman" panose="02020603050405020304" pitchFamily="18" charset="0"/>
                <a:ea typeface="Calibri" panose="020F0502020204030204" pitchFamily="34" charset="0"/>
              </a:rPr>
              <a:t> ca ngợi lí tưởng anh hùng thông qua nhân vật Từ Hải – một con người chí tình chí nghĩa, sống và chiến đấu vì lí tưởng và lẽ công bằng, khát vọng tự do của thời đại. Thông qua đó, thể hiện khát vọng tự do, ước mơ công lí của Nguyễn Du. Nhân vật Từ Hải là một khám phá đầy sáng tạo của Nguyễn Du: từ một hảo hán trong </a:t>
            </a:r>
            <a:r>
              <a:rPr lang="vi-VN" sz="2667" i="1" dirty="0">
                <a:solidFill>
                  <a:srgbClr val="000000"/>
                </a:solidFill>
                <a:latin typeface="Times New Roman" panose="02020603050405020304" pitchFamily="18" charset="0"/>
                <a:ea typeface="Calibri" panose="020F0502020204030204" pitchFamily="34" charset="0"/>
              </a:rPr>
              <a:t>“Kim Vân Kiều truyện”</a:t>
            </a:r>
            <a:r>
              <a:rPr lang="vi-VN" sz="2667" dirty="0">
                <a:solidFill>
                  <a:srgbClr val="000000"/>
                </a:solidFill>
                <a:latin typeface="Times New Roman" panose="02020603050405020304" pitchFamily="18" charset="0"/>
                <a:ea typeface="Calibri" panose="020F0502020204030204" pitchFamily="34" charset="0"/>
              </a:rPr>
              <a:t> trở thành một anh hùng đích thực trong </a:t>
            </a:r>
            <a:r>
              <a:rPr lang="vi-VN" sz="2667" i="1" dirty="0">
                <a:solidFill>
                  <a:srgbClr val="000000"/>
                </a:solidFill>
                <a:latin typeface="Times New Roman" panose="02020603050405020304" pitchFamily="18" charset="0"/>
                <a:ea typeface="Calibri" panose="020F0502020204030204" pitchFamily="34" charset="0"/>
              </a:rPr>
              <a:t>“Truyện Kiều”</a:t>
            </a:r>
            <a:r>
              <a:rPr lang="vi-VN" sz="2667" dirty="0">
                <a:solidFill>
                  <a:srgbClr val="000000"/>
                </a:solidFill>
                <a:latin typeface="Times New Roman" panose="02020603050405020304" pitchFamily="18" charset="0"/>
                <a:ea typeface="Calibri" panose="020F0502020204030204" pitchFamily="34" charset="0"/>
              </a:rPr>
              <a:t>.</a:t>
            </a:r>
            <a:endParaRPr lang="en-US" sz="2667"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9" name="Hộp Văn bản 8">
            <a:extLst>
              <a:ext uri="{FF2B5EF4-FFF2-40B4-BE49-F238E27FC236}">
                <a16:creationId xmlns="" xmlns:a16="http://schemas.microsoft.com/office/drawing/2014/main" id="{5F8CCA49-E09F-F840-94A8-0AC3B87A660A}"/>
              </a:ext>
            </a:extLst>
          </p:cNvPr>
          <p:cNvSpPr txBox="1"/>
          <p:nvPr/>
        </p:nvSpPr>
        <p:spPr>
          <a:xfrm>
            <a:off x="1764936" y="594213"/>
            <a:ext cx="9374593" cy="1816075"/>
          </a:xfrm>
          <a:prstGeom prst="rect">
            <a:avLst/>
          </a:prstGeom>
          <a:solidFill>
            <a:schemeClr val="accent2">
              <a:lumMod val="20000"/>
              <a:lumOff val="80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l"/>
            <a:r>
              <a:rPr lang="en-US" sz="2667" b="1" dirty="0" err="1">
                <a:solidFill>
                  <a:schemeClr val="tx1"/>
                </a:solidFill>
                <a:latin typeface="Times New Roman" panose="02020603050405020304" pitchFamily="18" charset="0"/>
                <a:cs typeface="Times New Roman" panose="02020603050405020304" pitchFamily="18" charset="0"/>
              </a:rPr>
              <a:t>Thực</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hành</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đọc</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hiểu</a:t>
            </a:r>
            <a:endParaRPr lang="en-US" sz="2667" b="1" dirty="0">
              <a:solidFill>
                <a:schemeClr val="tx1"/>
              </a:solidFill>
              <a:latin typeface="Times New Roman" panose="02020603050405020304" pitchFamily="18" charset="0"/>
              <a:cs typeface="Times New Roman" panose="02020603050405020304" pitchFamily="18" charset="0"/>
            </a:endParaRPr>
          </a:p>
          <a:p>
            <a:pPr algn="l"/>
            <a:r>
              <a:rPr lang="en-US" sz="4267" b="1" dirty="0">
                <a:solidFill>
                  <a:schemeClr val="tx1"/>
                </a:solidFill>
                <a:latin typeface="+mj-lt"/>
              </a:rPr>
              <a:t>ANH HÙNG TIẾNG ĐÃ GỌI RẰNG</a:t>
            </a:r>
          </a:p>
          <a:p>
            <a:pPr algn="r"/>
            <a:r>
              <a:rPr lang="vi-VN" sz="4267" b="1" dirty="0">
                <a:solidFill>
                  <a:schemeClr val="tx1"/>
                </a:solidFill>
                <a:latin typeface="+mj-lt"/>
              </a:rPr>
              <a:t>- Nguyễn Du -</a:t>
            </a:r>
          </a:p>
        </p:txBody>
      </p:sp>
      <p:grpSp>
        <p:nvGrpSpPr>
          <p:cNvPr id="5" name="Group 6">
            <a:extLst>
              <a:ext uri="{FF2B5EF4-FFF2-40B4-BE49-F238E27FC236}">
                <a16:creationId xmlns="" xmlns:a16="http://schemas.microsoft.com/office/drawing/2014/main" id="{B06970C5-F6DB-F49B-484C-06F1731A83D1}"/>
              </a:ext>
            </a:extLst>
          </p:cNvPr>
          <p:cNvGrpSpPr>
            <a:grpSpLocks noChangeAspect="1"/>
          </p:cNvGrpSpPr>
          <p:nvPr/>
        </p:nvGrpSpPr>
        <p:grpSpPr>
          <a:xfrm>
            <a:off x="1969477" y="2657230"/>
            <a:ext cx="7857067" cy="3969189"/>
            <a:chOff x="0" y="0"/>
            <a:chExt cx="4572000" cy="4364736"/>
          </a:xfrm>
        </p:grpSpPr>
        <p:sp>
          <p:nvSpPr>
            <p:cNvPr id="6" name="Freeform 7">
              <a:extLst>
                <a:ext uri="{FF2B5EF4-FFF2-40B4-BE49-F238E27FC236}">
                  <a16:creationId xmlns="" xmlns:a16="http://schemas.microsoft.com/office/drawing/2014/main" id="{90748187-E2A8-FE13-A761-7507795D675F}"/>
                </a:ext>
              </a:extLst>
            </p:cNvPr>
            <p:cNvSpPr/>
            <p:nvPr/>
          </p:nvSpPr>
          <p:spPr>
            <a:xfrm>
              <a:off x="587233" y="483601"/>
              <a:ext cx="3397534" cy="3397534"/>
            </a:xfrm>
            <a:custGeom>
              <a:avLst/>
              <a:gdLst/>
              <a:ahLst/>
              <a:cxnLst/>
              <a:rect l="l" t="t" r="r" b="b"/>
              <a:pathLst>
                <a:path w="3397534" h="3397534">
                  <a:moveTo>
                    <a:pt x="0" y="0"/>
                  </a:moveTo>
                  <a:lnTo>
                    <a:pt x="3397534" y="0"/>
                  </a:lnTo>
                  <a:lnTo>
                    <a:pt x="3397534" y="3397534"/>
                  </a:lnTo>
                  <a:lnTo>
                    <a:pt x="0" y="3397534"/>
                  </a:lnTo>
                  <a:close/>
                </a:path>
              </a:pathLst>
            </a:custGeom>
            <a:blipFill>
              <a:blip r:embed="rId3"/>
              <a:stretch>
                <a:fillRect l="-17777" r="-17777"/>
              </a:stretch>
            </a:blipFill>
          </p:spPr>
        </p:sp>
        <p:sp>
          <p:nvSpPr>
            <p:cNvPr id="7" name="Freeform 8">
              <a:extLst>
                <a:ext uri="{FF2B5EF4-FFF2-40B4-BE49-F238E27FC236}">
                  <a16:creationId xmlns="" xmlns:a16="http://schemas.microsoft.com/office/drawing/2014/main" id="{BF870453-1BC2-F8D8-FCF4-3B2860531AC1}"/>
                </a:ext>
              </a:extLst>
            </p:cNvPr>
            <p:cNvSpPr/>
            <p:nvPr/>
          </p:nvSpPr>
          <p:spPr>
            <a:xfrm>
              <a:off x="0" y="0"/>
              <a:ext cx="4572000" cy="4364736"/>
            </a:xfrm>
            <a:custGeom>
              <a:avLst/>
              <a:gdLst/>
              <a:ahLst/>
              <a:cxnLst/>
              <a:rect l="l" t="t" r="r" b="b"/>
              <a:pathLst>
                <a:path w="4572000" h="4364736">
                  <a:moveTo>
                    <a:pt x="0" y="0"/>
                  </a:moveTo>
                  <a:lnTo>
                    <a:pt x="4572000" y="0"/>
                  </a:lnTo>
                  <a:lnTo>
                    <a:pt x="4572000" y="4364736"/>
                  </a:lnTo>
                  <a:lnTo>
                    <a:pt x="0" y="4364736"/>
                  </a:lnTo>
                  <a:close/>
                </a:path>
              </a:pathLst>
            </a:custGeom>
            <a:blipFill>
              <a:blip r:embed="rId4"/>
              <a:stretch>
                <a:fillRect t="-17" b="-17"/>
              </a:stretch>
            </a:blipFill>
          </p:spPr>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sp>
      <p:sp>
        <p:nvSpPr>
          <p:cNvPr id="13" name="Freeform 13"/>
          <p:cNvSpPr/>
          <p:nvPr/>
        </p:nvSpPr>
        <p:spPr>
          <a:xfrm rot="-1407457">
            <a:off x="-161481" y="4704355"/>
            <a:ext cx="1990537" cy="2788844"/>
          </a:xfrm>
          <a:custGeom>
            <a:avLst/>
            <a:gdLst/>
            <a:ahLst/>
            <a:cxnLst/>
            <a:rect l="l" t="t" r="r" b="b"/>
            <a:pathLst>
              <a:path w="2985805" h="4183265">
                <a:moveTo>
                  <a:pt x="0" y="0"/>
                </a:moveTo>
                <a:lnTo>
                  <a:pt x="2985805" y="0"/>
                </a:lnTo>
                <a:lnTo>
                  <a:pt x="2985805" y="4183265"/>
                </a:lnTo>
                <a:lnTo>
                  <a:pt x="0" y="4183265"/>
                </a:lnTo>
                <a:lnTo>
                  <a:pt x="0" y="0"/>
                </a:lnTo>
                <a:close/>
              </a:path>
            </a:pathLst>
          </a:custGeom>
          <a:blipFill>
            <a:blip r:embed="rId3" cstate="print"/>
            <a:stretch>
              <a:fillRect/>
            </a:stretch>
          </a:blipFill>
        </p:spPr>
      </p:sp>
      <p:sp>
        <p:nvSpPr>
          <p:cNvPr id="14" name="Freeform 14"/>
          <p:cNvSpPr/>
          <p:nvPr/>
        </p:nvSpPr>
        <p:spPr>
          <a:xfrm>
            <a:off x="383077" y="1958468"/>
            <a:ext cx="1545791" cy="1534549"/>
          </a:xfrm>
          <a:custGeom>
            <a:avLst/>
            <a:gdLst/>
            <a:ahLst/>
            <a:cxnLst/>
            <a:rect l="l" t="t" r="r" b="b"/>
            <a:pathLst>
              <a:path w="2318686" h="2301823">
                <a:moveTo>
                  <a:pt x="0" y="0"/>
                </a:moveTo>
                <a:lnTo>
                  <a:pt x="2318686" y="0"/>
                </a:lnTo>
                <a:lnTo>
                  <a:pt x="2318686" y="2301823"/>
                </a:lnTo>
                <a:lnTo>
                  <a:pt x="0" y="2301823"/>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7" name="Hộp Văn bản 16">
            <a:extLst>
              <a:ext uri="{FF2B5EF4-FFF2-40B4-BE49-F238E27FC236}">
                <a16:creationId xmlns="" xmlns:a16="http://schemas.microsoft.com/office/drawing/2014/main" id="{1FAAE3CE-ADB9-D65E-B15F-E31522065659}"/>
              </a:ext>
            </a:extLst>
          </p:cNvPr>
          <p:cNvSpPr txBox="1"/>
          <p:nvPr/>
        </p:nvSpPr>
        <p:spPr>
          <a:xfrm>
            <a:off x="2301882" y="1520786"/>
            <a:ext cx="8529189" cy="2762103"/>
          </a:xfrm>
          <a:prstGeom prst="rect">
            <a:avLst/>
          </a:prstGeom>
          <a:noFill/>
        </p:spPr>
        <p:txBody>
          <a:bodyPr wrap="square">
            <a:spAutoFit/>
          </a:bodyPr>
          <a:lstStyle/>
          <a:p>
            <a:pPr algn="just">
              <a:lnSpc>
                <a:spcPct val="150000"/>
              </a:lnSpc>
              <a:spcBef>
                <a:spcPts val="800"/>
              </a:spcBef>
              <a:spcAft>
                <a:spcPts val="800"/>
              </a:spcAft>
            </a:pP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ghệ</a:t>
            </a: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thuật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800"/>
              </a:spcBef>
              <a:spcAft>
                <a:spcPts val="8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Bút pháp lý tưởng hóa nhân vật.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800"/>
              </a:spcBef>
              <a:spcAft>
                <a:spcPts val="8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Sử dụng nhiều từ Hán Việt</a:t>
            </a: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Calibri" panose="020F0502020204030204" pitchFamily="34" charset="0"/>
              </a:rPr>
              <a:t> - Nghệ thuật ước lệ tượng trưng</a:t>
            </a:r>
            <a:endParaRPr lang="en-US" sz="2667" dirty="0"/>
          </a:p>
        </p:txBody>
      </p:sp>
    </p:spTree>
    <p:extLst>
      <p:ext uri="{BB962C8B-B14F-4D97-AF65-F5344CB8AC3E}">
        <p14:creationId xmlns:p14="http://schemas.microsoft.com/office/powerpoint/2010/main" xmlns="" val="35925169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2328500" y="1863600"/>
            <a:ext cx="7534800" cy="3130800"/>
          </a:xfrm>
          <a:prstGeom prst="rect">
            <a:avLst/>
          </a:prstGeom>
        </p:spPr>
        <p:txBody>
          <a:bodyPr spcFirstLastPara="1" vert="horz" wrap="square" lIns="121900" tIns="121900" rIns="121900" bIns="121900" rtlCol="0" anchor="ctr" anchorCtr="0">
            <a:noAutofit/>
          </a:bodyPr>
          <a:lstStyle/>
          <a:p>
            <a:r>
              <a:rPr lang="vi-VN" sz="5867" dirty="0"/>
              <a:t>I</a:t>
            </a:r>
            <a:r>
              <a:rPr lang="en-US" sz="5867" dirty="0"/>
              <a:t>V</a:t>
            </a:r>
            <a:r>
              <a:rPr lang="vi-VN" sz="5867" dirty="0"/>
              <a:t/>
            </a:r>
            <a:br>
              <a:rPr lang="vi-VN" sz="5867" dirty="0"/>
            </a:br>
            <a:r>
              <a:rPr lang="en-US" sz="5867" dirty="0" err="1"/>
              <a:t>Luyện</a:t>
            </a:r>
            <a:r>
              <a:rPr lang="en-US" sz="5867" dirty="0"/>
              <a:t> </a:t>
            </a:r>
            <a:r>
              <a:rPr lang="en-US" sz="5867" dirty="0" err="1"/>
              <a:t>tập</a:t>
            </a:r>
            <a:r>
              <a:rPr lang="en-US" sz="5867" dirty="0"/>
              <a:t> </a:t>
            </a:r>
            <a:endParaRPr sz="5867" dirty="0"/>
          </a:p>
        </p:txBody>
      </p:sp>
    </p:spTree>
    <p:extLst>
      <p:ext uri="{BB962C8B-B14F-4D97-AF65-F5344CB8AC3E}">
        <p14:creationId xmlns:p14="http://schemas.microsoft.com/office/powerpoint/2010/main" xmlns="" val="33239291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D3A76B40-7A15-092B-83CE-877EB50A8973}"/>
              </a:ext>
            </a:extLst>
          </p:cNvPr>
          <p:cNvSpPr/>
          <p:nvPr/>
        </p:nvSpPr>
        <p:spPr>
          <a:xfrm>
            <a:off x="4824829" y="41787"/>
            <a:ext cx="7484402" cy="68579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600"/>
              </a:spcBef>
              <a:spcAft>
                <a:spcPts val="600"/>
              </a:spcAft>
            </a:pPr>
            <a:r>
              <a:rPr lang="en-US" sz="3600" b="0" dirty="0">
                <a:solidFill>
                  <a:srgbClr val="000000"/>
                </a:solidFill>
                <a:effectLst/>
                <a:latin typeface="Times New Roman" panose="02020603050405020304" pitchFamily="18" charset="0"/>
                <a:ea typeface="Times New Roman" panose="02020603050405020304" pitchFamily="18" charset="0"/>
              </a:rPr>
              <a:t>BÀI TẬP</a:t>
            </a:r>
          </a:p>
          <a:p>
            <a:pPr marL="0" marR="0" algn="just">
              <a:lnSpc>
                <a:spcPct val="115000"/>
              </a:lnSpc>
              <a:spcBef>
                <a:spcPts val="600"/>
              </a:spcBef>
              <a:spcAft>
                <a:spcPts val="600"/>
              </a:spcAft>
            </a:pPr>
            <a:r>
              <a:rPr lang="vi-VN" sz="3600" b="0" dirty="0">
                <a:solidFill>
                  <a:srgbClr val="000000"/>
                </a:solidFill>
                <a:effectLst/>
                <a:latin typeface="Times New Roman" panose="02020603050405020304" pitchFamily="18" charset="0"/>
                <a:ea typeface="Times New Roman" panose="02020603050405020304" pitchFamily="18" charset="0"/>
              </a:rPr>
              <a:t>So sánh nghệ thuật miêu tả nhân vật ở các đoạn trích </a:t>
            </a:r>
            <a:r>
              <a:rPr lang="vi-VN" sz="3600" b="1" i="1" u="sng" dirty="0">
                <a:solidFill>
                  <a:srgbClr val="000000"/>
                </a:solidFill>
                <a:effectLst/>
                <a:latin typeface="Times New Roman" panose="02020603050405020304" pitchFamily="18" charset="0"/>
                <a:ea typeface="Times New Roman" panose="02020603050405020304" pitchFamily="18" charset="0"/>
              </a:rPr>
              <a:t>Anh hùng tiếng đã gọi rằng</a:t>
            </a:r>
            <a:r>
              <a:rPr lang="vi-VN" sz="3600" b="0" dirty="0">
                <a:solidFill>
                  <a:srgbClr val="000000"/>
                </a:solidFill>
                <a:effectLst/>
                <a:latin typeface="Times New Roman" panose="02020603050405020304" pitchFamily="18" charset="0"/>
                <a:ea typeface="Times New Roman" panose="02020603050405020304" pitchFamily="18" charset="0"/>
              </a:rPr>
              <a:t> và </a:t>
            </a:r>
            <a:r>
              <a:rPr lang="vi-VN" sz="3600" b="1" i="1" u="sng" dirty="0">
                <a:solidFill>
                  <a:srgbClr val="000000"/>
                </a:solidFill>
                <a:effectLst/>
                <a:latin typeface="Times New Roman" panose="02020603050405020304" pitchFamily="18" charset="0"/>
                <a:ea typeface="Times New Roman" panose="02020603050405020304" pitchFamily="18" charset="0"/>
              </a:rPr>
              <a:t>Trao duyên</a:t>
            </a:r>
            <a:r>
              <a:rPr lang="vi-VN" sz="3600" b="1"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6" name="Hình ảnh 5">
            <a:extLst>
              <a:ext uri="{FF2B5EF4-FFF2-40B4-BE49-F238E27FC236}">
                <a16:creationId xmlns="" xmlns:a16="http://schemas.microsoft.com/office/drawing/2014/main" id="{85C49B49-94C9-DE8C-9076-4E8AF6AD3E0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955458" cy="6941574"/>
          </a:xfrm>
          <a:prstGeom prst="rect">
            <a:avLst/>
          </a:prstGeom>
          <a:ln>
            <a:noFill/>
          </a:ln>
          <a:effectLst>
            <a:softEdge rad="112500"/>
          </a:effectLst>
        </p:spPr>
      </p:pic>
    </p:spTree>
    <p:extLst>
      <p:ext uri="{BB962C8B-B14F-4D97-AF65-F5344CB8AC3E}">
        <p14:creationId xmlns:p14="http://schemas.microsoft.com/office/powerpoint/2010/main" xmlns="" val="729654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 xmlns:a16="http://schemas.microsoft.com/office/drawing/2014/main" id="{15E99C43-89B0-C72D-5D5A-074DAEECB6C3}"/>
              </a:ext>
            </a:extLst>
          </p:cNvPr>
          <p:cNvGraphicFramePr>
            <a:graphicFrameLocks noGrp="1"/>
          </p:cNvGraphicFramePr>
          <p:nvPr>
            <p:extLst>
              <p:ext uri="{D42A27DB-BD31-4B8C-83A1-F6EECF244321}">
                <p14:modId xmlns:p14="http://schemas.microsoft.com/office/powerpoint/2010/main" xmlns="" val="1501993313"/>
              </p:ext>
            </p:extLst>
          </p:nvPr>
        </p:nvGraphicFramePr>
        <p:xfrm>
          <a:off x="381837" y="1674453"/>
          <a:ext cx="6267391" cy="4526280"/>
        </p:xfrm>
        <a:graphic>
          <a:graphicData uri="http://schemas.openxmlformats.org/drawingml/2006/table">
            <a:tbl>
              <a:tblPr firstRow="1" firstCol="1" bandRow="1">
                <a:tableStyleId>{5C22544A-7EE6-4342-B048-85BDC9FD1C3A}</a:tableStyleId>
              </a:tblPr>
              <a:tblGrid>
                <a:gridCol w="6267391">
                  <a:extLst>
                    <a:ext uri="{9D8B030D-6E8A-4147-A177-3AD203B41FA5}">
                      <a16:colId xmlns="" xmlns:a16="http://schemas.microsoft.com/office/drawing/2014/main" val="2463677498"/>
                    </a:ext>
                  </a:extLst>
                </a:gridCol>
              </a:tblGrid>
              <a:tr h="0">
                <a:tc>
                  <a:txBody>
                    <a:bodyPr/>
                    <a:lstStyle/>
                    <a:p>
                      <a:pPr marL="0" marR="0" algn="just" fontAlgn="base">
                        <a:lnSpc>
                          <a:spcPct val="150000"/>
                        </a:lnSpc>
                      </a:pPr>
                      <a:r>
                        <a:rPr lang="vi-VN" sz="1800" b="0" dirty="0">
                          <a:solidFill>
                            <a:schemeClr val="tx1"/>
                          </a:solidFill>
                          <a:effectLst/>
                          <a:latin typeface="+mj-lt"/>
                        </a:rPr>
                        <a:t>– Trong đoạn trích Trao duyên, Nguyễn Du đã tạo nên nhịp điệu của tâm trạng, của những nỗi đau đớn trong suy nghĩ của Kiều khi trao duyên. Bên cạnh đó, các biện pháp ẩn dụ, điệp từ, vận dụng nhuần nhuyễn các thành ngữ đã xây dựng thành công diễn biến tâm lí phức tạp, giằng xé, đau khổ của Kiều qua những lời độc thoại nội tâm khéo léo.</a:t>
                      </a:r>
                      <a:endParaRPr lang="en-US" sz="1800" b="0" dirty="0">
                        <a:solidFill>
                          <a:schemeClr val="tx1"/>
                        </a:solidFill>
                        <a:effectLst/>
                        <a:latin typeface="+mj-lt"/>
                      </a:endParaRPr>
                    </a:p>
                    <a:p>
                      <a:pPr marL="0" marR="0" algn="just" fontAlgn="base">
                        <a:lnSpc>
                          <a:spcPct val="150000"/>
                        </a:lnSpc>
                      </a:pPr>
                      <a:r>
                        <a:rPr lang="vi-VN" sz="1800" b="0" dirty="0">
                          <a:solidFill>
                            <a:schemeClr val="tx1"/>
                          </a:solidFill>
                          <a:effectLst/>
                          <a:latin typeface="+mj-lt"/>
                        </a:rPr>
                        <a:t>– Trong khi đoạn trích Anh hùng tiếng đã gọi rằng, Nguyễn Du đã dùng bút pháp lãng mạn </a:t>
                      </a:r>
                      <a:r>
                        <a:rPr lang="vi-VN" sz="1800" b="0" dirty="0" err="1">
                          <a:solidFill>
                            <a:schemeClr val="tx1"/>
                          </a:solidFill>
                          <a:effectLst/>
                          <a:latin typeface="+mj-lt"/>
                        </a:rPr>
                        <a:t>hoá</a:t>
                      </a:r>
                      <a:r>
                        <a:rPr lang="vi-VN" sz="1800" b="0" dirty="0">
                          <a:solidFill>
                            <a:schemeClr val="tx1"/>
                          </a:solidFill>
                          <a:effectLst/>
                          <a:latin typeface="+mj-lt"/>
                        </a:rPr>
                        <a:t>, lý tưởng hóa, sử dụng các từ Hán Việt, từ ngữ mang tính ước lệ để tô đậm cốt cách, tầm vóc phi thường của nhân vật Từ Hải, đã khắc họa thành công một hình tượng con người mang tầm vóc vũ trụ kì vĩ.</a:t>
                      </a:r>
                      <a:endParaRPr lang="en-US" sz="18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4076105675"/>
                  </a:ext>
                </a:extLst>
              </a:tr>
            </a:tbl>
          </a:graphicData>
        </a:graphic>
      </p:graphicFrame>
      <p:sp>
        <p:nvSpPr>
          <p:cNvPr id="4" name="Hộp Văn bản 3">
            <a:extLst>
              <a:ext uri="{FF2B5EF4-FFF2-40B4-BE49-F238E27FC236}">
                <a16:creationId xmlns="" xmlns:a16="http://schemas.microsoft.com/office/drawing/2014/main" id="{AE34F02E-FE31-2F33-BFEB-7DA3FF2F0E74}"/>
              </a:ext>
            </a:extLst>
          </p:cNvPr>
          <p:cNvSpPr txBox="1"/>
          <p:nvPr/>
        </p:nvSpPr>
        <p:spPr>
          <a:xfrm>
            <a:off x="208637" y="979823"/>
            <a:ext cx="6094378" cy="548099"/>
          </a:xfrm>
          <a:prstGeom prst="rect">
            <a:avLst/>
          </a:prstGeom>
          <a:noFill/>
        </p:spPr>
        <p:txBody>
          <a:bodyPr wrap="square">
            <a:spAutoFit/>
          </a:bodyPr>
          <a:lstStyle/>
          <a:p>
            <a:pPr marL="0" marR="0" algn="ctr">
              <a:lnSpc>
                <a:spcPct val="115000"/>
              </a:lnSpc>
              <a:spcBef>
                <a:spcPts val="600"/>
              </a:spcBef>
              <a:spcAft>
                <a:spcPts val="600"/>
              </a:spcAft>
            </a:pPr>
            <a:r>
              <a:rPr lang="en-US" sz="2800" b="0" u="sng" dirty="0" err="1">
                <a:solidFill>
                  <a:srgbClr val="000000"/>
                </a:solidFill>
                <a:effectLst/>
                <a:latin typeface="Times New Roman" panose="02020603050405020304" pitchFamily="18" charset="0"/>
                <a:ea typeface="Times New Roman" panose="02020603050405020304" pitchFamily="18" charset="0"/>
              </a:rPr>
              <a:t>Gợi</a:t>
            </a:r>
            <a:r>
              <a:rPr lang="en-US" sz="2800" b="0" u="sng" dirty="0">
                <a:solidFill>
                  <a:srgbClr val="000000"/>
                </a:solidFill>
                <a:effectLst/>
                <a:latin typeface="Times New Roman" panose="02020603050405020304" pitchFamily="18" charset="0"/>
                <a:ea typeface="Times New Roman" panose="02020603050405020304" pitchFamily="18" charset="0"/>
              </a:rPr>
              <a:t> ý</a:t>
            </a:r>
          </a:p>
        </p:txBody>
      </p:sp>
      <p:pic>
        <p:nvPicPr>
          <p:cNvPr id="5" name="Picture 4">
            <a:extLst>
              <a:ext uri="{FF2B5EF4-FFF2-40B4-BE49-F238E27FC236}">
                <a16:creationId xmlns="" xmlns:a16="http://schemas.microsoft.com/office/drawing/2014/main" id="{2F001CDB-E878-8374-6567-5A49B84B3D23}"/>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055393" y="185894"/>
            <a:ext cx="4754770" cy="6486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86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3795188" y="1190948"/>
            <a:ext cx="3948691" cy="924818"/>
          </a:xfrm>
          <a:prstGeom prst="rect">
            <a:avLst/>
          </a:prstGeom>
        </p:spPr>
        <p:txBody>
          <a:bodyPr spcFirstLastPara="1" vert="horz" wrap="square" lIns="121900" tIns="121900" rIns="121900" bIns="121900" rtlCol="0" anchor="ctr" anchorCtr="0">
            <a:noAutofit/>
          </a:bodyPr>
          <a:lstStyle/>
          <a:p>
            <a:r>
              <a:rPr lang="en-US" sz="3200" dirty="0">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sz="3200"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 xmlns:a16="http://schemas.microsoft.com/office/drawing/2014/main" id="{370A9E92-E765-3459-FA6A-44A061112778}"/>
              </a:ext>
            </a:extLst>
          </p:cNvPr>
          <p:cNvSpPr txBox="1"/>
          <p:nvPr/>
        </p:nvSpPr>
        <p:spPr>
          <a:xfrm>
            <a:off x="2002133" y="2431027"/>
            <a:ext cx="7534800" cy="1757212"/>
          </a:xfrm>
          <a:prstGeom prst="rect">
            <a:avLst/>
          </a:prstGeom>
          <a:noFill/>
        </p:spPr>
        <p:txBody>
          <a:bodyPr wrap="square">
            <a:spAutoFit/>
          </a:bodyPr>
          <a:lstStyle/>
          <a:p>
            <a:pPr marL="0" marR="37465" algn="just">
              <a:lnSpc>
                <a:spcPct val="115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nghiệt</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8689487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 xmlns:a16="http://schemas.microsoft.com/office/drawing/2014/main" id="{6435C305-596F-EA44-BC9F-A8A447C2AB1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4835" y="2108200"/>
            <a:ext cx="8470900" cy="4749800"/>
          </a:xfrm>
          <a:prstGeom prst="rect">
            <a:avLst/>
          </a:prstGeom>
        </p:spPr>
      </p:pic>
      <p:sp>
        <p:nvSpPr>
          <p:cNvPr id="4" name="Rectangle 3">
            <a:extLst>
              <a:ext uri="{FF2B5EF4-FFF2-40B4-BE49-F238E27FC236}">
                <a16:creationId xmlns="" xmlns:a16="http://schemas.microsoft.com/office/drawing/2014/main" id="{AA4F59D3-89D4-BB46-9B9B-6637063013E0}"/>
              </a:ext>
            </a:extLst>
          </p:cNvPr>
          <p:cNvSpPr/>
          <p:nvPr/>
        </p:nvSpPr>
        <p:spPr>
          <a:xfrm>
            <a:off x="2266265" y="506863"/>
            <a:ext cx="7659469" cy="1107996"/>
          </a:xfrm>
          <a:prstGeom prst="rect">
            <a:avLst/>
          </a:prstGeom>
          <a:noFill/>
        </p:spPr>
        <p:txBody>
          <a:bodyPr wrap="none" lIns="91440" tIns="45720" rIns="91440" bIns="45720">
            <a:spAutoFit/>
          </a:bodyPr>
          <a:lstStyle/>
          <a:p>
            <a:pPr algn="ct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Chúc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con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tốt</a:t>
            </a:r>
            <a:endPar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7221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 xmlns:a16="http://schemas.microsoft.com/office/drawing/2014/main" id="{39E3FAF5-9653-F27E-EE50-3132334D4FC0}"/>
              </a:ext>
            </a:extLst>
          </p:cNvPr>
          <p:cNvSpPr/>
          <p:nvPr/>
        </p:nvSpPr>
        <p:spPr>
          <a:xfrm>
            <a:off x="148592" y="1803287"/>
            <a:ext cx="4723452" cy="4864270"/>
          </a:xfrm>
          <a:custGeom>
            <a:avLst/>
            <a:gdLst/>
            <a:ahLst/>
            <a:cxnLst/>
            <a:rect l="l" t="t" r="r" b="b"/>
            <a:pathLst>
              <a:path w="10090536" h="5670536">
                <a:moveTo>
                  <a:pt x="0" y="0"/>
                </a:moveTo>
                <a:lnTo>
                  <a:pt x="10090536" y="0"/>
                </a:lnTo>
                <a:lnTo>
                  <a:pt x="10090536" y="5670536"/>
                </a:lnTo>
                <a:lnTo>
                  <a:pt x="0" y="5670536"/>
                </a:lnTo>
                <a:lnTo>
                  <a:pt x="0" y="0"/>
                </a:lnTo>
                <a:close/>
              </a:path>
            </a:pathLst>
          </a:custGeom>
          <a:blipFill>
            <a:blip r:embed="rId3"/>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0" name="图文框 19">
            <a:extLst>
              <a:ext uri="{FF2B5EF4-FFF2-40B4-BE49-F238E27FC236}">
                <a16:creationId xmlns="" xmlns:a16="http://schemas.microsoft.com/office/drawing/2014/main" id="{17442094-DC1A-49A9-A1B3-AA1BDDFDEEB0}"/>
              </a:ext>
            </a:extLst>
          </p:cNvPr>
          <p:cNvSpPr/>
          <p:nvPr/>
        </p:nvSpPr>
        <p:spPr>
          <a:xfrm>
            <a:off x="1114506" y="359113"/>
            <a:ext cx="10196623" cy="1204513"/>
          </a:xfrm>
          <a:prstGeom prst="frame">
            <a:avLst>
              <a:gd name="adj1" fmla="val 421"/>
            </a:avLst>
          </a:prstGeom>
          <a:solidFill>
            <a:srgbClr val="578656"/>
          </a:solidFill>
          <a:ln>
            <a:solidFill>
              <a:srgbClr val="7F7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srgbClr val="000000"/>
              </a:solidFill>
              <a:cs typeface="+mn-ea"/>
              <a:sym typeface="+mn-lt"/>
            </a:endParaRPr>
          </a:p>
        </p:txBody>
      </p:sp>
      <p:sp>
        <p:nvSpPr>
          <p:cNvPr id="2" name="TextBox 1">
            <a:extLst>
              <a:ext uri="{FF2B5EF4-FFF2-40B4-BE49-F238E27FC236}">
                <a16:creationId xmlns="" xmlns:a16="http://schemas.microsoft.com/office/drawing/2014/main" id="{0B1E9CA0-E939-43C8-B71B-3FDFBF0961CC}"/>
              </a:ext>
            </a:extLst>
          </p:cNvPr>
          <p:cNvSpPr txBox="1"/>
          <p:nvPr/>
        </p:nvSpPr>
        <p:spPr>
          <a:xfrm>
            <a:off x="3475415" y="384754"/>
            <a:ext cx="4395434" cy="646331"/>
          </a:xfrm>
          <a:prstGeom prst="rect">
            <a:avLst/>
          </a:prstGeom>
          <a:noFill/>
        </p:spPr>
        <p:txBody>
          <a:bodyPr wrap="none" rtlCol="0">
            <a:spAutoFit/>
          </a:bodyPr>
          <a:lstStyle/>
          <a:p>
            <a:pPr defTabSz="914377">
              <a:defRPr/>
            </a:pPr>
            <a:r>
              <a:rPr lang="en-US" sz="3600" dirty="0" err="1">
                <a:solidFill>
                  <a:srgbClr val="778495">
                    <a:lumMod val="50000"/>
                  </a:srgbClr>
                </a:solidFill>
                <a:latin typeface="Times New Roman" panose="02020603050405020304" pitchFamily="18" charset="0"/>
                <a:cs typeface="Times New Roman" panose="02020603050405020304" pitchFamily="18" charset="0"/>
              </a:rPr>
              <a:t>MỤC</a:t>
            </a:r>
            <a:r>
              <a:rPr lang="en-US" sz="3600" dirty="0">
                <a:solidFill>
                  <a:srgbClr val="778495">
                    <a:lumMod val="50000"/>
                  </a:srgbClr>
                </a:solidFill>
                <a:latin typeface="Times New Roman" panose="02020603050405020304" pitchFamily="18" charset="0"/>
                <a:cs typeface="Times New Roman" panose="02020603050405020304" pitchFamily="18" charset="0"/>
              </a:rPr>
              <a:t> </a:t>
            </a:r>
            <a:r>
              <a:rPr lang="en-US" sz="3600" dirty="0" err="1">
                <a:solidFill>
                  <a:srgbClr val="778495">
                    <a:lumMod val="50000"/>
                  </a:srgbClr>
                </a:solidFill>
                <a:latin typeface="Times New Roman" panose="02020603050405020304" pitchFamily="18" charset="0"/>
                <a:cs typeface="Times New Roman" panose="02020603050405020304" pitchFamily="18" charset="0"/>
              </a:rPr>
              <a:t>TIÊU</a:t>
            </a:r>
            <a:r>
              <a:rPr lang="en-US" sz="3600" dirty="0">
                <a:solidFill>
                  <a:srgbClr val="778495">
                    <a:lumMod val="50000"/>
                  </a:srgbClr>
                </a:solidFill>
                <a:latin typeface="Times New Roman" panose="02020603050405020304" pitchFamily="18" charset="0"/>
                <a:cs typeface="Times New Roman" panose="02020603050405020304" pitchFamily="18" charset="0"/>
              </a:rPr>
              <a:t> </a:t>
            </a:r>
            <a:r>
              <a:rPr lang="en-US" sz="3600" dirty="0" err="1">
                <a:solidFill>
                  <a:srgbClr val="778495">
                    <a:lumMod val="50000"/>
                  </a:srgbClr>
                </a:solidFill>
                <a:latin typeface="Times New Roman" panose="02020603050405020304" pitchFamily="18" charset="0"/>
                <a:cs typeface="Times New Roman" panose="02020603050405020304" pitchFamily="18" charset="0"/>
              </a:rPr>
              <a:t>BÀI</a:t>
            </a:r>
            <a:r>
              <a:rPr lang="en-US" sz="3600" dirty="0">
                <a:solidFill>
                  <a:srgbClr val="778495">
                    <a:lumMod val="50000"/>
                  </a:srgbClr>
                </a:solidFill>
                <a:latin typeface="Times New Roman" panose="02020603050405020304" pitchFamily="18" charset="0"/>
                <a:cs typeface="Times New Roman" panose="02020603050405020304" pitchFamily="18" charset="0"/>
              </a:rPr>
              <a:t> </a:t>
            </a:r>
            <a:r>
              <a:rPr lang="en-US" sz="3600" dirty="0" err="1">
                <a:solidFill>
                  <a:srgbClr val="778495">
                    <a:lumMod val="50000"/>
                  </a:srgbClr>
                </a:solidFill>
                <a:latin typeface="Times New Roman" panose="02020603050405020304" pitchFamily="18" charset="0"/>
                <a:cs typeface="Times New Roman" panose="02020603050405020304" pitchFamily="18" charset="0"/>
              </a:rPr>
              <a:t>HỌC</a:t>
            </a:r>
            <a:endParaRPr lang="en-US" sz="3600" dirty="0">
              <a:solidFill>
                <a:srgbClr val="778495">
                  <a:lumMod val="50000"/>
                </a:srgbClr>
              </a:solidFill>
              <a:latin typeface="Times New Roman" panose="02020603050405020304" pitchFamily="18" charset="0"/>
              <a:cs typeface="Times New Roman" panose="02020603050405020304" pitchFamily="18" charset="0"/>
            </a:endParaRPr>
          </a:p>
        </p:txBody>
      </p:sp>
      <p:pic>
        <p:nvPicPr>
          <p:cNvPr id="24" name="图片 29">
            <a:extLst>
              <a:ext uri="{FF2B5EF4-FFF2-40B4-BE49-F238E27FC236}">
                <a16:creationId xmlns="" xmlns:a16="http://schemas.microsoft.com/office/drawing/2014/main" id="{B3C9ADBA-7F06-4AD7-BE4B-EA926CE25FB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7727216">
            <a:off x="4651978" y="1421005"/>
            <a:ext cx="1564943" cy="1558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647E29CB-5718-40DF-8996-955E9626F4A9}"/>
              </a:ext>
            </a:extLst>
          </p:cNvPr>
          <p:cNvSpPr txBox="1"/>
          <p:nvPr/>
        </p:nvSpPr>
        <p:spPr>
          <a:xfrm>
            <a:off x="5109441" y="1860949"/>
            <a:ext cx="837967" cy="584775"/>
          </a:xfrm>
          <a:prstGeom prst="rect">
            <a:avLst/>
          </a:prstGeom>
          <a:noFill/>
        </p:spPr>
        <p:txBody>
          <a:bodyPr wrap="square" rtlCol="0">
            <a:spAutoFit/>
          </a:bodyPr>
          <a:lstStyle/>
          <a:p>
            <a:pPr defTabSz="914377">
              <a:defRPr/>
            </a:pPr>
            <a:r>
              <a:rPr lang="en-US" sz="3200" dirty="0">
                <a:solidFill>
                  <a:srgbClr val="778495">
                    <a:lumMod val="50000"/>
                  </a:srgbClr>
                </a:solidFill>
                <a:latin typeface="Times New Roman" panose="02020603050405020304" pitchFamily="18" charset="0"/>
                <a:cs typeface="Times New Roman" panose="02020603050405020304" pitchFamily="18" charset="0"/>
              </a:rPr>
              <a:t>01</a:t>
            </a:r>
          </a:p>
        </p:txBody>
      </p:sp>
      <p:pic>
        <p:nvPicPr>
          <p:cNvPr id="25" name="图片 29">
            <a:extLst>
              <a:ext uri="{FF2B5EF4-FFF2-40B4-BE49-F238E27FC236}">
                <a16:creationId xmlns="" xmlns:a16="http://schemas.microsoft.com/office/drawing/2014/main" id="{51D95A03-8AC0-4279-937F-21A4D2678C2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7727216">
            <a:off x="4701551" y="2731752"/>
            <a:ext cx="1564943" cy="1558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a:extLst>
              <a:ext uri="{FF2B5EF4-FFF2-40B4-BE49-F238E27FC236}">
                <a16:creationId xmlns="" xmlns:a16="http://schemas.microsoft.com/office/drawing/2014/main" id="{04D1FD7A-58C4-4AE1-A4DF-0D3B12771A27}"/>
              </a:ext>
            </a:extLst>
          </p:cNvPr>
          <p:cNvSpPr txBox="1"/>
          <p:nvPr/>
        </p:nvSpPr>
        <p:spPr>
          <a:xfrm>
            <a:off x="5089250" y="3168291"/>
            <a:ext cx="837967" cy="584775"/>
          </a:xfrm>
          <a:prstGeom prst="rect">
            <a:avLst/>
          </a:prstGeom>
          <a:noFill/>
        </p:spPr>
        <p:txBody>
          <a:bodyPr wrap="square" rtlCol="0">
            <a:spAutoFit/>
          </a:bodyPr>
          <a:lstStyle/>
          <a:p>
            <a:pPr defTabSz="914377">
              <a:defRPr/>
            </a:pPr>
            <a:r>
              <a:rPr lang="en-US" sz="3200" dirty="0">
                <a:solidFill>
                  <a:srgbClr val="778495">
                    <a:lumMod val="50000"/>
                  </a:srgbClr>
                </a:solidFill>
                <a:latin typeface="Times New Roman" panose="02020603050405020304" pitchFamily="18" charset="0"/>
                <a:cs typeface="Times New Roman" panose="02020603050405020304" pitchFamily="18" charset="0"/>
              </a:rPr>
              <a:t>02</a:t>
            </a:r>
          </a:p>
        </p:txBody>
      </p:sp>
      <p:pic>
        <p:nvPicPr>
          <p:cNvPr id="29" name="图片 29">
            <a:extLst>
              <a:ext uri="{FF2B5EF4-FFF2-40B4-BE49-F238E27FC236}">
                <a16:creationId xmlns="" xmlns:a16="http://schemas.microsoft.com/office/drawing/2014/main" id="{A45824B8-294E-447A-8224-CE11CF60849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7727216">
            <a:off x="4651979" y="3871693"/>
            <a:ext cx="1564943" cy="1558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Box 31">
            <a:extLst>
              <a:ext uri="{FF2B5EF4-FFF2-40B4-BE49-F238E27FC236}">
                <a16:creationId xmlns="" xmlns:a16="http://schemas.microsoft.com/office/drawing/2014/main" id="{DA6C5EAC-23E7-4665-B65D-BAC566CB3C5E}"/>
              </a:ext>
            </a:extLst>
          </p:cNvPr>
          <p:cNvSpPr txBox="1"/>
          <p:nvPr/>
        </p:nvSpPr>
        <p:spPr>
          <a:xfrm>
            <a:off x="5109441" y="4433841"/>
            <a:ext cx="837967" cy="584775"/>
          </a:xfrm>
          <a:prstGeom prst="rect">
            <a:avLst/>
          </a:prstGeom>
          <a:noFill/>
        </p:spPr>
        <p:txBody>
          <a:bodyPr wrap="square" rtlCol="0">
            <a:spAutoFit/>
          </a:bodyPr>
          <a:lstStyle/>
          <a:p>
            <a:pPr defTabSz="914377">
              <a:defRPr/>
            </a:pPr>
            <a:r>
              <a:rPr lang="en-US" sz="3200" dirty="0">
                <a:solidFill>
                  <a:srgbClr val="778495">
                    <a:lumMod val="50000"/>
                  </a:srgbClr>
                </a:solidFill>
                <a:latin typeface="Times New Roman" panose="02020603050405020304" pitchFamily="18" charset="0"/>
                <a:cs typeface="Times New Roman" panose="02020603050405020304" pitchFamily="18" charset="0"/>
              </a:rPr>
              <a:t>03</a:t>
            </a:r>
          </a:p>
        </p:txBody>
      </p:sp>
      <p:sp>
        <p:nvSpPr>
          <p:cNvPr id="35" name="TextBox 34">
            <a:extLst>
              <a:ext uri="{FF2B5EF4-FFF2-40B4-BE49-F238E27FC236}">
                <a16:creationId xmlns="" xmlns:a16="http://schemas.microsoft.com/office/drawing/2014/main" id="{D06F89A2-1132-433A-BCBA-49D00E6B704F}"/>
              </a:ext>
            </a:extLst>
          </p:cNvPr>
          <p:cNvSpPr txBox="1"/>
          <p:nvPr/>
        </p:nvSpPr>
        <p:spPr>
          <a:xfrm>
            <a:off x="5947408" y="4409930"/>
            <a:ext cx="6096000" cy="830997"/>
          </a:xfrm>
          <a:prstGeom prst="rect">
            <a:avLst/>
          </a:prstGeom>
          <a:noFill/>
        </p:spPr>
        <p:txBody>
          <a:bodyPr wrap="square">
            <a:spAutoFit/>
          </a:bodyPr>
          <a:lstStyle/>
          <a:p>
            <a:pPr algn="just" defTabSz="914377">
              <a:defRPr/>
            </a:pPr>
            <a:r>
              <a:rPr lang="en-US" sz="2400" b="1" dirty="0">
                <a:latin typeface="Times New Roman" panose="02020603050405020304" pitchFamily="18" charset="0"/>
                <a:cs typeface="Times New Roman" panose="02020603050405020304" pitchFamily="18" charset="0"/>
              </a:rPr>
              <a:t>GHI NHỚ </a:t>
            </a:r>
            <a:r>
              <a:rPr lang="vi-VN" sz="2400" dirty="0">
                <a:latin typeface="Times New Roman" panose="02020603050405020304" pitchFamily="18" charset="0"/>
                <a:cs typeface="Times New Roman" panose="02020603050405020304" pitchFamily="18" charset="0"/>
              </a:rPr>
              <a:t>kỹ năng đọc hiểu và phân tích 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bát</a:t>
            </a:r>
            <a:r>
              <a:rPr lang="en-US" sz="2400" dirty="0">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 xmlns:a16="http://schemas.microsoft.com/office/drawing/2014/main" id="{48A8DF7F-B5E5-4A0F-AC98-C6BA0D645AB1}"/>
              </a:ext>
            </a:extLst>
          </p:cNvPr>
          <p:cNvSpPr txBox="1"/>
          <p:nvPr/>
        </p:nvSpPr>
        <p:spPr>
          <a:xfrm>
            <a:off x="6096000" y="1779697"/>
            <a:ext cx="6195060" cy="1200329"/>
          </a:xfrm>
          <a:prstGeom prst="rect">
            <a:avLst/>
          </a:prstGeom>
          <a:noFill/>
        </p:spPr>
        <p:txBody>
          <a:bodyPr wrap="square">
            <a:spAutoFit/>
          </a:bodyPr>
          <a:lstStyle/>
          <a:p>
            <a:pPr defTabSz="914377">
              <a:buSzPts val="1100"/>
              <a:defRPr/>
            </a:pPr>
            <a:r>
              <a:rPr lang="en-US" sz="2400" b="1" dirty="0">
                <a:latin typeface="Times New Roman" panose="02020603050405020304" pitchFamily="18" charset="0"/>
                <a:cs typeface="Times New Roman" panose="02020603050405020304" pitchFamily="18" charset="0"/>
              </a:rPr>
              <a:t>PHÂN TÍCH </a:t>
            </a:r>
            <a:r>
              <a:rPr lang="vi-VN" sz="2400" dirty="0">
                <a:latin typeface="Times New Roman" panose="02020603050405020304" pitchFamily="18" charset="0"/>
                <a:cs typeface="Times New Roman" panose="02020603050405020304" pitchFamily="18" charset="0"/>
              </a:rPr>
              <a:t>thấy được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 Nguyễn Du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 xmlns:a16="http://schemas.microsoft.com/office/drawing/2014/main" id="{A3F5FDA5-B247-494E-BB68-CC39B616D6AB}"/>
              </a:ext>
            </a:extLst>
          </p:cNvPr>
          <p:cNvSpPr txBox="1"/>
          <p:nvPr/>
        </p:nvSpPr>
        <p:spPr>
          <a:xfrm>
            <a:off x="6161396" y="3097483"/>
            <a:ext cx="6195060" cy="830997"/>
          </a:xfrm>
          <a:prstGeom prst="rect">
            <a:avLst/>
          </a:prstGeom>
          <a:noFill/>
        </p:spPr>
        <p:txBody>
          <a:bodyPr wrap="square">
            <a:spAutoFit/>
          </a:bodyPr>
          <a:lstStyle/>
          <a:p>
            <a:pPr defTabSz="914377">
              <a:buSzPts val="1100"/>
              <a:defRPr/>
            </a:pPr>
            <a:r>
              <a:rPr lang="en-US" sz="2400" b="1" dirty="0">
                <a:latin typeface="Times New Roman" panose="02020603050405020304" pitchFamily="18" charset="0"/>
                <a:cs typeface="Times New Roman" panose="02020603050405020304" pitchFamily="18" charset="0"/>
              </a:rPr>
              <a:t>ĐÁNH GIÁ </a:t>
            </a:r>
            <a:r>
              <a:rPr lang="vi-VN" sz="2400" dirty="0">
                <a:latin typeface="Times New Roman" panose="02020603050405020304" pitchFamily="18" charset="0"/>
                <a:cs typeface="Times New Roman" panose="02020603050405020304" pitchFamily="18" charset="0"/>
              </a:rPr>
              <a:t>giá trị nhân đạo trong thơ chữ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Nguyễn Du</a:t>
            </a:r>
          </a:p>
        </p:txBody>
      </p:sp>
      <p:sp>
        <p:nvSpPr>
          <p:cNvPr id="7" name="Freeform 4">
            <a:extLst>
              <a:ext uri="{FF2B5EF4-FFF2-40B4-BE49-F238E27FC236}">
                <a16:creationId xmlns="" xmlns:a16="http://schemas.microsoft.com/office/drawing/2014/main" id="{C9FF0E9F-E826-7CFD-7257-5B7A28107A53}"/>
              </a:ext>
            </a:extLst>
          </p:cNvPr>
          <p:cNvSpPr/>
          <p:nvPr/>
        </p:nvSpPr>
        <p:spPr>
          <a:xfrm rot="19150896">
            <a:off x="9789357" y="-21949"/>
            <a:ext cx="1792239" cy="1605542"/>
          </a:xfrm>
          <a:custGeom>
            <a:avLst/>
            <a:gdLst/>
            <a:ahLst/>
            <a:cxnLst/>
            <a:rect l="l" t="t" r="r" b="b"/>
            <a:pathLst>
              <a:path w="2804792" h="4282124">
                <a:moveTo>
                  <a:pt x="0" y="0"/>
                </a:moveTo>
                <a:lnTo>
                  <a:pt x="2804792" y="0"/>
                </a:lnTo>
                <a:lnTo>
                  <a:pt x="2804792" y="4282125"/>
                </a:lnTo>
                <a:lnTo>
                  <a:pt x="0" y="4282125"/>
                </a:lnTo>
                <a:lnTo>
                  <a:pt x="0" y="0"/>
                </a:lnTo>
                <a:close/>
              </a:path>
            </a:pathLst>
          </a:custGeom>
          <a:blipFill>
            <a:blip r:embed="rId5" cstate="print"/>
            <a:stretch>
              <a:fillRect/>
            </a:stretch>
          </a:blipFill>
        </p:spPr>
      </p:sp>
    </p:spTree>
    <p:extLst>
      <p:ext uri="{BB962C8B-B14F-4D97-AF65-F5344CB8AC3E}">
        <p14:creationId xmlns:p14="http://schemas.microsoft.com/office/powerpoint/2010/main" xmlns="" val="4091186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26" grpId="0"/>
      <p:bldP spid="32"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3">
            <a:extLst>
              <a:ext uri="{FF2B5EF4-FFF2-40B4-BE49-F238E27FC236}">
                <a16:creationId xmlns="" xmlns:a16="http://schemas.microsoft.com/office/drawing/2014/main" id="{4483EF60-DACE-6518-5904-5915E9E5C742}"/>
              </a:ext>
            </a:extLst>
          </p:cNvPr>
          <p:cNvSpPr/>
          <p:nvPr/>
        </p:nvSpPr>
        <p:spPr>
          <a:xfrm>
            <a:off x="381837" y="401817"/>
            <a:ext cx="9430214" cy="5619470"/>
          </a:xfrm>
          <a:custGeom>
            <a:avLst/>
            <a:gdLst/>
            <a:ahLst/>
            <a:cxnLst/>
            <a:rect l="l" t="t" r="r" b="b"/>
            <a:pathLst>
              <a:path w="10432345" h="8139441">
                <a:moveTo>
                  <a:pt x="0" y="0"/>
                </a:moveTo>
                <a:lnTo>
                  <a:pt x="10432345" y="0"/>
                </a:lnTo>
                <a:lnTo>
                  <a:pt x="10432345" y="8139441"/>
                </a:lnTo>
                <a:lnTo>
                  <a:pt x="0" y="8139441"/>
                </a:lnTo>
                <a:lnTo>
                  <a:pt x="0" y="0"/>
                </a:lnTo>
                <a:close/>
              </a:path>
            </a:pathLst>
          </a:custGeom>
          <a:blipFill>
            <a:blip r:embed="rId3"/>
            <a:stretch>
              <a:fillRect/>
            </a:stretch>
          </a:blipFill>
        </p:spPr>
      </p:sp>
      <p:sp>
        <p:nvSpPr>
          <p:cNvPr id="11" name="TextBox 10"/>
          <p:cNvSpPr txBox="1"/>
          <p:nvPr/>
        </p:nvSpPr>
        <p:spPr>
          <a:xfrm>
            <a:off x="1185551" y="1503339"/>
            <a:ext cx="2388795" cy="646331"/>
          </a:xfrm>
          <a:prstGeom prst="rect">
            <a:avLst/>
          </a:prstGeom>
          <a:noFill/>
        </p:spPr>
        <p:txBody>
          <a:bodyPr wrap="none" rtlCol="0">
            <a:spAutoFit/>
          </a:bodyPr>
          <a:lstStyle/>
          <a:p>
            <a:r>
              <a:rPr lang="en-US" altLang="zh-CN" sz="36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Khởi</a:t>
            </a:r>
            <a:r>
              <a:rPr lang="en-US" altLang="zh-CN" sz="36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6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động</a:t>
            </a:r>
            <a:r>
              <a:rPr lang="en-US" altLang="zh-CN" sz="36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endParaRPr lang="zh-CN" altLang="en-US" sz="36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endParaRPr>
          </a:p>
        </p:txBody>
      </p:sp>
      <p:sp>
        <p:nvSpPr>
          <p:cNvPr id="12" name="TextBox 11"/>
          <p:cNvSpPr txBox="1"/>
          <p:nvPr/>
        </p:nvSpPr>
        <p:spPr>
          <a:xfrm>
            <a:off x="2379949" y="2540073"/>
            <a:ext cx="3576620" cy="523220"/>
          </a:xfrm>
          <a:prstGeom prst="rect">
            <a:avLst/>
          </a:prstGeom>
          <a:noFill/>
        </p:spPr>
        <p:txBody>
          <a:bodyPr wrap="none" rtlCol="0">
            <a:spAutoFit/>
          </a:bodyPr>
          <a:lstStyle/>
          <a:p>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Hình</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thành</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kiến</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thức</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endParaRPr lang="zh-CN" altLang="en-US"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endParaRPr>
          </a:p>
        </p:txBody>
      </p:sp>
      <p:sp>
        <p:nvSpPr>
          <p:cNvPr id="15" name="TextBox 14"/>
          <p:cNvSpPr txBox="1"/>
          <p:nvPr/>
        </p:nvSpPr>
        <p:spPr>
          <a:xfrm>
            <a:off x="2049621" y="836713"/>
            <a:ext cx="420308" cy="584775"/>
          </a:xfrm>
          <a:prstGeom prst="rect">
            <a:avLst/>
          </a:prstGeom>
          <a:noFill/>
        </p:spPr>
        <p:txBody>
          <a:bodyPr wrap="none" rtlCol="0">
            <a:spAutoFit/>
          </a:bodyPr>
          <a:lstStyle/>
          <a:p>
            <a:r>
              <a:rPr lang="en-US" altLang="zh-CN" sz="3200" b="1" dirty="0">
                <a:solidFill>
                  <a:schemeClr val="accent3">
                    <a:lumMod val="75000"/>
                  </a:schemeClr>
                </a:solidFill>
                <a:latin typeface="Segoe UI" panose="020B0502040204020203" pitchFamily="34" charset="0"/>
                <a:ea typeface="方正粗圆_GBK" pitchFamily="65" charset="-122"/>
                <a:cs typeface="Segoe UI" panose="020B0502040204020203" pitchFamily="34" charset="0"/>
              </a:rPr>
              <a:t>1</a:t>
            </a:r>
            <a:endParaRPr lang="zh-CN" altLang="en-US" sz="3200" b="1" dirty="0">
              <a:latin typeface="Segoe UI" panose="020B0502040204020203" pitchFamily="34" charset="0"/>
              <a:cs typeface="Segoe UI" panose="020B0502040204020203" pitchFamily="34" charset="0"/>
            </a:endParaRPr>
          </a:p>
        </p:txBody>
      </p:sp>
      <p:sp>
        <p:nvSpPr>
          <p:cNvPr id="16" name="TextBox 15"/>
          <p:cNvSpPr txBox="1"/>
          <p:nvPr/>
        </p:nvSpPr>
        <p:spPr>
          <a:xfrm>
            <a:off x="3664199" y="2035806"/>
            <a:ext cx="420308" cy="584775"/>
          </a:xfrm>
          <a:prstGeom prst="rect">
            <a:avLst/>
          </a:prstGeom>
          <a:noFill/>
        </p:spPr>
        <p:txBody>
          <a:bodyPr wrap="none" rtlCol="0">
            <a:spAutoFit/>
          </a:bodyPr>
          <a:lstStyle/>
          <a:p>
            <a:r>
              <a:rPr lang="en-US" altLang="zh-CN" sz="3200" b="1" dirty="0">
                <a:solidFill>
                  <a:schemeClr val="accent6">
                    <a:lumMod val="75000"/>
                  </a:schemeClr>
                </a:solidFill>
                <a:latin typeface="Segoe UI" panose="020B0502040204020203" pitchFamily="34" charset="0"/>
                <a:ea typeface="方正粗圆_GBK" pitchFamily="65" charset="-122"/>
                <a:cs typeface="Segoe UI" panose="020B0502040204020203" pitchFamily="34" charset="0"/>
              </a:rPr>
              <a:t>2</a:t>
            </a:r>
            <a:endParaRPr lang="zh-CN" altLang="en-US" sz="3200" b="1" dirty="0">
              <a:solidFill>
                <a:schemeClr val="accent6">
                  <a:lumMod val="75000"/>
                </a:schemeClr>
              </a:solidFill>
              <a:latin typeface="Segoe UI" panose="020B0502040204020203" pitchFamily="34" charset="0"/>
              <a:ea typeface="方正粗圆_GBK" pitchFamily="65" charset="-122"/>
              <a:cs typeface="Segoe UI" panose="020B0502040204020203" pitchFamily="34" charset="0"/>
            </a:endParaRPr>
          </a:p>
        </p:txBody>
      </p:sp>
      <p:sp>
        <p:nvSpPr>
          <p:cNvPr id="17" name="TextBox 16"/>
          <p:cNvSpPr txBox="1"/>
          <p:nvPr/>
        </p:nvSpPr>
        <p:spPr>
          <a:xfrm>
            <a:off x="5885846" y="2770905"/>
            <a:ext cx="420308" cy="584775"/>
          </a:xfrm>
          <a:prstGeom prst="rect">
            <a:avLst/>
          </a:prstGeom>
          <a:noFill/>
        </p:spPr>
        <p:txBody>
          <a:bodyPr wrap="none" rtlCol="0">
            <a:spAutoFit/>
          </a:bodyPr>
          <a:lstStyle/>
          <a:p>
            <a:r>
              <a:rPr lang="en-US" altLang="zh-CN" sz="3200" b="1" dirty="0">
                <a:solidFill>
                  <a:schemeClr val="accent5">
                    <a:lumMod val="75000"/>
                  </a:schemeClr>
                </a:solidFill>
                <a:latin typeface="Segoe UI" panose="020B0502040204020203" pitchFamily="34" charset="0"/>
                <a:ea typeface="方正粗圆_GBK" pitchFamily="65" charset="-122"/>
                <a:cs typeface="Segoe UI" panose="020B0502040204020203" pitchFamily="34" charset="0"/>
              </a:rPr>
              <a:t>3</a:t>
            </a:r>
            <a:endParaRPr lang="zh-CN" altLang="en-US" sz="3200" b="1" dirty="0">
              <a:latin typeface="Segoe UI" panose="020B0502040204020203" pitchFamily="34" charset="0"/>
              <a:cs typeface="Segoe UI" panose="020B0502040204020203" pitchFamily="34" charset="0"/>
            </a:endParaRPr>
          </a:p>
        </p:txBody>
      </p:sp>
      <p:sp>
        <p:nvSpPr>
          <p:cNvPr id="2" name="Freeform 4">
            <a:extLst>
              <a:ext uri="{FF2B5EF4-FFF2-40B4-BE49-F238E27FC236}">
                <a16:creationId xmlns="" xmlns:a16="http://schemas.microsoft.com/office/drawing/2014/main" id="{BE36B2C1-D053-1BE5-62F6-E3AD3AC7DD53}"/>
              </a:ext>
            </a:extLst>
          </p:cNvPr>
          <p:cNvSpPr/>
          <p:nvPr/>
        </p:nvSpPr>
        <p:spPr>
          <a:xfrm>
            <a:off x="9812051" y="3429000"/>
            <a:ext cx="1869861" cy="2854749"/>
          </a:xfrm>
          <a:custGeom>
            <a:avLst/>
            <a:gdLst/>
            <a:ahLst/>
            <a:cxnLst/>
            <a:rect l="l" t="t" r="r" b="b"/>
            <a:pathLst>
              <a:path w="2804792" h="4282124">
                <a:moveTo>
                  <a:pt x="0" y="0"/>
                </a:moveTo>
                <a:lnTo>
                  <a:pt x="2804792" y="0"/>
                </a:lnTo>
                <a:lnTo>
                  <a:pt x="2804792" y="4282125"/>
                </a:lnTo>
                <a:lnTo>
                  <a:pt x="0" y="4282125"/>
                </a:lnTo>
                <a:lnTo>
                  <a:pt x="0" y="0"/>
                </a:lnTo>
                <a:close/>
              </a:path>
            </a:pathLst>
          </a:custGeom>
          <a:blipFill>
            <a:blip r:embed="rId4" cstate="print"/>
            <a:stretch>
              <a:fillRect/>
            </a:stretch>
          </a:blipFill>
        </p:spPr>
      </p:sp>
      <p:sp>
        <p:nvSpPr>
          <p:cNvPr id="19" name="TextBox 1">
            <a:extLst>
              <a:ext uri="{FF2B5EF4-FFF2-40B4-BE49-F238E27FC236}">
                <a16:creationId xmlns="" xmlns:a16="http://schemas.microsoft.com/office/drawing/2014/main" id="{B8E45DD3-72AA-B5A1-BF0B-164BB8DAC2E5}"/>
              </a:ext>
            </a:extLst>
          </p:cNvPr>
          <p:cNvSpPr txBox="1"/>
          <p:nvPr/>
        </p:nvSpPr>
        <p:spPr>
          <a:xfrm>
            <a:off x="4484020" y="482769"/>
            <a:ext cx="3480440" cy="646331"/>
          </a:xfrm>
          <a:prstGeom prst="rect">
            <a:avLst/>
          </a:prstGeom>
          <a:noFill/>
        </p:spPr>
        <p:txBody>
          <a:bodyPr wrap="none" rtlCol="0">
            <a:spAutoFit/>
          </a:bodyPr>
          <a:lstStyle/>
          <a:p>
            <a:pPr defTabSz="914377">
              <a:defRPr/>
            </a:pPr>
            <a:r>
              <a:rPr lang="en-US" sz="3600" b="1" dirty="0" err="1">
                <a:solidFill>
                  <a:srgbClr val="778495">
                    <a:lumMod val="50000"/>
                  </a:srgbClr>
                </a:solidFill>
                <a:latin typeface="Times New Roman" panose="02020603050405020304" pitchFamily="18" charset="0"/>
                <a:cs typeface="Times New Roman" panose="02020603050405020304" pitchFamily="18" charset="0"/>
              </a:rPr>
              <a:t>Cấu</a:t>
            </a:r>
            <a:r>
              <a:rPr lang="en-US" sz="3600" b="1" dirty="0">
                <a:solidFill>
                  <a:srgbClr val="778495">
                    <a:lumMod val="50000"/>
                  </a:srgbClr>
                </a:solidFill>
                <a:latin typeface="Times New Roman" panose="02020603050405020304" pitchFamily="18" charset="0"/>
                <a:cs typeface="Times New Roman" panose="02020603050405020304" pitchFamily="18" charset="0"/>
              </a:rPr>
              <a:t> </a:t>
            </a:r>
            <a:r>
              <a:rPr lang="en-US" sz="3600" b="1" dirty="0" err="1">
                <a:solidFill>
                  <a:srgbClr val="778495">
                    <a:lumMod val="50000"/>
                  </a:srgbClr>
                </a:solidFill>
                <a:latin typeface="Times New Roman" panose="02020603050405020304" pitchFamily="18" charset="0"/>
                <a:cs typeface="Times New Roman" panose="02020603050405020304" pitchFamily="18" charset="0"/>
              </a:rPr>
              <a:t>trúc</a:t>
            </a:r>
            <a:r>
              <a:rPr lang="en-US" sz="3600" b="1" dirty="0">
                <a:solidFill>
                  <a:srgbClr val="778495">
                    <a:lumMod val="50000"/>
                  </a:srgbClr>
                </a:solidFill>
                <a:latin typeface="Times New Roman" panose="02020603050405020304" pitchFamily="18" charset="0"/>
                <a:cs typeface="Times New Roman" panose="02020603050405020304" pitchFamily="18" charset="0"/>
              </a:rPr>
              <a:t> </a:t>
            </a:r>
            <a:r>
              <a:rPr lang="en-US" sz="3600" b="1" dirty="0" err="1">
                <a:solidFill>
                  <a:srgbClr val="778495">
                    <a:lumMod val="50000"/>
                  </a:srgbClr>
                </a:solidFill>
                <a:latin typeface="Times New Roman" panose="02020603050405020304" pitchFamily="18" charset="0"/>
                <a:cs typeface="Times New Roman" panose="02020603050405020304" pitchFamily="18" charset="0"/>
              </a:rPr>
              <a:t>bài</a:t>
            </a:r>
            <a:r>
              <a:rPr lang="en-US" sz="3600" b="1" dirty="0">
                <a:solidFill>
                  <a:srgbClr val="778495">
                    <a:lumMod val="50000"/>
                  </a:srgbClr>
                </a:solidFill>
                <a:latin typeface="Times New Roman" panose="02020603050405020304" pitchFamily="18" charset="0"/>
                <a:cs typeface="Times New Roman" panose="02020603050405020304" pitchFamily="18" charset="0"/>
              </a:rPr>
              <a:t> </a:t>
            </a:r>
            <a:r>
              <a:rPr lang="en-US" sz="3600" b="1" dirty="0" err="1">
                <a:solidFill>
                  <a:srgbClr val="778495">
                    <a:lumMod val="50000"/>
                  </a:srgbClr>
                </a:solidFill>
                <a:latin typeface="Times New Roman" panose="02020603050405020304" pitchFamily="18" charset="0"/>
                <a:cs typeface="Times New Roman" panose="02020603050405020304" pitchFamily="18" charset="0"/>
              </a:rPr>
              <a:t>học</a:t>
            </a:r>
            <a:endParaRPr lang="en-US" sz="3600" b="1" dirty="0">
              <a:solidFill>
                <a:srgbClr val="778495">
                  <a:lumMod val="50000"/>
                </a:srgbClr>
              </a:solidFill>
              <a:latin typeface="Times New Roman" panose="02020603050405020304" pitchFamily="18" charset="0"/>
              <a:cs typeface="Times New Roman" panose="02020603050405020304" pitchFamily="18" charset="0"/>
            </a:endParaRPr>
          </a:p>
        </p:txBody>
      </p:sp>
      <p:sp>
        <p:nvSpPr>
          <p:cNvPr id="20" name="TextBox 11">
            <a:extLst>
              <a:ext uri="{FF2B5EF4-FFF2-40B4-BE49-F238E27FC236}">
                <a16:creationId xmlns="" xmlns:a16="http://schemas.microsoft.com/office/drawing/2014/main" id="{59C29074-F7A6-A606-A00B-ED4BB6D31BAD}"/>
              </a:ext>
            </a:extLst>
          </p:cNvPr>
          <p:cNvSpPr txBox="1"/>
          <p:nvPr/>
        </p:nvSpPr>
        <p:spPr>
          <a:xfrm>
            <a:off x="4517844" y="3305950"/>
            <a:ext cx="3188693" cy="523220"/>
          </a:xfrm>
          <a:prstGeom prst="rect">
            <a:avLst/>
          </a:prstGeom>
          <a:noFill/>
        </p:spPr>
        <p:txBody>
          <a:bodyPr wrap="none" rtlCol="0">
            <a:spAutoFit/>
          </a:bodyPr>
          <a:lstStyle/>
          <a:p>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Luyện</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tập</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củng</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2800" b="1" dirty="0" err="1">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cố</a:t>
            </a:r>
            <a:r>
              <a:rPr lang="en-US" altLang="zh-CN"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rPr>
              <a:t> </a:t>
            </a:r>
            <a:endParaRPr lang="zh-CN" altLang="en-US" sz="2800" b="1" dirty="0">
              <a:solidFill>
                <a:schemeClr val="accent3">
                  <a:lumMod val="75000"/>
                </a:schemeClr>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xmlns="" val="6610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by="(-#ppt_w*2)" calcmode="lin" valueType="num">
                                      <p:cBhvr rctx="PPT">
                                        <p:cTn id="7" dur="375" autoRev="1" fill="hold">
                                          <p:stCondLst>
                                            <p:cond delay="0"/>
                                          </p:stCondLst>
                                        </p:cTn>
                                        <p:tgtEl>
                                          <p:spTgt spid="15"/>
                                        </p:tgtEl>
                                        <p:attrNameLst>
                                          <p:attrName>ppt_w</p:attrName>
                                        </p:attrNameLst>
                                      </p:cBhvr>
                                    </p:anim>
                                    <p:anim by="(#ppt_w*0.50)" calcmode="lin" valueType="num">
                                      <p:cBhvr>
                                        <p:cTn id="8" dur="375" decel="50000" autoRev="1" fill="hold">
                                          <p:stCondLst>
                                            <p:cond delay="0"/>
                                          </p:stCondLst>
                                        </p:cTn>
                                        <p:tgtEl>
                                          <p:spTgt spid="15"/>
                                        </p:tgtEl>
                                        <p:attrNameLst>
                                          <p:attrName>ppt_x</p:attrName>
                                        </p:attrNameLst>
                                      </p:cBhvr>
                                    </p:anim>
                                    <p:anim from="(-#ppt_h/2)" to="(#ppt_y)" calcmode="lin" valueType="num">
                                      <p:cBhvr>
                                        <p:cTn id="9" dur="750" fill="hold">
                                          <p:stCondLst>
                                            <p:cond delay="0"/>
                                          </p:stCondLst>
                                        </p:cTn>
                                        <p:tgtEl>
                                          <p:spTgt spid="15"/>
                                        </p:tgtEl>
                                        <p:attrNameLst>
                                          <p:attrName>ppt_y</p:attrName>
                                        </p:attrNameLst>
                                      </p:cBhvr>
                                    </p:anim>
                                    <p:animRot by="21600000">
                                      <p:cBhvr>
                                        <p:cTn id="10" dur="750" fill="hold">
                                          <p:stCondLst>
                                            <p:cond delay="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7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8" presetClass="entr" presetSubtype="0" accel="50000" fill="hold" grpId="0" nodeType="clickEffect">
                                  <p:stCondLst>
                                    <p:cond delay="0"/>
                                  </p:stCondLst>
                                  <p:iterate type="lt">
                                    <p:tmPct val="50000"/>
                                  </p:iterate>
                                  <p:childTnLst>
                                    <p:set>
                                      <p:cBhvr>
                                        <p:cTn id="19" dur="1" fill="hold">
                                          <p:stCondLst>
                                            <p:cond delay="0"/>
                                          </p:stCondLst>
                                        </p:cTn>
                                        <p:tgtEl>
                                          <p:spTgt spid="16"/>
                                        </p:tgtEl>
                                        <p:attrNameLst>
                                          <p:attrName>style.visibility</p:attrName>
                                        </p:attrNameLst>
                                      </p:cBhvr>
                                      <p:to>
                                        <p:strVal val="visible"/>
                                      </p:to>
                                    </p:set>
                                    <p:set>
                                      <p:cBhvr>
                                        <p:cTn id="20" dur="341" fill="hold">
                                          <p:stCondLst>
                                            <p:cond delay="0"/>
                                          </p:stCondLst>
                                        </p:cTn>
                                        <p:tgtEl>
                                          <p:spTgt spid="16"/>
                                        </p:tgtEl>
                                        <p:attrNameLst>
                                          <p:attrName>style.rotation</p:attrName>
                                        </p:attrNameLst>
                                      </p:cBhvr>
                                      <p:to>
                                        <p:strVal val="-45.0"/>
                                      </p:to>
                                    </p:set>
                                    <p:anim calcmode="lin" valueType="num">
                                      <p:cBhvr>
                                        <p:cTn id="21" dur="341" fill="hold">
                                          <p:stCondLst>
                                            <p:cond delay="341"/>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2" dur="341"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3" dur="117" decel="50000" autoRev="1" fill="hold">
                                          <p:stCondLst>
                                            <p:cond delay="341"/>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4" dur="102" fill="hold">
                                          <p:stCondLst>
                                            <p:cond delay="648"/>
                                          </p:stCondLst>
                                        </p:cTn>
                                        <p:tgtEl>
                                          <p:spTgt spid="16"/>
                                        </p:tgtEl>
                                        <p:attrNameLst>
                                          <p:attrName>ppt_y</p:attrName>
                                        </p:attrNameLst>
                                      </p:cBhvr>
                                      <p:tavLst>
                                        <p:tav tm="0">
                                          <p:val>
                                            <p:strVal val="#ppt_y-(0.354*#ppt_w-0.172*#ppt_h)"/>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17"/>
                                        </p:tgtEl>
                                        <p:attrNameLst>
                                          <p:attrName>style.visibility</p:attrName>
                                        </p:attrNameLst>
                                      </p:cBhvr>
                                      <p:to>
                                        <p:strVal val="visible"/>
                                      </p:to>
                                    </p:set>
                                    <p:set>
                                      <p:cBhvr>
                                        <p:cTn id="34" dur="341" fill="hold">
                                          <p:stCondLst>
                                            <p:cond delay="0"/>
                                          </p:stCondLst>
                                        </p:cTn>
                                        <p:tgtEl>
                                          <p:spTgt spid="17"/>
                                        </p:tgtEl>
                                        <p:attrNameLst>
                                          <p:attrName>style.rotation</p:attrName>
                                        </p:attrNameLst>
                                      </p:cBhvr>
                                      <p:to>
                                        <p:strVal val="-45.0"/>
                                      </p:to>
                                    </p:set>
                                    <p:anim calcmode="lin" valueType="num">
                                      <p:cBhvr>
                                        <p:cTn id="35" dur="341" fill="hold">
                                          <p:stCondLst>
                                            <p:cond delay="341"/>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6" dur="341"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37" dur="117" decel="50000" autoRev="1" fill="hold">
                                          <p:stCondLst>
                                            <p:cond delay="341"/>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38" dur="102" fill="hold">
                                          <p:stCondLst>
                                            <p:cond delay="648"/>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21678" y="4547192"/>
            <a:ext cx="3069555" cy="215780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5134" y="285424"/>
            <a:ext cx="5968180" cy="4737297"/>
          </a:xfrm>
          <a:prstGeom prst="rect">
            <a:avLst/>
          </a:prstGeom>
        </p:spPr>
      </p:pic>
      <p:sp>
        <p:nvSpPr>
          <p:cNvPr id="5" name="TextBox 4"/>
          <p:cNvSpPr txBox="1"/>
          <p:nvPr/>
        </p:nvSpPr>
        <p:spPr>
          <a:xfrm>
            <a:off x="594903" y="1426589"/>
            <a:ext cx="4778376" cy="2913362"/>
          </a:xfrm>
          <a:prstGeom prst="rect">
            <a:avLst/>
          </a:prstGeom>
          <a:noFill/>
        </p:spPr>
        <p:txBody>
          <a:bodyPr wrap="square" rtlCol="0">
            <a:spAutoFit/>
          </a:bodyPr>
          <a:lstStyle/>
          <a:p>
            <a:pPr algn="ctr"/>
            <a:r>
              <a:rPr lang="en-US" sz="9166" b="1" dirty="0" err="1">
                <a:latin typeface="Amazone" pitchFamily="66" charset="0"/>
                <a:cs typeface="Times New Roman" pitchFamily="18" charset="0"/>
              </a:rPr>
              <a:t>Khởi</a:t>
            </a:r>
            <a:r>
              <a:rPr lang="en-US" sz="9166" b="1" dirty="0">
                <a:latin typeface="Amazone" pitchFamily="66" charset="0"/>
                <a:cs typeface="Times New Roman" pitchFamily="18" charset="0"/>
              </a:rPr>
              <a:t> </a:t>
            </a:r>
            <a:r>
              <a:rPr lang="en-US" sz="9166" b="1" dirty="0" err="1">
                <a:latin typeface="Amazone" pitchFamily="66" charset="0"/>
                <a:cs typeface="Times New Roman" pitchFamily="18" charset="0"/>
              </a:rPr>
              <a:t>động</a:t>
            </a:r>
            <a:endParaRPr lang="en-US" sz="9166" b="1" dirty="0">
              <a:latin typeface="Amazone" pitchFamily="66" charset="0"/>
              <a:cs typeface="Times New Roman" pitchFamily="18" charset="0"/>
            </a:endParaRPr>
          </a:p>
        </p:txBody>
      </p:sp>
      <p:sp>
        <p:nvSpPr>
          <p:cNvPr id="6" name="TextBox 7">
            <a:extLst>
              <a:ext uri="{FF2B5EF4-FFF2-40B4-BE49-F238E27FC236}">
                <a16:creationId xmlns="" xmlns:a16="http://schemas.microsoft.com/office/drawing/2014/main" id="{7874C14C-7FBB-A72F-D1F0-203953606A2F}"/>
              </a:ext>
            </a:extLst>
          </p:cNvPr>
          <p:cNvSpPr txBox="1">
            <a:spLocks noChangeArrowheads="1"/>
          </p:cNvSpPr>
          <p:nvPr/>
        </p:nvSpPr>
        <p:spPr bwMode="auto">
          <a:xfrm>
            <a:off x="5546689" y="763844"/>
            <a:ext cx="6392193" cy="4520866"/>
          </a:xfrm>
          <a:prstGeom prst="rect">
            <a:avLst/>
          </a:prstGeom>
          <a:noFill/>
          <a:ln w="9525">
            <a:noFill/>
            <a:miter lim="800000"/>
            <a:headEnd/>
            <a:tailEnd/>
          </a:ln>
        </p:spPr>
        <p:txBody>
          <a:bodyPr wrap="square" lIns="108852" tIns="54426" rIns="108852" bIns="54426">
            <a:spAutoFit/>
          </a:bodyPr>
          <a:lstStyle/>
          <a:p>
            <a:pPr marL="571500" indent="-571500">
              <a:buFontTx/>
              <a:buChar char="-"/>
            </a:pPr>
            <a:r>
              <a:rPr lang="en-US" sz="3583" dirty="0">
                <a:latin typeface="Times New Roman" pitchFamily="18" charset="0"/>
                <a:cs typeface="Times New Roman" pitchFamily="18" charset="0"/>
              </a:rPr>
              <a:t>GV </a:t>
            </a:r>
            <a:r>
              <a:rPr lang="en-US" sz="3583" dirty="0" err="1">
                <a:latin typeface="Times New Roman" pitchFamily="18" charset="0"/>
                <a:cs typeface="Times New Roman" pitchFamily="18" charset="0"/>
              </a:rPr>
              <a:t>chiếu</a:t>
            </a:r>
            <a:r>
              <a:rPr lang="en-US" sz="3583" dirty="0">
                <a:latin typeface="Times New Roman" pitchFamily="18" charset="0"/>
                <a:cs typeface="Times New Roman" pitchFamily="18" charset="0"/>
              </a:rPr>
              <a:t> 4 ô </a:t>
            </a:r>
            <a:r>
              <a:rPr lang="en-US" sz="3583" dirty="0" err="1">
                <a:latin typeface="Times New Roman" pitchFamily="18" charset="0"/>
                <a:cs typeface="Times New Roman" pitchFamily="18" charset="0"/>
              </a:rPr>
              <a:t>cửa</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tương</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ứng</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với</a:t>
            </a:r>
            <a:r>
              <a:rPr lang="en-US" sz="3583" dirty="0">
                <a:latin typeface="Times New Roman" pitchFamily="18" charset="0"/>
                <a:cs typeface="Times New Roman" pitchFamily="18" charset="0"/>
              </a:rPr>
              <a:t> 4 </a:t>
            </a:r>
            <a:r>
              <a:rPr lang="en-US" sz="3583" dirty="0" err="1">
                <a:latin typeface="Times New Roman" pitchFamily="18" charset="0"/>
                <a:cs typeface="Times New Roman" pitchFamily="18" charset="0"/>
              </a:rPr>
              <a:t>câu</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hỏi</a:t>
            </a:r>
            <a:r>
              <a:rPr lang="en-US" sz="3583" dirty="0">
                <a:latin typeface="Times New Roman" pitchFamily="18" charset="0"/>
                <a:cs typeface="Times New Roman" pitchFamily="18" charset="0"/>
              </a:rPr>
              <a:t>. </a:t>
            </a:r>
          </a:p>
          <a:p>
            <a:pPr marL="571500" indent="-571500">
              <a:buFontTx/>
              <a:buChar char="-"/>
            </a:pPr>
            <a:r>
              <a:rPr lang="en-US" sz="3583" dirty="0">
                <a:latin typeface="Times New Roman" pitchFamily="18" charset="0"/>
                <a:cs typeface="Times New Roman" pitchFamily="18" charset="0"/>
              </a:rPr>
              <a:t>HS </a:t>
            </a:r>
            <a:r>
              <a:rPr lang="en-US" sz="3583" dirty="0" err="1">
                <a:latin typeface="Times New Roman" pitchFamily="18" charset="0"/>
                <a:cs typeface="Times New Roman" pitchFamily="18" charset="0"/>
              </a:rPr>
              <a:t>giơ</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tay</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trả</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lời</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trong</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thời</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gian</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nhanh</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nhất</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và</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đúng</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nhất</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sẽ</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được</a:t>
            </a:r>
            <a:r>
              <a:rPr lang="en-US" sz="3583" dirty="0">
                <a:latin typeface="Times New Roman" pitchFamily="18" charset="0"/>
                <a:cs typeface="Times New Roman" pitchFamily="18" charset="0"/>
              </a:rPr>
              <a:t> </a:t>
            </a:r>
            <a:r>
              <a:rPr lang="en-US" sz="3583" dirty="0" err="1">
                <a:latin typeface="Times New Roman" pitchFamily="18" charset="0"/>
                <a:cs typeface="Times New Roman" pitchFamily="18" charset="0"/>
              </a:rPr>
              <a:t>cộng</a:t>
            </a:r>
            <a:r>
              <a:rPr lang="en-US" sz="3583" dirty="0">
                <a:latin typeface="Times New Roman" pitchFamily="18" charset="0"/>
                <a:cs typeface="Times New Roman" pitchFamily="18" charset="0"/>
              </a:rPr>
              <a:t> 1 </a:t>
            </a:r>
            <a:r>
              <a:rPr lang="en-US" sz="3583" dirty="0" err="1">
                <a:latin typeface="Times New Roman" pitchFamily="18" charset="0"/>
                <a:cs typeface="Times New Roman" pitchFamily="18" charset="0"/>
              </a:rPr>
              <a:t>điểm</a:t>
            </a:r>
            <a:endParaRPr lang="en-US" sz="3583" dirty="0">
              <a:latin typeface="Times New Roman" pitchFamily="18" charset="0"/>
              <a:cs typeface="Times New Roman" pitchFamily="18" charset="0"/>
            </a:endParaRPr>
          </a:p>
          <a:p>
            <a:pPr marL="571500" indent="-571500">
              <a:buFontTx/>
              <a:buChar char="-"/>
            </a:pPr>
            <a:r>
              <a:rPr lang="en-US" sz="3583" dirty="0">
                <a:latin typeface="Times New Roman" pitchFamily="18" charset="0"/>
                <a:cs typeface="Times New Roman" pitchFamily="18" charset="0"/>
              </a:rPr>
              <a:t> </a:t>
            </a:r>
            <a:r>
              <a:rPr lang="en-US" sz="3583" i="1" dirty="0" err="1">
                <a:latin typeface="Times New Roman" pitchFamily="18" charset="0"/>
                <a:cs typeface="Times New Roman" pitchFamily="18" charset="0"/>
              </a:rPr>
              <a:t>Dựa</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vào</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gợi</a:t>
            </a:r>
            <a:r>
              <a:rPr lang="en-US" sz="3583" i="1" dirty="0">
                <a:latin typeface="Times New Roman" pitchFamily="18" charset="0"/>
                <a:cs typeface="Times New Roman" pitchFamily="18" charset="0"/>
              </a:rPr>
              <a:t> ý </a:t>
            </a:r>
            <a:r>
              <a:rPr lang="en-US" sz="3583" i="1" dirty="0" err="1">
                <a:latin typeface="Times New Roman" pitchFamily="18" charset="0"/>
                <a:cs typeface="Times New Roman" pitchFamily="18" charset="0"/>
              </a:rPr>
              <a:t>tìm</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tên</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nhân</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vật</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trong</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tác</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phẩm</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Truyện</a:t>
            </a:r>
            <a:r>
              <a:rPr lang="en-US" sz="3583" i="1" dirty="0">
                <a:latin typeface="Times New Roman" pitchFamily="18" charset="0"/>
                <a:cs typeface="Times New Roman" pitchFamily="18" charset="0"/>
              </a:rPr>
              <a:t> </a:t>
            </a:r>
            <a:r>
              <a:rPr lang="en-US" sz="3583" i="1" dirty="0" err="1">
                <a:latin typeface="Times New Roman" pitchFamily="18" charset="0"/>
                <a:cs typeface="Times New Roman" pitchFamily="18" charset="0"/>
              </a:rPr>
              <a:t>Kiều</a:t>
            </a:r>
            <a:r>
              <a:rPr lang="en-US" sz="3583" i="1" dirty="0">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3.7037E-7 L 0.03672 -3.7037E-7 " pathEditMode="relative" rAng="0" ptsTypes="AA">
                                      <p:cBhvr>
                                        <p:cTn id="10" dur="5000" fill="hold"/>
                                        <p:tgtEl>
                                          <p:spTgt spid="2"/>
                                        </p:tgtEl>
                                        <p:attrNameLst>
                                          <p:attrName>ppt_x</p:attrName>
                                          <p:attrName>ppt_y</p:attrName>
                                        </p:attrNameLst>
                                      </p:cBhvr>
                                      <p:rCtr x="1836" y="0"/>
                                    </p:animMotion>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4000"/>
                                        <p:tgtEl>
                                          <p:spTgt spid="3"/>
                                        </p:tgtEl>
                                      </p:cBhvr>
                                    </p:animEffect>
                                  </p:childTnLst>
                                </p:cTn>
                              </p:par>
                              <p:par>
                                <p:cTn id="14" presetID="6" presetClass="emph" presetSubtype="0" fill="hold" nodeType="withEffect">
                                  <p:stCondLst>
                                    <p:cond delay="0"/>
                                  </p:stCondLst>
                                  <p:childTnLst>
                                    <p:animScale>
                                      <p:cBhvr>
                                        <p:cTn id="15" dur="4000"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51C6530E-5562-9916-63D5-133444EEF139}"/>
              </a:ext>
            </a:extLst>
          </p:cNvPr>
          <p:cNvPicPr>
            <a:picLocks noChangeAspect="1"/>
          </p:cNvPicPr>
          <p:nvPr/>
        </p:nvPicPr>
        <p:blipFill>
          <a:blip r:embed="rId3"/>
          <a:stretch>
            <a:fillRect/>
          </a:stretch>
        </p:blipFill>
        <p:spPr>
          <a:xfrm>
            <a:off x="3947817" y="1068859"/>
            <a:ext cx="6657885" cy="4573562"/>
          </a:xfrm>
          <a:prstGeom prst="rect">
            <a:avLst/>
          </a:prstGeom>
        </p:spPr>
      </p:pic>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 y="80010"/>
            <a:ext cx="12191995" cy="6856793"/>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47817" y="1099333"/>
            <a:ext cx="3218967" cy="2243522"/>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85165" y="1099333"/>
            <a:ext cx="3212870" cy="2255716"/>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953914" y="1093575"/>
            <a:ext cx="3212870" cy="2312293"/>
          </a:xfrm>
          <a:prstGeom prst="rect">
            <a:avLst/>
          </a:prstGeom>
        </p:spPr>
      </p:pic>
      <p:pic>
        <p:nvPicPr>
          <p:cNvPr id="41" name="2a">
            <a:hlinkClick r:id="rId11"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392832" y="1095540"/>
            <a:ext cx="3205203" cy="2305071"/>
          </a:xfrm>
          <a:prstGeom prst="rect">
            <a:avLst/>
          </a:prstGeom>
        </p:spPr>
      </p:pic>
      <p:pic>
        <p:nvPicPr>
          <p:cNvPr id="42" name="3a">
            <a:hlinkClick r:id="rId13"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007254" y="3423056"/>
            <a:ext cx="3176291" cy="2291294"/>
          </a:xfrm>
          <a:prstGeom prst="rect">
            <a:avLst/>
          </a:prstGeom>
        </p:spPr>
      </p:pic>
      <p:pic>
        <p:nvPicPr>
          <p:cNvPr id="43" name="4a">
            <a:hlinkClick r:id="rId15"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181073" y="144615"/>
            <a:ext cx="868643" cy="644243"/>
          </a:xfrm>
          <a:prstGeom prst="rect">
            <a:avLst/>
          </a:prstGeom>
        </p:spPr>
      </p:pic>
      <p:pic>
        <p:nvPicPr>
          <p:cNvPr id="4" name="Picture 3">
            <a:hlinkClick r:id="rId9" action="ppaction://hlinksldjump"/>
            <a:extLst>
              <a:ext uri="{FF2B5EF4-FFF2-40B4-BE49-F238E27FC236}">
                <a16:creationId xmlns="" xmlns:a16="http://schemas.microsoft.com/office/drawing/2014/main" id="{490A87E2-6F22-4B14-A9C6-16CD95B0AB62}"/>
              </a:ext>
            </a:extLst>
          </p:cNvPr>
          <p:cNvPicPr>
            <a:picLocks noChangeAspect="1"/>
          </p:cNvPicPr>
          <p:nvPr/>
        </p:nvPicPr>
        <p:blipFill rotWithShape="1">
          <a:blip r:embed="rId21">
            <a:extLst>
              <a:ext uri="{28A0092B-C50C-407E-A947-70E740481C1C}">
                <a14:useLocalDpi xmlns:a14="http://schemas.microsoft.com/office/drawing/2010/main" xmlns=""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xmlns=""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7" name="TextBox 6">
            <a:extLst>
              <a:ext uri="{FF2B5EF4-FFF2-40B4-BE49-F238E27FC236}">
                <a16:creationId xmlns="" xmlns:a16="http://schemas.microsoft.com/office/drawing/2014/main" id="{CB29C377-1663-4A93-951F-A769749FB432}"/>
              </a:ext>
            </a:extLst>
          </p:cNvPr>
          <p:cNvSpPr txBox="1"/>
          <p:nvPr/>
        </p:nvSpPr>
        <p:spPr>
          <a:xfrm>
            <a:off x="4666159" y="4623893"/>
            <a:ext cx="3395801" cy="707886"/>
          </a:xfrm>
          <a:prstGeom prst="rect">
            <a:avLst/>
          </a:prstGeom>
          <a:noFill/>
        </p:spPr>
        <p:txBody>
          <a:bodyPr wrap="non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KIM TRỌNG </a:t>
            </a:r>
          </a:p>
        </p:txBody>
      </p:sp>
      <p:sp>
        <p:nvSpPr>
          <p:cNvPr id="2" name="TextBox 3">
            <a:extLst>
              <a:ext uri="{FF2B5EF4-FFF2-40B4-BE49-F238E27FC236}">
                <a16:creationId xmlns="" xmlns:a16="http://schemas.microsoft.com/office/drawing/2014/main" id="{C6F8AE84-7815-44EB-36BC-9157593293E4}"/>
              </a:ext>
            </a:extLst>
          </p:cNvPr>
          <p:cNvSpPr txBox="1">
            <a:spLocks noChangeArrowheads="1"/>
          </p:cNvSpPr>
          <p:nvPr/>
        </p:nvSpPr>
        <p:spPr bwMode="auto">
          <a:xfrm>
            <a:off x="1209368" y="928935"/>
            <a:ext cx="9684774" cy="3349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vật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nào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phẩm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Truyện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Kiều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đang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được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nhắc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tới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những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câu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thơ</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dưới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đây</a:t>
            </a:r>
            <a:r>
              <a:rPr lang="en-US" altLang="en-US" sz="2400" b="1" dirty="0">
                <a:solidFill>
                  <a:schemeClr val="bg1"/>
                </a:solidFill>
                <a:latin typeface="Times New Roman" panose="02020603050405020304" pitchFamily="18" charset="0"/>
                <a:cs typeface="Times New Roman" panose="02020603050405020304" pitchFamily="18" charset="0"/>
              </a:rPr>
              <a:t>?</a:t>
            </a:r>
          </a:p>
          <a:p>
            <a:pPr algn="ctr" eaLnBrk="1" hangingPunct="1">
              <a:lnSpc>
                <a:spcPct val="150000"/>
              </a:lnSpc>
            </a:pPr>
            <a:r>
              <a:rPr lang="en-US" altLang="en-US" sz="2400" i="1" dirty="0" err="1">
                <a:solidFill>
                  <a:schemeClr val="bg1"/>
                </a:solidFill>
                <a:latin typeface="Times New Roman" panose="02020603050405020304" pitchFamily="18" charset="0"/>
                <a:cs typeface="Times New Roman" panose="02020603050405020304" pitchFamily="18" charset="0"/>
              </a:rPr>
              <a:t>Nền</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phú</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hậu</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bậc</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tài</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danh</a:t>
            </a:r>
            <a:r>
              <a:rPr lang="en-US" altLang="en-US" sz="2400" i="1" dirty="0">
                <a:solidFill>
                  <a:schemeClr val="bg1"/>
                </a:solidFill>
                <a:latin typeface="Times New Roman" panose="02020603050405020304" pitchFamily="18" charset="0"/>
                <a:cs typeface="Times New Roman" panose="02020603050405020304" pitchFamily="18" charset="0"/>
              </a:rPr>
              <a:t>,</a:t>
            </a:r>
          </a:p>
          <a:p>
            <a:pPr algn="ctr" eaLnBrk="1" hangingPunct="1">
              <a:lnSpc>
                <a:spcPct val="150000"/>
              </a:lnSpc>
            </a:pPr>
            <a:r>
              <a:rPr lang="en-US" altLang="en-US" sz="2400" i="1" dirty="0" err="1">
                <a:solidFill>
                  <a:schemeClr val="bg1"/>
                </a:solidFill>
                <a:latin typeface="Times New Roman" panose="02020603050405020304" pitchFamily="18" charset="0"/>
                <a:cs typeface="Times New Roman" panose="02020603050405020304" pitchFamily="18" charset="0"/>
              </a:rPr>
              <a:t>Văn</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chương</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nết</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đất</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thông</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minh</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tính</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trời</a:t>
            </a:r>
            <a:r>
              <a:rPr lang="en-US" altLang="en-US" sz="2400" i="1" dirty="0">
                <a:solidFill>
                  <a:schemeClr val="bg1"/>
                </a:solidFill>
                <a:latin typeface="Times New Roman" panose="02020603050405020304" pitchFamily="18" charset="0"/>
                <a:cs typeface="Times New Roman" panose="02020603050405020304" pitchFamily="18" charset="0"/>
              </a:rPr>
              <a:t>.</a:t>
            </a:r>
          </a:p>
          <a:p>
            <a:pPr algn="ctr" eaLnBrk="1" hangingPunct="1">
              <a:lnSpc>
                <a:spcPct val="150000"/>
              </a:lnSpc>
            </a:pPr>
            <a:r>
              <a:rPr lang="en-US" altLang="en-US" sz="2400" i="1" dirty="0">
                <a:solidFill>
                  <a:schemeClr val="bg1"/>
                </a:solidFill>
                <a:latin typeface="Times New Roman" panose="02020603050405020304" pitchFamily="18" charset="0"/>
                <a:cs typeface="Times New Roman" panose="02020603050405020304" pitchFamily="18" charset="0"/>
              </a:rPr>
              <a:t>Phong </a:t>
            </a:r>
            <a:r>
              <a:rPr lang="en-US" altLang="en-US" sz="2400" i="1" dirty="0" err="1">
                <a:solidFill>
                  <a:schemeClr val="bg1"/>
                </a:solidFill>
                <a:latin typeface="Times New Roman" panose="02020603050405020304" pitchFamily="18" charset="0"/>
                <a:cs typeface="Times New Roman" panose="02020603050405020304" pitchFamily="18" charset="0"/>
              </a:rPr>
              <a:t>tư</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tài</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mạo</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tót</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vời</a:t>
            </a:r>
            <a:r>
              <a:rPr lang="en-US" altLang="en-US" sz="2400" i="1" dirty="0">
                <a:solidFill>
                  <a:schemeClr val="bg1"/>
                </a:solidFill>
                <a:latin typeface="Times New Roman" panose="02020603050405020304" pitchFamily="18" charset="0"/>
                <a:cs typeface="Times New Roman" panose="02020603050405020304" pitchFamily="18" charset="0"/>
              </a:rPr>
              <a:t>,</a:t>
            </a:r>
          </a:p>
          <a:p>
            <a:pPr algn="ctr" eaLnBrk="1" hangingPunct="1">
              <a:lnSpc>
                <a:spcPct val="150000"/>
              </a:lnSpc>
            </a:pPr>
            <a:r>
              <a:rPr lang="en-US" altLang="en-US" sz="2400" i="1" dirty="0" err="1">
                <a:solidFill>
                  <a:schemeClr val="bg1"/>
                </a:solidFill>
                <a:latin typeface="Times New Roman" panose="02020603050405020304" pitchFamily="18" charset="0"/>
                <a:cs typeface="Times New Roman" panose="02020603050405020304" pitchFamily="18" charset="0"/>
              </a:rPr>
              <a:t>Vào</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trong</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phong</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nhã</a:t>
            </a:r>
            <a:r>
              <a:rPr lang="en-US" altLang="en-US" sz="2400" i="1" dirty="0">
                <a:solidFill>
                  <a:schemeClr val="bg1"/>
                </a:solidFill>
                <a:latin typeface="Times New Roman" panose="02020603050405020304" pitchFamily="18" charset="0"/>
                <a:cs typeface="Times New Roman" panose="02020603050405020304" pitchFamily="18" charset="0"/>
              </a:rPr>
              <a:t> ra </a:t>
            </a:r>
            <a:r>
              <a:rPr lang="en-US" altLang="en-US" sz="2400" i="1" dirty="0" err="1">
                <a:solidFill>
                  <a:schemeClr val="bg1"/>
                </a:solidFill>
                <a:latin typeface="Times New Roman" panose="02020603050405020304" pitchFamily="18" charset="0"/>
                <a:cs typeface="Times New Roman" panose="02020603050405020304" pitchFamily="18" charset="0"/>
              </a:rPr>
              <a:t>ngoài</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hào</a:t>
            </a:r>
            <a:r>
              <a:rPr lang="en-US" altLang="en-US" sz="2400" i="1" dirty="0">
                <a:solidFill>
                  <a:schemeClr val="bg1"/>
                </a:solidFill>
                <a:latin typeface="Times New Roman" panose="02020603050405020304" pitchFamily="18" charset="0"/>
                <a:cs typeface="Times New Roman" panose="02020603050405020304" pitchFamily="18" charset="0"/>
              </a:rPr>
              <a:t> </a:t>
            </a:r>
            <a:r>
              <a:rPr lang="en-US" altLang="en-US" sz="2400" i="1" dirty="0" err="1">
                <a:solidFill>
                  <a:schemeClr val="bg1"/>
                </a:solidFill>
                <a:latin typeface="Times New Roman" panose="02020603050405020304" pitchFamily="18" charset="0"/>
                <a:cs typeface="Times New Roman" panose="02020603050405020304" pitchFamily="18" charset="0"/>
              </a:rPr>
              <a:t>hoa</a:t>
            </a:r>
            <a:r>
              <a:rPr lang="en-US" alt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a:extLst>
              <a:ext uri="{FF2B5EF4-FFF2-40B4-BE49-F238E27FC236}">
                <a16:creationId xmlns="" xmlns:a16="http://schemas.microsoft.com/office/drawing/2014/main" id="{06D634D9-AB63-4CB6-AA06-E200A0D86A17}"/>
              </a:ext>
            </a:extLst>
          </p:cNvPr>
          <p:cNvSpPr txBox="1"/>
          <p:nvPr/>
        </p:nvSpPr>
        <p:spPr>
          <a:xfrm>
            <a:off x="4057338" y="3998595"/>
            <a:ext cx="4004622" cy="707886"/>
          </a:xfrm>
          <a:prstGeom prst="rect">
            <a:avLst/>
          </a:prstGeom>
          <a:noFill/>
        </p:spPr>
        <p:txBody>
          <a:bodyPr wrap="non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MÃ GIÁM SINH</a:t>
            </a:r>
          </a:p>
        </p:txBody>
      </p:sp>
      <p:sp>
        <p:nvSpPr>
          <p:cNvPr id="2" name="TextBox 5">
            <a:extLst>
              <a:ext uri="{FF2B5EF4-FFF2-40B4-BE49-F238E27FC236}">
                <a16:creationId xmlns="" xmlns:a16="http://schemas.microsoft.com/office/drawing/2014/main" id="{C7745CEE-454E-CF75-6989-F365873BC9B9}"/>
              </a:ext>
            </a:extLst>
          </p:cNvPr>
          <p:cNvSpPr txBox="1"/>
          <p:nvPr/>
        </p:nvSpPr>
        <p:spPr>
          <a:xfrm>
            <a:off x="1582994" y="1224359"/>
            <a:ext cx="9370141" cy="2308324"/>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phẩm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Truyện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đang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dưới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a:t>
            </a:r>
          </a:p>
          <a:p>
            <a:pPr algn="ctr">
              <a:lnSpc>
                <a:spcPct val="150000"/>
              </a:lnSpc>
            </a:pPr>
            <a:r>
              <a:rPr lang="vi-VN" altLang="en-US" sz="2400" i="1" dirty="0">
                <a:solidFill>
                  <a:schemeClr val="bg1"/>
                </a:solidFill>
                <a:latin typeface="Times New Roman" panose="02020603050405020304" pitchFamily="18" charset="0"/>
                <a:cs typeface="Times New Roman" panose="02020603050405020304" pitchFamily="18" charset="0"/>
              </a:rPr>
              <a:t>Quá niên chạc ngoại tứ tuần,</a:t>
            </a:r>
          </a:p>
          <a:p>
            <a:pPr algn="ctr">
              <a:lnSpc>
                <a:spcPct val="150000"/>
              </a:lnSpc>
            </a:pPr>
            <a:r>
              <a:rPr lang="vi-VN" altLang="en-US" sz="2400" i="1" dirty="0">
                <a:solidFill>
                  <a:schemeClr val="bg1"/>
                </a:solidFill>
                <a:latin typeface="Times New Roman" panose="02020603050405020304" pitchFamily="18" charset="0"/>
                <a:cs typeface="Times New Roman" panose="02020603050405020304" pitchFamily="18" charset="0"/>
              </a:rPr>
              <a:t>Mày râu nhẵn nhụi áo quần bảnh bao.</a:t>
            </a:r>
            <a:endParaRPr lang="en-US" altLang="en-US" sz="2400" i="1"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1566</Words>
  <Application>Microsoft Office PowerPoint</Application>
  <PresentationFormat>Custom</PresentationFormat>
  <Paragraphs>170</Paragraphs>
  <Slides>35</Slides>
  <Notes>17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Chủ đề Office</vt:lpstr>
      <vt:lpstr>Slide 1</vt:lpstr>
      <vt:lpstr>CHÀO MỪNG CÁC EM ĐÃ ĐẾN VỚI TIẾT HỌC NGÀY HÔM NAY!</vt:lpstr>
      <vt:lpstr>Slide 3</vt:lpstr>
      <vt:lpstr>Slide 4</vt:lpstr>
      <vt:lpstr>Slide 5</vt:lpstr>
      <vt:lpstr>Slide 6</vt:lpstr>
      <vt:lpstr>Slide 7</vt:lpstr>
      <vt:lpstr>Slide 8</vt:lpstr>
      <vt:lpstr>Slide 9</vt:lpstr>
      <vt:lpstr>Slide 10</vt:lpstr>
      <vt:lpstr>Slide 11</vt:lpstr>
      <vt:lpstr>I TÌM HIỂU CHUNG</vt:lpstr>
      <vt:lpstr>Slide 13</vt:lpstr>
      <vt:lpstr>Slide 14</vt:lpstr>
      <vt:lpstr>Slide 15</vt:lpstr>
      <vt:lpstr>Slide 16</vt:lpstr>
      <vt:lpstr>Slide 17</vt:lpstr>
      <vt:lpstr>Slide 18</vt:lpstr>
      <vt:lpstr>II TÌM HIỂU CHI TIẾT</vt:lpstr>
      <vt:lpstr>Cuộc trò chuyện của Kiều và Từ Hải sau cuộc đền ơn, báo oán.</vt:lpstr>
      <vt:lpstr>Slide 21</vt:lpstr>
      <vt:lpstr>Slide 22</vt:lpstr>
      <vt:lpstr>Slide 23</vt:lpstr>
      <vt:lpstr>Vẻ đẹp người anh hùng Từ Hải</vt:lpstr>
      <vt:lpstr>PHIẾU HỌC TẬP Tìm hiểu vẻ đẹp của người anh hùng Từ Hải (14 câu sau) </vt:lpstr>
      <vt:lpstr>Slide 26</vt:lpstr>
      <vt:lpstr>Slide 27</vt:lpstr>
      <vt:lpstr>III TỔNG KẾT</vt:lpstr>
      <vt:lpstr>Slide 29</vt:lpstr>
      <vt:lpstr>Slide 30</vt:lpstr>
      <vt:lpstr>IV Luyện tập </vt:lpstr>
      <vt:lpstr>Slide 32</vt:lpstr>
      <vt:lpstr>Slide 33</vt:lpstr>
      <vt:lpstr>V. Vận dụng</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Thu Huong</dc:creator>
  <cp:lastModifiedBy>MyPC</cp:lastModifiedBy>
  <cp:revision>21</cp:revision>
  <dcterms:created xsi:type="dcterms:W3CDTF">2023-08-04T05:20:39Z</dcterms:created>
  <dcterms:modified xsi:type="dcterms:W3CDTF">2023-08-12T02:24:25Z</dcterms:modified>
</cp:coreProperties>
</file>