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9" r:id="rId4"/>
    <p:sldId id="268" r:id="rId5"/>
    <p:sldId id="259" r:id="rId6"/>
    <p:sldId id="271" r:id="rId7"/>
    <p:sldId id="277" r:id="rId8"/>
    <p:sldId id="261" r:id="rId9"/>
    <p:sldId id="272" r:id="rId10"/>
    <p:sldId id="278" r:id="rId11"/>
    <p:sldId id="262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2A5FF-6AE6-4233-94F8-1D2CBC59C029}" type="datetimeFigureOut">
              <a:rPr lang="en-US" smtClean="0"/>
              <a:t>04-Aug-23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4C09-9686-4BFD-BD66-7434F4AB3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54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2A5FF-6AE6-4233-94F8-1D2CBC59C029}" type="datetimeFigureOut">
              <a:rPr lang="en-US" smtClean="0"/>
              <a:t>04-Aug-23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4C09-9686-4BFD-BD66-7434F4AB3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028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2A5FF-6AE6-4233-94F8-1D2CBC59C029}" type="datetimeFigureOut">
              <a:rPr lang="en-US" smtClean="0"/>
              <a:t>04-Aug-23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4C09-9686-4BFD-BD66-7434F4AB3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427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2A5FF-6AE6-4233-94F8-1D2CBC59C029}" type="datetimeFigureOut">
              <a:rPr lang="en-US" smtClean="0"/>
              <a:t>04-Aug-23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4C09-9686-4BFD-BD66-7434F4AB3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811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2A5FF-6AE6-4233-94F8-1D2CBC59C029}" type="datetimeFigureOut">
              <a:rPr lang="en-US" smtClean="0"/>
              <a:t>04-Aug-23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4C09-9686-4BFD-BD66-7434F4AB3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922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2A5FF-6AE6-4233-94F8-1D2CBC59C029}" type="datetimeFigureOut">
              <a:rPr lang="en-US" smtClean="0"/>
              <a:t>04-Aug-23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4C09-9686-4BFD-BD66-7434F4AB3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86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2A5FF-6AE6-4233-94F8-1D2CBC59C029}" type="datetimeFigureOut">
              <a:rPr lang="en-US" smtClean="0"/>
              <a:t>04-Aug-23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4C09-9686-4BFD-BD66-7434F4AB3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8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2A5FF-6AE6-4233-94F8-1D2CBC59C029}" type="datetimeFigureOut">
              <a:rPr lang="en-US" smtClean="0"/>
              <a:t>04-Aug-23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4C09-9686-4BFD-BD66-7434F4AB3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793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2A5FF-6AE6-4233-94F8-1D2CBC59C029}" type="datetimeFigureOut">
              <a:rPr lang="en-US" smtClean="0"/>
              <a:t>04-Aug-23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4C09-9686-4BFD-BD66-7434F4AB3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951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2A5FF-6AE6-4233-94F8-1D2CBC59C029}" type="datetimeFigureOut">
              <a:rPr lang="en-US" smtClean="0"/>
              <a:t>04-Aug-23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4C09-9686-4BFD-BD66-7434F4AB3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6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2A5FF-6AE6-4233-94F8-1D2CBC59C029}" type="datetimeFigureOut">
              <a:rPr lang="en-US" smtClean="0"/>
              <a:t>04-Aug-23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4C09-9686-4BFD-BD66-7434F4AB3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715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2A5FF-6AE6-4233-94F8-1D2CBC59C029}" type="datetimeFigureOut">
              <a:rPr lang="en-US" smtClean="0"/>
              <a:t>04-Aug-23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44C09-9686-4BFD-BD66-7434F4AB3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912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1143000"/>
            <a:ext cx="1248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TIẾT 7:</a:t>
            </a:r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54480" y="2286000"/>
            <a:ext cx="58827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THỰC HÀNH TIẾNG VIỆT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55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143037"/>
              </p:ext>
            </p:extLst>
          </p:nvPr>
        </p:nvGraphicFramePr>
        <p:xfrm>
          <a:off x="222980" y="838200"/>
          <a:ext cx="8768620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3697"/>
                <a:gridCol w="5184923"/>
              </a:tblGrid>
              <a:tr h="1058333">
                <a:tc>
                  <a:txBody>
                    <a:bodyPr/>
                    <a:lstStyle/>
                    <a:p>
                      <a:endParaRPr lang="en-US" sz="2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751667">
                <a:tc>
                  <a:txBody>
                    <a:bodyPr/>
                    <a:lstStyle/>
                    <a:p>
                      <a:endParaRPr lang="en-US" sz="2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1274430" y="918865"/>
            <a:ext cx="11849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lặp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276600" y="228600"/>
            <a:ext cx="31725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PHIẾU BÀI TẬP SỐ 2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69932" y="923330"/>
            <a:ext cx="14253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0" y="1861800"/>
            <a:ext cx="5181600" cy="2398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9215" marR="90170" indent="-226695" algn="just">
              <a:lnSpc>
                <a:spcPct val="150000"/>
              </a:lnSpc>
              <a:spcBef>
                <a:spcPts val="655"/>
              </a:spcBef>
              <a:spcAft>
                <a:spcPts val="0"/>
              </a:spcAft>
              <a:tabLst>
                <a:tab pos="842010" algn="l"/>
              </a:tabLst>
            </a:pPr>
            <a:r>
              <a:rPr lang="vi-VN" sz="24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- Làm tăng thêm tính biểu cảm, t</a:t>
            </a:r>
            <a:r>
              <a:rPr lang="en-US" sz="2400" kern="0" dirty="0" err="1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ính</a:t>
            </a:r>
            <a:r>
              <a:rPr lang="en-US" sz="24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kern="0" dirty="0" err="1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nhịp</a:t>
            </a:r>
            <a:r>
              <a:rPr lang="en-US" sz="24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kern="0" dirty="0" err="1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điệu</a:t>
            </a:r>
            <a:r>
              <a:rPr lang="en-US" sz="24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kern="0" dirty="0" err="1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cân</a:t>
            </a:r>
            <a:r>
              <a:rPr lang="en-US" sz="24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kern="0" dirty="0" err="1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đối</a:t>
            </a:r>
            <a:r>
              <a:rPr lang="en-US" sz="24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kern="0" dirty="0" err="1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cho</a:t>
            </a:r>
            <a:r>
              <a:rPr lang="en-US" sz="24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kern="0" dirty="0" err="1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câu</a:t>
            </a:r>
            <a:r>
              <a:rPr lang="en-US" sz="24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kern="0" dirty="0" err="1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thơ</a:t>
            </a:r>
            <a:r>
              <a:rPr lang="en-US" sz="24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2800" kern="100" dirty="0">
              <a:latin typeface="Times New Roman"/>
              <a:ea typeface="Calibri"/>
              <a:cs typeface="Times New Roman"/>
            </a:endParaRPr>
          </a:p>
          <a:p>
            <a:pPr marL="69215" marR="90170" indent="-226695" algn="just">
              <a:lnSpc>
                <a:spcPct val="150000"/>
              </a:lnSpc>
              <a:spcBef>
                <a:spcPts val="655"/>
              </a:spcBef>
              <a:spcAft>
                <a:spcPts val="0"/>
              </a:spcAft>
              <a:tabLst>
                <a:tab pos="842010" algn="l"/>
              </a:tabLst>
            </a:pPr>
            <a:r>
              <a:rPr lang="en-US" sz="24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vi-VN" sz="24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Khẳng định về quyết tâm và tình yêu dành trọn cho quê hương, Tổ quốc.</a:t>
            </a:r>
            <a:endParaRPr lang="en-US" sz="2800" kern="100" dirty="0">
              <a:effectLst/>
              <a:latin typeface="Times New Roman"/>
              <a:ea typeface="Calibri"/>
              <a:cs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1858347"/>
            <a:ext cx="3429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solidFill>
                  <a:srgbClr val="221F1F"/>
                </a:solidFill>
                <a:latin typeface="Times New Roman"/>
                <a:ea typeface="Times New Roman"/>
              </a:rPr>
              <a:t>c. </a:t>
            </a:r>
            <a:r>
              <a:rPr lang="vi-VN" sz="2400" dirty="0" smtClean="0">
                <a:solidFill>
                  <a:srgbClr val="221F1F"/>
                </a:solidFill>
                <a:latin typeface="Times New Roman"/>
                <a:ea typeface="Times New Roman"/>
              </a:rPr>
              <a:t>C</a:t>
            </a:r>
            <a:r>
              <a:rPr lang="en-US" sz="2400" dirty="0">
                <a:solidFill>
                  <a:srgbClr val="221F1F"/>
                </a:solidFill>
                <a:latin typeface="Times New Roman"/>
                <a:ea typeface="Times New Roman"/>
              </a:rPr>
              <a:t>ấ</a:t>
            </a:r>
            <a:r>
              <a:rPr lang="vi-VN" sz="2400" dirty="0">
                <a:solidFill>
                  <a:srgbClr val="221F1F"/>
                </a:solidFill>
                <a:latin typeface="Times New Roman"/>
                <a:ea typeface="Times New Roman"/>
              </a:rPr>
              <a:t>u trúc</a:t>
            </a:r>
            <a:r>
              <a:rPr lang="vi-VN" sz="2400" spc="-15" dirty="0">
                <a:solidFill>
                  <a:srgbClr val="221F1F"/>
                </a:solidFill>
                <a:latin typeface="Times New Roman"/>
                <a:ea typeface="Times New Roman"/>
              </a:rPr>
              <a:t> </a:t>
            </a:r>
            <a:r>
              <a:rPr lang="vi-VN" sz="2400" dirty="0">
                <a:solidFill>
                  <a:srgbClr val="221F1F"/>
                </a:solidFill>
                <a:latin typeface="Times New Roman"/>
                <a:ea typeface="Times New Roman"/>
              </a:rPr>
              <a:t>cú pháp được lặp lại trong</a:t>
            </a:r>
            <a:r>
              <a:rPr lang="vi-VN" sz="2400" spc="-10" dirty="0">
                <a:solidFill>
                  <a:srgbClr val="221F1F"/>
                </a:solidFill>
                <a:latin typeface="Times New Roman"/>
                <a:ea typeface="Times New Roman"/>
              </a:rPr>
              <a:t> </a:t>
            </a:r>
            <a:r>
              <a:rPr lang="vi-VN" sz="2400" dirty="0">
                <a:solidFill>
                  <a:srgbClr val="221F1F"/>
                </a:solidFill>
                <a:latin typeface="Times New Roman"/>
                <a:ea typeface="Times New Roman"/>
              </a:rPr>
              <a:t>khổ thơ</a:t>
            </a:r>
            <a:r>
              <a:rPr lang="vi-VN" sz="2400" spc="-5" dirty="0">
                <a:solidFill>
                  <a:srgbClr val="221F1F"/>
                </a:solidFill>
                <a:latin typeface="Times New Roman"/>
                <a:ea typeface="Times New Roman"/>
              </a:rPr>
              <a:t> </a:t>
            </a:r>
            <a:r>
              <a:rPr lang="vi-VN" sz="2400" dirty="0">
                <a:solidFill>
                  <a:srgbClr val="221F1F"/>
                </a:solidFill>
                <a:latin typeface="Times New Roman"/>
                <a:ea typeface="Times New Roman"/>
              </a:rPr>
              <a:t>là: “</a:t>
            </a:r>
            <a:r>
              <a:rPr lang="vi-VN" sz="2400" i="1" dirty="0">
                <a:solidFill>
                  <a:srgbClr val="221F1F"/>
                </a:solidFill>
                <a:latin typeface="Times New Roman"/>
                <a:ea typeface="Times New Roman"/>
              </a:rPr>
              <a:t>Nếu là</a:t>
            </a:r>
            <a:r>
              <a:rPr lang="vi-VN" sz="2400" i="1" spc="-5" dirty="0">
                <a:solidFill>
                  <a:srgbClr val="221F1F"/>
                </a:solidFill>
                <a:latin typeface="Times New Roman"/>
                <a:ea typeface="Times New Roman"/>
              </a:rPr>
              <a:t> </a:t>
            </a:r>
            <a:r>
              <a:rPr lang="vi-VN" sz="2400" i="1" dirty="0">
                <a:solidFill>
                  <a:srgbClr val="221F1F"/>
                </a:solidFill>
                <a:latin typeface="Times New Roman"/>
                <a:ea typeface="Times New Roman"/>
              </a:rPr>
              <a:t>X tôi sẽ</a:t>
            </a:r>
            <a:r>
              <a:rPr lang="vi-VN" sz="2400" i="1" spc="-10" dirty="0">
                <a:solidFill>
                  <a:srgbClr val="221F1F"/>
                </a:solidFill>
                <a:latin typeface="Times New Roman"/>
                <a:ea typeface="Times New Roman"/>
              </a:rPr>
              <a:t> </a:t>
            </a:r>
            <a:r>
              <a:rPr lang="vi-VN" sz="2400" i="1" dirty="0">
                <a:solidFill>
                  <a:srgbClr val="221F1F"/>
                </a:solidFill>
                <a:latin typeface="Times New Roman"/>
                <a:ea typeface="Times New Roman"/>
              </a:rPr>
              <a:t>là</a:t>
            </a:r>
            <a:r>
              <a:rPr lang="vi-VN" sz="2400" i="1" spc="-20" dirty="0">
                <a:solidFill>
                  <a:srgbClr val="221F1F"/>
                </a:solidFill>
                <a:latin typeface="Times New Roman"/>
                <a:ea typeface="Times New Roman"/>
              </a:rPr>
              <a:t> </a:t>
            </a:r>
            <a:r>
              <a:rPr lang="vi-VN" sz="2400" i="1" dirty="0">
                <a:solidFill>
                  <a:srgbClr val="221F1F"/>
                </a:solidFill>
                <a:latin typeface="Times New Roman"/>
                <a:ea typeface="Times New Roman"/>
              </a:rPr>
              <a:t>Y</a:t>
            </a:r>
            <a:r>
              <a:rPr lang="vi-VN" sz="2400" dirty="0">
                <a:solidFill>
                  <a:srgbClr val="221F1F"/>
                </a:solidFill>
                <a:latin typeface="Times New Roman"/>
                <a:ea typeface="Times New Roman"/>
              </a:rPr>
              <a:t>”.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71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3000" r="-5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81984" y="381000"/>
            <a:ext cx="8859132" cy="6019800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2400"/>
          </a:p>
        </p:txBody>
      </p:sp>
      <p:sp>
        <p:nvSpPr>
          <p:cNvPr id="5" name="Text Box 1"/>
          <p:cNvSpPr txBox="1"/>
          <p:nvPr/>
        </p:nvSpPr>
        <p:spPr>
          <a:xfrm>
            <a:off x="181984" y="381000"/>
            <a:ext cx="8859132" cy="601980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453390" marR="0" lvl="0" indent="-226695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PHIẾU BÀI TẬP 3</a:t>
            </a:r>
            <a:endParaRPr kumimoji="0" lang="en-US" sz="23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Calibri"/>
              <a:cs typeface="Times New Roman"/>
            </a:endParaRPr>
          </a:p>
          <a:p>
            <a:pPr marL="453390" marR="0" lvl="0" indent="-226695" algn="just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00" b="1" i="0" u="none" strike="noStrike" kern="1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Bài</a:t>
            </a:r>
            <a:r>
              <a:rPr kumimoji="0" lang="en-US" sz="23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 3: V</a:t>
            </a:r>
            <a:r>
              <a:rPr kumimoji="0" lang="vi-VN" sz="2300" b="1" i="0" u="none" strike="noStrike" kern="1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iết một đoạn văn ngắn phân tích tác dụng của các biện</a:t>
            </a:r>
            <a:r>
              <a:rPr kumimoji="0" lang="vi-VN" sz="2300" b="1" i="0" u="none" strike="noStrike" kern="100" cap="none" spc="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 </a:t>
            </a:r>
            <a:r>
              <a:rPr kumimoji="0" lang="vi-VN" sz="2300" b="1" i="0" u="none" strike="noStrike" kern="1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pháp tu từ lặp cấu trúc trong một bài thơ đã được học hoặc được đọc</a:t>
            </a:r>
            <a:r>
              <a:rPr kumimoji="0" lang="en-US" sz="23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 </a:t>
            </a:r>
            <a:endParaRPr kumimoji="0" lang="en-US" sz="23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Calibri"/>
              <a:cs typeface="Times New Roman"/>
            </a:endParaRPr>
          </a:p>
          <a:p>
            <a:pPr marL="342900" marR="0" lvl="0" indent="-342900" algn="just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300" b="1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  <a:t>Văn</a:t>
            </a:r>
            <a:r>
              <a:rPr kumimoji="0" lang="en-US" sz="23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  <a:t> </a:t>
            </a:r>
            <a:r>
              <a:rPr kumimoji="0" lang="en-US" sz="2300" b="1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  <a:t>bản</a:t>
            </a:r>
            <a:r>
              <a:rPr kumimoji="0" lang="en-US" sz="23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  <a:t> </a:t>
            </a:r>
            <a:r>
              <a:rPr kumimoji="0" lang="en-US" sz="2300" b="1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  <a:t>thơ</a:t>
            </a:r>
            <a:r>
              <a:rPr kumimoji="0" lang="en-US" sz="23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  <a:t>:</a:t>
            </a:r>
            <a:r>
              <a:rPr kumimoji="0" lang="vi-VN" sz="23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  <a:t>	</a:t>
            </a:r>
            <a:endParaRPr kumimoji="0" lang="en-US" sz="23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  <a:p>
            <a:pPr marL="90170" marR="0" lvl="0" indent="-3810" algn="just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		</a:t>
            </a:r>
          </a:p>
          <a:p>
            <a:pPr marL="90170" marR="0" lvl="0" indent="-3810" algn="just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	</a:t>
            </a:r>
            <a:r>
              <a:rPr lang="en-US" sz="2300" b="1" kern="100" dirty="0" smtClean="0">
                <a:solidFill>
                  <a:sysClr val="windowText" lastClr="000000"/>
                </a:solidFill>
                <a:latin typeface="Times New Roman"/>
                <a:ea typeface="Times New Roman"/>
                <a:cs typeface="Times New Roman"/>
              </a:rPr>
              <a:t>2. </a:t>
            </a:r>
            <a:r>
              <a:rPr lang="en-US" sz="2300" b="1" kern="0" dirty="0" err="1" smtClean="0">
                <a:solidFill>
                  <a:sysClr val="windowText" lastClr="000000"/>
                </a:solidFill>
                <a:latin typeface="Times New Roman"/>
                <a:ea typeface="Times New Roman"/>
              </a:rPr>
              <a:t>Đoạn</a:t>
            </a:r>
            <a:r>
              <a:rPr lang="en-US" sz="2300" b="1" kern="0" dirty="0" smtClean="0">
                <a:solidFill>
                  <a:sysClr val="windowText" lastClr="000000"/>
                </a:solidFill>
                <a:latin typeface="Times New Roman"/>
                <a:ea typeface="Times New Roman"/>
              </a:rPr>
              <a:t> </a:t>
            </a:r>
            <a:r>
              <a:rPr lang="en-US" sz="2300" b="1" kern="0" dirty="0" err="1" smtClean="0">
                <a:solidFill>
                  <a:sysClr val="windowText" lastClr="000000"/>
                </a:solidFill>
                <a:latin typeface="Times New Roman"/>
                <a:ea typeface="Times New Roman"/>
              </a:rPr>
              <a:t>văn</a:t>
            </a:r>
            <a:r>
              <a:rPr lang="en-US" sz="2300" b="1" kern="0" dirty="0" smtClean="0">
                <a:solidFill>
                  <a:sysClr val="windowText" lastClr="000000"/>
                </a:solidFill>
                <a:latin typeface="Times New Roman"/>
                <a:ea typeface="Times New Roman"/>
              </a:rPr>
              <a:t>:</a:t>
            </a:r>
            <a:endParaRPr kumimoji="0" lang="en-US" sz="23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  <a:p>
            <a:pPr marL="90170" marR="0" lvl="0" indent="-3810" algn="just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				</a:t>
            </a:r>
          </a:p>
          <a:p>
            <a:pPr marL="90170" marR="0" lvl="0" indent="-3810" algn="just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		</a:t>
            </a:r>
          </a:p>
          <a:p>
            <a:pPr marL="90170" marR="0" lvl="0" indent="-3810" algn="just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 </a:t>
            </a:r>
          </a:p>
          <a:p>
            <a:pPr marL="90170" marR="0" lvl="0" indent="-3810" algn="just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 </a:t>
            </a:r>
          </a:p>
          <a:p>
            <a:pPr marL="90170" marR="0" lvl="0" indent="-3810" algn="just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 </a:t>
            </a:r>
          </a:p>
          <a:p>
            <a:pPr marL="90170" marR="0" lvl="0" indent="-3810" algn="just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500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3000" r="-5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7000" y="-60960"/>
            <a:ext cx="3657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CỦNG CỐ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28600" y="380999"/>
            <a:ext cx="8686800" cy="186166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KHÁI NIỆM: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242060" y="2852261"/>
            <a:ext cx="2590800" cy="51339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KIỂU LẶP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172200" y="2915602"/>
            <a:ext cx="2590800" cy="51339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TÁC DỤNG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560570" y="2242661"/>
            <a:ext cx="2286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537460" y="2547462"/>
            <a:ext cx="5006340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537460" y="2547461"/>
            <a:ext cx="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543800" y="2547461"/>
            <a:ext cx="0" cy="39862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28600" y="933271"/>
            <a:ext cx="86868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b="1" kern="100" spc="40" dirty="0" err="1">
                <a:solidFill>
                  <a:srgbClr val="000000"/>
                </a:solidFill>
                <a:latin typeface="Times New Roman"/>
                <a:ea typeface="Calibri"/>
              </a:rPr>
              <a:t>Phép</a:t>
            </a:r>
            <a:r>
              <a:rPr lang="en-US" sz="2200" b="1" kern="100" spc="40" dirty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en-US" sz="2200" b="1" kern="100" spc="40" dirty="0" err="1">
                <a:solidFill>
                  <a:srgbClr val="000000"/>
                </a:solidFill>
                <a:latin typeface="Times New Roman"/>
                <a:ea typeface="Calibri"/>
              </a:rPr>
              <a:t>tu</a:t>
            </a:r>
            <a:r>
              <a:rPr lang="en-US" sz="2200" b="1" kern="100" spc="40" dirty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en-US" sz="2200" b="1" kern="100" spc="40" dirty="0" err="1">
                <a:solidFill>
                  <a:srgbClr val="000000"/>
                </a:solidFill>
                <a:latin typeface="Times New Roman"/>
                <a:ea typeface="Calibri"/>
              </a:rPr>
              <a:t>từ</a:t>
            </a:r>
            <a:r>
              <a:rPr lang="en-US" sz="2200" b="1" kern="100" spc="40" dirty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lặp</a:t>
            </a:r>
            <a:r>
              <a:rPr lang="en-US" sz="2200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cấu</a:t>
            </a:r>
            <a:r>
              <a:rPr lang="en-US" sz="2200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2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trúc</a:t>
            </a:r>
            <a:r>
              <a:rPr lang="en-US" sz="2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:</a:t>
            </a:r>
            <a:r>
              <a:rPr lang="en-US" sz="2200" b="1" kern="100" dirty="0" smtClean="0">
                <a:latin typeface="Times New Roman"/>
                <a:ea typeface="Calibri"/>
              </a:rPr>
              <a:t> </a:t>
            </a:r>
            <a:r>
              <a:rPr lang="en-US" sz="2200" kern="100" dirty="0" err="1">
                <a:latin typeface="Times New Roman"/>
                <a:ea typeface="Calibri"/>
              </a:rPr>
              <a:t>là</a:t>
            </a:r>
            <a:r>
              <a:rPr lang="en-US" sz="2200" kern="100" dirty="0">
                <a:latin typeface="Times New Roman"/>
                <a:ea typeface="Calibri"/>
              </a:rPr>
              <a:t> </a:t>
            </a:r>
            <a:r>
              <a:rPr lang="en-US" sz="2200" kern="100" dirty="0" err="1">
                <a:latin typeface="Times New Roman"/>
                <a:ea typeface="Calibri"/>
              </a:rPr>
              <a:t>biện</a:t>
            </a:r>
            <a:r>
              <a:rPr lang="en-US" sz="2200" kern="100" dirty="0">
                <a:latin typeface="Times New Roman"/>
                <a:ea typeface="Calibri"/>
              </a:rPr>
              <a:t> </a:t>
            </a:r>
            <a:r>
              <a:rPr lang="en-US" sz="2200" kern="100" dirty="0" err="1">
                <a:latin typeface="Times New Roman"/>
                <a:ea typeface="Calibri"/>
              </a:rPr>
              <a:t>pháp</a:t>
            </a:r>
            <a:r>
              <a:rPr lang="en-US" sz="2200" kern="100" dirty="0">
                <a:latin typeface="Times New Roman"/>
                <a:ea typeface="Calibri"/>
              </a:rPr>
              <a:t> </a:t>
            </a:r>
            <a:r>
              <a:rPr lang="en-US" sz="2200" kern="100" dirty="0" err="1">
                <a:latin typeface="Times New Roman"/>
                <a:ea typeface="Calibri"/>
              </a:rPr>
              <a:t>lặp</a:t>
            </a:r>
            <a:r>
              <a:rPr lang="en-US" sz="2200" kern="100" dirty="0">
                <a:latin typeface="Times New Roman"/>
                <a:ea typeface="Calibri"/>
              </a:rPr>
              <a:t> </a:t>
            </a:r>
            <a:r>
              <a:rPr lang="en-US" sz="2200" kern="100" dirty="0" err="1">
                <a:latin typeface="Times New Roman"/>
                <a:ea typeface="Calibri"/>
              </a:rPr>
              <a:t>đi</a:t>
            </a:r>
            <a:r>
              <a:rPr lang="en-US" sz="2200" kern="100" dirty="0">
                <a:latin typeface="Times New Roman"/>
                <a:ea typeface="Calibri"/>
              </a:rPr>
              <a:t> </a:t>
            </a:r>
            <a:r>
              <a:rPr lang="en-US" sz="2200" kern="100" dirty="0" err="1">
                <a:latin typeface="Times New Roman"/>
                <a:ea typeface="Calibri"/>
              </a:rPr>
              <a:t>lặp</a:t>
            </a:r>
            <a:r>
              <a:rPr lang="en-US" sz="2200" kern="100" dirty="0">
                <a:latin typeface="Times New Roman"/>
                <a:ea typeface="Calibri"/>
              </a:rPr>
              <a:t> </a:t>
            </a:r>
            <a:r>
              <a:rPr lang="en-US" sz="2200" kern="100" dirty="0" err="1">
                <a:latin typeface="Times New Roman"/>
                <a:ea typeface="Calibri"/>
              </a:rPr>
              <a:t>lại</a:t>
            </a:r>
            <a:r>
              <a:rPr lang="en-US" sz="2200" kern="100" dirty="0">
                <a:latin typeface="Times New Roman"/>
                <a:ea typeface="Calibri"/>
              </a:rPr>
              <a:t> </a:t>
            </a:r>
            <a:r>
              <a:rPr lang="en-US" sz="2200" kern="100" dirty="0" err="1">
                <a:latin typeface="Times New Roman"/>
                <a:ea typeface="Calibri"/>
              </a:rPr>
              <a:t>một</a:t>
            </a:r>
            <a:r>
              <a:rPr lang="en-US" sz="2200" kern="100" dirty="0">
                <a:latin typeface="Times New Roman"/>
                <a:ea typeface="Calibri"/>
              </a:rPr>
              <a:t> </a:t>
            </a:r>
            <a:r>
              <a:rPr lang="en-US" sz="2200" kern="100" dirty="0" err="1">
                <a:latin typeface="Times New Roman"/>
                <a:ea typeface="Calibri"/>
              </a:rPr>
              <a:t>cấu</a:t>
            </a:r>
            <a:r>
              <a:rPr lang="en-US" sz="2200" kern="100" dirty="0">
                <a:latin typeface="Times New Roman"/>
                <a:ea typeface="Calibri"/>
              </a:rPr>
              <a:t> </a:t>
            </a:r>
            <a:r>
              <a:rPr lang="en-US" sz="2200" kern="100" dirty="0" err="1">
                <a:latin typeface="Times New Roman"/>
                <a:ea typeface="Calibri"/>
              </a:rPr>
              <a:t>trúc</a:t>
            </a:r>
            <a:r>
              <a:rPr lang="en-US" sz="2200" kern="100" dirty="0">
                <a:latin typeface="Times New Roman"/>
                <a:ea typeface="Calibri"/>
              </a:rPr>
              <a:t> </a:t>
            </a:r>
            <a:r>
              <a:rPr lang="en-US" sz="2200" kern="100" dirty="0" err="1">
                <a:latin typeface="Times New Roman"/>
                <a:ea typeface="Calibri"/>
              </a:rPr>
              <a:t>cú</a:t>
            </a:r>
            <a:r>
              <a:rPr lang="en-US" sz="2200" kern="100" dirty="0">
                <a:latin typeface="Times New Roman"/>
                <a:ea typeface="Calibri"/>
              </a:rPr>
              <a:t> </a:t>
            </a:r>
            <a:r>
              <a:rPr lang="en-US" sz="2200" kern="100" dirty="0" err="1">
                <a:latin typeface="Times New Roman"/>
                <a:ea typeface="Calibri"/>
              </a:rPr>
              <a:t>pháp</a:t>
            </a:r>
            <a:r>
              <a:rPr lang="en-US" sz="2200" kern="100" dirty="0">
                <a:latin typeface="Times New Roman"/>
                <a:ea typeface="Calibri"/>
              </a:rPr>
              <a:t> </a:t>
            </a:r>
            <a:r>
              <a:rPr lang="en-US" sz="2200" kern="100" dirty="0" err="1">
                <a:latin typeface="Times New Roman"/>
                <a:ea typeface="Calibri"/>
              </a:rPr>
              <a:t>của</a:t>
            </a:r>
            <a:r>
              <a:rPr lang="en-US" sz="2200" kern="100" dirty="0">
                <a:latin typeface="Times New Roman"/>
                <a:ea typeface="Calibri"/>
              </a:rPr>
              <a:t> </a:t>
            </a:r>
            <a:r>
              <a:rPr lang="en-US" sz="2200" kern="100" dirty="0" err="1">
                <a:latin typeface="Times New Roman"/>
                <a:ea typeface="Calibri"/>
              </a:rPr>
              <a:t>câu</a:t>
            </a:r>
            <a:r>
              <a:rPr lang="en-US" sz="2200" kern="100" dirty="0">
                <a:latin typeface="Times New Roman"/>
                <a:ea typeface="Calibri"/>
              </a:rPr>
              <a:t>, </a:t>
            </a:r>
            <a:r>
              <a:rPr lang="en-US" sz="2200" kern="100" dirty="0" err="1">
                <a:latin typeface="Times New Roman"/>
                <a:ea typeface="Calibri"/>
              </a:rPr>
              <a:t>trong</a:t>
            </a:r>
            <a:r>
              <a:rPr lang="en-US" sz="2200" kern="100" dirty="0">
                <a:latin typeface="Times New Roman"/>
                <a:ea typeface="Calibri"/>
              </a:rPr>
              <a:t> </a:t>
            </a:r>
            <a:r>
              <a:rPr lang="en-US" sz="2200" kern="100" dirty="0" err="1">
                <a:latin typeface="Times New Roman"/>
                <a:ea typeface="Calibri"/>
              </a:rPr>
              <a:t>đó</a:t>
            </a:r>
            <a:r>
              <a:rPr lang="en-US" sz="2200" kern="100" dirty="0">
                <a:latin typeface="Times New Roman"/>
                <a:ea typeface="Calibri"/>
              </a:rPr>
              <a:t> </a:t>
            </a:r>
            <a:r>
              <a:rPr lang="en-US" sz="2200" kern="100" dirty="0" err="1">
                <a:latin typeface="Times New Roman"/>
                <a:ea typeface="Calibri"/>
              </a:rPr>
              <a:t>có</a:t>
            </a:r>
            <a:r>
              <a:rPr lang="en-US" sz="2200" kern="100" dirty="0">
                <a:latin typeface="Times New Roman"/>
                <a:ea typeface="Calibri"/>
              </a:rPr>
              <a:t> </a:t>
            </a:r>
            <a:r>
              <a:rPr lang="en-US" sz="2200" kern="100" dirty="0" err="1">
                <a:latin typeface="Times New Roman"/>
                <a:ea typeface="Calibri"/>
              </a:rPr>
              <a:t>láy</a:t>
            </a:r>
            <a:r>
              <a:rPr lang="en-US" sz="2200" kern="100" dirty="0">
                <a:latin typeface="Times New Roman"/>
                <a:ea typeface="Calibri"/>
              </a:rPr>
              <a:t> </a:t>
            </a:r>
            <a:r>
              <a:rPr lang="en-US" sz="2200" kern="100" dirty="0" err="1">
                <a:latin typeface="Times New Roman"/>
                <a:ea typeface="Calibri"/>
              </a:rPr>
              <a:t>đi</a:t>
            </a:r>
            <a:r>
              <a:rPr lang="en-US" sz="2200" kern="100" dirty="0">
                <a:latin typeface="Times New Roman"/>
                <a:ea typeface="Calibri"/>
              </a:rPr>
              <a:t> </a:t>
            </a:r>
            <a:r>
              <a:rPr lang="en-US" sz="2200" kern="100" dirty="0" err="1">
                <a:latin typeface="Times New Roman"/>
                <a:ea typeface="Calibri"/>
              </a:rPr>
              <a:t>láy</a:t>
            </a:r>
            <a:r>
              <a:rPr lang="en-US" sz="2200" kern="100" dirty="0">
                <a:latin typeface="Times New Roman"/>
                <a:ea typeface="Calibri"/>
              </a:rPr>
              <a:t> </a:t>
            </a:r>
            <a:r>
              <a:rPr lang="en-US" sz="2200" kern="100" dirty="0" err="1">
                <a:latin typeface="Times New Roman"/>
                <a:ea typeface="Calibri"/>
              </a:rPr>
              <a:t>lại</a:t>
            </a:r>
            <a:r>
              <a:rPr lang="en-US" sz="2200" kern="100" dirty="0">
                <a:latin typeface="Times New Roman"/>
                <a:ea typeface="Calibri"/>
              </a:rPr>
              <a:t> </a:t>
            </a:r>
            <a:r>
              <a:rPr lang="en-US" sz="2200" kern="100" dirty="0" err="1">
                <a:latin typeface="Times New Roman"/>
                <a:ea typeface="Calibri"/>
              </a:rPr>
              <a:t>một</a:t>
            </a:r>
            <a:r>
              <a:rPr lang="en-US" sz="2200" kern="100" dirty="0">
                <a:latin typeface="Times New Roman"/>
                <a:ea typeface="Calibri"/>
              </a:rPr>
              <a:t> </a:t>
            </a:r>
            <a:r>
              <a:rPr lang="en-US" sz="2200" kern="100" dirty="0" err="1">
                <a:latin typeface="Times New Roman"/>
                <a:ea typeface="Calibri"/>
              </a:rPr>
              <a:t>số</a:t>
            </a:r>
            <a:r>
              <a:rPr lang="en-US" sz="2200" kern="100" dirty="0">
                <a:latin typeface="Times New Roman"/>
                <a:ea typeface="Calibri"/>
              </a:rPr>
              <a:t> </a:t>
            </a:r>
            <a:r>
              <a:rPr lang="en-US" sz="2200" kern="100" dirty="0" err="1">
                <a:latin typeface="Times New Roman"/>
                <a:ea typeface="Calibri"/>
              </a:rPr>
              <a:t>từ</a:t>
            </a:r>
            <a:r>
              <a:rPr lang="en-US" sz="2200" kern="100" dirty="0">
                <a:latin typeface="Times New Roman"/>
                <a:ea typeface="Calibri"/>
              </a:rPr>
              <a:t> </a:t>
            </a:r>
            <a:r>
              <a:rPr lang="en-US" sz="2200" kern="100" dirty="0" err="1">
                <a:latin typeface="Times New Roman"/>
                <a:ea typeface="Calibri"/>
              </a:rPr>
              <a:t>nhất</a:t>
            </a:r>
            <a:r>
              <a:rPr lang="en-US" sz="2200" kern="100" dirty="0">
                <a:latin typeface="Times New Roman"/>
                <a:ea typeface="Calibri"/>
              </a:rPr>
              <a:t> </a:t>
            </a:r>
            <a:r>
              <a:rPr lang="en-US" sz="2200" kern="100" dirty="0" err="1">
                <a:latin typeface="Times New Roman"/>
                <a:ea typeface="Calibri"/>
              </a:rPr>
              <a:t>và</a:t>
            </a:r>
            <a:r>
              <a:rPr lang="en-US" sz="2200" kern="100" dirty="0">
                <a:latin typeface="Times New Roman"/>
                <a:ea typeface="Calibri"/>
              </a:rPr>
              <a:t> </a:t>
            </a:r>
            <a:r>
              <a:rPr lang="en-US" sz="2200" kern="100" dirty="0" err="1">
                <a:latin typeface="Times New Roman"/>
                <a:ea typeface="Calibri"/>
              </a:rPr>
              <a:t>cùng</a:t>
            </a:r>
            <a:r>
              <a:rPr lang="en-US" sz="2200" kern="100" dirty="0">
                <a:latin typeface="Times New Roman"/>
                <a:ea typeface="Calibri"/>
              </a:rPr>
              <a:t> </a:t>
            </a:r>
            <a:r>
              <a:rPr lang="en-US" sz="2200" kern="100" dirty="0" err="1">
                <a:latin typeface="Times New Roman"/>
                <a:ea typeface="Calibri"/>
              </a:rPr>
              <a:t>diễn</a:t>
            </a:r>
            <a:r>
              <a:rPr lang="en-US" sz="2200" kern="100" dirty="0">
                <a:latin typeface="Times New Roman"/>
                <a:ea typeface="Calibri"/>
              </a:rPr>
              <a:t> </a:t>
            </a:r>
            <a:r>
              <a:rPr lang="en-US" sz="2200" kern="100" dirty="0" err="1">
                <a:latin typeface="Times New Roman"/>
                <a:ea typeface="Calibri"/>
              </a:rPr>
              <a:t>đạt</a:t>
            </a:r>
            <a:r>
              <a:rPr lang="en-US" sz="2200" kern="100" dirty="0">
                <a:latin typeface="Times New Roman"/>
                <a:ea typeface="Calibri"/>
              </a:rPr>
              <a:t> </a:t>
            </a:r>
            <a:r>
              <a:rPr lang="en-US" sz="2200" kern="100" dirty="0" err="1">
                <a:latin typeface="Times New Roman"/>
                <a:ea typeface="Calibri"/>
              </a:rPr>
              <a:t>một</a:t>
            </a:r>
            <a:r>
              <a:rPr lang="en-US" sz="2200" kern="100" dirty="0">
                <a:latin typeface="Times New Roman"/>
                <a:ea typeface="Calibri"/>
              </a:rPr>
              <a:t> </a:t>
            </a:r>
            <a:r>
              <a:rPr lang="en-US" sz="2200" kern="100" dirty="0" err="1">
                <a:latin typeface="Times New Roman"/>
                <a:ea typeface="Calibri"/>
              </a:rPr>
              <a:t>nội</a:t>
            </a:r>
            <a:r>
              <a:rPr lang="en-US" sz="2200" kern="100" dirty="0">
                <a:latin typeface="Times New Roman"/>
                <a:ea typeface="Calibri"/>
              </a:rPr>
              <a:t> dung </a:t>
            </a:r>
            <a:r>
              <a:rPr lang="en-US" sz="2200" kern="100" dirty="0" err="1">
                <a:latin typeface="Times New Roman"/>
                <a:ea typeface="Calibri"/>
              </a:rPr>
              <a:t>chủ</a:t>
            </a:r>
            <a:r>
              <a:rPr lang="en-US" sz="2200" kern="100" dirty="0">
                <a:latin typeface="Times New Roman"/>
                <a:ea typeface="Calibri"/>
              </a:rPr>
              <a:t> </a:t>
            </a:r>
            <a:r>
              <a:rPr lang="en-US" sz="2200" kern="100" dirty="0" err="1">
                <a:latin typeface="Times New Roman"/>
                <a:ea typeface="Calibri"/>
              </a:rPr>
              <a:t>đề</a:t>
            </a:r>
            <a:r>
              <a:rPr lang="en-US" sz="2200" kern="100" dirty="0">
                <a:latin typeface="Times New Roman"/>
                <a:ea typeface="Calibri"/>
              </a:rPr>
              <a:t>.</a:t>
            </a:r>
            <a:endParaRPr lang="en-US" sz="2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90500" y="3886200"/>
            <a:ext cx="4533900" cy="281307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90170" marR="89535" indent="-3810" algn="just">
              <a:lnSpc>
                <a:spcPct val="115000"/>
              </a:lnSpc>
              <a:spcAft>
                <a:spcPts val="600"/>
              </a:spcAft>
            </a:pPr>
            <a:endParaRPr lang="en-US" sz="2200" kern="100" dirty="0" smtClean="0">
              <a:effectLst/>
              <a:latin typeface="Times New Roman"/>
              <a:ea typeface="Calibri"/>
              <a:cs typeface="Times New Roman"/>
            </a:endParaRPr>
          </a:p>
          <a:p>
            <a:pPr marL="90170" marR="89535" indent="-3810" algn="just">
              <a:lnSpc>
                <a:spcPct val="115000"/>
              </a:lnSpc>
              <a:spcAft>
                <a:spcPts val="600"/>
              </a:spcAft>
            </a:pPr>
            <a:endParaRPr lang="en-US" sz="2200" kern="100" dirty="0" smtClean="0">
              <a:effectLst/>
              <a:latin typeface="Times New Roman"/>
              <a:ea typeface="Calibri"/>
              <a:cs typeface="Times New Roman"/>
            </a:endParaRPr>
          </a:p>
          <a:p>
            <a:pPr marL="90170" marR="89535" indent="-3810" algn="just">
              <a:lnSpc>
                <a:spcPct val="115000"/>
              </a:lnSpc>
              <a:spcAft>
                <a:spcPts val="600"/>
              </a:spcAft>
            </a:pPr>
            <a:endParaRPr lang="en-US" sz="2200" kern="100" dirty="0" smtClean="0">
              <a:latin typeface="Times New Roman"/>
              <a:ea typeface="Calibri"/>
              <a:cs typeface="Times New Roman"/>
            </a:endParaRPr>
          </a:p>
          <a:p>
            <a:pPr marL="90170" marR="89535" indent="-3810" algn="just">
              <a:lnSpc>
                <a:spcPct val="115000"/>
              </a:lnSpc>
              <a:spcAft>
                <a:spcPts val="600"/>
              </a:spcAft>
            </a:pPr>
            <a:endParaRPr lang="en-US" sz="2200" kern="100" dirty="0" smtClean="0">
              <a:effectLst/>
              <a:latin typeface="Times New Roman"/>
              <a:ea typeface="Calibri"/>
              <a:cs typeface="Times New Roman"/>
            </a:endParaRPr>
          </a:p>
          <a:p>
            <a:pPr marL="90170" marR="89535" indent="-3810" algn="just">
              <a:lnSpc>
                <a:spcPct val="115000"/>
              </a:lnSpc>
              <a:spcAft>
                <a:spcPts val="600"/>
              </a:spcAft>
            </a:pPr>
            <a:endParaRPr lang="en-US" sz="2200" kern="100" dirty="0">
              <a:latin typeface="Times New Roman"/>
              <a:ea typeface="Calibri"/>
              <a:cs typeface="Times New Roman"/>
            </a:endParaRPr>
          </a:p>
          <a:p>
            <a:pPr marL="90170" marR="89535" indent="-3810" algn="just">
              <a:lnSpc>
                <a:spcPct val="115000"/>
              </a:lnSpc>
              <a:spcAft>
                <a:spcPts val="600"/>
              </a:spcAft>
            </a:pPr>
            <a:endParaRPr lang="en-US" sz="2200" kern="100" dirty="0">
              <a:effectLst/>
              <a:latin typeface="Times New Roman"/>
              <a:ea typeface="Calibri"/>
              <a:cs typeface="Times New Roman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181600" y="3946469"/>
            <a:ext cx="3962400" cy="246221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514600" y="3365659"/>
            <a:ext cx="0" cy="52054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7741920" y="3429000"/>
            <a:ext cx="0" cy="457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5212080" y="3946469"/>
            <a:ext cx="39624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da-DK" sz="2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khẳng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khắc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hài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hoà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152400" y="3946469"/>
            <a:ext cx="4572000" cy="2628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170" marR="89535" indent="-3810" algn="just">
              <a:lnSpc>
                <a:spcPct val="115000"/>
              </a:lnSpc>
              <a:spcAft>
                <a:spcPts val="600"/>
              </a:spcAft>
            </a:pPr>
            <a:r>
              <a:rPr lang="da-DK" sz="2200" kern="100" dirty="0" smtClean="0">
                <a:latin typeface="Times New Roman"/>
                <a:ea typeface="Calibri"/>
                <a:cs typeface="Times New Roman"/>
              </a:rPr>
              <a:t>- </a:t>
            </a:r>
            <a:r>
              <a:rPr lang="da-DK" sz="2200" kern="100" dirty="0">
                <a:latin typeface="Times New Roman"/>
                <a:ea typeface="Calibri"/>
                <a:cs typeface="Times New Roman"/>
              </a:rPr>
              <a:t>Lặp đủ (mô </a:t>
            </a:r>
            <a:r>
              <a:rPr lang="da-DK" sz="2200" kern="100" dirty="0" smtClean="0">
                <a:latin typeface="Times New Roman"/>
                <a:ea typeface="Calibri"/>
                <a:cs typeface="Times New Roman"/>
              </a:rPr>
              <a:t>hình: </a:t>
            </a:r>
            <a:r>
              <a:rPr lang="da-DK" sz="2200" kern="100" dirty="0">
                <a:latin typeface="Times New Roman"/>
                <a:ea typeface="Calibri"/>
                <a:cs typeface="Times New Roman"/>
              </a:rPr>
              <a:t>A-B-C/A-B-C)</a:t>
            </a:r>
            <a:endParaRPr lang="en-US" sz="2200" kern="100" dirty="0">
              <a:latin typeface="Times New Roman"/>
              <a:ea typeface="Calibri"/>
              <a:cs typeface="Times New Roman"/>
            </a:endParaRPr>
          </a:p>
          <a:p>
            <a:pPr marL="90170" marR="89535" indent="-3810" algn="just">
              <a:lnSpc>
                <a:spcPct val="115000"/>
              </a:lnSpc>
              <a:spcAft>
                <a:spcPts val="600"/>
              </a:spcAft>
            </a:pPr>
            <a:r>
              <a:rPr lang="da-DK" sz="2200" kern="100" dirty="0">
                <a:latin typeface="Times New Roman"/>
                <a:ea typeface="Calibri"/>
                <a:cs typeface="Times New Roman"/>
              </a:rPr>
              <a:t>Lặp khác (mô hình A-B-C/A-B-D)</a:t>
            </a:r>
            <a:endParaRPr lang="en-US" sz="2200" kern="100" dirty="0">
              <a:latin typeface="Times New Roman"/>
              <a:ea typeface="Calibri"/>
              <a:cs typeface="Times New Roman"/>
            </a:endParaRPr>
          </a:p>
          <a:p>
            <a:pPr marL="90170" marR="89535" indent="-3810" algn="just">
              <a:lnSpc>
                <a:spcPct val="115000"/>
              </a:lnSpc>
              <a:spcAft>
                <a:spcPts val="600"/>
              </a:spcAft>
            </a:pPr>
            <a:r>
              <a:rPr lang="da-DK" sz="2200" kern="100" dirty="0">
                <a:latin typeface="Times New Roman"/>
                <a:ea typeface="Calibri"/>
                <a:cs typeface="Times New Roman"/>
              </a:rPr>
              <a:t>- Lặp thừa </a:t>
            </a:r>
            <a:r>
              <a:rPr lang="en-US" sz="2200" kern="100" dirty="0">
                <a:latin typeface="Times New Roman"/>
                <a:ea typeface="Calibri"/>
                <a:cs typeface="Times New Roman"/>
              </a:rPr>
              <a:t>(</a:t>
            </a:r>
            <a:r>
              <a:rPr lang="en-US" sz="2200" kern="100" dirty="0" err="1">
                <a:latin typeface="Times New Roman"/>
                <a:ea typeface="Calibri"/>
                <a:cs typeface="Times New Roman"/>
              </a:rPr>
              <a:t>mô</a:t>
            </a:r>
            <a:r>
              <a:rPr lang="en-US" sz="2200" kern="1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Times New Roman"/>
                <a:ea typeface="Calibri"/>
                <a:cs typeface="Times New Roman"/>
              </a:rPr>
              <a:t>hình</a:t>
            </a:r>
            <a:r>
              <a:rPr lang="en-US" sz="2200" kern="100" dirty="0">
                <a:latin typeface="Times New Roman"/>
                <a:ea typeface="Calibri"/>
                <a:cs typeface="Times New Roman"/>
              </a:rPr>
              <a:t> A - B - C. A - B - C - D)</a:t>
            </a:r>
          </a:p>
          <a:p>
            <a:pPr marL="90170" marR="89535" indent="-3810" algn="just">
              <a:lnSpc>
                <a:spcPct val="115000"/>
              </a:lnSpc>
              <a:spcAft>
                <a:spcPts val="600"/>
              </a:spcAft>
            </a:pPr>
            <a:r>
              <a:rPr lang="en-US" sz="2200" kern="100" dirty="0">
                <a:latin typeface="Times New Roman"/>
                <a:ea typeface="Calibri"/>
                <a:cs typeface="Times New Roman"/>
              </a:rPr>
              <a:t>- </a:t>
            </a:r>
            <a:r>
              <a:rPr lang="en-US" sz="2200" kern="100" dirty="0" err="1">
                <a:latin typeface="Times New Roman"/>
                <a:ea typeface="Calibri"/>
                <a:cs typeface="Times New Roman"/>
              </a:rPr>
              <a:t>Lặp</a:t>
            </a:r>
            <a:r>
              <a:rPr lang="en-US" sz="2200" kern="1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Times New Roman"/>
                <a:ea typeface="Calibri"/>
                <a:cs typeface="Times New Roman"/>
              </a:rPr>
              <a:t>thiếu</a:t>
            </a:r>
            <a:r>
              <a:rPr lang="en-US" sz="2200" kern="100" dirty="0">
                <a:latin typeface="Times New Roman"/>
                <a:ea typeface="Calibri"/>
                <a:cs typeface="Times New Roman"/>
              </a:rPr>
              <a:t> (</a:t>
            </a:r>
            <a:r>
              <a:rPr lang="en-US" sz="2200" kern="100" dirty="0" err="1">
                <a:latin typeface="Times New Roman"/>
                <a:ea typeface="Calibri"/>
                <a:cs typeface="Times New Roman"/>
              </a:rPr>
              <a:t>mô</a:t>
            </a:r>
            <a:r>
              <a:rPr lang="en-US" sz="2200" kern="1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Times New Roman"/>
                <a:ea typeface="Calibri"/>
                <a:cs typeface="Times New Roman"/>
              </a:rPr>
              <a:t>hình</a:t>
            </a:r>
            <a:r>
              <a:rPr lang="en-US" sz="2200" kern="100" dirty="0">
                <a:latin typeface="Times New Roman"/>
                <a:ea typeface="Calibri"/>
                <a:cs typeface="Times New Roman"/>
              </a:rPr>
              <a:t> A - B - C.A - B).</a:t>
            </a:r>
            <a:endParaRPr lang="en-US" sz="2200" kern="100" dirty="0">
              <a:effectLst/>
              <a:latin typeface="Times New Roma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5005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13" grpId="0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3000" r="-5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0" y="2286000"/>
            <a:ext cx="355578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KHỞI ĐỘNG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19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7000"/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3692"/>
            <a:ext cx="8610600" cy="619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u="sng" dirty="0" smtClean="0">
                <a:latin typeface="Times New Roman" pitchFamily="18" charset="0"/>
                <a:cs typeface="Times New Roman" pitchFamily="18" charset="0"/>
              </a:rPr>
              <a:t>NGỮ LIỆU</a:t>
            </a:r>
          </a:p>
          <a:p>
            <a:pPr algn="ctr"/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tu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tu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cú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4135" indent="-226695" algn="just">
              <a:lnSpc>
                <a:spcPct val="115000"/>
              </a:lnSpc>
              <a:spcAft>
                <a:spcPts val="0"/>
              </a:spcAft>
            </a:pPr>
            <a:r>
              <a:rPr lang="en-US" sz="2400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a. 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Con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sóng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dưới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lòng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sâu</a:t>
            </a:r>
            <a:endParaRPr lang="en-US" sz="2800" kern="100" dirty="0">
              <a:latin typeface="Times New Roman"/>
              <a:ea typeface="Calibri"/>
              <a:cs typeface="Times New Roman"/>
            </a:endParaRPr>
          </a:p>
          <a:p>
            <a:pPr marL="64135" indent="-226695" algn="just">
              <a:lnSpc>
                <a:spcPct val="115000"/>
              </a:lnSpc>
              <a:spcAft>
                <a:spcPts val="0"/>
              </a:spcAft>
            </a:pP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Con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sóng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trên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mặt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nước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2800" kern="100" dirty="0">
              <a:latin typeface="Times New Roman"/>
              <a:ea typeface="Calibri"/>
              <a:cs typeface="Times New Roman"/>
            </a:endParaRPr>
          </a:p>
          <a:p>
            <a:pPr marL="64135" indent="-226695" algn="just">
              <a:lnSpc>
                <a:spcPct val="115000"/>
              </a:lnSpc>
              <a:spcAft>
                <a:spcPts val="0"/>
              </a:spcAft>
            </a:pP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                        (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Sóng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– </a:t>
            </a:r>
            <a:r>
              <a:rPr lang="en-US" sz="2400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Xuân</a:t>
            </a:r>
            <a:r>
              <a:rPr lang="en-US" sz="2400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Quỳnh</a:t>
            </a:r>
            <a:r>
              <a:rPr lang="en-US" sz="2400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)</a:t>
            </a:r>
            <a:endParaRPr lang="en-US" sz="2800" kern="100" dirty="0">
              <a:latin typeface="Times New Roman"/>
              <a:ea typeface="Calibri"/>
              <a:cs typeface="Times New Roman"/>
            </a:endParaRPr>
          </a:p>
          <a:p>
            <a:pPr marL="64135" indent="-226695" algn="just">
              <a:lnSpc>
                <a:spcPct val="115000"/>
              </a:lnSpc>
              <a:spcAft>
                <a:spcPts val="0"/>
              </a:spcAft>
            </a:pPr>
            <a:r>
              <a:rPr lang="en-US" sz="2400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  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Thân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em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như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trái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bần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trôi</a:t>
            </a:r>
            <a:endParaRPr lang="en-US" sz="2800" kern="100" dirty="0">
              <a:latin typeface="Times New Roman"/>
              <a:ea typeface="Calibri"/>
              <a:cs typeface="Times New Roman"/>
            </a:endParaRPr>
          </a:p>
          <a:p>
            <a:pPr marL="64135" indent="-226695" algn="just">
              <a:lnSpc>
                <a:spcPct val="115000"/>
              </a:lnSpc>
              <a:spcAft>
                <a:spcPts val="0"/>
              </a:spcAft>
            </a:pP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Gió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dập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sóng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dồi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biết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tát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về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đâu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..</a:t>
            </a:r>
            <a:endParaRPr lang="en-US" sz="2800" kern="100" dirty="0">
              <a:latin typeface="Times New Roman"/>
              <a:ea typeface="Calibri"/>
              <a:cs typeface="Times New Roman"/>
            </a:endParaRPr>
          </a:p>
          <a:p>
            <a:pPr marL="64135" indent="-226695" algn="just">
              <a:lnSpc>
                <a:spcPct val="115000"/>
              </a:lnSpc>
              <a:spcAft>
                <a:spcPts val="0"/>
              </a:spcAft>
            </a:pPr>
            <a:r>
              <a:rPr lang="en-US" sz="2400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                        (</a:t>
            </a:r>
            <a:r>
              <a:rPr lang="en-US" sz="2400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Ca</a:t>
            </a:r>
            <a:r>
              <a:rPr lang="en-US" sz="2400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dao</a:t>
            </a:r>
            <a:r>
              <a:rPr lang="en-US" sz="2400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)</a:t>
            </a:r>
            <a:endParaRPr lang="en-US" sz="2800" kern="100" dirty="0">
              <a:latin typeface="Times New Roman"/>
              <a:ea typeface="Calibri"/>
              <a:cs typeface="Times New Roman"/>
            </a:endParaRPr>
          </a:p>
          <a:p>
            <a:pPr marL="64135" indent="-226695" algn="just">
              <a:lnSpc>
                <a:spcPct val="115000"/>
              </a:lnSpc>
              <a:spcAft>
                <a:spcPts val="0"/>
              </a:spcAft>
            </a:pPr>
            <a:r>
              <a:rPr lang="en-US" sz="2400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c.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Nướng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dân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đen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trên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ngọn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lửa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hung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tàn</a:t>
            </a:r>
            <a:endParaRPr lang="en-US" sz="2800" kern="100" dirty="0">
              <a:latin typeface="Times New Roman"/>
              <a:ea typeface="Calibri"/>
              <a:cs typeface="Times New Roman"/>
            </a:endParaRPr>
          </a:p>
          <a:p>
            <a:pPr marL="64135" indent="-226695" algn="just">
              <a:lnSpc>
                <a:spcPct val="115000"/>
              </a:lnSpc>
              <a:spcAft>
                <a:spcPts val="0"/>
              </a:spcAft>
            </a:pP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Vùi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con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đỏ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xuống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dưới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hầm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tai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vạ</a:t>
            </a:r>
            <a:endParaRPr lang="en-US" sz="2800" kern="100" dirty="0">
              <a:latin typeface="Times New Roman"/>
              <a:ea typeface="Calibri"/>
              <a:cs typeface="Times New Roman"/>
            </a:endParaRPr>
          </a:p>
          <a:p>
            <a:pPr marL="64135" indent="-226695" algn="just">
              <a:lnSpc>
                <a:spcPct val="115000"/>
              </a:lnSpc>
              <a:spcAft>
                <a:spcPts val="0"/>
              </a:spcAft>
            </a:pP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                (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Đại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cáo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bình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Ngô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– </a:t>
            </a:r>
            <a:r>
              <a:rPr lang="en-US" sz="2400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Nguyễn</a:t>
            </a:r>
            <a:r>
              <a:rPr lang="en-US" sz="2400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Trãi</a:t>
            </a:r>
            <a:r>
              <a:rPr lang="en-US" sz="2400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)</a:t>
            </a:r>
            <a:endParaRPr lang="en-US" sz="2800" kern="100" dirty="0">
              <a:latin typeface="Times New Roman"/>
              <a:ea typeface="Calibri"/>
              <a:cs typeface="Times New Roman"/>
            </a:endParaRPr>
          </a:p>
          <a:p>
            <a:pPr marL="64135" indent="-226695" algn="just">
              <a:lnSpc>
                <a:spcPct val="115000"/>
              </a:lnSpc>
              <a:spcAft>
                <a:spcPts val="0"/>
              </a:spcAft>
            </a:pPr>
            <a:r>
              <a:rPr lang="en-US" sz="2400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d.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không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ai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chôn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cất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tiếng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đàn</a:t>
            </a:r>
            <a:endParaRPr lang="en-US" sz="2800" kern="100" dirty="0">
              <a:latin typeface="Times New Roman"/>
              <a:ea typeface="Calibri"/>
              <a:cs typeface="Times New Roman"/>
            </a:endParaRPr>
          </a:p>
          <a:p>
            <a:pPr marL="64135" indent="-226695" algn="just">
              <a:lnSpc>
                <a:spcPct val="115000"/>
              </a:lnSpc>
              <a:spcAft>
                <a:spcPts val="0"/>
              </a:spcAft>
            </a:pP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tiếng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đàn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như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cỏ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mọc</a:t>
            </a:r>
            <a:r>
              <a:rPr lang="en-US" sz="2400" i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hoang</a:t>
            </a:r>
            <a:endParaRPr lang="en-US" sz="2800" kern="100" dirty="0">
              <a:latin typeface="Times New Roman"/>
              <a:ea typeface="Calibri"/>
              <a:cs typeface="Times New Roman"/>
            </a:endParaRPr>
          </a:p>
          <a:p>
            <a:r>
              <a:rPr lang="en-US" sz="2400" kern="100" dirty="0">
                <a:solidFill>
                  <a:srgbClr val="000000"/>
                </a:solidFill>
                <a:latin typeface="Times New Roman"/>
                <a:ea typeface="Calibri"/>
              </a:rPr>
              <a:t>(</a:t>
            </a:r>
            <a:r>
              <a:rPr lang="en-US" sz="2400" i="1" kern="100" dirty="0" err="1">
                <a:solidFill>
                  <a:srgbClr val="000000"/>
                </a:solidFill>
                <a:latin typeface="Times New Roman"/>
                <a:ea typeface="Calibri"/>
              </a:rPr>
              <a:t>Đàn</a:t>
            </a:r>
            <a:r>
              <a:rPr lang="en-US" sz="2400" i="1" kern="100" dirty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en-US" sz="2400" i="1" kern="100" dirty="0" err="1">
                <a:solidFill>
                  <a:srgbClr val="000000"/>
                </a:solidFill>
                <a:latin typeface="Times New Roman"/>
                <a:ea typeface="Calibri"/>
              </a:rPr>
              <a:t>ghi</a:t>
            </a:r>
            <a:r>
              <a:rPr lang="en-US" sz="2400" i="1" kern="100" dirty="0">
                <a:solidFill>
                  <a:srgbClr val="000000"/>
                </a:solidFill>
                <a:latin typeface="Times New Roman"/>
                <a:ea typeface="Calibri"/>
              </a:rPr>
              <a:t> ta </a:t>
            </a:r>
            <a:r>
              <a:rPr lang="en-US" sz="2400" i="1" kern="100" dirty="0" err="1">
                <a:solidFill>
                  <a:srgbClr val="000000"/>
                </a:solidFill>
                <a:latin typeface="Times New Roman"/>
                <a:ea typeface="Calibri"/>
              </a:rPr>
              <a:t>của</a:t>
            </a:r>
            <a:r>
              <a:rPr lang="en-US" sz="2400" i="1" kern="100" dirty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en-US" sz="2400" i="1" kern="100" dirty="0" err="1">
                <a:solidFill>
                  <a:srgbClr val="000000"/>
                </a:solidFill>
                <a:latin typeface="Times New Roman"/>
                <a:ea typeface="Calibri"/>
              </a:rPr>
              <a:t>Lor-ca</a:t>
            </a:r>
            <a:r>
              <a:rPr lang="en-US" sz="2400" kern="100" dirty="0">
                <a:solidFill>
                  <a:srgbClr val="000000"/>
                </a:solidFill>
                <a:latin typeface="Times New Roman"/>
                <a:ea typeface="Calibri"/>
              </a:rPr>
              <a:t> – </a:t>
            </a:r>
            <a:r>
              <a:rPr lang="en-US" sz="2400" kern="100" dirty="0" err="1">
                <a:solidFill>
                  <a:srgbClr val="000000"/>
                </a:solidFill>
                <a:latin typeface="Times New Roman"/>
                <a:ea typeface="Calibri"/>
              </a:rPr>
              <a:t>Thanh</a:t>
            </a:r>
            <a:r>
              <a:rPr lang="en-US" sz="2400" kern="100" dirty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Times New Roman"/>
                <a:ea typeface="Calibri"/>
              </a:rPr>
              <a:t>Thảo</a:t>
            </a:r>
            <a:r>
              <a:rPr lang="en-US" sz="2400" kern="100" dirty="0">
                <a:solidFill>
                  <a:srgbClr val="000000"/>
                </a:solidFill>
                <a:latin typeface="Times New Roman"/>
                <a:ea typeface="Calibri"/>
              </a:rPr>
              <a:t>)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42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593033"/>
              </p:ext>
            </p:extLst>
          </p:nvPr>
        </p:nvGraphicFramePr>
        <p:xfrm>
          <a:off x="0" y="1"/>
          <a:ext cx="9144000" cy="67463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0600"/>
                <a:gridCol w="990600"/>
                <a:gridCol w="3352800"/>
              </a:tblGrid>
              <a:tr h="52513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NGỮ</a:t>
                      </a:r>
                      <a:r>
                        <a:rPr lang="en-US" sz="2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LIỆU</a:t>
                      </a:r>
                      <a:endParaRPr lang="en-US" sz="2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BPTT</a:t>
                      </a:r>
                      <a:endParaRPr lang="en-US" sz="2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TÁC</a:t>
                      </a:r>
                      <a:r>
                        <a:rPr lang="en-US" sz="2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DUNG</a:t>
                      </a:r>
                      <a:endParaRPr lang="en-US" sz="2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0233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41381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9241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85094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77325" y="533400"/>
            <a:ext cx="4724401" cy="871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135" lvl="0" indent="-226695" algn="just">
              <a:lnSpc>
                <a:spcPct val="115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200" i="1" kern="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Con </a:t>
            </a:r>
            <a:r>
              <a:rPr lang="en-US" sz="2200" i="1" kern="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sóng</a:t>
            </a:r>
            <a:r>
              <a:rPr lang="en-US" sz="2200" i="1" kern="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200" i="1" kern="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dưới</a:t>
            </a:r>
            <a:r>
              <a:rPr lang="en-US" sz="2200" i="1" kern="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200" i="1" kern="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lòng</a:t>
            </a:r>
            <a:r>
              <a:rPr lang="en-US" sz="2200" i="1" kern="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200" i="1" kern="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sâu</a:t>
            </a:r>
            <a:endParaRPr lang="en-US" sz="2200" kern="1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64135" lvl="0" indent="-226695" algn="just">
              <a:lnSpc>
                <a:spcPct val="115000"/>
              </a:lnSpc>
            </a:pPr>
            <a:r>
              <a:rPr lang="en-US" sz="2200" i="1" kern="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Con </a:t>
            </a:r>
            <a:r>
              <a:rPr lang="en-US" sz="2200" i="1" kern="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sóng</a:t>
            </a:r>
            <a:r>
              <a:rPr lang="en-US" sz="2200" i="1" kern="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200" i="1" kern="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trên</a:t>
            </a:r>
            <a:r>
              <a:rPr lang="en-US" sz="2200" i="1" kern="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200" i="1" kern="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mặt</a:t>
            </a:r>
            <a:r>
              <a:rPr lang="en-US" sz="2200" i="1" kern="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200" i="1" kern="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nước</a:t>
            </a:r>
            <a:r>
              <a:rPr lang="en-US" sz="2200" i="1" kern="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en-US" sz="2200" kern="1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5241" y="1922975"/>
            <a:ext cx="4741899" cy="820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135" indent="-226695" algn="just">
              <a:lnSpc>
                <a:spcPct val="115000"/>
              </a:lnSpc>
              <a:spcAft>
                <a:spcPts val="0"/>
              </a:spcAft>
            </a:pPr>
            <a:r>
              <a:rPr lang="en-US" sz="2200" i="1" kern="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Thân</a:t>
            </a:r>
            <a:r>
              <a:rPr lang="en-US" sz="2200" i="1" kern="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200" i="1" kern="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em</a:t>
            </a:r>
            <a:r>
              <a:rPr lang="en-US" sz="2200" i="1" kern="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200" i="1" kern="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như</a:t>
            </a:r>
            <a:r>
              <a:rPr lang="en-US" sz="2200" i="1" kern="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200" i="1" kern="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trái</a:t>
            </a:r>
            <a:r>
              <a:rPr lang="en-US" sz="2200" i="1" kern="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200" i="1" kern="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bần</a:t>
            </a:r>
            <a:r>
              <a:rPr lang="en-US" sz="2200" i="1" kern="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200" i="1" kern="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trôi</a:t>
            </a:r>
            <a:endParaRPr lang="en-US" sz="2200" kern="1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en-US" sz="2200" i="1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Gió</a:t>
            </a:r>
            <a:r>
              <a:rPr lang="en-US" sz="2200" i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200" i="1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dập</a:t>
            </a:r>
            <a:r>
              <a:rPr lang="en-US" sz="2200" i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200" i="1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sóng</a:t>
            </a:r>
            <a:r>
              <a:rPr lang="en-US" sz="2200" i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200" i="1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dồi</a:t>
            </a:r>
            <a:r>
              <a:rPr lang="en-US" sz="2200" i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200" i="1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biết</a:t>
            </a:r>
            <a:r>
              <a:rPr lang="en-US" sz="2200" i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200" i="1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tát</a:t>
            </a:r>
            <a:r>
              <a:rPr lang="en-US" sz="2200" i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200" i="1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về</a:t>
            </a:r>
            <a:r>
              <a:rPr lang="en-US" sz="2200" i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200" i="1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đâu</a:t>
            </a:r>
            <a:r>
              <a:rPr lang="en-US" sz="2200" i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39693" y="3276600"/>
            <a:ext cx="5039539" cy="871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135" indent="-226695" algn="just">
              <a:lnSpc>
                <a:spcPct val="115000"/>
              </a:lnSpc>
              <a:spcAft>
                <a:spcPts val="0"/>
              </a:spcAft>
            </a:pPr>
            <a:r>
              <a:rPr lang="en-US" sz="2200" kern="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c. </a:t>
            </a:r>
            <a:r>
              <a:rPr lang="en-US" sz="2200" i="1" kern="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Nướng</a:t>
            </a:r>
            <a:r>
              <a:rPr lang="en-US" sz="2200" i="1" kern="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200" i="1" kern="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dân</a:t>
            </a:r>
            <a:r>
              <a:rPr lang="en-US" sz="2200" i="1" kern="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200" i="1" kern="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đen</a:t>
            </a:r>
            <a:r>
              <a:rPr lang="en-US" sz="2200" i="1" kern="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200" i="1" kern="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trên</a:t>
            </a:r>
            <a:r>
              <a:rPr lang="en-US" sz="2200" i="1" kern="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200" i="1" kern="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ngọn</a:t>
            </a:r>
            <a:r>
              <a:rPr lang="en-US" sz="2200" i="1" kern="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200" i="1" kern="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lửa</a:t>
            </a:r>
            <a:r>
              <a:rPr lang="en-US" sz="2200" i="1" kern="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hung </a:t>
            </a:r>
            <a:r>
              <a:rPr lang="en-US" sz="2200" i="1" kern="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tàn</a:t>
            </a:r>
            <a:endParaRPr lang="en-US" sz="2200" kern="1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64135" indent="-226695" algn="just">
              <a:lnSpc>
                <a:spcPct val="115000"/>
              </a:lnSpc>
              <a:spcAft>
                <a:spcPts val="0"/>
              </a:spcAft>
            </a:pPr>
            <a:r>
              <a:rPr lang="en-US" sz="2200" i="1" kern="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Vùi</a:t>
            </a:r>
            <a:r>
              <a:rPr lang="en-US" sz="2200" i="1" kern="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con </a:t>
            </a:r>
            <a:r>
              <a:rPr lang="en-US" sz="2200" i="1" kern="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đỏ</a:t>
            </a:r>
            <a:r>
              <a:rPr lang="en-US" sz="2200" i="1" kern="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200" i="1" kern="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xuống</a:t>
            </a:r>
            <a:r>
              <a:rPr lang="en-US" sz="2200" i="1" kern="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200" i="1" kern="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dưới</a:t>
            </a:r>
            <a:r>
              <a:rPr lang="en-US" sz="2200" i="1" kern="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200" i="1" kern="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hầm</a:t>
            </a:r>
            <a:r>
              <a:rPr lang="en-US" sz="2200" i="1" kern="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tai </a:t>
            </a:r>
            <a:r>
              <a:rPr lang="en-US" sz="2200" i="1" kern="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vạ</a:t>
            </a:r>
            <a:endParaRPr lang="en-US" sz="2200" kern="100" dirty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" y="5105400"/>
            <a:ext cx="4724401" cy="871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135" indent="-226695" algn="just">
              <a:lnSpc>
                <a:spcPct val="115000"/>
              </a:lnSpc>
              <a:spcAft>
                <a:spcPts val="0"/>
              </a:spcAf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200" i="1" kern="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không</a:t>
            </a:r>
            <a:r>
              <a:rPr lang="en-US" sz="2200" i="1" kern="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200" i="1" kern="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ai</a:t>
            </a:r>
            <a:r>
              <a:rPr lang="en-US" sz="2200" i="1" kern="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200" i="1" kern="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chôn</a:t>
            </a:r>
            <a:r>
              <a:rPr lang="en-US" sz="2200" i="1" kern="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200" i="1" kern="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cất</a:t>
            </a:r>
            <a:r>
              <a:rPr lang="en-US" sz="2200" i="1" kern="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200" i="1" kern="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tiếng</a:t>
            </a:r>
            <a:r>
              <a:rPr lang="en-US" sz="2200" i="1" kern="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200" i="1" kern="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đàn</a:t>
            </a:r>
            <a:endParaRPr lang="en-US" sz="2200" kern="1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64135" indent="-226695" algn="just">
              <a:lnSpc>
                <a:spcPct val="115000"/>
              </a:lnSpc>
              <a:spcAft>
                <a:spcPts val="0"/>
              </a:spcAft>
            </a:pPr>
            <a:r>
              <a:rPr lang="en-US" sz="2200" i="1" kern="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tiếng</a:t>
            </a:r>
            <a:r>
              <a:rPr lang="en-US" sz="2200" i="1" kern="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200" i="1" kern="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đàn</a:t>
            </a:r>
            <a:r>
              <a:rPr lang="en-US" sz="2200" i="1" kern="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200" i="1" kern="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như</a:t>
            </a:r>
            <a:r>
              <a:rPr lang="en-US" sz="2200" i="1" kern="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200" i="1" kern="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cỏ</a:t>
            </a:r>
            <a:r>
              <a:rPr lang="en-US" sz="2200" i="1" kern="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200" i="1" kern="0" dirty="0" err="1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mọc</a:t>
            </a:r>
            <a:r>
              <a:rPr lang="en-US" sz="2200" i="1" kern="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200" i="1" kern="0" dirty="0" err="1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hoang</a:t>
            </a:r>
            <a:endParaRPr lang="en-US" sz="2200" kern="1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63440" y="548788"/>
            <a:ext cx="12203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Lặp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trúc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24400" y="1855113"/>
            <a:ext cx="10695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38174" y="3124200"/>
            <a:ext cx="105575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lặp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trúc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32207" y="5038219"/>
            <a:ext cx="9617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so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15000" y="538371"/>
            <a:ext cx="3447769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điêu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endParaRPr lang="en-US" sz="2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tha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en-US" sz="2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93924" y="1681371"/>
            <a:ext cx="344362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endParaRPr lang="en-US" sz="2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Niềm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băn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khoăn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trăn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nữ</a:t>
            </a:r>
            <a:endParaRPr lang="en-US" sz="2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93924" y="3205371"/>
            <a:ext cx="33957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điêu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điệu</a:t>
            </a:r>
            <a:endParaRPr lang="en-US" sz="2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ác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thù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căm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phẫn</a:t>
            </a:r>
            <a:endParaRPr lang="en-US" sz="2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80178" y="5029200"/>
            <a:ext cx="351622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endParaRPr lang="en-US" sz="21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niềm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tiếc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ngợi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mãnh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067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3000" r="-5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/>
          <p:nvPr/>
        </p:nvSpPr>
        <p:spPr>
          <a:xfrm>
            <a:off x="76200" y="304800"/>
            <a:ext cx="8915400" cy="609600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453390" marR="0" lvl="0" indent="-226695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PHIẾU BÀI TẬP 1</a:t>
            </a:r>
            <a:endParaRPr kumimoji="0" lang="en-US" sz="22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Calibri"/>
              <a:cs typeface="Times New Roman"/>
            </a:endParaRPr>
          </a:p>
          <a:p>
            <a:pPr marL="453390" marR="0" lvl="0" indent="-226695" algn="just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Bài</a:t>
            </a:r>
            <a:r>
              <a:rPr kumimoji="0" lang="en-US" sz="22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 1 (</a:t>
            </a:r>
            <a:r>
              <a:rPr kumimoji="0" lang="en-US" sz="2200" b="1" i="0" u="none" strike="noStrike" kern="1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sgk</a:t>
            </a:r>
            <a:r>
              <a:rPr kumimoji="0" lang="en-US" sz="22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/24): P</a:t>
            </a:r>
            <a:r>
              <a:rPr kumimoji="0" lang="vi-VN" sz="2200" b="1" i="0" u="none" strike="noStrike" kern="1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hân tích tác dụng của biện pháp tu từ được</a:t>
            </a:r>
            <a:r>
              <a:rPr kumimoji="0" lang="vi-VN" sz="2200" b="1" i="0" u="none" strike="noStrike" kern="100" cap="none" spc="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 </a:t>
            </a:r>
            <a:r>
              <a:rPr kumimoji="0" lang="vi-VN" sz="2200" b="1" i="0" u="none" strike="noStrike" kern="1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sử</a:t>
            </a:r>
            <a:r>
              <a:rPr kumimoji="0" lang="vi-VN" sz="2200" b="1" i="0" u="none" strike="noStrike" kern="100" cap="none" spc="-4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 </a:t>
            </a:r>
            <a:r>
              <a:rPr kumimoji="0" lang="vi-VN" sz="2200" b="1" i="0" u="none" strike="noStrike" kern="1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dụng</a:t>
            </a:r>
            <a:r>
              <a:rPr kumimoji="0" lang="vi-VN" sz="2200" b="1" i="0" u="none" strike="noStrike" kern="100" cap="none" spc="-3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 </a:t>
            </a:r>
            <a:r>
              <a:rPr kumimoji="0" lang="vi-VN" sz="2200" b="1" i="0" u="none" strike="noStrike" kern="1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trong</a:t>
            </a:r>
            <a:r>
              <a:rPr kumimoji="0" lang="vi-VN" sz="2200" b="1" i="0" u="none" strike="noStrike" kern="100" cap="none" spc="-3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 </a:t>
            </a:r>
            <a:r>
              <a:rPr kumimoji="0" lang="vi-VN" sz="2200" b="1" i="0" u="none" strike="noStrike" kern="1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các</a:t>
            </a:r>
            <a:r>
              <a:rPr kumimoji="0" lang="vi-VN" sz="2200" b="1" i="0" u="none" strike="noStrike" kern="100" cap="none" spc="-4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 </a:t>
            </a:r>
            <a:r>
              <a:rPr kumimoji="0" lang="vi-VN" sz="2200" b="1" i="0" u="none" strike="noStrike" kern="1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ngữ</a:t>
            </a:r>
            <a:r>
              <a:rPr kumimoji="0" lang="vi-VN" sz="2200" b="1" i="0" u="none" strike="noStrike" kern="100" cap="none" spc="-3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 </a:t>
            </a:r>
            <a:r>
              <a:rPr kumimoji="0" lang="vi-VN" sz="2200" b="1" i="0" u="none" strike="noStrike" kern="1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liệu</a:t>
            </a:r>
            <a:r>
              <a:rPr kumimoji="0" lang="vi-VN" sz="2200" b="1" i="0" u="none" strike="noStrike" kern="100" cap="none" spc="-3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 </a:t>
            </a:r>
            <a:r>
              <a:rPr kumimoji="0" lang="vi-VN" sz="2200" b="1" i="0" u="none" strike="noStrike" kern="1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trích</a:t>
            </a:r>
            <a:r>
              <a:rPr kumimoji="0" lang="vi-VN" sz="2200" b="1" i="0" u="none" strike="noStrike" kern="100" cap="none" spc="-3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 </a:t>
            </a:r>
            <a:r>
              <a:rPr kumimoji="0" lang="vi-VN" sz="2200" b="1" i="0" u="none" strike="noStrike" kern="1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từ</a:t>
            </a:r>
            <a:r>
              <a:rPr kumimoji="0" lang="vi-VN" sz="2200" b="1" i="0" u="none" strike="noStrike" kern="100" cap="none" spc="-6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 </a:t>
            </a:r>
            <a:r>
              <a:rPr kumimoji="0" lang="vi-VN" sz="2200" b="1" i="0" u="none" strike="noStrike" kern="1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VB</a:t>
            </a:r>
            <a:r>
              <a:rPr kumimoji="0" lang="vi-VN" sz="2200" b="1" i="0" u="none" strike="noStrike" kern="100" cap="none" spc="-3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 </a:t>
            </a:r>
            <a:r>
              <a:rPr kumimoji="0" lang="vi-VN" sz="2200" b="1" i="0" u="none" strike="noStrike" kern="1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đọc</a:t>
            </a:r>
            <a:r>
              <a:rPr kumimoji="0" lang="vi-VN" sz="2200" b="1" i="0" u="none" strike="noStrike" kern="100" cap="none" spc="-4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 </a:t>
            </a:r>
            <a:r>
              <a:rPr kumimoji="0" lang="vi-VN" sz="2200" b="1" i="0" u="none" strike="noStrike" kern="1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hiểu</a:t>
            </a:r>
            <a:r>
              <a:rPr kumimoji="0" lang="vi-VN" sz="2200" b="1" i="0" u="none" strike="noStrike" kern="100" cap="none" spc="-4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 </a:t>
            </a:r>
            <a:r>
              <a:rPr kumimoji="0" lang="vi-VN" sz="2200" b="1" i="1" u="none" strike="noStrike" kern="1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Tiễn</a:t>
            </a:r>
            <a:r>
              <a:rPr kumimoji="0" lang="vi-VN" sz="2200" b="1" i="1" u="none" strike="noStrike" kern="100" cap="none" spc="-5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 </a:t>
            </a:r>
            <a:r>
              <a:rPr kumimoji="0" lang="vi-VN" sz="2200" b="1" i="1" u="none" strike="noStrike" kern="1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dặn</a:t>
            </a:r>
            <a:r>
              <a:rPr kumimoji="0" lang="vi-VN" sz="2200" b="1" i="1" u="none" strike="noStrike" kern="100" cap="none" spc="-3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 </a:t>
            </a:r>
            <a:r>
              <a:rPr kumimoji="0" lang="vi-VN" sz="2200" b="1" i="1" u="none" strike="noStrike" kern="1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người</a:t>
            </a:r>
            <a:r>
              <a:rPr kumimoji="0" lang="vi-VN" sz="2200" b="1" i="1" u="none" strike="noStrike" kern="100" cap="none" spc="-3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 </a:t>
            </a:r>
            <a:r>
              <a:rPr kumimoji="0" lang="vi-VN" sz="2200" b="1" i="1" u="none" strike="noStrike" kern="1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yêu</a:t>
            </a:r>
            <a:endParaRPr kumimoji="0" lang="en-US" sz="22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Calibri"/>
              <a:cs typeface="Times New Roman"/>
            </a:endParaRPr>
          </a:p>
          <a:p>
            <a:pPr marL="322580" marR="0" lvl="0" indent="-228600" algn="just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Times New Roman"/>
                <a:ea typeface="Times New Roman"/>
              </a:rPr>
              <a:t>a. </a:t>
            </a:r>
            <a:r>
              <a:rPr kumimoji="0" lang="vi-V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Times New Roman"/>
                <a:ea typeface="Times New Roman"/>
              </a:rPr>
              <a:t>Biện </a:t>
            </a:r>
            <a:r>
              <a:rPr kumimoji="0" lang="vi-VN" sz="2200" b="0" i="0" u="none" strike="noStrike" kern="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Times New Roman"/>
                <a:ea typeface="Times New Roman"/>
              </a:rPr>
              <a:t>pháp tu từ được sử dụng</a:t>
            </a:r>
            <a:r>
              <a:rPr kumimoji="0" lang="vi-VN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  <a:t>	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  <a:p>
            <a:pPr marL="90170" marR="0" lvl="0" indent="-3810" algn="just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=&gt; </a:t>
            </a:r>
            <a:r>
              <a:rPr kumimoji="0" lang="en-US" sz="2200" b="0" i="0" u="none" strike="noStrike" kern="1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Tác</a:t>
            </a:r>
            <a:r>
              <a:rPr kumimoji="0" lang="en-US" sz="22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 </a:t>
            </a:r>
            <a:r>
              <a:rPr kumimoji="0" lang="en-US" sz="2200" b="0" i="0" u="none" strike="noStrike" kern="1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dụng</a:t>
            </a:r>
            <a:r>
              <a:rPr kumimoji="0" lang="en-US" sz="2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:		</a:t>
            </a:r>
          </a:p>
          <a:p>
            <a:pPr marL="90170" marR="0" lvl="0" indent="-3810" algn="just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		</a:t>
            </a:r>
          </a:p>
          <a:p>
            <a:pPr marL="322580" marR="0" lvl="0" indent="-228600" algn="just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Times New Roman"/>
                <a:ea typeface="Times New Roman"/>
              </a:rPr>
              <a:t>b. </a:t>
            </a:r>
            <a:r>
              <a:rPr kumimoji="0" lang="vi-V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Times New Roman"/>
                <a:ea typeface="Times New Roman"/>
              </a:rPr>
              <a:t>Biện </a:t>
            </a:r>
            <a:r>
              <a:rPr kumimoji="0" lang="vi-VN" sz="2200" b="0" i="0" u="none" strike="noStrike" kern="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Times New Roman"/>
                <a:ea typeface="Times New Roman"/>
              </a:rPr>
              <a:t>pháp tu từ được sử dụng</a:t>
            </a:r>
            <a:r>
              <a:rPr kumimoji="0" lang="vi-VN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  <a:t>	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  <a:p>
            <a:pPr marL="90170" lvl="0" indent="-3810" algn="just">
              <a:lnSpc>
                <a:spcPct val="150000"/>
              </a:lnSpc>
              <a:spcAft>
                <a:spcPts val="600"/>
              </a:spcAft>
            </a:pPr>
            <a:r>
              <a:rPr kumimoji="0" lang="en-US" sz="2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	</a:t>
            </a:r>
            <a:r>
              <a:rPr lang="en-US" sz="2200" kern="100" dirty="0">
                <a:solidFill>
                  <a:sysClr val="windowText" lastClr="000000"/>
                </a:solidFill>
                <a:latin typeface="Times New Roman"/>
                <a:ea typeface="Calibri"/>
                <a:cs typeface="Times New Roman"/>
              </a:rPr>
              <a:t> =&gt; </a:t>
            </a:r>
            <a:r>
              <a:rPr lang="en-US" sz="2200" kern="100" dirty="0" err="1">
                <a:solidFill>
                  <a:sysClr val="windowText" lastClr="000000"/>
                </a:solidFill>
                <a:latin typeface="Times New Roman"/>
                <a:ea typeface="Calibri"/>
                <a:cs typeface="Times New Roman"/>
              </a:rPr>
              <a:t>Tác</a:t>
            </a:r>
            <a:r>
              <a:rPr lang="en-US" sz="2200" kern="100" dirty="0">
                <a:solidFill>
                  <a:sysClr val="windowText" lastClr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kumimoji="0" lang="en-US" sz="2200" b="0" i="0" u="none" strike="noStrike" kern="1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dụng</a:t>
            </a:r>
            <a:r>
              <a:rPr kumimoji="0" lang="en-US" sz="2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:		</a:t>
            </a:r>
          </a:p>
          <a:p>
            <a:pPr marL="90170" marR="0" lvl="0" indent="-3810" algn="just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		</a:t>
            </a:r>
          </a:p>
          <a:p>
            <a:pPr marL="322580" marR="0" lvl="0" indent="-228600" algn="just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Times New Roman"/>
                <a:ea typeface="Times New Roman"/>
              </a:rPr>
              <a:t>c. </a:t>
            </a:r>
            <a:r>
              <a:rPr kumimoji="0" lang="vi-V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Times New Roman"/>
                <a:ea typeface="Times New Roman"/>
              </a:rPr>
              <a:t>Biện </a:t>
            </a:r>
            <a:r>
              <a:rPr kumimoji="0" lang="vi-VN" sz="2200" b="0" i="0" u="none" strike="noStrike" kern="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Times New Roman"/>
                <a:ea typeface="Times New Roman"/>
              </a:rPr>
              <a:t>pháp tu từ được sử dụng</a:t>
            </a:r>
            <a:r>
              <a:rPr kumimoji="0" lang="vi-VN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  <a:t>	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  <a:p>
            <a:pPr marL="90170" lvl="0" indent="-3810" algn="just">
              <a:lnSpc>
                <a:spcPct val="150000"/>
              </a:lnSpc>
              <a:spcAft>
                <a:spcPts val="600"/>
              </a:spcAft>
            </a:pPr>
            <a:r>
              <a:rPr kumimoji="0" lang="en-US" sz="2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	</a:t>
            </a:r>
            <a:r>
              <a:rPr lang="en-US" sz="2200" kern="100" dirty="0">
                <a:solidFill>
                  <a:sysClr val="windowText" lastClr="000000"/>
                </a:solidFill>
                <a:latin typeface="Times New Roman"/>
                <a:ea typeface="Calibri"/>
                <a:cs typeface="Times New Roman"/>
              </a:rPr>
              <a:t> =&gt; </a:t>
            </a:r>
            <a:r>
              <a:rPr lang="en-US" sz="2200" kern="100" dirty="0" err="1">
                <a:solidFill>
                  <a:sysClr val="windowText" lastClr="000000"/>
                </a:solidFill>
                <a:latin typeface="Times New Roman"/>
                <a:ea typeface="Calibri"/>
                <a:cs typeface="Times New Roman"/>
              </a:rPr>
              <a:t>Tác</a:t>
            </a:r>
            <a:r>
              <a:rPr lang="en-US" sz="2200" kern="100" dirty="0">
                <a:solidFill>
                  <a:sysClr val="windowText" lastClr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kumimoji="0" lang="en-US" sz="2200" b="0" i="0" u="none" strike="noStrike" kern="1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dụng</a:t>
            </a:r>
            <a:r>
              <a:rPr kumimoji="0" lang="en-US" sz="2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:		</a:t>
            </a:r>
          </a:p>
          <a:p>
            <a:pPr marL="90170" marR="0" lvl="0" indent="-3810" algn="just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Calibri"/>
                <a:cs typeface="Times New Roman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0500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52400" y="152400"/>
            <a:ext cx="8839200" cy="666410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0"/>
            <a:ext cx="8839200" cy="60016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PHIẾU BÀI TẬP SỐ 1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vi-VN" sz="2400" kern="100" dirty="0" smtClean="0">
                <a:latin typeface="Times New Roman"/>
                <a:ea typeface="Calibri"/>
              </a:rPr>
              <a:t>Biện </a:t>
            </a:r>
            <a:r>
              <a:rPr lang="vi-VN" sz="2400" kern="100" dirty="0">
                <a:latin typeface="Times New Roman"/>
                <a:ea typeface="Calibri"/>
              </a:rPr>
              <a:t>pháp tu từ được sử dụng là </a:t>
            </a:r>
            <a:r>
              <a:rPr lang="vi-VN" sz="2400" i="1" kern="100" dirty="0">
                <a:latin typeface="Times New Roman"/>
                <a:ea typeface="Calibri"/>
              </a:rPr>
              <a:t>nhân hoá </a:t>
            </a:r>
            <a:r>
              <a:rPr lang="vi-VN" sz="2400" kern="100" dirty="0">
                <a:latin typeface="Times New Roman"/>
                <a:ea typeface="Calibri"/>
              </a:rPr>
              <a:t>(</a:t>
            </a:r>
            <a:r>
              <a:rPr lang="vi-VN" sz="2400" i="1" kern="100" dirty="0">
                <a:latin typeface="Times New Roman"/>
                <a:ea typeface="Calibri"/>
              </a:rPr>
              <a:t>chim chích ... gọi anh...; chim nhạn... nhủ anh...</a:t>
            </a:r>
            <a:r>
              <a:rPr lang="vi-VN" sz="2400" kern="100" dirty="0">
                <a:latin typeface="Times New Roman"/>
                <a:ea typeface="Calibri"/>
              </a:rPr>
              <a:t>), lặp cấu trúc (</a:t>
            </a:r>
            <a:r>
              <a:rPr lang="vi-VN" sz="2400" i="1" kern="100" dirty="0">
                <a:latin typeface="Times New Roman"/>
                <a:ea typeface="Calibri"/>
              </a:rPr>
              <a:t>anh quay lại; anh quay đi</a:t>
            </a:r>
            <a:r>
              <a:rPr lang="vi-VN" sz="2400" kern="100" dirty="0" smtClean="0">
                <a:latin typeface="Times New Roman"/>
                <a:ea typeface="Calibri"/>
              </a:rPr>
              <a:t>).</a:t>
            </a:r>
            <a:endParaRPr lang="en-US" sz="2400" kern="100" dirty="0" smtClean="0">
              <a:latin typeface="Times New Roman"/>
              <a:ea typeface="Calibri"/>
            </a:endParaRPr>
          </a:p>
          <a:p>
            <a:pPr>
              <a:lnSpc>
                <a:spcPct val="200000"/>
              </a:lnSpc>
            </a:pPr>
            <a:r>
              <a:rPr lang="en-US" sz="2400" kern="100" dirty="0" smtClean="0">
                <a:latin typeface="Times New Roman"/>
                <a:ea typeface="Calibri"/>
              </a:rPr>
              <a:t>=&gt;</a:t>
            </a:r>
            <a:r>
              <a:rPr lang="vi-VN" sz="2400" kern="100" dirty="0" smtClean="0">
                <a:latin typeface="Times New Roman"/>
                <a:ea typeface="Calibri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20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vi-VN" sz="2400" kern="100" dirty="0">
                <a:latin typeface="Times New Roman"/>
                <a:ea typeface="Calibri"/>
              </a:rPr>
              <a:t>Biện pháp tu từ được sử dụng trong câu thơ: lặp cấu trúc. Mô hình câu được lặp lại là “</a:t>
            </a:r>
            <a:r>
              <a:rPr lang="vi-VN" sz="2400" i="1" kern="100" dirty="0">
                <a:latin typeface="Times New Roman"/>
                <a:ea typeface="Calibri"/>
              </a:rPr>
              <a:t>Đừng bỏ X giữa Y</a:t>
            </a:r>
            <a:r>
              <a:rPr lang="vi-VN" sz="2400" kern="100" dirty="0">
                <a:latin typeface="Times New Roman"/>
                <a:ea typeface="Calibri"/>
              </a:rPr>
              <a:t>”.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20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33600" y="1720096"/>
            <a:ext cx="6858000" cy="1785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2200" dirty="0">
                <a:latin typeface="Times New Roman" pitchFamily="18" charset="0"/>
                <a:cs typeface="Times New Roman" pitchFamily="18" charset="0"/>
              </a:rPr>
              <a:t>Việc sử dụng phép nhân hoá và lặp cấu trúc làm cho câu thơ tăng thêm tính biểu cảm và giàu tính hình tượng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tha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day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dứt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chàng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trai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dành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2057400" y="4551243"/>
            <a:ext cx="6583680" cy="162095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7945" marR="61595" algn="just">
              <a:spcBef>
                <a:spcPts val="240"/>
              </a:spcBef>
              <a:spcAft>
                <a:spcPts val="240"/>
              </a:spcAft>
            </a:pPr>
            <a:r>
              <a:rPr lang="en-US" sz="2400" dirty="0">
                <a:latin typeface="Times New Roman"/>
                <a:ea typeface="Times New Roman"/>
              </a:rPr>
              <a:t>- </a:t>
            </a:r>
            <a:r>
              <a:rPr lang="en-US" sz="2400" dirty="0" err="1">
                <a:latin typeface="Times New Roman"/>
                <a:ea typeface="Times New Roman"/>
              </a:rPr>
              <a:t>Tạo</a:t>
            </a:r>
            <a:r>
              <a:rPr lang="en-US" sz="2400" dirty="0">
                <a:latin typeface="Times New Roman"/>
                <a:ea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</a:rPr>
              <a:t>giọng</a:t>
            </a:r>
            <a:r>
              <a:rPr lang="en-US" sz="2400" dirty="0">
                <a:latin typeface="Times New Roman"/>
                <a:ea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</a:rPr>
              <a:t>điệu</a:t>
            </a:r>
            <a:r>
              <a:rPr lang="en-US" sz="2400" dirty="0">
                <a:latin typeface="Times New Roman"/>
                <a:ea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</a:rPr>
              <a:t>tha</a:t>
            </a:r>
            <a:r>
              <a:rPr lang="en-US" sz="2400" dirty="0">
                <a:latin typeface="Times New Roman"/>
                <a:ea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</a:rPr>
              <a:t>thiết</a:t>
            </a:r>
            <a:r>
              <a:rPr lang="en-US" sz="2400" dirty="0">
                <a:latin typeface="Times New Roman"/>
                <a:ea typeface="Times New Roman"/>
              </a:rPr>
              <a:t>,  </a:t>
            </a:r>
            <a:r>
              <a:rPr lang="en-US" sz="2400" dirty="0" err="1">
                <a:latin typeface="Times New Roman"/>
                <a:ea typeface="Times New Roman"/>
              </a:rPr>
              <a:t>tính</a:t>
            </a:r>
            <a:r>
              <a:rPr lang="en-US" sz="2400" dirty="0">
                <a:latin typeface="Times New Roman"/>
                <a:ea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</a:rPr>
              <a:t>nhịp</a:t>
            </a:r>
            <a:r>
              <a:rPr lang="en-US" sz="2400" dirty="0">
                <a:latin typeface="Times New Roman"/>
                <a:ea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</a:rPr>
              <a:t>nhàng</a:t>
            </a:r>
            <a:r>
              <a:rPr lang="en-US" sz="2400" dirty="0">
                <a:latin typeface="Times New Roman"/>
                <a:ea typeface="Times New Roman"/>
              </a:rPr>
              <a:t>, </a:t>
            </a:r>
            <a:r>
              <a:rPr lang="en-US" sz="2400" dirty="0" err="1">
                <a:latin typeface="Times New Roman"/>
                <a:ea typeface="Times New Roman"/>
              </a:rPr>
              <a:t>cân</a:t>
            </a:r>
            <a:r>
              <a:rPr lang="en-US" sz="2400" dirty="0">
                <a:latin typeface="Times New Roman"/>
                <a:ea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</a:rPr>
              <a:t>đối</a:t>
            </a:r>
            <a:r>
              <a:rPr lang="en-US" sz="2400" dirty="0">
                <a:latin typeface="Times New Roman"/>
                <a:ea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</a:rPr>
              <a:t>cho</a:t>
            </a:r>
            <a:r>
              <a:rPr lang="en-US" sz="2400" dirty="0">
                <a:latin typeface="Times New Roman"/>
                <a:ea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</a:rPr>
              <a:t>câu</a:t>
            </a:r>
            <a:r>
              <a:rPr lang="en-US" sz="2400" dirty="0">
                <a:latin typeface="Times New Roman"/>
                <a:ea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</a:rPr>
              <a:t>thơ</a:t>
            </a:r>
            <a:r>
              <a:rPr lang="en-US" sz="2400" dirty="0">
                <a:latin typeface="Times New Roman"/>
                <a:ea typeface="Times New Roman"/>
              </a:rPr>
              <a:t>.</a:t>
            </a:r>
            <a:endParaRPr lang="en-US" sz="2000" dirty="0">
              <a:latin typeface="Times New Roman"/>
              <a:ea typeface="Times New Roman"/>
            </a:endParaRPr>
          </a:p>
          <a:p>
            <a:pPr marL="67945" marR="61595" algn="just">
              <a:spcBef>
                <a:spcPts val="240"/>
              </a:spcBef>
              <a:spcAft>
                <a:spcPts val="240"/>
              </a:spcAft>
            </a:pPr>
            <a:r>
              <a:rPr lang="en-US" sz="2400" b="1" dirty="0">
                <a:latin typeface="Times New Roman"/>
                <a:ea typeface="Times New Roman"/>
              </a:rPr>
              <a:t>-</a:t>
            </a:r>
            <a:r>
              <a:rPr lang="en-US" sz="2400" dirty="0">
                <a:latin typeface="Times New Roman"/>
                <a:ea typeface="Times New Roman"/>
              </a:rPr>
              <a:t> </a:t>
            </a:r>
            <a:r>
              <a:rPr lang="vi-VN" sz="2400" dirty="0">
                <a:latin typeface="Times New Roman"/>
                <a:ea typeface="Times New Roman"/>
              </a:rPr>
              <a:t>Cách lặp lại này có tác dụng nhấn mạnh, biểu cảm, thể hiện tình cảm tha thiết của người yêu.</a:t>
            </a:r>
            <a:endParaRPr lang="en-US" sz="20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58223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76200" y="152400"/>
            <a:ext cx="8991600" cy="666410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0"/>
            <a:ext cx="8839200" cy="681725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PHIẾU BÀI TẬP SỐ 1</a:t>
            </a:r>
          </a:p>
          <a:p>
            <a:pPr algn="just">
              <a:lnSpc>
                <a:spcPct val="150000"/>
              </a:lnSpc>
            </a:pP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vi-VN" sz="2300" dirty="0">
                <a:latin typeface="Times New Roman" pitchFamily="18" charset="0"/>
                <a:cs typeface="Times New Roman" pitchFamily="18" charset="0"/>
              </a:rPr>
              <a:t>Biện pháp tu từ được sử dụng trong câu thơ: lặp cấu trúc. Mô hình câu được lặp lại là “</a:t>
            </a:r>
            <a:r>
              <a:rPr lang="vi-VN" sz="2300" i="1" dirty="0">
                <a:latin typeface="Times New Roman" pitchFamily="18" charset="0"/>
                <a:cs typeface="Times New Roman" pitchFamily="18" charset="0"/>
              </a:rPr>
              <a:t>Không lấy được nhau mùa X, ta sẽ lấy nhau khi Y</a:t>
            </a:r>
            <a:r>
              <a:rPr lang="vi-VN" sz="2300" dirty="0">
                <a:latin typeface="Times New Roman" pitchFamily="18" charset="0"/>
                <a:cs typeface="Times New Roman" pitchFamily="18" charset="0"/>
              </a:rPr>
              <a:t>”. </a:t>
            </a:r>
            <a:endParaRPr lang="en-US" sz="23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200000"/>
              </a:lnSpc>
            </a:pPr>
            <a:endParaRPr lang="en-US" sz="23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endParaRPr lang="en-US" sz="23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endParaRPr lang="en-US" sz="23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endParaRPr lang="en-US" sz="23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endParaRPr lang="en-US" sz="23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endParaRPr lang="en-US" sz="23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81200" y="1863496"/>
            <a:ext cx="6812280" cy="150810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giọng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tha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nhàng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300" dirty="0">
                <a:latin typeface="Times New Roman" pitchFamily="18" charset="0"/>
                <a:cs typeface="Times New Roman" pitchFamily="18" charset="0"/>
              </a:rPr>
              <a:t>Cách lặp lại này vừa có tác dụng nhấn mạnh, biểu cảm vừa thể hiện tình cảm tha thiết, thề hẹn của người yêu.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73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3000" r="-5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/>
          <p:nvPr/>
        </p:nvSpPr>
        <p:spPr>
          <a:xfrm>
            <a:off x="152400" y="381000"/>
            <a:ext cx="8991600" cy="6400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453390" indent="-226695" algn="ctr">
              <a:lnSpc>
                <a:spcPct val="107000"/>
              </a:lnSpc>
              <a:spcAft>
                <a:spcPts val="600"/>
              </a:spcAft>
            </a:pPr>
            <a:r>
              <a:rPr lang="en-US" sz="2300" b="1" kern="100" dirty="0">
                <a:effectLst/>
                <a:latin typeface="Times New Roman"/>
                <a:ea typeface="Calibri"/>
                <a:cs typeface="Times New Roman"/>
              </a:rPr>
              <a:t>PHIẾU BÀI TẬP 2</a:t>
            </a:r>
            <a:endParaRPr lang="en-US" sz="2300" kern="100" dirty="0">
              <a:effectLst/>
              <a:latin typeface="Times New Roman"/>
              <a:ea typeface="Calibri"/>
              <a:cs typeface="Times New Roman"/>
            </a:endParaRPr>
          </a:p>
          <a:p>
            <a:pPr marL="453390" indent="-226695" algn="just">
              <a:lnSpc>
                <a:spcPct val="107000"/>
              </a:lnSpc>
              <a:spcAft>
                <a:spcPts val="600"/>
              </a:spcAft>
            </a:pPr>
            <a:r>
              <a:rPr lang="en-US" sz="2300" b="1" kern="100" dirty="0" err="1">
                <a:effectLst/>
                <a:latin typeface="Times New Roman"/>
                <a:ea typeface="Calibri"/>
                <a:cs typeface="Times New Roman"/>
              </a:rPr>
              <a:t>Bài</a:t>
            </a:r>
            <a:r>
              <a:rPr lang="en-US" sz="2300" b="1" kern="100" dirty="0">
                <a:effectLst/>
                <a:latin typeface="Times New Roman"/>
                <a:ea typeface="Calibri"/>
                <a:cs typeface="Times New Roman"/>
              </a:rPr>
              <a:t> 2 (</a:t>
            </a:r>
            <a:r>
              <a:rPr lang="en-US" sz="2300" b="1" kern="100" dirty="0" err="1">
                <a:effectLst/>
                <a:latin typeface="Times New Roman"/>
                <a:ea typeface="Calibri"/>
                <a:cs typeface="Times New Roman"/>
              </a:rPr>
              <a:t>sgk</a:t>
            </a:r>
            <a:r>
              <a:rPr lang="en-US" sz="2300" b="1" kern="100" dirty="0">
                <a:effectLst/>
                <a:latin typeface="Times New Roman"/>
                <a:ea typeface="Calibri"/>
                <a:cs typeface="Times New Roman"/>
              </a:rPr>
              <a:t>/tr24): P</a:t>
            </a:r>
            <a:r>
              <a:rPr lang="vi-VN" sz="2300" b="1" kern="100" dirty="0">
                <a:solidFill>
                  <a:srgbClr val="221F1F"/>
                </a:solidFill>
                <a:effectLst/>
                <a:latin typeface="Times New Roman"/>
                <a:ea typeface="Calibri"/>
                <a:cs typeface="Times New Roman"/>
              </a:rPr>
              <a:t>hân</a:t>
            </a:r>
            <a:r>
              <a:rPr lang="vi-VN" sz="2300" b="1" kern="100" spc="-30" dirty="0">
                <a:solidFill>
                  <a:srgbClr val="221F1F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vi-VN" sz="2300" b="1" kern="100" dirty="0">
                <a:solidFill>
                  <a:srgbClr val="221F1F"/>
                </a:solidFill>
                <a:effectLst/>
                <a:latin typeface="Times New Roman"/>
                <a:ea typeface="Calibri"/>
                <a:cs typeface="Times New Roman"/>
              </a:rPr>
              <a:t>tích</a:t>
            </a:r>
            <a:r>
              <a:rPr lang="vi-VN" sz="2300" b="1" kern="100" spc="-30" dirty="0">
                <a:solidFill>
                  <a:srgbClr val="221F1F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vi-VN" sz="2300" b="1" kern="100" dirty="0">
                <a:solidFill>
                  <a:srgbClr val="221F1F"/>
                </a:solidFill>
                <a:effectLst/>
                <a:latin typeface="Times New Roman"/>
                <a:ea typeface="Calibri"/>
                <a:cs typeface="Times New Roman"/>
              </a:rPr>
              <a:t>tác</a:t>
            </a:r>
            <a:r>
              <a:rPr lang="vi-VN" sz="2300" b="1" kern="100" spc="-35" dirty="0">
                <a:solidFill>
                  <a:srgbClr val="221F1F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vi-VN" sz="2300" b="1" kern="100" dirty="0">
                <a:solidFill>
                  <a:srgbClr val="221F1F"/>
                </a:solidFill>
                <a:effectLst/>
                <a:latin typeface="Times New Roman"/>
                <a:ea typeface="Calibri"/>
                <a:cs typeface="Times New Roman"/>
              </a:rPr>
              <a:t>dụng</a:t>
            </a:r>
            <a:r>
              <a:rPr lang="vi-VN" sz="2300" b="1" kern="100" spc="-30" dirty="0">
                <a:solidFill>
                  <a:srgbClr val="221F1F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vi-VN" sz="2300" b="1" kern="100" dirty="0">
                <a:solidFill>
                  <a:srgbClr val="221F1F"/>
                </a:solidFill>
                <a:effectLst/>
                <a:latin typeface="Times New Roman"/>
                <a:ea typeface="Calibri"/>
                <a:cs typeface="Times New Roman"/>
              </a:rPr>
              <a:t>của</a:t>
            </a:r>
            <a:r>
              <a:rPr lang="vi-VN" sz="2300" b="1" kern="100" spc="-35" dirty="0">
                <a:solidFill>
                  <a:srgbClr val="221F1F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vi-VN" sz="2300" b="1" kern="100" dirty="0">
                <a:solidFill>
                  <a:srgbClr val="221F1F"/>
                </a:solidFill>
                <a:effectLst/>
                <a:latin typeface="Times New Roman"/>
                <a:ea typeface="Calibri"/>
                <a:cs typeface="Times New Roman"/>
              </a:rPr>
              <a:t>biện</a:t>
            </a:r>
            <a:r>
              <a:rPr lang="vi-VN" sz="2300" b="1" kern="100" spc="-35" dirty="0">
                <a:solidFill>
                  <a:srgbClr val="221F1F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vi-VN" sz="2300" b="1" kern="100" dirty="0">
                <a:solidFill>
                  <a:srgbClr val="221F1F"/>
                </a:solidFill>
                <a:effectLst/>
                <a:latin typeface="Times New Roman"/>
                <a:ea typeface="Calibri"/>
                <a:cs typeface="Times New Roman"/>
              </a:rPr>
              <a:t>pháp</a:t>
            </a:r>
            <a:r>
              <a:rPr lang="vi-VN" sz="2300" b="1" kern="100" spc="-30" dirty="0">
                <a:solidFill>
                  <a:srgbClr val="221F1F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vi-VN" sz="2300" b="1" kern="100" dirty="0">
                <a:solidFill>
                  <a:srgbClr val="221F1F"/>
                </a:solidFill>
                <a:effectLst/>
                <a:latin typeface="Times New Roman"/>
                <a:ea typeface="Calibri"/>
                <a:cs typeface="Times New Roman"/>
              </a:rPr>
              <a:t>điệp</a:t>
            </a:r>
            <a:r>
              <a:rPr lang="vi-VN" sz="2300" b="1" kern="100" spc="-30" dirty="0">
                <a:solidFill>
                  <a:srgbClr val="221F1F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vi-VN" sz="2300" b="1" kern="100" dirty="0">
                <a:solidFill>
                  <a:srgbClr val="221F1F"/>
                </a:solidFill>
                <a:effectLst/>
                <a:latin typeface="Times New Roman"/>
                <a:ea typeface="Calibri"/>
                <a:cs typeface="Times New Roman"/>
              </a:rPr>
              <a:t>cú</a:t>
            </a:r>
            <a:r>
              <a:rPr lang="vi-VN" sz="2300" b="1" kern="100" spc="-30" dirty="0">
                <a:solidFill>
                  <a:srgbClr val="221F1F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vi-VN" sz="2300" b="1" kern="100" dirty="0">
                <a:solidFill>
                  <a:srgbClr val="221F1F"/>
                </a:solidFill>
                <a:effectLst/>
                <a:latin typeface="Times New Roman"/>
                <a:ea typeface="Calibri"/>
                <a:cs typeface="Times New Roman"/>
              </a:rPr>
              <a:t>pháp</a:t>
            </a:r>
            <a:r>
              <a:rPr lang="vi-VN" sz="2300" b="1" kern="100" spc="-30" dirty="0">
                <a:solidFill>
                  <a:srgbClr val="221F1F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vi-VN" sz="2300" b="1" kern="100" dirty="0">
                <a:solidFill>
                  <a:srgbClr val="221F1F"/>
                </a:solidFill>
                <a:effectLst/>
                <a:latin typeface="Times New Roman"/>
                <a:ea typeface="Calibri"/>
                <a:cs typeface="Times New Roman"/>
              </a:rPr>
              <a:t>(lặp</a:t>
            </a:r>
            <a:r>
              <a:rPr lang="vi-VN" sz="2300" b="1" kern="100" spc="-290" dirty="0">
                <a:solidFill>
                  <a:srgbClr val="221F1F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vi-VN" sz="2300" b="1" kern="100" dirty="0">
                <a:solidFill>
                  <a:srgbClr val="221F1F"/>
                </a:solidFill>
                <a:effectLst/>
                <a:latin typeface="Times New Roman"/>
                <a:ea typeface="Calibri"/>
                <a:cs typeface="Times New Roman"/>
              </a:rPr>
              <a:t>cấu</a:t>
            </a:r>
            <a:r>
              <a:rPr lang="vi-VN" sz="2300" b="1" kern="100" spc="-30" dirty="0">
                <a:solidFill>
                  <a:srgbClr val="221F1F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vi-VN" sz="2300" b="1" kern="100" dirty="0">
                <a:solidFill>
                  <a:srgbClr val="221F1F"/>
                </a:solidFill>
                <a:effectLst/>
                <a:latin typeface="Times New Roman"/>
                <a:ea typeface="Calibri"/>
                <a:cs typeface="Times New Roman"/>
              </a:rPr>
              <a:t>trúc)</a:t>
            </a:r>
            <a:endParaRPr lang="en-US" sz="2300" kern="100" dirty="0">
              <a:effectLst/>
              <a:latin typeface="Times New Roman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221F1F"/>
              </a:buClr>
              <a:buFont typeface="+mj-lt"/>
              <a:buAutoNum type="alphaLcPeriod"/>
            </a:pPr>
            <a:r>
              <a:rPr lang="en-US" sz="2300" kern="0" dirty="0" err="1">
                <a:solidFill>
                  <a:srgbClr val="221F1F"/>
                </a:solidFill>
                <a:effectLst/>
                <a:latin typeface="Times New Roman"/>
                <a:ea typeface="Times New Roman"/>
              </a:rPr>
              <a:t>Cách</a:t>
            </a:r>
            <a:r>
              <a:rPr lang="en-US" sz="2300" kern="0" dirty="0">
                <a:solidFill>
                  <a:srgbClr val="221F1F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en-US" sz="2300" kern="0" dirty="0" err="1">
                <a:solidFill>
                  <a:srgbClr val="221F1F"/>
                </a:solidFill>
                <a:effectLst/>
                <a:latin typeface="Times New Roman"/>
                <a:ea typeface="Times New Roman"/>
              </a:rPr>
              <a:t>thức</a:t>
            </a:r>
            <a:r>
              <a:rPr lang="en-US" sz="2300" kern="0" dirty="0">
                <a:solidFill>
                  <a:srgbClr val="221F1F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en-US" sz="2300" kern="0" dirty="0" err="1">
                <a:solidFill>
                  <a:srgbClr val="221F1F"/>
                </a:solidFill>
                <a:effectLst/>
                <a:latin typeface="Times New Roman"/>
                <a:ea typeface="Times New Roman"/>
              </a:rPr>
              <a:t>lặp</a:t>
            </a:r>
            <a:r>
              <a:rPr lang="en-US" sz="2300" kern="0" dirty="0">
                <a:solidFill>
                  <a:srgbClr val="221F1F"/>
                </a:solidFill>
                <a:effectLst/>
                <a:latin typeface="Times New Roman"/>
                <a:ea typeface="Times New Roman"/>
              </a:rPr>
              <a:t>:</a:t>
            </a:r>
            <a:r>
              <a:rPr lang="vi-VN" sz="2300" kern="0" dirty="0">
                <a:effectLst/>
                <a:latin typeface="Times New Roman"/>
                <a:ea typeface="Times New Roman"/>
              </a:rPr>
              <a:t>	</a:t>
            </a:r>
            <a:endParaRPr lang="en-US" sz="2300" kern="0" dirty="0">
              <a:effectLst/>
              <a:latin typeface="Times New Roman"/>
              <a:ea typeface="Times New Roman"/>
            </a:endParaRPr>
          </a:p>
          <a:p>
            <a:pPr marL="90170" indent="-3810" algn="just">
              <a:lnSpc>
                <a:spcPct val="150000"/>
              </a:lnSpc>
              <a:spcAft>
                <a:spcPts val="600"/>
              </a:spcAft>
            </a:pPr>
            <a:r>
              <a:rPr lang="en-US" sz="2300" kern="100" dirty="0">
                <a:effectLst/>
                <a:latin typeface="Times New Roman"/>
                <a:ea typeface="Calibri"/>
                <a:cs typeface="Times New Roman"/>
              </a:rPr>
              <a:t>	</a:t>
            </a:r>
            <a:r>
              <a:rPr lang="en-US" sz="2300" kern="100" dirty="0" err="1">
                <a:effectLst/>
                <a:latin typeface="Times New Roman"/>
                <a:ea typeface="Calibri"/>
                <a:cs typeface="Times New Roman"/>
              </a:rPr>
              <a:t>Tác</a:t>
            </a:r>
            <a:r>
              <a:rPr lang="en-US" sz="2300" kern="1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300" kern="100" dirty="0" err="1">
                <a:effectLst/>
                <a:latin typeface="Times New Roman"/>
                <a:ea typeface="Calibri"/>
                <a:cs typeface="Times New Roman"/>
              </a:rPr>
              <a:t>dụng</a:t>
            </a:r>
            <a:r>
              <a:rPr lang="en-US" sz="2300" kern="100" dirty="0">
                <a:effectLst/>
                <a:latin typeface="Times New Roman"/>
                <a:ea typeface="Calibri"/>
                <a:cs typeface="Times New Roman"/>
              </a:rPr>
              <a:t>:		</a:t>
            </a:r>
          </a:p>
          <a:p>
            <a:pPr marL="90170" indent="-3810" algn="just">
              <a:lnSpc>
                <a:spcPct val="150000"/>
              </a:lnSpc>
              <a:spcAft>
                <a:spcPts val="600"/>
              </a:spcAft>
            </a:pPr>
            <a:r>
              <a:rPr lang="en-US" sz="2300" kern="100" dirty="0">
                <a:effectLst/>
                <a:latin typeface="Times New Roman"/>
                <a:ea typeface="Calibri"/>
                <a:cs typeface="Times New Roman"/>
              </a:rPr>
              <a:t>		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221F1F"/>
              </a:buClr>
              <a:buFont typeface="+mj-lt"/>
              <a:buAutoNum type="alphaLcPeriod"/>
            </a:pPr>
            <a:r>
              <a:rPr lang="en-US" sz="2300" kern="0" dirty="0" err="1">
                <a:solidFill>
                  <a:srgbClr val="221F1F"/>
                </a:solidFill>
                <a:effectLst/>
                <a:latin typeface="Times New Roman"/>
                <a:ea typeface="Times New Roman"/>
              </a:rPr>
              <a:t>Cách</a:t>
            </a:r>
            <a:r>
              <a:rPr lang="en-US" sz="2300" kern="0" dirty="0">
                <a:solidFill>
                  <a:srgbClr val="221F1F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en-US" sz="2300" kern="0" dirty="0" err="1">
                <a:solidFill>
                  <a:srgbClr val="221F1F"/>
                </a:solidFill>
                <a:effectLst/>
                <a:latin typeface="Times New Roman"/>
                <a:ea typeface="Times New Roman"/>
              </a:rPr>
              <a:t>thức</a:t>
            </a:r>
            <a:r>
              <a:rPr lang="en-US" sz="2300" kern="0" dirty="0">
                <a:solidFill>
                  <a:srgbClr val="221F1F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en-US" sz="2300" kern="0" dirty="0" err="1">
                <a:solidFill>
                  <a:srgbClr val="221F1F"/>
                </a:solidFill>
                <a:effectLst/>
                <a:latin typeface="Times New Roman"/>
                <a:ea typeface="Times New Roman"/>
              </a:rPr>
              <a:t>lặp</a:t>
            </a:r>
            <a:r>
              <a:rPr lang="en-US" sz="2300" kern="0" dirty="0">
                <a:solidFill>
                  <a:srgbClr val="221F1F"/>
                </a:solidFill>
                <a:effectLst/>
                <a:latin typeface="Times New Roman"/>
                <a:ea typeface="Times New Roman"/>
              </a:rPr>
              <a:t>:</a:t>
            </a:r>
            <a:r>
              <a:rPr lang="vi-VN" sz="2300" kern="0" dirty="0">
                <a:effectLst/>
                <a:latin typeface="Times New Roman"/>
                <a:ea typeface="Times New Roman"/>
              </a:rPr>
              <a:t>	</a:t>
            </a:r>
            <a:endParaRPr lang="en-US" sz="2300" kern="0" dirty="0">
              <a:effectLst/>
              <a:latin typeface="Times New Roman"/>
              <a:ea typeface="Times New Roman"/>
            </a:endParaRPr>
          </a:p>
          <a:p>
            <a:pPr marL="90170" indent="-3810" algn="just">
              <a:lnSpc>
                <a:spcPct val="150000"/>
              </a:lnSpc>
              <a:spcAft>
                <a:spcPts val="600"/>
              </a:spcAft>
            </a:pPr>
            <a:r>
              <a:rPr lang="en-US" sz="2300" kern="100" dirty="0">
                <a:effectLst/>
                <a:latin typeface="Times New Roman"/>
                <a:ea typeface="Calibri"/>
                <a:cs typeface="Times New Roman"/>
              </a:rPr>
              <a:t>	</a:t>
            </a:r>
            <a:r>
              <a:rPr lang="en-US" sz="2300" kern="100" dirty="0" err="1">
                <a:effectLst/>
                <a:latin typeface="Times New Roman"/>
                <a:ea typeface="Calibri"/>
                <a:cs typeface="Times New Roman"/>
              </a:rPr>
              <a:t>Tác</a:t>
            </a:r>
            <a:r>
              <a:rPr lang="en-US" sz="2300" kern="1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300" kern="100" dirty="0" err="1">
                <a:effectLst/>
                <a:latin typeface="Times New Roman"/>
                <a:ea typeface="Calibri"/>
                <a:cs typeface="Times New Roman"/>
              </a:rPr>
              <a:t>dụng</a:t>
            </a:r>
            <a:r>
              <a:rPr lang="en-US" sz="2300" kern="100" dirty="0">
                <a:effectLst/>
                <a:latin typeface="Times New Roman"/>
                <a:ea typeface="Calibri"/>
                <a:cs typeface="Times New Roman"/>
              </a:rPr>
              <a:t>:		</a:t>
            </a:r>
          </a:p>
          <a:p>
            <a:pPr marL="90170" indent="-3810" algn="just">
              <a:lnSpc>
                <a:spcPct val="150000"/>
              </a:lnSpc>
              <a:spcAft>
                <a:spcPts val="600"/>
              </a:spcAft>
            </a:pPr>
            <a:r>
              <a:rPr lang="en-US" sz="2300" kern="100" dirty="0">
                <a:effectLst/>
                <a:latin typeface="Times New Roman"/>
                <a:ea typeface="Calibri"/>
                <a:cs typeface="Times New Roman"/>
              </a:rPr>
              <a:t>		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221F1F"/>
              </a:buClr>
              <a:buFont typeface="+mj-lt"/>
              <a:buAutoNum type="alphaLcPeriod"/>
            </a:pPr>
            <a:r>
              <a:rPr lang="en-US" sz="2300" kern="0" dirty="0" err="1">
                <a:solidFill>
                  <a:srgbClr val="221F1F"/>
                </a:solidFill>
                <a:effectLst/>
                <a:latin typeface="Times New Roman"/>
                <a:ea typeface="Times New Roman"/>
              </a:rPr>
              <a:t>Cách</a:t>
            </a:r>
            <a:r>
              <a:rPr lang="en-US" sz="2300" kern="0" dirty="0">
                <a:solidFill>
                  <a:srgbClr val="221F1F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en-US" sz="2300" kern="0" dirty="0" err="1">
                <a:solidFill>
                  <a:srgbClr val="221F1F"/>
                </a:solidFill>
                <a:effectLst/>
                <a:latin typeface="Times New Roman"/>
                <a:ea typeface="Times New Roman"/>
              </a:rPr>
              <a:t>thức</a:t>
            </a:r>
            <a:r>
              <a:rPr lang="en-US" sz="2300" kern="0" dirty="0">
                <a:solidFill>
                  <a:srgbClr val="221F1F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en-US" sz="2300" kern="0" dirty="0" err="1">
                <a:solidFill>
                  <a:srgbClr val="221F1F"/>
                </a:solidFill>
                <a:effectLst/>
                <a:latin typeface="Times New Roman"/>
                <a:ea typeface="Times New Roman"/>
              </a:rPr>
              <a:t>lặp</a:t>
            </a:r>
            <a:r>
              <a:rPr lang="en-US" sz="2300" kern="0" dirty="0">
                <a:solidFill>
                  <a:srgbClr val="221F1F"/>
                </a:solidFill>
                <a:effectLst/>
                <a:latin typeface="Times New Roman"/>
                <a:ea typeface="Times New Roman"/>
              </a:rPr>
              <a:t>:</a:t>
            </a:r>
            <a:r>
              <a:rPr lang="vi-VN" sz="2300" kern="0" dirty="0">
                <a:effectLst/>
                <a:latin typeface="Times New Roman"/>
                <a:ea typeface="Times New Roman"/>
              </a:rPr>
              <a:t>	</a:t>
            </a:r>
            <a:endParaRPr lang="en-US" sz="2300" kern="0" dirty="0">
              <a:effectLst/>
              <a:latin typeface="Times New Roman"/>
              <a:ea typeface="Times New Roman"/>
            </a:endParaRPr>
          </a:p>
          <a:p>
            <a:pPr marL="90170" indent="-3810" algn="just">
              <a:lnSpc>
                <a:spcPct val="150000"/>
              </a:lnSpc>
              <a:spcAft>
                <a:spcPts val="600"/>
              </a:spcAft>
            </a:pPr>
            <a:r>
              <a:rPr lang="en-US" sz="2300" kern="100" dirty="0">
                <a:effectLst/>
                <a:latin typeface="Times New Roman"/>
                <a:ea typeface="Calibri"/>
                <a:cs typeface="Times New Roman"/>
              </a:rPr>
              <a:t>	</a:t>
            </a:r>
            <a:r>
              <a:rPr lang="en-US" sz="2300" kern="100" dirty="0" err="1">
                <a:effectLst/>
                <a:latin typeface="Times New Roman"/>
                <a:ea typeface="Calibri"/>
                <a:cs typeface="Times New Roman"/>
              </a:rPr>
              <a:t>Tác</a:t>
            </a:r>
            <a:r>
              <a:rPr lang="en-US" sz="2300" kern="1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300" kern="100" dirty="0" err="1">
                <a:effectLst/>
                <a:latin typeface="Times New Roman"/>
                <a:ea typeface="Calibri"/>
                <a:cs typeface="Times New Roman"/>
              </a:rPr>
              <a:t>dụng</a:t>
            </a:r>
            <a:r>
              <a:rPr lang="en-US" sz="2300" kern="100" dirty="0">
                <a:effectLst/>
                <a:latin typeface="Times New Roman"/>
                <a:ea typeface="Calibri"/>
                <a:cs typeface="Times New Roman"/>
              </a:rPr>
              <a:t>:		</a:t>
            </a:r>
          </a:p>
          <a:p>
            <a:pPr marL="90170" indent="-3810" algn="just">
              <a:lnSpc>
                <a:spcPct val="150000"/>
              </a:lnSpc>
              <a:spcAft>
                <a:spcPts val="600"/>
              </a:spcAft>
            </a:pPr>
            <a:r>
              <a:rPr lang="en-US" sz="2300" kern="100" dirty="0">
                <a:effectLst/>
                <a:latin typeface="Times New Roman"/>
                <a:ea typeface="Calibri"/>
                <a:cs typeface="Times New Roman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0500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533372"/>
              </p:ext>
            </p:extLst>
          </p:nvPr>
        </p:nvGraphicFramePr>
        <p:xfrm>
          <a:off x="0" y="838200"/>
          <a:ext cx="8991600" cy="586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4828"/>
                <a:gridCol w="5316772"/>
              </a:tblGrid>
              <a:tr h="609600"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262798">
                <a:tc>
                  <a:txBody>
                    <a:bodyPr/>
                    <a:lstStyle/>
                    <a:p>
                      <a:endParaRPr lang="en-US" sz="2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995002">
                <a:tc>
                  <a:txBody>
                    <a:bodyPr/>
                    <a:lstStyle/>
                    <a:p>
                      <a:endParaRPr lang="en-US" sz="2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990600" y="914400"/>
            <a:ext cx="11849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lặp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276600" y="228600"/>
            <a:ext cx="31725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PHIẾU BÀI TẬP SỐ 2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36441" y="914400"/>
            <a:ext cx="14253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3733800"/>
            <a:ext cx="3733800" cy="27176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9215" marR="90170" indent="-226695" algn="just">
              <a:lnSpc>
                <a:spcPct val="107000"/>
              </a:lnSpc>
              <a:spcBef>
                <a:spcPts val="515"/>
              </a:spcBef>
              <a:spcAft>
                <a:spcPts val="0"/>
              </a:spcAft>
              <a:tabLst>
                <a:tab pos="884555" algn="l"/>
              </a:tabLst>
            </a:pPr>
            <a:r>
              <a:rPr lang="en-US" sz="2300" kern="0" spc="-5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b. </a:t>
            </a:r>
            <a:r>
              <a:rPr lang="vi-VN" sz="2300" kern="0" spc="-5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Cụm từ được </a:t>
            </a:r>
            <a:r>
              <a:rPr lang="vi-VN" sz="23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lặp lại là: “</a:t>
            </a:r>
            <a:r>
              <a:rPr lang="vi-VN" sz="2300" i="1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mùa xuân của X</a:t>
            </a:r>
            <a:r>
              <a:rPr lang="vi-VN" sz="23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” (“</a:t>
            </a:r>
            <a:r>
              <a:rPr lang="vi-VN" sz="2300" i="1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mùa xuân của tôi</a:t>
            </a:r>
            <a:r>
              <a:rPr lang="vi-VN" sz="23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”; “</a:t>
            </a:r>
            <a:r>
              <a:rPr lang="vi-VN" sz="2300" i="1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mùa xuân</a:t>
            </a:r>
            <a:r>
              <a:rPr lang="vi-VN" sz="2300" i="1" kern="0" spc="-285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vi-VN" sz="2300" i="1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của Hà Nội</a:t>
            </a:r>
            <a:r>
              <a:rPr lang="vi-VN" sz="23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”); “</a:t>
            </a:r>
            <a:r>
              <a:rPr lang="vi-VN" sz="2300" i="1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Có +X</a:t>
            </a:r>
            <a:r>
              <a:rPr lang="vi-VN" sz="23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” (“</a:t>
            </a:r>
            <a:r>
              <a:rPr lang="vi-VN" sz="2300" i="1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có mưa</a:t>
            </a:r>
            <a:r>
              <a:rPr lang="vi-VN" sz="23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 ri</a:t>
            </a:r>
            <a:r>
              <a:rPr lang="vi-VN" sz="2300" i="1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êu r</a:t>
            </a:r>
            <a:r>
              <a:rPr lang="vi-VN" sz="23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i</a:t>
            </a:r>
            <a:r>
              <a:rPr lang="vi-VN" sz="2300" i="1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êu, gió lành lạnh; có tiếng nhạn kêu trong</a:t>
            </a:r>
            <a:r>
              <a:rPr lang="vi-VN" sz="2300" i="1" kern="0" spc="-285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vi-VN" sz="2300" i="1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đêm</a:t>
            </a:r>
            <a:r>
              <a:rPr lang="vi-VN" sz="2300" i="1" kern="0" spc="-1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vi-VN" sz="2300" i="1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xanh</a:t>
            </a:r>
            <a:r>
              <a:rPr lang="vi-VN" sz="23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”,...).</a:t>
            </a:r>
            <a:endParaRPr lang="en-US" sz="2300" kern="100" dirty="0">
              <a:effectLst/>
              <a:latin typeface="Times New Roman"/>
              <a:ea typeface="Calibri"/>
              <a:cs typeface="Times New Roman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733800" y="1600200"/>
            <a:ext cx="5181600" cy="2024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9215" marR="90170" indent="-226695" algn="just">
              <a:lnSpc>
                <a:spcPct val="107000"/>
              </a:lnSpc>
              <a:spcBef>
                <a:spcPts val="525"/>
              </a:spcBef>
              <a:spcAft>
                <a:spcPts val="0"/>
              </a:spcAft>
              <a:tabLst>
                <a:tab pos="840105" algn="l"/>
              </a:tabLst>
            </a:pPr>
            <a:r>
              <a:rPr lang="en-US" sz="2300" kern="0" spc="-1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- L</a:t>
            </a:r>
            <a:r>
              <a:rPr lang="vi-VN" sz="23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àm tăng thêm tính biểu cảm, tính hình tượng </a:t>
            </a:r>
            <a:endParaRPr lang="en-US" sz="2300" kern="100" dirty="0">
              <a:latin typeface="Times New Roman"/>
              <a:ea typeface="Calibri"/>
              <a:cs typeface="Times New Roman"/>
            </a:endParaRPr>
          </a:p>
          <a:p>
            <a:pPr marL="69215" marR="90170" indent="-226695" algn="just">
              <a:lnSpc>
                <a:spcPct val="107000"/>
              </a:lnSpc>
              <a:spcBef>
                <a:spcPts val="525"/>
              </a:spcBef>
              <a:spcAft>
                <a:spcPts val="0"/>
              </a:spcAft>
              <a:tabLst>
                <a:tab pos="840105" algn="l"/>
              </a:tabLst>
            </a:pPr>
            <a:r>
              <a:rPr lang="en-US" sz="23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sz="2300" kern="0" dirty="0" err="1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Khẳng</a:t>
            </a:r>
            <a:r>
              <a:rPr lang="en-US" sz="23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300" kern="0" dirty="0" err="1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định</a:t>
            </a:r>
            <a:r>
              <a:rPr lang="en-US" sz="23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300" kern="0" dirty="0" err="1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tình</a:t>
            </a:r>
            <a:r>
              <a:rPr lang="vi-VN" sz="23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 yêu quê hương đất nước tươi đẹp của tác giả</a:t>
            </a:r>
            <a:r>
              <a:rPr lang="en-US" sz="23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300" kern="0" dirty="0" err="1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thể</a:t>
            </a:r>
            <a:r>
              <a:rPr lang="en-US" sz="23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300" kern="0" dirty="0" err="1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hiện</a:t>
            </a:r>
            <a:r>
              <a:rPr lang="en-US" sz="23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300" kern="0" dirty="0" err="1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tinh</a:t>
            </a:r>
            <a:r>
              <a:rPr lang="en-US" sz="23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300" kern="0" dirty="0" err="1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thần</a:t>
            </a:r>
            <a:r>
              <a:rPr lang="en-US" sz="23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300" kern="0" dirty="0" err="1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làm</a:t>
            </a:r>
            <a:r>
              <a:rPr lang="en-US" sz="23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300" kern="0" dirty="0" err="1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chủ</a:t>
            </a:r>
            <a:r>
              <a:rPr lang="en-US" sz="23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 non </a:t>
            </a:r>
            <a:r>
              <a:rPr lang="en-US" sz="2300" kern="0" dirty="0" err="1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sông</a:t>
            </a:r>
            <a:r>
              <a:rPr lang="en-US" sz="23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300" kern="0" dirty="0" err="1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đất</a:t>
            </a:r>
            <a:r>
              <a:rPr lang="en-US" sz="23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300" kern="0" dirty="0" err="1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nước</a:t>
            </a:r>
            <a:r>
              <a:rPr lang="vi-VN" sz="23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2300" kern="100" dirty="0">
              <a:effectLst/>
              <a:latin typeface="Times New Roman"/>
              <a:ea typeface="Calibri"/>
              <a:cs typeface="Times New Roman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695699" y="3733800"/>
            <a:ext cx="5372101" cy="2062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9215" marR="90170" indent="-20320" algn="just">
              <a:lnSpc>
                <a:spcPct val="107000"/>
              </a:lnSpc>
              <a:spcBef>
                <a:spcPts val="590"/>
              </a:spcBef>
              <a:spcAft>
                <a:spcPts val="0"/>
              </a:spcAft>
            </a:pPr>
            <a:r>
              <a:rPr lang="en-US" sz="23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- L</a:t>
            </a:r>
            <a:r>
              <a:rPr lang="vi-VN" sz="23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àm tăng thêm tính biểu cảm, tính hình tượng </a:t>
            </a:r>
            <a:endParaRPr lang="en-US" sz="2300" kern="100" dirty="0">
              <a:latin typeface="Times New Roman"/>
              <a:ea typeface="Calibri"/>
              <a:cs typeface="Times New Roman"/>
            </a:endParaRPr>
          </a:p>
          <a:p>
            <a:pPr marL="69215" marR="90170" indent="-20320" algn="just">
              <a:lnSpc>
                <a:spcPct val="107000"/>
              </a:lnSpc>
              <a:spcBef>
                <a:spcPts val="590"/>
              </a:spcBef>
              <a:spcAft>
                <a:spcPts val="0"/>
              </a:spcAft>
            </a:pPr>
            <a:r>
              <a:rPr lang="en-US" sz="23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sz="2300" kern="0" dirty="0" err="1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Tô</a:t>
            </a:r>
            <a:r>
              <a:rPr lang="en-US" sz="23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300" kern="0" dirty="0" err="1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đậm</a:t>
            </a:r>
            <a:r>
              <a:rPr lang="en-US" sz="23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vi-VN" sz="23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vẻ tươi đẹp như một bức tranh của mùa xuân Hà Nội</a:t>
            </a:r>
            <a:r>
              <a:rPr lang="en-US" sz="23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300" kern="0" dirty="0" err="1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thể</a:t>
            </a:r>
            <a:r>
              <a:rPr lang="en-US" sz="23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300" kern="0" dirty="0" err="1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hiện</a:t>
            </a:r>
            <a:r>
              <a:rPr lang="en-US" sz="23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300" kern="0" dirty="0" err="1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tình</a:t>
            </a:r>
            <a:r>
              <a:rPr lang="en-US" sz="23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300" kern="0" dirty="0" err="1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yêu</a:t>
            </a:r>
            <a:r>
              <a:rPr lang="en-US" sz="23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300" kern="0" dirty="0" err="1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tự</a:t>
            </a:r>
            <a:r>
              <a:rPr lang="en-US" sz="23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300" kern="0" dirty="0" err="1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hào</a:t>
            </a:r>
            <a:r>
              <a:rPr lang="en-US" sz="23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300" kern="0" dirty="0" err="1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đối</a:t>
            </a:r>
            <a:r>
              <a:rPr lang="en-US" sz="23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300" kern="0" dirty="0" err="1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về</a:t>
            </a:r>
            <a:r>
              <a:rPr lang="en-US" sz="23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300" kern="0" dirty="0" err="1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vẻ</a:t>
            </a:r>
            <a:r>
              <a:rPr lang="en-US" sz="23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300" kern="0" dirty="0" err="1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đẹp</a:t>
            </a:r>
            <a:r>
              <a:rPr lang="en-US" sz="23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300" kern="0" dirty="0" err="1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quên</a:t>
            </a:r>
            <a:r>
              <a:rPr lang="en-US" sz="23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300" kern="0" dirty="0" err="1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hương</a:t>
            </a:r>
            <a:r>
              <a:rPr lang="vi-VN" sz="2300" kern="0" dirty="0">
                <a:solidFill>
                  <a:srgbClr val="221F1F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2300" kern="100" dirty="0">
              <a:effectLst/>
              <a:latin typeface="Times New Roman"/>
              <a:ea typeface="Calibri"/>
              <a:cs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877695"/>
            <a:ext cx="37338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sz="2300" b="1" dirty="0">
                <a:latin typeface="Times New Roman" pitchFamily="18" charset="0"/>
                <a:cs typeface="Times New Roman" pitchFamily="18" charset="0"/>
              </a:rPr>
              <a:t> Cấu trúc cú pháp lặp lại:</a:t>
            </a:r>
            <a:r>
              <a:rPr lang="vi-VN" sz="23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vi-VN" sz="2300" i="1" dirty="0">
                <a:latin typeface="Times New Roman" pitchFamily="18" charset="0"/>
                <a:cs typeface="Times New Roman" pitchFamily="18" charset="0"/>
              </a:rPr>
              <a:t>Đây X là của chúng ta</a:t>
            </a:r>
            <a:r>
              <a:rPr lang="vi-VN" sz="2300" dirty="0">
                <a:latin typeface="Times New Roman" pitchFamily="18" charset="0"/>
                <a:cs typeface="Times New Roman" pitchFamily="18" charset="0"/>
              </a:rPr>
              <a:t>”; “</a:t>
            </a:r>
            <a:r>
              <a:rPr lang="vi-VN" sz="2300" i="1" dirty="0">
                <a:latin typeface="Times New Roman" pitchFamily="18" charset="0"/>
                <a:cs typeface="Times New Roman" pitchFamily="18" charset="0"/>
              </a:rPr>
              <a:t>Những + danh từ + động /tính từ</a:t>
            </a:r>
            <a:r>
              <a:rPr lang="vi-VN" sz="2300" dirty="0">
                <a:latin typeface="Times New Roman" pitchFamily="18" charset="0"/>
                <a:cs typeface="Times New Roman" pitchFamily="18" charset="0"/>
              </a:rPr>
              <a:t>”.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201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973</Words>
  <Application>Microsoft Office PowerPoint</Application>
  <PresentationFormat>On-screen Show (4:3)</PresentationFormat>
  <Paragraphs>129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HLTech</dc:creator>
  <cp:lastModifiedBy>HLTech</cp:lastModifiedBy>
  <cp:revision>83</cp:revision>
  <dcterms:created xsi:type="dcterms:W3CDTF">2022-08-14T06:55:45Z</dcterms:created>
  <dcterms:modified xsi:type="dcterms:W3CDTF">2023-08-04T02:07:03Z</dcterms:modified>
</cp:coreProperties>
</file>