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
  </p:notesMasterIdLst>
  <p:sldIdLst>
    <p:sldId id="285" r:id="rId2"/>
    <p:sldId id="256" r:id="rId3"/>
    <p:sldId id="268" r:id="rId4"/>
    <p:sldId id="269" r:id="rId5"/>
    <p:sldId id="290" r:id="rId6"/>
    <p:sldId id="287" r:id="rId7"/>
    <p:sldId id="266" r:id="rId8"/>
    <p:sldId id="271" r:id="rId9"/>
    <p:sldId id="270" r:id="rId10"/>
    <p:sldId id="289" r:id="rId11"/>
    <p:sldId id="288" r:id="rId12"/>
  </p:sldIdLst>
  <p:sldSz cx="18288000" cy="10287000"/>
  <p:notesSz cx="6858000" cy="9144000"/>
  <p:embeddedFontLst>
    <p:embeddedFont>
      <p:font typeface=".TMC-Ong Do" pitchFamily="2" charset="0"/>
      <p:regular r:id="rId14"/>
    </p:embeddedFont>
    <p:embeddedFont>
      <p:font typeface="Calibri" panose="020F0502020204030204" pitchFamily="34" charset="0"/>
      <p:regular r:id="rId15"/>
      <p:bold r:id="rId16"/>
      <p:italic r:id="rId17"/>
      <p:boldItalic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0182" autoAdjust="0"/>
  </p:normalViewPr>
  <p:slideViewPr>
    <p:cSldViewPr>
      <p:cViewPr varScale="1">
        <p:scale>
          <a:sx n="36" d="100"/>
          <a:sy n="36" d="100"/>
        </p:scale>
        <p:origin x="127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3E5510-236D-4D98-AD2C-92EFE662B342}"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D95588-F58C-4EBF-9666-C9C0959B3A14}" type="slidenum">
              <a:rPr lang="en-US" smtClean="0"/>
              <a:t>‹#›</a:t>
            </a:fld>
            <a:endParaRPr lang="en-US"/>
          </a:p>
        </p:txBody>
      </p:sp>
    </p:spTree>
    <p:extLst>
      <p:ext uri="{BB962C8B-B14F-4D97-AF65-F5344CB8AC3E}">
        <p14:creationId xmlns:p14="http://schemas.microsoft.com/office/powerpoint/2010/main" val="339854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BÍCH LOAN - 0937320266</a:t>
            </a:r>
            <a:endParaRPr lang="en-US" dirty="0"/>
          </a:p>
        </p:txBody>
      </p:sp>
      <p:sp>
        <p:nvSpPr>
          <p:cNvPr id="4" name="Slide Number Placeholder 3"/>
          <p:cNvSpPr>
            <a:spLocks noGrp="1"/>
          </p:cNvSpPr>
          <p:nvPr>
            <p:ph type="sldNum" sz="quarter" idx="10"/>
          </p:nvPr>
        </p:nvSpPr>
        <p:spPr/>
        <p:txBody>
          <a:bodyPr/>
          <a:lstStyle/>
          <a:p>
            <a:fld id="{78CDB4D6-6890-435E-8C93-72E58B271533}" type="slidenum">
              <a:rPr lang="en-US" smtClean="0"/>
              <a:t>1</a:t>
            </a:fld>
            <a:endParaRPr lang="en-US"/>
          </a:p>
        </p:txBody>
      </p:sp>
    </p:spTree>
    <p:extLst>
      <p:ext uri="{BB962C8B-B14F-4D97-AF65-F5344CB8AC3E}">
        <p14:creationId xmlns:p14="http://schemas.microsoft.com/office/powerpoint/2010/main" val="2748284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BÍCH LOAN - 0937320266</a:t>
            </a:r>
          </a:p>
          <a:p>
            <a:endParaRPr lang="en-US"/>
          </a:p>
        </p:txBody>
      </p:sp>
      <p:sp>
        <p:nvSpPr>
          <p:cNvPr id="4" name="Slide Number Placeholder 3"/>
          <p:cNvSpPr>
            <a:spLocks noGrp="1"/>
          </p:cNvSpPr>
          <p:nvPr>
            <p:ph type="sldNum" sz="quarter" idx="5"/>
          </p:nvPr>
        </p:nvSpPr>
        <p:spPr/>
        <p:txBody>
          <a:bodyPr/>
          <a:lstStyle/>
          <a:p>
            <a:fld id="{7CD95588-F58C-4EBF-9666-C9C0959B3A14}" type="slidenum">
              <a:rPr lang="en-US" smtClean="0"/>
              <a:t>10</a:t>
            </a:fld>
            <a:endParaRPr lang="en-US"/>
          </a:p>
        </p:txBody>
      </p:sp>
    </p:spTree>
    <p:extLst>
      <p:ext uri="{BB962C8B-B14F-4D97-AF65-F5344CB8AC3E}">
        <p14:creationId xmlns:p14="http://schemas.microsoft.com/office/powerpoint/2010/main" val="4226417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BÍCH LOAN - 0937320266</a:t>
            </a:r>
          </a:p>
          <a:p>
            <a:endParaRPr lang="en-US" dirty="0"/>
          </a:p>
        </p:txBody>
      </p:sp>
      <p:sp>
        <p:nvSpPr>
          <p:cNvPr id="4" name="Slide Number Placeholder 3"/>
          <p:cNvSpPr>
            <a:spLocks noGrp="1"/>
          </p:cNvSpPr>
          <p:nvPr>
            <p:ph type="sldNum" sz="quarter" idx="10"/>
          </p:nvPr>
        </p:nvSpPr>
        <p:spPr/>
        <p:txBody>
          <a:bodyPr/>
          <a:lstStyle/>
          <a:p>
            <a:fld id="{7CD95588-F58C-4EBF-9666-C9C0959B3A14}" type="slidenum">
              <a:rPr lang="en-US" smtClean="0"/>
              <a:t>11</a:t>
            </a:fld>
            <a:endParaRPr lang="en-US"/>
          </a:p>
        </p:txBody>
      </p:sp>
    </p:spTree>
    <p:extLst>
      <p:ext uri="{BB962C8B-B14F-4D97-AF65-F5344CB8AC3E}">
        <p14:creationId xmlns:p14="http://schemas.microsoft.com/office/powerpoint/2010/main" val="2415554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BÍCH LOAN - 0937320266</a:t>
            </a:r>
          </a:p>
          <a:p>
            <a:endParaRPr lang="en-US" dirty="0"/>
          </a:p>
        </p:txBody>
      </p:sp>
      <p:sp>
        <p:nvSpPr>
          <p:cNvPr id="4" name="Slide Number Placeholder 3"/>
          <p:cNvSpPr>
            <a:spLocks noGrp="1"/>
          </p:cNvSpPr>
          <p:nvPr>
            <p:ph type="sldNum" sz="quarter" idx="10"/>
          </p:nvPr>
        </p:nvSpPr>
        <p:spPr/>
        <p:txBody>
          <a:bodyPr/>
          <a:lstStyle/>
          <a:p>
            <a:fld id="{7CD95588-F58C-4EBF-9666-C9C0959B3A14}" type="slidenum">
              <a:rPr lang="en-US" smtClean="0"/>
              <a:t>2</a:t>
            </a:fld>
            <a:endParaRPr lang="en-US"/>
          </a:p>
        </p:txBody>
      </p:sp>
    </p:spTree>
    <p:extLst>
      <p:ext uri="{BB962C8B-B14F-4D97-AF65-F5344CB8AC3E}">
        <p14:creationId xmlns:p14="http://schemas.microsoft.com/office/powerpoint/2010/main" val="3549272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BÍCH LOAN - 0937320266</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CD95588-F58C-4EBF-9666-C9C0959B3A14}" type="slidenum">
              <a:rPr lang="en-US" smtClean="0"/>
              <a:t>3</a:t>
            </a:fld>
            <a:endParaRPr lang="en-US"/>
          </a:p>
        </p:txBody>
      </p:sp>
    </p:spTree>
    <p:extLst>
      <p:ext uri="{BB962C8B-B14F-4D97-AF65-F5344CB8AC3E}">
        <p14:creationId xmlns:p14="http://schemas.microsoft.com/office/powerpoint/2010/main" val="2746092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BÍCH LOAN - 0937320266</a:t>
            </a:r>
          </a:p>
          <a:p>
            <a:endParaRPr lang="en-US" dirty="0"/>
          </a:p>
        </p:txBody>
      </p:sp>
      <p:sp>
        <p:nvSpPr>
          <p:cNvPr id="4" name="Slide Number Placeholder 3"/>
          <p:cNvSpPr>
            <a:spLocks noGrp="1"/>
          </p:cNvSpPr>
          <p:nvPr>
            <p:ph type="sldNum" sz="quarter" idx="10"/>
          </p:nvPr>
        </p:nvSpPr>
        <p:spPr/>
        <p:txBody>
          <a:bodyPr/>
          <a:lstStyle/>
          <a:p>
            <a:fld id="{7CD95588-F58C-4EBF-9666-C9C0959B3A14}" type="slidenum">
              <a:rPr lang="en-US" smtClean="0"/>
              <a:t>4</a:t>
            </a:fld>
            <a:endParaRPr lang="en-US"/>
          </a:p>
        </p:txBody>
      </p:sp>
    </p:spTree>
    <p:extLst>
      <p:ext uri="{BB962C8B-B14F-4D97-AF65-F5344CB8AC3E}">
        <p14:creationId xmlns:p14="http://schemas.microsoft.com/office/powerpoint/2010/main" val="2061327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BÍCH LOAN - 0937320266</a:t>
            </a:r>
          </a:p>
          <a:p>
            <a:endParaRPr lang="en-US"/>
          </a:p>
        </p:txBody>
      </p:sp>
      <p:sp>
        <p:nvSpPr>
          <p:cNvPr id="4" name="Slide Number Placeholder 3"/>
          <p:cNvSpPr>
            <a:spLocks noGrp="1"/>
          </p:cNvSpPr>
          <p:nvPr>
            <p:ph type="sldNum" sz="quarter" idx="5"/>
          </p:nvPr>
        </p:nvSpPr>
        <p:spPr/>
        <p:txBody>
          <a:bodyPr/>
          <a:lstStyle/>
          <a:p>
            <a:fld id="{7CD95588-F58C-4EBF-9666-C9C0959B3A14}" type="slidenum">
              <a:rPr lang="en-US" smtClean="0"/>
              <a:t>5</a:t>
            </a:fld>
            <a:endParaRPr lang="en-US"/>
          </a:p>
        </p:txBody>
      </p:sp>
    </p:spTree>
    <p:extLst>
      <p:ext uri="{BB962C8B-B14F-4D97-AF65-F5344CB8AC3E}">
        <p14:creationId xmlns:p14="http://schemas.microsoft.com/office/powerpoint/2010/main" val="1792080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BÍCH LOAN - 0937320266</a:t>
            </a:r>
          </a:p>
          <a:p>
            <a:endParaRPr lang="en-US" dirty="0"/>
          </a:p>
        </p:txBody>
      </p:sp>
      <p:sp>
        <p:nvSpPr>
          <p:cNvPr id="4" name="Slide Number Placeholder 3"/>
          <p:cNvSpPr>
            <a:spLocks noGrp="1"/>
          </p:cNvSpPr>
          <p:nvPr>
            <p:ph type="sldNum" sz="quarter" idx="10"/>
          </p:nvPr>
        </p:nvSpPr>
        <p:spPr/>
        <p:txBody>
          <a:bodyPr/>
          <a:lstStyle/>
          <a:p>
            <a:fld id="{7CD95588-F58C-4EBF-9666-C9C0959B3A14}" type="slidenum">
              <a:rPr lang="en-US" smtClean="0"/>
              <a:t>6</a:t>
            </a:fld>
            <a:endParaRPr lang="en-US"/>
          </a:p>
        </p:txBody>
      </p:sp>
    </p:spTree>
    <p:extLst>
      <p:ext uri="{BB962C8B-B14F-4D97-AF65-F5344CB8AC3E}">
        <p14:creationId xmlns:p14="http://schemas.microsoft.com/office/powerpoint/2010/main" val="1008502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BÍCH LOAN - 0937320266</a:t>
            </a:r>
          </a:p>
          <a:p>
            <a:endParaRPr lang="en-US" dirty="0"/>
          </a:p>
        </p:txBody>
      </p:sp>
      <p:sp>
        <p:nvSpPr>
          <p:cNvPr id="4" name="Slide Number Placeholder 3"/>
          <p:cNvSpPr>
            <a:spLocks noGrp="1"/>
          </p:cNvSpPr>
          <p:nvPr>
            <p:ph type="sldNum" sz="quarter" idx="10"/>
          </p:nvPr>
        </p:nvSpPr>
        <p:spPr/>
        <p:txBody>
          <a:bodyPr/>
          <a:lstStyle/>
          <a:p>
            <a:fld id="{7CD95588-F58C-4EBF-9666-C9C0959B3A14}" type="slidenum">
              <a:rPr lang="en-US" smtClean="0"/>
              <a:t>7</a:t>
            </a:fld>
            <a:endParaRPr lang="en-US"/>
          </a:p>
        </p:txBody>
      </p:sp>
    </p:spTree>
    <p:extLst>
      <p:ext uri="{BB962C8B-B14F-4D97-AF65-F5344CB8AC3E}">
        <p14:creationId xmlns:p14="http://schemas.microsoft.com/office/powerpoint/2010/main" val="519576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BÍCH LOAN - 0937320266</a:t>
            </a:r>
          </a:p>
          <a:p>
            <a:endParaRPr lang="en-US" dirty="0"/>
          </a:p>
        </p:txBody>
      </p:sp>
      <p:sp>
        <p:nvSpPr>
          <p:cNvPr id="4" name="Slide Number Placeholder 3"/>
          <p:cNvSpPr>
            <a:spLocks noGrp="1"/>
          </p:cNvSpPr>
          <p:nvPr>
            <p:ph type="sldNum" sz="quarter" idx="10"/>
          </p:nvPr>
        </p:nvSpPr>
        <p:spPr/>
        <p:txBody>
          <a:bodyPr/>
          <a:lstStyle/>
          <a:p>
            <a:fld id="{7CD95588-F58C-4EBF-9666-C9C0959B3A14}" type="slidenum">
              <a:rPr lang="en-US" smtClean="0"/>
              <a:t>8</a:t>
            </a:fld>
            <a:endParaRPr lang="en-US"/>
          </a:p>
        </p:txBody>
      </p:sp>
    </p:spTree>
    <p:extLst>
      <p:ext uri="{BB962C8B-B14F-4D97-AF65-F5344CB8AC3E}">
        <p14:creationId xmlns:p14="http://schemas.microsoft.com/office/powerpoint/2010/main" val="1955024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BÍCH LOAN - 0937320266</a:t>
            </a:r>
          </a:p>
          <a:p>
            <a:endParaRPr lang="en-US" dirty="0"/>
          </a:p>
        </p:txBody>
      </p:sp>
      <p:sp>
        <p:nvSpPr>
          <p:cNvPr id="4" name="Slide Number Placeholder 3"/>
          <p:cNvSpPr>
            <a:spLocks noGrp="1"/>
          </p:cNvSpPr>
          <p:nvPr>
            <p:ph type="sldNum" sz="quarter" idx="10"/>
          </p:nvPr>
        </p:nvSpPr>
        <p:spPr/>
        <p:txBody>
          <a:bodyPr/>
          <a:lstStyle/>
          <a:p>
            <a:fld id="{7CD95588-F58C-4EBF-9666-C9C0959B3A14}" type="slidenum">
              <a:rPr lang="en-US" smtClean="0"/>
              <a:t>9</a:t>
            </a:fld>
            <a:endParaRPr lang="en-US"/>
          </a:p>
        </p:txBody>
      </p:sp>
    </p:spTree>
    <p:extLst>
      <p:ext uri="{BB962C8B-B14F-4D97-AF65-F5344CB8AC3E}">
        <p14:creationId xmlns:p14="http://schemas.microsoft.com/office/powerpoint/2010/main" val="1467197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8FD16E-F852-4708-8D6D-FC668704844A}"/>
              </a:ext>
            </a:extLst>
          </p:cNvPr>
          <p:cNvPicPr>
            <a:picLocks noChangeAspect="1"/>
          </p:cNvPicPr>
          <p:nvPr/>
        </p:nvPicPr>
        <p:blipFill>
          <a:blip r:embed="rId3"/>
          <a:stretch>
            <a:fillRect/>
          </a:stretch>
        </p:blipFill>
        <p:spPr>
          <a:xfrm>
            <a:off x="381000" y="-1333500"/>
            <a:ext cx="18288000" cy="10820400"/>
          </a:xfrm>
          <a:prstGeom prst="rect">
            <a:avLst/>
          </a:prstGeom>
        </p:spPr>
      </p:pic>
      <p:pic>
        <p:nvPicPr>
          <p:cNvPr id="3" name="Picture 2">
            <a:extLst>
              <a:ext uri="{FF2B5EF4-FFF2-40B4-BE49-F238E27FC236}">
                <a16:creationId xmlns:a16="http://schemas.microsoft.com/office/drawing/2014/main" id="{27DA7A94-F2CF-418C-97DB-1EA4C9BE455D}"/>
              </a:ext>
            </a:extLst>
          </p:cNvPr>
          <p:cNvPicPr>
            <a:picLocks noChangeAspect="1"/>
          </p:cNvPicPr>
          <p:nvPr/>
        </p:nvPicPr>
        <p:blipFill>
          <a:blip r:embed="rId4"/>
          <a:stretch>
            <a:fillRect/>
          </a:stretch>
        </p:blipFill>
        <p:spPr>
          <a:xfrm>
            <a:off x="7772400" y="5463443"/>
            <a:ext cx="6096528" cy="1664352"/>
          </a:xfrm>
          <a:prstGeom prst="rect">
            <a:avLst/>
          </a:prstGeom>
          <a:solidFill>
            <a:schemeClr val="tx1"/>
          </a:solidFill>
        </p:spPr>
      </p:pic>
      <p:sp>
        <p:nvSpPr>
          <p:cNvPr id="4" name="TextBox 3">
            <a:extLst>
              <a:ext uri="{FF2B5EF4-FFF2-40B4-BE49-F238E27FC236}">
                <a16:creationId xmlns:a16="http://schemas.microsoft.com/office/drawing/2014/main" id="{A1BED177-9491-446A-8137-BF0A5DA06D2E}"/>
              </a:ext>
            </a:extLst>
          </p:cNvPr>
          <p:cNvSpPr txBox="1"/>
          <p:nvPr/>
        </p:nvSpPr>
        <p:spPr>
          <a:xfrm>
            <a:off x="1295400" y="2293256"/>
            <a:ext cx="14935200" cy="2215991"/>
          </a:xfrm>
          <a:prstGeom prst="rect">
            <a:avLst/>
          </a:prstGeom>
          <a:solidFill>
            <a:schemeClr val="bg1"/>
          </a:solidFill>
        </p:spPr>
        <p:txBody>
          <a:bodyPr wrap="square" rtlCol="0">
            <a:spAutoFit/>
          </a:bodyPr>
          <a:lstStyle/>
          <a:p>
            <a:r>
              <a:rPr lang="en-US" sz="13800">
                <a:solidFill>
                  <a:srgbClr val="FF0000"/>
                </a:solidFill>
                <a:latin typeface="Times New Roman" panose="02020603050405020304" pitchFamily="18" charset="0"/>
                <a:cs typeface="Times New Roman" panose="02020603050405020304" pitchFamily="18" charset="0"/>
              </a:rPr>
              <a:t>Nỗi niềm t</a:t>
            </a:r>
            <a:r>
              <a:rPr lang="vi-VN" sz="13800">
                <a:solidFill>
                  <a:srgbClr val="FF0000"/>
                </a:solidFill>
                <a:latin typeface="Times New Roman" panose="02020603050405020304" pitchFamily="18" charset="0"/>
                <a:cs typeface="Times New Roman" panose="02020603050405020304" pitchFamily="18" charset="0"/>
              </a:rPr>
              <a:t>ư</a:t>
            </a:r>
            <a:r>
              <a:rPr lang="en-US" sz="13800">
                <a:solidFill>
                  <a:srgbClr val="FF0000"/>
                </a:solidFill>
                <a:latin typeface="Times New Roman" panose="02020603050405020304" pitchFamily="18" charset="0"/>
                <a:cs typeface="Times New Roman" panose="02020603050405020304" pitchFamily="18" charset="0"/>
              </a:rPr>
              <a:t>ơng t</a:t>
            </a:r>
            <a:r>
              <a:rPr lang="vi-VN" sz="13800">
                <a:solidFill>
                  <a:srgbClr val="FF0000"/>
                </a:solidFill>
                <a:latin typeface="Times New Roman" panose="02020603050405020304" pitchFamily="18" charset="0"/>
                <a:cs typeface="Times New Roman" panose="02020603050405020304" pitchFamily="18" charset="0"/>
              </a:rPr>
              <a:t>ư</a:t>
            </a:r>
            <a:endParaRPr lang="en-US" sz="13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885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9C385-0388-45C7-8350-73D30F49907A}"/>
              </a:ext>
            </a:extLst>
          </p:cNvPr>
          <p:cNvSpPr/>
          <p:nvPr/>
        </p:nvSpPr>
        <p:spPr>
          <a:xfrm>
            <a:off x="697649" y="1485900"/>
            <a:ext cx="16892701" cy="707886"/>
          </a:xfrm>
          <a:prstGeom prst="rect">
            <a:avLst/>
          </a:prstGeom>
        </p:spPr>
        <p:txBody>
          <a:bodyPr wrap="none">
            <a:spAutoFit/>
          </a:bodyPr>
          <a:lstStyle/>
          <a:p>
            <a:r>
              <a:rPr lang="vi-VN" sz="4000" b="1">
                <a:latin typeface="Times New Roman" panose="02020603050405020304" pitchFamily="18" charset="0"/>
                <a:cs typeface="Times New Roman" panose="02020603050405020304" pitchFamily="18" charset="0"/>
              </a:rPr>
              <a:t>Giống nhau: </a:t>
            </a:r>
            <a:r>
              <a:rPr lang="vi-VN" sz="4000">
                <a:latin typeface="Times New Roman" panose="02020603050405020304" pitchFamily="18" charset="0"/>
                <a:cs typeface="Times New Roman" panose="02020603050405020304" pitchFamily="18" charset="0"/>
              </a:rPr>
              <a:t>Cả hai đoạn thơ đều là nỗi niềm  Kim Trọng về một người con gái. </a:t>
            </a:r>
            <a:endParaRPr lang="en-US" sz="400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3636EF2F-FB6B-402C-9853-5B3DDB33D670}"/>
              </a:ext>
            </a:extLst>
          </p:cNvPr>
          <p:cNvSpPr/>
          <p:nvPr/>
        </p:nvSpPr>
        <p:spPr>
          <a:xfrm>
            <a:off x="459441" y="3162300"/>
            <a:ext cx="17369118" cy="4524315"/>
          </a:xfrm>
          <a:prstGeom prst="rect">
            <a:avLst/>
          </a:prstGeom>
        </p:spPr>
        <p:txBody>
          <a:bodyPr wrap="square">
            <a:spAutoFit/>
          </a:bodyPr>
          <a:lstStyle/>
          <a:p>
            <a:r>
              <a:rPr lang="vi-VN"/>
              <a:t>- </a:t>
            </a:r>
            <a:r>
              <a:rPr lang="vi-VN" sz="3600" b="1"/>
              <a:t>Khác nhau:</a:t>
            </a:r>
          </a:p>
          <a:p>
            <a:r>
              <a:rPr lang="vi-VN" sz="3600"/>
              <a:t>+ Nỗi nhớ của Tú Uyên: Chàng vừa gặp cô gái ấy trong một lần ở hội chùa mà đã nhớ mãi không quên. Vẻ đẹp của nàng khiến Tú Uyên luôn “canh cánh” trong lòng khi chưa rõ mặt là ai cứ quanh quẩn chàng. Rõ ràng, Tú Uyên là một chàng thư sinh rất si tình, yêu từ lần gặp đầu tiên và khao khát tìm được nàng.ương tư của chàng Tú Uyên và chàng</a:t>
            </a:r>
          </a:p>
          <a:p>
            <a:r>
              <a:rPr lang="vi-VN" sz="3600"/>
              <a:t>+ Nỗi nhớ của Kim Trọng: Chàng yêu nàng Kiều, tương tư nàng Kiều suốt ngày đêm, đến nỗi một ngày mà như ba năm “ba thu dọn lại một ngày dài ghê”.</a:t>
            </a:r>
          </a:p>
        </p:txBody>
      </p:sp>
    </p:spTree>
    <p:extLst>
      <p:ext uri="{BB962C8B-B14F-4D97-AF65-F5344CB8AC3E}">
        <p14:creationId xmlns:p14="http://schemas.microsoft.com/office/powerpoint/2010/main" val="308287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3">
            <a:extLst>
              <a:ext uri="{BEBA8EAE-BF5A-486C-A8C5-ECC9F3942E4B}">
                <a14:imgProps xmlns:a14="http://schemas.microsoft.com/office/drawing/2010/main">
                  <a14:imgLayer r:embed="rId4">
                    <a14:imgEffect>
                      <a14:backgroundRemoval t="8724" b="83724" l="6149" r="95974">
                        <a14:foregroundMark x1="65593" y1="17318" x2="84700" y2="15234"/>
                        <a14:foregroundMark x1="64056" y1="17578" x2="66179" y2="19661"/>
                        <a14:foregroundMark x1="59151" y1="45573" x2="62738" y2="47917"/>
                        <a14:foregroundMark x1="12372" y1="65625" x2="15593" y2="65625"/>
                        <a14:foregroundMark x1="10102" y1="66536" x2="6149" y2="67969"/>
                      </a14:backgroundRemoval>
                    </a14:imgEffect>
                  </a14:imgLayer>
                </a14:imgProps>
              </a:ext>
            </a:extLst>
          </a:blip>
          <a:srcRect l="4905" t="5208" r="6808" b="7291"/>
          <a:stretch/>
        </p:blipFill>
        <p:spPr>
          <a:xfrm>
            <a:off x="6477000" y="4305300"/>
            <a:ext cx="11559218" cy="6491916"/>
          </a:xfrm>
          <a:prstGeom prst="rect">
            <a:avLst/>
          </a:prstGeom>
        </p:spPr>
      </p:pic>
      <p:pic>
        <p:nvPicPr>
          <p:cNvPr id="33"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264645" y="-1178200"/>
            <a:ext cx="4054948" cy="4114800"/>
          </a:xfrm>
          <a:prstGeom prst="rect">
            <a:avLst/>
          </a:prstGeom>
        </p:spPr>
      </p:pic>
      <p:sp>
        <p:nvSpPr>
          <p:cNvPr id="2" name="Rectangle 1">
            <a:extLst>
              <a:ext uri="{FF2B5EF4-FFF2-40B4-BE49-F238E27FC236}">
                <a16:creationId xmlns:a16="http://schemas.microsoft.com/office/drawing/2014/main" id="{157FF7F2-F3D5-4042-8F8E-B8CA3FCB5A8D}"/>
              </a:ext>
            </a:extLst>
          </p:cNvPr>
          <p:cNvSpPr/>
          <p:nvPr/>
        </p:nvSpPr>
        <p:spPr>
          <a:xfrm>
            <a:off x="609600" y="565815"/>
            <a:ext cx="12496800" cy="7478970"/>
          </a:xfrm>
          <a:prstGeom prst="rect">
            <a:avLst/>
          </a:prstGeom>
        </p:spPr>
        <p:txBody>
          <a:bodyPr wrap="square">
            <a:spAutoFit/>
          </a:bodyPr>
          <a:lstStyle/>
          <a:p>
            <a:r>
              <a:rPr lang="en-US" sz="6000">
                <a:solidFill>
                  <a:srgbClr val="FF0000"/>
                </a:solidFill>
                <a:latin typeface="Times New Roman" panose="02020603050405020304" pitchFamily="18" charset="0"/>
                <a:cs typeface="Times New Roman" panose="02020603050405020304" pitchFamily="18" charset="0"/>
              </a:rPr>
              <a:t>C</a:t>
            </a:r>
            <a:r>
              <a:rPr lang="vi-VN" sz="6000">
                <a:solidFill>
                  <a:srgbClr val="FF0000"/>
                </a:solidFill>
                <a:latin typeface="Times New Roman" panose="02020603050405020304" pitchFamily="18" charset="0"/>
                <a:cs typeface="Times New Roman" panose="02020603050405020304" pitchFamily="18" charset="0"/>
              </a:rPr>
              <a:t>ách đọc hiểu </a:t>
            </a:r>
            <a:r>
              <a:rPr lang="en-US" sz="6000">
                <a:solidFill>
                  <a:srgbClr val="FF0000"/>
                </a:solidFill>
                <a:latin typeface="Times New Roman" panose="02020603050405020304" pitchFamily="18" charset="0"/>
                <a:cs typeface="Times New Roman" panose="02020603050405020304" pitchFamily="18" charset="0"/>
              </a:rPr>
              <a:t>thể </a:t>
            </a:r>
            <a:r>
              <a:rPr lang="vi-VN" sz="6000">
                <a:solidFill>
                  <a:srgbClr val="FF0000"/>
                </a:solidFill>
                <a:latin typeface="Times New Roman" panose="02020603050405020304" pitchFamily="18" charset="0"/>
                <a:cs typeface="Times New Roman" panose="02020603050405020304" pitchFamily="18" charset="0"/>
              </a:rPr>
              <a:t>loại truyện thơ Nôm</a:t>
            </a:r>
          </a:p>
          <a:p>
            <a:r>
              <a:rPr lang="vi-VN" sz="6000">
                <a:latin typeface="Times New Roman" panose="02020603050405020304" pitchFamily="18" charset="0"/>
                <a:cs typeface="Times New Roman" panose="02020603050405020304" pitchFamily="18" charset="0"/>
              </a:rPr>
              <a:t>- Khi đọc hiểu truyện thơ Nôm, các em cần chú ý:</a:t>
            </a:r>
          </a:p>
          <a:p>
            <a:r>
              <a:rPr lang="vi-VN" sz="6000">
                <a:latin typeface="Times New Roman" panose="02020603050405020304" pitchFamily="18" charset="0"/>
                <a:cs typeface="Times New Roman" panose="02020603050405020304" pitchFamily="18" charset="0"/>
              </a:rPr>
              <a:t>+ Nhận biết những điểm tương đồng và khác biệt của truyện thơ Nôm so với truyện thơ dân gian.</a:t>
            </a:r>
          </a:p>
          <a:p>
            <a:r>
              <a:rPr lang="vi-VN" sz="6000">
                <a:latin typeface="Times New Roman" panose="02020603050405020304" pitchFamily="18" charset="0"/>
                <a:cs typeface="Times New Roman" panose="02020603050405020304" pitchFamily="18" charset="0"/>
              </a:rPr>
              <a:t>+ Thể thơ, tác giả (nếu có) và nguồn gốc của truyện thơ Nôm.</a:t>
            </a:r>
          </a:p>
        </p:txBody>
      </p:sp>
    </p:spTree>
    <p:extLst>
      <p:ext uri="{BB962C8B-B14F-4D97-AF65-F5344CB8AC3E}">
        <p14:creationId xmlns:p14="http://schemas.microsoft.com/office/powerpoint/2010/main" val="4056707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additive="base">
                                        <p:cTn id="2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3767198" y="462585"/>
            <a:ext cx="4990426" cy="1326061"/>
            <a:chOff x="0" y="0"/>
            <a:chExt cx="1314351" cy="349251"/>
          </a:xfrm>
        </p:grpSpPr>
        <p:sp>
          <p:nvSpPr>
            <p:cNvPr id="4" name="Freeform 4"/>
            <p:cNvSpPr/>
            <p:nvPr/>
          </p:nvSpPr>
          <p:spPr>
            <a:xfrm>
              <a:off x="203200" y="-50769"/>
              <a:ext cx="907951" cy="450788"/>
            </a:xfrm>
            <a:custGeom>
              <a:avLst/>
              <a:gdLst/>
              <a:ahLst/>
              <a:cxnLst/>
              <a:rect l="l" t="t" r="r" b="b"/>
              <a:pathLst>
                <a:path w="907951" h="450788">
                  <a:moveTo>
                    <a:pt x="907951" y="50769"/>
                  </a:moveTo>
                  <a:lnTo>
                    <a:pt x="907951" y="50769"/>
                  </a:lnTo>
                  <a:cubicBezTo>
                    <a:pt x="822628" y="0"/>
                    <a:pt x="713111" y="18323"/>
                    <a:pt x="648960" y="94099"/>
                  </a:cubicBezTo>
                  <a:cubicBezTo>
                    <a:pt x="584808" y="169875"/>
                    <a:pt x="584808" y="280914"/>
                    <a:pt x="648960" y="356690"/>
                  </a:cubicBezTo>
                  <a:cubicBezTo>
                    <a:pt x="713111" y="432466"/>
                    <a:pt x="822628" y="450788"/>
                    <a:pt x="907951" y="400020"/>
                  </a:cubicBezTo>
                  <a:lnTo>
                    <a:pt x="0" y="400020"/>
                  </a:lnTo>
                  <a:cubicBezTo>
                    <a:pt x="85323" y="450788"/>
                    <a:pt x="194840" y="432466"/>
                    <a:pt x="258991" y="356690"/>
                  </a:cubicBezTo>
                  <a:cubicBezTo>
                    <a:pt x="323143" y="280914"/>
                    <a:pt x="323143" y="169875"/>
                    <a:pt x="258991" y="94099"/>
                  </a:cubicBezTo>
                  <a:cubicBezTo>
                    <a:pt x="194840" y="18323"/>
                    <a:pt x="85323" y="0"/>
                    <a:pt x="0" y="50769"/>
                  </a:cubicBezTo>
                  <a:close/>
                </a:path>
              </a:pathLst>
            </a:custGeom>
            <a:solidFill>
              <a:srgbClr val="EACD6B"/>
            </a:solidFill>
          </p:spPr>
        </p:sp>
        <p:sp>
          <p:nvSpPr>
            <p:cNvPr id="5" name="TextBox 5"/>
            <p:cNvSpPr txBox="1"/>
            <p:nvPr/>
          </p:nvSpPr>
          <p:spPr>
            <a:xfrm>
              <a:off x="0" y="-95250"/>
              <a:ext cx="812800" cy="501650"/>
            </a:xfrm>
            <a:prstGeom prst="rect">
              <a:avLst/>
            </a:prstGeom>
          </p:spPr>
          <p:txBody>
            <a:bodyPr lIns="50800" tIns="50800" rIns="50800" bIns="50800" rtlCol="0" anchor="ctr"/>
            <a:lstStyle/>
            <a:p>
              <a:pPr algn="ctr">
                <a:lnSpc>
                  <a:spcPts val="3220"/>
                </a:lnSpc>
              </a:pPr>
              <a:endParaRPr/>
            </a:p>
          </p:txBody>
        </p:sp>
      </p:grpSp>
      <p:grpSp>
        <p:nvGrpSpPr>
          <p:cNvPr id="6" name="Group 6"/>
          <p:cNvGrpSpPr/>
          <p:nvPr/>
        </p:nvGrpSpPr>
        <p:grpSpPr>
          <a:xfrm>
            <a:off x="15024131" y="2207753"/>
            <a:ext cx="5570429" cy="1326061"/>
            <a:chOff x="0" y="0"/>
            <a:chExt cx="1467109" cy="349251"/>
          </a:xfrm>
        </p:grpSpPr>
        <p:sp>
          <p:nvSpPr>
            <p:cNvPr id="7" name="Freeform 7"/>
            <p:cNvSpPr/>
            <p:nvPr/>
          </p:nvSpPr>
          <p:spPr>
            <a:xfrm>
              <a:off x="203200" y="-50769"/>
              <a:ext cx="1060709" cy="450788"/>
            </a:xfrm>
            <a:custGeom>
              <a:avLst/>
              <a:gdLst/>
              <a:ahLst/>
              <a:cxnLst/>
              <a:rect l="l" t="t" r="r" b="b"/>
              <a:pathLst>
                <a:path w="1060709" h="450788">
                  <a:moveTo>
                    <a:pt x="1060709" y="50769"/>
                  </a:moveTo>
                  <a:lnTo>
                    <a:pt x="1060709" y="50769"/>
                  </a:lnTo>
                  <a:cubicBezTo>
                    <a:pt x="975386" y="0"/>
                    <a:pt x="865869" y="18323"/>
                    <a:pt x="801718" y="94099"/>
                  </a:cubicBezTo>
                  <a:cubicBezTo>
                    <a:pt x="737566" y="169875"/>
                    <a:pt x="737566" y="280914"/>
                    <a:pt x="801718" y="356690"/>
                  </a:cubicBezTo>
                  <a:cubicBezTo>
                    <a:pt x="865869" y="432466"/>
                    <a:pt x="975386" y="450788"/>
                    <a:pt x="1060709" y="400020"/>
                  </a:cubicBezTo>
                  <a:lnTo>
                    <a:pt x="0" y="400020"/>
                  </a:lnTo>
                  <a:cubicBezTo>
                    <a:pt x="85323" y="450788"/>
                    <a:pt x="194840" y="432466"/>
                    <a:pt x="258991" y="356690"/>
                  </a:cubicBezTo>
                  <a:cubicBezTo>
                    <a:pt x="323143" y="280914"/>
                    <a:pt x="323143" y="169875"/>
                    <a:pt x="258991" y="94099"/>
                  </a:cubicBezTo>
                  <a:cubicBezTo>
                    <a:pt x="194840" y="18323"/>
                    <a:pt x="85323" y="0"/>
                    <a:pt x="0" y="50769"/>
                  </a:cubicBezTo>
                  <a:close/>
                </a:path>
              </a:pathLst>
            </a:custGeom>
            <a:solidFill>
              <a:srgbClr val="C3CBFC"/>
            </a:solidFill>
          </p:spPr>
        </p:sp>
        <p:sp>
          <p:nvSpPr>
            <p:cNvPr id="8" name="TextBox 8"/>
            <p:cNvSpPr txBox="1"/>
            <p:nvPr/>
          </p:nvSpPr>
          <p:spPr>
            <a:xfrm>
              <a:off x="0" y="-95250"/>
              <a:ext cx="812800" cy="501650"/>
            </a:xfrm>
            <a:prstGeom prst="rect">
              <a:avLst/>
            </a:prstGeom>
          </p:spPr>
          <p:txBody>
            <a:bodyPr lIns="50800" tIns="50800" rIns="50800" bIns="50800" rtlCol="0" anchor="ctr"/>
            <a:lstStyle/>
            <a:p>
              <a:pPr algn="ctr">
                <a:lnSpc>
                  <a:spcPts val="3220"/>
                </a:lnSpc>
              </a:pPr>
              <a:endParaRPr/>
            </a:p>
          </p:txBody>
        </p:sp>
      </p:grpSp>
      <p:grpSp>
        <p:nvGrpSpPr>
          <p:cNvPr id="9" name="Group 9"/>
          <p:cNvGrpSpPr/>
          <p:nvPr/>
        </p:nvGrpSpPr>
        <p:grpSpPr>
          <a:xfrm>
            <a:off x="15684508" y="6270099"/>
            <a:ext cx="5965596" cy="1326061"/>
            <a:chOff x="0" y="0"/>
            <a:chExt cx="1571186" cy="349251"/>
          </a:xfrm>
        </p:grpSpPr>
        <p:sp>
          <p:nvSpPr>
            <p:cNvPr id="10" name="Freeform 10"/>
            <p:cNvSpPr/>
            <p:nvPr/>
          </p:nvSpPr>
          <p:spPr>
            <a:xfrm>
              <a:off x="203200" y="-50769"/>
              <a:ext cx="1164786" cy="450788"/>
            </a:xfrm>
            <a:custGeom>
              <a:avLst/>
              <a:gdLst/>
              <a:ahLst/>
              <a:cxnLst/>
              <a:rect l="l" t="t" r="r" b="b"/>
              <a:pathLst>
                <a:path w="1164786" h="450788">
                  <a:moveTo>
                    <a:pt x="1164786" y="50769"/>
                  </a:moveTo>
                  <a:lnTo>
                    <a:pt x="1164786" y="50769"/>
                  </a:lnTo>
                  <a:cubicBezTo>
                    <a:pt x="1079463" y="0"/>
                    <a:pt x="969946" y="18323"/>
                    <a:pt x="905795" y="94099"/>
                  </a:cubicBezTo>
                  <a:cubicBezTo>
                    <a:pt x="841643" y="169875"/>
                    <a:pt x="841643" y="280914"/>
                    <a:pt x="905795" y="356690"/>
                  </a:cubicBezTo>
                  <a:cubicBezTo>
                    <a:pt x="969946" y="432466"/>
                    <a:pt x="1079463" y="450788"/>
                    <a:pt x="1164786" y="400020"/>
                  </a:cubicBezTo>
                  <a:lnTo>
                    <a:pt x="0" y="400020"/>
                  </a:lnTo>
                  <a:cubicBezTo>
                    <a:pt x="85323" y="450788"/>
                    <a:pt x="194840" y="432466"/>
                    <a:pt x="258991" y="356690"/>
                  </a:cubicBezTo>
                  <a:cubicBezTo>
                    <a:pt x="323143" y="280914"/>
                    <a:pt x="323143" y="169875"/>
                    <a:pt x="258991" y="94099"/>
                  </a:cubicBezTo>
                  <a:cubicBezTo>
                    <a:pt x="194840" y="18323"/>
                    <a:pt x="85323" y="0"/>
                    <a:pt x="0" y="50769"/>
                  </a:cubicBezTo>
                  <a:close/>
                </a:path>
              </a:pathLst>
            </a:custGeom>
            <a:solidFill>
              <a:srgbClr val="FFC7D4"/>
            </a:solidFill>
          </p:spPr>
        </p:sp>
        <p:sp>
          <p:nvSpPr>
            <p:cNvPr id="11" name="TextBox 11"/>
            <p:cNvSpPr txBox="1"/>
            <p:nvPr/>
          </p:nvSpPr>
          <p:spPr>
            <a:xfrm>
              <a:off x="0" y="-95250"/>
              <a:ext cx="812800" cy="501650"/>
            </a:xfrm>
            <a:prstGeom prst="rect">
              <a:avLst/>
            </a:prstGeom>
          </p:spPr>
          <p:txBody>
            <a:bodyPr lIns="50800" tIns="50800" rIns="50800" bIns="50800" rtlCol="0" anchor="ctr"/>
            <a:lstStyle/>
            <a:p>
              <a:pPr algn="ctr">
                <a:lnSpc>
                  <a:spcPts val="3220"/>
                </a:lnSpc>
              </a:pPr>
              <a:endParaRPr/>
            </a:p>
          </p:txBody>
        </p:sp>
      </p:grpSp>
      <p:grpSp>
        <p:nvGrpSpPr>
          <p:cNvPr id="12" name="Group 12"/>
          <p:cNvGrpSpPr/>
          <p:nvPr/>
        </p:nvGrpSpPr>
        <p:grpSpPr>
          <a:xfrm>
            <a:off x="15787810" y="4045954"/>
            <a:ext cx="5965596" cy="1326061"/>
            <a:chOff x="0" y="0"/>
            <a:chExt cx="1571186" cy="349251"/>
          </a:xfrm>
        </p:grpSpPr>
        <p:sp>
          <p:nvSpPr>
            <p:cNvPr id="13" name="Freeform 13"/>
            <p:cNvSpPr/>
            <p:nvPr/>
          </p:nvSpPr>
          <p:spPr>
            <a:xfrm>
              <a:off x="203200" y="-50769"/>
              <a:ext cx="1164786" cy="450788"/>
            </a:xfrm>
            <a:custGeom>
              <a:avLst/>
              <a:gdLst/>
              <a:ahLst/>
              <a:cxnLst/>
              <a:rect l="l" t="t" r="r" b="b"/>
              <a:pathLst>
                <a:path w="1164786" h="450788">
                  <a:moveTo>
                    <a:pt x="1164786" y="50769"/>
                  </a:moveTo>
                  <a:lnTo>
                    <a:pt x="1164786" y="50769"/>
                  </a:lnTo>
                  <a:cubicBezTo>
                    <a:pt x="1079463" y="0"/>
                    <a:pt x="969946" y="18323"/>
                    <a:pt x="905795" y="94099"/>
                  </a:cubicBezTo>
                  <a:cubicBezTo>
                    <a:pt x="841643" y="169875"/>
                    <a:pt x="841643" y="280914"/>
                    <a:pt x="905795" y="356690"/>
                  </a:cubicBezTo>
                  <a:cubicBezTo>
                    <a:pt x="969946" y="432466"/>
                    <a:pt x="1079463" y="450788"/>
                    <a:pt x="1164786" y="400020"/>
                  </a:cubicBezTo>
                  <a:lnTo>
                    <a:pt x="0" y="400020"/>
                  </a:lnTo>
                  <a:cubicBezTo>
                    <a:pt x="85323" y="450788"/>
                    <a:pt x="194840" y="432466"/>
                    <a:pt x="258991" y="356690"/>
                  </a:cubicBezTo>
                  <a:cubicBezTo>
                    <a:pt x="323143" y="280914"/>
                    <a:pt x="323143" y="169875"/>
                    <a:pt x="258991" y="94099"/>
                  </a:cubicBezTo>
                  <a:cubicBezTo>
                    <a:pt x="194840" y="18323"/>
                    <a:pt x="85323" y="0"/>
                    <a:pt x="0" y="50769"/>
                  </a:cubicBezTo>
                  <a:close/>
                </a:path>
              </a:pathLst>
            </a:custGeom>
            <a:solidFill>
              <a:srgbClr val="FBC391"/>
            </a:solidFill>
          </p:spPr>
        </p:sp>
        <p:sp>
          <p:nvSpPr>
            <p:cNvPr id="14" name="TextBox 14"/>
            <p:cNvSpPr txBox="1"/>
            <p:nvPr/>
          </p:nvSpPr>
          <p:spPr>
            <a:xfrm>
              <a:off x="0" y="-95250"/>
              <a:ext cx="812800" cy="501650"/>
            </a:xfrm>
            <a:prstGeom prst="rect">
              <a:avLst/>
            </a:prstGeom>
          </p:spPr>
          <p:txBody>
            <a:bodyPr lIns="50800" tIns="50800" rIns="50800" bIns="50800" rtlCol="0" anchor="ctr"/>
            <a:lstStyle/>
            <a:p>
              <a:pPr algn="ctr">
                <a:lnSpc>
                  <a:spcPts val="3220"/>
                </a:lnSpc>
              </a:pPr>
              <a:endParaRPr/>
            </a:p>
          </p:txBody>
        </p:sp>
      </p:grpSp>
      <p:pic>
        <p:nvPicPr>
          <p:cNvPr id="16" name="Picture 16"/>
          <p:cNvPicPr>
            <a:picLocks noChangeAspect="1"/>
          </p:cNvPicPr>
          <p:nvPr/>
        </p:nvPicPr>
        <p:blipFill>
          <a:blip r:embed="rId3"/>
          <a:srcRect/>
          <a:stretch>
            <a:fillRect/>
          </a:stretch>
        </p:blipFill>
        <p:spPr>
          <a:xfrm rot="-249340" flipH="1">
            <a:off x="14377831" y="5791646"/>
            <a:ext cx="3159749" cy="7456634"/>
          </a:xfrm>
          <a:prstGeom prst="rect">
            <a:avLst/>
          </a:prstGeom>
        </p:spPr>
      </p:pic>
      <p:pic>
        <p:nvPicPr>
          <p:cNvPr id="17" name="Picture 17"/>
          <p:cNvPicPr>
            <a:picLocks noChangeAspect="1"/>
          </p:cNvPicPr>
          <p:nvPr/>
        </p:nvPicPr>
        <p:blipFill>
          <a:blip r:embed="rId4"/>
          <a:srcRect/>
          <a:stretch>
            <a:fillRect/>
          </a:stretch>
        </p:blipFill>
        <p:spPr>
          <a:xfrm rot="-1864390">
            <a:off x="-882698" y="76638"/>
            <a:ext cx="5816573" cy="3075513"/>
          </a:xfrm>
          <a:prstGeom prst="rect">
            <a:avLst/>
          </a:prstGeom>
        </p:spPr>
      </p:pic>
      <p:pic>
        <p:nvPicPr>
          <p:cNvPr id="19" name="Picture 19"/>
          <p:cNvPicPr>
            <a:picLocks noChangeAspect="1"/>
          </p:cNvPicPr>
          <p:nvPr/>
        </p:nvPicPr>
        <p:blipFill>
          <a:blip r:embed="rId5"/>
          <a:srcRect/>
          <a:stretch>
            <a:fillRect/>
          </a:stretch>
        </p:blipFill>
        <p:spPr>
          <a:xfrm rot="1101599" flipH="1">
            <a:off x="-442592" y="7864936"/>
            <a:ext cx="3895251" cy="2786727"/>
          </a:xfrm>
          <a:prstGeom prst="rect">
            <a:avLst/>
          </a:prstGeom>
        </p:spPr>
      </p:pic>
      <p:pic>
        <p:nvPicPr>
          <p:cNvPr id="20" name="Picture 20"/>
          <p:cNvPicPr>
            <a:picLocks noChangeAspect="1"/>
          </p:cNvPicPr>
          <p:nvPr/>
        </p:nvPicPr>
        <p:blipFill>
          <a:blip r:embed="rId6"/>
          <a:srcRect/>
          <a:stretch>
            <a:fillRect/>
          </a:stretch>
        </p:blipFill>
        <p:spPr>
          <a:xfrm>
            <a:off x="2938817" y="7650748"/>
            <a:ext cx="4742861" cy="4830412"/>
          </a:xfrm>
          <a:prstGeom prst="rect">
            <a:avLst/>
          </a:prstGeom>
        </p:spPr>
      </p:pic>
      <p:pic>
        <p:nvPicPr>
          <p:cNvPr id="21" name="Picture 2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200859">
            <a:off x="9177958" y="6818188"/>
            <a:ext cx="1618121" cy="3632517"/>
          </a:xfrm>
          <a:prstGeom prst="rect">
            <a:avLst/>
          </a:prstGeom>
        </p:spPr>
      </p:pic>
      <p:sp>
        <p:nvSpPr>
          <p:cNvPr id="2" name="Rectangle 1">
            <a:extLst>
              <a:ext uri="{FF2B5EF4-FFF2-40B4-BE49-F238E27FC236}">
                <a16:creationId xmlns:a16="http://schemas.microsoft.com/office/drawing/2014/main" id="{829A319A-1EBB-4027-AE3A-9AA03ECF998D}"/>
              </a:ext>
            </a:extLst>
          </p:cNvPr>
          <p:cNvSpPr/>
          <p:nvPr/>
        </p:nvSpPr>
        <p:spPr>
          <a:xfrm>
            <a:off x="6242559" y="414065"/>
            <a:ext cx="5684569" cy="1200329"/>
          </a:xfrm>
          <a:prstGeom prst="rect">
            <a:avLst/>
          </a:prstGeom>
        </p:spPr>
        <p:txBody>
          <a:bodyPr wrap="none">
            <a:spAutoFit/>
          </a:bodyPr>
          <a:lstStyle/>
          <a:p>
            <a:r>
              <a:rPr lang="en-US" sz="7200">
                <a:solidFill>
                  <a:srgbClr val="FF0000"/>
                </a:solidFill>
                <a:latin typeface=".TMC-Ong Do" pitchFamily="2" charset="0"/>
              </a:rPr>
              <a:t>KHỞI ĐỘNG</a:t>
            </a:r>
          </a:p>
        </p:txBody>
      </p:sp>
      <p:pic>
        <p:nvPicPr>
          <p:cNvPr id="15" name="Picture 14">
            <a:extLst>
              <a:ext uri="{FF2B5EF4-FFF2-40B4-BE49-F238E27FC236}">
                <a16:creationId xmlns:a16="http://schemas.microsoft.com/office/drawing/2014/main" id="{0E476362-6CAB-4112-B83F-FE1B51E9EED6}"/>
              </a:ext>
            </a:extLst>
          </p:cNvPr>
          <p:cNvPicPr>
            <a:picLocks noChangeAspect="1"/>
          </p:cNvPicPr>
          <p:nvPr/>
        </p:nvPicPr>
        <p:blipFill>
          <a:blip r:embed="rId9"/>
          <a:stretch>
            <a:fillRect/>
          </a:stretch>
        </p:blipFill>
        <p:spPr>
          <a:xfrm>
            <a:off x="381000" y="1846101"/>
            <a:ext cx="17907000" cy="7133730"/>
          </a:xfrm>
          <a:prstGeom prst="rect">
            <a:avLst/>
          </a:prstGeom>
        </p:spPr>
      </p:pic>
      <p:sp>
        <p:nvSpPr>
          <p:cNvPr id="22" name="Rectangle 21">
            <a:extLst>
              <a:ext uri="{FF2B5EF4-FFF2-40B4-BE49-F238E27FC236}">
                <a16:creationId xmlns:a16="http://schemas.microsoft.com/office/drawing/2014/main" id="{D45CEE2B-AE1A-4BC6-8C95-0330D4C4FDB7}"/>
              </a:ext>
            </a:extLst>
          </p:cNvPr>
          <p:cNvSpPr/>
          <p:nvPr/>
        </p:nvSpPr>
        <p:spPr>
          <a:xfrm>
            <a:off x="1395088" y="9258299"/>
            <a:ext cx="15948597" cy="830997"/>
          </a:xfrm>
          <a:prstGeom prst="rect">
            <a:avLst/>
          </a:prstGeom>
          <a:solidFill>
            <a:schemeClr val="bg1"/>
          </a:solidFill>
        </p:spPr>
        <p:txBody>
          <a:bodyPr wrap="none">
            <a:spAutoFit/>
          </a:bodyPr>
          <a:lstStyle/>
          <a:p>
            <a:r>
              <a:rPr lang="vi-VN" sz="4800"/>
              <a:t>sắp xếp các tranh dưới đây theo đúng thứ tự câu chuyện </a:t>
            </a:r>
            <a:endParaRPr lang="en-US" sz="480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4314514" y="311749"/>
            <a:ext cx="4173960" cy="2666117"/>
          </a:xfrm>
          <a:prstGeom prst="rect">
            <a:avLst/>
          </a:prstGeom>
        </p:spPr>
      </p:pic>
      <p:pic>
        <p:nvPicPr>
          <p:cNvPr id="3" name="Picture 3"/>
          <p:cNvPicPr>
            <a:picLocks noChangeAspect="1"/>
          </p:cNvPicPr>
          <p:nvPr/>
        </p:nvPicPr>
        <p:blipFill>
          <a:blip r:embed="rId3"/>
          <a:srcRect/>
          <a:stretch>
            <a:fillRect/>
          </a:stretch>
        </p:blipFill>
        <p:spPr>
          <a:xfrm>
            <a:off x="-2093506" y="4117855"/>
            <a:ext cx="6244411" cy="398861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7901" y="-1227392"/>
            <a:ext cx="7315200" cy="3910307"/>
          </a:xfrm>
          <a:prstGeom prst="rect">
            <a:avLst/>
          </a:prstGeom>
        </p:spPr>
      </p:pic>
      <p:pic>
        <p:nvPicPr>
          <p:cNvPr id="6" name="Picture 6"/>
          <p:cNvPicPr>
            <a:picLocks noChangeAspect="1"/>
          </p:cNvPicPr>
          <p:nvPr/>
        </p:nvPicPr>
        <p:blipFill>
          <a:blip r:embed="rId6"/>
          <a:srcRect/>
          <a:stretch>
            <a:fillRect/>
          </a:stretch>
        </p:blipFill>
        <p:spPr>
          <a:xfrm>
            <a:off x="7111266" y="7109270"/>
            <a:ext cx="13778774" cy="6355459"/>
          </a:xfrm>
          <a:prstGeom prst="rect">
            <a:avLst/>
          </a:prstGeom>
        </p:spPr>
      </p:pic>
      <p:pic>
        <p:nvPicPr>
          <p:cNvPr id="7" name="Picture 7"/>
          <p:cNvPicPr>
            <a:picLocks noChangeAspect="1"/>
          </p:cNvPicPr>
          <p:nvPr/>
        </p:nvPicPr>
        <p:blipFill>
          <a:blip r:embed="rId7"/>
          <a:srcRect/>
          <a:stretch>
            <a:fillRect/>
          </a:stretch>
        </p:blipFill>
        <p:spPr>
          <a:xfrm rot="-1334791">
            <a:off x="14984464" y="5054881"/>
            <a:ext cx="4607903" cy="6103183"/>
          </a:xfrm>
          <a:prstGeom prst="rect">
            <a:avLst/>
          </a:prstGeom>
        </p:spPr>
      </p:pic>
      <p:sp>
        <p:nvSpPr>
          <p:cNvPr id="8" name="Rectangle 7">
            <a:extLst>
              <a:ext uri="{FF2B5EF4-FFF2-40B4-BE49-F238E27FC236}">
                <a16:creationId xmlns:a16="http://schemas.microsoft.com/office/drawing/2014/main" id="{DF7CEE8E-DC72-492C-A095-432BF84B55B6}"/>
              </a:ext>
            </a:extLst>
          </p:cNvPr>
          <p:cNvSpPr/>
          <p:nvPr/>
        </p:nvSpPr>
        <p:spPr>
          <a:xfrm>
            <a:off x="7543800" y="543095"/>
            <a:ext cx="5073825" cy="707886"/>
          </a:xfrm>
          <a:prstGeom prst="rect">
            <a:avLst/>
          </a:prstGeom>
          <a:solidFill>
            <a:schemeClr val="accent1">
              <a:lumMod val="20000"/>
              <a:lumOff val="80000"/>
            </a:schemeClr>
          </a:solidFill>
        </p:spPr>
        <p:txBody>
          <a:bodyPr wrap="none">
            <a:spAutoFit/>
          </a:bodyPr>
          <a:lstStyle/>
          <a:p>
            <a:r>
              <a:rPr lang="en-US" sz="4000">
                <a:solidFill>
                  <a:srgbClr val="FF0000"/>
                </a:solidFill>
              </a:rPr>
              <a:t>I</a:t>
            </a:r>
            <a:r>
              <a:rPr lang="en-US" sz="4000">
                <a:solidFill>
                  <a:srgbClr val="FF0000"/>
                </a:solidFill>
                <a:latin typeface="Times New Roman" panose="02020603050405020304" pitchFamily="18" charset="0"/>
                <a:cs typeface="Times New Roman" panose="02020603050405020304" pitchFamily="18" charset="0"/>
              </a:rPr>
              <a:t>. </a:t>
            </a:r>
            <a:r>
              <a:rPr lang="en-US" sz="4000" b="1">
                <a:solidFill>
                  <a:srgbClr val="FF0000"/>
                </a:solidFill>
                <a:latin typeface="Times New Roman" panose="02020603050405020304" pitchFamily="18" charset="0"/>
                <a:cs typeface="Times New Roman" panose="02020603050405020304" pitchFamily="18" charset="0"/>
              </a:rPr>
              <a:t>TÌM HIỂU CHUNG</a:t>
            </a:r>
          </a:p>
        </p:txBody>
      </p:sp>
      <p:sp>
        <p:nvSpPr>
          <p:cNvPr id="9" name="Rectangle 8">
            <a:extLst>
              <a:ext uri="{FF2B5EF4-FFF2-40B4-BE49-F238E27FC236}">
                <a16:creationId xmlns:a16="http://schemas.microsoft.com/office/drawing/2014/main" id="{24ABD51C-0CCF-49BD-9908-41000E2217CE}"/>
              </a:ext>
            </a:extLst>
          </p:cNvPr>
          <p:cNvSpPr/>
          <p:nvPr/>
        </p:nvSpPr>
        <p:spPr>
          <a:xfrm>
            <a:off x="533400" y="1725892"/>
            <a:ext cx="16687799" cy="6863417"/>
          </a:xfrm>
          <a:prstGeom prst="rect">
            <a:avLst/>
          </a:prstGeom>
          <a:solidFill>
            <a:schemeClr val="bg1"/>
          </a:solidFill>
        </p:spPr>
        <p:txBody>
          <a:bodyPr wrap="square">
            <a:spAutoFit/>
          </a:bodyPr>
          <a:lstStyle/>
          <a:p>
            <a:r>
              <a:rPr lang="vi-VN" sz="4400" b="1">
                <a:solidFill>
                  <a:srgbClr val="FF0000"/>
                </a:solidFill>
                <a:latin typeface="Times New Roman" panose="02020603050405020304" pitchFamily="18" charset="0"/>
                <a:cs typeface="Times New Roman" panose="02020603050405020304" pitchFamily="18" charset="0"/>
              </a:rPr>
              <a:t>1.  Tác giả Vũ Quốc Trân</a:t>
            </a:r>
          </a:p>
          <a:p>
            <a:r>
              <a:rPr lang="vi-VN" sz="4400">
                <a:latin typeface="Times New Roman" panose="02020603050405020304" pitchFamily="18" charset="0"/>
                <a:cs typeface="Times New Roman" panose="02020603050405020304" pitchFamily="18" charset="0"/>
              </a:rPr>
              <a:t>- Vũ Quốc Trân (không rõ năm sinh – năm mất) ông là người làng Đan Loan thuộc huyện Bình Giang, tỉnh Hải Dương.</a:t>
            </a:r>
          </a:p>
          <a:p>
            <a:r>
              <a:rPr lang="vi-VN" sz="4400">
                <a:latin typeface="Times New Roman" panose="02020603050405020304" pitchFamily="18" charset="0"/>
                <a:cs typeface="Times New Roman" panose="02020603050405020304" pitchFamily="18" charset="0"/>
              </a:rPr>
              <a:t>- Ông sinh sống tại phố Hàng Đào, Hà Nội.</a:t>
            </a:r>
          </a:p>
          <a:p>
            <a:r>
              <a:rPr lang="vi-VN" sz="4400">
                <a:latin typeface="Times New Roman" panose="02020603050405020304" pitchFamily="18" charset="0"/>
                <a:cs typeface="Times New Roman" panose="02020603050405020304" pitchFamily="18" charset="0"/>
              </a:rPr>
              <a:t>- Là người thông minh, học rộng tài cao, Vũ Quốc Trân được gọi là “cụ Mền Đại Lợi” bởi ông đã từng đỗ mấy khoa tú tài.</a:t>
            </a:r>
          </a:p>
          <a:p>
            <a:r>
              <a:rPr lang="en-US" sz="4400">
                <a:latin typeface="Times New Roman" panose="02020603050405020304" pitchFamily="18" charset="0"/>
                <a:cs typeface="Times New Roman" panose="02020603050405020304" pitchFamily="18" charset="0"/>
              </a:rPr>
              <a:t>- </a:t>
            </a:r>
            <a:r>
              <a:rPr lang="vi-VN" sz="4400">
                <a:latin typeface="Times New Roman" panose="02020603050405020304" pitchFamily="18" charset="0"/>
                <a:cs typeface="Times New Roman" panose="02020603050405020304" pitchFamily="18" charset="0"/>
              </a:rPr>
              <a:t>Vũ Quốc Trân đã từng dạy học tại nhà, có rất nhiều người đến theo học ông, một số học trò của ông còn làm quan lớn trong triều.</a:t>
            </a:r>
            <a:endParaRPr lang="en-US" sz="4400">
              <a:latin typeface="Times New Roman" panose="02020603050405020304" pitchFamily="18" charset="0"/>
              <a:cs typeface="Times New Roman" panose="02020603050405020304" pitchFamily="18" charset="0"/>
            </a:endParaRPr>
          </a:p>
          <a:p>
            <a:r>
              <a:rPr lang="vi-VN" sz="4400">
                <a:latin typeface="Times New Roman" panose="02020603050405020304" pitchFamily="18" charset="0"/>
                <a:cs typeface="Times New Roman" panose="02020603050405020304" pitchFamily="18" charset="0"/>
              </a:rPr>
              <a:t>- Tương truyền rằng Vũ Quốc Trân chính là tác giả của tác phẩm truyện thơ Bích Câu kỳ ngộ.</a:t>
            </a:r>
          </a:p>
        </p:txBody>
      </p:sp>
    </p:spTree>
    <p:extLst>
      <p:ext uri="{BB962C8B-B14F-4D97-AF65-F5344CB8AC3E}">
        <p14:creationId xmlns:p14="http://schemas.microsoft.com/office/powerpoint/2010/main" val="65053407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p:cNvPicPr>
            <a:picLocks noChangeAspect="1"/>
          </p:cNvPicPr>
          <p:nvPr/>
        </p:nvPicPr>
        <p:blipFill>
          <a:blip r:embed="rId3"/>
          <a:srcRect/>
          <a:stretch>
            <a:fillRect/>
          </a:stretch>
        </p:blipFill>
        <p:spPr>
          <a:xfrm>
            <a:off x="-3126519" y="8267700"/>
            <a:ext cx="4959398" cy="3167815"/>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b="11765"/>
          <a:stretch/>
        </p:blipFill>
        <p:spPr>
          <a:xfrm>
            <a:off x="14204884" y="6210300"/>
            <a:ext cx="7772400" cy="6858000"/>
          </a:xfrm>
          <a:prstGeom prst="rect">
            <a:avLst/>
          </a:prstGeom>
        </p:spPr>
      </p:pic>
      <p:pic>
        <p:nvPicPr>
          <p:cNvPr id="3" name="Picture 3"/>
          <p:cNvPicPr>
            <a:picLocks noChangeAspect="1"/>
          </p:cNvPicPr>
          <p:nvPr/>
        </p:nvPicPr>
        <p:blipFill>
          <a:blip r:embed="rId5"/>
          <a:srcRect/>
          <a:stretch>
            <a:fillRect/>
          </a:stretch>
        </p:blipFill>
        <p:spPr>
          <a:xfrm>
            <a:off x="-304800" y="3390899"/>
            <a:ext cx="4922092" cy="6896101"/>
          </a:xfrm>
          <a:prstGeom prst="rect">
            <a:avLst/>
          </a:prstGeom>
        </p:spPr>
      </p:pic>
      <p:sp>
        <p:nvSpPr>
          <p:cNvPr id="2" name="Rectangle 1">
            <a:extLst>
              <a:ext uri="{FF2B5EF4-FFF2-40B4-BE49-F238E27FC236}">
                <a16:creationId xmlns:a16="http://schemas.microsoft.com/office/drawing/2014/main" id="{6F2D27B2-F812-48D3-8A24-C6E086877664}"/>
              </a:ext>
            </a:extLst>
          </p:cNvPr>
          <p:cNvSpPr/>
          <p:nvPr/>
        </p:nvSpPr>
        <p:spPr>
          <a:xfrm>
            <a:off x="3155884" y="106382"/>
            <a:ext cx="14935200" cy="4401205"/>
          </a:xfrm>
          <a:prstGeom prst="rect">
            <a:avLst/>
          </a:prstGeom>
        </p:spPr>
        <p:txBody>
          <a:bodyPr wrap="square">
            <a:spAutoFit/>
          </a:bodyPr>
          <a:lstStyle/>
          <a:p>
            <a:r>
              <a:rPr lang="vi-VN" sz="3600" b="1">
                <a:solidFill>
                  <a:srgbClr val="FF0000"/>
                </a:solidFill>
                <a:latin typeface="Times New Roman" panose="02020603050405020304" pitchFamily="18" charset="0"/>
                <a:cs typeface="Times New Roman" panose="02020603050405020304" pitchFamily="18" charset="0"/>
              </a:rPr>
              <a:t>2</a:t>
            </a:r>
            <a:r>
              <a:rPr lang="vi-VN" sz="4000" b="1">
                <a:solidFill>
                  <a:srgbClr val="FF0000"/>
                </a:solidFill>
                <a:latin typeface="Times New Roman" panose="02020603050405020304" pitchFamily="18" charset="0"/>
                <a:cs typeface="Times New Roman" panose="02020603050405020304" pitchFamily="18" charset="0"/>
              </a:rPr>
              <a:t>. Tìm hiểu tác phẩm Nỗi niềm tương tư</a:t>
            </a:r>
          </a:p>
          <a:p>
            <a:r>
              <a:rPr lang="vi-VN" sz="4000" b="1">
                <a:latin typeface="Times New Roman" panose="02020603050405020304" pitchFamily="18" charset="0"/>
                <a:cs typeface="Times New Roman" panose="02020603050405020304" pitchFamily="18" charset="0"/>
              </a:rPr>
              <a:t>a. Thể loại</a:t>
            </a:r>
          </a:p>
          <a:p>
            <a:r>
              <a:rPr lang="vi-VN" sz="4000">
                <a:latin typeface="Times New Roman" panose="02020603050405020304" pitchFamily="18" charset="0"/>
                <a:cs typeface="Times New Roman" panose="02020603050405020304" pitchFamily="18" charset="0"/>
              </a:rPr>
              <a:t>Nỗi niềm tương tư thuộc thể loại truyện thơ Nôm</a:t>
            </a:r>
          </a:p>
          <a:p>
            <a:r>
              <a:rPr lang="vi-VN" sz="4000" b="1">
                <a:latin typeface="Times New Roman" panose="02020603050405020304" pitchFamily="18" charset="0"/>
                <a:cs typeface="Times New Roman" panose="02020603050405020304" pitchFamily="18" charset="0"/>
              </a:rPr>
              <a:t>b. Xuất xứ và hoàn cảnh sáng tác</a:t>
            </a:r>
          </a:p>
          <a:p>
            <a:r>
              <a:rPr lang="vi-VN" sz="4000">
                <a:latin typeface="Times New Roman" panose="02020603050405020304" pitchFamily="18" charset="0"/>
                <a:cs typeface="Times New Roman" panose="02020603050405020304" pitchFamily="18" charset="0"/>
              </a:rPr>
              <a:t>“Nỗi niềm tương tư” trích trong tác phẩm truyện thơ “Bích cầu kì ngộ”</a:t>
            </a:r>
          </a:p>
          <a:p>
            <a:r>
              <a:rPr lang="vi-VN" sz="4000" b="1">
                <a:latin typeface="Times New Roman" panose="02020603050405020304" pitchFamily="18" charset="0"/>
                <a:cs typeface="Times New Roman" panose="02020603050405020304" pitchFamily="18" charset="0"/>
              </a:rPr>
              <a:t>c. Phương thức biểu đạt</a:t>
            </a:r>
          </a:p>
          <a:p>
            <a:r>
              <a:rPr lang="vi-VN" sz="4000">
                <a:latin typeface="Times New Roman" panose="02020603050405020304" pitchFamily="18" charset="0"/>
                <a:cs typeface="Times New Roman" panose="02020603050405020304" pitchFamily="18" charset="0"/>
              </a:rPr>
              <a:t>Tự sự </a:t>
            </a:r>
          </a:p>
        </p:txBody>
      </p:sp>
      <p:sp>
        <p:nvSpPr>
          <p:cNvPr id="7" name="Rectangle 6">
            <a:extLst>
              <a:ext uri="{FF2B5EF4-FFF2-40B4-BE49-F238E27FC236}">
                <a16:creationId xmlns:a16="http://schemas.microsoft.com/office/drawing/2014/main" id="{2EB4189C-B159-47B6-A13E-6935F1B90330}"/>
              </a:ext>
            </a:extLst>
          </p:cNvPr>
          <p:cNvSpPr/>
          <p:nvPr/>
        </p:nvSpPr>
        <p:spPr>
          <a:xfrm>
            <a:off x="5410199" y="4728270"/>
            <a:ext cx="11579097" cy="4278094"/>
          </a:xfrm>
          <a:prstGeom prst="rect">
            <a:avLst/>
          </a:prstGeom>
        </p:spPr>
        <p:txBody>
          <a:bodyPr wrap="square">
            <a:spAutoFit/>
          </a:bodyPr>
          <a:lstStyle/>
          <a:p>
            <a:r>
              <a:rPr lang="vi-VN" sz="3600" b="1">
                <a:latin typeface="Times New Roman" panose="02020603050405020304" pitchFamily="18" charset="0"/>
                <a:cs typeface="Times New Roman" panose="02020603050405020304" pitchFamily="18" charset="0"/>
              </a:rPr>
              <a:t>3</a:t>
            </a:r>
            <a:r>
              <a:rPr lang="vi-VN" sz="4000" b="1">
                <a:latin typeface="Times New Roman" panose="02020603050405020304" pitchFamily="18" charset="0"/>
                <a:cs typeface="Times New Roman" panose="02020603050405020304" pitchFamily="18" charset="0"/>
              </a:rPr>
              <a:t>. Đọc văn bản: Nỗi niềm tương tư</a:t>
            </a:r>
          </a:p>
          <a:p>
            <a:pPr marL="514350" indent="-514350">
              <a:buAutoNum type="alphaLcPeriod"/>
            </a:pPr>
            <a:r>
              <a:rPr lang="vi-VN" sz="4000">
                <a:latin typeface="Times New Roman" panose="02020603050405020304" pitchFamily="18" charset="0"/>
                <a:cs typeface="Times New Roman" panose="02020603050405020304" pitchFamily="18" charset="0"/>
              </a:rPr>
              <a:t>Tóm tắt văn bản </a:t>
            </a:r>
            <a:endParaRPr lang="en-US" sz="4000">
              <a:latin typeface="Times New Roman" panose="02020603050405020304" pitchFamily="18" charset="0"/>
              <a:cs typeface="Times New Roman" panose="02020603050405020304" pitchFamily="18" charset="0"/>
            </a:endParaRPr>
          </a:p>
          <a:p>
            <a:r>
              <a:rPr lang="vi-VN" sz="4000">
                <a:latin typeface="Times New Roman" panose="02020603050405020304" pitchFamily="18" charset="0"/>
                <a:cs typeface="Times New Roman" panose="02020603050405020304" pitchFamily="18" charset="0"/>
              </a:rPr>
              <a:t>b. Nhan đề:</a:t>
            </a:r>
          </a:p>
          <a:p>
            <a:r>
              <a:rPr lang="vi-VN" sz="4000">
                <a:latin typeface="Times New Roman" panose="02020603050405020304" pitchFamily="18" charset="0"/>
                <a:cs typeface="Times New Roman" panose="02020603050405020304" pitchFamily="18" charset="0"/>
              </a:rPr>
              <a:t>- Nhan đề đoạn trích: nỗi tương tư, nhớ nhung da diết, mòn mỏi của Tú Uyên khi nhớ về người con gái mới gặp một lần.</a:t>
            </a:r>
          </a:p>
          <a:p>
            <a:pPr marL="514350" indent="-514350">
              <a:buAutoNum type="alphaLcPeriod"/>
            </a:pPr>
            <a:endParaRPr lang="vi-VN"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9867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646FCC-8D44-45CD-AECD-B270B3209037}"/>
              </a:ext>
            </a:extLst>
          </p:cNvPr>
          <p:cNvPicPr>
            <a:picLocks noChangeAspect="1"/>
          </p:cNvPicPr>
          <p:nvPr/>
        </p:nvPicPr>
        <p:blipFill>
          <a:blip r:embed="rId3"/>
          <a:stretch>
            <a:fillRect/>
          </a:stretch>
        </p:blipFill>
        <p:spPr>
          <a:xfrm>
            <a:off x="0" y="3385730"/>
            <a:ext cx="4919898" cy="6901270"/>
          </a:xfrm>
          <a:prstGeom prst="rect">
            <a:avLst/>
          </a:prstGeom>
        </p:spPr>
      </p:pic>
      <p:sp>
        <p:nvSpPr>
          <p:cNvPr id="3" name="Rectangle 2">
            <a:extLst>
              <a:ext uri="{FF2B5EF4-FFF2-40B4-BE49-F238E27FC236}">
                <a16:creationId xmlns:a16="http://schemas.microsoft.com/office/drawing/2014/main" id="{612EE740-7451-4B61-8B00-7ABB57595C6C}"/>
              </a:ext>
            </a:extLst>
          </p:cNvPr>
          <p:cNvSpPr/>
          <p:nvPr/>
        </p:nvSpPr>
        <p:spPr>
          <a:xfrm>
            <a:off x="5181600" y="2705100"/>
            <a:ext cx="12573000" cy="6186309"/>
          </a:xfrm>
          <a:prstGeom prst="rect">
            <a:avLst/>
          </a:prstGeom>
        </p:spPr>
        <p:txBody>
          <a:bodyPr wrap="square">
            <a:spAutoFit/>
          </a:bodyPr>
          <a:lstStyle/>
          <a:p>
            <a:pPr algn="just"/>
            <a:r>
              <a:rPr lang="vi-VN" sz="6600" b="1"/>
              <a:t>Nhóm 1, 2: </a:t>
            </a:r>
            <a:r>
              <a:rPr lang="vi-VN" sz="6600"/>
              <a:t>Chỉ ra cử chỉ và hành động nói lên tâm trạng tương tư của Tú Quyên</a:t>
            </a:r>
          </a:p>
          <a:p>
            <a:pPr algn="just"/>
            <a:r>
              <a:rPr lang="vi-VN" sz="6600" b="1"/>
              <a:t>Nhóm 3, 4: </a:t>
            </a:r>
            <a:r>
              <a:rPr lang="vi-VN" sz="6600"/>
              <a:t>Chỉ ra điểm nổi bật của truyện thơ Nôm: yếu tố tự sự và yếu tố trữ tình.</a:t>
            </a:r>
          </a:p>
        </p:txBody>
      </p:sp>
      <p:sp>
        <p:nvSpPr>
          <p:cNvPr id="4" name="TextBox 3">
            <a:extLst>
              <a:ext uri="{FF2B5EF4-FFF2-40B4-BE49-F238E27FC236}">
                <a16:creationId xmlns:a16="http://schemas.microsoft.com/office/drawing/2014/main" id="{48789772-BE55-4855-8B7B-298856BD31A0}"/>
              </a:ext>
            </a:extLst>
          </p:cNvPr>
          <p:cNvSpPr txBox="1"/>
          <p:nvPr/>
        </p:nvSpPr>
        <p:spPr>
          <a:xfrm>
            <a:off x="7010400" y="647700"/>
            <a:ext cx="8153400" cy="1446550"/>
          </a:xfrm>
          <a:prstGeom prst="rect">
            <a:avLst/>
          </a:prstGeom>
          <a:solidFill>
            <a:schemeClr val="accent6">
              <a:lumMod val="20000"/>
              <a:lumOff val="80000"/>
            </a:schemeClr>
          </a:solidFill>
        </p:spPr>
        <p:txBody>
          <a:bodyPr wrap="square" rtlCol="0">
            <a:spAutoFit/>
          </a:bodyPr>
          <a:lstStyle/>
          <a:p>
            <a:r>
              <a:rPr lang="en-US" sz="8800">
                <a:solidFill>
                  <a:srgbClr val="FF0000"/>
                </a:solidFill>
                <a:latin typeface="Times New Roman" panose="02020603050405020304" pitchFamily="18" charset="0"/>
                <a:cs typeface="Times New Roman" panose="02020603050405020304" pitchFamily="18" charset="0"/>
              </a:rPr>
              <a:t>Thảo luận nhóm</a:t>
            </a:r>
          </a:p>
        </p:txBody>
      </p:sp>
    </p:spTree>
    <p:extLst>
      <p:ext uri="{BB962C8B-B14F-4D97-AF65-F5344CB8AC3E}">
        <p14:creationId xmlns:p14="http://schemas.microsoft.com/office/powerpoint/2010/main" val="312553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p:cNvPicPr>
            <a:picLocks noChangeAspect="1"/>
          </p:cNvPicPr>
          <p:nvPr/>
        </p:nvPicPr>
        <p:blipFill>
          <a:blip r:embed="rId3"/>
          <a:srcRect/>
          <a:stretch>
            <a:fillRect/>
          </a:stretch>
        </p:blipFill>
        <p:spPr>
          <a:xfrm>
            <a:off x="-3126519" y="8267700"/>
            <a:ext cx="4959398" cy="3167815"/>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b="11765"/>
          <a:stretch/>
        </p:blipFill>
        <p:spPr>
          <a:xfrm>
            <a:off x="14204884" y="6210300"/>
            <a:ext cx="7772400" cy="6858000"/>
          </a:xfrm>
          <a:prstGeom prst="rect">
            <a:avLst/>
          </a:prstGeom>
        </p:spPr>
      </p:pic>
      <p:pic>
        <p:nvPicPr>
          <p:cNvPr id="2" name="Picture 1">
            <a:extLst>
              <a:ext uri="{FF2B5EF4-FFF2-40B4-BE49-F238E27FC236}">
                <a16:creationId xmlns:a16="http://schemas.microsoft.com/office/drawing/2014/main" id="{17A2DFD6-7EF9-4169-BF0B-76562C15CDA9}"/>
              </a:ext>
            </a:extLst>
          </p:cNvPr>
          <p:cNvPicPr>
            <a:picLocks noChangeAspect="1"/>
          </p:cNvPicPr>
          <p:nvPr/>
        </p:nvPicPr>
        <p:blipFill>
          <a:blip r:embed="rId5"/>
          <a:stretch>
            <a:fillRect/>
          </a:stretch>
        </p:blipFill>
        <p:spPr>
          <a:xfrm>
            <a:off x="13182601" y="51546"/>
            <a:ext cx="5105400" cy="4253753"/>
          </a:xfrm>
          <a:prstGeom prst="rect">
            <a:avLst/>
          </a:prstGeom>
        </p:spPr>
      </p:pic>
      <p:sp>
        <p:nvSpPr>
          <p:cNvPr id="3" name="Rectangle 2">
            <a:extLst>
              <a:ext uri="{FF2B5EF4-FFF2-40B4-BE49-F238E27FC236}">
                <a16:creationId xmlns:a16="http://schemas.microsoft.com/office/drawing/2014/main" id="{E0A76B70-0436-48A0-9C0D-4AD491FA734F}"/>
              </a:ext>
            </a:extLst>
          </p:cNvPr>
          <p:cNvSpPr/>
          <p:nvPr/>
        </p:nvSpPr>
        <p:spPr>
          <a:xfrm>
            <a:off x="383240" y="525018"/>
            <a:ext cx="12344400" cy="3724096"/>
          </a:xfrm>
          <a:prstGeom prst="rect">
            <a:avLst/>
          </a:prstGeom>
        </p:spPr>
        <p:txBody>
          <a:bodyPr wrap="square">
            <a:spAutoFit/>
          </a:bodyPr>
          <a:lstStyle/>
          <a:p>
            <a:r>
              <a:rPr lang="vi-VN" sz="3600" b="1">
                <a:solidFill>
                  <a:srgbClr val="FF0000"/>
                </a:solidFill>
                <a:latin typeface="Times New Roman" panose="02020603050405020304" pitchFamily="18" charset="0"/>
                <a:cs typeface="Times New Roman" panose="02020603050405020304" pitchFamily="18" charset="0"/>
              </a:rPr>
              <a:t>II. ĐỌC HIỂU VĂN BẢN</a:t>
            </a:r>
          </a:p>
          <a:p>
            <a:r>
              <a:rPr lang="vi-VN" sz="3600" b="1">
                <a:latin typeface="Times New Roman" panose="02020603050405020304" pitchFamily="18" charset="0"/>
                <a:cs typeface="Times New Roman" panose="02020603050405020304" pitchFamily="18" charset="0"/>
              </a:rPr>
              <a:t>1. Tâm trạng tương tư của Tú Uyên</a:t>
            </a:r>
          </a:p>
          <a:p>
            <a:r>
              <a:rPr lang="vi-VN" sz="3200">
                <a:latin typeface="Times New Roman" panose="02020603050405020304" pitchFamily="18" charset="0"/>
                <a:cs typeface="Times New Roman" panose="02020603050405020304" pitchFamily="18" charset="0"/>
              </a:rPr>
              <a:t>- “Lần trăng ngơ ngẩn ra về”: Chàng trai thơ thẩn bước đi khi nghĩ đến cô gái.</a:t>
            </a:r>
          </a:p>
          <a:p>
            <a:r>
              <a:rPr lang="vi-VN" sz="3200">
                <a:latin typeface="Times New Roman" panose="02020603050405020304" pitchFamily="18" charset="0"/>
                <a:cs typeface="Times New Roman" panose="02020603050405020304" pitchFamily="18" charset="0"/>
              </a:rPr>
              <a:t>- “Nỗi nàng canh cánh nào quên”: Trong đầu chàng trai toàn làn hình bóng lần gặp đầu </a:t>
            </a:r>
            <a:r>
              <a:rPr lang="vi-VN" sz="3600">
                <a:latin typeface="Times New Roman" panose="02020603050405020304" pitchFamily="18" charset="0"/>
                <a:cs typeface="Times New Roman" panose="02020603050405020304" pitchFamily="18" charset="0"/>
              </a:rPr>
              <a:t>tiên với cô gái.</a:t>
            </a:r>
          </a:p>
          <a:p>
            <a:endParaRPr lang="vi-VN" sz="320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D5ABCF0E-40E9-4045-B1CF-981B18F3BF5E}"/>
              </a:ext>
            </a:extLst>
          </p:cNvPr>
          <p:cNvSpPr/>
          <p:nvPr/>
        </p:nvSpPr>
        <p:spPr>
          <a:xfrm>
            <a:off x="351864" y="4305299"/>
            <a:ext cx="17584271" cy="5509200"/>
          </a:xfrm>
          <a:prstGeom prst="rect">
            <a:avLst/>
          </a:prstGeom>
        </p:spPr>
        <p:txBody>
          <a:bodyPr wrap="square">
            <a:spAutoFit/>
          </a:bodyPr>
          <a:lstStyle/>
          <a:p>
            <a:r>
              <a:rPr lang="vi-VN" sz="3200">
                <a:latin typeface="Times New Roman" panose="02020603050405020304" pitchFamily="18" charset="0"/>
                <a:cs typeface="Times New Roman" panose="02020603050405020304" pitchFamily="18" charset="0"/>
              </a:rPr>
              <a:t>- “Có khi gảy khúc đàn tranh/ Nước non ngao ngán ra tình hoài nhân”: Vừa đánh đàn tranh vừa nhớ đến cô gái.</a:t>
            </a:r>
          </a:p>
          <a:p>
            <a:r>
              <a:rPr lang="vi-VN" sz="3200">
                <a:latin typeface="Times New Roman" panose="02020603050405020304" pitchFamily="18" charset="0"/>
                <a:cs typeface="Times New Roman" panose="02020603050405020304" pitchFamily="18" charset="0"/>
              </a:rPr>
              <a:t>- “Có khi chuộc chén rượu đào,.... Như xông mùi nhớ, lại gây giọng tình”: Những lúc uống rượu chàng lại càng nhớ nhung hơn, nhờ hơi men mà chàng còn hình dung ra giọng của nàng.</a:t>
            </a:r>
          </a:p>
          <a:p>
            <a:r>
              <a:rPr lang="vi-VN" sz="3200">
                <a:latin typeface="Times New Roman" panose="02020603050405020304" pitchFamily="18" charset="0"/>
                <a:cs typeface="Times New Roman" panose="02020603050405020304" pitchFamily="18" charset="0"/>
              </a:rPr>
              <a:t>→ Chàng đang chìm đắm, sống trong tâm trạng tương tư về người đẹp.</a:t>
            </a:r>
          </a:p>
          <a:p>
            <a:r>
              <a:rPr lang="vi-VN" sz="3200">
                <a:latin typeface="Times New Roman" panose="02020603050405020304" pitchFamily="18" charset="0"/>
                <a:cs typeface="Times New Roman" panose="02020603050405020304" pitchFamily="18" charset="0"/>
              </a:rPr>
              <a:t>- Biện pháp nghệ thuật:</a:t>
            </a:r>
          </a:p>
          <a:p>
            <a:r>
              <a:rPr lang="vi-VN" sz="3200">
                <a:latin typeface="Times New Roman" panose="02020603050405020304" pitchFamily="18" charset="0"/>
                <a:cs typeface="Times New Roman" panose="02020603050405020304" pitchFamily="18" charset="0"/>
              </a:rPr>
              <a:t>+ Nhân hóa “lần trăng ngơ ngẩn ra về”</a:t>
            </a:r>
          </a:p>
          <a:p>
            <a:r>
              <a:rPr lang="vi-VN" sz="3200">
                <a:latin typeface="Times New Roman" panose="02020603050405020304" pitchFamily="18" charset="0"/>
                <a:cs typeface="Times New Roman" panose="02020603050405020304" pitchFamily="18" charset="0"/>
              </a:rPr>
              <a:t>+ So sánh “Hơi men không nhấp mà say/ Như xông mùi nhớ, lại gây giọng tình”</a:t>
            </a:r>
          </a:p>
          <a:p>
            <a:r>
              <a:rPr lang="vi-VN" sz="3200">
                <a:latin typeface="Times New Roman" panose="02020603050405020304" pitchFamily="18" charset="0"/>
                <a:cs typeface="Times New Roman" panose="02020603050405020304" pitchFamily="18" charset="0"/>
              </a:rPr>
              <a:t>+ Điệp cấu trúc “Có khi…”</a:t>
            </a:r>
          </a:p>
          <a:p>
            <a:r>
              <a:rPr lang="vi-VN" sz="3200" b="1">
                <a:latin typeface="Times New Roman" panose="02020603050405020304" pitchFamily="18" charset="0"/>
                <a:cs typeface="Times New Roman" panose="02020603050405020304" pitchFamily="18" charset="0"/>
              </a:rPr>
              <a:t>→ Giúp đoạn trích bộc lộ rõ nét được tâm trạng tương tư, thầm thương, trộm nhớ của Tú Uyên, nỗi nhớ ấy không nguôi, ngày đêm mơ tưởng đến bóng dáng người thiếu nữ </a:t>
            </a:r>
            <a:r>
              <a:rPr lang="vi-VN" b="1"/>
              <a:t>ấy</a:t>
            </a:r>
          </a:p>
        </p:txBody>
      </p:sp>
    </p:spTree>
    <p:extLst>
      <p:ext uri="{BB962C8B-B14F-4D97-AF65-F5344CB8AC3E}">
        <p14:creationId xmlns:p14="http://schemas.microsoft.com/office/powerpoint/2010/main" val="55068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4314514" y="311749"/>
            <a:ext cx="4173960" cy="2666117"/>
          </a:xfrm>
          <a:prstGeom prst="rect">
            <a:avLst/>
          </a:prstGeom>
        </p:spPr>
      </p:pic>
      <p:pic>
        <p:nvPicPr>
          <p:cNvPr id="3" name="Picture 3"/>
          <p:cNvPicPr>
            <a:picLocks noChangeAspect="1"/>
          </p:cNvPicPr>
          <p:nvPr/>
        </p:nvPicPr>
        <p:blipFill>
          <a:blip r:embed="rId3"/>
          <a:srcRect/>
          <a:stretch>
            <a:fillRect/>
          </a:stretch>
        </p:blipFill>
        <p:spPr>
          <a:xfrm>
            <a:off x="-2093506" y="4117855"/>
            <a:ext cx="6244411" cy="398861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7901" y="-1227392"/>
            <a:ext cx="7315200" cy="3910307"/>
          </a:xfrm>
          <a:prstGeom prst="rect">
            <a:avLst/>
          </a:prstGeom>
        </p:spPr>
      </p:pic>
      <p:pic>
        <p:nvPicPr>
          <p:cNvPr id="6" name="Picture 6"/>
          <p:cNvPicPr>
            <a:picLocks noChangeAspect="1"/>
          </p:cNvPicPr>
          <p:nvPr/>
        </p:nvPicPr>
        <p:blipFill>
          <a:blip r:embed="rId6"/>
          <a:srcRect/>
          <a:stretch>
            <a:fillRect/>
          </a:stretch>
        </p:blipFill>
        <p:spPr>
          <a:xfrm>
            <a:off x="7111266" y="7109270"/>
            <a:ext cx="13778774" cy="6355459"/>
          </a:xfrm>
          <a:prstGeom prst="rect">
            <a:avLst/>
          </a:prstGeom>
        </p:spPr>
      </p:pic>
      <p:pic>
        <p:nvPicPr>
          <p:cNvPr id="7" name="Picture 7"/>
          <p:cNvPicPr>
            <a:picLocks noChangeAspect="1"/>
          </p:cNvPicPr>
          <p:nvPr/>
        </p:nvPicPr>
        <p:blipFill>
          <a:blip r:embed="rId7"/>
          <a:srcRect/>
          <a:stretch>
            <a:fillRect/>
          </a:stretch>
        </p:blipFill>
        <p:spPr>
          <a:xfrm rot="-1334791">
            <a:off x="14984464" y="5054881"/>
            <a:ext cx="4607903" cy="6103183"/>
          </a:xfrm>
          <a:prstGeom prst="rect">
            <a:avLst/>
          </a:prstGeom>
        </p:spPr>
      </p:pic>
      <p:pic>
        <p:nvPicPr>
          <p:cNvPr id="5" name="Picture 4">
            <a:extLst>
              <a:ext uri="{FF2B5EF4-FFF2-40B4-BE49-F238E27FC236}">
                <a16:creationId xmlns:a16="http://schemas.microsoft.com/office/drawing/2014/main" id="{63A550BE-DE15-4B2D-8AEB-A231A87F5C14}"/>
              </a:ext>
            </a:extLst>
          </p:cNvPr>
          <p:cNvPicPr>
            <a:picLocks noChangeAspect="1"/>
          </p:cNvPicPr>
          <p:nvPr/>
        </p:nvPicPr>
        <p:blipFill>
          <a:blip r:embed="rId8"/>
          <a:stretch>
            <a:fillRect/>
          </a:stretch>
        </p:blipFill>
        <p:spPr>
          <a:xfrm>
            <a:off x="12150703" y="151736"/>
            <a:ext cx="6137297" cy="9823515"/>
          </a:xfrm>
          <a:prstGeom prst="rect">
            <a:avLst/>
          </a:prstGeom>
        </p:spPr>
      </p:pic>
      <p:sp>
        <p:nvSpPr>
          <p:cNvPr id="8" name="Rectangle 7">
            <a:extLst>
              <a:ext uri="{FF2B5EF4-FFF2-40B4-BE49-F238E27FC236}">
                <a16:creationId xmlns:a16="http://schemas.microsoft.com/office/drawing/2014/main" id="{B0B2589D-B49C-4364-B665-E5EADCFBE672}"/>
              </a:ext>
            </a:extLst>
          </p:cNvPr>
          <p:cNvSpPr/>
          <p:nvPr/>
        </p:nvSpPr>
        <p:spPr>
          <a:xfrm>
            <a:off x="486985" y="490645"/>
            <a:ext cx="11463244" cy="8094524"/>
          </a:xfrm>
          <a:prstGeom prst="rect">
            <a:avLst/>
          </a:prstGeom>
          <a:solidFill>
            <a:schemeClr val="bg1"/>
          </a:solidFill>
        </p:spPr>
        <p:txBody>
          <a:bodyPr wrap="square">
            <a:spAutoFit/>
          </a:bodyPr>
          <a:lstStyle/>
          <a:p>
            <a:r>
              <a:rPr lang="vi-VN" sz="4000" b="1">
                <a:solidFill>
                  <a:srgbClr val="FF0000"/>
                </a:solidFill>
                <a:latin typeface="Times New Roman" panose="02020603050405020304" pitchFamily="18" charset="0"/>
                <a:cs typeface="Times New Roman" panose="02020603050405020304" pitchFamily="18" charset="0"/>
              </a:rPr>
              <a:t>2. Yếu tố tự sự và trữ tình trong đoạn trích Nỗi niềm tương tư</a:t>
            </a:r>
          </a:p>
          <a:p>
            <a:r>
              <a:rPr lang="vi-VN" sz="4000">
                <a:latin typeface="Times New Roman" panose="02020603050405020304" pitchFamily="18" charset="0"/>
                <a:cs typeface="Times New Roman" panose="02020603050405020304" pitchFamily="18" charset="0"/>
              </a:rPr>
              <a:t>- </a:t>
            </a:r>
            <a:r>
              <a:rPr lang="vi-VN" sz="4000" b="1">
                <a:latin typeface="Times New Roman" panose="02020603050405020304" pitchFamily="18" charset="0"/>
                <a:cs typeface="Times New Roman" panose="02020603050405020304" pitchFamily="18" charset="0"/>
              </a:rPr>
              <a:t>Về yếu tố tự sự: </a:t>
            </a:r>
            <a:r>
              <a:rPr lang="vi-VN" sz="4000">
                <a:latin typeface="Times New Roman" panose="02020603050405020304" pitchFamily="18" charset="0"/>
                <a:cs typeface="Times New Roman" panose="02020603050405020304" pitchFamily="18" charset="0"/>
              </a:rPr>
              <a:t>đoạn trích xoay quanh câu chuyện của chàng Tú Uyên sau khi gặp thiếu nữ xinh đẹp đã về nhà tương tư, thầm nhớ nhung.</a:t>
            </a:r>
          </a:p>
          <a:p>
            <a:pPr algn="just"/>
            <a:r>
              <a:rPr lang="vi-VN" sz="4000" b="1">
                <a:latin typeface="Times New Roman" panose="02020603050405020304" pitchFamily="18" charset="0"/>
                <a:cs typeface="Times New Roman" panose="02020603050405020304" pitchFamily="18" charset="0"/>
              </a:rPr>
              <a:t>- Về yếu tố trữ tình, </a:t>
            </a:r>
            <a:r>
              <a:rPr lang="vi-VN" sz="4000">
                <a:latin typeface="Times New Roman" panose="02020603050405020304" pitchFamily="18" charset="0"/>
                <a:cs typeface="Times New Roman" panose="02020603050405020304" pitchFamily="18" charset="0"/>
              </a:rPr>
              <a:t>truyện tập trung bộc lộ yếu tố đó thông qua tâm trạng của nhân vật Tú Uyên. Đoạn trích là dòng tâm trạng, cảm xúc, giúp chúng ta đi sâu vào thế giới của những suy tư, nỗi niềm tâm trạng tương tư của nhân vật trong tình yêu. Ngoài ra, chất trữ tình còn được bộc lộ qua khung cảnh thiên nhiên. Việc xuất hiện của thiên trong trong truyện thơ được gắn chặt với việc thể hiện tâm tình nhân vật</a:t>
            </a:r>
            <a:r>
              <a:rPr lang="vi-VN" sz="360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500"/>
                                        <p:tgtEl>
                                          <p:spTgt spid="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fade">
                                      <p:cBhvr>
                                        <p:cTn id="18"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07100" y="190500"/>
            <a:ext cx="6705614" cy="6705614"/>
          </a:xfrm>
          <a:prstGeom prst="rect">
            <a:avLst/>
          </a:prstGeom>
        </p:spPr>
      </p:pic>
      <p:pic>
        <p:nvPicPr>
          <p:cNvPr id="4" name="Picture 6"/>
          <p:cNvPicPr>
            <a:picLocks noChangeAspect="1"/>
          </p:cNvPicPr>
          <p:nvPr/>
        </p:nvPicPr>
        <p:blipFill>
          <a:blip r:embed="rId4"/>
          <a:srcRect/>
          <a:stretch>
            <a:fillRect/>
          </a:stretch>
        </p:blipFill>
        <p:spPr>
          <a:xfrm rot="-2061635">
            <a:off x="-871283" y="298871"/>
            <a:ext cx="6334366" cy="3349296"/>
          </a:xfrm>
          <a:prstGeom prst="rect">
            <a:avLst/>
          </a:prstGeom>
        </p:spPr>
      </p:pic>
      <p:pic>
        <p:nvPicPr>
          <p:cNvPr id="5" name="Picture 7"/>
          <p:cNvPicPr>
            <a:picLocks noChangeAspect="1"/>
          </p:cNvPicPr>
          <p:nvPr/>
        </p:nvPicPr>
        <p:blipFill>
          <a:blip r:embed="rId5"/>
          <a:srcRect/>
          <a:stretch>
            <a:fillRect/>
          </a:stretch>
        </p:blipFill>
        <p:spPr>
          <a:xfrm>
            <a:off x="-1033801" y="7850747"/>
            <a:ext cx="13778774" cy="6355459"/>
          </a:xfrm>
          <a:prstGeom prst="rect">
            <a:avLst/>
          </a:prstGeom>
        </p:spPr>
      </p:pic>
      <p:sp>
        <p:nvSpPr>
          <p:cNvPr id="2" name="Rectangle 1">
            <a:extLst>
              <a:ext uri="{FF2B5EF4-FFF2-40B4-BE49-F238E27FC236}">
                <a16:creationId xmlns:a16="http://schemas.microsoft.com/office/drawing/2014/main" id="{E8B36B66-4E8F-4A86-9265-9AA369938AF9}"/>
              </a:ext>
            </a:extLst>
          </p:cNvPr>
          <p:cNvSpPr/>
          <p:nvPr/>
        </p:nvSpPr>
        <p:spPr>
          <a:xfrm>
            <a:off x="533400" y="210671"/>
            <a:ext cx="13487400" cy="5078313"/>
          </a:xfrm>
          <a:prstGeom prst="rect">
            <a:avLst/>
          </a:prstGeom>
          <a:solidFill>
            <a:schemeClr val="bg1"/>
          </a:solidFill>
        </p:spPr>
        <p:txBody>
          <a:bodyPr wrap="square">
            <a:spAutoFit/>
          </a:bodyPr>
          <a:lstStyle/>
          <a:p>
            <a:r>
              <a:rPr lang="vi-VN" sz="3600" b="1">
                <a:solidFill>
                  <a:srgbClr val="FF0000"/>
                </a:solidFill>
                <a:latin typeface="Times New Roman" panose="02020603050405020304" pitchFamily="18" charset="0"/>
                <a:cs typeface="Times New Roman" panose="02020603050405020304" pitchFamily="18" charset="0"/>
              </a:rPr>
              <a:t>III. TỔNG KẾT</a:t>
            </a:r>
          </a:p>
          <a:p>
            <a:r>
              <a:rPr lang="vi-VN" sz="3600" b="1">
                <a:latin typeface="Times New Roman" panose="02020603050405020304" pitchFamily="18" charset="0"/>
                <a:cs typeface="Times New Roman" panose="02020603050405020304" pitchFamily="18" charset="0"/>
              </a:rPr>
              <a:t>1. Giá trị nội dung</a:t>
            </a:r>
          </a:p>
          <a:p>
            <a:r>
              <a:rPr lang="vi-VN" sz="3600">
                <a:latin typeface="Times New Roman" panose="02020603050405020304" pitchFamily="18" charset="0"/>
                <a:cs typeface="Times New Roman" panose="02020603050405020304" pitchFamily="18" charset="0"/>
              </a:rPr>
              <a:t>“Nỗi niềm tương tư” là đoạn trích trong Bích cầu kì ngộ thể hiện rõ nét tâm trạng của chàng Tú Uyên đem lòng thương nhớ, tương tư nàng Giáng Kiều thiếu nữ bất kể ngày lẫn đêm. Nỗi nhớ người trong mộng đó không chỉ được thể hiện ở suy tư của chàng thư sinh mà còn được bộc lộ, thể hiện bằng cử chỉ. Nỗi nhớ đó dù đã được bộc lộ nhưng vẫn “ngổn ngang” không nguôi thể hiện một tình yêu đẹp, mạnh liệt của tâm hồn khi yêu.</a:t>
            </a:r>
          </a:p>
        </p:txBody>
      </p:sp>
      <p:sp>
        <p:nvSpPr>
          <p:cNvPr id="6" name="Rectangle 5">
            <a:extLst>
              <a:ext uri="{FF2B5EF4-FFF2-40B4-BE49-F238E27FC236}">
                <a16:creationId xmlns:a16="http://schemas.microsoft.com/office/drawing/2014/main" id="{32F0C608-F4DB-4978-9DD0-7E2433F4C391}"/>
              </a:ext>
            </a:extLst>
          </p:cNvPr>
          <p:cNvSpPr/>
          <p:nvPr/>
        </p:nvSpPr>
        <p:spPr>
          <a:xfrm>
            <a:off x="533400" y="5485124"/>
            <a:ext cx="16459200" cy="2862322"/>
          </a:xfrm>
          <a:prstGeom prst="rect">
            <a:avLst/>
          </a:prstGeom>
        </p:spPr>
        <p:txBody>
          <a:bodyPr wrap="square">
            <a:spAutoFit/>
          </a:bodyPr>
          <a:lstStyle/>
          <a:p>
            <a:r>
              <a:rPr lang="vi-VN" sz="3600" b="1"/>
              <a:t>2</a:t>
            </a:r>
            <a:r>
              <a:rPr lang="vi-VN" sz="3600" b="1">
                <a:latin typeface="Times New Roman" panose="02020603050405020304" pitchFamily="18" charset="0"/>
                <a:cs typeface="Times New Roman" panose="02020603050405020304" pitchFamily="18" charset="0"/>
              </a:rPr>
              <a:t>. Giá trị nghệ thuật</a:t>
            </a:r>
          </a:p>
          <a:p>
            <a:r>
              <a:rPr lang="vi-VN" sz="3600">
                <a:latin typeface="Times New Roman" panose="02020603050405020304" pitchFamily="18" charset="0"/>
                <a:cs typeface="Times New Roman" panose="02020603050405020304" pitchFamily="18" charset="0"/>
              </a:rPr>
              <a:t>- Sử dụng thể thơ lục bát, kết hợp viết chữ Nôm, yếu tố tự sự, miêu tả đã tạo nên sự thành công của một tác phẩm truyện thơ:</a:t>
            </a:r>
          </a:p>
          <a:p>
            <a:r>
              <a:rPr lang="vi-VN" sz="3600">
                <a:latin typeface="Times New Roman" panose="02020603050405020304" pitchFamily="18" charset="0"/>
                <a:cs typeface="Times New Roman" panose="02020603050405020304" pitchFamily="18" charset="0"/>
              </a:rPr>
              <a:t>+ Tự sự: Câu chuyện về những ngày tháng tương tư của một chàng trai.</a:t>
            </a:r>
          </a:p>
          <a:p>
            <a:r>
              <a:rPr lang="vi-VN" sz="3600">
                <a:latin typeface="Times New Roman" panose="02020603050405020304" pitchFamily="18" charset="0"/>
                <a:cs typeface="Times New Roman" panose="02020603050405020304" pitchFamily="18" charset="0"/>
              </a:rPr>
              <a:t>+ Trữ tình: Thể hiện tâm tư, tình cảm, nỗi nhớ da diết.</a:t>
            </a:r>
          </a:p>
        </p:txBody>
      </p:sp>
    </p:spTree>
    <p:extLst>
      <p:ext uri="{BB962C8B-B14F-4D97-AF65-F5344CB8AC3E}">
        <p14:creationId xmlns:p14="http://schemas.microsoft.com/office/powerpoint/2010/main" val="27110380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fade">
                                      <p:cBhvr>
                                        <p:cTn id="23" dur="500"/>
                                        <p:tgtEl>
                                          <p:spTgt spid="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 calcmode="lin" valueType="num">
                                      <p:cBhvr additive="base">
                                        <p:cTn id="28"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6">
                                            <p:txEl>
                                              <p:pRg st="1" end="1"/>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 calcmode="lin" valueType="num">
                                      <p:cBhvr additive="base">
                                        <p:cTn id="32"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
                                            <p:txEl>
                                              <p:pRg st="2" end="2"/>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6">
                                            <p:txEl>
                                              <p:pRg st="3" end="3"/>
                                            </p:txEl>
                                          </p:spTgt>
                                        </p:tgtEl>
                                        <p:attrNameLst>
                                          <p:attrName>style.visibility</p:attrName>
                                        </p:attrNameLst>
                                      </p:cBhvr>
                                      <p:to>
                                        <p:strVal val="visible"/>
                                      </p:to>
                                    </p:set>
                                    <p:anim calcmode="lin" valueType="num">
                                      <p:cBhvr additive="base">
                                        <p:cTn id="3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1262" y="-4229100"/>
            <a:ext cx="7772400" cy="7772400"/>
          </a:xfrm>
          <a:prstGeom prst="rect">
            <a:avLst/>
          </a:prstGeom>
        </p:spPr>
      </p:pic>
      <p:pic>
        <p:nvPicPr>
          <p:cNvPr id="16" name="Picture 8"/>
          <p:cNvPicPr>
            <a:picLocks noChangeAspect="1"/>
          </p:cNvPicPr>
          <p:nvPr/>
        </p:nvPicPr>
        <p:blipFill>
          <a:blip r:embed="rId4"/>
          <a:srcRect/>
          <a:stretch>
            <a:fillRect/>
          </a:stretch>
        </p:blipFill>
        <p:spPr>
          <a:xfrm>
            <a:off x="-3126519" y="8267700"/>
            <a:ext cx="4959398" cy="3167815"/>
          </a:xfrm>
          <a:prstGeom prst="rect">
            <a:avLst/>
          </a:prstGeom>
        </p:spPr>
      </p:pic>
      <p:sp>
        <p:nvSpPr>
          <p:cNvPr id="2" name="Rectangle 1">
            <a:extLst>
              <a:ext uri="{FF2B5EF4-FFF2-40B4-BE49-F238E27FC236}">
                <a16:creationId xmlns:a16="http://schemas.microsoft.com/office/drawing/2014/main" id="{B8634036-B327-4827-991E-21CDD3A94744}"/>
              </a:ext>
            </a:extLst>
          </p:cNvPr>
          <p:cNvSpPr/>
          <p:nvPr/>
        </p:nvSpPr>
        <p:spPr>
          <a:xfrm>
            <a:off x="6705600" y="419100"/>
            <a:ext cx="4406976" cy="1107996"/>
          </a:xfrm>
          <a:prstGeom prst="rect">
            <a:avLst/>
          </a:prstGeom>
          <a:solidFill>
            <a:schemeClr val="bg1"/>
          </a:solidFill>
        </p:spPr>
        <p:txBody>
          <a:bodyPr wrap="none">
            <a:spAutoFit/>
          </a:bodyPr>
          <a:lstStyle/>
          <a:p>
            <a:r>
              <a:rPr lang="en-US" sz="6600">
                <a:solidFill>
                  <a:srgbClr val="FF0000"/>
                </a:solidFill>
                <a:latin typeface=".TMC-Ong Do" pitchFamily="2" charset="0"/>
              </a:rPr>
              <a:t>3. Luyện tập</a:t>
            </a:r>
          </a:p>
        </p:txBody>
      </p:sp>
      <p:sp>
        <p:nvSpPr>
          <p:cNvPr id="3" name="Rectangle 2">
            <a:extLst>
              <a:ext uri="{FF2B5EF4-FFF2-40B4-BE49-F238E27FC236}">
                <a16:creationId xmlns:a16="http://schemas.microsoft.com/office/drawing/2014/main" id="{E232495F-E178-4910-9E4D-560C784FE0BE}"/>
              </a:ext>
            </a:extLst>
          </p:cNvPr>
          <p:cNvSpPr/>
          <p:nvPr/>
        </p:nvSpPr>
        <p:spPr>
          <a:xfrm>
            <a:off x="533400" y="2095500"/>
            <a:ext cx="17449800" cy="7478970"/>
          </a:xfrm>
          <a:prstGeom prst="rect">
            <a:avLst/>
          </a:prstGeom>
        </p:spPr>
        <p:txBody>
          <a:bodyPr wrap="square">
            <a:spAutoFit/>
          </a:bodyPr>
          <a:lstStyle/>
          <a:p>
            <a:r>
              <a:rPr lang="vi-VN" sz="4000" b="1">
                <a:latin typeface="Times New Roman" panose="02020603050405020304" pitchFamily="18" charset="0"/>
                <a:cs typeface="Times New Roman" panose="02020603050405020304" pitchFamily="18" charset="0"/>
              </a:rPr>
              <a:t>So sánh hai đoạn thơ nói về tâm trạng tương tư của Tú Uyên trong “Bích Câu kì ngộ” và của Kim Trọng trong “Truyện Kiều”:</a:t>
            </a:r>
          </a:p>
          <a:p>
            <a:r>
              <a:rPr lang="vi-VN" sz="4000">
                <a:latin typeface="Times New Roman" panose="02020603050405020304" pitchFamily="18" charset="0"/>
                <a:cs typeface="Times New Roman" panose="02020603050405020304" pitchFamily="18" charset="0"/>
              </a:rPr>
              <a:t>- Lần trăng ngơ ngẩn ra về,</a:t>
            </a:r>
          </a:p>
          <a:p>
            <a:r>
              <a:rPr lang="vi-VN" sz="4000">
                <a:latin typeface="Times New Roman" panose="02020603050405020304" pitchFamily="18" charset="0"/>
                <a:cs typeface="Times New Roman" panose="02020603050405020304" pitchFamily="18" charset="0"/>
              </a:rPr>
              <a:t>Đèn thông khêu cạn, giấc hòe chưa nên.</a:t>
            </a:r>
          </a:p>
          <a:p>
            <a:r>
              <a:rPr lang="vi-VN" sz="4000">
                <a:latin typeface="Times New Roman" panose="02020603050405020304" pitchFamily="18" charset="0"/>
                <a:cs typeface="Times New Roman" panose="02020603050405020304" pitchFamily="18" charset="0"/>
              </a:rPr>
              <a:t>Nỗi nàng canh cánh nào quên,</a:t>
            </a:r>
          </a:p>
          <a:p>
            <a:r>
              <a:rPr lang="vi-VN" sz="4000">
                <a:latin typeface="Times New Roman" panose="02020603050405020304" pitchFamily="18" charset="0"/>
                <a:cs typeface="Times New Roman" panose="02020603050405020304" pitchFamily="18" charset="0"/>
              </a:rPr>
              <a:t>Vẫn còn quanh quẩn người tiên khéo là?</a:t>
            </a:r>
          </a:p>
          <a:p>
            <a:pPr algn="ctr"/>
            <a:r>
              <a:rPr lang="vi-VN" sz="4000">
                <a:latin typeface="Times New Roman" panose="02020603050405020304" pitchFamily="18" charset="0"/>
                <a:cs typeface="Times New Roman" panose="02020603050405020304" pitchFamily="18" charset="0"/>
              </a:rPr>
              <a:t>(Bích Câu kì ngộ)</a:t>
            </a:r>
          </a:p>
          <a:p>
            <a:r>
              <a:rPr lang="vi-VN" sz="4000">
                <a:latin typeface="Times New Roman" panose="02020603050405020304" pitchFamily="18" charset="0"/>
                <a:cs typeface="Times New Roman" panose="02020603050405020304" pitchFamily="18" charset="0"/>
              </a:rPr>
              <a:t>- Chàng Kim từ lại thư song</a:t>
            </a:r>
          </a:p>
          <a:p>
            <a:r>
              <a:rPr lang="vi-VN" sz="4000">
                <a:latin typeface="Times New Roman" panose="02020603050405020304" pitchFamily="18" charset="0"/>
                <a:cs typeface="Times New Roman" panose="02020603050405020304" pitchFamily="18" charset="0"/>
              </a:rPr>
              <a:t>Nỗi nàng canh cánh bên lòng biếng khuây.</a:t>
            </a:r>
          </a:p>
          <a:p>
            <a:r>
              <a:rPr lang="vi-VN" sz="4000">
                <a:latin typeface="Times New Roman" panose="02020603050405020304" pitchFamily="18" charset="0"/>
                <a:cs typeface="Times New Roman" panose="02020603050405020304" pitchFamily="18" charset="0"/>
              </a:rPr>
              <a:t>Sầu đong càng lắc càng đầy,</a:t>
            </a:r>
          </a:p>
          <a:p>
            <a:r>
              <a:rPr lang="vi-VN" sz="4000">
                <a:latin typeface="Times New Roman" panose="02020603050405020304" pitchFamily="18" charset="0"/>
                <a:cs typeface="Times New Roman" panose="02020603050405020304" pitchFamily="18" charset="0"/>
              </a:rPr>
              <a:t>Ba thu dọn lại một ngày dài ghê.</a:t>
            </a:r>
          </a:p>
          <a:p>
            <a:pPr algn="ctr"/>
            <a:r>
              <a:rPr lang="vi-VN" sz="4000">
                <a:latin typeface="Times New Roman" panose="02020603050405020304" pitchFamily="18" charset="0"/>
                <a:cs typeface="Times New Roman" panose="02020603050405020304" pitchFamily="18" charset="0"/>
              </a:rPr>
              <a:t>(Truyện Kiều</a:t>
            </a:r>
          </a:p>
        </p:txBody>
      </p:sp>
    </p:spTree>
    <p:extLst>
      <p:ext uri="{BB962C8B-B14F-4D97-AF65-F5344CB8AC3E}">
        <p14:creationId xmlns:p14="http://schemas.microsoft.com/office/powerpoint/2010/main" val="4609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Effect transition="in" filter="fade">
                                      <p:cBhvr>
                                        <p:cTn id="4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1128</TotalTime>
  <Words>1260</Words>
  <Application>Microsoft Office PowerPoint</Application>
  <PresentationFormat>Custom</PresentationFormat>
  <Paragraphs>88</Paragraphs>
  <Slides>11</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Times New Roman</vt:lpstr>
      <vt:lpstr>Calibri</vt:lpstr>
      <vt:lpstr>.TMC-Ong Do</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Peach Pastel Cute Colorful Group Project Presentation</dc:title>
  <dc:creator>Admin</dc:creator>
  <cp:lastModifiedBy>Admin</cp:lastModifiedBy>
  <cp:revision>74</cp:revision>
  <dcterms:created xsi:type="dcterms:W3CDTF">2006-08-16T00:00:00Z</dcterms:created>
  <dcterms:modified xsi:type="dcterms:W3CDTF">2023-08-11T04:38:05Z</dcterms:modified>
  <dc:identifier>DAFkTj1FB-Y</dc:identifier>
</cp:coreProperties>
</file>