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1"/>
  </p:notesMasterIdLst>
  <p:sldIdLst>
    <p:sldId id="309" r:id="rId2"/>
    <p:sldId id="256" r:id="rId3"/>
    <p:sldId id="259" r:id="rId4"/>
    <p:sldId id="297" r:id="rId5"/>
    <p:sldId id="260" r:id="rId6"/>
    <p:sldId id="265" r:id="rId7"/>
    <p:sldId id="298" r:id="rId8"/>
    <p:sldId id="299" r:id="rId9"/>
    <p:sldId id="300" r:id="rId10"/>
    <p:sldId id="311" r:id="rId11"/>
    <p:sldId id="310" r:id="rId12"/>
    <p:sldId id="301" r:id="rId13"/>
    <p:sldId id="302" r:id="rId14"/>
    <p:sldId id="303" r:id="rId15"/>
    <p:sldId id="308" r:id="rId16"/>
    <p:sldId id="304" r:id="rId17"/>
    <p:sldId id="305" r:id="rId18"/>
    <p:sldId id="306" r:id="rId19"/>
    <p:sldId id="307" r:id="rId20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ormorant Garamond" pitchFamily="2" charset="77"/>
      <p:regular r:id="rId27"/>
      <p:bold r:id="rId28"/>
      <p:italic r:id="rId29"/>
      <p:boldItalic r:id="rId30"/>
    </p:embeddedFont>
    <p:embeddedFont>
      <p:font typeface="Cormorant Garamond SemiBold" pitchFamily="2" charset="77"/>
      <p:regular r:id="rId31"/>
      <p:bold r:id="rId32"/>
      <p:italic r:id="rId33"/>
      <p:boldItalic r:id="rId34"/>
    </p:embeddedFont>
    <p:embeddedFont>
      <p:font typeface="Nunito Light" pitchFamily="2" charset="77"/>
      <p:regular r:id="rId35"/>
      <p:italic r:id="rId36"/>
    </p:embeddedFont>
    <p:embeddedFont>
      <p:font typeface="Raleway" pitchFamily="2" charset="77"/>
      <p:regular r:id="rId37"/>
      <p:bold r:id="rId38"/>
      <p:italic r:id="rId39"/>
      <p:boldItalic r:id="rId40"/>
    </p:embeddedFont>
    <p:embeddedFont>
      <p:font typeface="Spectral Medium" panose="02020602060000000000" pitchFamily="18" charset="77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EC6C7D-38BF-4727-A8E9-0AC700F12179}">
  <a:tblStyle styleId="{CFEC6C7D-38BF-4727-A8E9-0AC700F121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EDA07A-13AE-4390-BDAD-C7A2FFF2C7A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0"/>
    <p:restoredTop sz="94665"/>
  </p:normalViewPr>
  <p:slideViewPr>
    <p:cSldViewPr snapToGrid="0">
      <p:cViewPr varScale="1">
        <p:scale>
          <a:sx n="72" d="100"/>
          <a:sy n="72" d="100"/>
        </p:scale>
        <p:origin x="208" y="1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05FDC-347A-A144-B619-9E6D2AAE058C}" type="doc">
      <dgm:prSet loTypeId="urn:microsoft.com/office/officeart/2005/8/layout/chevron1" loCatId="" qsTypeId="urn:microsoft.com/office/officeart/2005/8/quickstyle/simple1" qsCatId="simple" csTypeId="urn:microsoft.com/office/officeart/2005/8/colors/accent2_1" csCatId="accent2" phldr="1"/>
      <dgm:spPr/>
    </dgm:pt>
    <dgm:pt modelId="{73D20FE2-3384-DC44-BADC-A3C918632982}">
      <dgm:prSet phldrT="[Text]" custT="1"/>
      <dgm:spPr/>
      <dgm:t>
        <a:bodyPr/>
        <a:lstStyle/>
        <a:p>
          <a:r>
            <a:rPr lang="en-US" sz="2400" dirty="0" err="1">
              <a:latin typeface="Cambria" panose="02040503050406030204" pitchFamily="18" charset="0"/>
            </a:rPr>
            <a:t>Vận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dụng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đặc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điểm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của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truyện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thơ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dân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gian</a:t>
          </a:r>
          <a:endParaRPr lang="en-US" sz="2400" dirty="0">
            <a:latin typeface="Cambria" panose="02040503050406030204" pitchFamily="18" charset="0"/>
          </a:endParaRPr>
        </a:p>
      </dgm:t>
    </dgm:pt>
    <dgm:pt modelId="{7EB6419F-6DBD-7D40-A53E-54A684B00FE4}" type="parTrans" cxnId="{F9E564B9-19D1-1D41-8163-661DC9A48421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C03876F8-95B6-5D4B-A27D-A0AF2BB3297F}" type="sibTrans" cxnId="{F9E564B9-19D1-1D41-8163-661DC9A48421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3FFFAC4D-29EC-D843-A9AE-7E411E058D22}">
      <dgm:prSet phldrT="[Text]" custT="1"/>
      <dgm:spPr/>
      <dgm:t>
        <a:bodyPr/>
        <a:lstStyle/>
        <a:p>
          <a:r>
            <a:rPr lang="en-US" sz="2400" dirty="0" err="1">
              <a:latin typeface="Cambria" panose="02040503050406030204" pitchFamily="18" charset="0"/>
            </a:rPr>
            <a:t>Với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đoạn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trích</a:t>
          </a:r>
          <a:r>
            <a:rPr lang="en-US" sz="2400" dirty="0">
              <a:latin typeface="Cambria" panose="02040503050406030204" pitchFamily="18" charset="0"/>
            </a:rPr>
            <a:t>, </a:t>
          </a:r>
          <a:r>
            <a:rPr lang="en-US" sz="2400" dirty="0" err="1">
              <a:latin typeface="Cambria" panose="02040503050406030204" pitchFamily="18" charset="0"/>
            </a:rPr>
            <a:t>cần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chú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ý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vị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trí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của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đoạn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trích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trong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tác</a:t>
          </a:r>
          <a:r>
            <a:rPr lang="en-US" sz="2400" dirty="0">
              <a:latin typeface="Cambria" panose="02040503050406030204" pitchFamily="18" charset="0"/>
            </a:rPr>
            <a:t> </a:t>
          </a:r>
          <a:r>
            <a:rPr lang="en-US" sz="2400" dirty="0" err="1">
              <a:latin typeface="Cambria" panose="02040503050406030204" pitchFamily="18" charset="0"/>
            </a:rPr>
            <a:t>phẩm</a:t>
          </a:r>
          <a:endParaRPr lang="en-US" sz="2400" dirty="0">
            <a:latin typeface="Cambria" panose="02040503050406030204" pitchFamily="18" charset="0"/>
          </a:endParaRPr>
        </a:p>
      </dgm:t>
    </dgm:pt>
    <dgm:pt modelId="{5BE6A80F-169E-FC4B-BAF7-6DB0C3FB575B}" type="parTrans" cxnId="{7FB51AED-4FCC-F84A-AC10-77834BB3EC32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C3BC1F71-D664-814A-8496-4A12806ECCFD}" type="sibTrans" cxnId="{7FB51AED-4FCC-F84A-AC10-77834BB3EC32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24F74C8E-E148-C347-AF0A-030888163271}" type="pres">
      <dgm:prSet presAssocID="{BAE05FDC-347A-A144-B619-9E6D2AAE058C}" presName="Name0" presStyleCnt="0">
        <dgm:presLayoutVars>
          <dgm:dir/>
          <dgm:animLvl val="lvl"/>
          <dgm:resizeHandles val="exact"/>
        </dgm:presLayoutVars>
      </dgm:prSet>
      <dgm:spPr/>
    </dgm:pt>
    <dgm:pt modelId="{3011B503-C7BE-DC4B-949C-DFA56806DE18}" type="pres">
      <dgm:prSet presAssocID="{73D20FE2-3384-DC44-BADC-A3C918632982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6855AFC-CFDE-6749-9DBE-9D5EA1BC0D2F}" type="pres">
      <dgm:prSet presAssocID="{C03876F8-95B6-5D4B-A27D-A0AF2BB3297F}" presName="parTxOnlySpace" presStyleCnt="0"/>
      <dgm:spPr/>
    </dgm:pt>
    <dgm:pt modelId="{5A7D72BD-6C9F-C640-8688-523257FBAB39}" type="pres">
      <dgm:prSet presAssocID="{3FFFAC4D-29EC-D843-A9AE-7E411E058D22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6846D612-F786-4F46-AE56-0B840FDEB0D7}" type="presOf" srcId="{3FFFAC4D-29EC-D843-A9AE-7E411E058D22}" destId="{5A7D72BD-6C9F-C640-8688-523257FBAB39}" srcOrd="0" destOrd="0" presId="urn:microsoft.com/office/officeart/2005/8/layout/chevron1"/>
    <dgm:cxn modelId="{F9E564B9-19D1-1D41-8163-661DC9A48421}" srcId="{BAE05FDC-347A-A144-B619-9E6D2AAE058C}" destId="{73D20FE2-3384-DC44-BADC-A3C918632982}" srcOrd="0" destOrd="0" parTransId="{7EB6419F-6DBD-7D40-A53E-54A684B00FE4}" sibTransId="{C03876F8-95B6-5D4B-A27D-A0AF2BB3297F}"/>
    <dgm:cxn modelId="{6AC73CBF-3F3D-3341-8592-022A0E1C4D38}" type="presOf" srcId="{BAE05FDC-347A-A144-B619-9E6D2AAE058C}" destId="{24F74C8E-E148-C347-AF0A-030888163271}" srcOrd="0" destOrd="0" presId="urn:microsoft.com/office/officeart/2005/8/layout/chevron1"/>
    <dgm:cxn modelId="{38662ED0-A663-4847-8C61-CCF49A0F2599}" type="presOf" srcId="{73D20FE2-3384-DC44-BADC-A3C918632982}" destId="{3011B503-C7BE-DC4B-949C-DFA56806DE18}" srcOrd="0" destOrd="0" presId="urn:microsoft.com/office/officeart/2005/8/layout/chevron1"/>
    <dgm:cxn modelId="{7FB51AED-4FCC-F84A-AC10-77834BB3EC32}" srcId="{BAE05FDC-347A-A144-B619-9E6D2AAE058C}" destId="{3FFFAC4D-29EC-D843-A9AE-7E411E058D22}" srcOrd="1" destOrd="0" parTransId="{5BE6A80F-169E-FC4B-BAF7-6DB0C3FB575B}" sibTransId="{C3BC1F71-D664-814A-8496-4A12806ECCFD}"/>
    <dgm:cxn modelId="{C117F568-C951-7440-B989-964FB76CED8F}" type="presParOf" srcId="{24F74C8E-E148-C347-AF0A-030888163271}" destId="{3011B503-C7BE-DC4B-949C-DFA56806DE18}" srcOrd="0" destOrd="0" presId="urn:microsoft.com/office/officeart/2005/8/layout/chevron1"/>
    <dgm:cxn modelId="{F827611D-7953-1246-AC17-F16A250DDDD2}" type="presParOf" srcId="{24F74C8E-E148-C347-AF0A-030888163271}" destId="{F6855AFC-CFDE-6749-9DBE-9D5EA1BC0D2F}" srcOrd="1" destOrd="0" presId="urn:microsoft.com/office/officeart/2005/8/layout/chevron1"/>
    <dgm:cxn modelId="{A4B4EF77-E056-AF46-AEBE-E15929773302}" type="presParOf" srcId="{24F74C8E-E148-C347-AF0A-030888163271}" destId="{5A7D72BD-6C9F-C640-8688-523257FBAB39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1B503-C7BE-DC4B-949C-DFA56806DE18}">
      <dsp:nvSpPr>
        <dsp:cNvPr id="0" name=""/>
        <dsp:cNvSpPr/>
      </dsp:nvSpPr>
      <dsp:spPr>
        <a:xfrm>
          <a:off x="6769" y="767675"/>
          <a:ext cx="4046847" cy="161873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ambria" panose="02040503050406030204" pitchFamily="18" charset="0"/>
            </a:rPr>
            <a:t>Vận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dụng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đặc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điểm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của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truyện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thơ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dân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gian</a:t>
          </a:r>
          <a:endParaRPr lang="en-US" sz="2400" kern="1200" dirty="0">
            <a:latin typeface="Cambria" panose="02040503050406030204" pitchFamily="18" charset="0"/>
          </a:endParaRPr>
        </a:p>
      </dsp:txBody>
      <dsp:txXfrm>
        <a:off x="816138" y="767675"/>
        <a:ext cx="2428109" cy="1618738"/>
      </dsp:txXfrm>
    </dsp:sp>
    <dsp:sp modelId="{5A7D72BD-6C9F-C640-8688-523257FBAB39}">
      <dsp:nvSpPr>
        <dsp:cNvPr id="0" name=""/>
        <dsp:cNvSpPr/>
      </dsp:nvSpPr>
      <dsp:spPr>
        <a:xfrm>
          <a:off x="3648932" y="767675"/>
          <a:ext cx="4046847" cy="161873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ambria" panose="02040503050406030204" pitchFamily="18" charset="0"/>
            </a:rPr>
            <a:t>Với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đoạn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trích</a:t>
          </a:r>
          <a:r>
            <a:rPr lang="en-US" sz="2400" kern="1200" dirty="0">
              <a:latin typeface="Cambria" panose="02040503050406030204" pitchFamily="18" charset="0"/>
            </a:rPr>
            <a:t>, </a:t>
          </a:r>
          <a:r>
            <a:rPr lang="en-US" sz="2400" kern="1200" dirty="0" err="1">
              <a:latin typeface="Cambria" panose="02040503050406030204" pitchFamily="18" charset="0"/>
            </a:rPr>
            <a:t>cần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chú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ý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vị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trí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của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đoạn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trích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trong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tác</a:t>
          </a:r>
          <a:r>
            <a:rPr lang="en-US" sz="2400" kern="1200" dirty="0">
              <a:latin typeface="Cambria" panose="02040503050406030204" pitchFamily="18" charset="0"/>
            </a:rPr>
            <a:t> </a:t>
          </a:r>
          <a:r>
            <a:rPr lang="en-US" sz="2400" kern="1200" dirty="0" err="1">
              <a:latin typeface="Cambria" panose="02040503050406030204" pitchFamily="18" charset="0"/>
            </a:rPr>
            <a:t>phẩm</a:t>
          </a:r>
          <a:endParaRPr lang="en-US" sz="2400" kern="1200" dirty="0">
            <a:latin typeface="Cambria" panose="02040503050406030204" pitchFamily="18" charset="0"/>
          </a:endParaRPr>
        </a:p>
      </dsp:txBody>
      <dsp:txXfrm>
        <a:off x="4458301" y="767675"/>
        <a:ext cx="2428109" cy="1618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c65721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c65721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804275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804275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3"/>
          </p:nvPr>
        </p:nvSpPr>
        <p:spPr>
          <a:xfrm>
            <a:off x="3315576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4"/>
          </p:nvPr>
        </p:nvSpPr>
        <p:spPr>
          <a:xfrm>
            <a:off x="5826875" y="3229375"/>
            <a:ext cx="25113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5"/>
          </p:nvPr>
        </p:nvSpPr>
        <p:spPr>
          <a:xfrm>
            <a:off x="3315576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6"/>
          </p:nvPr>
        </p:nvSpPr>
        <p:spPr>
          <a:xfrm>
            <a:off x="5826875" y="2429250"/>
            <a:ext cx="2511300" cy="80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298">
            <a:off x="-1658652" y="2618690"/>
            <a:ext cx="2721528" cy="25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41918">
            <a:off x="-539882" y="3549483"/>
            <a:ext cx="1905824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4981">
            <a:off x="7780805" y="771350"/>
            <a:ext cx="3692093" cy="311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41253" y="1804875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2041253" y="2943588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2041253" y="4082300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041253" y="1346175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2041253" y="2484893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6"/>
          </p:nvPr>
        </p:nvSpPr>
        <p:spPr>
          <a:xfrm>
            <a:off x="2041253" y="3623610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8128">
            <a:off x="7231860" y="3024162"/>
            <a:ext cx="2394074" cy="378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4387">
            <a:off x="5285027" y="3301989"/>
            <a:ext cx="4917173" cy="329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1"/>
          </p:nvPr>
        </p:nvSpPr>
        <p:spPr>
          <a:xfrm>
            <a:off x="72000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2"/>
          </p:nvPr>
        </p:nvSpPr>
        <p:spPr>
          <a:xfrm>
            <a:off x="334215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3"/>
          </p:nvPr>
        </p:nvSpPr>
        <p:spPr>
          <a:xfrm>
            <a:off x="5959750" y="19991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4"/>
          </p:nvPr>
        </p:nvSpPr>
        <p:spPr>
          <a:xfrm>
            <a:off x="722575" y="3734004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5"/>
          </p:nvPr>
        </p:nvSpPr>
        <p:spPr>
          <a:xfrm>
            <a:off x="3344725" y="37340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6"/>
          </p:nvPr>
        </p:nvSpPr>
        <p:spPr>
          <a:xfrm>
            <a:off x="5962325" y="3734000"/>
            <a:ext cx="24477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7"/>
          </p:nvPr>
        </p:nvSpPr>
        <p:spPr>
          <a:xfrm>
            <a:off x="720000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8"/>
          </p:nvPr>
        </p:nvSpPr>
        <p:spPr>
          <a:xfrm>
            <a:off x="3342153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9"/>
          </p:nvPr>
        </p:nvSpPr>
        <p:spPr>
          <a:xfrm>
            <a:off x="5959747" y="1268950"/>
            <a:ext cx="24597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3"/>
          </p:nvPr>
        </p:nvSpPr>
        <p:spPr>
          <a:xfrm>
            <a:off x="722575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4"/>
          </p:nvPr>
        </p:nvSpPr>
        <p:spPr>
          <a:xfrm>
            <a:off x="3344728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5"/>
          </p:nvPr>
        </p:nvSpPr>
        <p:spPr>
          <a:xfrm>
            <a:off x="5962322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3909">
            <a:off x="-983574" y="2827024"/>
            <a:ext cx="1648600" cy="32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83967">
            <a:off x="-1508375" y="2124400"/>
            <a:ext cx="2236075" cy="24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04328" flipH="1">
            <a:off x="-1352980" y="2858263"/>
            <a:ext cx="2106364" cy="24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83658" y="-864999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927450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115450"/>
            <a:ext cx="37938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 flipH="1"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42133">
            <a:off x="-1746636" y="139750"/>
            <a:ext cx="3270416" cy="219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27414">
            <a:off x="-1634374" y="3320272"/>
            <a:ext cx="3325999" cy="2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2573250" y="1666812"/>
            <a:ext cx="3997500" cy="10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573250" y="2763288"/>
            <a:ext cx="3997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19052">
            <a:off x="1219890" y="2922195"/>
            <a:ext cx="2043805" cy="40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1002" y="3103782"/>
            <a:ext cx="3192199" cy="300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168829" y="-1029380"/>
            <a:ext cx="4520151" cy="33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41477">
            <a:off x="5548171" y="-1834922"/>
            <a:ext cx="2178532" cy="435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1" r:id="rId10"/>
    <p:sldLayoutId id="2147483662" r:id="rId11"/>
    <p:sldLayoutId id="2147483664" r:id="rId12"/>
    <p:sldLayoutId id="2147483669" r:id="rId13"/>
    <p:sldLayoutId id="214748367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706A3-4C37-D17F-D3BD-77137359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935"/>
            <a:ext cx="3837644" cy="252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15EB-0E0A-C42A-5BD4-8E8E1F19D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73420" cy="285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C620D-54D1-4D78-D3C1-F9606407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22" y="2724539"/>
            <a:ext cx="4119657" cy="241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25B391-8581-BFB9-F245-8FC2D25AF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656" y="-1"/>
            <a:ext cx="4468531" cy="285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DD0F1-3441-15E2-D7FE-5B073993566D}"/>
              </a:ext>
            </a:extLst>
          </p:cNvPr>
          <p:cNvSpPr txBox="1"/>
          <p:nvPr/>
        </p:nvSpPr>
        <p:spPr>
          <a:xfrm>
            <a:off x="679346" y="2460884"/>
            <a:ext cx="7277954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93949"/>
            </a:schemeClr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latin typeface="Cambria" panose="02040503050406030204" pitchFamily="18" charset="0"/>
              </a:rPr>
              <a:t>Hình ảnh này gợi cho em những suy nghĩ về văn hoá dân tộc nào?</a:t>
            </a:r>
          </a:p>
        </p:txBody>
      </p:sp>
    </p:spTree>
    <p:extLst>
      <p:ext uri="{BB962C8B-B14F-4D97-AF65-F5344CB8AC3E}">
        <p14:creationId xmlns:p14="http://schemas.microsoft.com/office/powerpoint/2010/main" val="14368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4689-27F3-1677-65AC-11ACEBE1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Thảo luận nhóm: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F561D-9499-CA1D-A401-12760F2DF04C}"/>
              </a:ext>
            </a:extLst>
          </p:cNvPr>
          <p:cNvSpPr txBox="1"/>
          <p:nvPr/>
        </p:nvSpPr>
        <p:spPr>
          <a:xfrm>
            <a:off x="1246095" y="1282508"/>
            <a:ext cx="6409764" cy="285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hiểu về tình cảnh của chàng trai và cô gái. 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2: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hiểu về tâm trạng c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khi đưa cô gái về nhà chồng.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Nhóm 3: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Tìm hiểu về tâm trạng của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chàng trai đưa về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hiểu h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oàn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2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229B2EF-4F03-042F-466D-51FB34A7B9D4}"/>
              </a:ext>
            </a:extLst>
          </p:cNvPr>
          <p:cNvSpPr txBox="1"/>
          <p:nvPr/>
        </p:nvSpPr>
        <p:spPr>
          <a:xfrm>
            <a:off x="1012227" y="695916"/>
            <a:ext cx="7403353" cy="3013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chính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vi-VN" sz="2000" b="1" i="1" dirty="0">
                <a:latin typeface="Cambria" panose="02040503050406030204" pitchFamily="18" charset="0"/>
                <a:ea typeface="Times New Roman" panose="02020603050405020304" pitchFamily="18" charset="0"/>
              </a:rPr>
              <a:t>* Tình cảnh của chàng trai và cô gái: </a:t>
            </a:r>
          </a:p>
          <a:p>
            <a:pPr lvl="0" algn="just">
              <a:lnSpc>
                <a:spcPct val="120000"/>
              </a:lnSpc>
            </a:pPr>
            <a:r>
              <a:rPr lang="vi-VN" sz="2000" i="1" dirty="0">
                <a:latin typeface="Cambria" panose="02040503050406030204" pitchFamily="18" charset="0"/>
                <a:ea typeface="Times New Roman" panose="02020603050405020304" pitchFamily="18" charset="0"/>
              </a:rPr>
              <a:t>“Anh yêu em, lẽ tiễn đưa em đến tận nhà chồng…” </a:t>
            </a:r>
          </a:p>
          <a:p>
            <a:pPr lvl="0" algn="just">
              <a:lnSpc>
                <a:spcPct val="120000"/>
              </a:lnSpc>
            </a:pPr>
            <a:endParaRPr lang="vi-VN" sz="2000" i="1" dirty="0">
              <a:latin typeface="Cambria" panose="02040503050406030204" pitchFamily="18" charset="0"/>
              <a:ea typeface="Times New Roman" panose="02020603050405020304" pitchFamily="18" charset="0"/>
              <a:sym typeface="Wingdings" pitchFamily="2" charset="2"/>
            </a:endParaRPr>
          </a:p>
          <a:p>
            <a:pPr lvl="0" algn="just">
              <a:lnSpc>
                <a:spcPct val="120000"/>
              </a:lnSpc>
            </a:pPr>
            <a:r>
              <a:rPr lang="vi-VN" sz="2000" i="1" dirty="0">
                <a:latin typeface="Cambria" panose="02040503050406030204" pitchFamily="18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vi-VN" sz="2000" i="1" dirty="0">
                <a:latin typeface="Cambria" panose="02040503050406030204" pitchFamily="18" charset="0"/>
                <a:ea typeface="Times New Roman" panose="02020603050405020304" pitchFamily="18" charset="0"/>
              </a:rPr>
              <a:t>Chàng trai và cô gái nói với nhau về tình cảnh của hai người: Họ yêu nhau chưa được bao lâu thì cô gái bị ép gả lấy người khác. Chàng trai tiễn đưa người yêu về nhà chồng. </a:t>
            </a:r>
          </a:p>
          <a:p>
            <a:pPr lvl="0" algn="just">
              <a:lnSpc>
                <a:spcPct val="120000"/>
              </a:lnSpc>
            </a:pPr>
            <a:endParaRPr lang="en-VN" sz="2000" b="1" i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229B2EF-4F03-042F-466D-51FB34A7B9D4}"/>
              </a:ext>
            </a:extLst>
          </p:cNvPr>
          <p:cNvSpPr txBox="1"/>
          <p:nvPr/>
        </p:nvSpPr>
        <p:spPr>
          <a:xfrm>
            <a:off x="1012227" y="695916"/>
            <a:ext cx="7403353" cy="375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chính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đưa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x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ót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ưu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luyến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nỡ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rời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endParaRPr lang="en-US" sz="200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Rối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bời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tuyệt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vọng</a:t>
            </a:r>
            <a:r>
              <a:rPr lang="en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nhận ra tình yêu chưa trọn vẹn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Chấp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rời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endParaRPr lang="en-US" sz="200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Hẹn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thề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tụ</a:t>
            </a:r>
            <a:endParaRPr lang="en-US" sz="200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20000"/>
              </a:lnSpc>
              <a:buFont typeface="Symbol" pitchFamily="2" charset="2"/>
              <a:buChar char="Þ"/>
            </a:pPr>
            <a:r>
              <a:rPr lang="en-US" sz="2000" b="1" i="1" dirty="0" err="1"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ình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thiết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sâu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thủy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000" b="1" i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4BDB6-5362-886E-D598-C9533E0CAFCC}"/>
              </a:ext>
            </a:extLst>
          </p:cNvPr>
          <p:cNvSpPr txBox="1"/>
          <p:nvPr/>
        </p:nvSpPr>
        <p:spPr>
          <a:xfrm>
            <a:off x="735564" y="712715"/>
            <a:ext cx="7189236" cy="349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Níu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kéo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hông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rời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h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vọng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sẽ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thương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Đau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đắng</a:t>
            </a:r>
            <a:r>
              <a:rPr lang="en-US" sz="20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cay</a:t>
            </a:r>
            <a:endParaRPr lang="en-VN" sz="20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mang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nỗi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đầy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khoải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bồn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đau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cay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bám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víu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vô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vọng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lấy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000" b="1" i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9D5356-AD63-F3E6-5587-530B19A36D1C}"/>
              </a:ext>
            </a:extLst>
          </p:cNvPr>
          <p:cNvSpPr txBox="1"/>
          <p:nvPr/>
        </p:nvSpPr>
        <p:spPr>
          <a:xfrm>
            <a:off x="620777" y="535790"/>
            <a:ext cx="7748308" cy="3516668"/>
          </a:xfrm>
          <a:prstGeom prst="rect">
            <a:avLst/>
          </a:prstGeom>
          <a:solidFill>
            <a:schemeClr val="accent1">
              <a:lumMod val="20000"/>
              <a:lumOff val="80000"/>
              <a:alpha val="43355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*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cử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chứng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kiến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17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đó</a:t>
            </a:r>
            <a:endParaRPr lang="en-VN" sz="17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r>
              <a:rPr lang="en-VN" sz="1700" b="1" i="1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VN" sz="1700" u="none" strike="noStrike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 hắt hủi, đánh đập tàn nhẫn</a:t>
            </a:r>
          </a:p>
          <a:p>
            <a:pPr lvl="0" algn="just">
              <a:lnSpc>
                <a:spcPct val="120000"/>
              </a:lnSpc>
            </a:pP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Cử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700" b="1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endParaRPr lang="en-VN" sz="1700" b="1" i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Xót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thương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endParaRPr lang="en-US" sz="17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sóc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an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ủi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vỗ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endParaRPr lang="en-VN" sz="17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thuốc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uống</a:t>
            </a:r>
            <a:endParaRPr lang="en-VN" sz="17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viên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chia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sẻ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chỗ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dựa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tinh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thần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VN" sz="17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VN" sz="17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à"/>
            </a:pP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Niềm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xót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thương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sâu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đối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nỗi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đau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VN" sz="17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CD833C-A9AD-C733-9EC4-4C01D53F5C77}"/>
              </a:ext>
            </a:extLst>
          </p:cNvPr>
          <p:cNvSpPr txBox="1"/>
          <p:nvPr/>
        </p:nvSpPr>
        <p:spPr>
          <a:xfrm>
            <a:off x="1200833" y="1146039"/>
            <a:ext cx="6742333" cy="2851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algn="just">
              <a:lnSpc>
                <a:spcPct val="130000"/>
              </a:lnSpc>
            </a:pPr>
            <a:r>
              <a:rPr lang="vi-VN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*Lời khẳng định tình yêu son sắt của chàng trai: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Khẳng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định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dẫu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chia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lìa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Khẳng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mãi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lay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mãi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mãi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thủy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400" algn="just">
              <a:lnSpc>
                <a:spcPct val="130000"/>
              </a:lnSpc>
            </a:pPr>
            <a:r>
              <a:rPr lang="vi-VN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vi-VN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Nhận xét: Chàng trai là người có những phẩm chất tốt đẹp: giàu tình nghĩa, khát khao hạnh phúc, thuỷ chung trong tình yêu</a:t>
            </a:r>
            <a:r>
              <a:rPr lang="vi-VN" sz="2000" b="1" i="1" dirty="0"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giàu nghị lực. </a:t>
            </a:r>
            <a:endParaRPr lang="en-VN" sz="2000" b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B0AAC-E235-5831-8675-05EF09C70C61}"/>
              </a:ext>
            </a:extLst>
          </p:cNvPr>
          <p:cNvSpPr txBox="1"/>
          <p:nvPr/>
        </p:nvSpPr>
        <p:spPr>
          <a:xfrm>
            <a:off x="811764" y="240110"/>
            <a:ext cx="6008914" cy="39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d. </a:t>
            </a:r>
            <a:r>
              <a:rPr lang="en-US" sz="1800" b="1" dirty="0" err="1"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thuật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75949-6F2C-559D-9DFC-0501DF8BA41B}"/>
              </a:ext>
            </a:extLst>
          </p:cNvPr>
          <p:cNvSpPr txBox="1"/>
          <p:nvPr/>
        </p:nvSpPr>
        <p:spPr>
          <a:xfrm>
            <a:off x="1567543" y="3283184"/>
            <a:ext cx="6762070" cy="1477328"/>
          </a:xfrm>
          <a:custGeom>
            <a:avLst/>
            <a:gdLst>
              <a:gd name="connsiteX0" fmla="*/ 0 w 6762070"/>
              <a:gd name="connsiteY0" fmla="*/ 0 h 1477328"/>
              <a:gd name="connsiteX1" fmla="*/ 6762070 w 6762070"/>
              <a:gd name="connsiteY1" fmla="*/ 0 h 1477328"/>
              <a:gd name="connsiteX2" fmla="*/ 6762070 w 6762070"/>
              <a:gd name="connsiteY2" fmla="*/ 1477328 h 1477328"/>
              <a:gd name="connsiteX3" fmla="*/ 0 w 6762070"/>
              <a:gd name="connsiteY3" fmla="*/ 1477328 h 1477328"/>
              <a:gd name="connsiteX4" fmla="*/ 0 w 6762070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2070" h="1477328" fill="none" extrusionOk="0">
                <a:moveTo>
                  <a:pt x="0" y="0"/>
                </a:moveTo>
                <a:cubicBezTo>
                  <a:pt x="1292300" y="-124523"/>
                  <a:pt x="4203723" y="-30246"/>
                  <a:pt x="6762070" y="0"/>
                </a:cubicBezTo>
                <a:cubicBezTo>
                  <a:pt x="6701932" y="240984"/>
                  <a:pt x="6646702" y="1160330"/>
                  <a:pt x="6762070" y="1477328"/>
                </a:cubicBezTo>
                <a:cubicBezTo>
                  <a:pt x="5146678" y="1611919"/>
                  <a:pt x="2219788" y="1314191"/>
                  <a:pt x="0" y="1477328"/>
                </a:cubicBezTo>
                <a:cubicBezTo>
                  <a:pt x="-3317" y="1239137"/>
                  <a:pt x="10614" y="266468"/>
                  <a:pt x="0" y="0"/>
                </a:cubicBezTo>
                <a:close/>
              </a:path>
              <a:path w="6762070" h="1477328" stroke="0" extrusionOk="0">
                <a:moveTo>
                  <a:pt x="0" y="0"/>
                </a:moveTo>
                <a:cubicBezTo>
                  <a:pt x="2087904" y="38266"/>
                  <a:pt x="5311603" y="72756"/>
                  <a:pt x="6762070" y="0"/>
                </a:cubicBezTo>
                <a:cubicBezTo>
                  <a:pt x="6755107" y="440359"/>
                  <a:pt x="6707350" y="1076460"/>
                  <a:pt x="6762070" y="1477328"/>
                </a:cubicBezTo>
                <a:cubicBezTo>
                  <a:pt x="3642336" y="1628090"/>
                  <a:pt x="2241749" y="1468096"/>
                  <a:pt x="0" y="1477328"/>
                </a:cubicBezTo>
                <a:cubicBezTo>
                  <a:pt x="-5322" y="1326451"/>
                  <a:pt x="-85112" y="367095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921488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latin typeface="Cambria" panose="02040503050406030204" pitchFamily="18" charset="0"/>
              </a:rPr>
              <a:t>Màu sắc dân tộc (hình ảnh thiên nhiên và cuộc sống xã hội; hình tượng nhân vật với ngôn ngữ, tâm lí, tính cách của người dân miền núi).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latin typeface="Cambria" panose="02040503050406030204" pitchFamily="18" charset="0"/>
              </a:rPr>
              <a:t>Tình yêu tha thiết, thuỷ chung của chàng trai dành cho cô gái.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C0D9A-A14E-8709-EFE9-229609AE3297}"/>
              </a:ext>
            </a:extLst>
          </p:cNvPr>
          <p:cNvSpPr txBox="1"/>
          <p:nvPr/>
        </p:nvSpPr>
        <p:spPr>
          <a:xfrm>
            <a:off x="6276390" y="1135894"/>
            <a:ext cx="1948543" cy="1477328"/>
          </a:xfrm>
          <a:custGeom>
            <a:avLst/>
            <a:gdLst>
              <a:gd name="connsiteX0" fmla="*/ 0 w 1948543"/>
              <a:gd name="connsiteY0" fmla="*/ 0 h 1477328"/>
              <a:gd name="connsiteX1" fmla="*/ 1948543 w 1948543"/>
              <a:gd name="connsiteY1" fmla="*/ 0 h 1477328"/>
              <a:gd name="connsiteX2" fmla="*/ 1948543 w 1948543"/>
              <a:gd name="connsiteY2" fmla="*/ 1477328 h 1477328"/>
              <a:gd name="connsiteX3" fmla="*/ 0 w 1948543"/>
              <a:gd name="connsiteY3" fmla="*/ 1477328 h 1477328"/>
              <a:gd name="connsiteX4" fmla="*/ 0 w 1948543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543" h="1477328" fill="none" extrusionOk="0">
                <a:moveTo>
                  <a:pt x="0" y="0"/>
                </a:moveTo>
                <a:cubicBezTo>
                  <a:pt x="865701" y="-46664"/>
                  <a:pt x="1174712" y="97062"/>
                  <a:pt x="1948543" y="0"/>
                </a:cubicBezTo>
                <a:cubicBezTo>
                  <a:pt x="2040113" y="398110"/>
                  <a:pt x="2068411" y="1100466"/>
                  <a:pt x="1948543" y="1477328"/>
                </a:cubicBezTo>
                <a:cubicBezTo>
                  <a:pt x="1505633" y="1475133"/>
                  <a:pt x="530932" y="1469518"/>
                  <a:pt x="0" y="1477328"/>
                </a:cubicBezTo>
                <a:cubicBezTo>
                  <a:pt x="75418" y="858563"/>
                  <a:pt x="52024" y="482415"/>
                  <a:pt x="0" y="0"/>
                </a:cubicBezTo>
                <a:close/>
              </a:path>
              <a:path w="1948543" h="1477328" stroke="0" extrusionOk="0">
                <a:moveTo>
                  <a:pt x="0" y="0"/>
                </a:moveTo>
                <a:cubicBezTo>
                  <a:pt x="394412" y="148996"/>
                  <a:pt x="1216485" y="-8486"/>
                  <a:pt x="1948543" y="0"/>
                </a:cubicBezTo>
                <a:cubicBezTo>
                  <a:pt x="2035863" y="238329"/>
                  <a:pt x="1820773" y="1293544"/>
                  <a:pt x="1948543" y="1477328"/>
                </a:cubicBezTo>
                <a:cubicBezTo>
                  <a:pt x="1317623" y="1407182"/>
                  <a:pt x="196440" y="1647162"/>
                  <a:pt x="0" y="1477328"/>
                </a:cubicBezTo>
                <a:cubicBezTo>
                  <a:pt x="-25228" y="768309"/>
                  <a:pt x="89051" y="341960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3582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lặp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hấn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thủy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son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604A6-5E4C-30BF-4DA8-FFF6EFF0C3F0}"/>
              </a:ext>
            </a:extLst>
          </p:cNvPr>
          <p:cNvSpPr txBox="1"/>
          <p:nvPr/>
        </p:nvSpPr>
        <p:spPr>
          <a:xfrm>
            <a:off x="3380791" y="1147545"/>
            <a:ext cx="2471056" cy="1754326"/>
          </a:xfrm>
          <a:custGeom>
            <a:avLst/>
            <a:gdLst>
              <a:gd name="connsiteX0" fmla="*/ 0 w 2471056"/>
              <a:gd name="connsiteY0" fmla="*/ 0 h 1754326"/>
              <a:gd name="connsiteX1" fmla="*/ 2471056 w 2471056"/>
              <a:gd name="connsiteY1" fmla="*/ 0 h 1754326"/>
              <a:gd name="connsiteX2" fmla="*/ 2471056 w 2471056"/>
              <a:gd name="connsiteY2" fmla="*/ 1754326 h 1754326"/>
              <a:gd name="connsiteX3" fmla="*/ 0 w 2471056"/>
              <a:gd name="connsiteY3" fmla="*/ 1754326 h 1754326"/>
              <a:gd name="connsiteX4" fmla="*/ 0 w 2471056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056" h="1754326" fill="none" extrusionOk="0">
                <a:moveTo>
                  <a:pt x="0" y="0"/>
                </a:moveTo>
                <a:cubicBezTo>
                  <a:pt x="831610" y="7280"/>
                  <a:pt x="1767531" y="111770"/>
                  <a:pt x="2471056" y="0"/>
                </a:cubicBezTo>
                <a:cubicBezTo>
                  <a:pt x="2542393" y="232476"/>
                  <a:pt x="2342967" y="917663"/>
                  <a:pt x="2471056" y="1754326"/>
                </a:cubicBezTo>
                <a:cubicBezTo>
                  <a:pt x="1518596" y="1736589"/>
                  <a:pt x="661844" y="1890845"/>
                  <a:pt x="0" y="1754326"/>
                </a:cubicBezTo>
                <a:cubicBezTo>
                  <a:pt x="89658" y="1129142"/>
                  <a:pt x="-47774" y="413295"/>
                  <a:pt x="0" y="0"/>
                </a:cubicBezTo>
                <a:close/>
              </a:path>
              <a:path w="2471056" h="1754326" stroke="0" extrusionOk="0">
                <a:moveTo>
                  <a:pt x="0" y="0"/>
                </a:moveTo>
                <a:cubicBezTo>
                  <a:pt x="1231835" y="107570"/>
                  <a:pt x="1460133" y="-1445"/>
                  <a:pt x="2471056" y="0"/>
                </a:cubicBezTo>
                <a:cubicBezTo>
                  <a:pt x="2551288" y="737154"/>
                  <a:pt x="2386884" y="1495405"/>
                  <a:pt x="2471056" y="1754326"/>
                </a:cubicBezTo>
                <a:cubicBezTo>
                  <a:pt x="1405013" y="1753732"/>
                  <a:pt x="607344" y="1854219"/>
                  <a:pt x="0" y="1754326"/>
                </a:cubicBezTo>
                <a:cubicBezTo>
                  <a:pt x="-153587" y="1549109"/>
                  <a:pt x="-123678" y="61630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82479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tục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hoá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thần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VN" sz="18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B8062-842C-6E52-FF7A-5DAA1C0B2966}"/>
              </a:ext>
            </a:extLst>
          </p:cNvPr>
          <p:cNvSpPr txBox="1"/>
          <p:nvPr/>
        </p:nvSpPr>
        <p:spPr>
          <a:xfrm>
            <a:off x="811764" y="1135894"/>
            <a:ext cx="2286000" cy="1754326"/>
          </a:xfrm>
          <a:custGeom>
            <a:avLst/>
            <a:gdLst>
              <a:gd name="connsiteX0" fmla="*/ 0 w 2286000"/>
              <a:gd name="connsiteY0" fmla="*/ 0 h 1754326"/>
              <a:gd name="connsiteX1" fmla="*/ 2286000 w 2286000"/>
              <a:gd name="connsiteY1" fmla="*/ 0 h 1754326"/>
              <a:gd name="connsiteX2" fmla="*/ 2286000 w 2286000"/>
              <a:gd name="connsiteY2" fmla="*/ 1754326 h 1754326"/>
              <a:gd name="connsiteX3" fmla="*/ 0 w 2286000"/>
              <a:gd name="connsiteY3" fmla="*/ 1754326 h 1754326"/>
              <a:gd name="connsiteX4" fmla="*/ 0 w 228600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1754326" fill="none" extrusionOk="0">
                <a:moveTo>
                  <a:pt x="0" y="0"/>
                </a:moveTo>
                <a:cubicBezTo>
                  <a:pt x="268400" y="-80367"/>
                  <a:pt x="1279575" y="37859"/>
                  <a:pt x="2286000" y="0"/>
                </a:cubicBezTo>
                <a:cubicBezTo>
                  <a:pt x="2204553" y="195150"/>
                  <a:pt x="2223391" y="947967"/>
                  <a:pt x="2286000" y="1754326"/>
                </a:cubicBezTo>
                <a:cubicBezTo>
                  <a:pt x="1929149" y="1741439"/>
                  <a:pt x="548888" y="1635769"/>
                  <a:pt x="0" y="1754326"/>
                </a:cubicBezTo>
                <a:cubicBezTo>
                  <a:pt x="-25046" y="1555005"/>
                  <a:pt x="64856" y="690244"/>
                  <a:pt x="0" y="0"/>
                </a:cubicBezTo>
                <a:close/>
              </a:path>
              <a:path w="2286000" h="1754326" stroke="0" extrusionOk="0">
                <a:moveTo>
                  <a:pt x="0" y="0"/>
                </a:moveTo>
                <a:cubicBezTo>
                  <a:pt x="744097" y="-87204"/>
                  <a:pt x="1838185" y="119768"/>
                  <a:pt x="2286000" y="0"/>
                </a:cubicBezTo>
                <a:cubicBezTo>
                  <a:pt x="2341320" y="744456"/>
                  <a:pt x="2271083" y="1133951"/>
                  <a:pt x="2286000" y="1754326"/>
                </a:cubicBezTo>
                <a:cubicBezTo>
                  <a:pt x="1754379" y="1889394"/>
                  <a:pt x="611648" y="1684020"/>
                  <a:pt x="0" y="1754326"/>
                </a:cubicBezTo>
                <a:cubicBezTo>
                  <a:pt x="-140746" y="1194868"/>
                  <a:pt x="121095" y="234514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789539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xưng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đậm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sâu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2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130E5A-F935-544E-8197-1D1EB820DBD7}"/>
              </a:ext>
            </a:extLst>
          </p:cNvPr>
          <p:cNvSpPr txBox="1"/>
          <p:nvPr/>
        </p:nvSpPr>
        <p:spPr>
          <a:xfrm>
            <a:off x="1891004" y="1140589"/>
            <a:ext cx="6120880" cy="3382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latin typeface="Cambria" panose="02040503050406030204" pitchFamily="18" charset="0"/>
                <a:ea typeface="Times New Roman" panose="02020603050405020304" pitchFamily="18" charset="0"/>
              </a:rPr>
              <a:t>e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điệp</a:t>
            </a:r>
            <a:endParaRPr lang="en-VN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</a:rPr>
              <a:t>+ Khát vọng hạnh phúc và tình yêu chung thủy, khát vọng được giải phóng, được sống trong tình yêu.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</a:rPr>
              <a:t>+ Những đau khổ trong tình yêu và hôn nhân của người dân tộc miền núi trong xã hội cũ. 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</a:rPr>
              <a:t>+ Sự phản kháng tập tục hôn nhân lạc hậu của người Thái xưa và khát vọng giải phóng khỏi tập tục hôn nhân đó. </a:t>
            </a:r>
          </a:p>
          <a:p>
            <a:pPr algn="just">
              <a:lnSpc>
                <a:spcPct val="120000"/>
              </a:lnSpc>
            </a:pPr>
            <a:r>
              <a:rPr lang="en-VN" sz="2000" dirty="0">
                <a:latin typeface="Cambria" panose="02040503050406030204" pitchFamily="18" charset="0"/>
                <a:sym typeface="Wingdings" pitchFamily="2" charset="2"/>
              </a:rPr>
              <a:t> </a:t>
            </a:r>
            <a:r>
              <a:rPr lang="en-VN" sz="2000" b="1" i="1" dirty="0">
                <a:latin typeface="Cambria" panose="02040503050406030204" pitchFamily="18" charset="0"/>
                <a:sym typeface="Wingdings" pitchFamily="2" charset="2"/>
              </a:rPr>
              <a:t>Có ý nghĩa trong cuộc sống ngày hôm nay. </a:t>
            </a:r>
            <a:endParaRPr lang="en-VN" sz="2000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A50B-89DB-6E26-D68B-0427C79C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>
                <a:latin typeface="Cambria" panose="02040503050406030204" pitchFamily="18" charset="0"/>
              </a:rPr>
              <a:t>III. TỔNG KẾT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FF1E8-1FDD-930B-CA00-8A72FD0D7EA0}"/>
              </a:ext>
            </a:extLst>
          </p:cNvPr>
          <p:cNvSpPr txBox="1"/>
          <p:nvPr/>
        </p:nvSpPr>
        <p:spPr>
          <a:xfrm>
            <a:off x="720000" y="1153885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latin typeface="Cambria" panose="02040503050406030204" pitchFamily="18" charset="0"/>
              </a:rPr>
              <a:t>1. Giá trị tác phẩm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D7577-F03B-0F0E-1583-74ECE898800E}"/>
              </a:ext>
            </a:extLst>
          </p:cNvPr>
          <p:cNvSpPr txBox="1"/>
          <p:nvPr/>
        </p:nvSpPr>
        <p:spPr>
          <a:xfrm>
            <a:off x="1161660" y="1603215"/>
            <a:ext cx="2841173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latin typeface="Cambria" panose="02040503050406030204" pitchFamily="18" charset="0"/>
              </a:rPr>
              <a:t>a. Nội dung</a:t>
            </a:r>
          </a:p>
          <a:p>
            <a:r>
              <a:rPr lang="en-VN" sz="2000" dirty="0">
                <a:latin typeface="Cambria" panose="02040503050406030204" pitchFamily="18" charset="0"/>
              </a:rPr>
              <a:t>- Bi kịch tình yêu – hôn nhân</a:t>
            </a:r>
          </a:p>
          <a:p>
            <a:r>
              <a:rPr lang="en-VN" sz="2000" dirty="0">
                <a:latin typeface="Cambria" panose="02040503050406030204" pitchFamily="18" charset="0"/>
              </a:rPr>
              <a:t>- Vẻ đẹp tấm lòng thuỷ chung và ước nguyện hạnh phúc lứa đôi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35597-4E80-B627-E46F-C4440D08F1BE}"/>
              </a:ext>
            </a:extLst>
          </p:cNvPr>
          <p:cNvSpPr txBox="1"/>
          <p:nvPr/>
        </p:nvSpPr>
        <p:spPr>
          <a:xfrm>
            <a:off x="4772608" y="1603215"/>
            <a:ext cx="335280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latin typeface="Cambria" panose="02040503050406030204" pitchFamily="18" charset="0"/>
              </a:rPr>
              <a:t>b. Nghệ thuật</a:t>
            </a:r>
          </a:p>
          <a:p>
            <a:r>
              <a:rPr lang="en-VN" sz="2000" dirty="0">
                <a:latin typeface="Cambria" panose="02040503050406030204" pitchFamily="18" charset="0"/>
              </a:rPr>
              <a:t>- Thể hiện đặc điểm truyện thơ dân gian với sự kết hợp tự sự và trữ tình</a:t>
            </a:r>
          </a:p>
          <a:p>
            <a:r>
              <a:rPr lang="en-VN" sz="2000" dirty="0">
                <a:latin typeface="Cambria" panose="02040503050406030204" pitchFamily="18" charset="0"/>
              </a:rPr>
              <a:t>- Chất dân tộc và màu sắc miền núi</a:t>
            </a:r>
          </a:p>
        </p:txBody>
      </p:sp>
    </p:spTree>
    <p:extLst>
      <p:ext uri="{BB962C8B-B14F-4D97-AF65-F5344CB8AC3E}">
        <p14:creationId xmlns:p14="http://schemas.microsoft.com/office/powerpoint/2010/main" val="273035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3B904E6-DC5B-D4E0-F063-166E735C4D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314" y="391205"/>
            <a:ext cx="7702550" cy="573088"/>
          </a:xfrm>
        </p:spPr>
        <p:txBody>
          <a:bodyPr/>
          <a:lstStyle/>
          <a:p>
            <a:r>
              <a:rPr lang="en-VN" dirty="0">
                <a:latin typeface="Cambria" panose="02040503050406030204" pitchFamily="18" charset="0"/>
              </a:rPr>
              <a:t>III. TỔNG KẾT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D7A75-9752-7EFB-4CE1-E1031F48AB4D}"/>
              </a:ext>
            </a:extLst>
          </p:cNvPr>
          <p:cNvSpPr txBox="1"/>
          <p:nvPr/>
        </p:nvSpPr>
        <p:spPr>
          <a:xfrm>
            <a:off x="827314" y="1306286"/>
            <a:ext cx="531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latin typeface="Cambria" panose="02040503050406030204" pitchFamily="18" charset="0"/>
              </a:rPr>
              <a:t>2. Cách đọc hiểu truyện thơ dân gian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44292A1-E57C-D4EA-DD1D-10D5DF850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13590"/>
              </p:ext>
            </p:extLst>
          </p:nvPr>
        </p:nvGraphicFramePr>
        <p:xfrm>
          <a:off x="1224474" y="1774371"/>
          <a:ext cx="7702549" cy="315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994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5100" r="-5100"/>
          <a:stretch/>
        </p:blipFill>
        <p:spPr>
          <a:xfrm>
            <a:off x="8100724" y="-730625"/>
            <a:ext cx="2028225" cy="32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1609552" y="1584913"/>
            <a:ext cx="5682300" cy="1196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vi-VN" dirty="0"/>
            </a:br>
            <a:br>
              <a:rPr lang="vi-VN" dirty="0"/>
            </a:br>
            <a:r>
              <a:rPr lang="vi-VN" dirty="0"/>
              <a:t>Tiết: </a:t>
            </a:r>
            <a:br>
              <a:rPr lang="vi-VN" dirty="0"/>
            </a:br>
            <a:r>
              <a:rPr lang="vi-VN" dirty="0"/>
              <a:t>LỜI TIỄN DẶN</a:t>
            </a:r>
            <a:endParaRPr dirty="0"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1609477" y="2781239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TRÍCH </a:t>
            </a:r>
            <a:r>
              <a:rPr lang="vi-VN" b="1" dirty="0"/>
              <a:t>TIỄN DẶN NGƯỜI YÊU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(Dân tộc Thái)</a:t>
            </a:r>
            <a:endParaRPr b="1" dirty="0"/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789" t="3420" r="-789" b="-3420"/>
          <a:stretch/>
        </p:blipFill>
        <p:spPr>
          <a:xfrm rot="-4446265">
            <a:off x="4412220" y="-1879201"/>
            <a:ext cx="3293485" cy="26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23549">
            <a:off x="5577601" y="4034312"/>
            <a:ext cx="2408919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24280">
            <a:off x="-1238861" y="3462802"/>
            <a:ext cx="3373792" cy="2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7">
            <a:off x="7399400" y="2930085"/>
            <a:ext cx="1841082" cy="35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065364" y="2120496"/>
            <a:ext cx="7778467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</a:rPr>
              <a:t>ĐỌC – TÌM HIỂU CHUNG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3983">
            <a:off x="-985123" y="3215411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35037">
            <a:off x="-1177217" y="-683164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1128">
            <a:off x="5001485" y="3808933"/>
            <a:ext cx="2717575" cy="2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287245">
            <a:off x="5326532" y="-1482901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50429">
            <a:off x="1333524" y="-1382399"/>
            <a:ext cx="2803817" cy="26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3157-C980-441E-06E2-273F6EA7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0" y="158675"/>
            <a:ext cx="7704000" cy="572700"/>
          </a:xfrm>
        </p:spPr>
        <p:txBody>
          <a:bodyPr/>
          <a:lstStyle/>
          <a:p>
            <a:r>
              <a:rPr lang="en-VN" sz="2800" dirty="0">
                <a:latin typeface="Cambria" panose="02040503050406030204" pitchFamily="18" charset="0"/>
              </a:rPr>
              <a:t>I. Đọc – tìm hiểu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6EA08-7A78-582A-DCC5-330392396BDC}"/>
              </a:ext>
            </a:extLst>
          </p:cNvPr>
          <p:cNvSpPr txBox="1"/>
          <p:nvPr/>
        </p:nvSpPr>
        <p:spPr>
          <a:xfrm>
            <a:off x="412090" y="717937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latin typeface="Cambria" panose="02040503050406030204" pitchFamily="18" charset="0"/>
              </a:rPr>
              <a:t>1.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gian</a:t>
            </a:r>
            <a:endParaRPr lang="en-VN" sz="18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endParaRPr lang="en-VN" dirty="0">
              <a:latin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F14B81-A1F7-1E3E-A130-40E55A708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59052"/>
              </p:ext>
            </p:extLst>
          </p:nvPr>
        </p:nvGraphicFramePr>
        <p:xfrm>
          <a:off x="802433" y="1812319"/>
          <a:ext cx="7621567" cy="2473848"/>
        </p:xfrm>
        <a:graphic>
          <a:graphicData uri="http://schemas.openxmlformats.org/drawingml/2006/table">
            <a:tbl>
              <a:tblPr bandRow="1"/>
              <a:tblGrid>
                <a:gridCol w="1961115">
                  <a:extLst>
                    <a:ext uri="{9D8B030D-6E8A-4147-A177-3AD203B41FA5}">
                      <a16:colId xmlns:a16="http://schemas.microsoft.com/office/drawing/2014/main" val="4250795085"/>
                    </a:ext>
                  </a:extLst>
                </a:gridCol>
                <a:gridCol w="5660452">
                  <a:extLst>
                    <a:ext uri="{9D8B030D-6E8A-4147-A177-3AD203B41FA5}">
                      <a16:colId xmlns:a16="http://schemas.microsoft.com/office/drawing/2014/main" val="2077300469"/>
                    </a:ext>
                  </a:extLst>
                </a:gridCol>
              </a:tblGrid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thơ dân gian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52982"/>
                  </a:ext>
                </a:extLst>
              </a:tr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kern="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472346"/>
                  </a:ext>
                </a:extLst>
              </a:tr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kern="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24944"/>
                  </a:ext>
                </a:extLst>
              </a:tr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131800"/>
                  </a:ext>
                </a:extLst>
              </a:tr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407149"/>
                  </a:ext>
                </a:extLst>
              </a:tr>
              <a:tr h="412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VN" sz="2000" kern="1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7334250" algn="l"/>
                        </a:tabLs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kern="1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197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CDAB64-CBE6-3F1F-C430-5A425250F9BF}"/>
              </a:ext>
            </a:extLst>
          </p:cNvPr>
          <p:cNvSpPr txBox="1"/>
          <p:nvPr/>
        </p:nvSpPr>
        <p:spPr>
          <a:xfrm>
            <a:off x="1110343" y="1041102"/>
            <a:ext cx="7193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HS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theo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4,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vi-VN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hiểu đặc điểm truyện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VN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48585">
            <a:off x="143481" y="4022449"/>
            <a:ext cx="1387482" cy="2194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440082" y="386274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ambria" panose="02040503050406030204" pitchFamily="18" charset="0"/>
              </a:rPr>
              <a:t>2. Đọc văn bản</a:t>
            </a:r>
            <a:endParaRPr sz="2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62738-2B52-E7AE-87CA-28C1257F0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241" y="0"/>
            <a:ext cx="3060441" cy="5119474"/>
          </a:xfrm>
          <a:prstGeom prst="rect">
            <a:avLst/>
          </a:prstGeom>
        </p:spPr>
      </p:pic>
      <p:pic>
        <p:nvPicPr>
          <p:cNvPr id="6" name="Google Shape;242;p32">
            <a:extLst>
              <a:ext uri="{FF2B5EF4-FFF2-40B4-BE49-F238E27FC236}">
                <a16:creationId xmlns:a16="http://schemas.microsoft.com/office/drawing/2014/main" id="{6A30FEFB-FB87-BDE1-A8EF-219F2D5ECC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559" r="6559"/>
          <a:stretch/>
        </p:blipFill>
        <p:spPr>
          <a:xfrm>
            <a:off x="7058519" y="2942625"/>
            <a:ext cx="2490173" cy="241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2316582" y="1928069"/>
            <a:ext cx="3997500" cy="10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II. Khám phá văn bản</a:t>
            </a:r>
            <a:endParaRPr sz="4800" dirty="0"/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1865626" y="-1470997"/>
            <a:ext cx="5507926" cy="39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27126">
            <a:off x="5093388" y="2935058"/>
            <a:ext cx="5333147" cy="340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4D0696-15D8-6FF0-F805-54E06DDF1CA8}"/>
              </a:ext>
            </a:extLst>
          </p:cNvPr>
          <p:cNvSpPr txBox="1"/>
          <p:nvPr/>
        </p:nvSpPr>
        <p:spPr>
          <a:xfrm>
            <a:off x="569167" y="817644"/>
            <a:ext cx="6400800" cy="1879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a.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r>
              <a:rPr lang="en-US" sz="1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4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Xống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chụ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xon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xao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nổi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kho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thiểu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Dung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lượng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1846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dung: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-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kể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chuyện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hôn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chính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Tóm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tắt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sgk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B980E-AC22-3AEE-8B67-42ED61F17989}"/>
              </a:ext>
            </a:extLst>
          </p:cNvPr>
          <p:cNvSpPr txBox="1"/>
          <p:nvPr/>
        </p:nvSpPr>
        <p:spPr>
          <a:xfrm>
            <a:off x="1569582" y="2825125"/>
            <a:ext cx="6400800" cy="21368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b.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Đoạn</a:t>
            </a: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trích</a:t>
            </a: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endParaRPr lang="en-VN" sz="1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</a:rPr>
              <a:t>- Vị trí: Khởi đầu quãng đời cô gái bị ép gả về nhà chồng.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sym typeface="Wingdings" pitchFamily="2" charset="2"/>
              </a:rPr>
              <a:t></a:t>
            </a:r>
            <a:r>
              <a:rPr lang="vi-VN" dirty="0">
                <a:latin typeface="Cambria" panose="02040503050406030204" pitchFamily="18" charset="0"/>
              </a:rPr>
              <a:t> Bi kịch tình yêu – hôn nhân và khát vọng tình yêu thuỷ chung, hạnh phúc. 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</a:rPr>
              <a:t>- Nội dung: Tâm trạng của chàng trai trên đường tiễn cô gái về nhà chồng và phải chứng kiến cảnh cô bị chính người chồng đánh đập.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</a:rPr>
              <a:t>- Nghệ thuật: Kết hợp tự sự và trữ tình; chất dân tộc và màu sắc miền núi của tác phẩm; tâm trạng nhân vật thể hiện qua lời kể chuyện của chính nhân vật trong tác phẩm. </a:t>
            </a:r>
            <a:endParaRPr lang="en-VN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E2893-B05F-2700-44A4-ED1A66CE12DB}"/>
              </a:ext>
            </a:extLst>
          </p:cNvPr>
          <p:cNvSpPr txBox="1"/>
          <p:nvPr/>
        </p:nvSpPr>
        <p:spPr>
          <a:xfrm>
            <a:off x="2743200" y="181572"/>
            <a:ext cx="64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TÌM HIỂU CHUNG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19082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C9315D8-6E0E-57C7-B89F-764B8F39EB87}"/>
              </a:ext>
            </a:extLst>
          </p:cNvPr>
          <p:cNvSpPr txBox="1"/>
          <p:nvPr/>
        </p:nvSpPr>
        <p:spPr>
          <a:xfrm>
            <a:off x="692799" y="890419"/>
            <a:ext cx="6722706" cy="10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nhan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F7005-CE47-DCE0-68E6-79C89E9FD68A}"/>
              </a:ext>
            </a:extLst>
          </p:cNvPr>
          <p:cNvSpPr txBox="1"/>
          <p:nvPr/>
        </p:nvSpPr>
        <p:spPr>
          <a:xfrm>
            <a:off x="1784479" y="284650"/>
            <a:ext cx="303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ĐỌC HIỂU CHI TIẾT</a:t>
            </a:r>
            <a:endParaRPr lang="en-VN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228E0-A891-B187-8060-A494378FF608}"/>
              </a:ext>
            </a:extLst>
          </p:cNvPr>
          <p:cNvSpPr txBox="1"/>
          <p:nvPr/>
        </p:nvSpPr>
        <p:spPr>
          <a:xfrm>
            <a:off x="1480070" y="2187339"/>
            <a:ext cx="2265006" cy="10604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tỏ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luyến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37D06-179E-CBA5-6A0E-42A20F165A61}"/>
              </a:ext>
            </a:extLst>
          </p:cNvPr>
          <p:cNvSpPr txBox="1"/>
          <p:nvPr/>
        </p:nvSpPr>
        <p:spPr>
          <a:xfrm>
            <a:off x="5520222" y="2207708"/>
            <a:ext cx="2143708" cy="72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A09103-604D-B4CC-0872-836198DA03E6}"/>
              </a:ext>
            </a:extLst>
          </p:cNvPr>
          <p:cNvSpPr txBox="1"/>
          <p:nvPr/>
        </p:nvSpPr>
        <p:spPr>
          <a:xfrm>
            <a:off x="2612573" y="3623466"/>
            <a:ext cx="480293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r>
              <a:rPr lang="en-US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căn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dặn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endParaRPr lang="en-US" sz="1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hể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luyến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lưu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nỡ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rời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latin typeface="Cambria" panose="02040503050406030204" pitchFamily="18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E6D76E4-13ED-58A6-D63C-E223BE76BCCC}"/>
              </a:ext>
            </a:extLst>
          </p:cNvPr>
          <p:cNvSpPr/>
          <p:nvPr/>
        </p:nvSpPr>
        <p:spPr>
          <a:xfrm rot="5400000">
            <a:off x="4685693" y="2117113"/>
            <a:ext cx="276464" cy="26370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852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2D866A-5EC1-A4F1-27D6-EFF26ED44DFF}"/>
              </a:ext>
            </a:extLst>
          </p:cNvPr>
          <p:cNvSpPr txBox="1"/>
          <p:nvPr/>
        </p:nvSpPr>
        <p:spPr>
          <a:xfrm>
            <a:off x="597159" y="415919"/>
            <a:ext cx="6158203" cy="39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cốt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chuyện</a:t>
            </a:r>
            <a:endParaRPr lang="en-VN" sz="1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AA6A3-15F7-7CF6-5F39-FE0D1C8E4262}"/>
              </a:ext>
            </a:extLst>
          </p:cNvPr>
          <p:cNvSpPr txBox="1"/>
          <p:nvPr/>
        </p:nvSpPr>
        <p:spPr>
          <a:xfrm>
            <a:off x="1332723" y="3312269"/>
            <a:ext cx="5318448" cy="369332"/>
          </a:xfrm>
          <a:custGeom>
            <a:avLst/>
            <a:gdLst>
              <a:gd name="connsiteX0" fmla="*/ 0 w 5318448"/>
              <a:gd name="connsiteY0" fmla="*/ 0 h 369332"/>
              <a:gd name="connsiteX1" fmla="*/ 484570 w 5318448"/>
              <a:gd name="connsiteY1" fmla="*/ 0 h 369332"/>
              <a:gd name="connsiteX2" fmla="*/ 1022324 w 5318448"/>
              <a:gd name="connsiteY2" fmla="*/ 0 h 369332"/>
              <a:gd name="connsiteX3" fmla="*/ 1506894 w 5318448"/>
              <a:gd name="connsiteY3" fmla="*/ 0 h 369332"/>
              <a:gd name="connsiteX4" fmla="*/ 2151017 w 5318448"/>
              <a:gd name="connsiteY4" fmla="*/ 0 h 369332"/>
              <a:gd name="connsiteX5" fmla="*/ 2741955 w 5318448"/>
              <a:gd name="connsiteY5" fmla="*/ 0 h 369332"/>
              <a:gd name="connsiteX6" fmla="*/ 3332894 w 5318448"/>
              <a:gd name="connsiteY6" fmla="*/ 0 h 369332"/>
              <a:gd name="connsiteX7" fmla="*/ 4030202 w 5318448"/>
              <a:gd name="connsiteY7" fmla="*/ 0 h 369332"/>
              <a:gd name="connsiteX8" fmla="*/ 4674325 w 5318448"/>
              <a:gd name="connsiteY8" fmla="*/ 0 h 369332"/>
              <a:gd name="connsiteX9" fmla="*/ 5318448 w 5318448"/>
              <a:gd name="connsiteY9" fmla="*/ 0 h 369332"/>
              <a:gd name="connsiteX10" fmla="*/ 5318448 w 5318448"/>
              <a:gd name="connsiteY10" fmla="*/ 369332 h 369332"/>
              <a:gd name="connsiteX11" fmla="*/ 4887063 w 5318448"/>
              <a:gd name="connsiteY11" fmla="*/ 369332 h 369332"/>
              <a:gd name="connsiteX12" fmla="*/ 4402493 w 5318448"/>
              <a:gd name="connsiteY12" fmla="*/ 369332 h 369332"/>
              <a:gd name="connsiteX13" fmla="*/ 3758370 w 5318448"/>
              <a:gd name="connsiteY13" fmla="*/ 369332 h 369332"/>
              <a:gd name="connsiteX14" fmla="*/ 3061062 w 5318448"/>
              <a:gd name="connsiteY14" fmla="*/ 369332 h 369332"/>
              <a:gd name="connsiteX15" fmla="*/ 2523308 w 5318448"/>
              <a:gd name="connsiteY15" fmla="*/ 369332 h 369332"/>
              <a:gd name="connsiteX16" fmla="*/ 1826000 w 5318448"/>
              <a:gd name="connsiteY16" fmla="*/ 369332 h 369332"/>
              <a:gd name="connsiteX17" fmla="*/ 1341431 w 5318448"/>
              <a:gd name="connsiteY17" fmla="*/ 369332 h 369332"/>
              <a:gd name="connsiteX18" fmla="*/ 910046 w 5318448"/>
              <a:gd name="connsiteY18" fmla="*/ 369332 h 369332"/>
              <a:gd name="connsiteX19" fmla="*/ 0 w 5318448"/>
              <a:gd name="connsiteY19" fmla="*/ 369332 h 369332"/>
              <a:gd name="connsiteX20" fmla="*/ 0 w 5318448"/>
              <a:gd name="connsiteY2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18448" h="369332" fill="none" extrusionOk="0">
                <a:moveTo>
                  <a:pt x="0" y="0"/>
                </a:moveTo>
                <a:cubicBezTo>
                  <a:pt x="192447" y="-17054"/>
                  <a:pt x="386725" y="36614"/>
                  <a:pt x="484570" y="0"/>
                </a:cubicBezTo>
                <a:cubicBezTo>
                  <a:pt x="582415" y="-36614"/>
                  <a:pt x="882137" y="55368"/>
                  <a:pt x="1022324" y="0"/>
                </a:cubicBezTo>
                <a:cubicBezTo>
                  <a:pt x="1162511" y="-55368"/>
                  <a:pt x="1366390" y="12251"/>
                  <a:pt x="1506894" y="0"/>
                </a:cubicBezTo>
                <a:cubicBezTo>
                  <a:pt x="1647398" y="-12251"/>
                  <a:pt x="1894975" y="63719"/>
                  <a:pt x="2151017" y="0"/>
                </a:cubicBezTo>
                <a:cubicBezTo>
                  <a:pt x="2407059" y="-63719"/>
                  <a:pt x="2589833" y="45016"/>
                  <a:pt x="2741955" y="0"/>
                </a:cubicBezTo>
                <a:cubicBezTo>
                  <a:pt x="2894077" y="-45016"/>
                  <a:pt x="3153751" y="58716"/>
                  <a:pt x="3332894" y="0"/>
                </a:cubicBezTo>
                <a:cubicBezTo>
                  <a:pt x="3512037" y="-58716"/>
                  <a:pt x="3814767" y="38771"/>
                  <a:pt x="4030202" y="0"/>
                </a:cubicBezTo>
                <a:cubicBezTo>
                  <a:pt x="4245637" y="-38771"/>
                  <a:pt x="4415354" y="73260"/>
                  <a:pt x="4674325" y="0"/>
                </a:cubicBezTo>
                <a:cubicBezTo>
                  <a:pt x="4933296" y="-73260"/>
                  <a:pt x="5085809" y="60539"/>
                  <a:pt x="5318448" y="0"/>
                </a:cubicBezTo>
                <a:cubicBezTo>
                  <a:pt x="5352477" y="106438"/>
                  <a:pt x="5280698" y="213441"/>
                  <a:pt x="5318448" y="369332"/>
                </a:cubicBezTo>
                <a:cubicBezTo>
                  <a:pt x="5123533" y="395072"/>
                  <a:pt x="4998394" y="323010"/>
                  <a:pt x="4887063" y="369332"/>
                </a:cubicBezTo>
                <a:cubicBezTo>
                  <a:pt x="4775732" y="415654"/>
                  <a:pt x="4614099" y="344167"/>
                  <a:pt x="4402493" y="369332"/>
                </a:cubicBezTo>
                <a:cubicBezTo>
                  <a:pt x="4190887" y="394497"/>
                  <a:pt x="4029348" y="345754"/>
                  <a:pt x="3758370" y="369332"/>
                </a:cubicBezTo>
                <a:cubicBezTo>
                  <a:pt x="3487392" y="392910"/>
                  <a:pt x="3389066" y="344502"/>
                  <a:pt x="3061062" y="369332"/>
                </a:cubicBezTo>
                <a:cubicBezTo>
                  <a:pt x="2733058" y="394162"/>
                  <a:pt x="2773298" y="335104"/>
                  <a:pt x="2523308" y="369332"/>
                </a:cubicBezTo>
                <a:cubicBezTo>
                  <a:pt x="2273318" y="403560"/>
                  <a:pt x="2133111" y="359211"/>
                  <a:pt x="1826000" y="369332"/>
                </a:cubicBezTo>
                <a:cubicBezTo>
                  <a:pt x="1518889" y="379453"/>
                  <a:pt x="1473004" y="312434"/>
                  <a:pt x="1341431" y="369332"/>
                </a:cubicBezTo>
                <a:cubicBezTo>
                  <a:pt x="1209858" y="426230"/>
                  <a:pt x="1074522" y="318691"/>
                  <a:pt x="910046" y="369332"/>
                </a:cubicBezTo>
                <a:cubicBezTo>
                  <a:pt x="745571" y="419973"/>
                  <a:pt x="406510" y="269371"/>
                  <a:pt x="0" y="369332"/>
                </a:cubicBezTo>
                <a:cubicBezTo>
                  <a:pt x="-7895" y="236070"/>
                  <a:pt x="6912" y="155374"/>
                  <a:pt x="0" y="0"/>
                </a:cubicBezTo>
                <a:close/>
              </a:path>
              <a:path w="5318448" h="369332" stroke="0" extrusionOk="0">
                <a:moveTo>
                  <a:pt x="0" y="0"/>
                </a:moveTo>
                <a:cubicBezTo>
                  <a:pt x="151631" y="-40354"/>
                  <a:pt x="341746" y="22360"/>
                  <a:pt x="537754" y="0"/>
                </a:cubicBezTo>
                <a:cubicBezTo>
                  <a:pt x="733762" y="-22360"/>
                  <a:pt x="758695" y="14113"/>
                  <a:pt x="969139" y="0"/>
                </a:cubicBezTo>
                <a:cubicBezTo>
                  <a:pt x="1179583" y="-14113"/>
                  <a:pt x="1365085" y="18800"/>
                  <a:pt x="1666447" y="0"/>
                </a:cubicBezTo>
                <a:cubicBezTo>
                  <a:pt x="1967809" y="-18800"/>
                  <a:pt x="1967572" y="42284"/>
                  <a:pt x="2204201" y="0"/>
                </a:cubicBezTo>
                <a:cubicBezTo>
                  <a:pt x="2440830" y="-42284"/>
                  <a:pt x="2488095" y="14710"/>
                  <a:pt x="2741955" y="0"/>
                </a:cubicBezTo>
                <a:cubicBezTo>
                  <a:pt x="2995815" y="-14710"/>
                  <a:pt x="3235949" y="33068"/>
                  <a:pt x="3439263" y="0"/>
                </a:cubicBezTo>
                <a:cubicBezTo>
                  <a:pt x="3642577" y="-33068"/>
                  <a:pt x="3717205" y="39157"/>
                  <a:pt x="3923833" y="0"/>
                </a:cubicBezTo>
                <a:cubicBezTo>
                  <a:pt x="4130461" y="-39157"/>
                  <a:pt x="4290744" y="42037"/>
                  <a:pt x="4621140" y="0"/>
                </a:cubicBezTo>
                <a:cubicBezTo>
                  <a:pt x="4951536" y="-42037"/>
                  <a:pt x="5107240" y="20604"/>
                  <a:pt x="5318448" y="0"/>
                </a:cubicBezTo>
                <a:cubicBezTo>
                  <a:pt x="5335568" y="100193"/>
                  <a:pt x="5285373" y="257057"/>
                  <a:pt x="5318448" y="369332"/>
                </a:cubicBezTo>
                <a:cubicBezTo>
                  <a:pt x="5107968" y="388042"/>
                  <a:pt x="4923728" y="317016"/>
                  <a:pt x="4727509" y="369332"/>
                </a:cubicBezTo>
                <a:cubicBezTo>
                  <a:pt x="4531290" y="421648"/>
                  <a:pt x="4437923" y="327460"/>
                  <a:pt x="4189755" y="369332"/>
                </a:cubicBezTo>
                <a:cubicBezTo>
                  <a:pt x="3941587" y="411204"/>
                  <a:pt x="3799331" y="340035"/>
                  <a:pt x="3492448" y="369332"/>
                </a:cubicBezTo>
                <a:cubicBezTo>
                  <a:pt x="3185565" y="398629"/>
                  <a:pt x="3074927" y="299190"/>
                  <a:pt x="2795140" y="369332"/>
                </a:cubicBezTo>
                <a:cubicBezTo>
                  <a:pt x="2515353" y="439474"/>
                  <a:pt x="2539438" y="316011"/>
                  <a:pt x="2310570" y="369332"/>
                </a:cubicBezTo>
                <a:cubicBezTo>
                  <a:pt x="2081702" y="422653"/>
                  <a:pt x="1862536" y="328712"/>
                  <a:pt x="1719632" y="369332"/>
                </a:cubicBezTo>
                <a:cubicBezTo>
                  <a:pt x="1576728" y="409952"/>
                  <a:pt x="1362840" y="332183"/>
                  <a:pt x="1022324" y="369332"/>
                </a:cubicBezTo>
                <a:cubicBezTo>
                  <a:pt x="681808" y="406481"/>
                  <a:pt x="323581" y="250436"/>
                  <a:pt x="0" y="369332"/>
                </a:cubicBezTo>
                <a:cubicBezTo>
                  <a:pt x="-40318" y="228999"/>
                  <a:pt x="8008" y="159412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kể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VN" sz="1800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BF704-D5DE-4258-4B9E-FA528962E8A2}"/>
              </a:ext>
            </a:extLst>
          </p:cNvPr>
          <p:cNvSpPr txBox="1"/>
          <p:nvPr/>
        </p:nvSpPr>
        <p:spPr>
          <a:xfrm>
            <a:off x="1017036" y="2055259"/>
            <a:ext cx="5318448" cy="1060483"/>
          </a:xfrm>
          <a:custGeom>
            <a:avLst/>
            <a:gdLst>
              <a:gd name="connsiteX0" fmla="*/ 0 w 5318448"/>
              <a:gd name="connsiteY0" fmla="*/ 0 h 1060483"/>
              <a:gd name="connsiteX1" fmla="*/ 590939 w 5318448"/>
              <a:gd name="connsiteY1" fmla="*/ 0 h 1060483"/>
              <a:gd name="connsiteX2" fmla="*/ 1075508 w 5318448"/>
              <a:gd name="connsiteY2" fmla="*/ 0 h 1060483"/>
              <a:gd name="connsiteX3" fmla="*/ 1666447 w 5318448"/>
              <a:gd name="connsiteY3" fmla="*/ 0 h 1060483"/>
              <a:gd name="connsiteX4" fmla="*/ 2257386 w 5318448"/>
              <a:gd name="connsiteY4" fmla="*/ 0 h 1060483"/>
              <a:gd name="connsiteX5" fmla="*/ 2848324 w 5318448"/>
              <a:gd name="connsiteY5" fmla="*/ 0 h 1060483"/>
              <a:gd name="connsiteX6" fmla="*/ 3386079 w 5318448"/>
              <a:gd name="connsiteY6" fmla="*/ 0 h 1060483"/>
              <a:gd name="connsiteX7" fmla="*/ 3870648 w 5318448"/>
              <a:gd name="connsiteY7" fmla="*/ 0 h 1060483"/>
              <a:gd name="connsiteX8" fmla="*/ 4302033 w 5318448"/>
              <a:gd name="connsiteY8" fmla="*/ 0 h 1060483"/>
              <a:gd name="connsiteX9" fmla="*/ 5318448 w 5318448"/>
              <a:gd name="connsiteY9" fmla="*/ 0 h 1060483"/>
              <a:gd name="connsiteX10" fmla="*/ 5318448 w 5318448"/>
              <a:gd name="connsiteY10" fmla="*/ 509032 h 1060483"/>
              <a:gd name="connsiteX11" fmla="*/ 5318448 w 5318448"/>
              <a:gd name="connsiteY11" fmla="*/ 1060483 h 1060483"/>
              <a:gd name="connsiteX12" fmla="*/ 4780694 w 5318448"/>
              <a:gd name="connsiteY12" fmla="*/ 1060483 h 1060483"/>
              <a:gd name="connsiteX13" fmla="*/ 4242940 w 5318448"/>
              <a:gd name="connsiteY13" fmla="*/ 1060483 h 1060483"/>
              <a:gd name="connsiteX14" fmla="*/ 3598816 w 5318448"/>
              <a:gd name="connsiteY14" fmla="*/ 1060483 h 1060483"/>
              <a:gd name="connsiteX15" fmla="*/ 3061062 w 5318448"/>
              <a:gd name="connsiteY15" fmla="*/ 1060483 h 1060483"/>
              <a:gd name="connsiteX16" fmla="*/ 2416939 w 5318448"/>
              <a:gd name="connsiteY16" fmla="*/ 1060483 h 1060483"/>
              <a:gd name="connsiteX17" fmla="*/ 1719632 w 5318448"/>
              <a:gd name="connsiteY17" fmla="*/ 1060483 h 1060483"/>
              <a:gd name="connsiteX18" fmla="*/ 1181877 w 5318448"/>
              <a:gd name="connsiteY18" fmla="*/ 1060483 h 1060483"/>
              <a:gd name="connsiteX19" fmla="*/ 644123 w 5318448"/>
              <a:gd name="connsiteY19" fmla="*/ 1060483 h 1060483"/>
              <a:gd name="connsiteX20" fmla="*/ 0 w 5318448"/>
              <a:gd name="connsiteY20" fmla="*/ 1060483 h 1060483"/>
              <a:gd name="connsiteX21" fmla="*/ 0 w 5318448"/>
              <a:gd name="connsiteY21" fmla="*/ 519637 h 1060483"/>
              <a:gd name="connsiteX22" fmla="*/ 0 w 5318448"/>
              <a:gd name="connsiteY22" fmla="*/ 0 h 106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18448" h="1060483" fill="none" extrusionOk="0">
                <a:moveTo>
                  <a:pt x="0" y="0"/>
                </a:moveTo>
                <a:cubicBezTo>
                  <a:pt x="232580" y="-39399"/>
                  <a:pt x="304733" y="14964"/>
                  <a:pt x="590939" y="0"/>
                </a:cubicBezTo>
                <a:cubicBezTo>
                  <a:pt x="877145" y="-14964"/>
                  <a:pt x="957221" y="22841"/>
                  <a:pt x="1075508" y="0"/>
                </a:cubicBezTo>
                <a:cubicBezTo>
                  <a:pt x="1193795" y="-22841"/>
                  <a:pt x="1540576" y="11694"/>
                  <a:pt x="1666447" y="0"/>
                </a:cubicBezTo>
                <a:cubicBezTo>
                  <a:pt x="1792318" y="-11694"/>
                  <a:pt x="2043495" y="49852"/>
                  <a:pt x="2257386" y="0"/>
                </a:cubicBezTo>
                <a:cubicBezTo>
                  <a:pt x="2471277" y="-49852"/>
                  <a:pt x="2567812" y="27105"/>
                  <a:pt x="2848324" y="0"/>
                </a:cubicBezTo>
                <a:cubicBezTo>
                  <a:pt x="3128836" y="-27105"/>
                  <a:pt x="3213081" y="36110"/>
                  <a:pt x="3386079" y="0"/>
                </a:cubicBezTo>
                <a:cubicBezTo>
                  <a:pt x="3559077" y="-36110"/>
                  <a:pt x="3647152" y="19982"/>
                  <a:pt x="3870648" y="0"/>
                </a:cubicBezTo>
                <a:cubicBezTo>
                  <a:pt x="4094144" y="-19982"/>
                  <a:pt x="4176804" y="6806"/>
                  <a:pt x="4302033" y="0"/>
                </a:cubicBezTo>
                <a:cubicBezTo>
                  <a:pt x="4427263" y="-6806"/>
                  <a:pt x="4847338" y="65274"/>
                  <a:pt x="5318448" y="0"/>
                </a:cubicBezTo>
                <a:cubicBezTo>
                  <a:pt x="5366168" y="150626"/>
                  <a:pt x="5289937" y="367742"/>
                  <a:pt x="5318448" y="509032"/>
                </a:cubicBezTo>
                <a:cubicBezTo>
                  <a:pt x="5346959" y="650322"/>
                  <a:pt x="5309526" y="816293"/>
                  <a:pt x="5318448" y="1060483"/>
                </a:cubicBezTo>
                <a:cubicBezTo>
                  <a:pt x="5055912" y="1095250"/>
                  <a:pt x="4990664" y="1006892"/>
                  <a:pt x="4780694" y="1060483"/>
                </a:cubicBezTo>
                <a:cubicBezTo>
                  <a:pt x="4570724" y="1114074"/>
                  <a:pt x="4494853" y="1048736"/>
                  <a:pt x="4242940" y="1060483"/>
                </a:cubicBezTo>
                <a:cubicBezTo>
                  <a:pt x="3991027" y="1072230"/>
                  <a:pt x="3760233" y="1001085"/>
                  <a:pt x="3598816" y="1060483"/>
                </a:cubicBezTo>
                <a:cubicBezTo>
                  <a:pt x="3437399" y="1119881"/>
                  <a:pt x="3298155" y="1039794"/>
                  <a:pt x="3061062" y="1060483"/>
                </a:cubicBezTo>
                <a:cubicBezTo>
                  <a:pt x="2823969" y="1081172"/>
                  <a:pt x="2707804" y="992492"/>
                  <a:pt x="2416939" y="1060483"/>
                </a:cubicBezTo>
                <a:cubicBezTo>
                  <a:pt x="2126074" y="1128474"/>
                  <a:pt x="2054224" y="1055110"/>
                  <a:pt x="1719632" y="1060483"/>
                </a:cubicBezTo>
                <a:cubicBezTo>
                  <a:pt x="1385040" y="1065856"/>
                  <a:pt x="1415192" y="1014160"/>
                  <a:pt x="1181877" y="1060483"/>
                </a:cubicBezTo>
                <a:cubicBezTo>
                  <a:pt x="948562" y="1106806"/>
                  <a:pt x="826925" y="1001115"/>
                  <a:pt x="644123" y="1060483"/>
                </a:cubicBezTo>
                <a:cubicBezTo>
                  <a:pt x="461321" y="1119851"/>
                  <a:pt x="208771" y="1053750"/>
                  <a:pt x="0" y="1060483"/>
                </a:cubicBezTo>
                <a:cubicBezTo>
                  <a:pt x="-10139" y="807858"/>
                  <a:pt x="9900" y="734307"/>
                  <a:pt x="0" y="519637"/>
                </a:cubicBezTo>
                <a:cubicBezTo>
                  <a:pt x="-9900" y="304967"/>
                  <a:pt x="60538" y="190887"/>
                  <a:pt x="0" y="0"/>
                </a:cubicBezTo>
                <a:close/>
              </a:path>
              <a:path w="5318448" h="1060483" stroke="0" extrusionOk="0">
                <a:moveTo>
                  <a:pt x="0" y="0"/>
                </a:moveTo>
                <a:cubicBezTo>
                  <a:pt x="181089" y="-8639"/>
                  <a:pt x="443274" y="11690"/>
                  <a:pt x="590939" y="0"/>
                </a:cubicBezTo>
                <a:cubicBezTo>
                  <a:pt x="738604" y="-11690"/>
                  <a:pt x="976036" y="77964"/>
                  <a:pt x="1288246" y="0"/>
                </a:cubicBezTo>
                <a:cubicBezTo>
                  <a:pt x="1600456" y="-77964"/>
                  <a:pt x="1590513" y="39032"/>
                  <a:pt x="1719632" y="0"/>
                </a:cubicBezTo>
                <a:cubicBezTo>
                  <a:pt x="1848751" y="-39032"/>
                  <a:pt x="2111512" y="55241"/>
                  <a:pt x="2257386" y="0"/>
                </a:cubicBezTo>
                <a:cubicBezTo>
                  <a:pt x="2403260" y="-55241"/>
                  <a:pt x="2611314" y="57484"/>
                  <a:pt x="2901509" y="0"/>
                </a:cubicBezTo>
                <a:cubicBezTo>
                  <a:pt x="3191704" y="-57484"/>
                  <a:pt x="3346403" y="31321"/>
                  <a:pt x="3598816" y="0"/>
                </a:cubicBezTo>
                <a:cubicBezTo>
                  <a:pt x="3851229" y="-31321"/>
                  <a:pt x="3979747" y="18579"/>
                  <a:pt x="4296124" y="0"/>
                </a:cubicBezTo>
                <a:cubicBezTo>
                  <a:pt x="4612501" y="-18579"/>
                  <a:pt x="4657738" y="14787"/>
                  <a:pt x="4780694" y="0"/>
                </a:cubicBezTo>
                <a:cubicBezTo>
                  <a:pt x="4903650" y="-14787"/>
                  <a:pt x="5060852" y="38506"/>
                  <a:pt x="5318448" y="0"/>
                </a:cubicBezTo>
                <a:cubicBezTo>
                  <a:pt x="5345794" y="210806"/>
                  <a:pt x="5310407" y="369089"/>
                  <a:pt x="5318448" y="509032"/>
                </a:cubicBezTo>
                <a:cubicBezTo>
                  <a:pt x="5326489" y="648975"/>
                  <a:pt x="5271686" y="892827"/>
                  <a:pt x="5318448" y="1060483"/>
                </a:cubicBezTo>
                <a:cubicBezTo>
                  <a:pt x="5182123" y="1078530"/>
                  <a:pt x="4889720" y="1031774"/>
                  <a:pt x="4674325" y="1060483"/>
                </a:cubicBezTo>
                <a:cubicBezTo>
                  <a:pt x="4458930" y="1089192"/>
                  <a:pt x="4314685" y="1032584"/>
                  <a:pt x="4189755" y="1060483"/>
                </a:cubicBezTo>
                <a:cubicBezTo>
                  <a:pt x="4064825" y="1088382"/>
                  <a:pt x="3857118" y="1057866"/>
                  <a:pt x="3652001" y="1060483"/>
                </a:cubicBezTo>
                <a:cubicBezTo>
                  <a:pt x="3446884" y="1063100"/>
                  <a:pt x="3237426" y="1032494"/>
                  <a:pt x="3061062" y="1060483"/>
                </a:cubicBezTo>
                <a:cubicBezTo>
                  <a:pt x="2884698" y="1088472"/>
                  <a:pt x="2781435" y="1050088"/>
                  <a:pt x="2576493" y="1060483"/>
                </a:cubicBezTo>
                <a:cubicBezTo>
                  <a:pt x="2371551" y="1070878"/>
                  <a:pt x="2168121" y="1047538"/>
                  <a:pt x="1879185" y="1060483"/>
                </a:cubicBezTo>
                <a:cubicBezTo>
                  <a:pt x="1590249" y="1073428"/>
                  <a:pt x="1435526" y="990627"/>
                  <a:pt x="1235062" y="1060483"/>
                </a:cubicBezTo>
                <a:cubicBezTo>
                  <a:pt x="1034598" y="1130339"/>
                  <a:pt x="830519" y="1046069"/>
                  <a:pt x="697308" y="1060483"/>
                </a:cubicBezTo>
                <a:cubicBezTo>
                  <a:pt x="564097" y="1074897"/>
                  <a:pt x="329960" y="1049749"/>
                  <a:pt x="0" y="1060483"/>
                </a:cubicBezTo>
                <a:cubicBezTo>
                  <a:pt x="-28397" y="832692"/>
                  <a:pt x="59545" y="713769"/>
                  <a:pt x="0" y="562056"/>
                </a:cubicBezTo>
                <a:cubicBezTo>
                  <a:pt x="-59545" y="410343"/>
                  <a:pt x="24627" y="249243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tuyến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thiện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– </a:t>
            </a:r>
            <a:r>
              <a:rPr lang="en-US" sz="1800" b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ác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en-VN" sz="1800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Thiện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endParaRPr lang="en-VN" sz="18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Ác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xấu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endParaRPr lang="en-VN" sz="1800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EE6CC-64EE-C7FB-A571-ED7B72B382E9}"/>
              </a:ext>
            </a:extLst>
          </p:cNvPr>
          <p:cNvSpPr txBox="1"/>
          <p:nvPr/>
        </p:nvSpPr>
        <p:spPr>
          <a:xfrm>
            <a:off x="755779" y="964122"/>
            <a:ext cx="5318448" cy="923330"/>
          </a:xfrm>
          <a:custGeom>
            <a:avLst/>
            <a:gdLst>
              <a:gd name="connsiteX0" fmla="*/ 0 w 5318448"/>
              <a:gd name="connsiteY0" fmla="*/ 0 h 923330"/>
              <a:gd name="connsiteX1" fmla="*/ 537754 w 5318448"/>
              <a:gd name="connsiteY1" fmla="*/ 0 h 923330"/>
              <a:gd name="connsiteX2" fmla="*/ 1075508 w 5318448"/>
              <a:gd name="connsiteY2" fmla="*/ 0 h 923330"/>
              <a:gd name="connsiteX3" fmla="*/ 1560078 w 5318448"/>
              <a:gd name="connsiteY3" fmla="*/ 0 h 923330"/>
              <a:gd name="connsiteX4" fmla="*/ 2151017 w 5318448"/>
              <a:gd name="connsiteY4" fmla="*/ 0 h 923330"/>
              <a:gd name="connsiteX5" fmla="*/ 2848324 w 5318448"/>
              <a:gd name="connsiteY5" fmla="*/ 0 h 923330"/>
              <a:gd name="connsiteX6" fmla="*/ 3439263 w 5318448"/>
              <a:gd name="connsiteY6" fmla="*/ 0 h 923330"/>
              <a:gd name="connsiteX7" fmla="*/ 4083386 w 5318448"/>
              <a:gd name="connsiteY7" fmla="*/ 0 h 923330"/>
              <a:gd name="connsiteX8" fmla="*/ 4674325 w 5318448"/>
              <a:gd name="connsiteY8" fmla="*/ 0 h 923330"/>
              <a:gd name="connsiteX9" fmla="*/ 5318448 w 5318448"/>
              <a:gd name="connsiteY9" fmla="*/ 0 h 923330"/>
              <a:gd name="connsiteX10" fmla="*/ 5318448 w 5318448"/>
              <a:gd name="connsiteY10" fmla="*/ 461665 h 923330"/>
              <a:gd name="connsiteX11" fmla="*/ 5318448 w 5318448"/>
              <a:gd name="connsiteY11" fmla="*/ 923330 h 923330"/>
              <a:gd name="connsiteX12" fmla="*/ 4727509 w 5318448"/>
              <a:gd name="connsiteY12" fmla="*/ 923330 h 923330"/>
              <a:gd name="connsiteX13" fmla="*/ 4189755 w 5318448"/>
              <a:gd name="connsiteY13" fmla="*/ 923330 h 923330"/>
              <a:gd name="connsiteX14" fmla="*/ 3758370 w 5318448"/>
              <a:gd name="connsiteY14" fmla="*/ 923330 h 923330"/>
              <a:gd name="connsiteX15" fmla="*/ 3114247 w 5318448"/>
              <a:gd name="connsiteY15" fmla="*/ 923330 h 923330"/>
              <a:gd name="connsiteX16" fmla="*/ 2416939 w 5318448"/>
              <a:gd name="connsiteY16" fmla="*/ 923330 h 923330"/>
              <a:gd name="connsiteX17" fmla="*/ 1772816 w 5318448"/>
              <a:gd name="connsiteY17" fmla="*/ 923330 h 923330"/>
              <a:gd name="connsiteX18" fmla="*/ 1128693 w 5318448"/>
              <a:gd name="connsiteY18" fmla="*/ 923330 h 923330"/>
              <a:gd name="connsiteX19" fmla="*/ 590939 w 5318448"/>
              <a:gd name="connsiteY19" fmla="*/ 923330 h 923330"/>
              <a:gd name="connsiteX20" fmla="*/ 0 w 5318448"/>
              <a:gd name="connsiteY20" fmla="*/ 923330 h 923330"/>
              <a:gd name="connsiteX21" fmla="*/ 0 w 5318448"/>
              <a:gd name="connsiteY21" fmla="*/ 443198 h 923330"/>
              <a:gd name="connsiteX22" fmla="*/ 0 w 5318448"/>
              <a:gd name="connsiteY2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18448" h="923330" fill="none" extrusionOk="0">
                <a:moveTo>
                  <a:pt x="0" y="0"/>
                </a:moveTo>
                <a:cubicBezTo>
                  <a:pt x="215006" y="-4519"/>
                  <a:pt x="272088" y="48922"/>
                  <a:pt x="537754" y="0"/>
                </a:cubicBezTo>
                <a:cubicBezTo>
                  <a:pt x="803420" y="-48922"/>
                  <a:pt x="857025" y="49338"/>
                  <a:pt x="1075508" y="0"/>
                </a:cubicBezTo>
                <a:cubicBezTo>
                  <a:pt x="1293991" y="-49338"/>
                  <a:pt x="1416223" y="45993"/>
                  <a:pt x="1560078" y="0"/>
                </a:cubicBezTo>
                <a:cubicBezTo>
                  <a:pt x="1703933" y="-45993"/>
                  <a:pt x="1985432" y="32846"/>
                  <a:pt x="2151017" y="0"/>
                </a:cubicBezTo>
                <a:cubicBezTo>
                  <a:pt x="2316602" y="-32846"/>
                  <a:pt x="2702397" y="81202"/>
                  <a:pt x="2848324" y="0"/>
                </a:cubicBezTo>
                <a:cubicBezTo>
                  <a:pt x="2994251" y="-81202"/>
                  <a:pt x="3207434" y="14465"/>
                  <a:pt x="3439263" y="0"/>
                </a:cubicBezTo>
                <a:cubicBezTo>
                  <a:pt x="3671092" y="-14465"/>
                  <a:pt x="3795408" y="20182"/>
                  <a:pt x="4083386" y="0"/>
                </a:cubicBezTo>
                <a:cubicBezTo>
                  <a:pt x="4371364" y="-20182"/>
                  <a:pt x="4530158" y="8773"/>
                  <a:pt x="4674325" y="0"/>
                </a:cubicBezTo>
                <a:cubicBezTo>
                  <a:pt x="4818492" y="-8773"/>
                  <a:pt x="5140568" y="59507"/>
                  <a:pt x="5318448" y="0"/>
                </a:cubicBezTo>
                <a:cubicBezTo>
                  <a:pt x="5362226" y="184219"/>
                  <a:pt x="5312683" y="316005"/>
                  <a:pt x="5318448" y="461665"/>
                </a:cubicBezTo>
                <a:cubicBezTo>
                  <a:pt x="5324213" y="607325"/>
                  <a:pt x="5292370" y="806773"/>
                  <a:pt x="5318448" y="923330"/>
                </a:cubicBezTo>
                <a:cubicBezTo>
                  <a:pt x="5170416" y="936211"/>
                  <a:pt x="4884852" y="903113"/>
                  <a:pt x="4727509" y="923330"/>
                </a:cubicBezTo>
                <a:cubicBezTo>
                  <a:pt x="4570166" y="943547"/>
                  <a:pt x="4374897" y="868300"/>
                  <a:pt x="4189755" y="923330"/>
                </a:cubicBezTo>
                <a:cubicBezTo>
                  <a:pt x="4004613" y="978360"/>
                  <a:pt x="3865895" y="887878"/>
                  <a:pt x="3758370" y="923330"/>
                </a:cubicBezTo>
                <a:cubicBezTo>
                  <a:pt x="3650846" y="958782"/>
                  <a:pt x="3364609" y="888168"/>
                  <a:pt x="3114247" y="923330"/>
                </a:cubicBezTo>
                <a:cubicBezTo>
                  <a:pt x="2863885" y="958492"/>
                  <a:pt x="2711623" y="840154"/>
                  <a:pt x="2416939" y="923330"/>
                </a:cubicBezTo>
                <a:cubicBezTo>
                  <a:pt x="2122255" y="1006506"/>
                  <a:pt x="1991953" y="894941"/>
                  <a:pt x="1772816" y="923330"/>
                </a:cubicBezTo>
                <a:cubicBezTo>
                  <a:pt x="1553679" y="951719"/>
                  <a:pt x="1420462" y="848843"/>
                  <a:pt x="1128693" y="923330"/>
                </a:cubicBezTo>
                <a:cubicBezTo>
                  <a:pt x="836924" y="997817"/>
                  <a:pt x="813941" y="903939"/>
                  <a:pt x="590939" y="923330"/>
                </a:cubicBezTo>
                <a:cubicBezTo>
                  <a:pt x="367937" y="942721"/>
                  <a:pt x="228209" y="915861"/>
                  <a:pt x="0" y="923330"/>
                </a:cubicBezTo>
                <a:cubicBezTo>
                  <a:pt x="-31422" y="731661"/>
                  <a:pt x="22390" y="609800"/>
                  <a:pt x="0" y="443198"/>
                </a:cubicBezTo>
                <a:cubicBezTo>
                  <a:pt x="-22390" y="276596"/>
                  <a:pt x="48799" y="200476"/>
                  <a:pt x="0" y="0"/>
                </a:cubicBezTo>
                <a:close/>
              </a:path>
              <a:path w="5318448" h="923330" stroke="0" extrusionOk="0">
                <a:moveTo>
                  <a:pt x="0" y="0"/>
                </a:moveTo>
                <a:cubicBezTo>
                  <a:pt x="314269" y="-21990"/>
                  <a:pt x="548173" y="20822"/>
                  <a:pt x="697308" y="0"/>
                </a:cubicBezTo>
                <a:cubicBezTo>
                  <a:pt x="846443" y="-20822"/>
                  <a:pt x="1057801" y="40536"/>
                  <a:pt x="1235062" y="0"/>
                </a:cubicBezTo>
                <a:cubicBezTo>
                  <a:pt x="1412323" y="-40536"/>
                  <a:pt x="1576281" y="53240"/>
                  <a:pt x="1879185" y="0"/>
                </a:cubicBezTo>
                <a:cubicBezTo>
                  <a:pt x="2182089" y="-53240"/>
                  <a:pt x="2385255" y="41024"/>
                  <a:pt x="2523308" y="0"/>
                </a:cubicBezTo>
                <a:cubicBezTo>
                  <a:pt x="2661361" y="-41024"/>
                  <a:pt x="2994108" y="49069"/>
                  <a:pt x="3114247" y="0"/>
                </a:cubicBezTo>
                <a:cubicBezTo>
                  <a:pt x="3234386" y="-49069"/>
                  <a:pt x="3398431" y="18472"/>
                  <a:pt x="3598816" y="0"/>
                </a:cubicBezTo>
                <a:cubicBezTo>
                  <a:pt x="3799201" y="-18472"/>
                  <a:pt x="3854094" y="12329"/>
                  <a:pt x="4030202" y="0"/>
                </a:cubicBezTo>
                <a:cubicBezTo>
                  <a:pt x="4206310" y="-12329"/>
                  <a:pt x="4341071" y="50103"/>
                  <a:pt x="4514771" y="0"/>
                </a:cubicBezTo>
                <a:cubicBezTo>
                  <a:pt x="4688471" y="-50103"/>
                  <a:pt x="5054754" y="88224"/>
                  <a:pt x="5318448" y="0"/>
                </a:cubicBezTo>
                <a:cubicBezTo>
                  <a:pt x="5337909" y="152974"/>
                  <a:pt x="5281657" y="248979"/>
                  <a:pt x="5318448" y="470898"/>
                </a:cubicBezTo>
                <a:cubicBezTo>
                  <a:pt x="5355239" y="692817"/>
                  <a:pt x="5279811" y="764871"/>
                  <a:pt x="5318448" y="923330"/>
                </a:cubicBezTo>
                <a:cubicBezTo>
                  <a:pt x="5193778" y="932872"/>
                  <a:pt x="4965264" y="868040"/>
                  <a:pt x="4833878" y="923330"/>
                </a:cubicBezTo>
                <a:cubicBezTo>
                  <a:pt x="4702492" y="978620"/>
                  <a:pt x="4375205" y="881945"/>
                  <a:pt x="4136571" y="923330"/>
                </a:cubicBezTo>
                <a:cubicBezTo>
                  <a:pt x="3897937" y="964715"/>
                  <a:pt x="3867820" y="906172"/>
                  <a:pt x="3652001" y="923330"/>
                </a:cubicBezTo>
                <a:cubicBezTo>
                  <a:pt x="3436182" y="940488"/>
                  <a:pt x="3323859" y="917816"/>
                  <a:pt x="3167431" y="923330"/>
                </a:cubicBezTo>
                <a:cubicBezTo>
                  <a:pt x="3011003" y="928844"/>
                  <a:pt x="2929172" y="899969"/>
                  <a:pt x="2736046" y="923330"/>
                </a:cubicBezTo>
                <a:cubicBezTo>
                  <a:pt x="2542920" y="946691"/>
                  <a:pt x="2283278" y="866865"/>
                  <a:pt x="2145107" y="923330"/>
                </a:cubicBezTo>
                <a:cubicBezTo>
                  <a:pt x="2006936" y="979795"/>
                  <a:pt x="1790384" y="840091"/>
                  <a:pt x="1447800" y="923330"/>
                </a:cubicBezTo>
                <a:cubicBezTo>
                  <a:pt x="1105216" y="1006569"/>
                  <a:pt x="1117877" y="879651"/>
                  <a:pt x="803677" y="923330"/>
                </a:cubicBezTo>
                <a:cubicBezTo>
                  <a:pt x="489477" y="967009"/>
                  <a:pt x="170866" y="836637"/>
                  <a:pt x="0" y="923330"/>
                </a:cubicBezTo>
                <a:cubicBezTo>
                  <a:pt x="-48091" y="748709"/>
                  <a:pt x="139" y="674523"/>
                  <a:pt x="0" y="470898"/>
                </a:cubicBezTo>
                <a:cubicBezTo>
                  <a:pt x="-139" y="267273"/>
                  <a:pt x="51177" y="125646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937297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–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Cốt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xoay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chàng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tiễn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đưa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gái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chứng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bị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chồng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đập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1314</Words>
  <Application>Microsoft Macintosh PowerPoint</Application>
  <PresentationFormat>On-screen Show (16:9)</PresentationFormat>
  <Paragraphs>108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Wingdings</vt:lpstr>
      <vt:lpstr>Nunito Light</vt:lpstr>
      <vt:lpstr>Cambria</vt:lpstr>
      <vt:lpstr>Raleway</vt:lpstr>
      <vt:lpstr>Times New Roman</vt:lpstr>
      <vt:lpstr>Arial</vt:lpstr>
      <vt:lpstr>Cormorant Garamond</vt:lpstr>
      <vt:lpstr>Bebas Neue</vt:lpstr>
      <vt:lpstr>Symbol</vt:lpstr>
      <vt:lpstr>Spectral Medium</vt:lpstr>
      <vt:lpstr>Cormorant Garamond SemiBold</vt:lpstr>
      <vt:lpstr>Botanical and Floral Design Agency by Slidesgo</vt:lpstr>
      <vt:lpstr>PowerPoint Presentation</vt:lpstr>
      <vt:lpstr>  Tiết:  LỜI TIỄN DẶN</vt:lpstr>
      <vt:lpstr>ĐỌC – TÌM HIỂU CHUNG</vt:lpstr>
      <vt:lpstr>I. Đọc – tìm hiểu chung</vt:lpstr>
      <vt:lpstr>2. Đọc văn bản</vt:lpstr>
      <vt:lpstr>II. Khám phá văn bản</vt:lpstr>
      <vt:lpstr>PowerPoint Presentation</vt:lpstr>
      <vt:lpstr>PowerPoint Presentation</vt:lpstr>
      <vt:lpstr>PowerPoint Presentation</vt:lpstr>
      <vt:lpstr>Thảo luận nhóm: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III. TỔNG KẾT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Tiết:  LỜI TIỄN DẶN</dc:title>
  <cp:lastModifiedBy>ha thai</cp:lastModifiedBy>
  <cp:revision>10</cp:revision>
  <dcterms:modified xsi:type="dcterms:W3CDTF">2023-08-17T15:17:59Z</dcterms:modified>
</cp:coreProperties>
</file>