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65" r:id="rId2"/>
    <p:sldId id="267" r:id="rId3"/>
    <p:sldId id="271" r:id="rId4"/>
    <p:sldId id="291" r:id="rId5"/>
    <p:sldId id="292" r:id="rId6"/>
    <p:sldId id="295" r:id="rId7"/>
    <p:sldId id="289" r:id="rId8"/>
    <p:sldId id="296" r:id="rId9"/>
    <p:sldId id="297" r:id="rId10"/>
    <p:sldId id="277" r:id="rId11"/>
    <p:sldId id="282" r:id="rId12"/>
    <p:sldId id="298" r:id="rId13"/>
    <p:sldId id="299" r:id="rId14"/>
    <p:sldId id="300" r:id="rId15"/>
    <p:sldId id="301" r:id="rId16"/>
    <p:sldId id="286" r:id="rId17"/>
    <p:sldId id="285" r:id="rId18"/>
    <p:sldId id="287" r:id="rId19"/>
    <p:sldId id="303" r:id="rId20"/>
    <p:sldId id="304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79646"/>
    <a:srgbClr val="CBE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65" d="100"/>
          <a:sy n="65" d="100"/>
        </p:scale>
        <p:origin x="696" y="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188FE-3B7B-46B8-B2E2-F8F9812CDDAE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2D661-46C9-4DC5-8AD8-7B007B1B5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2D661-46C9-4DC5-8AD8-7B007B1B5F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74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2D661-46C9-4DC5-8AD8-7B007B1B5F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2D661-46C9-4DC5-8AD8-7B007B1B5F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74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2D661-46C9-4DC5-8AD8-7B007B1B5F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2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2D661-46C9-4DC5-8AD8-7B007B1B5F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8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2D661-46C9-4DC5-8AD8-7B007B1B5F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62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2D661-46C9-4DC5-8AD8-7B007B1B5F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87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2D661-46C9-4DC5-8AD8-7B007B1B5F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74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2D661-46C9-4DC5-8AD8-7B007B1B5F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74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2D661-46C9-4DC5-8AD8-7B007B1B5F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2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1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0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1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4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3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7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1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4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9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6656F-E776-4EF5-B880-182E0302D27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4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4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ardrop 2">
            <a:hlinkClick r:id="rId4" action="ppaction://hlinksldjump"/>
          </p:cNvPr>
          <p:cNvSpPr/>
          <p:nvPr/>
        </p:nvSpPr>
        <p:spPr>
          <a:xfrm rot="9351264">
            <a:off x="5699849" y="1642296"/>
            <a:ext cx="2100231" cy="210286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ardrop 4">
            <a:hlinkClick r:id="rId5" action="ppaction://hlinksldjump"/>
          </p:cNvPr>
          <p:cNvSpPr/>
          <p:nvPr/>
        </p:nvSpPr>
        <p:spPr>
          <a:xfrm rot="4141185">
            <a:off x="3459214" y="2003996"/>
            <a:ext cx="2355908" cy="2313123"/>
          </a:xfrm>
          <a:prstGeom prst="teardrop">
            <a:avLst>
              <a:gd name="adj" fmla="val 106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ardrop 5">
            <a:hlinkClick r:id="rId4" action="ppaction://hlinksldjump"/>
          </p:cNvPr>
          <p:cNvSpPr/>
          <p:nvPr/>
        </p:nvSpPr>
        <p:spPr>
          <a:xfrm rot="15415306">
            <a:off x="6560180" y="3330607"/>
            <a:ext cx="1920081" cy="2363656"/>
          </a:xfrm>
          <a:prstGeom prst="teardrop">
            <a:avLst>
              <a:gd name="adj" fmla="val 10058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ardrop 6">
            <a:hlinkClick r:id="rId6" action="ppaction://hlinksldjump"/>
          </p:cNvPr>
          <p:cNvSpPr/>
          <p:nvPr/>
        </p:nvSpPr>
        <p:spPr>
          <a:xfrm rot="18191773">
            <a:off x="5532743" y="4271993"/>
            <a:ext cx="2286000" cy="2438400"/>
          </a:xfrm>
          <a:prstGeom prst="teardrop">
            <a:avLst>
              <a:gd name="adj" fmla="val 9531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ardrop 7">
            <a:hlinkClick r:id="rId7" action="ppaction://hlinksldjump"/>
          </p:cNvPr>
          <p:cNvSpPr/>
          <p:nvPr/>
        </p:nvSpPr>
        <p:spPr>
          <a:xfrm>
            <a:off x="3886200" y="3889328"/>
            <a:ext cx="2287031" cy="2359072"/>
          </a:xfrm>
          <a:prstGeom prst="teardrop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3272466" y="137405"/>
            <a:ext cx="6065162" cy="13344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  <p:pic>
        <p:nvPicPr>
          <p:cNvPr id="11" name="bensound-happyro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0763" y="-9891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8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NỖI NIỀM TƯƠNG TƯ</a:t>
            </a:r>
            <a:endParaRPr lang="en-US" sz="2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                             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Trích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Bích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Câu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kì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ngộ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Vũ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Quốc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Trân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)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95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7761" y="984546"/>
            <a:ext cx="11734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530350" algn="r"/>
              </a:tabLst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840684"/>
              </p:ext>
            </p:extLst>
          </p:nvPr>
        </p:nvGraphicFramePr>
        <p:xfrm>
          <a:off x="304800" y="2819400"/>
          <a:ext cx="11811000" cy="386924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58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6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91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Tú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Uyên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Từ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ngữ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miêu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tả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Ý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nghĩa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65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666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2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495800"/>
            <a:ext cx="3086100" cy="207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2158425"/>
            <a:ext cx="1173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530350" algn="r"/>
              </a:tabLst>
            </a:pP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2.1: 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4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1)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9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90600" y="76200"/>
            <a:ext cx="601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530350" algn="r"/>
              </a:tabLst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Gợi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ý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trả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lời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hiếu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2.1 (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019117"/>
              </p:ext>
            </p:extLst>
          </p:nvPr>
        </p:nvGraphicFramePr>
        <p:xfrm>
          <a:off x="304800" y="685800"/>
          <a:ext cx="11811000" cy="718618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0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91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Tú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Uyên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Từ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ngữ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miêu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tả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Ý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nghĩa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trăng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ngơ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ngẩn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”: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Chàng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thẩn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1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nàng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quên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chàng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=&gt;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gỡ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Si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mê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ngơ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ngẩn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cạn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chàng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6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16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chăng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xinh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018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r>
                        <a:rPr lang="en-US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nỗi</a:t>
                      </a:r>
                      <a:r>
                        <a:rPr lang="en-US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niềm</a:t>
                      </a:r>
                      <a:r>
                        <a:rPr lang="en-US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6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“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gảy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khúc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non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ngao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ngán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hoài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chuộc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chén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rượu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,....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xông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”: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suốt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”, “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ngắm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trăng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tàn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…”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Ngổn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ngang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nọ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kia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Sầu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-&gt;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-&gt;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rượu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nhung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men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-&gt;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ngóng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dã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-&gt;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ngổn</a:t>
                      </a:r>
                      <a:r>
                        <a:rPr lang="en-US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ngang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nguôi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ngoai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2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=&gt;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Dù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mới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gặp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lần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mà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chàng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thư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Tú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Uyên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đã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nhớ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mãi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quên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gái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xinh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đẹp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tuyệt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trần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Chàng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ngày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nhớ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đêm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thương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lúc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cũng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canh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cánh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da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diết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nhớ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đến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bóng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nàng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==&gt;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Biểu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tình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yêu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</a:t>
                      </a:r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mê</a:t>
                      </a:r>
                      <a:r>
                        <a:rPr lang="en-US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85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NỖI NIỀM TƯƠNG TƯ</a:t>
            </a:r>
            <a:endParaRPr lang="en-US" sz="2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                             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Trích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Bích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Câu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kì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ngộ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Vũ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Quốc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Trân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)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95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4800" y="2089666"/>
            <a:ext cx="1173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530350" algn="r"/>
              </a:tabLst>
            </a:pP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2.2: 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4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2)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375129"/>
              </p:ext>
            </p:extLst>
          </p:nvPr>
        </p:nvGraphicFramePr>
        <p:xfrm>
          <a:off x="304800" y="2971800"/>
          <a:ext cx="11811000" cy="378561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58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3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91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Tú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Uyên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hiện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Tác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dụng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65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5029200"/>
            <a:ext cx="2171700" cy="162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77761" y="1199989"/>
            <a:ext cx="1173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530350" algn="r"/>
              </a:tabLst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5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NỖI NIỀM TƯƠNG TƯ</a:t>
            </a:r>
            <a:endParaRPr lang="en-US" sz="2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                             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Trích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Bích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Câu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kì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ngộ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Vũ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Quốc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Trân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)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95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693370"/>
              </p:ext>
            </p:extLst>
          </p:nvPr>
        </p:nvGraphicFramePr>
        <p:xfrm>
          <a:off x="304800" y="1533144"/>
          <a:ext cx="11811000" cy="524865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58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5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91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Nghệ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thuật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miêu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tả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tâm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trạng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nhân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Tú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Uyên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Biểu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hiện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Tác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dụng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65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Sử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đa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dạng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linh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biện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pháp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nghệ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thuật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trăng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ngơ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ngẩn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So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men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nhấp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say</a:t>
                      </a:r>
                    </a:p>
                    <a:p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xông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.”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gảy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khúc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chuốc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chén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rượu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suốt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ngắm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trăng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bến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đò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khuê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?...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khuê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sang;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phiêu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dạt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khắp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bậc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da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diết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nguôi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“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…”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Nôm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343400"/>
            <a:ext cx="3200400" cy="23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1671" y="954839"/>
            <a:ext cx="601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530350" algn="r"/>
              </a:tabLst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Gợi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ý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trả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lời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hiếu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2.2 (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2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NỖI NIỀM TƯƠNG TƯ</a:t>
            </a:r>
            <a:endParaRPr lang="en-US" sz="2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                             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Trích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Bích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Câu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kì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ngộ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Vũ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Quốc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Trân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)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95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4800" y="2057400"/>
            <a:ext cx="1173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530350" algn="r"/>
              </a:tabLst>
            </a:pP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2.3: 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4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3)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86012"/>
              </p:ext>
            </p:extLst>
          </p:nvPr>
        </p:nvGraphicFramePr>
        <p:xfrm>
          <a:off x="304800" y="2743200"/>
          <a:ext cx="11811000" cy="336499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58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91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Tú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Uyên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Yếu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tố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tự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sự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Yếu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tố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trữ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tình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65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nhuần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nhuyễn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4648200"/>
            <a:ext cx="2171700" cy="162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77761" y="1199989"/>
            <a:ext cx="1173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530350" algn="r"/>
              </a:tabLst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NỖI NIỀM TƯƠNG TƯ</a:t>
            </a:r>
            <a:endParaRPr lang="en-US" sz="2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                             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Trích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Bích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Câu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kì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ngộ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Vũ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Quốc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Trân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)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95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146284"/>
              </p:ext>
            </p:extLst>
          </p:nvPr>
        </p:nvGraphicFramePr>
        <p:xfrm>
          <a:off x="304800" y="1854088"/>
          <a:ext cx="11811000" cy="460857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58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5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91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Tú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Uyên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Yếu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tố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tự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sự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Yếu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tố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trữ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tình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65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nhuần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nhuyễn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xoay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Tú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Uyên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xinh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nhung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hông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Tú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Uyên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khung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1115311"/>
            <a:ext cx="601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530350" algn="r"/>
              </a:tabLst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Gợi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ý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trả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lời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hiếu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2.3 (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596856"/>
              </p:ext>
            </p:extLst>
          </p:nvPr>
        </p:nvGraphicFramePr>
        <p:xfrm>
          <a:off x="685800" y="602204"/>
          <a:ext cx="11125200" cy="603275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43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1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6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4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903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 CHÍ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574" marR="49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 CỐ GẮNG</a:t>
                      </a:r>
                    </a:p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 – 4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574" marR="49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 LÀM TỐT</a:t>
                      </a:r>
                    </a:p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 – 7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574" marR="49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RẤT XUẤT SẮC</a:t>
                      </a:r>
                    </a:p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 – 10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574" marR="4957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034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574" marR="4957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lang="en-US" sz="1600" b="1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1600" b="1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còn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sơ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sài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cẩu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thả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lỗi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574" marR="495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600" b="1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1600" b="1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đầy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cẩn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thận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lỗi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574" marR="495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1600" b="1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1600" b="1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đầy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cẩn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thận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lỗi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574" marR="4957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9061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</a:p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(6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574" marR="4957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1 - 3 </a:t>
                      </a:r>
                      <a:r>
                        <a:rPr lang="en-US" sz="1600" b="1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1600" b="1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gợi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sơ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sài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dừng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574" marR="495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– 5 </a:t>
                      </a:r>
                      <a:r>
                        <a:rPr lang="en-US" sz="1600" b="1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1600" b="1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đầy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gợi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ít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– 2 ý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nâng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574" marR="495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en-US" sz="1600" b="1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1600" b="1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đầy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gợi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ý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nâng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574" marR="495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9061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Hiệu quả nhóm</a:t>
                      </a:r>
                    </a:p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điểm)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574" marR="4957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lang="en-US" sz="1600" b="1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1600" b="1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gắn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chặt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chẽ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Vẫn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còn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574" marR="495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600" b="1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1600" b="1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gắn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vẫn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thống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Vẫn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còn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574" marR="495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1600" b="1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1600" b="1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gắn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thuận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tưởng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đều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574" marR="4957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651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574" marR="49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574" marR="49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574" marR="49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574" marR="4957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651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574" marR="49574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574" marR="495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90600" y="0"/>
            <a:ext cx="982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530350" algn="r"/>
              </a:tabLst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chấm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hoạt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 NIỀM TƯƠNG TƯ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(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4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95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852845"/>
            <a:ext cx="281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530350" algn="r"/>
              </a:tabLst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Tổng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kết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" descr="Làm việc nhóm đôi - Tư liệu VNEN - Nguyễn Thành Nhân - Website của Trường  Tiểu học Phước Hội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47036" y="1452265"/>
            <a:ext cx="4505643" cy="3729335"/>
          </a:xfrm>
          <a:custGeom>
            <a:avLst/>
            <a:gdLst>
              <a:gd name="connsiteX0" fmla="*/ 269069 w 4505643"/>
              <a:gd name="connsiteY0" fmla="*/ 0 h 3363367"/>
              <a:gd name="connsiteX1" fmla="*/ 4236574 w 4505643"/>
              <a:gd name="connsiteY1" fmla="*/ 0 h 3363367"/>
              <a:gd name="connsiteX2" fmla="*/ 4505643 w 4505643"/>
              <a:gd name="connsiteY2" fmla="*/ 269069 h 3363367"/>
              <a:gd name="connsiteX3" fmla="*/ 4505643 w 4505643"/>
              <a:gd name="connsiteY3" fmla="*/ 3363367 h 3363367"/>
              <a:gd name="connsiteX4" fmla="*/ 4505643 w 4505643"/>
              <a:gd name="connsiteY4" fmla="*/ 3363367 h 3363367"/>
              <a:gd name="connsiteX5" fmla="*/ 0 w 4505643"/>
              <a:gd name="connsiteY5" fmla="*/ 3363367 h 3363367"/>
              <a:gd name="connsiteX6" fmla="*/ 0 w 4505643"/>
              <a:gd name="connsiteY6" fmla="*/ 3363367 h 3363367"/>
              <a:gd name="connsiteX7" fmla="*/ 0 w 4505643"/>
              <a:gd name="connsiteY7" fmla="*/ 269069 h 3363367"/>
              <a:gd name="connsiteX8" fmla="*/ 269069 w 4505643"/>
              <a:gd name="connsiteY8" fmla="*/ 0 h 336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5643" h="3363367">
                <a:moveTo>
                  <a:pt x="269069" y="0"/>
                </a:moveTo>
                <a:lnTo>
                  <a:pt x="4236574" y="0"/>
                </a:lnTo>
                <a:cubicBezTo>
                  <a:pt x="4385177" y="0"/>
                  <a:pt x="4505643" y="120466"/>
                  <a:pt x="4505643" y="269069"/>
                </a:cubicBezTo>
                <a:lnTo>
                  <a:pt x="4505643" y="3363367"/>
                </a:lnTo>
                <a:lnTo>
                  <a:pt x="4505643" y="3363367"/>
                </a:lnTo>
                <a:lnTo>
                  <a:pt x="0" y="3363367"/>
                </a:lnTo>
                <a:lnTo>
                  <a:pt x="0" y="3363367"/>
                </a:lnTo>
                <a:lnTo>
                  <a:pt x="0" y="269069"/>
                </a:lnTo>
                <a:cubicBezTo>
                  <a:pt x="0" y="120466"/>
                  <a:pt x="120466" y="0"/>
                  <a:pt x="269069" y="0"/>
                </a:cubicBez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9288" tIns="170248" rIns="109288" bIns="30480" numCol="1" spcCol="1270" anchor="t" anchorCtr="0">
            <a:noAutofit/>
          </a:bodyPr>
          <a:lstStyle/>
          <a:p>
            <a:pPr marL="0" lvl="1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dirty="0" smtClean="0"/>
              <a:t>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1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47036" y="4878353"/>
            <a:ext cx="4505643" cy="1446247"/>
          </a:xfrm>
          <a:custGeom>
            <a:avLst/>
            <a:gdLst>
              <a:gd name="connsiteX0" fmla="*/ 0 w 4505643"/>
              <a:gd name="connsiteY0" fmla="*/ 0 h 1446247"/>
              <a:gd name="connsiteX1" fmla="*/ 4505643 w 4505643"/>
              <a:gd name="connsiteY1" fmla="*/ 0 h 1446247"/>
              <a:gd name="connsiteX2" fmla="*/ 4505643 w 4505643"/>
              <a:gd name="connsiteY2" fmla="*/ 1446247 h 1446247"/>
              <a:gd name="connsiteX3" fmla="*/ 0 w 4505643"/>
              <a:gd name="connsiteY3" fmla="*/ 1446247 h 1446247"/>
              <a:gd name="connsiteX4" fmla="*/ 0 w 4505643"/>
              <a:gd name="connsiteY4" fmla="*/ 0 h 144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5643" h="1446247">
                <a:moveTo>
                  <a:pt x="0" y="0"/>
                </a:moveTo>
                <a:lnTo>
                  <a:pt x="4505643" y="0"/>
                </a:lnTo>
                <a:lnTo>
                  <a:pt x="4505643" y="1446247"/>
                </a:lnTo>
                <a:lnTo>
                  <a:pt x="0" y="14462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0" tIns="0" rIns="1402505" bIns="0" numCol="1" spcCol="1270" anchor="ctr" anchorCtr="0">
            <a:noAutofit/>
          </a:bodyPr>
          <a:lstStyle/>
          <a:p>
            <a:pPr lvl="0" algn="l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500" kern="1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5500" kern="1200" dirty="0"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sp>
        <p:nvSpPr>
          <p:cNvPr id="10" name="Oval 9"/>
          <p:cNvSpPr/>
          <p:nvPr/>
        </p:nvSpPr>
        <p:spPr>
          <a:xfrm>
            <a:off x="4247481" y="5128625"/>
            <a:ext cx="1576975" cy="157697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6215142" y="1524000"/>
            <a:ext cx="4505643" cy="3733800"/>
          </a:xfrm>
          <a:custGeom>
            <a:avLst/>
            <a:gdLst>
              <a:gd name="connsiteX0" fmla="*/ 269069 w 4505643"/>
              <a:gd name="connsiteY0" fmla="*/ 0 h 3363367"/>
              <a:gd name="connsiteX1" fmla="*/ 4236574 w 4505643"/>
              <a:gd name="connsiteY1" fmla="*/ 0 h 3363367"/>
              <a:gd name="connsiteX2" fmla="*/ 4505643 w 4505643"/>
              <a:gd name="connsiteY2" fmla="*/ 269069 h 3363367"/>
              <a:gd name="connsiteX3" fmla="*/ 4505643 w 4505643"/>
              <a:gd name="connsiteY3" fmla="*/ 3363367 h 3363367"/>
              <a:gd name="connsiteX4" fmla="*/ 4505643 w 4505643"/>
              <a:gd name="connsiteY4" fmla="*/ 3363367 h 3363367"/>
              <a:gd name="connsiteX5" fmla="*/ 0 w 4505643"/>
              <a:gd name="connsiteY5" fmla="*/ 3363367 h 3363367"/>
              <a:gd name="connsiteX6" fmla="*/ 0 w 4505643"/>
              <a:gd name="connsiteY6" fmla="*/ 3363367 h 3363367"/>
              <a:gd name="connsiteX7" fmla="*/ 0 w 4505643"/>
              <a:gd name="connsiteY7" fmla="*/ 269069 h 3363367"/>
              <a:gd name="connsiteX8" fmla="*/ 269069 w 4505643"/>
              <a:gd name="connsiteY8" fmla="*/ 0 h 336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5643" h="3363367">
                <a:moveTo>
                  <a:pt x="269069" y="0"/>
                </a:moveTo>
                <a:lnTo>
                  <a:pt x="4236574" y="0"/>
                </a:lnTo>
                <a:cubicBezTo>
                  <a:pt x="4385177" y="0"/>
                  <a:pt x="4505643" y="120466"/>
                  <a:pt x="4505643" y="269069"/>
                </a:cubicBezTo>
                <a:lnTo>
                  <a:pt x="4505643" y="3363367"/>
                </a:lnTo>
                <a:lnTo>
                  <a:pt x="4505643" y="3363367"/>
                </a:lnTo>
                <a:lnTo>
                  <a:pt x="0" y="3363367"/>
                </a:lnTo>
                <a:lnTo>
                  <a:pt x="0" y="3363367"/>
                </a:lnTo>
                <a:lnTo>
                  <a:pt x="0" y="269069"/>
                </a:lnTo>
                <a:cubicBezTo>
                  <a:pt x="0" y="120466"/>
                  <a:pt x="120466" y="0"/>
                  <a:pt x="269069" y="0"/>
                </a:cubicBez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9288" tIns="170248" rIns="109288" bIns="30480" numCol="1" spcCol="1270" anchor="t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nhuyễn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3200" kern="1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en-US" sz="3200" kern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215142" y="5030753"/>
            <a:ext cx="4505643" cy="1446247"/>
          </a:xfrm>
          <a:custGeom>
            <a:avLst/>
            <a:gdLst>
              <a:gd name="connsiteX0" fmla="*/ 0 w 4505643"/>
              <a:gd name="connsiteY0" fmla="*/ 0 h 1446247"/>
              <a:gd name="connsiteX1" fmla="*/ 4505643 w 4505643"/>
              <a:gd name="connsiteY1" fmla="*/ 0 h 1446247"/>
              <a:gd name="connsiteX2" fmla="*/ 4505643 w 4505643"/>
              <a:gd name="connsiteY2" fmla="*/ 1446247 h 1446247"/>
              <a:gd name="connsiteX3" fmla="*/ 0 w 4505643"/>
              <a:gd name="connsiteY3" fmla="*/ 1446247 h 1446247"/>
              <a:gd name="connsiteX4" fmla="*/ 0 w 4505643"/>
              <a:gd name="connsiteY4" fmla="*/ 0 h 144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5643" h="1446247">
                <a:moveTo>
                  <a:pt x="0" y="0"/>
                </a:moveTo>
                <a:lnTo>
                  <a:pt x="4505643" y="0"/>
                </a:lnTo>
                <a:lnTo>
                  <a:pt x="4505643" y="1446247"/>
                </a:lnTo>
                <a:lnTo>
                  <a:pt x="0" y="14462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0" tIns="0" rIns="1402505" bIns="0" numCol="1" spcCol="1270" anchor="ctr" anchorCtr="0">
            <a:noAutofit/>
          </a:bodyPr>
          <a:lstStyle/>
          <a:p>
            <a:pPr lvl="0" algn="l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500" kern="12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55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kern="1200" dirty="0" err="1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5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15587" y="5281025"/>
            <a:ext cx="1576975" cy="1576975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5762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 NIỀM TƯƠNG TƯ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(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95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1066800"/>
            <a:ext cx="1082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530350" algn="r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IV.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TẬP</a:t>
            </a:r>
            <a:endParaRPr kumimoji="0" lang="en-US" sz="24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AutoShape 2" descr="Làm việc nhóm đôi - Tư liệu VNEN - Nguyễn Thành Nhân - Website của Trường  Tiểu học Phước Hội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1659198"/>
            <a:ext cx="6705600" cy="4889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67945" marR="5842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PHT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3.1.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– 7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945" marR="5842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Tú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Uyên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Bích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ngộ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Kim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Kiều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7945" marR="5842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ngẩn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67945" marR="5842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giấc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hòe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67945" marR="5842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67945" marR="5842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quẩn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Bích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ngộ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7945" marR="5842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Kim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song</a:t>
            </a:r>
          </a:p>
          <a:p>
            <a:pPr marL="67945" marR="5842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khuây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67945" marR="5842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Sầu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7945" marR="5842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dọn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ghê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694874"/>
              </p:ext>
            </p:extLst>
          </p:nvPr>
        </p:nvGraphicFramePr>
        <p:xfrm>
          <a:off x="7696201" y="1676400"/>
          <a:ext cx="4190999" cy="4871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6299">
                  <a:extLst>
                    <a:ext uri="{9D8B030D-6E8A-4147-A177-3AD203B41FA5}">
                      <a16:colId xmlns:a16="http://schemas.microsoft.com/office/drawing/2014/main" val="3162212539"/>
                    </a:ext>
                  </a:extLst>
                </a:gridCol>
                <a:gridCol w="1397350">
                  <a:extLst>
                    <a:ext uri="{9D8B030D-6E8A-4147-A177-3AD203B41FA5}">
                      <a16:colId xmlns:a16="http://schemas.microsoft.com/office/drawing/2014/main" val="3466312666"/>
                    </a:ext>
                  </a:extLst>
                </a:gridCol>
                <a:gridCol w="1397350">
                  <a:extLst>
                    <a:ext uri="{9D8B030D-6E8A-4147-A177-3AD203B41FA5}">
                      <a16:colId xmlns:a16="http://schemas.microsoft.com/office/drawing/2014/main" val="363665524"/>
                    </a:ext>
                  </a:extLst>
                </a:gridCol>
              </a:tblGrid>
              <a:tr h="1623943"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kern="100" dirty="0">
                          <a:effectLst/>
                        </a:rPr>
                        <a:t>So </a:t>
                      </a:r>
                      <a:r>
                        <a:rPr lang="en-US" sz="2400" kern="100" dirty="0" err="1">
                          <a:effectLst/>
                        </a:rPr>
                        <a:t>sánh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58420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kern="100" dirty="0" err="1">
                          <a:effectLst/>
                        </a:rPr>
                        <a:t>Tú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Uyên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58420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kern="100" dirty="0">
                          <a:effectLst/>
                        </a:rPr>
                        <a:t>Kim </a:t>
                      </a:r>
                      <a:r>
                        <a:rPr lang="en-US" sz="2400" kern="100" dirty="0" err="1">
                          <a:effectLst/>
                        </a:rPr>
                        <a:t>Trọng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0816487"/>
                  </a:ext>
                </a:extLst>
              </a:tr>
              <a:tr h="1623943"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kern="100">
                          <a:effectLst/>
                        </a:rPr>
                        <a:t>Điểm giống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74703"/>
                  </a:ext>
                </a:extLst>
              </a:tr>
              <a:tr h="1623943"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kern="100">
                          <a:effectLst/>
                        </a:rPr>
                        <a:t>Điểm khác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296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4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 NIỀM TƯƠNG TƯ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(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95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1066800"/>
            <a:ext cx="1082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530350" algn="r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IV.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TẬP</a:t>
            </a:r>
            <a:endParaRPr kumimoji="0" lang="en-US" sz="24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AutoShape 2" descr="Làm việc nhóm đôi - Tư liệu VNEN - Nguyễn Thành Nhân - Website của Trường  Tiểu học Phước Hội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502326"/>
              </p:ext>
            </p:extLst>
          </p:nvPr>
        </p:nvGraphicFramePr>
        <p:xfrm>
          <a:off x="609600" y="2288927"/>
          <a:ext cx="10820400" cy="4374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68338">
                  <a:extLst>
                    <a:ext uri="{9D8B030D-6E8A-4147-A177-3AD203B41FA5}">
                      <a16:colId xmlns:a16="http://schemas.microsoft.com/office/drawing/2014/main" val="4233353773"/>
                    </a:ext>
                  </a:extLst>
                </a:gridCol>
                <a:gridCol w="5452062">
                  <a:extLst>
                    <a:ext uri="{9D8B030D-6E8A-4147-A177-3AD203B41FA5}">
                      <a16:colId xmlns:a16="http://schemas.microsoft.com/office/drawing/2014/main" val="4207099393"/>
                    </a:ext>
                  </a:extLst>
                </a:gridCol>
              </a:tblGrid>
              <a:tr h="203808">
                <a:tc>
                  <a:txBody>
                    <a:bodyPr/>
                    <a:lstStyle/>
                    <a:p>
                      <a:pPr marL="67945" marR="173355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Uyên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65" marR="56965" marT="0" marB="0"/>
                </a:tc>
                <a:tc>
                  <a:txBody>
                    <a:bodyPr/>
                    <a:lstStyle/>
                    <a:p>
                      <a:pPr marL="67945" marR="173355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65" marR="56965" marT="0" marB="0"/>
                </a:tc>
                <a:extLst>
                  <a:ext uri="{0D108BD9-81ED-4DB2-BD59-A6C34878D82A}">
                    <a16:rowId xmlns:a16="http://schemas.microsoft.com/office/drawing/2014/main" val="1001807243"/>
                  </a:ext>
                </a:extLst>
              </a:tr>
              <a:tr h="740756">
                <a:tc>
                  <a:txBody>
                    <a:bodyPr/>
                    <a:lstStyle/>
                    <a:p>
                      <a:pPr marL="67945" marR="173355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niềm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65" marR="56965" marT="0" marB="0"/>
                </a:tc>
                <a:tc>
                  <a:txBody>
                    <a:bodyPr/>
                    <a:lstStyle/>
                    <a:p>
                      <a:pPr marL="67945" marR="173355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65" marR="56965" marT="0" marB="0"/>
                </a:tc>
                <a:extLst>
                  <a:ext uri="{0D108BD9-81ED-4DB2-BD59-A6C34878D82A}">
                    <a16:rowId xmlns:a16="http://schemas.microsoft.com/office/drawing/2014/main" val="3425913861"/>
                  </a:ext>
                </a:extLst>
              </a:tr>
              <a:tr h="2691695">
                <a:tc>
                  <a:txBody>
                    <a:bodyPr/>
                    <a:lstStyle/>
                    <a:p>
                      <a:pPr marL="67945" marR="173355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67945" marR="173355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Ngẩn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ngơ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173355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Ngỡ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65" marR="56965" marT="0" marB="0"/>
                </a:tc>
                <a:tc>
                  <a:txBody>
                    <a:bodyPr/>
                    <a:lstStyle/>
                    <a:p>
                      <a:pPr marL="67945" marR="173355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7945" marR="173355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sầu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muộn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173355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-&gt;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Kiều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65" marR="56965" marT="0" marB="0"/>
                </a:tc>
                <a:extLst>
                  <a:ext uri="{0D108BD9-81ED-4DB2-BD59-A6C34878D82A}">
                    <a16:rowId xmlns:a16="http://schemas.microsoft.com/office/drawing/2014/main" val="2715585500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76865" y="1639980"/>
            <a:ext cx="601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530350" algn="r"/>
              </a:tabLst>
            </a:pP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Gợi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ý </a:t>
            </a:r>
            <a:r>
              <a:rPr kumimoji="0" lang="en-US" sz="24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trả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lời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5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3000" y="685800"/>
            <a:ext cx="9906000" cy="4648200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79720" y="1066800"/>
            <a:ext cx="8693405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40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4000" b="1" dirty="0" smtClean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32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cap="none" spc="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10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 NIỀM TƯƠNG TƯ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(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95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1066800"/>
            <a:ext cx="1082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530350" algn="r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IV.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TẬP</a:t>
            </a:r>
            <a:endParaRPr kumimoji="0" lang="en-US" sz="24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AutoShape 2" descr="Làm việc nhóm đôi - Tư liệu VNEN - Nguyễn Thành Nhân - Website của Trường  Tiểu học Phước Hội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1659198"/>
            <a:ext cx="5410200" cy="5084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PHT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–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TH.</a:t>
            </a:r>
          </a:p>
          <a:p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945" marR="5842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947039"/>
              </p:ext>
            </p:extLst>
          </p:nvPr>
        </p:nvGraphicFramePr>
        <p:xfrm>
          <a:off x="6248400" y="1676400"/>
          <a:ext cx="5410200" cy="4563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4081">
                  <a:extLst>
                    <a:ext uri="{9D8B030D-6E8A-4147-A177-3AD203B41FA5}">
                      <a16:colId xmlns:a16="http://schemas.microsoft.com/office/drawing/2014/main" val="1381218108"/>
                    </a:ext>
                  </a:extLst>
                </a:gridCol>
                <a:gridCol w="2676119">
                  <a:extLst>
                    <a:ext uri="{9D8B030D-6E8A-4147-A177-3AD203B41FA5}">
                      <a16:colId xmlns:a16="http://schemas.microsoft.com/office/drawing/2014/main" val="1438773025"/>
                    </a:ext>
                  </a:extLst>
                </a:gridCol>
              </a:tblGrid>
              <a:tr h="1266773"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0130959"/>
                  </a:ext>
                </a:extLst>
              </a:tr>
              <a:tr h="1352436"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gạch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7748507"/>
                  </a:ext>
                </a:extLst>
              </a:tr>
              <a:tr h="647983"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3839318"/>
                  </a:ext>
                </a:extLst>
              </a:tr>
              <a:tr h="647983"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 tiêu cực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8608700"/>
                  </a:ext>
                </a:extLst>
              </a:tr>
              <a:tr h="647983"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pháp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9565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0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856192"/>
              </p:ext>
            </p:extLst>
          </p:nvPr>
        </p:nvGraphicFramePr>
        <p:xfrm>
          <a:off x="990600" y="762000"/>
          <a:ext cx="10972801" cy="586315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25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4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8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600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 CHÍ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 CỐ GẮNG</a:t>
                      </a:r>
                    </a:p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 – 4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 LÀM TỐT</a:t>
                      </a:r>
                    </a:p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 – 7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RẤT XUẤT SẮC</a:t>
                      </a:r>
                    </a:p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 – 10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0200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0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000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en-US" sz="2000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còn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sài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cẩu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thả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lỗi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0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000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en-US" sz="2000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đẩy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cẩn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thận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lỗi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0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000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en-US" sz="2000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đẩy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cẩn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thận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lỗi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950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 dung</a:t>
                      </a:r>
                    </a:p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(7 điểm)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– 4 </a:t>
                      </a:r>
                      <a:r>
                        <a:rPr lang="en-US" sz="20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000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en-US" sz="2000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sài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dừng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– 6 </a:t>
                      </a:r>
                      <a:r>
                        <a:rPr lang="en-US" sz="20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000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en-US" sz="2000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ít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– 2 ý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nâng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en-US" sz="2000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en-US" sz="20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000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ít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– 2 ý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nâng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25"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25"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90600" y="147935"/>
            <a:ext cx="792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530350" algn="r"/>
              </a:tabLst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chấm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0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NỖI NIỀM TƯƠNG TƯ</a:t>
            </a:r>
            <a:endParaRPr lang="en-US" sz="26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                             (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Trích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i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Bích</a:t>
            </a:r>
            <a:r>
              <a:rPr lang="en-US" sz="2600" b="1" i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i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Câu</a:t>
            </a:r>
            <a:r>
              <a:rPr lang="en-US" sz="2600" b="1" i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i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kì</a:t>
            </a:r>
            <a:r>
              <a:rPr lang="en-US" sz="2600" b="1" i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i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ngộ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Vũ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Quốc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Trân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)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95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070" y="838200"/>
            <a:ext cx="88021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Nôm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667956"/>
              </p:ext>
            </p:extLst>
          </p:nvPr>
        </p:nvGraphicFramePr>
        <p:xfrm>
          <a:off x="1295400" y="2286000"/>
          <a:ext cx="10058400" cy="3569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568842434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23185242"/>
                    </a:ext>
                  </a:extLst>
                </a:gridCol>
              </a:tblGrid>
              <a:tr h="594895"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tri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Nôm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0457396"/>
                  </a:ext>
                </a:extLst>
              </a:tr>
              <a:tr h="594895"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7272037"/>
                  </a:ext>
                </a:extLst>
              </a:tr>
              <a:tr h="594895"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 loại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3697584"/>
                  </a:ext>
                </a:extLst>
              </a:tr>
              <a:tr h="594895"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 truyện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9336189"/>
                  </a:ext>
                </a:extLst>
              </a:tr>
              <a:tr h="594895"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9839823"/>
                  </a:ext>
                </a:extLst>
              </a:tr>
              <a:tr h="594895"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 ngữ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58420" indent="-2266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6438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3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ĐỌC VÀ TÌM HIỂU CHUNG</a:t>
            </a:r>
          </a:p>
          <a:p>
            <a:pPr algn="ctr">
              <a:defRPr/>
            </a:pP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1.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Một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số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tri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thức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về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thể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loại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truyện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thơ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Nôm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95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070" y="1076980"/>
            <a:ext cx="8802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066800" y="1981200"/>
            <a:ext cx="10058400" cy="3733800"/>
          </a:xfrm>
          <a:custGeom>
            <a:avLst/>
            <a:gdLst>
              <a:gd name="connsiteX0" fmla="*/ 0 w 2887414"/>
              <a:gd name="connsiteY0" fmla="*/ 288741 h 5562600"/>
              <a:gd name="connsiteX1" fmla="*/ 288741 w 2887414"/>
              <a:gd name="connsiteY1" fmla="*/ 0 h 5562600"/>
              <a:gd name="connsiteX2" fmla="*/ 2598673 w 2887414"/>
              <a:gd name="connsiteY2" fmla="*/ 0 h 5562600"/>
              <a:gd name="connsiteX3" fmla="*/ 2887414 w 2887414"/>
              <a:gd name="connsiteY3" fmla="*/ 288741 h 5562600"/>
              <a:gd name="connsiteX4" fmla="*/ 2887414 w 2887414"/>
              <a:gd name="connsiteY4" fmla="*/ 5273859 h 5562600"/>
              <a:gd name="connsiteX5" fmla="*/ 2598673 w 2887414"/>
              <a:gd name="connsiteY5" fmla="*/ 5562600 h 5562600"/>
              <a:gd name="connsiteX6" fmla="*/ 288741 w 2887414"/>
              <a:gd name="connsiteY6" fmla="*/ 5562600 h 5562600"/>
              <a:gd name="connsiteX7" fmla="*/ 0 w 2887414"/>
              <a:gd name="connsiteY7" fmla="*/ 5273859 h 5562600"/>
              <a:gd name="connsiteX8" fmla="*/ 0 w 2887414"/>
              <a:gd name="connsiteY8" fmla="*/ 288741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7414" h="5562600">
                <a:moveTo>
                  <a:pt x="0" y="288741"/>
                </a:moveTo>
                <a:cubicBezTo>
                  <a:pt x="0" y="129274"/>
                  <a:pt x="129274" y="0"/>
                  <a:pt x="288741" y="0"/>
                </a:cubicBezTo>
                <a:lnTo>
                  <a:pt x="2598673" y="0"/>
                </a:lnTo>
                <a:cubicBezTo>
                  <a:pt x="2758140" y="0"/>
                  <a:pt x="2887414" y="129274"/>
                  <a:pt x="2887414" y="288741"/>
                </a:cubicBezTo>
                <a:lnTo>
                  <a:pt x="2887414" y="5273859"/>
                </a:lnTo>
                <a:cubicBezTo>
                  <a:pt x="2887414" y="5433326"/>
                  <a:pt x="2758140" y="5562600"/>
                  <a:pt x="2598673" y="5562600"/>
                </a:cubicBezTo>
                <a:lnTo>
                  <a:pt x="288741" y="5562600"/>
                </a:lnTo>
                <a:cubicBezTo>
                  <a:pt x="129274" y="5562600"/>
                  <a:pt x="0" y="5433326"/>
                  <a:pt x="0" y="5273859"/>
                </a:cubicBezTo>
                <a:lnTo>
                  <a:pt x="0" y="28874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2367280" rIns="142240" bIns="1254760" numCol="1" spcCol="1270" anchor="ctr" anchorCtr="0"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Nôm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kern="1200" dirty="0">
              <a:latin typeface="Times New Roman" pitchFamily="18" charset="0"/>
              <a:cs typeface="Times New Roman" pitchFamily="18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82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ĐỌC VÀ TÌM HIỂU CHUNG</a:t>
            </a:r>
          </a:p>
          <a:p>
            <a:pPr algn="ctr"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1. </a:t>
            </a:r>
            <a:r>
              <a:rPr lang="en-US" sz="2600" b="1" dirty="0" err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Một</a:t>
            </a:r>
            <a:r>
              <a:rPr lang="en-US" sz="2600" b="1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số</a:t>
            </a:r>
            <a:r>
              <a:rPr lang="en-US" sz="2600" b="1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tri </a:t>
            </a:r>
            <a:r>
              <a:rPr lang="en-US" sz="2600" b="1" dirty="0" err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thức</a:t>
            </a:r>
            <a:r>
              <a:rPr lang="en-US" sz="2600" b="1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về</a:t>
            </a:r>
            <a:r>
              <a:rPr lang="en-US" sz="2600" b="1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thể</a:t>
            </a:r>
            <a:r>
              <a:rPr lang="en-US" sz="2600" b="1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loại</a:t>
            </a:r>
            <a:r>
              <a:rPr lang="en-US" sz="2600" b="1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truyện</a:t>
            </a:r>
            <a:r>
              <a:rPr lang="en-US" sz="2600" b="1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thơ</a:t>
            </a:r>
            <a:r>
              <a:rPr lang="en-US" sz="2600" b="1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Nôm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95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070" y="838200"/>
            <a:ext cx="8802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393628"/>
              </p:ext>
            </p:extLst>
          </p:nvPr>
        </p:nvGraphicFramePr>
        <p:xfrm>
          <a:off x="228600" y="1371600"/>
          <a:ext cx="11734800" cy="53820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98552">
                  <a:extLst>
                    <a:ext uri="{9D8B030D-6E8A-4147-A177-3AD203B41FA5}">
                      <a16:colId xmlns:a16="http://schemas.microsoft.com/office/drawing/2014/main" val="2539695708"/>
                    </a:ext>
                  </a:extLst>
                </a:gridCol>
                <a:gridCol w="6436248">
                  <a:extLst>
                    <a:ext uri="{9D8B030D-6E8A-4147-A177-3AD203B41FA5}">
                      <a16:colId xmlns:a16="http://schemas.microsoft.com/office/drawing/2014/main" val="2537308211"/>
                    </a:ext>
                  </a:extLst>
                </a:gridCol>
              </a:tblGrid>
              <a:tr h="172088">
                <a:tc>
                  <a:txBody>
                    <a:bodyPr/>
                    <a:lstStyle/>
                    <a:p>
                      <a:pPr marL="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4" marR="31514" marT="0" marB="0"/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 thơ Nôm bác học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4" marR="31514" marT="0" marB="0"/>
                </a:tc>
                <a:extLst>
                  <a:ext uri="{0D108BD9-81ED-4DB2-BD59-A6C34878D82A}">
                    <a16:rowId xmlns:a16="http://schemas.microsoft.com/office/drawing/2014/main" val="1069746769"/>
                  </a:ext>
                </a:extLst>
              </a:tr>
              <a:tr h="2302805">
                <a:tc>
                  <a:txBody>
                    <a:bodyPr/>
                    <a:lstStyle/>
                    <a:p>
                      <a:pPr marL="2286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khuyết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2286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2286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TP: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Thạch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4" marR="3151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685" indent="1651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Hay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Kiều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,…).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Chiểu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4" marR="3151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132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8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VÀ TÌM HIỂU CHUNG</a:t>
            </a:r>
          </a:p>
          <a:p>
            <a:pPr algn="ctr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95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371600" y="914388"/>
            <a:ext cx="10604090" cy="1262377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ounded Rectangle 7"/>
          <p:cNvSpPr/>
          <p:nvPr/>
        </p:nvSpPr>
        <p:spPr>
          <a:xfrm>
            <a:off x="304801" y="892021"/>
            <a:ext cx="1447799" cy="1317779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304800" y="2286000"/>
            <a:ext cx="1447800" cy="4474840"/>
          </a:xfrm>
          <a:custGeom>
            <a:avLst/>
            <a:gdLst>
              <a:gd name="connsiteX0" fmla="*/ 248584 w 2367467"/>
              <a:gd name="connsiteY0" fmla="*/ 0 h 3789048"/>
              <a:gd name="connsiteX1" fmla="*/ 2118883 w 2367467"/>
              <a:gd name="connsiteY1" fmla="*/ 0 h 3789048"/>
              <a:gd name="connsiteX2" fmla="*/ 2367467 w 2367467"/>
              <a:gd name="connsiteY2" fmla="*/ 248584 h 3789048"/>
              <a:gd name="connsiteX3" fmla="*/ 2367467 w 2367467"/>
              <a:gd name="connsiteY3" fmla="*/ 3789048 h 3789048"/>
              <a:gd name="connsiteX4" fmla="*/ 2367467 w 2367467"/>
              <a:gd name="connsiteY4" fmla="*/ 3789048 h 3789048"/>
              <a:gd name="connsiteX5" fmla="*/ 0 w 2367467"/>
              <a:gd name="connsiteY5" fmla="*/ 3789048 h 3789048"/>
              <a:gd name="connsiteX6" fmla="*/ 0 w 2367467"/>
              <a:gd name="connsiteY6" fmla="*/ 3789048 h 3789048"/>
              <a:gd name="connsiteX7" fmla="*/ 0 w 2367467"/>
              <a:gd name="connsiteY7" fmla="*/ 248584 h 3789048"/>
              <a:gd name="connsiteX8" fmla="*/ 248584 w 2367467"/>
              <a:gd name="connsiteY8" fmla="*/ 0 h 378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7467" h="3789048">
                <a:moveTo>
                  <a:pt x="2118883" y="3789048"/>
                </a:moveTo>
                <a:lnTo>
                  <a:pt x="248584" y="3789048"/>
                </a:lnTo>
                <a:cubicBezTo>
                  <a:pt x="111295" y="3789048"/>
                  <a:pt x="0" y="3677753"/>
                  <a:pt x="0" y="3540464"/>
                </a:cubicBezTo>
                <a:lnTo>
                  <a:pt x="0" y="0"/>
                </a:lnTo>
                <a:lnTo>
                  <a:pt x="0" y="0"/>
                </a:lnTo>
                <a:lnTo>
                  <a:pt x="2367467" y="0"/>
                </a:lnTo>
                <a:lnTo>
                  <a:pt x="2367467" y="0"/>
                </a:lnTo>
                <a:lnTo>
                  <a:pt x="2367467" y="3540464"/>
                </a:lnTo>
                <a:cubicBezTo>
                  <a:pt x="2367467" y="3677753"/>
                  <a:pt x="2256172" y="3789048"/>
                  <a:pt x="2118883" y="3789048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48" tIns="142240" rIns="215048" bIns="215048" numCol="1" spcCol="1270" anchor="t" anchorCtr="0">
            <a:no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09230" y="892021"/>
            <a:ext cx="5253570" cy="1230923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13"/>
          <p:cNvSpPr/>
          <p:nvPr/>
        </p:nvSpPr>
        <p:spPr>
          <a:xfrm>
            <a:off x="7315201" y="968209"/>
            <a:ext cx="4660489" cy="1230923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1905000" y="2286000"/>
            <a:ext cx="5257800" cy="4453890"/>
          </a:xfrm>
          <a:custGeom>
            <a:avLst/>
            <a:gdLst>
              <a:gd name="connsiteX0" fmla="*/ 248584 w 2367467"/>
              <a:gd name="connsiteY0" fmla="*/ 0 h 3789048"/>
              <a:gd name="connsiteX1" fmla="*/ 2118883 w 2367467"/>
              <a:gd name="connsiteY1" fmla="*/ 0 h 3789048"/>
              <a:gd name="connsiteX2" fmla="*/ 2367467 w 2367467"/>
              <a:gd name="connsiteY2" fmla="*/ 248584 h 3789048"/>
              <a:gd name="connsiteX3" fmla="*/ 2367467 w 2367467"/>
              <a:gd name="connsiteY3" fmla="*/ 3789048 h 3789048"/>
              <a:gd name="connsiteX4" fmla="*/ 2367467 w 2367467"/>
              <a:gd name="connsiteY4" fmla="*/ 3789048 h 3789048"/>
              <a:gd name="connsiteX5" fmla="*/ 0 w 2367467"/>
              <a:gd name="connsiteY5" fmla="*/ 3789048 h 3789048"/>
              <a:gd name="connsiteX6" fmla="*/ 0 w 2367467"/>
              <a:gd name="connsiteY6" fmla="*/ 3789048 h 3789048"/>
              <a:gd name="connsiteX7" fmla="*/ 0 w 2367467"/>
              <a:gd name="connsiteY7" fmla="*/ 248584 h 3789048"/>
              <a:gd name="connsiteX8" fmla="*/ 248584 w 2367467"/>
              <a:gd name="connsiteY8" fmla="*/ 0 h 378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7467" h="3789048">
                <a:moveTo>
                  <a:pt x="2118883" y="3789048"/>
                </a:moveTo>
                <a:lnTo>
                  <a:pt x="248584" y="3789048"/>
                </a:lnTo>
                <a:cubicBezTo>
                  <a:pt x="111295" y="3789048"/>
                  <a:pt x="0" y="3677753"/>
                  <a:pt x="0" y="3540464"/>
                </a:cubicBezTo>
                <a:lnTo>
                  <a:pt x="0" y="0"/>
                </a:lnTo>
                <a:lnTo>
                  <a:pt x="0" y="0"/>
                </a:lnTo>
                <a:lnTo>
                  <a:pt x="2367467" y="0"/>
                </a:lnTo>
                <a:lnTo>
                  <a:pt x="2367467" y="0"/>
                </a:lnTo>
                <a:lnTo>
                  <a:pt x="2367467" y="3540464"/>
                </a:lnTo>
                <a:cubicBezTo>
                  <a:pt x="2367467" y="3677753"/>
                  <a:pt x="2256172" y="3789048"/>
                  <a:pt x="2118883" y="3789048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48" tIns="142241" rIns="215049" bIns="215048" numCol="1" spcCol="1270" anchor="t" anchorCtr="0">
            <a:no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Nhân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Freeform 16"/>
          <p:cNvSpPr/>
          <p:nvPr/>
        </p:nvSpPr>
        <p:spPr>
          <a:xfrm>
            <a:off x="7315200" y="2286000"/>
            <a:ext cx="4648200" cy="4474840"/>
          </a:xfrm>
          <a:custGeom>
            <a:avLst/>
            <a:gdLst>
              <a:gd name="connsiteX0" fmla="*/ 248584 w 2367467"/>
              <a:gd name="connsiteY0" fmla="*/ 0 h 3789048"/>
              <a:gd name="connsiteX1" fmla="*/ 2118883 w 2367467"/>
              <a:gd name="connsiteY1" fmla="*/ 0 h 3789048"/>
              <a:gd name="connsiteX2" fmla="*/ 2367467 w 2367467"/>
              <a:gd name="connsiteY2" fmla="*/ 248584 h 3789048"/>
              <a:gd name="connsiteX3" fmla="*/ 2367467 w 2367467"/>
              <a:gd name="connsiteY3" fmla="*/ 3789048 h 3789048"/>
              <a:gd name="connsiteX4" fmla="*/ 2367467 w 2367467"/>
              <a:gd name="connsiteY4" fmla="*/ 3789048 h 3789048"/>
              <a:gd name="connsiteX5" fmla="*/ 0 w 2367467"/>
              <a:gd name="connsiteY5" fmla="*/ 3789048 h 3789048"/>
              <a:gd name="connsiteX6" fmla="*/ 0 w 2367467"/>
              <a:gd name="connsiteY6" fmla="*/ 3789048 h 3789048"/>
              <a:gd name="connsiteX7" fmla="*/ 0 w 2367467"/>
              <a:gd name="connsiteY7" fmla="*/ 248584 h 3789048"/>
              <a:gd name="connsiteX8" fmla="*/ 248584 w 2367467"/>
              <a:gd name="connsiteY8" fmla="*/ 0 h 378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7467" h="3789048">
                <a:moveTo>
                  <a:pt x="2118883" y="3789048"/>
                </a:moveTo>
                <a:lnTo>
                  <a:pt x="248584" y="3789048"/>
                </a:lnTo>
                <a:cubicBezTo>
                  <a:pt x="111295" y="3789048"/>
                  <a:pt x="0" y="3677753"/>
                  <a:pt x="0" y="3540464"/>
                </a:cubicBezTo>
                <a:lnTo>
                  <a:pt x="0" y="0"/>
                </a:lnTo>
                <a:lnTo>
                  <a:pt x="0" y="0"/>
                </a:lnTo>
                <a:lnTo>
                  <a:pt x="2367467" y="0"/>
                </a:lnTo>
                <a:lnTo>
                  <a:pt x="2367467" y="0"/>
                </a:lnTo>
                <a:lnTo>
                  <a:pt x="2367467" y="3540464"/>
                </a:lnTo>
                <a:cubicBezTo>
                  <a:pt x="2367467" y="3677753"/>
                  <a:pt x="2256172" y="3789048"/>
                  <a:pt x="2118883" y="3789048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48" tIns="142240" rIns="215049" bIns="215048" numCol="1" spcCol="1270" anchor="t" anchorCtr="0">
            <a:no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Ngôn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16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ĐỌC VÀ TÌM HIỂU 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CHUNG</a:t>
            </a:r>
          </a:p>
          <a:p>
            <a:pPr algn="ctr"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95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>
          <a:xfrm>
            <a:off x="1066800" y="1219200"/>
            <a:ext cx="4648200" cy="4648200"/>
          </a:xfrm>
          <a:custGeom>
            <a:avLst/>
            <a:gdLst>
              <a:gd name="connsiteX0" fmla="*/ 0 w 2887414"/>
              <a:gd name="connsiteY0" fmla="*/ 288741 h 5562600"/>
              <a:gd name="connsiteX1" fmla="*/ 288741 w 2887414"/>
              <a:gd name="connsiteY1" fmla="*/ 0 h 5562600"/>
              <a:gd name="connsiteX2" fmla="*/ 2598673 w 2887414"/>
              <a:gd name="connsiteY2" fmla="*/ 0 h 5562600"/>
              <a:gd name="connsiteX3" fmla="*/ 2887414 w 2887414"/>
              <a:gd name="connsiteY3" fmla="*/ 288741 h 5562600"/>
              <a:gd name="connsiteX4" fmla="*/ 2887414 w 2887414"/>
              <a:gd name="connsiteY4" fmla="*/ 5273859 h 5562600"/>
              <a:gd name="connsiteX5" fmla="*/ 2598673 w 2887414"/>
              <a:gd name="connsiteY5" fmla="*/ 5562600 h 5562600"/>
              <a:gd name="connsiteX6" fmla="*/ 288741 w 2887414"/>
              <a:gd name="connsiteY6" fmla="*/ 5562600 h 5562600"/>
              <a:gd name="connsiteX7" fmla="*/ 0 w 2887414"/>
              <a:gd name="connsiteY7" fmla="*/ 5273859 h 5562600"/>
              <a:gd name="connsiteX8" fmla="*/ 0 w 2887414"/>
              <a:gd name="connsiteY8" fmla="*/ 288741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7414" h="5562600">
                <a:moveTo>
                  <a:pt x="0" y="288741"/>
                </a:moveTo>
                <a:cubicBezTo>
                  <a:pt x="0" y="129274"/>
                  <a:pt x="129274" y="0"/>
                  <a:pt x="288741" y="0"/>
                </a:cubicBezTo>
                <a:lnTo>
                  <a:pt x="2598673" y="0"/>
                </a:lnTo>
                <a:cubicBezTo>
                  <a:pt x="2758140" y="0"/>
                  <a:pt x="2887414" y="129274"/>
                  <a:pt x="2887414" y="288741"/>
                </a:cubicBezTo>
                <a:lnTo>
                  <a:pt x="2887414" y="5273859"/>
                </a:lnTo>
                <a:cubicBezTo>
                  <a:pt x="2887414" y="5433326"/>
                  <a:pt x="2758140" y="5562600"/>
                  <a:pt x="2598673" y="5562600"/>
                </a:cubicBezTo>
                <a:lnTo>
                  <a:pt x="288741" y="5562600"/>
                </a:lnTo>
                <a:cubicBezTo>
                  <a:pt x="129274" y="5562600"/>
                  <a:pt x="0" y="5433326"/>
                  <a:pt x="0" y="5273859"/>
                </a:cubicBezTo>
                <a:lnTo>
                  <a:pt x="0" y="28874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2367280" rIns="142240" bIns="125476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Times New Roman" pitchFamily="18" charset="0"/>
              <a:cs typeface="Times New Roman" pitchFamily="18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(?-?)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Loan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kern="1200" dirty="0">
              <a:latin typeface="Times New Roman" pitchFamily="18" charset="0"/>
              <a:cs typeface="Times New Roman" pitchFamily="18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096000" y="1219200"/>
            <a:ext cx="5029200" cy="4648200"/>
          </a:xfrm>
          <a:custGeom>
            <a:avLst/>
            <a:gdLst>
              <a:gd name="connsiteX0" fmla="*/ 0 w 2887414"/>
              <a:gd name="connsiteY0" fmla="*/ 288741 h 5562600"/>
              <a:gd name="connsiteX1" fmla="*/ 288741 w 2887414"/>
              <a:gd name="connsiteY1" fmla="*/ 0 h 5562600"/>
              <a:gd name="connsiteX2" fmla="*/ 2598673 w 2887414"/>
              <a:gd name="connsiteY2" fmla="*/ 0 h 5562600"/>
              <a:gd name="connsiteX3" fmla="*/ 2887414 w 2887414"/>
              <a:gd name="connsiteY3" fmla="*/ 288741 h 5562600"/>
              <a:gd name="connsiteX4" fmla="*/ 2887414 w 2887414"/>
              <a:gd name="connsiteY4" fmla="*/ 5273859 h 5562600"/>
              <a:gd name="connsiteX5" fmla="*/ 2598673 w 2887414"/>
              <a:gd name="connsiteY5" fmla="*/ 5562600 h 5562600"/>
              <a:gd name="connsiteX6" fmla="*/ 288741 w 2887414"/>
              <a:gd name="connsiteY6" fmla="*/ 5562600 h 5562600"/>
              <a:gd name="connsiteX7" fmla="*/ 0 w 2887414"/>
              <a:gd name="connsiteY7" fmla="*/ 5273859 h 5562600"/>
              <a:gd name="connsiteX8" fmla="*/ 0 w 2887414"/>
              <a:gd name="connsiteY8" fmla="*/ 288741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7414" h="5562600">
                <a:moveTo>
                  <a:pt x="0" y="288741"/>
                </a:moveTo>
                <a:cubicBezTo>
                  <a:pt x="0" y="129274"/>
                  <a:pt x="129274" y="0"/>
                  <a:pt x="288741" y="0"/>
                </a:cubicBezTo>
                <a:lnTo>
                  <a:pt x="2598673" y="0"/>
                </a:lnTo>
                <a:cubicBezTo>
                  <a:pt x="2758140" y="0"/>
                  <a:pt x="2887414" y="129274"/>
                  <a:pt x="2887414" y="288741"/>
                </a:cubicBezTo>
                <a:lnTo>
                  <a:pt x="2887414" y="5273859"/>
                </a:lnTo>
                <a:cubicBezTo>
                  <a:pt x="2887414" y="5433326"/>
                  <a:pt x="2758140" y="5562600"/>
                  <a:pt x="2598673" y="5562600"/>
                </a:cubicBezTo>
                <a:lnTo>
                  <a:pt x="288741" y="5562600"/>
                </a:lnTo>
                <a:cubicBezTo>
                  <a:pt x="129274" y="5562600"/>
                  <a:pt x="0" y="5433326"/>
                  <a:pt x="0" y="5273859"/>
                </a:cubicBezTo>
                <a:lnTo>
                  <a:pt x="0" y="28874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2367280" rIns="142240" bIns="1254760" numCol="1" spcCol="1270" anchor="ctr" anchorCtr="0">
            <a:no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ặp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2286000" y="5947407"/>
            <a:ext cx="8132064" cy="834390"/>
          </a:xfrm>
          <a:prstGeom prst="leftRight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1905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TÓM TẮT VĂN BẢN: BÍCH CÂU KÌ NGỘ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95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070" y="1371600"/>
            <a:ext cx="953530" cy="4401205"/>
          </a:xfrm>
          <a:prstGeom prst="rect">
            <a:avLst/>
          </a:prstGeom>
          <a:solidFill>
            <a:srgbClr val="F79646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en-US" sz="2000" b="1" dirty="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en-US" sz="2000" b="1" dirty="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20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Cốt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truyện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: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Gặp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gỡ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- 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Thử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thách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–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Đoàn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tụ</a:t>
            </a:r>
            <a:endParaRPr lang="en-US" sz="2000" b="1" dirty="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en-US" sz="2000" b="1" dirty="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1600" y="914388"/>
            <a:ext cx="10668000" cy="1262377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ounded Rectangle 7"/>
          <p:cNvSpPr/>
          <p:nvPr/>
        </p:nvSpPr>
        <p:spPr>
          <a:xfrm>
            <a:off x="1143000" y="892021"/>
            <a:ext cx="2133601" cy="1230923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1143000" y="2286000"/>
            <a:ext cx="2133600" cy="4474840"/>
          </a:xfrm>
          <a:custGeom>
            <a:avLst/>
            <a:gdLst>
              <a:gd name="connsiteX0" fmla="*/ 248584 w 2367467"/>
              <a:gd name="connsiteY0" fmla="*/ 0 h 3789048"/>
              <a:gd name="connsiteX1" fmla="*/ 2118883 w 2367467"/>
              <a:gd name="connsiteY1" fmla="*/ 0 h 3789048"/>
              <a:gd name="connsiteX2" fmla="*/ 2367467 w 2367467"/>
              <a:gd name="connsiteY2" fmla="*/ 248584 h 3789048"/>
              <a:gd name="connsiteX3" fmla="*/ 2367467 w 2367467"/>
              <a:gd name="connsiteY3" fmla="*/ 3789048 h 3789048"/>
              <a:gd name="connsiteX4" fmla="*/ 2367467 w 2367467"/>
              <a:gd name="connsiteY4" fmla="*/ 3789048 h 3789048"/>
              <a:gd name="connsiteX5" fmla="*/ 0 w 2367467"/>
              <a:gd name="connsiteY5" fmla="*/ 3789048 h 3789048"/>
              <a:gd name="connsiteX6" fmla="*/ 0 w 2367467"/>
              <a:gd name="connsiteY6" fmla="*/ 3789048 h 3789048"/>
              <a:gd name="connsiteX7" fmla="*/ 0 w 2367467"/>
              <a:gd name="connsiteY7" fmla="*/ 248584 h 3789048"/>
              <a:gd name="connsiteX8" fmla="*/ 248584 w 2367467"/>
              <a:gd name="connsiteY8" fmla="*/ 0 h 378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7467" h="3789048">
                <a:moveTo>
                  <a:pt x="2118883" y="3789048"/>
                </a:moveTo>
                <a:lnTo>
                  <a:pt x="248584" y="3789048"/>
                </a:lnTo>
                <a:cubicBezTo>
                  <a:pt x="111295" y="3789048"/>
                  <a:pt x="0" y="3677753"/>
                  <a:pt x="0" y="3540464"/>
                </a:cubicBezTo>
                <a:lnTo>
                  <a:pt x="0" y="0"/>
                </a:lnTo>
                <a:lnTo>
                  <a:pt x="0" y="0"/>
                </a:lnTo>
                <a:lnTo>
                  <a:pt x="2367467" y="0"/>
                </a:lnTo>
                <a:lnTo>
                  <a:pt x="2367467" y="0"/>
                </a:lnTo>
                <a:lnTo>
                  <a:pt x="2367467" y="3540464"/>
                </a:lnTo>
                <a:cubicBezTo>
                  <a:pt x="2367467" y="3677753"/>
                  <a:pt x="2256172" y="3789048"/>
                  <a:pt x="2118883" y="378904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48" tIns="142240" rIns="215048" bIns="215048" numCol="1" spcCol="1270" anchor="t" anchorCtr="0">
            <a:no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892021"/>
            <a:ext cx="6477000" cy="1230923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3429000" y="2286000"/>
            <a:ext cx="6553200" cy="4572000"/>
          </a:xfrm>
          <a:custGeom>
            <a:avLst/>
            <a:gdLst>
              <a:gd name="connsiteX0" fmla="*/ 248584 w 2367467"/>
              <a:gd name="connsiteY0" fmla="*/ 0 h 3789048"/>
              <a:gd name="connsiteX1" fmla="*/ 2118883 w 2367467"/>
              <a:gd name="connsiteY1" fmla="*/ 0 h 3789048"/>
              <a:gd name="connsiteX2" fmla="*/ 2367467 w 2367467"/>
              <a:gd name="connsiteY2" fmla="*/ 248584 h 3789048"/>
              <a:gd name="connsiteX3" fmla="*/ 2367467 w 2367467"/>
              <a:gd name="connsiteY3" fmla="*/ 3789048 h 3789048"/>
              <a:gd name="connsiteX4" fmla="*/ 2367467 w 2367467"/>
              <a:gd name="connsiteY4" fmla="*/ 3789048 h 3789048"/>
              <a:gd name="connsiteX5" fmla="*/ 0 w 2367467"/>
              <a:gd name="connsiteY5" fmla="*/ 3789048 h 3789048"/>
              <a:gd name="connsiteX6" fmla="*/ 0 w 2367467"/>
              <a:gd name="connsiteY6" fmla="*/ 3789048 h 3789048"/>
              <a:gd name="connsiteX7" fmla="*/ 0 w 2367467"/>
              <a:gd name="connsiteY7" fmla="*/ 248584 h 3789048"/>
              <a:gd name="connsiteX8" fmla="*/ 248584 w 2367467"/>
              <a:gd name="connsiteY8" fmla="*/ 0 h 378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7467" h="3789048">
                <a:moveTo>
                  <a:pt x="2118883" y="3789048"/>
                </a:moveTo>
                <a:lnTo>
                  <a:pt x="248584" y="3789048"/>
                </a:lnTo>
                <a:cubicBezTo>
                  <a:pt x="111295" y="3789048"/>
                  <a:pt x="0" y="3677753"/>
                  <a:pt x="0" y="3540464"/>
                </a:cubicBezTo>
                <a:lnTo>
                  <a:pt x="0" y="0"/>
                </a:lnTo>
                <a:lnTo>
                  <a:pt x="0" y="0"/>
                </a:lnTo>
                <a:lnTo>
                  <a:pt x="2367467" y="0"/>
                </a:lnTo>
                <a:lnTo>
                  <a:pt x="2367467" y="0"/>
                </a:lnTo>
                <a:lnTo>
                  <a:pt x="2367467" y="3540464"/>
                </a:lnTo>
                <a:cubicBezTo>
                  <a:pt x="2367467" y="3677753"/>
                  <a:pt x="2256172" y="3789048"/>
                  <a:pt x="2118883" y="378904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48" tIns="142241" rIns="215049" bIns="215048" numCol="1" spcCol="1270" anchor="t" anchorCtr="0">
            <a:no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-Theo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059951" y="968209"/>
            <a:ext cx="1979649" cy="1230923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10138829" y="2286000"/>
            <a:ext cx="1900771" cy="4474841"/>
          </a:xfrm>
          <a:custGeom>
            <a:avLst/>
            <a:gdLst>
              <a:gd name="connsiteX0" fmla="*/ 248584 w 2367467"/>
              <a:gd name="connsiteY0" fmla="*/ 0 h 3789048"/>
              <a:gd name="connsiteX1" fmla="*/ 2118883 w 2367467"/>
              <a:gd name="connsiteY1" fmla="*/ 0 h 3789048"/>
              <a:gd name="connsiteX2" fmla="*/ 2367467 w 2367467"/>
              <a:gd name="connsiteY2" fmla="*/ 248584 h 3789048"/>
              <a:gd name="connsiteX3" fmla="*/ 2367467 w 2367467"/>
              <a:gd name="connsiteY3" fmla="*/ 3789048 h 3789048"/>
              <a:gd name="connsiteX4" fmla="*/ 2367467 w 2367467"/>
              <a:gd name="connsiteY4" fmla="*/ 3789048 h 3789048"/>
              <a:gd name="connsiteX5" fmla="*/ 0 w 2367467"/>
              <a:gd name="connsiteY5" fmla="*/ 3789048 h 3789048"/>
              <a:gd name="connsiteX6" fmla="*/ 0 w 2367467"/>
              <a:gd name="connsiteY6" fmla="*/ 3789048 h 3789048"/>
              <a:gd name="connsiteX7" fmla="*/ 0 w 2367467"/>
              <a:gd name="connsiteY7" fmla="*/ 248584 h 3789048"/>
              <a:gd name="connsiteX8" fmla="*/ 248584 w 2367467"/>
              <a:gd name="connsiteY8" fmla="*/ 0 h 378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7467" h="3789048">
                <a:moveTo>
                  <a:pt x="2118883" y="3789048"/>
                </a:moveTo>
                <a:lnTo>
                  <a:pt x="248584" y="3789048"/>
                </a:lnTo>
                <a:cubicBezTo>
                  <a:pt x="111295" y="3789048"/>
                  <a:pt x="0" y="3677753"/>
                  <a:pt x="0" y="3540464"/>
                </a:cubicBezTo>
                <a:lnTo>
                  <a:pt x="0" y="0"/>
                </a:lnTo>
                <a:lnTo>
                  <a:pt x="0" y="0"/>
                </a:lnTo>
                <a:lnTo>
                  <a:pt x="2367467" y="0"/>
                </a:lnTo>
                <a:lnTo>
                  <a:pt x="2367467" y="0"/>
                </a:lnTo>
                <a:lnTo>
                  <a:pt x="2367467" y="3540464"/>
                </a:lnTo>
                <a:cubicBezTo>
                  <a:pt x="2367467" y="3677753"/>
                  <a:pt x="2256172" y="3789048"/>
                  <a:pt x="2118883" y="37890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48" tIns="142240" rIns="215048" bIns="215048" numCol="1" spcCol="1270" anchor="t" anchorCtr="0">
            <a:no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6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ĐỌC VÀ TÌM HIỂU </a:t>
            </a:r>
            <a:r>
              <a:rPr lang="en-US" sz="2600" b="1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CHUNG</a:t>
            </a:r>
          </a:p>
          <a:p>
            <a:pPr algn="ctr"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95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/>
          <p:cNvSpPr/>
          <p:nvPr/>
        </p:nvSpPr>
        <p:spPr>
          <a:xfrm>
            <a:off x="990601" y="1219200"/>
            <a:ext cx="10896600" cy="4648200"/>
          </a:xfrm>
          <a:custGeom>
            <a:avLst/>
            <a:gdLst>
              <a:gd name="connsiteX0" fmla="*/ 0 w 2887414"/>
              <a:gd name="connsiteY0" fmla="*/ 288741 h 5562600"/>
              <a:gd name="connsiteX1" fmla="*/ 288741 w 2887414"/>
              <a:gd name="connsiteY1" fmla="*/ 0 h 5562600"/>
              <a:gd name="connsiteX2" fmla="*/ 2598673 w 2887414"/>
              <a:gd name="connsiteY2" fmla="*/ 0 h 5562600"/>
              <a:gd name="connsiteX3" fmla="*/ 2887414 w 2887414"/>
              <a:gd name="connsiteY3" fmla="*/ 288741 h 5562600"/>
              <a:gd name="connsiteX4" fmla="*/ 2887414 w 2887414"/>
              <a:gd name="connsiteY4" fmla="*/ 5273859 h 5562600"/>
              <a:gd name="connsiteX5" fmla="*/ 2598673 w 2887414"/>
              <a:gd name="connsiteY5" fmla="*/ 5562600 h 5562600"/>
              <a:gd name="connsiteX6" fmla="*/ 288741 w 2887414"/>
              <a:gd name="connsiteY6" fmla="*/ 5562600 h 5562600"/>
              <a:gd name="connsiteX7" fmla="*/ 0 w 2887414"/>
              <a:gd name="connsiteY7" fmla="*/ 5273859 h 5562600"/>
              <a:gd name="connsiteX8" fmla="*/ 0 w 2887414"/>
              <a:gd name="connsiteY8" fmla="*/ 288741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7414" h="5562600">
                <a:moveTo>
                  <a:pt x="0" y="288741"/>
                </a:moveTo>
                <a:cubicBezTo>
                  <a:pt x="0" y="129274"/>
                  <a:pt x="129274" y="0"/>
                  <a:pt x="288741" y="0"/>
                </a:cubicBezTo>
                <a:lnTo>
                  <a:pt x="2598673" y="0"/>
                </a:lnTo>
                <a:cubicBezTo>
                  <a:pt x="2758140" y="0"/>
                  <a:pt x="2887414" y="129274"/>
                  <a:pt x="2887414" y="288741"/>
                </a:cubicBezTo>
                <a:lnTo>
                  <a:pt x="2887414" y="5273859"/>
                </a:lnTo>
                <a:cubicBezTo>
                  <a:pt x="2887414" y="5433326"/>
                  <a:pt x="2758140" y="5562600"/>
                  <a:pt x="2598673" y="5562600"/>
                </a:cubicBezTo>
                <a:lnTo>
                  <a:pt x="288741" y="5562600"/>
                </a:lnTo>
                <a:cubicBezTo>
                  <a:pt x="129274" y="5562600"/>
                  <a:pt x="0" y="5433326"/>
                  <a:pt x="0" y="5273859"/>
                </a:cubicBezTo>
                <a:lnTo>
                  <a:pt x="0" y="28874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2367280" rIns="142240" bIns="1254760" numCol="1" spcCol="1270" anchor="ctr" anchorCtr="0">
            <a:no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678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400" b="1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1200" dirty="0" err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34000" y="1295405"/>
            <a:ext cx="1852345" cy="106679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8299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2261</TotalTime>
  <Words>2852</Words>
  <Application>Microsoft Office PowerPoint</Application>
  <PresentationFormat>Widescreen</PresentationFormat>
  <Paragraphs>357</Paragraphs>
  <Slides>21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Huong Que</dc:creator>
  <cp:lastModifiedBy>Dell</cp:lastModifiedBy>
  <cp:revision>30</cp:revision>
  <dcterms:created xsi:type="dcterms:W3CDTF">2017-11-11T06:58:35Z</dcterms:created>
  <dcterms:modified xsi:type="dcterms:W3CDTF">2023-08-03T13:22:26Z</dcterms:modified>
</cp:coreProperties>
</file>