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1" r:id="rId2"/>
  </p:sldMasterIdLst>
  <p:notesMasterIdLst>
    <p:notesMasterId r:id="rId22"/>
  </p:notesMasterIdLst>
  <p:sldIdLst>
    <p:sldId id="287" r:id="rId3"/>
    <p:sldId id="260" r:id="rId4"/>
    <p:sldId id="256" r:id="rId5"/>
    <p:sldId id="257" r:id="rId6"/>
    <p:sldId id="263" r:id="rId7"/>
    <p:sldId id="261" r:id="rId8"/>
    <p:sldId id="265" r:id="rId9"/>
    <p:sldId id="281" r:id="rId10"/>
    <p:sldId id="266" r:id="rId11"/>
    <p:sldId id="267" r:id="rId12"/>
    <p:sldId id="272" r:id="rId13"/>
    <p:sldId id="276" r:id="rId14"/>
    <p:sldId id="282" r:id="rId15"/>
    <p:sldId id="264" r:id="rId16"/>
    <p:sldId id="269" r:id="rId17"/>
    <p:sldId id="288" r:id="rId18"/>
    <p:sldId id="275" r:id="rId19"/>
    <p:sldId id="277" r:id="rId20"/>
    <p:sldId id="280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Đặng Bích Huyền" initials="ĐBH" lastIdx="1" clrIdx="0">
    <p:extLst>
      <p:ext uri="{19B8F6BF-5375-455C-9EA6-DF929625EA0E}">
        <p15:presenceInfo xmlns:p15="http://schemas.microsoft.com/office/powerpoint/2012/main" userId="S::huyenvancvl@thptchauvanliem.edu.vn::7e71f417-fafa-45c3-91b4-5555e8b9bc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33"/>
    <a:srgbClr val="CC6600"/>
    <a:srgbClr val="66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4" y="1068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11T17:24:27.675" idx="1">
    <p:pos x="7699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667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 panose="020B0503020204020204" charset="-122"/>
              <a:buNone/>
              <a:defRPr sz="6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 panose="020B0503020204020204" charset="-122"/>
              <a:buNone/>
              <a:defRPr sz="3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 panose="020B0503020204020204" charset="-122"/>
              <a:buNone/>
              <a:defRPr sz="4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 panose="020B0503020204020204" charset="-122"/>
              <a:buNone/>
              <a:defRPr sz="4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body" idx="1"/>
          </p:nvPr>
        </p:nvSpPr>
        <p:spPr>
          <a:xfrm rot="5400000">
            <a:off x="3832950" y="-1623149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1"/>
          <p:cNvSpPr txBox="1">
            <a:spLocks noGrp="1"/>
          </p:cNvSpPr>
          <p:nvPr>
            <p:ph type="title"/>
          </p:nvPr>
        </p:nvSpPr>
        <p:spPr>
          <a:xfrm rot="5400000">
            <a:off x="7285050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41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6" name="Google Shape;96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7" name="Google Shape;97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 panose="020B0503020204020204" charset="-122"/>
              <a:buNone/>
              <a:defRPr sz="4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 panose="020B0503020204020204" charset="-122"/>
              <a:buNone/>
              <a:defRPr sz="6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 panose="020B0503020204020204" charset="-122"/>
              <a:buNone/>
              <a:defRPr sz="4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 panose="020B0503020204020204" charset="-122"/>
              <a:buNone/>
              <a:defRPr sz="4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比较">
  <p:cSld name="1_比较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 panose="020B0503020204020204" charset="-122"/>
              <a:buNone/>
              <a:defRPr sz="4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  <p:sp>
        <p:nvSpPr>
          <p:cNvPr id="50" name="Google Shape;50;p32"/>
          <p:cNvSpPr txBox="1"/>
          <p:nvPr/>
        </p:nvSpPr>
        <p:spPr>
          <a:xfrm>
            <a:off x="1653705" y="6739570"/>
            <a:ext cx="1800200" cy="11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 u="sng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  <a:hlinkClick r:id="rId2"/>
              </a:rPr>
              <a:t>PPT模板</a:t>
            </a:r>
            <a:r>
              <a:rPr lang="zh-CN" sz="10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 http://www.1ppt.com/moban/ </a:t>
            </a:r>
            <a:endParaRPr sz="10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 panose="020B0503020204020204" charset="-122"/>
              <a:buNone/>
              <a:defRPr sz="4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 panose="020B0503020204020204" charset="-122"/>
              <a:buNone/>
              <a:defRPr sz="3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6"/>
          <p:cNvPicPr preferRelativeResize="0"/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26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73981" y="3636609"/>
            <a:ext cx="1159583" cy="49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rot="5400000" flipH="1">
            <a:off x="1455880" y="1271525"/>
            <a:ext cx="822060" cy="8420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"/>
          <p:cNvGrpSpPr/>
          <p:nvPr/>
        </p:nvGrpSpPr>
        <p:grpSpPr>
          <a:xfrm>
            <a:off x="4977502" y="5242575"/>
            <a:ext cx="3756062" cy="1095137"/>
            <a:chOff x="4330812" y="4221903"/>
            <a:chExt cx="3756062" cy="1095137"/>
          </a:xfrm>
        </p:grpSpPr>
        <p:pic>
          <p:nvPicPr>
            <p:cNvPr id="107" name="Google Shape;107;p1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70383" y="4221903"/>
              <a:ext cx="1916491" cy="10951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Google Shape;108;p1"/>
            <p:cNvGrpSpPr/>
            <p:nvPr/>
          </p:nvGrpSpPr>
          <p:grpSpPr>
            <a:xfrm>
              <a:off x="4330812" y="4793709"/>
              <a:ext cx="1608294" cy="54600"/>
              <a:chOff x="4330812" y="4709301"/>
              <a:chExt cx="1608294" cy="54600"/>
            </a:xfrm>
          </p:grpSpPr>
          <p:sp>
            <p:nvSpPr>
              <p:cNvPr id="109" name="Google Shape;109;p1"/>
              <p:cNvSpPr/>
              <p:nvPr/>
            </p:nvSpPr>
            <p:spPr>
              <a:xfrm>
                <a:off x="4330812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4565501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4772907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5000292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5234981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5442387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5677100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5884506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</p:grpSp>
      </p:grpSp>
      <p:grpSp>
        <p:nvGrpSpPr>
          <p:cNvPr id="117" name="Google Shape;117;p1"/>
          <p:cNvGrpSpPr/>
          <p:nvPr/>
        </p:nvGrpSpPr>
        <p:grpSpPr>
          <a:xfrm>
            <a:off x="-682699" y="-1152069"/>
            <a:ext cx="13811095" cy="8658313"/>
            <a:chOff x="-682699" y="-1152069"/>
            <a:chExt cx="13811095" cy="8658313"/>
          </a:xfrm>
        </p:grpSpPr>
        <p:pic>
          <p:nvPicPr>
            <p:cNvPr id="118" name="Google Shape;118;p1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-650061" y="1129553"/>
              <a:ext cx="1793434" cy="3940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"/>
            <p:cNvPicPr preferRelativeResize="0"/>
            <p:nvPr/>
          </p:nvPicPr>
          <p:blipFill rotWithShape="1">
            <a:blip r:embed="rId7"/>
            <a:srcRect r="-2438"/>
            <a:stretch>
              <a:fillRect/>
            </a:stretch>
          </p:blipFill>
          <p:spPr>
            <a:xfrm>
              <a:off x="11195140" y="1159781"/>
              <a:ext cx="1933256" cy="3525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061846" y="-472975"/>
              <a:ext cx="3871518" cy="1484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-682699" y="4815937"/>
              <a:ext cx="3926922" cy="2584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9321962" y="4708901"/>
              <a:ext cx="3309508" cy="2213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 rot="10800000" flipH="1">
              <a:off x="5090368" y="5790144"/>
              <a:ext cx="4174719" cy="1609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"/>
            <p:cNvPicPr preferRelativeResize="0"/>
            <p:nvPr/>
          </p:nvPicPr>
          <p:blipFill rotWithShape="1">
            <a:blip r:embed="rId12"/>
            <a:srcRect/>
            <a:stretch>
              <a:fillRect/>
            </a:stretch>
          </p:blipFill>
          <p:spPr>
            <a:xfrm rot="5400000" flipH="1">
              <a:off x="7531868" y="-3607016"/>
              <a:ext cx="2558520" cy="7468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 rot="5400000" flipH="1">
              <a:off x="10565684" y="860572"/>
              <a:ext cx="822060" cy="842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"/>
            <p:cNvPicPr preferRelativeResize="0"/>
            <p:nvPr/>
          </p:nvPicPr>
          <p:blipFill rotWithShape="1">
            <a:blip r:embed="rId13"/>
            <a:srcRect/>
            <a:stretch>
              <a:fillRect/>
            </a:stretch>
          </p:blipFill>
          <p:spPr>
            <a:xfrm rot="10800000" flipH="1">
              <a:off x="3025506" y="5978872"/>
              <a:ext cx="2041118" cy="1527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"/>
            <p:cNvPicPr preferRelativeResize="0"/>
            <p:nvPr/>
          </p:nvPicPr>
          <p:blipFill rotWithShape="1">
            <a:blip r:embed="rId14"/>
            <a:srcRect t="-13045"/>
            <a:stretch>
              <a:fillRect/>
            </a:stretch>
          </p:blipFill>
          <p:spPr>
            <a:xfrm>
              <a:off x="-650061" y="-428247"/>
              <a:ext cx="2304280" cy="17922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1037492" y="2138383"/>
            <a:ext cx="102835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lang="en-US" sz="5400" b="1">
                <a:ln w="9525">
                  <a:solidFill>
                    <a:srgbClr val="FFFFFF"/>
                  </a:solidFill>
                  <a:prstDash val="solid"/>
                </a:ln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 New Roman" panose="02020603050405020304" pitchFamily="18" charset="0"/>
              </a:rPr>
              <a:t>CHÀO MỪNG CÁC 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lang="en-US" sz="5400" b="1">
                <a:ln w="9525">
                  <a:solidFill>
                    <a:srgbClr val="FFFFFF"/>
                  </a:solidFill>
                  <a:prstDash val="solid"/>
                </a:ln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 New Roman" panose="02020603050405020304" pitchFamily="18" charset="0"/>
              </a:rPr>
              <a:t>ĐẾN VỚI TIẾT HỌC HÔM NAY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539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/>
          <p:nvPr/>
        </p:nvSpPr>
        <p:spPr>
          <a:xfrm rot="3274">
            <a:off x="23847" y="111662"/>
            <a:ext cx="878337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i="1">
                <a:solidFill>
                  <a:srgbClr val="9900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 2: Luyện tập và trình bày</a:t>
            </a:r>
            <a:endParaRPr lang="en-US" sz="32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4" name="Google Shape;374;p1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46300" y="5627702"/>
            <a:ext cx="661152" cy="62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53667" y="4792269"/>
            <a:ext cx="1123688" cy="206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3570" y="5402884"/>
            <a:ext cx="907022" cy="14551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0B853F-48C5-4278-6207-002277D4E6BF}"/>
              </a:ext>
            </a:extLst>
          </p:cNvPr>
          <p:cNvSpPr txBox="1"/>
          <p:nvPr/>
        </p:nvSpPr>
        <p:spPr>
          <a:xfrm>
            <a:off x="689811" y="1217613"/>
            <a:ext cx="10796335" cy="3436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luyện tập, cần: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Lựa chọn cách mở đầu hấp dẫn, thu hút được sự chú ý của người nghe.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Lựa chọn từ ngữ đơn giản, dễ hiểu, khách quan, trung tính.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Trích dẫn các bằng chứng hợp lí, làm sáng tỏ được luận điểm.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Chú ý chuyển tiếp giữa các phần, các ý để người nghe dễ theo dõi.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5 việc làm giúp bạn trẻ cải thiện kỹ năng thuyết trình - JobsGO B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6" t="32373" r="25731" b="2654"/>
          <a:stretch>
            <a:fillRect/>
          </a:stretch>
        </p:blipFill>
        <p:spPr bwMode="auto">
          <a:xfrm>
            <a:off x="4511018" y="3502910"/>
            <a:ext cx="3152884" cy="235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huyết trình là gì? Những điều sinh viên cần lưu ý khi thuyết trì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4" b="14189"/>
          <a:stretch>
            <a:fillRect/>
          </a:stretch>
        </p:blipFill>
        <p:spPr bwMode="auto">
          <a:xfrm>
            <a:off x="1" y="5625823"/>
            <a:ext cx="12192000" cy="132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Google Shape;462;p17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 rot="8073295">
            <a:off x="-129426" y="1711773"/>
            <a:ext cx="904208" cy="89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1604093">
            <a:off x="7028113" y="2330156"/>
            <a:ext cx="822728" cy="93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7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1206690" y="-853609"/>
            <a:ext cx="1887282" cy="189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7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-620964" y="-888573"/>
            <a:ext cx="1887282" cy="18923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541;p21"/>
          <p:cNvGrpSpPr/>
          <p:nvPr/>
        </p:nvGrpSpPr>
        <p:grpSpPr>
          <a:xfrm>
            <a:off x="5098371" y="4772672"/>
            <a:ext cx="2048455" cy="1819145"/>
            <a:chOff x="5084711" y="2519427"/>
            <a:chExt cx="2048455" cy="1819145"/>
          </a:xfrm>
        </p:grpSpPr>
        <p:sp>
          <p:nvSpPr>
            <p:cNvPr id="16" name="Google Shape;542;p21"/>
            <p:cNvSpPr/>
            <p:nvPr/>
          </p:nvSpPr>
          <p:spPr>
            <a:xfrm>
              <a:off x="5084711" y="2519427"/>
              <a:ext cx="2048455" cy="1819145"/>
            </a:xfrm>
            <a:prstGeom prst="rect">
              <a:avLst/>
            </a:prstGeom>
            <a:solidFill>
              <a:srgbClr val="FED1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7" name="Google Shape;543;p21"/>
            <p:cNvSpPr/>
            <p:nvPr/>
          </p:nvSpPr>
          <p:spPr>
            <a:xfrm>
              <a:off x="5186440" y="2811614"/>
              <a:ext cx="1774721" cy="132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endParaRPr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544;p21"/>
            <p:cNvSpPr/>
            <p:nvPr/>
          </p:nvSpPr>
          <p:spPr>
            <a:xfrm>
              <a:off x="5171044" y="2608053"/>
              <a:ext cx="1875788" cy="1641893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47303" y="473939"/>
            <a:ext cx="11384276" cy="2940549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trình bày, cần: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Dựa vào phần tóm tắt đã chuẩn bị trước.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Kết hợp ngôn ngữ nói với các phương tiện giao tiếp phi ngôn ngữ.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Tương tác với người nghe bằng ánh mắt và sử dụng cử chỉ vừa phải.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Đảm bảo thời gian cho phép.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1"/>
          <p:cNvSpPr/>
          <p:nvPr/>
        </p:nvSpPr>
        <p:spPr>
          <a:xfrm rot="3274">
            <a:off x="531140" y="344025"/>
            <a:ext cx="65126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b="1" i="1">
                <a:solidFill>
                  <a:srgbClr val="9900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 3: Trao đổi và đánh giá</a:t>
            </a:r>
            <a:endParaRPr sz="32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5" name="Google Shape;545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10800000" flipH="1">
            <a:off x="-91786" y="0"/>
            <a:ext cx="1245301" cy="93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rot="-4287701">
            <a:off x="10961009" y="5562807"/>
            <a:ext cx="941197" cy="12883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C8CCBE-F5FF-CEF1-B900-C5B84972F141}"/>
              </a:ext>
            </a:extLst>
          </p:cNvPr>
          <p:cNvSpPr txBox="1"/>
          <p:nvPr/>
        </p:nvSpPr>
        <p:spPr>
          <a:xfrm>
            <a:off x="1153514" y="1272785"/>
            <a:ext cx="10092001" cy="333347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trao đổi, cần:</a:t>
            </a:r>
            <a:endParaRPr lang="en-US" sz="28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Thể hiện thái độ cầu thị, trân trọng ý kiến đóng góp của người nghe.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Lắng nghe câu hỏi, hỏi lại nếu chưa hiểu rõ câu hỏi.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Trả lời câu hỏi một cách nhẹ nhàng, lịch sự, tôn trọng quan điểm của người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1"/>
          <p:cNvSpPr/>
          <p:nvPr/>
        </p:nvSpPr>
        <p:spPr>
          <a:xfrm rot="3274">
            <a:off x="143020" y="1351275"/>
            <a:ext cx="136172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Đánh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giá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45" name="Google Shape;545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10800000" flipH="1">
            <a:off x="-91786" y="0"/>
            <a:ext cx="1245301" cy="93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rot="-4287701">
            <a:off x="10961009" y="5562807"/>
            <a:ext cx="941197" cy="12883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14AE91-D71C-ABCE-0F97-D7ED8EB95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762447"/>
              </p:ext>
            </p:extLst>
          </p:nvPr>
        </p:nvGraphicFramePr>
        <p:xfrm>
          <a:off x="1371600" y="561474"/>
          <a:ext cx="10194758" cy="6153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180">
                  <a:extLst>
                    <a:ext uri="{9D8B030D-6E8A-4147-A177-3AD203B41FA5}">
                      <a16:colId xmlns:a16="http://schemas.microsoft.com/office/drawing/2014/main" val="2595039819"/>
                    </a:ext>
                  </a:extLst>
                </a:gridCol>
                <a:gridCol w="7577431">
                  <a:extLst>
                    <a:ext uri="{9D8B030D-6E8A-4147-A177-3AD203B41FA5}">
                      <a16:colId xmlns:a16="http://schemas.microsoft.com/office/drawing/2014/main" val="509095135"/>
                    </a:ext>
                  </a:extLst>
                </a:gridCol>
                <a:gridCol w="658908">
                  <a:extLst>
                    <a:ext uri="{9D8B030D-6E8A-4147-A177-3AD203B41FA5}">
                      <a16:colId xmlns:a16="http://schemas.microsoft.com/office/drawing/2014/main" val="2066453914"/>
                    </a:ext>
                  </a:extLst>
                </a:gridCol>
                <a:gridCol w="860239">
                  <a:extLst>
                    <a:ext uri="{9D8B030D-6E8A-4147-A177-3AD203B41FA5}">
                      <a16:colId xmlns:a16="http://schemas.microsoft.com/office/drawing/2014/main" val="732275970"/>
                    </a:ext>
                  </a:extLst>
                </a:gridCol>
              </a:tblGrid>
              <a:tr h="6264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bảng kiểm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extLst>
                  <a:ext uri="{0D108BD9-81ED-4DB2-BD59-A6C34878D82A}">
                    <a16:rowId xmlns:a16="http://schemas.microsoft.com/office/drawing/2014/main" val="65795835"/>
                  </a:ext>
                </a:extLst>
              </a:tr>
              <a:tr h="3000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</a:t>
                      </a:r>
                      <a:endParaRPr lang="en-US" sz="18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 và tự giới thiệu.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extLst>
                  <a:ext uri="{0D108BD9-81ED-4DB2-BD59-A6C34878D82A}">
                    <a16:rowId xmlns:a16="http://schemas.microsoft.com/office/drawing/2014/main" val="4136237261"/>
                  </a:ext>
                </a:extLst>
              </a:tr>
              <a:tr h="626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về tác giả và nhận định khái quát về đóng góp của tác giả đối với nền văn học.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extLst>
                  <a:ext uri="{0D108BD9-81ED-4DB2-BD59-A6C34878D82A}">
                    <a16:rowId xmlns:a16="http://schemas.microsoft.com/office/drawing/2014/main" val="4144467120"/>
                  </a:ext>
                </a:extLst>
              </a:tr>
              <a:tr h="62648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US" sz="18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về cuộc đời, sự nghiệp và các điểm đặc sắc trong phong cách nghệ thuật của tác giả.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extLst>
                  <a:ext uri="{0D108BD9-81ED-4DB2-BD59-A6C34878D82A}">
                    <a16:rowId xmlns:a16="http://schemas.microsoft.com/office/drawing/2014/main" val="1917948512"/>
                  </a:ext>
                </a:extLst>
              </a:tr>
              <a:tr h="626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 bằng chứng và phân tích để chứng minh về đóng góp của tác giả.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extLst>
                  <a:ext uri="{0D108BD9-81ED-4DB2-BD59-A6C34878D82A}">
                    <a16:rowId xmlns:a16="http://schemas.microsoft.com/office/drawing/2014/main" val="3673691355"/>
                  </a:ext>
                </a:extLst>
              </a:tr>
              <a:tr h="626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 giải, đánh giá về những đóng góp cảu tác giả đối với nền văn học.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extLst>
                  <a:ext uri="{0D108BD9-81ED-4DB2-BD59-A6C34878D82A}">
                    <a16:rowId xmlns:a16="http://schemas.microsoft.com/office/drawing/2014/main" val="526169353"/>
                  </a:ext>
                </a:extLst>
              </a:tr>
              <a:tr h="3000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</a:t>
                      </a:r>
                      <a:endParaRPr lang="en-US" sz="18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 tắt và khẳng định được nội dung trình bày về tác giả.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extLst>
                  <a:ext uri="{0D108BD9-81ED-4DB2-BD59-A6C34878D82A}">
                    <a16:rowId xmlns:a16="http://schemas.microsoft.com/office/drawing/2014/main" val="3870685210"/>
                  </a:ext>
                </a:extLst>
              </a:tr>
              <a:tr h="300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ơn và cháo kết thúc.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extLst>
                  <a:ext uri="{0D108BD9-81ED-4DB2-BD59-A6C34878D82A}">
                    <a16:rowId xmlns:a16="http://schemas.microsoft.com/office/drawing/2014/main" val="810705309"/>
                  </a:ext>
                </a:extLst>
              </a:tr>
              <a:tr h="30000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 năng trình bày, tương tác với người nghe</a:t>
                      </a:r>
                      <a:endParaRPr lang="en-US" sz="18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rõ ràng, gãy gọn, từ ngữ khách quan, trung tính.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extLst>
                  <a:ext uri="{0D108BD9-81ED-4DB2-BD59-A6C34878D82A}">
                    <a16:rowId xmlns:a16="http://schemas.microsoft.com/office/drawing/2014/main" val="1484950489"/>
                  </a:ext>
                </a:extLst>
              </a:tr>
              <a:tr h="626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hợp sử dụng hiệu quả các phương tiện phi ngôn ngữ để làm rõ nội dung trình bày.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extLst>
                  <a:ext uri="{0D108BD9-81ED-4DB2-BD59-A6C34878D82A}">
                    <a16:rowId xmlns:a16="http://schemas.microsoft.com/office/drawing/2014/main" val="2532101412"/>
                  </a:ext>
                </a:extLst>
              </a:tr>
              <a:tr h="300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hồi thỏa đáng những câu hỏi, ý kiến của người nghe.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extLst>
                  <a:ext uri="{0D108BD9-81ED-4DB2-BD59-A6C34878D82A}">
                    <a16:rowId xmlns:a16="http://schemas.microsoft.com/office/drawing/2014/main" val="3525515015"/>
                  </a:ext>
                </a:extLst>
              </a:tr>
              <a:tr h="300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thời gian quy định.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extLst>
                  <a:ext uri="{0D108BD9-81ED-4DB2-BD59-A6C34878D82A}">
                    <a16:rowId xmlns:a16="http://schemas.microsoft.com/office/drawing/2014/main" val="3060313606"/>
                  </a:ext>
                </a:extLst>
              </a:tr>
              <a:tr h="594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 tác tích cực với người nghe trong suốt quá trình nói.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16" marR="67916" marT="0" marB="0"/>
                </a:tc>
                <a:extLst>
                  <a:ext uri="{0D108BD9-81ED-4DB2-BD59-A6C34878D82A}">
                    <a16:rowId xmlns:a16="http://schemas.microsoft.com/office/drawing/2014/main" val="39409582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F2EE1D-D2ED-0D02-3EFD-360605DC8EAA}"/>
              </a:ext>
            </a:extLst>
          </p:cNvPr>
          <p:cNvSpPr txBox="1"/>
          <p:nvPr/>
        </p:nvSpPr>
        <p:spPr>
          <a:xfrm>
            <a:off x="2366683" y="30976"/>
            <a:ext cx="8304532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kiểm thuyết trình giới thiệu về một tác giả văn học</a:t>
            </a:r>
            <a:endParaRPr lang="en-US" sz="2400" i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9"/>
          <p:cNvGrpSpPr/>
          <p:nvPr/>
        </p:nvGrpSpPr>
        <p:grpSpPr>
          <a:xfrm>
            <a:off x="4156364" y="554182"/>
            <a:ext cx="4668981" cy="4738254"/>
            <a:chOff x="4074354" y="1010875"/>
            <a:chExt cx="4056942" cy="4484682"/>
          </a:xfrm>
        </p:grpSpPr>
        <p:pic>
          <p:nvPicPr>
            <p:cNvPr id="299" name="Google Shape;299;p9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 rot="5400000" flipH="1">
              <a:off x="4331264" y="1963559"/>
              <a:ext cx="758256" cy="776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9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4074354" y="3419364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9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4106891" y="2731049"/>
              <a:ext cx="632899" cy="649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9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7553717" y="3127713"/>
              <a:ext cx="529365" cy="542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9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5954258" y="4661154"/>
              <a:ext cx="1048683" cy="671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9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4968242" y="1650434"/>
              <a:ext cx="630631" cy="630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9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7338404" y="2414722"/>
              <a:ext cx="623199" cy="591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9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 rot="-795215">
              <a:off x="6572282" y="1428499"/>
              <a:ext cx="1012638" cy="1088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9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 rot="-3024312">
              <a:off x="5621335" y="1128579"/>
              <a:ext cx="772137" cy="991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9"/>
            <p:cNvPicPr preferRelativeResize="0"/>
            <p:nvPr/>
          </p:nvPicPr>
          <p:blipFill rotWithShape="1">
            <a:blip r:embed="rId12"/>
            <a:srcRect/>
            <a:stretch>
              <a:fillRect/>
            </a:stretch>
          </p:blipFill>
          <p:spPr>
            <a:xfrm>
              <a:off x="4840698" y="4478006"/>
              <a:ext cx="1050374" cy="1017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9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 rot="1065221" flipH="1">
              <a:off x="7006422" y="3583675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0" name="Google Shape;310;p9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10277033" y="3151610"/>
            <a:ext cx="1914967" cy="370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9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 flipH="1">
            <a:off x="0" y="3151609"/>
            <a:ext cx="1914967" cy="370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" name="Google Shape;314;p9"/>
          <p:cNvGrpSpPr/>
          <p:nvPr/>
        </p:nvGrpSpPr>
        <p:grpSpPr>
          <a:xfrm>
            <a:off x="5018158" y="1690153"/>
            <a:ext cx="2776080" cy="2776080"/>
            <a:chOff x="5018158" y="1690153"/>
            <a:chExt cx="2181191" cy="2181191"/>
          </a:xfrm>
        </p:grpSpPr>
        <p:sp>
          <p:nvSpPr>
            <p:cNvPr id="315" name="Google Shape;315;p9"/>
            <p:cNvSpPr/>
            <p:nvPr/>
          </p:nvSpPr>
          <p:spPr>
            <a:xfrm>
              <a:off x="5018158" y="1690153"/>
              <a:ext cx="2181191" cy="2181191"/>
            </a:xfrm>
            <a:prstGeom prst="ellipse">
              <a:avLst/>
            </a:prstGeom>
            <a:noFill/>
            <a:ln w="76200" cap="flat" cmpd="sng">
              <a:solidFill>
                <a:srgbClr val="FFCC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145827" y="1817822"/>
              <a:ext cx="1925853" cy="1925853"/>
            </a:xfrm>
            <a:prstGeom prst="ellipse">
              <a:avLst/>
            </a:prstGeom>
            <a:solidFill>
              <a:srgbClr val="FFCCCC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 rot="3274">
              <a:off x="5127316" y="2156789"/>
              <a:ext cx="1929808" cy="1136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4400" b="1">
                  <a:solidFill>
                    <a:srgbClr val="1C1C1C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II. </a:t>
              </a:r>
              <a:r>
                <a:rPr lang="en-US" altLang="zh-CN" sz="4400" b="1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Thực</a:t>
              </a:r>
              <a:r>
                <a:rPr lang="en-US" altLang="zh-CN" sz="4400" b="1" dirty="0">
                  <a:solidFill>
                    <a:srgbClr val="1C1C1C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 </a:t>
              </a:r>
              <a:r>
                <a:rPr lang="en-US" altLang="zh-CN" sz="4400" b="1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hành</a:t>
              </a:r>
              <a:r>
                <a:rPr lang="en-US" altLang="zh-CN" sz="4400" b="1" dirty="0">
                  <a:solidFill>
                    <a:srgbClr val="1C1C1C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 </a:t>
              </a:r>
              <a:endParaRPr sz="4400" b="1" dirty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endParaRPr>
            </a:p>
          </p:txBody>
        </p:sp>
      </p:grpSp>
      <p:pic>
        <p:nvPicPr>
          <p:cNvPr id="318" name="Google Shape;318;p9"/>
          <p:cNvPicPr preferRelativeResize="0"/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6049913" y="3960620"/>
            <a:ext cx="819918" cy="46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hủy Nguyệt Đọc lại những trang văn thấm đẫm chất đời của Nguyễn – Nhà xuất  bản Kim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230" y="-743839"/>
            <a:ext cx="4328123" cy="5214012"/>
          </a:xfrm>
          <a:custGeom>
            <a:avLst/>
            <a:gdLst>
              <a:gd name="connsiteX0" fmla="*/ 0 w 4328123"/>
              <a:gd name="connsiteY0" fmla="*/ 0 h 5214012"/>
              <a:gd name="connsiteX1" fmla="*/ 2023675 w 4328123"/>
              <a:gd name="connsiteY1" fmla="*/ 0 h 5214012"/>
              <a:gd name="connsiteX2" fmla="*/ 1434857 w 4328123"/>
              <a:gd name="connsiteY2" fmla="*/ 1177636 h 5214012"/>
              <a:gd name="connsiteX3" fmla="*/ 2023675 w 4328123"/>
              <a:gd name="connsiteY3" fmla="*/ 2355272 h 5214012"/>
              <a:gd name="connsiteX4" fmla="*/ 2612493 w 4328123"/>
              <a:gd name="connsiteY4" fmla="*/ 1177636 h 5214012"/>
              <a:gd name="connsiteX5" fmla="*/ 2023675 w 4328123"/>
              <a:gd name="connsiteY5" fmla="*/ 0 h 5214012"/>
              <a:gd name="connsiteX6" fmla="*/ 4328123 w 4328123"/>
              <a:gd name="connsiteY6" fmla="*/ 0 h 5214012"/>
              <a:gd name="connsiteX7" fmla="*/ 4328123 w 4328123"/>
              <a:gd name="connsiteY7" fmla="*/ 2856316 h 5214012"/>
              <a:gd name="connsiteX8" fmla="*/ 3739305 w 4328123"/>
              <a:gd name="connsiteY8" fmla="*/ 1678680 h 5214012"/>
              <a:gd name="connsiteX9" fmla="*/ 3150487 w 4328123"/>
              <a:gd name="connsiteY9" fmla="*/ 2856316 h 5214012"/>
              <a:gd name="connsiteX10" fmla="*/ 3739305 w 4328123"/>
              <a:gd name="connsiteY10" fmla="*/ 4033952 h 5214012"/>
              <a:gd name="connsiteX11" fmla="*/ 4328123 w 4328123"/>
              <a:gd name="connsiteY11" fmla="*/ 2856316 h 5214012"/>
              <a:gd name="connsiteX12" fmla="*/ 4328123 w 4328123"/>
              <a:gd name="connsiteY12" fmla="*/ 5214012 h 5214012"/>
              <a:gd name="connsiteX13" fmla="*/ 3141562 w 4328123"/>
              <a:gd name="connsiteY13" fmla="*/ 5214012 h 5214012"/>
              <a:gd name="connsiteX14" fmla="*/ 3690657 w 4328123"/>
              <a:gd name="connsiteY14" fmla="*/ 4115821 h 5214012"/>
              <a:gd name="connsiteX15" fmla="*/ 3101839 w 4328123"/>
              <a:gd name="connsiteY15" fmla="*/ 2938185 h 5214012"/>
              <a:gd name="connsiteX16" fmla="*/ 2513021 w 4328123"/>
              <a:gd name="connsiteY16" fmla="*/ 4115821 h 5214012"/>
              <a:gd name="connsiteX17" fmla="*/ 3062117 w 4328123"/>
              <a:gd name="connsiteY17" fmla="*/ 5214012 h 5214012"/>
              <a:gd name="connsiteX18" fmla="*/ 1874544 w 4328123"/>
              <a:gd name="connsiteY18" fmla="*/ 5214012 h 5214012"/>
              <a:gd name="connsiteX19" fmla="*/ 2345946 w 4328123"/>
              <a:gd name="connsiteY19" fmla="*/ 4271207 h 5214012"/>
              <a:gd name="connsiteX20" fmla="*/ 1757128 w 4328123"/>
              <a:gd name="connsiteY20" fmla="*/ 3093571 h 5214012"/>
              <a:gd name="connsiteX21" fmla="*/ 1168310 w 4328123"/>
              <a:gd name="connsiteY21" fmla="*/ 4271207 h 5214012"/>
              <a:gd name="connsiteX22" fmla="*/ 1639713 w 4328123"/>
              <a:gd name="connsiteY22" fmla="*/ 5214012 h 5214012"/>
              <a:gd name="connsiteX23" fmla="*/ 0 w 4328123"/>
              <a:gd name="connsiteY23" fmla="*/ 5214012 h 5214012"/>
              <a:gd name="connsiteX24" fmla="*/ 0 w 4328123"/>
              <a:gd name="connsiteY24" fmla="*/ 0 h 5214012"/>
              <a:gd name="connsiteX25" fmla="*/ 1334402 w 4328123"/>
              <a:gd name="connsiteY25" fmla="*/ 1207177 h 5214012"/>
              <a:gd name="connsiteX26" fmla="*/ 745584 w 4328123"/>
              <a:gd name="connsiteY26" fmla="*/ 2384813 h 5214012"/>
              <a:gd name="connsiteX27" fmla="*/ 1334402 w 4328123"/>
              <a:gd name="connsiteY27" fmla="*/ 3562449 h 5214012"/>
              <a:gd name="connsiteX28" fmla="*/ 1923220 w 4328123"/>
              <a:gd name="connsiteY28" fmla="*/ 2384813 h 5214012"/>
              <a:gd name="connsiteX29" fmla="*/ 1334402 w 4328123"/>
              <a:gd name="connsiteY29" fmla="*/ 1207177 h 5214012"/>
              <a:gd name="connsiteX30" fmla="*/ 677406 w 4328123"/>
              <a:gd name="connsiteY30" fmla="*/ 2492698 h 5214012"/>
              <a:gd name="connsiteX31" fmla="*/ 88588 w 4328123"/>
              <a:gd name="connsiteY31" fmla="*/ 3670334 h 5214012"/>
              <a:gd name="connsiteX32" fmla="*/ 677406 w 4328123"/>
              <a:gd name="connsiteY32" fmla="*/ 4847970 h 5214012"/>
              <a:gd name="connsiteX33" fmla="*/ 1266224 w 4328123"/>
              <a:gd name="connsiteY33" fmla="*/ 3670334 h 5214012"/>
              <a:gd name="connsiteX34" fmla="*/ 677406 w 4328123"/>
              <a:gd name="connsiteY34" fmla="*/ 2492698 h 5214012"/>
              <a:gd name="connsiteX35" fmla="*/ 3101839 w 4328123"/>
              <a:gd name="connsiteY35" fmla="*/ 433275 h 5214012"/>
              <a:gd name="connsiteX36" fmla="*/ 2513021 w 4328123"/>
              <a:gd name="connsiteY36" fmla="*/ 1610911 h 5214012"/>
              <a:gd name="connsiteX37" fmla="*/ 3101839 w 4328123"/>
              <a:gd name="connsiteY37" fmla="*/ 2788547 h 5214012"/>
              <a:gd name="connsiteX38" fmla="*/ 3690657 w 4328123"/>
              <a:gd name="connsiteY38" fmla="*/ 1610911 h 5214012"/>
              <a:gd name="connsiteX39" fmla="*/ 3101839 w 4328123"/>
              <a:gd name="connsiteY39" fmla="*/ 433275 h 5214012"/>
              <a:gd name="connsiteX40" fmla="*/ 2434978 w 4328123"/>
              <a:gd name="connsiteY40" fmla="*/ 1750577 h 5214012"/>
              <a:gd name="connsiteX41" fmla="*/ 1846160 w 4328123"/>
              <a:gd name="connsiteY41" fmla="*/ 2928213 h 5214012"/>
              <a:gd name="connsiteX42" fmla="*/ 2434978 w 4328123"/>
              <a:gd name="connsiteY42" fmla="*/ 4105849 h 5214012"/>
              <a:gd name="connsiteX43" fmla="*/ 3023796 w 4328123"/>
              <a:gd name="connsiteY43" fmla="*/ 2928213 h 5214012"/>
              <a:gd name="connsiteX44" fmla="*/ 2434978 w 4328123"/>
              <a:gd name="connsiteY44" fmla="*/ 1750577 h 521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328123" h="5214012">
                <a:moveTo>
                  <a:pt x="0" y="0"/>
                </a:moveTo>
                <a:lnTo>
                  <a:pt x="2023675" y="0"/>
                </a:lnTo>
                <a:lnTo>
                  <a:pt x="1434857" y="1177636"/>
                </a:lnTo>
                <a:lnTo>
                  <a:pt x="2023675" y="2355272"/>
                </a:lnTo>
                <a:lnTo>
                  <a:pt x="2612493" y="1177636"/>
                </a:lnTo>
                <a:lnTo>
                  <a:pt x="2023675" y="0"/>
                </a:lnTo>
                <a:lnTo>
                  <a:pt x="4328123" y="0"/>
                </a:lnTo>
                <a:lnTo>
                  <a:pt x="4328123" y="2856316"/>
                </a:lnTo>
                <a:lnTo>
                  <a:pt x="3739305" y="1678680"/>
                </a:lnTo>
                <a:lnTo>
                  <a:pt x="3150487" y="2856316"/>
                </a:lnTo>
                <a:lnTo>
                  <a:pt x="3739305" y="4033952"/>
                </a:lnTo>
                <a:lnTo>
                  <a:pt x="4328123" y="2856316"/>
                </a:lnTo>
                <a:lnTo>
                  <a:pt x="4328123" y="5214012"/>
                </a:lnTo>
                <a:lnTo>
                  <a:pt x="3141562" y="5214012"/>
                </a:lnTo>
                <a:lnTo>
                  <a:pt x="3690657" y="4115821"/>
                </a:lnTo>
                <a:lnTo>
                  <a:pt x="3101839" y="2938185"/>
                </a:lnTo>
                <a:lnTo>
                  <a:pt x="2513021" y="4115821"/>
                </a:lnTo>
                <a:lnTo>
                  <a:pt x="3062117" y="5214012"/>
                </a:lnTo>
                <a:lnTo>
                  <a:pt x="1874544" y="5214012"/>
                </a:lnTo>
                <a:lnTo>
                  <a:pt x="2345946" y="4271207"/>
                </a:lnTo>
                <a:lnTo>
                  <a:pt x="1757128" y="3093571"/>
                </a:lnTo>
                <a:lnTo>
                  <a:pt x="1168310" y="4271207"/>
                </a:lnTo>
                <a:lnTo>
                  <a:pt x="1639713" y="5214012"/>
                </a:lnTo>
                <a:lnTo>
                  <a:pt x="0" y="5214012"/>
                </a:lnTo>
                <a:lnTo>
                  <a:pt x="0" y="0"/>
                </a:lnTo>
                <a:close/>
                <a:moveTo>
                  <a:pt x="1334402" y="1207177"/>
                </a:moveTo>
                <a:lnTo>
                  <a:pt x="745584" y="2384813"/>
                </a:lnTo>
                <a:lnTo>
                  <a:pt x="1334402" y="3562449"/>
                </a:lnTo>
                <a:lnTo>
                  <a:pt x="1923220" y="2384813"/>
                </a:lnTo>
                <a:lnTo>
                  <a:pt x="1334402" y="1207177"/>
                </a:lnTo>
                <a:close/>
                <a:moveTo>
                  <a:pt x="677406" y="2492698"/>
                </a:moveTo>
                <a:lnTo>
                  <a:pt x="88588" y="3670334"/>
                </a:lnTo>
                <a:lnTo>
                  <a:pt x="677406" y="4847970"/>
                </a:lnTo>
                <a:lnTo>
                  <a:pt x="1266224" y="3670334"/>
                </a:lnTo>
                <a:lnTo>
                  <a:pt x="677406" y="2492698"/>
                </a:lnTo>
                <a:close/>
                <a:moveTo>
                  <a:pt x="3101839" y="433275"/>
                </a:moveTo>
                <a:lnTo>
                  <a:pt x="2513021" y="1610911"/>
                </a:lnTo>
                <a:lnTo>
                  <a:pt x="3101839" y="2788547"/>
                </a:lnTo>
                <a:lnTo>
                  <a:pt x="3690657" y="1610911"/>
                </a:lnTo>
                <a:lnTo>
                  <a:pt x="3101839" y="433275"/>
                </a:lnTo>
                <a:close/>
                <a:moveTo>
                  <a:pt x="2434978" y="1750577"/>
                </a:moveTo>
                <a:lnTo>
                  <a:pt x="1846160" y="2928213"/>
                </a:lnTo>
                <a:lnTo>
                  <a:pt x="2434978" y="4105849"/>
                </a:lnTo>
                <a:lnTo>
                  <a:pt x="3023796" y="2928213"/>
                </a:lnTo>
                <a:lnTo>
                  <a:pt x="2434978" y="17505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" name="Google Shape;401;p1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rot="-282836">
            <a:off x="-24269" y="5748112"/>
            <a:ext cx="1494979" cy="118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353604" y="344541"/>
            <a:ext cx="1233073" cy="119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4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29207" y="4672484"/>
            <a:ext cx="667569" cy="21954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05323" y="1119275"/>
            <a:ext cx="10094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 thiệu một số đặc điểm phong cách nghệ thuật thơ Tố Hữu.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17;p9"/>
          <p:cNvSpPr/>
          <p:nvPr/>
        </p:nvSpPr>
        <p:spPr>
          <a:xfrm rot="3274">
            <a:off x="82292" y="471249"/>
            <a:ext cx="36444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dirty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III. </a:t>
            </a:r>
            <a:r>
              <a:rPr lang="en-US" altLang="zh-CN" sz="3600" b="1" dirty="0" err="1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Thực</a:t>
            </a:r>
            <a:r>
              <a:rPr lang="en-US" altLang="zh-CN" sz="3600" b="1" dirty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3600" b="1" dirty="0" err="1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hành</a:t>
            </a:r>
            <a:r>
              <a:rPr lang="en-US" altLang="zh-CN" sz="3600" b="1" dirty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endParaRPr sz="3600" b="1" dirty="0">
              <a:solidFill>
                <a:srgbClr val="1C1C1C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2052" name="Picture 4" descr="Tố Hữu nhà thơ nổi tiếng trong làng thơ cách mạng Việt Nam">
            <a:extLst>
              <a:ext uri="{FF2B5EF4-FFF2-40B4-BE49-F238E27FC236}">
                <a16:creationId xmlns:a16="http://schemas.microsoft.com/office/drawing/2014/main" id="{F4EA4BBB-AF8D-B58A-543E-226964EB8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5" y="1863167"/>
            <a:ext cx="8817081" cy="43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AFE1AF7-9B1C-77F6-388B-F4F146271B15}"/>
              </a:ext>
            </a:extLst>
          </p:cNvPr>
          <p:cNvGrpSpPr/>
          <p:nvPr/>
        </p:nvGrpSpPr>
        <p:grpSpPr>
          <a:xfrm>
            <a:off x="1556084" y="529389"/>
            <a:ext cx="9657348" cy="5919537"/>
            <a:chOff x="0" y="0"/>
            <a:chExt cx="6210300" cy="3810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A2D53C7-C461-70CB-50C6-D5C6FB86D7F7}"/>
                </a:ext>
              </a:extLst>
            </p:cNvPr>
            <p:cNvSpPr/>
            <p:nvPr/>
          </p:nvSpPr>
          <p:spPr>
            <a:xfrm>
              <a:off x="1857375" y="0"/>
              <a:ext cx="2771775" cy="352425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Phong cách nghệ thuật thơ Tố Hữu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8C5BB7D-47E9-A579-1445-91793D4D7CCD}"/>
                </a:ext>
              </a:extLst>
            </p:cNvPr>
            <p:cNvSpPr/>
            <p:nvPr/>
          </p:nvSpPr>
          <p:spPr>
            <a:xfrm>
              <a:off x="200025" y="571500"/>
              <a:ext cx="2619375" cy="64770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T" sz="20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Nội dung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chất trữ tình - chính trị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848600E-AA60-446C-5697-7A70A39764F4}"/>
                </a:ext>
              </a:extLst>
            </p:cNvPr>
            <p:cNvSpPr/>
            <p:nvPr/>
          </p:nvSpPr>
          <p:spPr>
            <a:xfrm>
              <a:off x="3590925" y="571500"/>
              <a:ext cx="2619375" cy="70485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T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Nghệ thuật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T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đậm đà tính dân tộc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8127BF4-32F1-A64D-3620-504B6E8E24CE}"/>
                </a:ext>
              </a:extLst>
            </p:cNvPr>
            <p:cNvSpPr/>
            <p:nvPr/>
          </p:nvSpPr>
          <p:spPr>
            <a:xfrm>
              <a:off x="0" y="1371600"/>
              <a:ext cx="1276350" cy="243840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T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Hồn thơ hướng tới cái ta chung với lẽ sống lớn, tình cảm lớn, niềm vui lớn của con người cách mạng và đời sống cách mạng.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EFB1AA1-EE74-52D1-BA92-58CFAEBEA2F5}"/>
                </a:ext>
              </a:extLst>
            </p:cNvPr>
            <p:cNvSpPr/>
            <p:nvPr/>
          </p:nvSpPr>
          <p:spPr>
            <a:xfrm>
              <a:off x="1438275" y="1400175"/>
              <a:ext cx="771525" cy="2409825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T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 đậm chất sử thi.. 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2C30614-8201-CDB1-F57A-F9AAA39A4180}"/>
                </a:ext>
              </a:extLst>
            </p:cNvPr>
            <p:cNvSpPr/>
            <p:nvPr/>
          </p:nvSpPr>
          <p:spPr>
            <a:xfrm>
              <a:off x="2362199" y="1400175"/>
              <a:ext cx="790575" cy="2409825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T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Giọng thơ tâm tình, ngọt ngào, truyền cảm.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1EFC4C3-B430-935C-F82D-38E4E87B16CA}"/>
                </a:ext>
              </a:extLst>
            </p:cNvPr>
            <p:cNvSpPr/>
            <p:nvPr/>
          </p:nvSpPr>
          <p:spPr>
            <a:xfrm>
              <a:off x="3981450" y="1428750"/>
              <a:ext cx="723900" cy="129540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T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 thơ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BBECB5F-24EA-D506-B44C-068BFE1C2C38}"/>
                </a:ext>
              </a:extLst>
            </p:cNvPr>
            <p:cNvSpPr/>
            <p:nvPr/>
          </p:nvSpPr>
          <p:spPr>
            <a:xfrm>
              <a:off x="5191125" y="1428750"/>
              <a:ext cx="723900" cy="129540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TT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Ngôn ngữ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5845F29-D87E-1F18-C7A4-A2B4D27D7191}"/>
                </a:ext>
              </a:extLst>
            </p:cNvPr>
            <p:cNvCxnSpPr/>
            <p:nvPr/>
          </p:nvCxnSpPr>
          <p:spPr>
            <a:xfrm>
              <a:off x="3257550" y="352425"/>
              <a:ext cx="1666875" cy="219075"/>
            </a:xfrm>
            <a:prstGeom prst="straightConnector1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B3BAB85-74EA-694A-CA03-6CEB4EA25417}"/>
                </a:ext>
              </a:extLst>
            </p:cNvPr>
            <p:cNvCxnSpPr/>
            <p:nvPr/>
          </p:nvCxnSpPr>
          <p:spPr>
            <a:xfrm flipH="1">
              <a:off x="1552575" y="352425"/>
              <a:ext cx="1704975" cy="219075"/>
            </a:xfrm>
            <a:prstGeom prst="straightConnector1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0DAA2FC-D044-E561-C6DC-849553064749}"/>
                </a:ext>
              </a:extLst>
            </p:cNvPr>
            <p:cNvCxnSpPr/>
            <p:nvPr/>
          </p:nvCxnSpPr>
          <p:spPr>
            <a:xfrm flipH="1">
              <a:off x="619125" y="1219200"/>
              <a:ext cx="819150" cy="152400"/>
            </a:xfrm>
            <a:prstGeom prst="straightConnector1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D7FE9D6-DA56-0F5F-D4CB-A474A665C780}"/>
                </a:ext>
              </a:extLst>
            </p:cNvPr>
            <p:cNvCxnSpPr/>
            <p:nvPr/>
          </p:nvCxnSpPr>
          <p:spPr>
            <a:xfrm>
              <a:off x="1438275" y="1219200"/>
              <a:ext cx="419100" cy="180975"/>
            </a:xfrm>
            <a:prstGeom prst="straightConnector1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76A35A8-EE6C-CDB4-E48C-7AEC36FCE064}"/>
                </a:ext>
              </a:extLst>
            </p:cNvPr>
            <p:cNvCxnSpPr/>
            <p:nvPr/>
          </p:nvCxnSpPr>
          <p:spPr>
            <a:xfrm>
              <a:off x="1438275" y="1219200"/>
              <a:ext cx="1323975" cy="180975"/>
            </a:xfrm>
            <a:prstGeom prst="straightConnector1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C7B91AE-B3FC-EE79-3C5B-B8C485F60395}"/>
                </a:ext>
              </a:extLst>
            </p:cNvPr>
            <p:cNvCxnSpPr/>
            <p:nvPr/>
          </p:nvCxnSpPr>
          <p:spPr>
            <a:xfrm>
              <a:off x="4924425" y="1276350"/>
              <a:ext cx="657225" cy="152400"/>
            </a:xfrm>
            <a:prstGeom prst="straightConnector1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403FCCA-C461-0FC4-B7F7-84681842581C}"/>
                </a:ext>
              </a:extLst>
            </p:cNvPr>
            <p:cNvCxnSpPr/>
            <p:nvPr/>
          </p:nvCxnSpPr>
          <p:spPr>
            <a:xfrm flipH="1">
              <a:off x="4324350" y="1276350"/>
              <a:ext cx="600075" cy="152400"/>
            </a:xfrm>
            <a:prstGeom prst="straightConnector1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989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0"/>
          <p:cNvGrpSpPr/>
          <p:nvPr/>
        </p:nvGrpSpPr>
        <p:grpSpPr>
          <a:xfrm>
            <a:off x="3604051" y="-115289"/>
            <a:ext cx="4884152" cy="5399106"/>
            <a:chOff x="4074354" y="1010875"/>
            <a:chExt cx="4056942" cy="4484682"/>
          </a:xfrm>
        </p:grpSpPr>
        <p:pic>
          <p:nvPicPr>
            <p:cNvPr id="513" name="Google Shape;513;p20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 rot="5400000" flipH="1">
              <a:off x="4331264" y="1963559"/>
              <a:ext cx="758256" cy="776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20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4074354" y="3419364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20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4106891" y="2731049"/>
              <a:ext cx="632899" cy="649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20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7553717" y="3127713"/>
              <a:ext cx="529365" cy="542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20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5954258" y="4661154"/>
              <a:ext cx="1048683" cy="671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20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4968242" y="1650434"/>
              <a:ext cx="630631" cy="630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20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7338404" y="2414722"/>
              <a:ext cx="623199" cy="591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20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 rot="-795215">
              <a:off x="6572282" y="1428499"/>
              <a:ext cx="1012638" cy="1088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20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 rot="-3024312">
              <a:off x="5621335" y="1128579"/>
              <a:ext cx="772137" cy="991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20"/>
            <p:cNvPicPr preferRelativeResize="0"/>
            <p:nvPr/>
          </p:nvPicPr>
          <p:blipFill rotWithShape="1">
            <a:blip r:embed="rId12"/>
            <a:srcRect/>
            <a:stretch>
              <a:fillRect/>
            </a:stretch>
          </p:blipFill>
          <p:spPr>
            <a:xfrm>
              <a:off x="4840698" y="4478006"/>
              <a:ext cx="1050374" cy="1017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20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 rot="1065221" flipH="1">
              <a:off x="7006422" y="3583675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4" name="Google Shape;524;p20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10277033" y="3151610"/>
            <a:ext cx="1914967" cy="370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0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 flipH="1">
            <a:off x="0" y="3151609"/>
            <a:ext cx="1914967" cy="370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8" name="Google Shape;528;p20"/>
          <p:cNvGrpSpPr/>
          <p:nvPr/>
        </p:nvGrpSpPr>
        <p:grpSpPr>
          <a:xfrm>
            <a:off x="4527224" y="1326331"/>
            <a:ext cx="3122961" cy="2912247"/>
            <a:chOff x="4982937" y="1690153"/>
            <a:chExt cx="2339010" cy="2181191"/>
          </a:xfrm>
        </p:grpSpPr>
        <p:sp>
          <p:nvSpPr>
            <p:cNvPr id="529" name="Google Shape;529;p20"/>
            <p:cNvSpPr/>
            <p:nvPr/>
          </p:nvSpPr>
          <p:spPr>
            <a:xfrm>
              <a:off x="5018158" y="1690153"/>
              <a:ext cx="2181191" cy="2181191"/>
            </a:xfrm>
            <a:prstGeom prst="ellipse">
              <a:avLst/>
            </a:prstGeom>
            <a:noFill/>
            <a:ln w="76200" cap="flat" cmpd="sng">
              <a:solidFill>
                <a:srgbClr val="FFCC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5145827" y="1817822"/>
              <a:ext cx="1925853" cy="1925853"/>
            </a:xfrm>
            <a:prstGeom prst="ellipse">
              <a:avLst/>
            </a:prstGeom>
            <a:solidFill>
              <a:srgbClr val="FFCCCC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531" name="Google Shape;531;p20"/>
            <p:cNvSpPr/>
            <p:nvPr/>
          </p:nvSpPr>
          <p:spPr>
            <a:xfrm rot="3274">
              <a:off x="4982937" y="2246148"/>
              <a:ext cx="2339010" cy="991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Vận dụng</a:t>
              </a:r>
              <a:endParaRPr sz="4000" dirty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endParaRPr>
            </a:p>
          </p:txBody>
        </p:sp>
      </p:grpSp>
      <p:pic>
        <p:nvPicPr>
          <p:cNvPr id="532" name="Google Shape;532;p20"/>
          <p:cNvPicPr preferRelativeResize="0"/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5608067" y="4192689"/>
            <a:ext cx="819918" cy="46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2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10596375">
            <a:off x="10886485" y="957981"/>
            <a:ext cx="678327" cy="67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040158" y="5840269"/>
            <a:ext cx="675591" cy="76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62080" y="1467715"/>
            <a:ext cx="765857" cy="60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9042526" y="5776376"/>
            <a:ext cx="666145" cy="68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2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 rot="593445">
            <a:off x="7363068" y="607210"/>
            <a:ext cx="693792" cy="11130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78158" y="1651779"/>
            <a:ext cx="10151842" cy="584775"/>
          </a:xfrm>
          <a:prstGeom prst="rect">
            <a:avLst/>
          </a:prstGeom>
          <a:ln w="28575">
            <a:solidFill>
              <a:srgbClr val="CC660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một tác giả văn học mà em yêu thích.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31;p20"/>
          <p:cNvSpPr/>
          <p:nvPr/>
        </p:nvSpPr>
        <p:spPr>
          <a:xfrm rot="3274">
            <a:off x="-503357" y="239841"/>
            <a:ext cx="601381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III. Vận dụng</a:t>
            </a:r>
            <a:endParaRPr sz="4400" dirty="0">
              <a:solidFill>
                <a:srgbClr val="1C1C1C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7718" y="3852655"/>
            <a:ext cx="7392609" cy="1569660"/>
          </a:xfrm>
          <a:prstGeom prst="rect">
            <a:avLst/>
          </a:prstGeom>
          <a:ln w="28575">
            <a:solidFill>
              <a:srgbClr val="CC66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(Nộp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Dàn ý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tác giả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25"/>
          <p:cNvGrpSpPr/>
          <p:nvPr/>
        </p:nvGrpSpPr>
        <p:grpSpPr>
          <a:xfrm>
            <a:off x="-682699" y="-1152069"/>
            <a:ext cx="13811095" cy="8658313"/>
            <a:chOff x="-682699" y="-1152069"/>
            <a:chExt cx="13811095" cy="8658313"/>
          </a:xfrm>
        </p:grpSpPr>
        <p:pic>
          <p:nvPicPr>
            <p:cNvPr id="608" name="Google Shape;608;p25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-650061" y="1129553"/>
              <a:ext cx="1793434" cy="3940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9" name="Google Shape;609;p25"/>
            <p:cNvPicPr preferRelativeResize="0"/>
            <p:nvPr/>
          </p:nvPicPr>
          <p:blipFill rotWithShape="1">
            <a:blip r:embed="rId4"/>
            <a:srcRect r="-2435"/>
            <a:stretch>
              <a:fillRect/>
            </a:stretch>
          </p:blipFill>
          <p:spPr>
            <a:xfrm>
              <a:off x="11195140" y="1159781"/>
              <a:ext cx="1933256" cy="3525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0" name="Google Shape;610;p25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061846" y="-472975"/>
              <a:ext cx="3871517" cy="1484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Google Shape;611;p25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-682699" y="4815937"/>
              <a:ext cx="3926922" cy="2584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Google Shape;612;p25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9321962" y="4708901"/>
              <a:ext cx="3309507" cy="2213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p25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 rot="10800000" flipH="1">
              <a:off x="5090368" y="5790144"/>
              <a:ext cx="4174718" cy="1609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p25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 rot="5400000" flipH="1">
              <a:off x="7531868" y="-3607016"/>
              <a:ext cx="2558520" cy="7468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25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 rot="5400000" flipH="1">
              <a:off x="10565684" y="860572"/>
              <a:ext cx="822060" cy="842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25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 rot="10800000" flipH="1">
              <a:off x="3025506" y="5978872"/>
              <a:ext cx="2041118" cy="1527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25"/>
            <p:cNvPicPr preferRelativeResize="0"/>
            <p:nvPr/>
          </p:nvPicPr>
          <p:blipFill rotWithShape="1">
            <a:blip r:embed="rId12"/>
            <a:srcRect t="-13049"/>
            <a:stretch>
              <a:fillRect/>
            </a:stretch>
          </p:blipFill>
          <p:spPr>
            <a:xfrm>
              <a:off x="-650061" y="-428247"/>
              <a:ext cx="2304280" cy="17922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8" name="Google Shape;618;p25"/>
          <p:cNvGrpSpPr/>
          <p:nvPr/>
        </p:nvGrpSpPr>
        <p:grpSpPr>
          <a:xfrm>
            <a:off x="5428533" y="4443827"/>
            <a:ext cx="1347506" cy="45719"/>
            <a:chOff x="4330812" y="4709301"/>
            <a:chExt cx="1608260" cy="54566"/>
          </a:xfrm>
        </p:grpSpPr>
        <p:sp>
          <p:nvSpPr>
            <p:cNvPr id="619" name="Google Shape;619;p25"/>
            <p:cNvSpPr/>
            <p:nvPr/>
          </p:nvSpPr>
          <p:spPr>
            <a:xfrm>
              <a:off x="4330812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4565501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4772907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5000292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3" name="Google Shape;623;p25"/>
            <p:cNvSpPr/>
            <p:nvPr/>
          </p:nvSpPr>
          <p:spPr>
            <a:xfrm>
              <a:off x="5234981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5442387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5677100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5884506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pic>
        <p:nvPicPr>
          <p:cNvPr id="627" name="Google Shape;627;p25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5534347" y="2232258"/>
            <a:ext cx="1107322" cy="107271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25"/>
          <p:cNvSpPr/>
          <p:nvPr/>
        </p:nvSpPr>
        <p:spPr>
          <a:xfrm>
            <a:off x="4046065" y="3101010"/>
            <a:ext cx="398218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800">
                <a:solidFill>
                  <a:srgbClr val="69050A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5"/>
          <p:cNvGrpSpPr/>
          <p:nvPr/>
        </p:nvGrpSpPr>
        <p:grpSpPr>
          <a:xfrm>
            <a:off x="5805041" y="54325"/>
            <a:ext cx="6413240" cy="3468559"/>
            <a:chOff x="3812366" y="777208"/>
            <a:chExt cx="4470025" cy="1015763"/>
          </a:xfrm>
        </p:grpSpPr>
        <p:grpSp>
          <p:nvGrpSpPr>
            <p:cNvPr id="206" name="Google Shape;206;p5"/>
            <p:cNvGrpSpPr/>
            <p:nvPr/>
          </p:nvGrpSpPr>
          <p:grpSpPr>
            <a:xfrm>
              <a:off x="3812366" y="777208"/>
              <a:ext cx="4470025" cy="1015763"/>
              <a:chOff x="4435823" y="1594954"/>
              <a:chExt cx="3843951" cy="1231281"/>
            </a:xfrm>
          </p:grpSpPr>
          <p:pic>
            <p:nvPicPr>
              <p:cNvPr id="207" name="Google Shape;207;p5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 rot="153278">
                <a:off x="5933329" y="1624744"/>
                <a:ext cx="2346445" cy="120149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5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 flipH="1">
                <a:off x="4435823" y="1594954"/>
                <a:ext cx="2346445" cy="12014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9" name="Google Shape;209;p5"/>
            <p:cNvSpPr/>
            <p:nvPr/>
          </p:nvSpPr>
          <p:spPr>
            <a:xfrm rot="3274">
              <a:off x="4189311" y="994532"/>
              <a:ext cx="3823834" cy="53176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trình về một tác giả văn học? 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01957" y="5887872"/>
            <a:ext cx="6430895" cy="943738"/>
            <a:chOff x="2806995" y="4614529"/>
            <a:chExt cx="8602300" cy="1265275"/>
          </a:xfrm>
        </p:grpSpPr>
        <p:sp>
          <p:nvSpPr>
            <p:cNvPr id="211" name="Google Shape;211;p5"/>
            <p:cNvSpPr/>
            <p:nvPr/>
          </p:nvSpPr>
          <p:spPr>
            <a:xfrm>
              <a:off x="2806995" y="4614529"/>
              <a:ext cx="8602300" cy="1265275"/>
            </a:xfrm>
            <a:prstGeom prst="rect">
              <a:avLst/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pic>
          <p:nvPicPr>
            <p:cNvPr id="212" name="Google Shape;212;p5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4342257" y="5031607"/>
              <a:ext cx="896674" cy="535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5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6597439" y="5031607"/>
              <a:ext cx="896674" cy="535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5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8888918" y="5027037"/>
              <a:ext cx="896674" cy="5358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5" name="Google Shape;215;p5"/>
            <p:cNvGrpSpPr/>
            <p:nvPr/>
          </p:nvGrpSpPr>
          <p:grpSpPr>
            <a:xfrm>
              <a:off x="2956227" y="4775924"/>
              <a:ext cx="1277436" cy="978320"/>
              <a:chOff x="4020630" y="4748269"/>
              <a:chExt cx="998583" cy="764762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4169433" y="4748269"/>
                <a:ext cx="764762" cy="764762"/>
              </a:xfrm>
              <a:prstGeom prst="ellipse">
                <a:avLst/>
              </a:prstGeom>
              <a:solidFill>
                <a:srgbClr val="F75B62"/>
              </a:solidFill>
              <a:ln w="76200" cap="flat" cmpd="sng">
                <a:solidFill>
                  <a:srgbClr val="FFCCC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 rot="3274">
                <a:off x="4020630" y="5000616"/>
                <a:ext cx="998583" cy="306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300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Microsoft YaHei" panose="020B0503020204020204" charset="-122"/>
                    <a:cs typeface="Times New Roman" panose="02020603050405020304" pitchFamily="18" charset="0"/>
                    <a:sym typeface="Microsoft YaHei" panose="020B0503020204020204" charset="-122"/>
                  </a:rPr>
                  <a:t>writing</a:t>
                </a:r>
                <a:endParaRPr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8" name="Google Shape;218;p5"/>
            <p:cNvGrpSpPr/>
            <p:nvPr/>
          </p:nvGrpSpPr>
          <p:grpSpPr>
            <a:xfrm>
              <a:off x="5297931" y="4775924"/>
              <a:ext cx="1182274" cy="978320"/>
              <a:chOff x="5851167" y="4748269"/>
              <a:chExt cx="924195" cy="764762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950054" y="4748269"/>
                <a:ext cx="764762" cy="764762"/>
              </a:xfrm>
              <a:prstGeom prst="ellipse">
                <a:avLst/>
              </a:prstGeom>
              <a:solidFill>
                <a:srgbClr val="FFC000"/>
              </a:solidFill>
              <a:ln w="76200" cap="flat" cmpd="sng">
                <a:solidFill>
                  <a:srgbClr val="FEE59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 rot="3274">
                <a:off x="5851167" y="5000773"/>
                <a:ext cx="924195" cy="306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300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Microsoft YaHei" panose="020B0503020204020204" charset="-122"/>
                    <a:cs typeface="Times New Roman" panose="02020603050405020304" pitchFamily="18" charset="0"/>
                    <a:sym typeface="Microsoft YaHei" panose="020B0503020204020204" charset="-122"/>
                  </a:rPr>
                  <a:t>writing</a:t>
                </a:r>
                <a:endParaRPr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1" name="Google Shape;221;p5"/>
            <p:cNvGrpSpPr/>
            <p:nvPr/>
          </p:nvGrpSpPr>
          <p:grpSpPr>
            <a:xfrm>
              <a:off x="7568242" y="4775924"/>
              <a:ext cx="1246431" cy="978320"/>
              <a:chOff x="7625884" y="4748269"/>
              <a:chExt cx="974346" cy="764762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7730675" y="4748269"/>
                <a:ext cx="764762" cy="764762"/>
              </a:xfrm>
              <a:prstGeom prst="ellipse">
                <a:avLst/>
              </a:prstGeom>
              <a:solidFill>
                <a:srgbClr val="00B050"/>
              </a:solidFill>
              <a:ln w="76200" cap="flat" cmpd="sng">
                <a:solidFill>
                  <a:srgbClr val="C4E0B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 rot="3274">
                <a:off x="7625884" y="4977453"/>
                <a:ext cx="974346" cy="306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300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Microsoft YaHei" panose="020B0503020204020204" charset="-122"/>
                    <a:cs typeface="Times New Roman" panose="02020603050405020304" pitchFamily="18" charset="0"/>
                    <a:sym typeface="Microsoft YaHei" panose="020B0503020204020204" charset="-122"/>
                  </a:rPr>
                  <a:t>writing</a:t>
                </a:r>
                <a:endParaRPr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4" name="Google Shape;224;p5"/>
            <p:cNvGrpSpPr/>
            <p:nvPr/>
          </p:nvGrpSpPr>
          <p:grpSpPr>
            <a:xfrm>
              <a:off x="9902423" y="4775924"/>
              <a:ext cx="1216163" cy="978320"/>
              <a:chOff x="9450534" y="4748269"/>
              <a:chExt cx="950685" cy="764762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511297" y="4748269"/>
                <a:ext cx="764762" cy="764762"/>
              </a:xfrm>
              <a:prstGeom prst="ellipse">
                <a:avLst/>
              </a:prstGeom>
              <a:solidFill>
                <a:srgbClr val="7030A0"/>
              </a:solidFill>
              <a:ln w="76200" cap="flat" cmpd="sng">
                <a:solidFill>
                  <a:srgbClr val="CC99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 rot="3274">
                <a:off x="9450534" y="5000815"/>
                <a:ext cx="950685" cy="306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300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Microsoft YaHei" panose="020B0503020204020204" charset="-122"/>
                    <a:cs typeface="Times New Roman" panose="02020603050405020304" pitchFamily="18" charset="0"/>
                    <a:sym typeface="Microsoft YaHei" panose="020B0503020204020204" charset="-122"/>
                  </a:rPr>
                  <a:t>writing</a:t>
                </a:r>
                <a:endParaRPr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12932" y="3354361"/>
          <a:ext cx="6716602" cy="2462239"/>
        </p:xfrm>
        <a:graphic>
          <a:graphicData uri="http://schemas.openxmlformats.org/drawingml/2006/table">
            <a:tbl>
              <a:tblPr firstRow="1" firstCol="1" bandRow="1"/>
              <a:tblGrid>
                <a:gridCol w="231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1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 (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(Muốn biết)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 (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Tổng Hợp] 909+ hình ảnh suy nghĩ rối bời dễ thương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" y="470108"/>
            <a:ext cx="5108210" cy="61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73981" y="3636609"/>
            <a:ext cx="1159583" cy="49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rot="5400000" flipH="1">
            <a:off x="1455880" y="1271525"/>
            <a:ext cx="822060" cy="8420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"/>
          <p:cNvGrpSpPr/>
          <p:nvPr/>
        </p:nvGrpSpPr>
        <p:grpSpPr>
          <a:xfrm>
            <a:off x="4977502" y="5242575"/>
            <a:ext cx="3756062" cy="1095137"/>
            <a:chOff x="4330812" y="4221903"/>
            <a:chExt cx="3756062" cy="1095137"/>
          </a:xfrm>
        </p:grpSpPr>
        <p:pic>
          <p:nvPicPr>
            <p:cNvPr id="107" name="Google Shape;107;p1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170383" y="4221903"/>
              <a:ext cx="1916491" cy="10951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Google Shape;108;p1"/>
            <p:cNvGrpSpPr/>
            <p:nvPr/>
          </p:nvGrpSpPr>
          <p:grpSpPr>
            <a:xfrm>
              <a:off x="4330812" y="4793709"/>
              <a:ext cx="1608294" cy="54600"/>
              <a:chOff x="4330812" y="4709301"/>
              <a:chExt cx="1608294" cy="54600"/>
            </a:xfrm>
          </p:grpSpPr>
          <p:sp>
            <p:nvSpPr>
              <p:cNvPr id="109" name="Google Shape;109;p1"/>
              <p:cNvSpPr/>
              <p:nvPr/>
            </p:nvSpPr>
            <p:spPr>
              <a:xfrm>
                <a:off x="4330812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4565501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4772907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5000292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5234981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5442387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5677100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5884506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</p:grpSp>
      </p:grpSp>
      <p:grpSp>
        <p:nvGrpSpPr>
          <p:cNvPr id="117" name="Google Shape;117;p1"/>
          <p:cNvGrpSpPr/>
          <p:nvPr/>
        </p:nvGrpSpPr>
        <p:grpSpPr>
          <a:xfrm>
            <a:off x="-682699" y="-1152069"/>
            <a:ext cx="13811095" cy="8658313"/>
            <a:chOff x="-682699" y="-1152069"/>
            <a:chExt cx="13811095" cy="8658313"/>
          </a:xfrm>
        </p:grpSpPr>
        <p:pic>
          <p:nvPicPr>
            <p:cNvPr id="118" name="Google Shape;118;p1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-650061" y="1129553"/>
              <a:ext cx="1793434" cy="3940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"/>
            <p:cNvPicPr preferRelativeResize="0"/>
            <p:nvPr/>
          </p:nvPicPr>
          <p:blipFill rotWithShape="1">
            <a:blip r:embed="rId7"/>
            <a:srcRect r="-2438"/>
            <a:stretch>
              <a:fillRect/>
            </a:stretch>
          </p:blipFill>
          <p:spPr>
            <a:xfrm>
              <a:off x="11195140" y="1159781"/>
              <a:ext cx="1933256" cy="3525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061846" y="-472975"/>
              <a:ext cx="3871518" cy="1484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-682699" y="4815937"/>
              <a:ext cx="3926922" cy="2584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9321962" y="4708901"/>
              <a:ext cx="3309508" cy="2213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 rot="10800000" flipH="1">
              <a:off x="5090368" y="5790144"/>
              <a:ext cx="4174719" cy="1609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"/>
            <p:cNvPicPr preferRelativeResize="0"/>
            <p:nvPr/>
          </p:nvPicPr>
          <p:blipFill rotWithShape="1">
            <a:blip r:embed="rId12"/>
            <a:srcRect/>
            <a:stretch>
              <a:fillRect/>
            </a:stretch>
          </p:blipFill>
          <p:spPr>
            <a:xfrm rot="5400000" flipH="1">
              <a:off x="7531868" y="-3607016"/>
              <a:ext cx="2558520" cy="7468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 rot="5400000" flipH="1">
              <a:off x="10565684" y="860572"/>
              <a:ext cx="822060" cy="842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"/>
            <p:cNvPicPr preferRelativeResize="0"/>
            <p:nvPr/>
          </p:nvPicPr>
          <p:blipFill rotWithShape="1">
            <a:blip r:embed="rId13"/>
            <a:srcRect/>
            <a:stretch>
              <a:fillRect/>
            </a:stretch>
          </p:blipFill>
          <p:spPr>
            <a:xfrm rot="10800000" flipH="1">
              <a:off x="3025506" y="5978872"/>
              <a:ext cx="2041118" cy="1527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"/>
            <p:cNvPicPr preferRelativeResize="0"/>
            <p:nvPr/>
          </p:nvPicPr>
          <p:blipFill rotWithShape="1">
            <a:blip r:embed="rId14"/>
            <a:srcRect t="-13045"/>
            <a:stretch>
              <a:fillRect/>
            </a:stretch>
          </p:blipFill>
          <p:spPr>
            <a:xfrm>
              <a:off x="-650061" y="-428247"/>
              <a:ext cx="2304280" cy="17922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1306788" y="2138383"/>
            <a:ext cx="97449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PHẦN 3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vi-V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THUYẾT TRÌNH GIỚI THIỆU</a:t>
            </a:r>
            <a:endParaRPr 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vi-V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VỀ MỘT TÁC GIẢ VĂN HỌC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707462" y="1054517"/>
            <a:ext cx="732295" cy="73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11803" y="2796240"/>
            <a:ext cx="756360" cy="77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707042" y="4599508"/>
            <a:ext cx="765883" cy="7272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2"/>
          <p:cNvGrpSpPr/>
          <p:nvPr/>
        </p:nvGrpSpPr>
        <p:grpSpPr>
          <a:xfrm>
            <a:off x="4763701" y="2662570"/>
            <a:ext cx="3382873" cy="1113596"/>
            <a:chOff x="4766651" y="2806084"/>
            <a:chExt cx="2510155" cy="822562"/>
          </a:xfrm>
        </p:grpSpPr>
        <p:pic>
          <p:nvPicPr>
            <p:cNvPr id="139" name="Google Shape;139;p2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 rot="10800000">
              <a:off x="4766651" y="2806084"/>
              <a:ext cx="2510155" cy="822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2"/>
            <p:cNvSpPr/>
            <p:nvPr/>
          </p:nvSpPr>
          <p:spPr>
            <a:xfrm rot="3274">
              <a:off x="4858458" y="2913156"/>
              <a:ext cx="2410707" cy="568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endParaRPr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4763701" y="4435287"/>
            <a:ext cx="3382916" cy="1180804"/>
            <a:chOff x="4774018" y="4613294"/>
            <a:chExt cx="2517866" cy="822562"/>
          </a:xfrm>
        </p:grpSpPr>
        <p:pic>
          <p:nvPicPr>
            <p:cNvPr id="142" name="Google Shape;142;p2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 rot="10800000">
              <a:off x="4774018" y="4613294"/>
              <a:ext cx="2510155" cy="822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"/>
            <p:cNvSpPr/>
            <p:nvPr/>
          </p:nvSpPr>
          <p:spPr>
            <a:xfrm rot="3274">
              <a:off x="4865825" y="4736534"/>
              <a:ext cx="2426059" cy="535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Google Shape;144;p2"/>
          <p:cNvGrpSpPr/>
          <p:nvPr/>
        </p:nvGrpSpPr>
        <p:grpSpPr>
          <a:xfrm>
            <a:off x="4763979" y="762000"/>
            <a:ext cx="4109693" cy="1102722"/>
            <a:chOff x="4764668" y="1055412"/>
            <a:chExt cx="3049469" cy="822562"/>
          </a:xfrm>
        </p:grpSpPr>
        <p:pic>
          <p:nvPicPr>
            <p:cNvPr id="145" name="Google Shape;145;p2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 rot="10800000">
              <a:off x="4766651" y="1055412"/>
              <a:ext cx="2510155" cy="822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2"/>
            <p:cNvSpPr/>
            <p:nvPr/>
          </p:nvSpPr>
          <p:spPr>
            <a:xfrm rot="3274">
              <a:off x="4764668" y="1132526"/>
              <a:ext cx="3049469" cy="573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thức </a:t>
              </a:r>
              <a:endParaRPr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7" name="Google Shape;147;p2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0392846" y="-542547"/>
            <a:ext cx="2150887" cy="2049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2"/>
          <p:cNvGrpSpPr/>
          <p:nvPr/>
        </p:nvGrpSpPr>
        <p:grpSpPr>
          <a:xfrm>
            <a:off x="1487984" y="1051367"/>
            <a:ext cx="1057446" cy="4753688"/>
            <a:chOff x="1487984" y="1051367"/>
            <a:chExt cx="1057446" cy="3891680"/>
          </a:xfrm>
        </p:grpSpPr>
        <p:sp>
          <p:nvSpPr>
            <p:cNvPr id="149" name="Google Shape;149;p2"/>
            <p:cNvSpPr/>
            <p:nvPr/>
          </p:nvSpPr>
          <p:spPr>
            <a:xfrm>
              <a:off x="1728150" y="1182093"/>
              <a:ext cx="792228" cy="3460894"/>
            </a:xfrm>
            <a:custGeom>
              <a:avLst/>
              <a:gdLst/>
              <a:ahLst/>
              <a:cxnLst/>
              <a:rect l="l" t="t" r="r" b="b"/>
              <a:pathLst>
                <a:path w="21600" h="24304" extrusionOk="0">
                  <a:moveTo>
                    <a:pt x="3286" y="1601"/>
                  </a:moveTo>
                  <a:cubicBezTo>
                    <a:pt x="7086" y="-639"/>
                    <a:pt x="15262" y="-378"/>
                    <a:pt x="18125" y="1458"/>
                  </a:cubicBezTo>
                  <a:cubicBezTo>
                    <a:pt x="19855" y="2819"/>
                    <a:pt x="21632" y="8658"/>
                    <a:pt x="21600" y="12258"/>
                  </a:cubicBezTo>
                  <a:cubicBezTo>
                    <a:pt x="21569" y="15858"/>
                    <a:pt x="21747" y="21052"/>
                    <a:pt x="17936" y="23058"/>
                  </a:cubicBezTo>
                  <a:cubicBezTo>
                    <a:pt x="13624" y="24797"/>
                    <a:pt x="7566" y="24642"/>
                    <a:pt x="3475" y="23058"/>
                  </a:cubicBezTo>
                  <a:cubicBezTo>
                    <a:pt x="42" y="20766"/>
                    <a:pt x="32" y="15834"/>
                    <a:pt x="0" y="12258"/>
                  </a:cubicBezTo>
                  <a:cubicBezTo>
                    <a:pt x="-32" y="8682"/>
                    <a:pt x="1367" y="2962"/>
                    <a:pt x="3286" y="160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5403274">
              <a:off x="356019" y="2409822"/>
              <a:ext cx="354786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>
                  <a:solidFill>
                    <a:srgbClr val="00330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Tiến</a:t>
              </a:r>
              <a:r>
                <a:rPr lang="en-US" sz="4800" b="1" dirty="0">
                  <a:solidFill>
                    <a:srgbClr val="00330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 </a:t>
              </a:r>
              <a:r>
                <a:rPr lang="en-US" sz="4800" b="1" dirty="0" err="1">
                  <a:solidFill>
                    <a:srgbClr val="003300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trình</a:t>
              </a:r>
              <a:endParaRPr sz="4800" b="1" dirty="0">
                <a:solidFill>
                  <a:srgbClr val="0033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endParaRPr>
            </a:p>
          </p:txBody>
        </p:sp>
        <p:pic>
          <p:nvPicPr>
            <p:cNvPr id="151" name="Google Shape;151;p2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487984" y="4021726"/>
              <a:ext cx="813833" cy="9213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143000" y="3287322"/>
            <a:ext cx="10668000" cy="3396507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73" name="Google Shape;273;p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14990"/>
            <a:ext cx="12186090" cy="2938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-2" y="-71605"/>
            <a:ext cx="11325727" cy="1996658"/>
            <a:chOff x="0" y="-28536"/>
            <a:chExt cx="9580312" cy="971179"/>
          </a:xfrm>
        </p:grpSpPr>
        <p:pic>
          <p:nvPicPr>
            <p:cNvPr id="24" name="Google Shape;183;p4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0" y="-28536"/>
              <a:ext cx="9533466" cy="971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40834" y="291344"/>
              <a:ext cx="9239478" cy="523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I. Cách thức thuyết trình giới thiệu về một tác giả văn học</a:t>
              </a:r>
              <a:endParaRPr lang="en-US" sz="32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40245" y="3585191"/>
            <a:ext cx="76556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làm tốt công việc thuyết trình giới thiệu về một tác giả văn học, ta cần thực hiện những bước nào?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6"/>
          <p:cNvGrpSpPr/>
          <p:nvPr/>
        </p:nvGrpSpPr>
        <p:grpSpPr>
          <a:xfrm>
            <a:off x="1979143" y="3947962"/>
            <a:ext cx="2226813" cy="2072783"/>
            <a:chOff x="1273150" y="4703773"/>
            <a:chExt cx="1289588" cy="1289588"/>
          </a:xfrm>
        </p:grpSpPr>
        <p:sp>
          <p:nvSpPr>
            <p:cNvPr id="234" name="Google Shape;234;p6"/>
            <p:cNvSpPr/>
            <p:nvPr/>
          </p:nvSpPr>
          <p:spPr>
            <a:xfrm>
              <a:off x="1273150" y="4703773"/>
              <a:ext cx="1289588" cy="1289588"/>
            </a:xfrm>
            <a:prstGeom prst="ellipse">
              <a:avLst/>
            </a:prstGeom>
            <a:solidFill>
              <a:srgbClr val="F75B62"/>
            </a:solidFill>
            <a:ln w="76200" cap="flat" cmpd="sng">
              <a:solidFill>
                <a:srgbClr val="FFCC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 rot="3274">
              <a:off x="1291336" y="5136688"/>
              <a:ext cx="1253216" cy="328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6" name="Google Shape;236;p6"/>
          <p:cNvGrpSpPr/>
          <p:nvPr/>
        </p:nvGrpSpPr>
        <p:grpSpPr>
          <a:xfrm>
            <a:off x="7342661" y="4091256"/>
            <a:ext cx="2405534" cy="2162204"/>
            <a:chOff x="5508606" y="4637683"/>
            <a:chExt cx="1289588" cy="1289588"/>
          </a:xfrm>
        </p:grpSpPr>
        <p:sp>
          <p:nvSpPr>
            <p:cNvPr id="237" name="Google Shape;237;p6"/>
            <p:cNvSpPr/>
            <p:nvPr/>
          </p:nvSpPr>
          <p:spPr>
            <a:xfrm>
              <a:off x="5508606" y="4637683"/>
              <a:ext cx="1289588" cy="1289588"/>
            </a:xfrm>
            <a:prstGeom prst="ellipse">
              <a:avLst/>
            </a:prstGeom>
            <a:solidFill>
              <a:srgbClr val="FFC000"/>
            </a:solidFill>
            <a:ln w="76200" cap="flat" cmpd="sng">
              <a:solidFill>
                <a:srgbClr val="FEE5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 rot="3274">
              <a:off x="5551880" y="4954091"/>
              <a:ext cx="1217600" cy="569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Trao đổi và đánh giá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2" name="Google Shape;242;p6"/>
          <p:cNvGrpSpPr/>
          <p:nvPr/>
        </p:nvGrpSpPr>
        <p:grpSpPr>
          <a:xfrm>
            <a:off x="4766061" y="1826080"/>
            <a:ext cx="2112748" cy="2057635"/>
            <a:chOff x="3509760" y="2449286"/>
            <a:chExt cx="1294653" cy="1289588"/>
          </a:xfrm>
        </p:grpSpPr>
        <p:sp>
          <p:nvSpPr>
            <p:cNvPr id="243" name="Google Shape;243;p6"/>
            <p:cNvSpPr/>
            <p:nvPr/>
          </p:nvSpPr>
          <p:spPr>
            <a:xfrm>
              <a:off x="3514825" y="2449286"/>
              <a:ext cx="1289588" cy="1289588"/>
            </a:xfrm>
            <a:prstGeom prst="ellipse">
              <a:avLst/>
            </a:prstGeom>
            <a:solidFill>
              <a:srgbClr val="7030A0"/>
            </a:solidFill>
            <a:ln w="76200" cap="flat" cmpd="sng">
              <a:solidFill>
                <a:srgbClr val="CC99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 rot="3274">
              <a:off x="3509760" y="2782499"/>
              <a:ext cx="1294446" cy="597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và trình bày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1" name="Google Shape;251;p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8069979">
            <a:off x="3672639" y="3652304"/>
            <a:ext cx="1527801" cy="28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2730021" flipH="1">
            <a:off x="6578760" y="3741641"/>
            <a:ext cx="1527802" cy="28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22920" y="588579"/>
            <a:ext cx="1017492" cy="985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0C3293-9949-E139-BCC2-566FCECF82C5}"/>
              </a:ext>
            </a:extLst>
          </p:cNvPr>
          <p:cNvSpPr txBox="1"/>
          <p:nvPr/>
        </p:nvSpPr>
        <p:spPr>
          <a:xfrm>
            <a:off x="2133604" y="481263"/>
            <a:ext cx="8101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thức thuyết trình giới thiệu</a:t>
            </a:r>
          </a:p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một tác giả văn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10"/>
          <p:cNvPicPr preferRelativeResize="0"/>
          <p:nvPr/>
        </p:nvPicPr>
        <p:blipFill rotWithShape="1">
          <a:blip r:embed="rId3"/>
          <a:srcRect r="-789"/>
          <a:stretch>
            <a:fillRect/>
          </a:stretch>
        </p:blipFill>
        <p:spPr>
          <a:xfrm>
            <a:off x="11240905" y="-995407"/>
            <a:ext cx="1902190" cy="189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0"/>
          <p:cNvPicPr preferRelativeResize="0"/>
          <p:nvPr/>
        </p:nvPicPr>
        <p:blipFill rotWithShape="1">
          <a:blip r:embed="rId3"/>
          <a:srcRect r="-789"/>
          <a:stretch>
            <a:fillRect/>
          </a:stretch>
        </p:blipFill>
        <p:spPr>
          <a:xfrm>
            <a:off x="-792103" y="-824145"/>
            <a:ext cx="1902190" cy="189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Một đơn vị bộ đội chuẩn bị đủ gạo cho 750 người ăn trong 40 ngày - H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150"/>
            <a:ext cx="12192001" cy="17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" name="Google Shape;338;p10"/>
          <p:cNvGrpSpPr/>
          <p:nvPr/>
        </p:nvGrpSpPr>
        <p:grpSpPr>
          <a:xfrm>
            <a:off x="4959546" y="669942"/>
            <a:ext cx="2431899" cy="2574001"/>
            <a:chOff x="4877096" y="1888760"/>
            <a:chExt cx="2431899" cy="3311435"/>
          </a:xfrm>
          <a:solidFill>
            <a:schemeClr val="accent5">
              <a:lumMod val="40000"/>
              <a:lumOff val="60000"/>
            </a:schemeClr>
          </a:solidFill>
        </p:grpSpPr>
        <p:pic>
          <p:nvPicPr>
            <p:cNvPr id="339" name="Google Shape;339;p10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4877096" y="1888760"/>
              <a:ext cx="2431899" cy="3311435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40" name="Google Shape;340;p10"/>
            <p:cNvSpPr/>
            <p:nvPr/>
          </p:nvSpPr>
          <p:spPr>
            <a:xfrm>
              <a:off x="5122044" y="2130725"/>
              <a:ext cx="1942002" cy="282750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 rot="3274">
              <a:off x="5029308" y="2851511"/>
              <a:ext cx="1968121" cy="138578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1">
                  <a:solidFill>
                    <a:srgbClr val="69050A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Bước 1: Chuẩn </a:t>
              </a:r>
              <a:r>
                <a:rPr lang="en-US" sz="3200" b="1" i="1" dirty="0" err="1">
                  <a:solidFill>
                    <a:srgbClr val="69050A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bị</a:t>
              </a:r>
              <a:r>
                <a:rPr lang="en-US" sz="3200" b="1" i="1" dirty="0">
                  <a:solidFill>
                    <a:srgbClr val="69050A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 </a:t>
              </a:r>
              <a:endParaRPr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6398" y="50608"/>
            <a:ext cx="10948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Xác định đề tài/vấn đề, không gian, thời gian thuyết trình</a:t>
            </a:r>
            <a:endParaRPr lang="en-US" sz="2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301FF-A293-BA7F-EF90-8D6940EA36D6}"/>
              </a:ext>
            </a:extLst>
          </p:cNvPr>
          <p:cNvSpPr txBox="1"/>
          <p:nvPr/>
        </p:nvSpPr>
        <p:spPr>
          <a:xfrm>
            <a:off x="56398" y="3678949"/>
            <a:ext cx="12488527" cy="413677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cần trả lời được các câu hỏi: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Người nghe là ai?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Bạn sẽ nói ở đâu?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Nói trong thời gian bao lâu?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Mục đích nói là gì?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Nói cái gì?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Nói như thế nào?...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10"/>
          <p:cNvPicPr preferRelativeResize="0"/>
          <p:nvPr/>
        </p:nvPicPr>
        <p:blipFill rotWithShape="1">
          <a:blip r:embed="rId3"/>
          <a:srcRect r="-789"/>
          <a:stretch>
            <a:fillRect/>
          </a:stretch>
        </p:blipFill>
        <p:spPr>
          <a:xfrm>
            <a:off x="11240905" y="-995407"/>
            <a:ext cx="1902190" cy="189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0"/>
          <p:cNvPicPr preferRelativeResize="0"/>
          <p:nvPr/>
        </p:nvPicPr>
        <p:blipFill rotWithShape="1">
          <a:blip r:embed="rId3"/>
          <a:srcRect r="-789"/>
          <a:stretch>
            <a:fillRect/>
          </a:stretch>
        </p:blipFill>
        <p:spPr>
          <a:xfrm>
            <a:off x="-792103" y="-824145"/>
            <a:ext cx="1902190" cy="189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Một đơn vị bộ đội chuẩn bị đủ gạo cho 750 người ăn trong 40 ngày - H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150"/>
            <a:ext cx="12192001" cy="155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" name="Google Shape;338;p10"/>
          <p:cNvGrpSpPr/>
          <p:nvPr/>
        </p:nvGrpSpPr>
        <p:grpSpPr>
          <a:xfrm>
            <a:off x="4880050" y="477852"/>
            <a:ext cx="2431899" cy="2301601"/>
            <a:chOff x="4877096" y="1888760"/>
            <a:chExt cx="2431899" cy="3311435"/>
          </a:xfrm>
          <a:solidFill>
            <a:schemeClr val="accent5">
              <a:lumMod val="40000"/>
              <a:lumOff val="60000"/>
            </a:schemeClr>
          </a:solidFill>
        </p:grpSpPr>
        <p:pic>
          <p:nvPicPr>
            <p:cNvPr id="339" name="Google Shape;339;p10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4877096" y="1888760"/>
              <a:ext cx="2431899" cy="3311435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40" name="Google Shape;340;p10"/>
            <p:cNvSpPr/>
            <p:nvPr/>
          </p:nvSpPr>
          <p:spPr>
            <a:xfrm>
              <a:off x="5122044" y="2130725"/>
              <a:ext cx="1942002" cy="282750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 rot="3274">
              <a:off x="5029308" y="2769508"/>
              <a:ext cx="1968121" cy="154979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3200" b="1" i="1" u="none" strike="noStrike" kern="0" cap="none" spc="0" normalizeH="0" baseline="0" noProof="0">
                  <a:ln>
                    <a:noFill/>
                  </a:ln>
                  <a:solidFill>
                    <a:srgbClr val="69050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Bước 1: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3200" b="1" i="1" u="none" strike="noStrike" kern="0" cap="none" spc="0" normalizeH="0" baseline="0" noProof="0">
                  <a:ln>
                    <a:noFill/>
                  </a:ln>
                  <a:solidFill>
                    <a:srgbClr val="69050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Chuẩn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69050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bị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69050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 </a:t>
              </a:r>
              <a:endParaRPr kumimoji="0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9615" y="174482"/>
            <a:ext cx="3762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1.2. Tìm ý, lập dàn ý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9BBD9-A206-0BDC-DC57-03A4C9F135B8}"/>
              </a:ext>
            </a:extLst>
          </p:cNvPr>
          <p:cNvSpPr txBox="1"/>
          <p:nvPr/>
        </p:nvSpPr>
        <p:spPr>
          <a:xfrm>
            <a:off x="158992" y="2931510"/>
            <a:ext cx="11680082" cy="3411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chuyển hóa nội dung bài viết thành nội dung bài nói bằng cách: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Tóm tắt các ý chính của bài viết dưới dạng sơ đồ, gạch đầu dòng, từ khóa.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Chuẩn bị phương tiện giao tiếp phi ngôn ngữ hỗ trợ: tranh ảnh, video….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Thiết kế tập tin trình chiếu để hỗ trợ cho bài thuyết trình.</a:t>
            </a:r>
          </a:p>
          <a:p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- Dự kiến các ý kiến phản biện và chuẩn bị phần phản hồi.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1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5400000" flipH="1">
            <a:off x="7149" y="60605"/>
            <a:ext cx="587060" cy="60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94959" y="5220114"/>
            <a:ext cx="997041" cy="1071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8F8847-F781-7C24-75B1-5B14547386B0}"/>
              </a:ext>
            </a:extLst>
          </p:cNvPr>
          <p:cNvSpPr txBox="1"/>
          <p:nvPr/>
        </p:nvSpPr>
        <p:spPr>
          <a:xfrm>
            <a:off x="954282" y="215090"/>
            <a:ext cx="11590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 bị phiếu ghi chép để nghe và trao đổi trong buổi thuyết trình</a:t>
            </a:r>
            <a:endParaRPr lang="en-US" sz="2800" b="1" i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68F28E-9521-FC10-DDB7-E1FC9A574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279" y="738310"/>
            <a:ext cx="8051584" cy="5726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www.freeppt7.co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962</Words>
  <Application>Microsoft Office PowerPoint</Application>
  <PresentationFormat>Widescreen</PresentationFormat>
  <Paragraphs>130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Microsoft YaHei</vt:lpstr>
      <vt:lpstr>Arial</vt:lpstr>
      <vt:lpstr>Calibri</vt:lpstr>
      <vt:lpstr>Times New Roman</vt:lpstr>
      <vt:lpstr>www.freeppt7.com</vt:lpstr>
      <vt:lpstr>1-www.freeppt7.com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www.jpppt.com</dc:creator>
  <cp:lastModifiedBy>Đặng Bích Huyền</cp:lastModifiedBy>
  <cp:revision>21</cp:revision>
  <dcterms:created xsi:type="dcterms:W3CDTF">2018-06-03T06:40:00Z</dcterms:created>
  <dcterms:modified xsi:type="dcterms:W3CDTF">2023-08-11T11:15:37Z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B99A26151C3A4B5F8EBD1A1BE86159A2</vt:lpwstr>
  </property>
  <property fmtid="{D5CDD505-2E9C-101B-9397-08002B2CF9AE}" pid="3" name="KSOProductBuildVer">
    <vt:lpwstr>1033-11.2.0.11254</vt:lpwstr>
  </property>
</Properties>
</file>