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84" r:id="rId3"/>
    <p:sldId id="285" r:id="rId4"/>
    <p:sldId id="286" r:id="rId5"/>
    <p:sldId id="262" r:id="rId6"/>
    <p:sldId id="287" r:id="rId7"/>
    <p:sldId id="265" r:id="rId8"/>
    <p:sldId id="28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9" r:id="rId18"/>
    <p:sldId id="299" r:id="rId19"/>
    <p:sldId id="300" r:id="rId20"/>
    <p:sldId id="301" r:id="rId21"/>
    <p:sldId id="290" r:id="rId22"/>
    <p:sldId id="302" r:id="rId23"/>
    <p:sldId id="303" r:id="rId24"/>
    <p:sldId id="304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  <a:srgbClr val="68704B"/>
    <a:srgbClr val="F2F2F2"/>
    <a:srgbClr val="CEB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F57A-28C8-4B43-B071-76FA73B7C008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5E033-BE50-4306-A274-7C9333946F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77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2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53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2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1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6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235C46-D8A1-475E-A123-9E9D86CDDE83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76315-7954-4B46-8114-91C152ABA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0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80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5B8F856-71B5-4B70-B8E4-27EA872A78A3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">
            <a:extLst>
              <a:ext uri="{FF2B5EF4-FFF2-40B4-BE49-F238E27FC236}">
                <a16:creationId xmlns="" xmlns:a16="http://schemas.microsoft.com/office/drawing/2014/main" id="{4D0DDEB9-F8FA-4DA0-B7DB-9326060AC059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5" name="Freeform 1224">
              <a:extLst>
                <a:ext uri="{FF2B5EF4-FFF2-40B4-BE49-F238E27FC236}">
                  <a16:creationId xmlns="" xmlns:a16="http://schemas.microsoft.com/office/drawing/2014/main" id="{1FF6806C-DFD5-4268-992F-83BEF0FF0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" name="组合 1337">
              <a:extLst>
                <a:ext uri="{FF2B5EF4-FFF2-40B4-BE49-F238E27FC236}">
                  <a16:creationId xmlns="" xmlns:a16="http://schemas.microsoft.com/office/drawing/2014/main" id="{41AD654E-6682-4783-9551-E0ECEF4C7A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组合 521">
              <a:extLst>
                <a:ext uri="{FF2B5EF4-FFF2-40B4-BE49-F238E27FC236}">
                  <a16:creationId xmlns="" xmlns:a16="http://schemas.microsoft.com/office/drawing/2014/main" id="{390BDDF3-FF54-4DDE-8E03-1F5045F7D5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椭圆 1338">
            <a:extLst>
              <a:ext uri="{FF2B5EF4-FFF2-40B4-BE49-F238E27FC236}">
                <a16:creationId xmlns="" xmlns:a16="http://schemas.microsoft.com/office/drawing/2014/main" id="{AA80EAD7-B0D9-496B-BD7B-6BDA8EC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785" y="578869"/>
            <a:ext cx="5581650" cy="55800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FDFBE9"/>
                </a:solidFill>
              </a:rPr>
              <a:t> </a:t>
            </a:r>
            <a:endParaRPr lang="zh-CN" altLang="en-US" sz="1800">
              <a:solidFill>
                <a:srgbClr val="FDFBE9"/>
              </a:solidFill>
            </a:endParaRPr>
          </a:p>
        </p:txBody>
      </p:sp>
      <p:sp>
        <p:nvSpPr>
          <p:cNvPr id="12" name="椭圆 1339">
            <a:extLst>
              <a:ext uri="{FF2B5EF4-FFF2-40B4-BE49-F238E27FC236}">
                <a16:creationId xmlns="" xmlns:a16="http://schemas.microsoft.com/office/drawing/2014/main" id="{195C4C53-94A1-4F7C-B7A8-68C59187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22" y="459807"/>
            <a:ext cx="5819775" cy="5818187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BE9"/>
              </a:solidFill>
            </a:endParaRPr>
          </a:p>
        </p:txBody>
      </p:sp>
      <p:pic>
        <p:nvPicPr>
          <p:cNvPr id="13" name="组合 1366">
            <a:extLst>
              <a:ext uri="{FF2B5EF4-FFF2-40B4-BE49-F238E27FC236}">
                <a16:creationId xmlns="" xmlns:a16="http://schemas.microsoft.com/office/drawing/2014/main" id="{78F8E711-DA52-410F-A6BC-7261CA43C33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94" y="1945505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DC0EC2A-0BD4-4BF8-8906-DE8461221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80" y="-1"/>
            <a:ext cx="4564856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CA9BD4F3-DA8A-4A42-8F4B-4C6D1B6BE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687" y="-1"/>
            <a:ext cx="45648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761" y="2234417"/>
            <a:ext cx="10384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Sitka Text" panose="02000505000000020004" pitchFamily="2" charset="0"/>
              </a:rPr>
              <a:t>CHÀO MỪNG CÁC EM </a:t>
            </a:r>
            <a:br>
              <a:rPr lang="en-US" sz="5400" b="1" dirty="0" smtClean="0">
                <a:solidFill>
                  <a:srgbClr val="0070C0"/>
                </a:solidFill>
                <a:latin typeface="Sitka Text" panose="02000505000000020004" pitchFamily="2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Sitka Text" panose="02000505000000020004" pitchFamily="2" charset="0"/>
              </a:rPr>
              <a:t>ĐẾN VỚI TIẾT HỌC HÔM NAY</a:t>
            </a:r>
            <a:endParaRPr lang="en-US" sz="5400" b="1" dirty="0">
              <a:solidFill>
                <a:srgbClr val="0070C0"/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59" y="18142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1973"/>
            <a:ext cx="8878857" cy="6380684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3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41924" y="691305"/>
            <a:ext cx="862084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3.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sử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pháp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nghiên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cứu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 algn="just"/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viết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chủ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yếu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sử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dụng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phương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pháp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tích</a:t>
            </a:r>
            <a:r>
              <a:rPr lang="en-US" sz="2400" dirty="0">
                <a:solidFill>
                  <a:srgbClr val="0070C0"/>
                </a:solidFill>
              </a:rPr>
              <a:t> – </a:t>
            </a:r>
            <a:r>
              <a:rPr lang="en-US" sz="2400" dirty="0" err="1">
                <a:solidFill>
                  <a:srgbClr val="0070C0"/>
                </a:solidFill>
              </a:rPr>
              <a:t>tổng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hợp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</a:p>
          <a:p>
            <a:pPr indent="457200" algn="just"/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Thể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hiện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chỗ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tích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bằng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chứng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Nguyễn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Chiểu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khái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đặc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điểm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giả</a:t>
            </a:r>
            <a:endParaRPr lang="en-US" sz="2400" dirty="0">
              <a:solidFill>
                <a:srgbClr val="0070C0"/>
              </a:solidFill>
            </a:endParaRPr>
          </a:p>
          <a:p>
            <a:pPr indent="457200"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4.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rút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kinh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nghiệm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giới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thiệu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 algn="just"/>
            <a:r>
              <a:rPr lang="en-US" sz="2400" dirty="0" err="1" smtClean="0">
                <a:solidFill>
                  <a:srgbClr val="0070C0"/>
                </a:solidFill>
              </a:rPr>
              <a:t>Gợi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ý:</a:t>
            </a:r>
          </a:p>
          <a:p>
            <a:pPr indent="457200" algn="just"/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Cần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rõ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vấn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hỏi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nghiên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cứu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viết</a:t>
            </a:r>
            <a:endParaRPr lang="en-US" sz="2400" dirty="0">
              <a:solidFill>
                <a:srgbClr val="0070C0"/>
              </a:solidFill>
            </a:endParaRPr>
          </a:p>
          <a:p>
            <a:pPr indent="457200" algn="just"/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Cần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tích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bằng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chứng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tỏ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đặc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điểm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nghệ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thuật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giả</a:t>
            </a:r>
            <a:endParaRPr lang="en-US" sz="2400" dirty="0">
              <a:solidFill>
                <a:srgbClr val="0070C0"/>
              </a:solidFill>
            </a:endParaRPr>
          </a:p>
          <a:p>
            <a:pPr indent="457200" algn="just"/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Với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nhiều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loại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tìm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hiểu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đặc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sắc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từng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loại</a:t>
            </a:r>
            <a:endParaRPr lang="en-US" sz="2400" dirty="0">
              <a:solidFill>
                <a:srgbClr val="0070C0"/>
              </a:solidFill>
            </a:endParaRPr>
          </a:p>
          <a:p>
            <a:pPr indent="457200" algn="just"/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rõ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đặc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điểm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thông</a:t>
            </a:r>
            <a:r>
              <a:rPr lang="en-US" sz="2400" dirty="0">
                <a:solidFill>
                  <a:srgbClr val="0070C0"/>
                </a:solidFill>
              </a:rPr>
              <a:t> qua </a:t>
            </a:r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niệm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nghệ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thuật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giả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7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1. </a:t>
            </a:r>
            <a:r>
              <a:rPr lang="en-US" sz="3600" b="1" dirty="0" err="1">
                <a:solidFill>
                  <a:srgbClr val="FF0000"/>
                </a:solidFill>
              </a:rPr>
              <a:t>Ngữ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liệu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tham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khảo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b="1" dirty="0" err="1">
                <a:solidFill>
                  <a:srgbClr val="FF9409"/>
                </a:solidFill>
              </a:rPr>
              <a:t>Câu</a:t>
            </a:r>
            <a:r>
              <a:rPr lang="en-US" sz="3600" b="1" dirty="0">
                <a:solidFill>
                  <a:srgbClr val="FF9409"/>
                </a:solidFill>
              </a:rPr>
              <a:t> 1. </a:t>
            </a:r>
            <a:r>
              <a:rPr lang="en-US" sz="3600" b="1" dirty="0" err="1">
                <a:solidFill>
                  <a:srgbClr val="FF9409"/>
                </a:solidFill>
              </a:rPr>
              <a:t>Bài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viết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nghiên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cứu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về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vấn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đề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gì</a:t>
            </a:r>
            <a:r>
              <a:rPr lang="en-US" sz="3600" b="1" dirty="0">
                <a:solidFill>
                  <a:srgbClr val="FF9409"/>
                </a:solidFill>
              </a:rPr>
              <a:t>? </a:t>
            </a:r>
            <a:r>
              <a:rPr lang="en-US" sz="3600" b="1" dirty="0" err="1">
                <a:solidFill>
                  <a:srgbClr val="FF9409"/>
                </a:solidFill>
              </a:rPr>
              <a:t>Câu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hỏi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nghiên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cứu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là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gì</a:t>
            </a:r>
            <a:r>
              <a:rPr lang="en-US" sz="3600" b="1" dirty="0">
                <a:solidFill>
                  <a:srgbClr val="FF9409"/>
                </a:solidFill>
              </a:rPr>
              <a:t>?</a:t>
            </a:r>
            <a:endParaRPr lang="en-US" sz="3600" dirty="0">
              <a:solidFill>
                <a:srgbClr val="FF9409"/>
              </a:solidFill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b="1" dirty="0" err="1">
                <a:solidFill>
                  <a:srgbClr val="0070C0"/>
                </a:solidFill>
              </a:rPr>
              <a:t>Vấn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đề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Đặc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điểm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truyện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ngắn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trào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phúng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Nguyễn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Công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Hoan</a:t>
            </a:r>
            <a:endParaRPr lang="en-US" sz="3600" dirty="0">
              <a:solidFill>
                <a:srgbClr val="0070C0"/>
              </a:solidFill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nghiên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cứu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Truyện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ngắn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trào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phúng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Nguyễn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Công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Hoan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đặc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điểm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gì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tiêu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biểu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về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nội</a:t>
            </a:r>
            <a:r>
              <a:rPr lang="en-US" sz="3600" dirty="0">
                <a:solidFill>
                  <a:srgbClr val="0070C0"/>
                </a:solidFill>
              </a:rPr>
              <a:t> dung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nghệ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thuật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pPr indent="457200" algn="just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549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1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549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2922" y="519658"/>
            <a:ext cx="79980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02" y="1735886"/>
            <a:ext cx="7914306" cy="36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6185" y="5204014"/>
            <a:ext cx="84227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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0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9409"/>
                </a:solidFill>
              </a:rPr>
              <a:t>Câu</a:t>
            </a:r>
            <a:r>
              <a:rPr lang="en-US" sz="3600" b="1" dirty="0">
                <a:solidFill>
                  <a:srgbClr val="FF9409"/>
                </a:solidFill>
              </a:rPr>
              <a:t> 3. </a:t>
            </a:r>
            <a:r>
              <a:rPr lang="en-US" sz="3600" b="1" dirty="0" err="1">
                <a:solidFill>
                  <a:srgbClr val="FF9409"/>
                </a:solidFill>
              </a:rPr>
              <a:t>Nêu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nội</a:t>
            </a:r>
            <a:r>
              <a:rPr lang="en-US" sz="3600" b="1" dirty="0">
                <a:solidFill>
                  <a:srgbClr val="FF9409"/>
                </a:solidFill>
              </a:rPr>
              <a:t> dung </a:t>
            </a:r>
            <a:r>
              <a:rPr lang="en-US" sz="3600" b="1" dirty="0" err="1">
                <a:solidFill>
                  <a:srgbClr val="FF9409"/>
                </a:solidFill>
              </a:rPr>
              <a:t>chính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của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phần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giới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thiệu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và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kết</a:t>
            </a:r>
            <a:r>
              <a:rPr lang="en-US" sz="3600" b="1" dirty="0">
                <a:solidFill>
                  <a:srgbClr val="FF9409"/>
                </a:solidFill>
              </a:rPr>
              <a:t> </a:t>
            </a:r>
            <a:r>
              <a:rPr lang="en-US" sz="3600" b="1" dirty="0" err="1">
                <a:solidFill>
                  <a:srgbClr val="FF9409"/>
                </a:solidFill>
              </a:rPr>
              <a:t>luận</a:t>
            </a:r>
            <a:r>
              <a:rPr lang="en-US" sz="3600" b="1" dirty="0">
                <a:solidFill>
                  <a:srgbClr val="FF9409"/>
                </a:solidFill>
              </a:rPr>
              <a:t>.</a:t>
            </a:r>
            <a:endParaRPr lang="en-US" sz="3600" dirty="0">
              <a:solidFill>
                <a:srgbClr val="FF9409"/>
              </a:solidFill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b="1" dirty="0" err="1">
                <a:solidFill>
                  <a:srgbClr val="0070C0"/>
                </a:solidFill>
              </a:rPr>
              <a:t>Phần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giới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thiệu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Khái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quát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đặc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điểm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tiếng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cười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kích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trong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sáng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Nguyễn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Công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Hoan</a:t>
            </a:r>
            <a:endParaRPr lang="en-US" sz="3600" dirty="0">
              <a:solidFill>
                <a:srgbClr val="0070C0"/>
              </a:solidFill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b="1" dirty="0" err="1">
                <a:solidFill>
                  <a:srgbClr val="0070C0"/>
                </a:solidFill>
              </a:rPr>
              <a:t>Phần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luận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Khái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quát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về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vai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trò</a:t>
            </a:r>
            <a:r>
              <a:rPr lang="en-US" sz="3600" dirty="0">
                <a:solidFill>
                  <a:srgbClr val="0070C0"/>
                </a:solidFill>
              </a:rPr>
              <a:t> “</a:t>
            </a:r>
            <a:r>
              <a:rPr lang="en-US" sz="3600" dirty="0" err="1">
                <a:solidFill>
                  <a:srgbClr val="0070C0"/>
                </a:solidFill>
              </a:rPr>
              <a:t>Người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mở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đường</a:t>
            </a:r>
            <a:r>
              <a:rPr lang="en-US" sz="3600" dirty="0">
                <a:solidFill>
                  <a:srgbClr val="0070C0"/>
                </a:solidFill>
              </a:rPr>
              <a:t>” </a:t>
            </a:r>
            <a:r>
              <a:rPr lang="en-US" sz="3600" dirty="0" err="1">
                <a:solidFill>
                  <a:srgbClr val="0070C0"/>
                </a:solidFill>
              </a:rPr>
              <a:t>của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Nguyễn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Công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Hoan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trong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việc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xây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dựng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phát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triển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truyện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ngắn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hiện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đại</a:t>
            </a:r>
            <a:endParaRPr lang="en-US" sz="3600" dirty="0">
              <a:solidFill>
                <a:srgbClr val="0070C0"/>
              </a:solidFill>
            </a:endParaRPr>
          </a:p>
          <a:p>
            <a:pPr indent="457200" algn="just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8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en-US" sz="2200" b="1" dirty="0" err="1">
                <a:solidFill>
                  <a:srgbClr val="FF9409"/>
                </a:solidFill>
              </a:rPr>
              <a:t>Câu</a:t>
            </a:r>
            <a:r>
              <a:rPr lang="en-US" sz="2200" b="1" dirty="0">
                <a:solidFill>
                  <a:srgbClr val="FF9409"/>
                </a:solidFill>
              </a:rPr>
              <a:t> 4. </a:t>
            </a:r>
            <a:r>
              <a:rPr lang="en-US" sz="2200" b="1" dirty="0" err="1">
                <a:solidFill>
                  <a:srgbClr val="FF9409"/>
                </a:solidFill>
              </a:rPr>
              <a:t>Tác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giả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đã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trình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bày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hai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phương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diện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chính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trong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truyện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ngắn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Nguyễn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Công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Hoan</a:t>
            </a:r>
            <a:r>
              <a:rPr lang="en-US" sz="2200" b="1" dirty="0">
                <a:solidFill>
                  <a:srgbClr val="FF9409"/>
                </a:solidFill>
              </a:rPr>
              <a:t>: </a:t>
            </a:r>
            <a:r>
              <a:rPr lang="en-US" sz="2200" b="1" dirty="0" err="1">
                <a:solidFill>
                  <a:srgbClr val="FF9409"/>
                </a:solidFill>
              </a:rPr>
              <a:t>đề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tài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mâu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thuẫn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giàu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nghèo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và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bút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pháp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xây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dựng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cốt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truyện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trào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phúng</a:t>
            </a:r>
            <a:r>
              <a:rPr lang="en-US" sz="2200" b="1" dirty="0">
                <a:solidFill>
                  <a:srgbClr val="FF9409"/>
                </a:solidFill>
              </a:rPr>
              <a:t>. Theo </a:t>
            </a:r>
            <a:r>
              <a:rPr lang="en-US" sz="2200" b="1" dirty="0" err="1">
                <a:solidFill>
                  <a:srgbClr val="FF9409"/>
                </a:solidFill>
              </a:rPr>
              <a:t>bạn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còn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có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thể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nói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đến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phương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diện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nào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khác</a:t>
            </a:r>
            <a:r>
              <a:rPr lang="en-US" sz="2200" b="1" dirty="0">
                <a:solidFill>
                  <a:srgbClr val="FF9409"/>
                </a:solidFill>
              </a:rPr>
              <a:t> hay </a:t>
            </a:r>
            <a:r>
              <a:rPr lang="en-US" sz="2200" b="1" dirty="0" err="1">
                <a:solidFill>
                  <a:srgbClr val="FF9409"/>
                </a:solidFill>
              </a:rPr>
              <a:t>không</a:t>
            </a:r>
            <a:r>
              <a:rPr lang="en-US" sz="2200" b="1" dirty="0">
                <a:solidFill>
                  <a:srgbClr val="FF9409"/>
                </a:solidFill>
              </a:rPr>
              <a:t>, </a:t>
            </a:r>
            <a:r>
              <a:rPr lang="en-US" sz="2200" b="1" dirty="0" err="1">
                <a:solidFill>
                  <a:srgbClr val="FF9409"/>
                </a:solidFill>
              </a:rPr>
              <a:t>như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ngôn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ngữ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kể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chuyện</a:t>
            </a:r>
            <a:r>
              <a:rPr lang="en-US" sz="2200" b="1" dirty="0">
                <a:solidFill>
                  <a:srgbClr val="FF9409"/>
                </a:solidFill>
              </a:rPr>
              <a:t>, </a:t>
            </a:r>
            <a:r>
              <a:rPr lang="en-US" sz="2200" b="1" dirty="0" err="1">
                <a:solidFill>
                  <a:srgbClr val="FF9409"/>
                </a:solidFill>
              </a:rPr>
              <a:t>nghệ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thuật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xây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dựng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nhân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vật</a:t>
            </a:r>
            <a:r>
              <a:rPr lang="en-US" sz="2200" b="1" dirty="0">
                <a:solidFill>
                  <a:srgbClr val="FF9409"/>
                </a:solidFill>
              </a:rPr>
              <a:t>,…? </a:t>
            </a:r>
            <a:r>
              <a:rPr lang="en-US" sz="2200" b="1" dirty="0" err="1">
                <a:solidFill>
                  <a:srgbClr val="FF9409"/>
                </a:solidFill>
              </a:rPr>
              <a:t>Tại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sao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tác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giả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không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đề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cập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đến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tất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cả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những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phương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diện</a:t>
            </a:r>
            <a:r>
              <a:rPr lang="en-US" sz="2200" b="1" dirty="0">
                <a:solidFill>
                  <a:srgbClr val="FF9409"/>
                </a:solidFill>
              </a:rPr>
              <a:t> </a:t>
            </a:r>
            <a:r>
              <a:rPr lang="en-US" sz="2200" b="1" dirty="0" err="1">
                <a:solidFill>
                  <a:srgbClr val="FF9409"/>
                </a:solidFill>
              </a:rPr>
              <a:t>đó</a:t>
            </a:r>
            <a:r>
              <a:rPr lang="en-US" sz="2200" b="1" dirty="0">
                <a:solidFill>
                  <a:srgbClr val="FF9409"/>
                </a:solidFill>
              </a:rPr>
              <a:t>?</a:t>
            </a:r>
            <a:endParaRPr lang="en-US" sz="2200" dirty="0">
              <a:solidFill>
                <a:srgbClr val="FF9409"/>
              </a:solidFill>
            </a:endParaRPr>
          </a:p>
          <a:p>
            <a:pPr indent="457200" algn="just"/>
            <a:r>
              <a:rPr lang="en-US" sz="2200" b="1" dirty="0" err="1">
                <a:solidFill>
                  <a:srgbClr val="0070C0"/>
                </a:solidFill>
              </a:rPr>
              <a:t>Nhan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đề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của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viết</a:t>
            </a:r>
            <a:r>
              <a:rPr lang="en-US" sz="2200" b="1" dirty="0">
                <a:solidFill>
                  <a:srgbClr val="0070C0"/>
                </a:solidFill>
              </a:rPr>
              <a:t> “</a:t>
            </a:r>
            <a:r>
              <a:rPr lang="en-US" sz="2200" b="1" dirty="0" err="1">
                <a:solidFill>
                  <a:srgbClr val="0070C0"/>
                </a:solidFill>
              </a:rPr>
              <a:t>Đọc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lại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truyện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ngắn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trào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phúng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của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Nguyễn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Công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Hoan</a:t>
            </a:r>
            <a:r>
              <a:rPr lang="en-US" sz="2200" b="1" dirty="0">
                <a:solidFill>
                  <a:srgbClr val="0070C0"/>
                </a:solidFill>
              </a:rPr>
              <a:t>” </a:t>
            </a:r>
            <a:r>
              <a:rPr lang="en-US" sz="2200" b="1" dirty="0" err="1">
                <a:solidFill>
                  <a:srgbClr val="0070C0"/>
                </a:solidFill>
              </a:rPr>
              <a:t>đã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cho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thấy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trong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khuôn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khổ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viết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này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người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viết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muốn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nhấn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mạnh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những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đặc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điểm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mà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đối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với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bản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thân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người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viết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là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mới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mẻ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đặc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sắc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về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truyện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ngắn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trào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phúng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Nguyễn</a:t>
            </a:r>
            <a:r>
              <a:rPr lang="en-US" sz="2200" b="1" dirty="0">
                <a:solidFill>
                  <a:srgbClr val="0070C0"/>
                </a:solidFill>
              </a:rPr>
              <a:t> Cong </a:t>
            </a:r>
            <a:r>
              <a:rPr lang="en-US" sz="2200" b="1" dirty="0" err="1">
                <a:solidFill>
                  <a:srgbClr val="0070C0"/>
                </a:solidFill>
              </a:rPr>
              <a:t>Hoan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chứ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không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có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mong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muốn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thực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hiện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một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công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trình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khái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quát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đầy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đủ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trọn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vẹn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các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đặc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điểm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về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truyện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ngắn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trào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phúng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của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Nguyễn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Công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Hoan</a:t>
            </a:r>
            <a:endParaRPr lang="en-US" sz="2200" b="1" dirty="0">
              <a:solidFill>
                <a:srgbClr val="0070C0"/>
              </a:solidFill>
            </a:endParaRPr>
          </a:p>
          <a:p>
            <a:pPr indent="457200" algn="just"/>
            <a:r>
              <a:rPr lang="en-US" sz="2200" b="1" dirty="0">
                <a:solidFill>
                  <a:srgbClr val="7030A0"/>
                </a:solidFill>
                <a:sym typeface="Wingdings 3" panose="05040102010807070707" pitchFamily="18" charset="2"/>
              </a:rPr>
              <a:t>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Khi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viết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bài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giới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thiệu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về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một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tác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giả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văn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học</a:t>
            </a:r>
            <a:r>
              <a:rPr lang="en-US" sz="2200" b="1" i="1" dirty="0">
                <a:solidFill>
                  <a:srgbClr val="7030A0"/>
                </a:solidFill>
              </a:rPr>
              <a:t>, </a:t>
            </a:r>
            <a:r>
              <a:rPr lang="en-US" sz="2200" b="1" i="1" dirty="0" err="1">
                <a:solidFill>
                  <a:srgbClr val="7030A0"/>
                </a:solidFill>
              </a:rPr>
              <a:t>tùy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vào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mục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đích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viết</a:t>
            </a:r>
            <a:r>
              <a:rPr lang="en-US" sz="2200" b="1" i="1" dirty="0">
                <a:solidFill>
                  <a:srgbClr val="7030A0"/>
                </a:solidFill>
              </a:rPr>
              <a:t>, </a:t>
            </a:r>
            <a:r>
              <a:rPr lang="en-US" sz="2200" b="1" i="1" dirty="0" err="1">
                <a:solidFill>
                  <a:srgbClr val="7030A0"/>
                </a:solidFill>
              </a:rPr>
              <a:t>vấn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đề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nghiên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cứu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và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câu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hỏi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nghiên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cứu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có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thể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lựa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chọn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những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điểm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nhấn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trong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đặc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điểm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nghệ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thuật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của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tác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giả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để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triển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khai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thành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các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luận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điểm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đó</a:t>
            </a:r>
            <a:endParaRPr lang="en-US" sz="2200" b="1" dirty="0">
              <a:solidFill>
                <a:srgbClr val="7030A0"/>
              </a:solidFill>
            </a:endParaRPr>
          </a:p>
          <a:p>
            <a:pPr indent="457200" algn="just"/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en-US" sz="3200" b="1" dirty="0" err="1">
                <a:solidFill>
                  <a:srgbClr val="FF9409"/>
                </a:solidFill>
              </a:rPr>
              <a:t>Câu</a:t>
            </a:r>
            <a:r>
              <a:rPr lang="en-US" sz="3200" b="1" dirty="0">
                <a:solidFill>
                  <a:srgbClr val="FF9409"/>
                </a:solidFill>
              </a:rPr>
              <a:t> 5. </a:t>
            </a:r>
            <a:r>
              <a:rPr lang="en-US" sz="3200" b="1" dirty="0" err="1">
                <a:solidFill>
                  <a:srgbClr val="FF9409"/>
                </a:solidFill>
              </a:rPr>
              <a:t>Tác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giả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đã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trình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bày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bằng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chứng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theo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những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cách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thức</a:t>
            </a:r>
            <a:r>
              <a:rPr lang="en-US" sz="3200" b="1" dirty="0">
                <a:solidFill>
                  <a:srgbClr val="FF9409"/>
                </a:solidFill>
              </a:rPr>
              <a:t> </a:t>
            </a:r>
            <a:r>
              <a:rPr lang="en-US" sz="3200" b="1" dirty="0" err="1">
                <a:solidFill>
                  <a:srgbClr val="FF9409"/>
                </a:solidFill>
              </a:rPr>
              <a:t>nào</a:t>
            </a:r>
            <a:r>
              <a:rPr lang="en-US" sz="3200" b="1" dirty="0">
                <a:solidFill>
                  <a:srgbClr val="FF9409"/>
                </a:solidFill>
              </a:rPr>
              <a:t>?</a:t>
            </a:r>
            <a:endParaRPr lang="en-US" sz="3200" dirty="0">
              <a:solidFill>
                <a:srgbClr val="FF9409"/>
              </a:solidFill>
            </a:endParaRPr>
          </a:p>
          <a:p>
            <a:pPr indent="457200" algn="just"/>
            <a:r>
              <a:rPr lang="en-US" sz="3200" b="1" dirty="0" err="1">
                <a:solidFill>
                  <a:srgbClr val="0070C0"/>
                </a:solidFill>
              </a:rPr>
              <a:t>Tác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giả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bày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chứng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hai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cách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  <a:p>
            <a:pPr indent="457200" algn="just"/>
            <a:r>
              <a:rPr lang="en-US" sz="3200" b="1" dirty="0">
                <a:solidFill>
                  <a:srgbClr val="0070C0"/>
                </a:solidFill>
              </a:rPr>
              <a:t>1/ </a:t>
            </a:r>
            <a:r>
              <a:rPr lang="en-US" sz="3200" b="1" dirty="0" err="1">
                <a:solidFill>
                  <a:srgbClr val="0070C0"/>
                </a:solidFill>
              </a:rPr>
              <a:t>Dẫn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nguyên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văn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chứng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truyện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ngắn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để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phân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tích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sym typeface="Wingdings 3" panose="05040102010807070707" pitchFamily="18" charset="2"/>
              </a:rPr>
              <a:t>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chứng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sinh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cụ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thể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dễ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dàng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phân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tích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sâu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giá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trị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nội</a:t>
            </a:r>
            <a:r>
              <a:rPr lang="en-US" sz="3200" b="1" dirty="0">
                <a:solidFill>
                  <a:srgbClr val="0070C0"/>
                </a:solidFill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nghệ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thuật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của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chứng</a:t>
            </a:r>
            <a:endParaRPr lang="en-US" sz="3200" b="1" dirty="0">
              <a:solidFill>
                <a:srgbClr val="0070C0"/>
              </a:solidFill>
            </a:endParaRPr>
          </a:p>
          <a:p>
            <a:pPr indent="457200" algn="just"/>
            <a:r>
              <a:rPr lang="en-US" sz="3200" b="1" dirty="0">
                <a:solidFill>
                  <a:srgbClr val="0070C0"/>
                </a:solidFill>
              </a:rPr>
              <a:t>2/ </a:t>
            </a:r>
            <a:r>
              <a:rPr lang="en-US" sz="3200" b="1" dirty="0" err="1">
                <a:solidFill>
                  <a:srgbClr val="0070C0"/>
                </a:solidFill>
              </a:rPr>
              <a:t>Dẫn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gián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tiếp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tóm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nội</a:t>
            </a:r>
            <a:r>
              <a:rPr lang="en-US" sz="3200" b="1" dirty="0">
                <a:solidFill>
                  <a:srgbClr val="0070C0"/>
                </a:solidFill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truyện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ngắn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để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phân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tích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sym typeface="Wingdings 3" panose="05040102010807070707" pitchFamily="18" charset="2"/>
              </a:rPr>
              <a:t>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chứng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ra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ngắn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gọn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dễ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dàng</a:t>
            </a:r>
            <a:r>
              <a:rPr lang="en-US" sz="3200" b="1" dirty="0">
                <a:solidFill>
                  <a:srgbClr val="0070C0"/>
                </a:solidFill>
              </a:rPr>
              <a:t> so </a:t>
            </a:r>
            <a:r>
              <a:rPr lang="en-US" sz="3200" b="1" dirty="0" err="1">
                <a:solidFill>
                  <a:srgbClr val="0070C0"/>
                </a:solidFill>
              </a:rPr>
              <a:t>sánh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đối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chiếu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tổng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hợp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nhiều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chứng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endParaRPr lang="en-US" sz="3200" b="1" dirty="0">
              <a:solidFill>
                <a:srgbClr val="0070C0"/>
              </a:solidFill>
            </a:endParaRPr>
          </a:p>
          <a:p>
            <a:pPr indent="457200" algn="just"/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9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=""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=""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=""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=""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>
            <a:extLst>
              <a:ext uri="{FF2B5EF4-FFF2-40B4-BE49-F238E27FC236}">
                <a16:creationId xmlns="" xmlns:a16="http://schemas.microsoft.com/office/drawing/2014/main" id="{9B50709A-1981-4AED-BF73-751B0D76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860" y="615061"/>
            <a:ext cx="3888414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BE9"/>
              </a:solidFill>
            </a:endParaRPr>
          </a:p>
        </p:txBody>
      </p:sp>
      <p:sp>
        <p:nvSpPr>
          <p:cNvPr id="9" name="椭圆 628">
            <a:extLst>
              <a:ext uri="{FF2B5EF4-FFF2-40B4-BE49-F238E27FC236}">
                <a16:creationId xmlns="" xmlns:a16="http://schemas.microsoft.com/office/drawing/2014/main" id="{276B0A67-400E-4918-A8CD-82BCE942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BE9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068496B-6DF0-4A24-95BC-5229DBE5B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55" y="2942187"/>
            <a:ext cx="5897859" cy="31269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5138" y="1431909"/>
            <a:ext cx="9649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BÀI GIỚI THIỆU</a:t>
            </a:r>
            <a:b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TÁC GIẢ VĂN HỌC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0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8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18142"/>
            <a:ext cx="8901297" cy="6855749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166702" y="656823"/>
            <a:ext cx="7669864" cy="59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1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3208AAC5-3D68-4997-9208-E2A61732C5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83" y="4246875"/>
            <a:ext cx="3100883" cy="2650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2" y="361279"/>
            <a:ext cx="4494726" cy="5226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950" y="1068947"/>
            <a:ext cx="4632303" cy="552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8468">
            <a:off x="10364341" y="-88203"/>
            <a:ext cx="1977122" cy="208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3688">
            <a:off x="13775" y="-75924"/>
            <a:ext cx="1713680" cy="190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4EC2B519-1F20-4926-8DF2-F834686A70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290" y="5572039"/>
            <a:ext cx="1924710" cy="1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0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18142"/>
            <a:ext cx="8901297" cy="6855749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353378" y="695459"/>
            <a:ext cx="7727630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=""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=""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=""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=""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>
            <a:extLst>
              <a:ext uri="{FF2B5EF4-FFF2-40B4-BE49-F238E27FC236}">
                <a16:creationId xmlns="" xmlns:a16="http://schemas.microsoft.com/office/drawing/2014/main" id="{9B50709A-1981-4AED-BF73-751B0D76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860" y="615061"/>
            <a:ext cx="3888414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BE9"/>
              </a:solidFill>
            </a:endParaRPr>
          </a:p>
        </p:txBody>
      </p:sp>
      <p:sp>
        <p:nvSpPr>
          <p:cNvPr id="9" name="椭圆 628">
            <a:extLst>
              <a:ext uri="{FF2B5EF4-FFF2-40B4-BE49-F238E27FC236}">
                <a16:creationId xmlns="" xmlns:a16="http://schemas.microsoft.com/office/drawing/2014/main" id="{276B0A67-400E-4918-A8CD-82BCE942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BE9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068496B-6DF0-4A24-95BC-5229DBE5B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55" y="2942187"/>
            <a:ext cx="5897859" cy="31269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455" y="1431909"/>
            <a:ext cx="4487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28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0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8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0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6195"/>
            <a:ext cx="12204700" cy="6894195"/>
          </a:xfrm>
          <a:prstGeom prst="rect">
            <a:avLst/>
          </a:prstGeom>
        </p:spPr>
      </p:pic>
      <p:pic>
        <p:nvPicPr>
          <p:cNvPr id="4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>
            <a:off x="0" y="1970"/>
            <a:ext cx="5355586" cy="2779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095" y="2441406"/>
            <a:ext cx="1176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chân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thành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bạn</a:t>
            </a:r>
            <a:endParaRPr lang="en-US" sz="6000" b="1" dirty="0" smtClean="0">
              <a:ln w="0">
                <a:solidFill>
                  <a:srgbClr val="C00000"/>
                </a:solidFill>
              </a:ln>
              <a:solidFill>
                <a:srgbClr val="A0010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ở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sz="6000" b="1" dirty="0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>
                  <a:solidFill>
                    <a:srgbClr val="C00000"/>
                  </a:solidFill>
                </a:ln>
                <a:solidFill>
                  <a:srgbClr val="A00104"/>
                </a:solidFill>
                <a:effectLst>
                  <a:reflection blurRad="6350" stA="53000" endA="300" endPos="35500" dir="5400000" sy="-90000" algn="bl" rotWithShape="0"/>
                </a:effectLst>
              </a:rPr>
              <a:t>sau</a:t>
            </a:r>
            <a:endParaRPr lang="en-US" sz="6000" b="1" dirty="0" smtClean="0">
              <a:ln w="0">
                <a:solidFill>
                  <a:srgbClr val="C00000"/>
                </a:solidFill>
              </a:ln>
              <a:solidFill>
                <a:srgbClr val="A0010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2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74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3" fill="hold">
                                          <p:stCondLst>
                                            <p:cond delay="1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decel="50000" autoRev="1" fill="hold">
                                          <p:stCondLst>
                                            <p:cond delay="1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3208AAC5-3D68-4997-9208-E2A61732C5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83" y="4246875"/>
            <a:ext cx="3100883" cy="265032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4EC2B519-1F20-4926-8DF2-F834686A7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290" y="5572039"/>
            <a:ext cx="1924710" cy="1701278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-225636" y="-338669"/>
            <a:ext cx="1723194" cy="1700577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84DF7B48-9EDB-4952-8198-00C48B6E98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3615" y="0"/>
            <a:ext cx="367581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16" y="551729"/>
            <a:ext cx="4855335" cy="5359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330" y="765783"/>
            <a:ext cx="4102960" cy="6092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90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84DF7B48-9EDB-4952-8198-00C48B6E98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3614" y="0"/>
            <a:ext cx="3675817" cy="5847008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="" xmlns:a16="http://schemas.microsoft.com/office/drawing/2014/main" id="{EFB813C4-C77C-47A6-87F7-C0C04949F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67" y="340641"/>
            <a:ext cx="7452451" cy="576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xmlns="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78871" y="3180052"/>
            <a:ext cx="5288098" cy="6035095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15" name="图片 9">
            <a:extLst>
              <a:ext uri="{FF2B5EF4-FFF2-40B4-BE49-F238E27FC236}">
                <a16:creationId xmlns="" xmlns:a16="http://schemas.microsoft.com/office/drawing/2014/main" id="{2F6D5498-FEEE-489F-A266-7A3960B790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grpSp>
        <p:nvGrpSpPr>
          <p:cNvPr id="16" name="组合 93">
            <a:extLst>
              <a:ext uri="{FF2B5EF4-FFF2-40B4-BE49-F238E27FC236}">
                <a16:creationId xmlns="" xmlns:a16="http://schemas.microsoft.com/office/drawing/2014/main" id="{BE5B5271-0250-4765-84D0-CC389D64C04E}"/>
              </a:ext>
            </a:extLst>
          </p:cNvPr>
          <p:cNvGrpSpPr>
            <a:grpSpLocks/>
          </p:cNvGrpSpPr>
          <p:nvPr/>
        </p:nvGrpSpPr>
        <p:grpSpPr bwMode="auto">
          <a:xfrm>
            <a:off x="10808458" y="5537200"/>
            <a:ext cx="1319213" cy="1320800"/>
            <a:chOff x="0" y="0"/>
            <a:chExt cx="1319708" cy="1319708"/>
          </a:xfrm>
        </p:grpSpPr>
        <p:sp>
          <p:nvSpPr>
            <p:cNvPr id="17" name="椭圆 37">
              <a:extLst>
                <a:ext uri="{FF2B5EF4-FFF2-40B4-BE49-F238E27FC236}">
                  <a16:creationId xmlns="" xmlns:a16="http://schemas.microsoft.com/office/drawing/2014/main" id="{6E9F9596-E911-4AA1-AD24-7585BD7AC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19708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grpSp>
          <p:nvGrpSpPr>
            <p:cNvPr id="18" name="组合 6">
              <a:extLst>
                <a:ext uri="{FF2B5EF4-FFF2-40B4-BE49-F238E27FC236}">
                  <a16:creationId xmlns="" xmlns:a16="http://schemas.microsoft.com/office/drawing/2014/main" id="{8FC8C6AB-E2E5-4CFE-94A5-91DEC844A1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9886" y="57443"/>
              <a:ext cx="1120556" cy="1132459"/>
              <a:chOff x="0" y="0"/>
              <a:chExt cx="1351949" cy="1366310"/>
            </a:xfrm>
          </p:grpSpPr>
          <p:pic>
            <p:nvPicPr>
              <p:cNvPr id="19" name="图片 39">
                <a:extLst>
                  <a:ext uri="{FF2B5EF4-FFF2-40B4-BE49-F238E27FC236}">
                    <a16:creationId xmlns="" xmlns:a16="http://schemas.microsoft.com/office/drawing/2014/main" id="{048080F5-3091-4E89-B520-7B258FAE1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-635907">
                <a:off x="0" y="0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图片 40">
                <a:extLst>
                  <a:ext uri="{FF2B5EF4-FFF2-40B4-BE49-F238E27FC236}">
                    <a16:creationId xmlns="" xmlns:a16="http://schemas.microsoft.com/office/drawing/2014/main" id="{BCD94576-5427-48A3-8A32-5DC420FB7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3627353">
                <a:off x="370684" y="69519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41">
                <a:extLst>
                  <a:ext uri="{FF2B5EF4-FFF2-40B4-BE49-F238E27FC236}">
                    <a16:creationId xmlns="" xmlns:a16="http://schemas.microsoft.com/office/drawing/2014/main" id="{11A827ED-D400-4533-9C16-8A687CF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7367371">
                <a:off x="435955" y="447571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图片 42">
                <a:extLst>
                  <a:ext uri="{FF2B5EF4-FFF2-40B4-BE49-F238E27FC236}">
                    <a16:creationId xmlns="" xmlns:a16="http://schemas.microsoft.com/office/drawing/2014/main" id="{052B2B27-A30E-4155-AF3A-5C5143F2F4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329" b="35516"/>
              <a:stretch>
                <a:fillRect/>
              </a:stretch>
            </p:blipFill>
            <p:spPr bwMode="auto">
              <a:xfrm rot="-6317383">
                <a:off x="-98060" y="372719"/>
                <a:ext cx="1140281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2932275" y="2848684"/>
            <a:ext cx="634051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8530" y="1957075"/>
            <a:ext cx="499688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9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25 -0.25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704B"/>
              </a:solidFill>
              <a:latin typeface="UVN Ba Le" pitchFamily="82" charset="0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=""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65808" y="-484074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=""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68704B"/>
                </a:solidFill>
                <a:latin typeface="UVN Ba Le" pitchFamily="82" charset="0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=""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=""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5465C67-375E-4079-9E7B-5DAA3DC8B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404" y="-736994"/>
            <a:ext cx="5041402" cy="5041402"/>
          </a:xfrm>
          <a:prstGeom prst="rect">
            <a:avLst/>
          </a:prstGeom>
        </p:spPr>
      </p:pic>
      <p:sp>
        <p:nvSpPr>
          <p:cNvPr id="9" name="椭圆 627">
            <a:extLst>
              <a:ext uri="{FF2B5EF4-FFF2-40B4-BE49-F238E27FC236}">
                <a16:creationId xmlns="" xmlns:a16="http://schemas.microsoft.com/office/drawing/2014/main" id="{01D38704-F5AF-4B5D-A930-233ED0D1E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980" y="1592377"/>
            <a:ext cx="4044922" cy="28305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GIỚI THIỆU VỀ MỘT TÁC GIẢ VĂN HỌC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628">
            <a:extLst>
              <a:ext uri="{FF2B5EF4-FFF2-40B4-BE49-F238E27FC236}">
                <a16:creationId xmlns="" xmlns:a16="http://schemas.microsoft.com/office/drawing/2014/main" id="{093BCAEC-38AC-4D96-95B6-EEFBAA1F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697" y="1352282"/>
            <a:ext cx="3545287" cy="3498405"/>
          </a:xfrm>
          <a:prstGeom prst="ellips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68704B"/>
              </a:solidFill>
              <a:latin typeface="UVN Ba Le" pitchFamily="82" charset="0"/>
            </a:endParaRPr>
          </a:p>
        </p:txBody>
      </p:sp>
      <p:pic>
        <p:nvPicPr>
          <p:cNvPr id="29" name="Group 8">
            <a:extLst>
              <a:ext uri="{FF2B5EF4-FFF2-40B4-BE49-F238E27FC236}">
                <a16:creationId xmlns="" xmlns:a16="http://schemas.microsoft.com/office/drawing/2014/main" id="{A190A834-6CDC-4F56-AF40-DDC195F49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6509907" y="199536"/>
            <a:ext cx="3390507" cy="14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oup 8">
            <a:extLst>
              <a:ext uri="{FF2B5EF4-FFF2-40B4-BE49-F238E27FC236}">
                <a16:creationId xmlns="" xmlns:a16="http://schemas.microsoft.com/office/drawing/2014/main" id="{07E52008-AD14-453C-A201-DC56F15BF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6670888" y="2345635"/>
            <a:ext cx="3390507" cy="17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oup 8">
            <a:extLst>
              <a:ext uri="{FF2B5EF4-FFF2-40B4-BE49-F238E27FC236}">
                <a16:creationId xmlns="" xmlns:a16="http://schemas.microsoft.com/office/drawing/2014/main" id="{BDB093EB-0250-4F6C-B1BB-4166B8FD4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6493482" y="4468752"/>
            <a:ext cx="3390507" cy="14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5780" y="676732"/>
            <a:ext cx="424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KIỂU VĂN BẢN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0968" y="2777791"/>
            <a:ext cx="54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BÀI GIỚI THIỆU </a:t>
            </a:r>
            <a:b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TÁC GIẢ VĂN HỌC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09556" y="4928067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8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250"/>
            <a:ext cx="12189432" cy="6855750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64253" y="85251"/>
            <a:ext cx="4626266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251" y="798204"/>
            <a:ext cx="11316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942" y="2257357"/>
            <a:ext cx="11011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2312" y="4010964"/>
            <a:ext cx="1073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394722" y="85857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1145643" y="228392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1816494" y="472152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/>
          <p:cNvSpPr/>
          <p:nvPr/>
        </p:nvSpPr>
        <p:spPr>
          <a:xfrm>
            <a:off x="1879268" y="4702743"/>
            <a:ext cx="9620572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2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8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=""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=""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=""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=""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>
            <a:extLst>
              <a:ext uri="{FF2B5EF4-FFF2-40B4-BE49-F238E27FC236}">
                <a16:creationId xmlns="" xmlns:a16="http://schemas.microsoft.com/office/drawing/2014/main" id="{9B50709A-1981-4AED-BF73-751B0D76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860" y="615061"/>
            <a:ext cx="3888414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BE9"/>
              </a:solidFill>
            </a:endParaRPr>
          </a:p>
        </p:txBody>
      </p:sp>
      <p:sp>
        <p:nvSpPr>
          <p:cNvPr id="9" name="椭圆 628">
            <a:extLst>
              <a:ext uri="{FF2B5EF4-FFF2-40B4-BE49-F238E27FC236}">
                <a16:creationId xmlns="" xmlns:a16="http://schemas.microsoft.com/office/drawing/2014/main" id="{276B0A67-400E-4918-A8CD-82BCE942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DFBE9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068496B-6DF0-4A24-95BC-5229DBE5B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55" y="2942187"/>
            <a:ext cx="5897859" cy="31269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879" y="1431909"/>
            <a:ext cx="87642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PHÂN TÍCH </a:t>
            </a:r>
            <a:b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VĂN BẢN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24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95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7615"/>
            <a:ext cx="8901297" cy="6375042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Ngữ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tham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khảo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1.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vấn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hỏi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- </a:t>
            </a:r>
            <a:r>
              <a:rPr lang="en-US" sz="2800" b="1" dirty="0" err="1">
                <a:solidFill>
                  <a:srgbClr val="0070C0"/>
                </a:solidFill>
              </a:rPr>
              <a:t>Vấn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đề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đặc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thuật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Nguyễn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Chiểu</a:t>
            </a:r>
            <a:endParaRPr lang="en-US" sz="2800" dirty="0">
              <a:solidFill>
                <a:srgbClr val="0070C0"/>
              </a:solidFill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b="1" dirty="0" err="1">
                <a:solidFill>
                  <a:srgbClr val="0070C0"/>
                </a:solidFill>
              </a:rPr>
              <a:t>Câu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hỏi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dirty="0" err="1">
                <a:solidFill>
                  <a:srgbClr val="0070C0"/>
                </a:solidFill>
              </a:rPr>
              <a:t>Nghệ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thuật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Nguyễn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Chiểu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đặc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nổi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bật</a:t>
            </a:r>
            <a:r>
              <a:rPr lang="en-US" sz="2800" dirty="0">
                <a:solidFill>
                  <a:srgbClr val="0070C0"/>
                </a:solidFill>
              </a:rPr>
              <a:t>? </a:t>
            </a:r>
            <a:r>
              <a:rPr lang="en-US" sz="2800" dirty="0" err="1">
                <a:solidFill>
                  <a:srgbClr val="0070C0"/>
                </a:solidFill>
              </a:rPr>
              <a:t>Đặc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ấy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thế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nào</a:t>
            </a:r>
            <a:r>
              <a:rPr lang="en-US" sz="2800" dirty="0">
                <a:solidFill>
                  <a:srgbClr val="0070C0"/>
                </a:solidFill>
              </a:rPr>
              <a:t> qua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thuộc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luật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văn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tế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truyện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qua </a:t>
            </a:r>
            <a:r>
              <a:rPr lang="en-US" sz="2800" dirty="0" err="1">
                <a:solidFill>
                  <a:srgbClr val="0070C0"/>
                </a:solidFill>
              </a:rPr>
              <a:t>quan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niệm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thuật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Nguyễn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Chiểu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  <a:p>
            <a:pPr algn="just"/>
            <a:r>
              <a:rPr lang="en-US" sz="2800" b="1" i="1" dirty="0">
                <a:solidFill>
                  <a:srgbClr val="7030A0"/>
                </a:solidFill>
                <a:sym typeface="Wingdings 3" panose="05040102010807070707" pitchFamily="18" charset="2"/>
              </a:rPr>
              <a:t>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Mỗi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bài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viết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giới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thiệu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về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tác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giả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văn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học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là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một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bài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nghiên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cứu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cần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xoáy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vào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một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hoặc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một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vài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vấn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đề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cụ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thể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nhằm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trả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lời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cho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một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hoặc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một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vài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câu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hỏi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nghiên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cứu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đã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được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đặt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ra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để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tìm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hiểu</a:t>
            </a:r>
            <a:endParaRPr lang="en-US" sz="2800" dirty="0">
              <a:solidFill>
                <a:srgbClr val="7030A0"/>
              </a:solidFill>
            </a:endParaRPr>
          </a:p>
          <a:p>
            <a:pPr indent="457200" algn="just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3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59" y="18142"/>
            <a:ext cx="12189432" cy="68557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26929" y="321973"/>
            <a:ext cx="8878857" cy="6380684"/>
          </a:xfrm>
          <a:prstGeom prst="flowChartAlternateProcess">
            <a:avLst/>
          </a:prstGeom>
          <a:noFill/>
          <a:ln w="85725" cap="rnd" cmpd="dbl">
            <a:solidFill>
              <a:srgbClr val="FF0000">
                <a:alpha val="85000"/>
              </a:srgbClr>
            </a:solidFill>
            <a:prstDash val="dash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3"/>
            <a:ext cx="2108680" cy="6679404"/>
          </a:xfrm>
          <a:prstGeom prst="rect">
            <a:avLst/>
          </a:prstGeom>
        </p:spPr>
      </p:pic>
      <p:pic>
        <p:nvPicPr>
          <p:cNvPr id="8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1008" y="18142"/>
            <a:ext cx="2108680" cy="6839857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7"/>
          <a:stretch/>
        </p:blipFill>
        <p:spPr>
          <a:xfrm>
            <a:off x="-354662" y="0"/>
            <a:ext cx="1626929" cy="219144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/>
          <a:stretch/>
        </p:blipFill>
        <p:spPr>
          <a:xfrm>
            <a:off x="10975443" y="4666557"/>
            <a:ext cx="1347590" cy="2191442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84687" y="509433"/>
            <a:ext cx="81960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0" y="1442434"/>
            <a:ext cx="7810368" cy="28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10765" y="4561949"/>
            <a:ext cx="85679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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890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CBA46AC-B0A8-432B-A3EA-B8E1B87D009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1.01"/>
</p:tagLst>
</file>

<file path=ppt/theme/theme1.xml><?xml version="1.0" encoding="utf-8"?>
<a:theme xmlns:a="http://schemas.openxmlformats.org/drawingml/2006/main" name="Office Theme">
  <a:themeElements>
    <a:clrScheme name="自定义 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1339</Words>
  <Application>Microsoft Office PowerPoint</Application>
  <PresentationFormat>Widescreen</PresentationFormat>
  <Paragraphs>87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Microsoft YaHei</vt:lpstr>
      <vt:lpstr>SimSun</vt:lpstr>
      <vt:lpstr>Arial</vt:lpstr>
      <vt:lpstr>Calibri</vt:lpstr>
      <vt:lpstr>Sitka Text</vt:lpstr>
      <vt:lpstr>Times New Roman</vt:lpstr>
      <vt:lpstr>UVN Ba Le</vt:lpstr>
      <vt:lpstr>Wingdings 3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Le Tien Duat</cp:lastModifiedBy>
  <cp:revision>149</cp:revision>
  <dcterms:created xsi:type="dcterms:W3CDTF">2017-08-18T03:02:00Z</dcterms:created>
  <dcterms:modified xsi:type="dcterms:W3CDTF">2023-08-10T05:14:34Z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