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0"/>
  </p:notesMasterIdLst>
  <p:sldIdLst>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 id="465" r:id="rId27"/>
    <p:sldId id="466" r:id="rId28"/>
    <p:sldId id="467" r:id="rId29"/>
    <p:sldId id="468" r:id="rId30"/>
    <p:sldId id="469" r:id="rId31"/>
    <p:sldId id="470" r:id="rId32"/>
    <p:sldId id="471" r:id="rId33"/>
    <p:sldId id="472" r:id="rId34"/>
    <p:sldId id="473" r:id="rId35"/>
    <p:sldId id="474" r:id="rId36"/>
    <p:sldId id="475" r:id="rId37"/>
    <p:sldId id="476" r:id="rId38"/>
    <p:sldId id="335" r:id="rId39"/>
    <p:sldId id="414" r:id="rId40"/>
    <p:sldId id="336" r:id="rId41"/>
    <p:sldId id="415" r:id="rId42"/>
    <p:sldId id="416" r:id="rId43"/>
    <p:sldId id="417" r:id="rId44"/>
    <p:sldId id="418" r:id="rId45"/>
    <p:sldId id="419" r:id="rId46"/>
    <p:sldId id="420" r:id="rId47"/>
    <p:sldId id="421" r:id="rId48"/>
    <p:sldId id="423" r:id="rId49"/>
    <p:sldId id="424" r:id="rId51"/>
    <p:sldId id="425" r:id="rId52"/>
    <p:sldId id="344" r:id="rId53"/>
    <p:sldId id="346" r:id="rId54"/>
    <p:sldId id="347" r:id="rId55"/>
    <p:sldId id="348" r:id="rId56"/>
    <p:sldId id="349" r:id="rId57"/>
    <p:sldId id="350" r:id="rId58"/>
    <p:sldId id="426" r:id="rId59"/>
    <p:sldId id="428" r:id="rId60"/>
    <p:sldId id="427" r:id="rId61"/>
    <p:sldId id="429" r:id="rId62"/>
    <p:sldId id="430" r:id="rId63"/>
    <p:sldId id="431" r:id="rId64"/>
    <p:sldId id="365" r:id="rId65"/>
    <p:sldId id="366" r:id="rId66"/>
    <p:sldId id="367" r:id="rId67"/>
    <p:sldId id="368"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19" r:id="rId81"/>
    <p:sldId id="520" r:id="rId82"/>
    <p:sldId id="521" r:id="rId83"/>
    <p:sldId id="522" r:id="rId84"/>
    <p:sldId id="523"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7FAD80-6161-4476-8FF0-B3E576607AAA}">
          <p14:sldIdLst>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335"/>
            <p14:sldId id="414"/>
            <p14:sldId id="336"/>
            <p14:sldId id="415"/>
            <p14:sldId id="416"/>
            <p14:sldId id="417"/>
            <p14:sldId id="418"/>
            <p14:sldId id="419"/>
            <p14:sldId id="420"/>
            <p14:sldId id="421"/>
            <p14:sldId id="423"/>
            <p14:sldId id="424"/>
            <p14:sldId id="425"/>
            <p14:sldId id="344"/>
            <p14:sldId id="346"/>
            <p14:sldId id="347"/>
            <p14:sldId id="348"/>
            <p14:sldId id="349"/>
            <p14:sldId id="350"/>
            <p14:sldId id="426"/>
            <p14:sldId id="428"/>
            <p14:sldId id="427"/>
            <p14:sldId id="429"/>
            <p14:sldId id="430"/>
            <p14:sldId id="431"/>
            <p14:sldId id="365"/>
            <p14:sldId id="366"/>
            <p14:sldId id="367"/>
            <p14:sldId id="368"/>
            <p14:sldId id="507"/>
            <p14:sldId id="508"/>
            <p14:sldId id="509"/>
            <p14:sldId id="510"/>
            <p14:sldId id="511"/>
            <p14:sldId id="512"/>
            <p14:sldId id="513"/>
            <p14:sldId id="514"/>
            <p14:sldId id="515"/>
            <p14:sldId id="516"/>
            <p14:sldId id="517"/>
            <p14:sldId id="518"/>
            <p14:sldId id="519"/>
            <p14:sldId id="520"/>
            <p14:sldId id="521"/>
            <p14:sldId id="522"/>
            <p14:sldId id="523"/>
          </p14:sldIdLst>
        </p14:section>
        <p14:section name="Untitled Section" id="{DE39A990-1C57-41DC-B4B9-78757B6AB08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23" d="100"/>
          <a:sy n="123" d="100"/>
        </p:scale>
        <p:origin x="114" y="192"/>
      </p:cViewPr>
      <p:guideLst>
        <p:guide pos="448"/>
        <p:guide pos="7232"/>
        <p:guide orient="horz" pos="622"/>
        <p:guide orient="horz" pos="880"/>
        <p:guide orient="horz" pos="391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notesMaster" Target="notesMasters/notes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g35f391192_017: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g35f391192_017: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g35f391192_017: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g35f391192_073: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7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31" name="Shape 31"/>
        <p:cNvGrpSpPr/>
        <p:nvPr/>
      </p:nvGrpSpPr>
      <p:grpSpPr>
        <a:xfrm>
          <a:off x="0" y="0"/>
          <a:ext cx="0" cy="0"/>
          <a:chOff x="0" y="0"/>
          <a:chExt cx="0" cy="0"/>
        </a:xfrm>
      </p:grpSpPr>
      <p:sp>
        <p:nvSpPr>
          <p:cNvPr id="32" name="Google Shape;32;p6"/>
          <p:cNvSpPr/>
          <p:nvPr/>
        </p:nvSpPr>
        <p:spPr>
          <a:xfrm>
            <a:off x="0" y="0"/>
            <a:ext cx="3364000" cy="6858000"/>
          </a:xfrm>
          <a:prstGeom prst="rect">
            <a:avLst/>
          </a:prstGeom>
          <a:gradFill>
            <a:gsLst>
              <a:gs pos="0">
                <a:srgbClr val="C0CAFC"/>
              </a:gs>
              <a:gs pos="50000">
                <a:srgbClr val="D0F5FF"/>
              </a:gs>
              <a:gs pos="100000">
                <a:srgbClr val="DAFBDD"/>
              </a:gs>
            </a:gsLst>
            <a:lin ang="18900044"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6"/>
          <p:cNvSpPr/>
          <p:nvPr/>
        </p:nvSpPr>
        <p:spPr>
          <a:xfrm>
            <a:off x="687567" y="1041300"/>
            <a:ext cx="3488400" cy="306540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34" name="Google Shape;34;p6"/>
          <p:cNvSpPr txBox="1"/>
          <p:nvPr>
            <p:ph type="title"/>
          </p:nvPr>
        </p:nvSpPr>
        <p:spPr>
          <a:xfrm>
            <a:off x="1468667" y="1397533"/>
            <a:ext cx="2448400" cy="25428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5" name="Google Shape;35;p6"/>
          <p:cNvSpPr txBox="1"/>
          <p:nvPr>
            <p:ph type="body" idx="1"/>
          </p:nvPr>
        </p:nvSpPr>
        <p:spPr>
          <a:xfrm>
            <a:off x="4806533" y="1323000"/>
            <a:ext cx="3288800" cy="5244000"/>
          </a:xfrm>
          <a:prstGeom prst="rect">
            <a:avLst/>
          </a:prstGeom>
        </p:spPr>
        <p:txBody>
          <a:bodyPr spcFirstLastPara="1" wrap="square" lIns="91425" tIns="91425" rIns="91425" bIns="91425" anchor="t" anchorCtr="0">
            <a:noAutofit/>
          </a:bodyPr>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sz="2400"/>
            </a:lvl2pPr>
            <a:lvl3pPr marL="1828800" lvl="2" indent="-457200">
              <a:spcBef>
                <a:spcPts val="0"/>
              </a:spcBef>
              <a:spcAft>
                <a:spcPts val="0"/>
              </a:spcAft>
              <a:buSzPts val="1800"/>
              <a:buChar char="■"/>
              <a:defRPr sz="2400"/>
            </a:lvl3pPr>
            <a:lvl4pPr marL="2438400" lvl="3" indent="-457200">
              <a:spcBef>
                <a:spcPts val="0"/>
              </a:spcBef>
              <a:spcAft>
                <a:spcPts val="0"/>
              </a:spcAft>
              <a:buSzPts val="1800"/>
              <a:buChar char="●"/>
              <a:defRPr sz="2400"/>
            </a:lvl4pPr>
            <a:lvl5pPr marL="3048000" lvl="4" indent="-457200">
              <a:spcBef>
                <a:spcPts val="0"/>
              </a:spcBef>
              <a:spcAft>
                <a:spcPts val="0"/>
              </a:spcAft>
              <a:buSzPts val="1800"/>
              <a:buChar char="○"/>
              <a:defRPr sz="2400"/>
            </a:lvl5pPr>
            <a:lvl6pPr marL="3657600" lvl="5" indent="-457200">
              <a:spcBef>
                <a:spcPts val="0"/>
              </a:spcBef>
              <a:spcAft>
                <a:spcPts val="0"/>
              </a:spcAft>
              <a:buSzPts val="1800"/>
              <a:buChar char="■"/>
              <a:defRPr sz="2400"/>
            </a:lvl6pPr>
            <a:lvl7pPr marL="4267200" lvl="6" indent="-457200">
              <a:spcBef>
                <a:spcPts val="0"/>
              </a:spcBef>
              <a:spcAft>
                <a:spcPts val="0"/>
              </a:spcAft>
              <a:buSzPts val="1800"/>
              <a:buChar char="●"/>
              <a:defRPr sz="2400"/>
            </a:lvl7pPr>
            <a:lvl8pPr marL="4876800" lvl="7" indent="-457200">
              <a:spcBef>
                <a:spcPts val="0"/>
              </a:spcBef>
              <a:spcAft>
                <a:spcPts val="0"/>
              </a:spcAft>
              <a:buSzPts val="1800"/>
              <a:buChar char="○"/>
              <a:defRPr sz="2400"/>
            </a:lvl8pPr>
            <a:lvl9pPr marL="5486400" lvl="8" indent="-457200">
              <a:spcBef>
                <a:spcPts val="0"/>
              </a:spcBef>
              <a:spcAft>
                <a:spcPts val="0"/>
              </a:spcAft>
              <a:buSzPts val="1800"/>
              <a:buChar char="■"/>
              <a:defRPr sz="2400"/>
            </a:lvl9pPr>
          </a:lstStyle>
          <a:p/>
        </p:txBody>
      </p:sp>
      <p:sp>
        <p:nvSpPr>
          <p:cNvPr id="36" name="Google Shape;36;p6"/>
          <p:cNvSpPr txBox="1"/>
          <p:nvPr>
            <p:ph type="body" idx="2"/>
          </p:nvPr>
        </p:nvSpPr>
        <p:spPr>
          <a:xfrm>
            <a:off x="8293467" y="1323000"/>
            <a:ext cx="3288800" cy="5244000"/>
          </a:xfrm>
          <a:prstGeom prst="rect">
            <a:avLst/>
          </a:prstGeom>
        </p:spPr>
        <p:txBody>
          <a:bodyPr spcFirstLastPara="1" wrap="square" lIns="91425" tIns="91425" rIns="91425" bIns="91425" anchor="t" anchorCtr="0">
            <a:noAutofit/>
          </a:bodyPr>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sz="2400"/>
            </a:lvl2pPr>
            <a:lvl3pPr marL="1828800" lvl="2" indent="-457200">
              <a:spcBef>
                <a:spcPts val="0"/>
              </a:spcBef>
              <a:spcAft>
                <a:spcPts val="0"/>
              </a:spcAft>
              <a:buSzPts val="1800"/>
              <a:buChar char="■"/>
              <a:defRPr sz="2400"/>
            </a:lvl3pPr>
            <a:lvl4pPr marL="2438400" lvl="3" indent="-457200">
              <a:spcBef>
                <a:spcPts val="0"/>
              </a:spcBef>
              <a:spcAft>
                <a:spcPts val="0"/>
              </a:spcAft>
              <a:buSzPts val="1800"/>
              <a:buChar char="●"/>
              <a:defRPr sz="2400"/>
            </a:lvl4pPr>
            <a:lvl5pPr marL="3048000" lvl="4" indent="-457200">
              <a:spcBef>
                <a:spcPts val="0"/>
              </a:spcBef>
              <a:spcAft>
                <a:spcPts val="0"/>
              </a:spcAft>
              <a:buSzPts val="1800"/>
              <a:buChar char="○"/>
              <a:defRPr sz="2400"/>
            </a:lvl5pPr>
            <a:lvl6pPr marL="3657600" lvl="5" indent="-457200">
              <a:spcBef>
                <a:spcPts val="0"/>
              </a:spcBef>
              <a:spcAft>
                <a:spcPts val="0"/>
              </a:spcAft>
              <a:buSzPts val="1800"/>
              <a:buChar char="■"/>
              <a:defRPr sz="2400"/>
            </a:lvl6pPr>
            <a:lvl7pPr marL="4267200" lvl="6" indent="-457200">
              <a:spcBef>
                <a:spcPts val="0"/>
              </a:spcBef>
              <a:spcAft>
                <a:spcPts val="0"/>
              </a:spcAft>
              <a:buSzPts val="1800"/>
              <a:buChar char="●"/>
              <a:defRPr sz="2400"/>
            </a:lvl7pPr>
            <a:lvl8pPr marL="4876800" lvl="7" indent="-457200">
              <a:spcBef>
                <a:spcPts val="0"/>
              </a:spcBef>
              <a:spcAft>
                <a:spcPts val="0"/>
              </a:spcAft>
              <a:buSzPts val="1800"/>
              <a:buChar char="○"/>
              <a:defRPr sz="2400"/>
            </a:lvl8pPr>
            <a:lvl9pPr marL="5486400" lvl="8" indent="-457200">
              <a:spcBef>
                <a:spcPts val="0"/>
              </a:spcBef>
              <a:spcAft>
                <a:spcPts val="0"/>
              </a:spcAft>
              <a:buSzPts val="1800"/>
              <a:buChar char="■"/>
              <a:defRPr sz="2400"/>
            </a:lvl9pPr>
          </a:lstStyle>
          <a:p/>
        </p:txBody>
      </p:sp>
      <p:sp>
        <p:nvSpPr>
          <p:cNvPr id="37" name="Google Shape;37;p6"/>
          <p:cNvSpPr txBox="1"/>
          <p:nvPr>
            <p:ph type="sldNum" idx="12"/>
          </p:nvPr>
        </p:nvSpPr>
        <p:spPr>
          <a:xfrm>
            <a:off x="11381932"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47ADA95-AFC0-4C51-B331-4F3199E06D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47ADA95-AFC0-4C51-B331-4F3199E06D3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47ADA95-AFC0-4C51-B331-4F3199E06D3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DA95-AFC0-4C51-B331-4F3199E06D3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7ADA95-AFC0-4C51-B331-4F3199E06D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7ADA95-AFC0-4C51-B331-4F3199E06D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31" name="Shape 31"/>
        <p:cNvGrpSpPr/>
        <p:nvPr/>
      </p:nvGrpSpPr>
      <p:grpSpPr>
        <a:xfrm>
          <a:off x="0" y="0"/>
          <a:ext cx="0" cy="0"/>
          <a:chOff x="0" y="0"/>
          <a:chExt cx="0" cy="0"/>
        </a:xfrm>
      </p:grpSpPr>
      <p:sp>
        <p:nvSpPr>
          <p:cNvPr id="32" name="Google Shape;32;p6"/>
          <p:cNvSpPr/>
          <p:nvPr/>
        </p:nvSpPr>
        <p:spPr>
          <a:xfrm>
            <a:off x="0" y="0"/>
            <a:ext cx="3364000" cy="6858000"/>
          </a:xfrm>
          <a:prstGeom prst="rect">
            <a:avLst/>
          </a:prstGeom>
          <a:gradFill>
            <a:gsLst>
              <a:gs pos="0">
                <a:srgbClr val="C0CAFC"/>
              </a:gs>
              <a:gs pos="50000">
                <a:srgbClr val="D0F5FF"/>
              </a:gs>
              <a:gs pos="100000">
                <a:srgbClr val="DAFBDD"/>
              </a:gs>
            </a:gsLst>
            <a:lin ang="18900044"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6"/>
          <p:cNvSpPr/>
          <p:nvPr/>
        </p:nvSpPr>
        <p:spPr>
          <a:xfrm>
            <a:off x="687567" y="1041300"/>
            <a:ext cx="3488400" cy="306540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34" name="Google Shape;34;p6"/>
          <p:cNvSpPr txBox="1"/>
          <p:nvPr>
            <p:ph type="title"/>
          </p:nvPr>
        </p:nvSpPr>
        <p:spPr>
          <a:xfrm>
            <a:off x="1468667" y="1397533"/>
            <a:ext cx="2448400" cy="25428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5" name="Google Shape;35;p6"/>
          <p:cNvSpPr txBox="1"/>
          <p:nvPr>
            <p:ph type="body" idx="1"/>
          </p:nvPr>
        </p:nvSpPr>
        <p:spPr>
          <a:xfrm>
            <a:off x="4806533" y="1323000"/>
            <a:ext cx="3288800" cy="5244000"/>
          </a:xfrm>
          <a:prstGeom prst="rect">
            <a:avLst/>
          </a:prstGeom>
        </p:spPr>
        <p:txBody>
          <a:bodyPr spcFirstLastPara="1" wrap="square" lIns="91425" tIns="91425" rIns="91425" bIns="91425" anchor="t" anchorCtr="0">
            <a:noAutofit/>
          </a:bodyPr>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sz="2400"/>
            </a:lvl2pPr>
            <a:lvl3pPr marL="1828800" lvl="2" indent="-457200">
              <a:spcBef>
                <a:spcPts val="0"/>
              </a:spcBef>
              <a:spcAft>
                <a:spcPts val="0"/>
              </a:spcAft>
              <a:buSzPts val="1800"/>
              <a:buChar char="■"/>
              <a:defRPr sz="2400"/>
            </a:lvl3pPr>
            <a:lvl4pPr marL="2438400" lvl="3" indent="-457200">
              <a:spcBef>
                <a:spcPts val="0"/>
              </a:spcBef>
              <a:spcAft>
                <a:spcPts val="0"/>
              </a:spcAft>
              <a:buSzPts val="1800"/>
              <a:buChar char="●"/>
              <a:defRPr sz="2400"/>
            </a:lvl4pPr>
            <a:lvl5pPr marL="3048000" lvl="4" indent="-457200">
              <a:spcBef>
                <a:spcPts val="0"/>
              </a:spcBef>
              <a:spcAft>
                <a:spcPts val="0"/>
              </a:spcAft>
              <a:buSzPts val="1800"/>
              <a:buChar char="○"/>
              <a:defRPr sz="2400"/>
            </a:lvl5pPr>
            <a:lvl6pPr marL="3657600" lvl="5" indent="-457200">
              <a:spcBef>
                <a:spcPts val="0"/>
              </a:spcBef>
              <a:spcAft>
                <a:spcPts val="0"/>
              </a:spcAft>
              <a:buSzPts val="1800"/>
              <a:buChar char="■"/>
              <a:defRPr sz="2400"/>
            </a:lvl6pPr>
            <a:lvl7pPr marL="4267200" lvl="6" indent="-457200">
              <a:spcBef>
                <a:spcPts val="0"/>
              </a:spcBef>
              <a:spcAft>
                <a:spcPts val="0"/>
              </a:spcAft>
              <a:buSzPts val="1800"/>
              <a:buChar char="●"/>
              <a:defRPr sz="2400"/>
            </a:lvl7pPr>
            <a:lvl8pPr marL="4876800" lvl="7" indent="-457200">
              <a:spcBef>
                <a:spcPts val="0"/>
              </a:spcBef>
              <a:spcAft>
                <a:spcPts val="0"/>
              </a:spcAft>
              <a:buSzPts val="1800"/>
              <a:buChar char="○"/>
              <a:defRPr sz="2400"/>
            </a:lvl8pPr>
            <a:lvl9pPr marL="5486400" lvl="8" indent="-457200">
              <a:spcBef>
                <a:spcPts val="0"/>
              </a:spcBef>
              <a:spcAft>
                <a:spcPts val="0"/>
              </a:spcAft>
              <a:buSzPts val="1800"/>
              <a:buChar char="■"/>
              <a:defRPr sz="2400"/>
            </a:lvl9pPr>
          </a:lstStyle>
          <a:p/>
        </p:txBody>
      </p:sp>
      <p:sp>
        <p:nvSpPr>
          <p:cNvPr id="36" name="Google Shape;36;p6"/>
          <p:cNvSpPr txBox="1"/>
          <p:nvPr>
            <p:ph type="body" idx="2"/>
          </p:nvPr>
        </p:nvSpPr>
        <p:spPr>
          <a:xfrm>
            <a:off x="8293467" y="1323000"/>
            <a:ext cx="3288800" cy="5244000"/>
          </a:xfrm>
          <a:prstGeom prst="rect">
            <a:avLst/>
          </a:prstGeom>
        </p:spPr>
        <p:txBody>
          <a:bodyPr spcFirstLastPara="1" wrap="square" lIns="91425" tIns="91425" rIns="91425" bIns="91425" anchor="t" anchorCtr="0">
            <a:noAutofit/>
          </a:bodyPr>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sz="2400"/>
            </a:lvl2pPr>
            <a:lvl3pPr marL="1828800" lvl="2" indent="-457200">
              <a:spcBef>
                <a:spcPts val="0"/>
              </a:spcBef>
              <a:spcAft>
                <a:spcPts val="0"/>
              </a:spcAft>
              <a:buSzPts val="1800"/>
              <a:buChar char="■"/>
              <a:defRPr sz="2400"/>
            </a:lvl3pPr>
            <a:lvl4pPr marL="2438400" lvl="3" indent="-457200">
              <a:spcBef>
                <a:spcPts val="0"/>
              </a:spcBef>
              <a:spcAft>
                <a:spcPts val="0"/>
              </a:spcAft>
              <a:buSzPts val="1800"/>
              <a:buChar char="●"/>
              <a:defRPr sz="2400"/>
            </a:lvl4pPr>
            <a:lvl5pPr marL="3048000" lvl="4" indent="-457200">
              <a:spcBef>
                <a:spcPts val="0"/>
              </a:spcBef>
              <a:spcAft>
                <a:spcPts val="0"/>
              </a:spcAft>
              <a:buSzPts val="1800"/>
              <a:buChar char="○"/>
              <a:defRPr sz="2400"/>
            </a:lvl5pPr>
            <a:lvl6pPr marL="3657600" lvl="5" indent="-457200">
              <a:spcBef>
                <a:spcPts val="0"/>
              </a:spcBef>
              <a:spcAft>
                <a:spcPts val="0"/>
              </a:spcAft>
              <a:buSzPts val="1800"/>
              <a:buChar char="■"/>
              <a:defRPr sz="2400"/>
            </a:lvl6pPr>
            <a:lvl7pPr marL="4267200" lvl="6" indent="-457200">
              <a:spcBef>
                <a:spcPts val="0"/>
              </a:spcBef>
              <a:spcAft>
                <a:spcPts val="0"/>
              </a:spcAft>
              <a:buSzPts val="1800"/>
              <a:buChar char="●"/>
              <a:defRPr sz="2400"/>
            </a:lvl7pPr>
            <a:lvl8pPr marL="4876800" lvl="7" indent="-457200">
              <a:spcBef>
                <a:spcPts val="0"/>
              </a:spcBef>
              <a:spcAft>
                <a:spcPts val="0"/>
              </a:spcAft>
              <a:buSzPts val="1800"/>
              <a:buChar char="○"/>
              <a:defRPr sz="2400"/>
            </a:lvl8pPr>
            <a:lvl9pPr marL="5486400" lvl="8" indent="-457200">
              <a:spcBef>
                <a:spcPts val="0"/>
              </a:spcBef>
              <a:spcAft>
                <a:spcPts val="0"/>
              </a:spcAft>
              <a:buSzPts val="1800"/>
              <a:buChar char="■"/>
              <a:defRPr sz="2400"/>
            </a:lvl9pPr>
          </a:lstStyle>
          <a:p/>
        </p:txBody>
      </p:sp>
      <p:sp>
        <p:nvSpPr>
          <p:cNvPr id="37" name="Google Shape;37;p6"/>
          <p:cNvSpPr txBox="1"/>
          <p:nvPr>
            <p:ph type="sldNum" idx="12"/>
          </p:nvPr>
        </p:nvSpPr>
        <p:spPr>
          <a:xfrm>
            <a:off x="11381932"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47ADA95-AFC0-4C51-B331-4F3199E06D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47ADA95-AFC0-4C51-B331-4F3199E06D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47ADA95-AFC0-4C51-B331-4F3199E06D3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47ADA95-AFC0-4C51-B331-4F3199E06D3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DA95-AFC0-4C51-B331-4F3199E06D3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7ADA95-AFC0-4C51-B331-4F3199E06D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7ADA95-AFC0-4C51-B331-4F3199E06D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8E85-6DC9-4C99-8942-B0B954F488F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DA95-AFC0-4C51-B331-4F3199E06D3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58E85-6DC9-4C99-8942-B0B954F488F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DA95-AFC0-4C51-B331-4F3199E06D3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58E85-6DC9-4C99-8942-B0B954F488F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jpeg"/></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35.png"/><Relationship Id="rId2" Type="http://schemas.microsoft.com/office/2007/relationships/hdphoto" Target="../media/image34.wdp"/><Relationship Id="rId1" Type="http://schemas.openxmlformats.org/officeDocument/2006/relationships/image" Target="../media/image33.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43.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7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image" Target="../media/image53.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56.jpe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p:cNvSpPr>
            <a:spLocks noGrp="1" noRot="1" noChangeAspect="1" noMove="1" noResize="1" noEditPoints="1" noAdjustHandles="1" noChangeArrowheads="1" noChangeShapeType="1" noTextEdit="1"/>
          </p:cNvSpPr>
          <p:nvPr/>
        </p:nvSpPr>
        <p:spPr>
          <a:xfrm>
            <a:off x="1" y="0"/>
            <a:ext cx="3156092" cy="3442494"/>
          </a:xfrm>
          <a:custGeom>
            <a:avLst/>
            <a:gdLst>
              <a:gd name="connsiteX0" fmla="*/ 0 w 3156092"/>
              <a:gd name="connsiteY0" fmla="*/ 0 h 3442494"/>
              <a:gd name="connsiteX1" fmla="*/ 2765641 w 3156092"/>
              <a:gd name="connsiteY1" fmla="*/ 0 h 3442494"/>
              <a:gd name="connsiteX2" fmla="*/ 2781296 w 3156092"/>
              <a:gd name="connsiteY2" fmla="*/ 20935 h 3442494"/>
              <a:gd name="connsiteX3" fmla="*/ 3156092 w 3156092"/>
              <a:gd name="connsiteY3" fmla="*/ 1247934 h 3442494"/>
              <a:gd name="connsiteX4" fmla="*/ 961532 w 3156092"/>
              <a:gd name="connsiteY4" fmla="*/ 3442494 h 3442494"/>
              <a:gd name="connsiteX5" fmla="*/ 107310 w 3156092"/>
              <a:gd name="connsiteY5" fmla="*/ 3270035 h 3442494"/>
              <a:gd name="connsiteX6" fmla="*/ 0 w 3156092"/>
              <a:gd name="connsiteY6" fmla="*/ 3218341 h 344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092" h="3442494">
                <a:moveTo>
                  <a:pt x="0" y="0"/>
                </a:moveTo>
                <a:lnTo>
                  <a:pt x="2765641" y="0"/>
                </a:lnTo>
                <a:lnTo>
                  <a:pt x="2781296" y="20935"/>
                </a:lnTo>
                <a:cubicBezTo>
                  <a:pt x="3017923" y="371189"/>
                  <a:pt x="3156092" y="793426"/>
                  <a:pt x="3156092" y="1247934"/>
                </a:cubicBezTo>
                <a:cubicBezTo>
                  <a:pt x="3156092" y="2459956"/>
                  <a:pt x="2173554" y="3442494"/>
                  <a:pt x="961532" y="3442494"/>
                </a:cubicBezTo>
                <a:cubicBezTo>
                  <a:pt x="658527" y="3442494"/>
                  <a:pt x="369864" y="3381086"/>
                  <a:pt x="107310" y="3270035"/>
                </a:cubicBezTo>
                <a:lnTo>
                  <a:pt x="0" y="321834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a:spLocks noGrp="1" noRot="1" noChangeAspect="1" noMove="1" noResize="1" noEditPoints="1" noAdjustHandles="1" noChangeArrowheads="1" noChangeShapeType="1" noTextEdit="1"/>
          </p:cNvSpPr>
          <p:nvPr/>
        </p:nvSpPr>
        <p:spPr>
          <a:xfrm>
            <a:off x="3668141" y="459337"/>
            <a:ext cx="3163824" cy="3163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p:cNvSpPr>
            <a:spLocks noGrp="1" noRot="1" noChangeAspect="1" noMove="1" noResize="1" noEditPoints="1" noAdjustHandles="1" noChangeArrowheads="1" noChangeShapeType="1" noTextEdit="1"/>
          </p:cNvSpPr>
          <p:nvPr/>
        </p:nvSpPr>
        <p:spPr>
          <a:xfrm>
            <a:off x="8356150" y="2364552"/>
            <a:ext cx="3835850" cy="4493449"/>
          </a:xfrm>
          <a:custGeom>
            <a:avLst/>
            <a:gdLst>
              <a:gd name="connsiteX0" fmla="*/ 2839212 w 3835850"/>
              <a:gd name="connsiteY0" fmla="*/ 0 h 4493449"/>
              <a:gd name="connsiteX1" fmla="*/ 3683507 w 3835850"/>
              <a:gd name="connsiteY1" fmla="*/ 127646 h 4493449"/>
              <a:gd name="connsiteX2" fmla="*/ 3835850 w 3835850"/>
              <a:gd name="connsiteY2" fmla="*/ 183404 h 4493449"/>
              <a:gd name="connsiteX3" fmla="*/ 3835850 w 3835850"/>
              <a:gd name="connsiteY3" fmla="*/ 4493449 h 4493449"/>
              <a:gd name="connsiteX4" fmla="*/ 534850 w 3835850"/>
              <a:gd name="connsiteY4" fmla="*/ 4493449 h 4493449"/>
              <a:gd name="connsiteX5" fmla="*/ 484893 w 3835850"/>
              <a:gd name="connsiteY5" fmla="*/ 4426642 h 4493449"/>
              <a:gd name="connsiteX6" fmla="*/ 0 w 3835850"/>
              <a:gd name="connsiteY6" fmla="*/ 2839212 h 4493449"/>
              <a:gd name="connsiteX7" fmla="*/ 2839212 w 3835850"/>
              <a:gd name="connsiteY7" fmla="*/ 0 h 449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50" h="4493449">
                <a:moveTo>
                  <a:pt x="2839212" y="0"/>
                </a:moveTo>
                <a:cubicBezTo>
                  <a:pt x="3133222" y="0"/>
                  <a:pt x="3416794" y="44689"/>
                  <a:pt x="3683507" y="127646"/>
                </a:cubicBezTo>
                <a:lnTo>
                  <a:pt x="3835850" y="183404"/>
                </a:lnTo>
                <a:lnTo>
                  <a:pt x="3835850" y="4493449"/>
                </a:lnTo>
                <a:lnTo>
                  <a:pt x="534850" y="4493449"/>
                </a:lnTo>
                <a:lnTo>
                  <a:pt x="484893" y="4426642"/>
                </a:lnTo>
                <a:cubicBezTo>
                  <a:pt x="178757" y="3973501"/>
                  <a:pt x="0" y="3427232"/>
                  <a:pt x="0" y="2839212"/>
                </a:cubicBezTo>
                <a:cubicBezTo>
                  <a:pt x="0" y="1271159"/>
                  <a:pt x="1271159" y="0"/>
                  <a:pt x="28392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p:cNvSpPr>
            <a:spLocks noGrp="1" noRot="1" noChangeAspect="1" noMove="1" noResize="1" noEditPoints="1" noAdjustHandles="1" noChangeArrowheads="1" noChangeShapeType="1" noTextEdit="1"/>
          </p:cNvSpPr>
          <p:nvPr/>
        </p:nvSpPr>
        <p:spPr>
          <a:xfrm>
            <a:off x="7007371" y="1"/>
            <a:ext cx="3986784" cy="2427765"/>
          </a:xfrm>
          <a:custGeom>
            <a:avLst/>
            <a:gdLst>
              <a:gd name="connsiteX0" fmla="*/ 48890 w 3986784"/>
              <a:gd name="connsiteY0" fmla="*/ 0 h 2427765"/>
              <a:gd name="connsiteX1" fmla="*/ 3937894 w 3986784"/>
              <a:gd name="connsiteY1" fmla="*/ 0 h 2427765"/>
              <a:gd name="connsiteX2" fmla="*/ 3946285 w 3986784"/>
              <a:gd name="connsiteY2" fmla="*/ 32635 h 2427765"/>
              <a:gd name="connsiteX3" fmla="*/ 3986784 w 3986784"/>
              <a:gd name="connsiteY3" fmla="*/ 434373 h 2427765"/>
              <a:gd name="connsiteX4" fmla="*/ 1993392 w 3986784"/>
              <a:gd name="connsiteY4" fmla="*/ 2427765 h 2427765"/>
              <a:gd name="connsiteX5" fmla="*/ 0 w 3986784"/>
              <a:gd name="connsiteY5" fmla="*/ 434373 h 2427765"/>
              <a:gd name="connsiteX6" fmla="*/ 40499 w 3986784"/>
              <a:gd name="connsiteY6" fmla="*/ 32635 h 24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6784" h="2427765">
                <a:moveTo>
                  <a:pt x="48890" y="0"/>
                </a:moveTo>
                <a:lnTo>
                  <a:pt x="3937894" y="0"/>
                </a:lnTo>
                <a:lnTo>
                  <a:pt x="3946285" y="32635"/>
                </a:lnTo>
                <a:cubicBezTo>
                  <a:pt x="3972839" y="162400"/>
                  <a:pt x="3986784" y="296758"/>
                  <a:pt x="3986784" y="434373"/>
                </a:cubicBezTo>
                <a:cubicBezTo>
                  <a:pt x="3986784" y="1535293"/>
                  <a:pt x="3094312" y="2427765"/>
                  <a:pt x="1993392" y="2427765"/>
                </a:cubicBezTo>
                <a:cubicBezTo>
                  <a:pt x="892472" y="2427765"/>
                  <a:pt x="0" y="1535293"/>
                  <a:pt x="0" y="434373"/>
                </a:cubicBezTo>
                <a:cubicBezTo>
                  <a:pt x="0" y="296758"/>
                  <a:pt x="13945" y="162400"/>
                  <a:pt x="40499" y="32635"/>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198304" y="3814763"/>
            <a:ext cx="8157844" cy="2427765"/>
          </a:xfrm>
          <a:prstGeom prst="ellips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0665" y="3955923"/>
            <a:ext cx="7153123" cy="1701363"/>
          </a:xfrm>
          <a:prstGeom prst="rect">
            <a:avLst/>
          </a:prstGeom>
          <a:noFill/>
          <a:ln>
            <a:noFill/>
          </a:ln>
          <a:effectLst>
            <a:outerShdw blurRad="50800" dist="50800" dir="5400000" algn="ctr" rotWithShape="0">
              <a:schemeClr val="tx1"/>
            </a:outerShdw>
          </a:effectLst>
        </p:spPr>
        <p:txBody>
          <a:bodyPr wrap="square">
            <a:spAutoFit/>
          </a:bodyPr>
          <a:lstStyle/>
          <a:p>
            <a:pPr algn="ctr">
              <a:lnSpc>
                <a:spcPct val="115000"/>
              </a:lnSpc>
              <a:spcBef>
                <a:spcPts val="600"/>
              </a:spcBef>
              <a:spcAft>
                <a:spcPts val="6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CHUYÊN ĐỀ 1:</a:t>
            </a:r>
            <a:endParaRPr lang="en-US"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 NGHIÊN CỨU VÀ VIẾT BÁO CÁO VỀ MỘT VẤN ĐỀ VĂN </a:t>
            </a: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 </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TRUNG ĐẠI </a:t>
            </a:r>
            <a:endParaRPr lang="en-US"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381393" y="-894487"/>
            <a:ext cx="4705288" cy="485041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a:blip r:embed="rId2"/>
          <a:stretch>
            <a:fillRect/>
          </a:stretch>
        </p:blipFill>
        <p:spPr>
          <a:xfrm rot="289570">
            <a:off x="3712845" y="375920"/>
            <a:ext cx="3224530" cy="3296285"/>
          </a:xfrm>
          <a:prstGeom prst="ellipse">
            <a:avLst/>
          </a:prstGeom>
          <a:solidFill>
            <a:schemeClr val="accent4">
              <a:lumMod val="60000"/>
              <a:lumOff val="40000"/>
            </a:schemeClr>
          </a:solid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a:stretch>
            <a:fillRect/>
          </a:stretch>
        </p:blipFill>
        <p:spPr>
          <a:xfrm>
            <a:off x="8295640" y="2364740"/>
            <a:ext cx="5332730" cy="5323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4"/>
          <a:stretch>
            <a:fillRect/>
          </a:stretch>
        </p:blipFill>
        <p:spPr>
          <a:xfrm>
            <a:off x="6831965" y="-675017"/>
            <a:ext cx="4383206" cy="31638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a:solidFill>
                  <a:srgbClr val="7030A0"/>
                </a:solidFill>
                <a:effectLst/>
                <a:latin typeface="Times New Roman" panose="02020603050405020304" pitchFamily="18" charset="0"/>
                <a:ea typeface="Times New Roman" panose="02020603050405020304" pitchFamily="18" charset="0"/>
              </a:rPr>
              <a:t>TÌM HIỂU  YÊU CẦU CỦA VIỆC NGHIÊN CỨU MỘT VẤN ĐỀ VĂN HỌC TRUNG ĐẠI VIỆT NAM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314321" y="1359434"/>
            <a:ext cx="11793216" cy="1051955"/>
          </a:xfrm>
          <a:prstGeom prst="rect">
            <a:avLst/>
          </a:prstGeom>
          <a:noFill/>
        </p:spPr>
        <p:txBody>
          <a:bodyPr wrap="square">
            <a:spAutoFit/>
          </a:bodyPr>
          <a:lstStyle/>
          <a:p>
            <a:pPr algn="ctr">
              <a:lnSpc>
                <a:spcPct val="115000"/>
              </a:lnSpc>
              <a:spcBef>
                <a:spcPts val="600"/>
              </a:spcBef>
              <a:spcAft>
                <a:spcPts val="600"/>
              </a:spcAf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01: BẢNG TÌM HIỂU VỀ VẤN ĐỀ VĂN </a:t>
            </a:r>
            <a:r>
              <a:rPr lang="pt-BR"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 </a:t>
            </a:r>
            <a:r>
              <a:rPr lang="pt-BR"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TRUNG ĐẠI VIỆT NAM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661012" y="2666082"/>
          <a:ext cx="10864238" cy="3669774"/>
        </p:xfrm>
        <a:graphic>
          <a:graphicData uri="http://schemas.openxmlformats.org/drawingml/2006/table">
            <a:tbl>
              <a:tblPr firstRow="1" firstCol="1" bandRow="1">
                <a:tableStyleId>{ED083AE6-46FA-4A59-8FB0-9F97EB10719F}</a:tableStyleId>
              </a:tblPr>
              <a:tblGrid>
                <a:gridCol w="5236390"/>
                <a:gridCol w="4453167"/>
                <a:gridCol w="1174681"/>
              </a:tblGrid>
              <a:tr h="507336">
                <a:tc rowSpan="5">
                  <a:txBody>
                    <a:bodyPr/>
                    <a:lstStyle/>
                    <a:p>
                      <a:pPr algn="just">
                        <a:lnSpc>
                          <a:spcPct val="115000"/>
                        </a:lnSpc>
                        <a:spcBef>
                          <a:spcPts val="600"/>
                        </a:spcBef>
                        <a:spcAft>
                          <a:spcPts val="600"/>
                        </a:spcAft>
                      </a:pPr>
                      <a:r>
                        <a:rPr lang="pt-BR" sz="3200" b="1" dirty="0">
                          <a:effectLst/>
                          <a:latin typeface="Times New Roman" panose="02020603050405020304" pitchFamily="18" charset="0"/>
                          <a:cs typeface="Times New Roman" panose="02020603050405020304" pitchFamily="18" charset="0"/>
                        </a:rPr>
                        <a:t>1. Văn học dân gian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Khái niệm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07336">
                <a:tc vMerge="1">
                  <a:tcPr/>
                </a:tc>
                <a:tc>
                  <a:txBody>
                    <a:bodyPr/>
                    <a:lstStyle/>
                    <a:p>
                      <a:pPr algn="just">
                        <a:lnSpc>
                          <a:spcPct val="115000"/>
                        </a:lnSpc>
                        <a:spcBef>
                          <a:spcPts val="600"/>
                        </a:spcBef>
                        <a:spcAft>
                          <a:spcPts val="600"/>
                        </a:spcAft>
                      </a:pPr>
                      <a:r>
                        <a:rPr lang="pt-BR" sz="3200">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07336">
                <a:tc vMerge="1">
                  <a:tcPr/>
                </a:tc>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Phân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07336">
                <a:tc vMerge="1">
                  <a:tcPr/>
                </a:tc>
                <a:tc>
                  <a:txBody>
                    <a:bodyPr/>
                    <a:lstStyle/>
                    <a:p>
                      <a:pPr algn="just">
                        <a:lnSpc>
                          <a:spcPct val="115000"/>
                        </a:lnSpc>
                        <a:spcBef>
                          <a:spcPts val="600"/>
                        </a:spcBef>
                        <a:spcAft>
                          <a:spcPts val="600"/>
                        </a:spcAft>
                      </a:pPr>
                      <a:r>
                        <a:rPr lang="pt-BR" sz="3200">
                          <a:solidFill>
                            <a:srgbClr val="0D0D0D"/>
                          </a:solidFill>
                          <a:effectLst/>
                          <a:latin typeface="Times New Roman" panose="02020603050405020304" pitchFamily="18" charset="0"/>
                          <a:cs typeface="Times New Roman" panose="02020603050405020304" pitchFamily="18" charset="0"/>
                        </a:rPr>
                        <a:t>Các giai đoạn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03139">
                <a:tc vMerge="1">
                  <a:tcPr marL="68580" marR="68580" marT="0" marB="0"/>
                </a:tc>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Tác giả tác phẩm tiêu biểu</a:t>
                      </a:r>
                      <a:endParaRPr lang="pt-BR"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pt-BR" sz="3200" b="1">
                        <a:solidFill>
                          <a:srgbClr val="FF0000"/>
                        </a:solidFill>
                        <a:effectLst/>
                        <a:latin typeface="Times New Roman" panose="02020603050405020304" pitchFamily="18" charset="0"/>
                        <a:cs typeface="Times New Roman" panose="02020603050405020304" pitchFamily="18" charset="0"/>
                      </a:endParaRPr>
                    </a:p>
                  </a:txBody>
                  <a:tcPr marL="68580" marR="68580" marT="0" marB="0"/>
                </a:tc>
              </a:tr>
              <a:tr h="803139">
                <a:tc>
                  <a:txBody>
                    <a:bodyPr/>
                    <a:lstStyle/>
                    <a:p>
                      <a:pPr marL="0" marR="0" lvl="0" indent="0" algn="just" defTabSz="914400" rtl="0" eaLnBrk="1" fontAlgn="auto" latinLnBrk="0" hangingPunct="1">
                        <a:lnSpc>
                          <a:spcPct val="115000"/>
                        </a:lnSpc>
                        <a:spcBef>
                          <a:spcPts val="600"/>
                        </a:spcBef>
                        <a:spcAft>
                          <a:spcPts val="600"/>
                        </a:spcAft>
                        <a:buClrTx/>
                        <a:buSzTx/>
                        <a:buFontTx/>
                        <a:buNone/>
                        <a:defRPr/>
                      </a:pPr>
                      <a:r>
                        <a:rPr lang="pt-BR" sz="3200" b="1">
                          <a:effectLst/>
                          <a:latin typeface="Times New Roman" panose="02020603050405020304" pitchFamily="18" charset="0"/>
                          <a:cs typeface="Times New Roman" panose="02020603050405020304" pitchFamily="18" charset="0"/>
                        </a:rPr>
                        <a:t>2. Vấn đề văn học dân gian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endParaRPr lang="pt-BR"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endParaRPr lang="pt-BR" sz="3200" b="1">
                        <a:solidFill>
                          <a:srgbClr val="FF0000"/>
                        </a:solidFill>
                        <a:effectLst/>
                        <a:latin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5796" y="139511"/>
            <a:ext cx="9841130" cy="985718"/>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a:solidFill>
                  <a:srgbClr val="7030A0"/>
                </a:solidFill>
                <a:effectLst/>
                <a:latin typeface="Times New Roman" panose="02020603050405020304" pitchFamily="18" charset="0"/>
                <a:ea typeface="Times New Roman" panose="02020603050405020304" pitchFamily="18" charset="0"/>
              </a:rPr>
              <a:t>TÌM HIỂU  YÊU CẦU CỦA VIỆC NGHIÊN CỨU MỘT VẤN ĐỀ VĂN HỌC TRUNG ĐẠI VIỆT NAM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741702" y="1293198"/>
            <a:ext cx="3977089" cy="622799"/>
          </a:xfrm>
          <a:prstGeom prst="rect">
            <a:avLst/>
          </a:prstGeom>
          <a:noFill/>
        </p:spPr>
        <p:txBody>
          <a:bodyPr wrap="square">
            <a:spAutoFit/>
          </a:bodyPr>
          <a:lstStyle/>
          <a:p>
            <a:pPr algn="ctr">
              <a:lnSpc>
                <a:spcPct val="115000"/>
              </a:lnSpc>
              <a:spcBef>
                <a:spcPts val="600"/>
              </a:spcBef>
              <a:spcAft>
                <a:spcPts val="600"/>
              </a:spcAft>
            </a:pPr>
            <a:r>
              <a:rPr lang="pt-BR"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Văn học trung đại</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1381775" y="2699131"/>
          <a:ext cx="10137125" cy="3117772"/>
        </p:xfrm>
        <a:graphic>
          <a:graphicData uri="http://schemas.openxmlformats.org/drawingml/2006/table">
            <a:tbl>
              <a:tblPr firstRow="1" firstCol="1" bandRow="1">
                <a:tableStyleId>{ED083AE6-46FA-4A59-8FB0-9F97EB10719F}</a:tableStyleId>
              </a:tblPr>
              <a:tblGrid>
                <a:gridCol w="4509277"/>
                <a:gridCol w="4453167"/>
                <a:gridCol w="1174681"/>
              </a:tblGrid>
              <a:tr h="779443">
                <a:tc rowSpan="4">
                  <a:txBody>
                    <a:bodyPr/>
                    <a:lstStyle/>
                    <a:p>
                      <a:pPr algn="just">
                        <a:lnSpc>
                          <a:spcPct val="115000"/>
                        </a:lnSpc>
                        <a:spcBef>
                          <a:spcPts val="600"/>
                        </a:spcBef>
                        <a:spcAft>
                          <a:spcPts val="600"/>
                        </a:spcAft>
                      </a:pPr>
                      <a:r>
                        <a:rPr lang="pt-BR" sz="3200" b="1" dirty="0">
                          <a:effectLst/>
                          <a:latin typeface="Times New Roman" panose="02020603050405020304" pitchFamily="18" charset="0"/>
                          <a:cs typeface="Times New Roman" panose="02020603050405020304" pitchFamily="18" charset="0"/>
                        </a:rPr>
                        <a:t>1. Văn </a:t>
                      </a:r>
                      <a:r>
                        <a:rPr lang="pt-BR" sz="3200" b="1">
                          <a:effectLst/>
                          <a:latin typeface="Times New Roman" panose="02020603050405020304" pitchFamily="18" charset="0"/>
                          <a:cs typeface="Times New Roman" panose="02020603050405020304" pitchFamily="18" charset="0"/>
                        </a:rPr>
                        <a:t>học trung đại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Khái niệm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79443">
                <a:tc vMerge="1">
                  <a:tcPr/>
                </a:tc>
                <a:tc>
                  <a:txBody>
                    <a:bodyPr/>
                    <a:lstStyle/>
                    <a:p>
                      <a:pPr algn="just">
                        <a:lnSpc>
                          <a:spcPct val="115000"/>
                        </a:lnSpc>
                        <a:spcBef>
                          <a:spcPts val="600"/>
                        </a:spcBef>
                        <a:spcAft>
                          <a:spcPts val="600"/>
                        </a:spcAft>
                      </a:pPr>
                      <a:r>
                        <a:rPr lang="pt-BR" sz="3200">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79443">
                <a:tc vMerge="1">
                  <a:tcPr/>
                </a:tc>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Phân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79443">
                <a:tc vMerge="1">
                  <a:tcPr/>
                </a:tc>
                <a:tc>
                  <a:txBody>
                    <a:bodyPr/>
                    <a:lstStyle/>
                    <a:p>
                      <a:pPr algn="just">
                        <a:lnSpc>
                          <a:spcPct val="115000"/>
                        </a:lnSpc>
                        <a:spcBef>
                          <a:spcPts val="600"/>
                        </a:spcBef>
                        <a:spcAft>
                          <a:spcPts val="600"/>
                        </a:spcAft>
                      </a:pPr>
                      <a:r>
                        <a:rPr lang="pt-BR" sz="3200">
                          <a:solidFill>
                            <a:srgbClr val="0D0D0D"/>
                          </a:solidFill>
                          <a:effectLst/>
                          <a:latin typeface="Times New Roman" panose="02020603050405020304" pitchFamily="18" charset="0"/>
                          <a:cs typeface="Times New Roman" panose="02020603050405020304" pitchFamily="18" charset="0"/>
                        </a:rPr>
                        <a:t>Các giai đoạn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74573" y="264404"/>
          <a:ext cx="11501610" cy="5334397"/>
        </p:xfrm>
        <a:graphic>
          <a:graphicData uri="http://schemas.openxmlformats.org/drawingml/2006/table">
            <a:tbl>
              <a:tblPr firstRow="1" firstCol="1" bandRow="1">
                <a:tableStyleId>{ED083AE6-46FA-4A59-8FB0-9F97EB10719F}</a:tableStyleId>
              </a:tblPr>
              <a:tblGrid>
                <a:gridCol w="3098636"/>
                <a:gridCol w="8402974"/>
              </a:tblGrid>
              <a:tr h="938162">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Khái niệm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r>
                        <a:rPr lang="pt-BR" sz="3200" b="0">
                          <a:solidFill>
                            <a:srgbClr val="00B0F0"/>
                          </a:solidFill>
                          <a:effectLst/>
                          <a:latin typeface="Times New Roman" panose="02020603050405020304" pitchFamily="18" charset="0"/>
                          <a:cs typeface="Times New Roman" panose="02020603050405020304" pitchFamily="18" charset="0"/>
                        </a:rPr>
                        <a:t>-</a:t>
                      </a:r>
                      <a:r>
                        <a:rPr lang="pt-BR" sz="3200" b="0">
                          <a:solidFill>
                            <a:srgbClr val="FF0000"/>
                          </a:solidFill>
                          <a:effectLst/>
                          <a:latin typeface="Times New Roman" panose="02020603050405020304" pitchFamily="18" charset="0"/>
                          <a:cs typeface="Times New Roman" panose="02020603050405020304" pitchFamily="18" charset="0"/>
                        </a:rPr>
                        <a:t> </a:t>
                      </a:r>
                      <a:r>
                        <a:rPr lang="en-SG" sz="2400" b="0">
                          <a:solidFill>
                            <a:srgbClr val="0070C0"/>
                          </a:solidFill>
                          <a:latin typeface="Times New Roman" panose="02020603050405020304" pitchFamily="18" charset="0"/>
                          <a:cs typeface="Times New Roman" panose="02020603050405020304" pitchFamily="18" charset="0"/>
                        </a:rPr>
                        <a:t>Là nền văn học viết bằng chữ Hán và chữ Nôm hình thành và phát triển trong hơn 10 thế kỉ, từ trước thế kỉ X đến hết thế kỉ XIX. </a:t>
                      </a:r>
                      <a:endParaRPr lang="en-US" sz="3200" b="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38162">
                <a:tc>
                  <a:txBody>
                    <a:bodyPr/>
                    <a:lstStyle/>
                    <a:p>
                      <a:pPr algn="just">
                        <a:lnSpc>
                          <a:spcPct val="115000"/>
                        </a:lnSpc>
                        <a:spcBef>
                          <a:spcPts val="600"/>
                        </a:spcBef>
                        <a:spcAft>
                          <a:spcPts val="600"/>
                        </a:spcAft>
                      </a:pPr>
                      <a:r>
                        <a:rPr lang="pt-BR" sz="3200">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pt-BR" sz="2400" b="1" kern="1200">
                          <a:solidFill>
                            <a:srgbClr val="002060"/>
                          </a:solidFill>
                          <a:effectLst/>
                          <a:latin typeface="Times New Roman" panose="02020603050405020304" pitchFamily="18" charset="0"/>
                          <a:ea typeface="+mn-ea"/>
                          <a:cs typeface="Times New Roman" panose="02020603050405020304" pitchFamily="18" charset="0"/>
                        </a:rPr>
                        <a:t>- </a:t>
                      </a:r>
                      <a:r>
                        <a:rPr lang="pt-BR" sz="2400" kern="1200">
                          <a:solidFill>
                            <a:srgbClr val="002060"/>
                          </a:solidFill>
                          <a:effectLst/>
                          <a:latin typeface="Times New Roman" panose="02020603050405020304" pitchFamily="18" charset="0"/>
                          <a:ea typeface="+mn-ea"/>
                          <a:cs typeface="Times New Roman" panose="02020603050405020304" pitchFamily="18" charset="0"/>
                        </a:rPr>
                        <a:t>Có sự kết hợp giữa chủ nghĩa yêu nước và chủ nghĩa nhân văn.</a:t>
                      </a:r>
                      <a:endParaRPr lang="en-US" sz="2400" kern="1200">
                        <a:solidFill>
                          <a:srgbClr val="002060"/>
                        </a:solidFill>
                        <a:effectLst/>
                        <a:latin typeface="Times New Roman" panose="02020603050405020304" pitchFamily="18" charset="0"/>
                        <a:ea typeface="+mn-ea"/>
                        <a:cs typeface="Times New Roman" panose="02020603050405020304" pitchFamily="18" charset="0"/>
                      </a:endParaRPr>
                    </a:p>
                    <a:p>
                      <a:r>
                        <a:rPr lang="pt-BR" sz="2400" kern="1200">
                          <a:solidFill>
                            <a:srgbClr val="002060"/>
                          </a:solidFill>
                          <a:effectLst/>
                          <a:latin typeface="Times New Roman" panose="02020603050405020304" pitchFamily="18" charset="0"/>
                          <a:ea typeface="+mn-ea"/>
                          <a:cs typeface="Times New Roman" panose="02020603050405020304" pitchFamily="18" charset="0"/>
                        </a:rPr>
                        <a:t>- Xu hướng tiếp thu các yếu tố văn học, văn hoá nước ngoài trên tinh thần Việt hoá để vừa tự làm giàu, làm mới, vừa bảo lưu bản sắc của văn học dân tộc</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38162">
                <a:tc>
                  <a:txBody>
                    <a:bodyPr/>
                    <a:lstStyle/>
                    <a:p>
                      <a:pPr algn="just">
                        <a:lnSpc>
                          <a:spcPct val="115000"/>
                        </a:lnSpc>
                        <a:spcBef>
                          <a:spcPts val="600"/>
                        </a:spcBef>
                        <a:spcAft>
                          <a:spcPts val="600"/>
                        </a:spcAft>
                      </a:pPr>
                      <a:r>
                        <a:rPr lang="pt-BR" sz="3200">
                          <a:solidFill>
                            <a:srgbClr val="0D0D0D"/>
                          </a:solidFill>
                          <a:effectLst/>
                          <a:latin typeface="Times New Roman" panose="02020603050405020304" pitchFamily="18" charset="0"/>
                          <a:cs typeface="Times New Roman" panose="02020603050405020304" pitchFamily="18" charset="0"/>
                        </a:rPr>
                        <a:t>Các giai đoạn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SG" sz="2400" kern="1200">
                          <a:solidFill>
                            <a:schemeClr val="tx1"/>
                          </a:solidFill>
                          <a:effectLst/>
                          <a:latin typeface="Times New Roman" panose="02020603050405020304" pitchFamily="18" charset="0"/>
                          <a:ea typeface="+mn-ea"/>
                          <a:cs typeface="Times New Roman" panose="02020603050405020304" pitchFamily="18" charset="0"/>
                        </a:rPr>
                        <a:t>-</a:t>
                      </a:r>
                      <a:r>
                        <a:rPr lang="en-SG" sz="2400" kern="1200">
                          <a:solidFill>
                            <a:schemeClr val="tx2">
                              <a:lumMod val="50000"/>
                            </a:schemeClr>
                          </a:solidFill>
                          <a:effectLst/>
                          <a:latin typeface="Times New Roman" panose="02020603050405020304" pitchFamily="18" charset="0"/>
                          <a:ea typeface="+mn-ea"/>
                          <a:cs typeface="Times New Roman" panose="02020603050405020304" pitchFamily="18" charset="0"/>
                        </a:rPr>
                        <a:t>Từ thế kỉ X đến hết thế kỉ XV.</a:t>
                      </a:r>
                      <a:endParaRPr lang="en-US" sz="2400" kern="1200">
                        <a:solidFill>
                          <a:schemeClr val="tx2">
                            <a:lumMod val="50000"/>
                          </a:schemeClr>
                        </a:solidFill>
                        <a:effectLst/>
                        <a:latin typeface="Times New Roman" panose="02020603050405020304" pitchFamily="18" charset="0"/>
                        <a:ea typeface="+mn-ea"/>
                        <a:cs typeface="Times New Roman" panose="02020603050405020304" pitchFamily="18" charset="0"/>
                      </a:endParaRPr>
                    </a:p>
                    <a:p>
                      <a:r>
                        <a:rPr lang="en-SG" sz="2400" kern="1200">
                          <a:solidFill>
                            <a:schemeClr val="tx2">
                              <a:lumMod val="50000"/>
                            </a:schemeClr>
                          </a:solidFill>
                          <a:effectLst/>
                          <a:latin typeface="Times New Roman" panose="02020603050405020304" pitchFamily="18" charset="0"/>
                          <a:ea typeface="+mn-ea"/>
                          <a:cs typeface="Times New Roman" panose="02020603050405020304" pitchFamily="18" charset="0"/>
                        </a:rPr>
                        <a:t>-Từ thế kỉ XVI đến hết thế kỉ XVII.</a:t>
                      </a:r>
                      <a:endParaRPr lang="en-US" sz="2400" kern="1200">
                        <a:solidFill>
                          <a:schemeClr val="tx2">
                            <a:lumMod val="50000"/>
                          </a:schemeClr>
                        </a:solidFill>
                        <a:effectLst/>
                        <a:latin typeface="Times New Roman" panose="02020603050405020304" pitchFamily="18" charset="0"/>
                        <a:ea typeface="+mn-ea"/>
                        <a:cs typeface="Times New Roman" panose="02020603050405020304" pitchFamily="18" charset="0"/>
                      </a:endParaRPr>
                    </a:p>
                    <a:p>
                      <a:r>
                        <a:rPr lang="en-SG" sz="2400" kern="1200">
                          <a:solidFill>
                            <a:schemeClr val="tx2">
                              <a:lumMod val="50000"/>
                            </a:schemeClr>
                          </a:solidFill>
                          <a:effectLst/>
                          <a:latin typeface="Times New Roman" panose="02020603050405020304" pitchFamily="18" charset="0"/>
                          <a:ea typeface="+mn-ea"/>
                          <a:cs typeface="Times New Roman" panose="02020603050405020304" pitchFamily="18" charset="0"/>
                        </a:rPr>
                        <a:t>-Từ thế kỉ XVIII đến nửa đầu thế kỉ XIX.</a:t>
                      </a:r>
                      <a:endParaRPr lang="en-US" sz="2400" kern="1200">
                        <a:solidFill>
                          <a:schemeClr val="tx2">
                            <a:lumMod val="50000"/>
                          </a:schemeClr>
                        </a:solidFill>
                        <a:effectLst/>
                        <a:latin typeface="Times New Roman" panose="02020603050405020304" pitchFamily="18" charset="0"/>
                        <a:ea typeface="+mn-ea"/>
                        <a:cs typeface="Times New Roman" panose="02020603050405020304" pitchFamily="18" charset="0"/>
                      </a:endParaRPr>
                    </a:p>
                    <a:p>
                      <a:r>
                        <a:rPr lang="en-SG" sz="2400" kern="1200">
                          <a:solidFill>
                            <a:schemeClr val="tx2">
                              <a:lumMod val="50000"/>
                            </a:schemeClr>
                          </a:solidFill>
                          <a:effectLst/>
                          <a:latin typeface="Times New Roman" panose="02020603050405020304" pitchFamily="18" charset="0"/>
                          <a:ea typeface="+mn-ea"/>
                          <a:cs typeface="Times New Roman" panose="02020603050405020304" pitchFamily="18" charset="0"/>
                        </a:rPr>
                        <a:t>- Nửa cuối thế kỉ XIX.</a:t>
                      </a:r>
                      <a:endParaRPr lang="en-US" sz="4000">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460579">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Tác giả tác phẩm tiêu biểu</a:t>
                      </a:r>
                      <a:endParaRPr lang="pt-BR"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r>
                        <a:rPr lang="pt-BR" sz="2400" kern="1200">
                          <a:solidFill>
                            <a:schemeClr val="tx1"/>
                          </a:solidFill>
                          <a:effectLst/>
                          <a:latin typeface="Times New Roman" panose="02020603050405020304" pitchFamily="18" charset="0"/>
                          <a:ea typeface="+mn-ea"/>
                          <a:cs typeface="Times New Roman" panose="02020603050405020304" pitchFamily="18" charset="0"/>
                        </a:rPr>
                        <a:t>- Nguyễn Trãi, Lê Thánh Tông, Nguyễn Bỉnh Khiêm, Nguyễn Dữ, Nguyễn Du, Hồ Xuân Hương...................</a:t>
                      </a:r>
                      <a:endParaRPr lang="pt-BR" sz="3200" b="1">
                        <a:solidFill>
                          <a:srgbClr val="FF0000"/>
                        </a:solidFill>
                        <a:effectLst/>
                        <a:latin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a:solidFill>
                  <a:srgbClr val="7030A0"/>
                </a:solidFill>
                <a:effectLst/>
                <a:latin typeface="Times New Roman" panose="02020603050405020304" pitchFamily="18" charset="0"/>
                <a:ea typeface="Times New Roman" panose="02020603050405020304" pitchFamily="18" charset="0"/>
              </a:rPr>
              <a:t>TÌM HIỂU  YÊU CẦU CỦA VIỆC NGHIÊN CỨU MỘT VẤN ĐỀ VĂN HỌC TRUNG ĐẠI VIỆT NAM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641271" y="1320252"/>
            <a:ext cx="4646826" cy="556434"/>
          </a:xfrm>
          <a:prstGeom prst="rect">
            <a:avLst/>
          </a:prstGeom>
          <a:noFill/>
        </p:spPr>
        <p:txBody>
          <a:bodyPr wrap="square">
            <a:spAutoFit/>
          </a:bodyPr>
          <a:lstStyle/>
          <a:p>
            <a:pPr algn="ctr">
              <a:lnSpc>
                <a:spcPct val="115000"/>
              </a:lnSpc>
              <a:spcBef>
                <a:spcPts val="600"/>
              </a:spcBef>
              <a:spcAft>
                <a:spcPts val="600"/>
              </a:spcAft>
            </a:pPr>
            <a:r>
              <a:rPr lang="pt-BR"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pt-BR" sz="2800" b="1">
                <a:solidFill>
                  <a:srgbClr val="FF0000"/>
                </a:solidFill>
                <a:effectLst/>
                <a:latin typeface="Times New Roman" panose="02020603050405020304" pitchFamily="18" charset="0"/>
                <a:cs typeface="Times New Roman" panose="02020603050405020304" pitchFamily="18" charset="0"/>
              </a:rPr>
              <a:t>Vấn đề văn học dân gian</a:t>
            </a:r>
            <a:r>
              <a:rPr lang="pt-BR"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818152" y="2324559"/>
          <a:ext cx="10707099" cy="4011296"/>
        </p:xfrm>
        <a:graphic>
          <a:graphicData uri="http://schemas.openxmlformats.org/drawingml/2006/table">
            <a:tbl>
              <a:tblPr firstRow="1" firstCol="1" bandRow="1">
                <a:tableStyleId>{ED083AE6-46FA-4A59-8FB0-9F97EB10719F}</a:tableStyleId>
              </a:tblPr>
              <a:tblGrid>
                <a:gridCol w="4877568"/>
                <a:gridCol w="4673013"/>
                <a:gridCol w="1156518"/>
              </a:tblGrid>
              <a:tr h="563883">
                <a:tc rowSpan="5">
                  <a:txBody>
                    <a:bodyPr/>
                    <a:lstStyle/>
                    <a:p>
                      <a:pPr algn="just">
                        <a:lnSpc>
                          <a:spcPct val="115000"/>
                        </a:lnSpc>
                        <a:spcBef>
                          <a:spcPts val="600"/>
                        </a:spcBef>
                        <a:spcAft>
                          <a:spcPts val="600"/>
                        </a:spcAft>
                      </a:pPr>
                      <a:r>
                        <a:rPr lang="pt-BR" sz="3200" b="1" dirty="0">
                          <a:effectLst/>
                          <a:latin typeface="Times New Roman" panose="02020603050405020304" pitchFamily="18" charset="0"/>
                          <a:cs typeface="Times New Roman" panose="02020603050405020304" pitchFamily="18" charset="0"/>
                        </a:rPr>
                        <a:t>1. Văn học dân gian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Khái niệm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63883">
                <a:tc vMerge="1">
                  <a:tcPr/>
                </a:tc>
                <a:tc>
                  <a:txBody>
                    <a:bodyPr/>
                    <a:lstStyle/>
                    <a:p>
                      <a:pPr algn="just">
                        <a:lnSpc>
                          <a:spcPct val="115000"/>
                        </a:lnSpc>
                        <a:spcBef>
                          <a:spcPts val="600"/>
                        </a:spcBef>
                        <a:spcAft>
                          <a:spcPts val="600"/>
                        </a:spcAft>
                      </a:pPr>
                      <a:r>
                        <a:rPr lang="pt-BR" sz="3200">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63883">
                <a:tc vMerge="1">
                  <a:tcPr/>
                </a:tc>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Phân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63883">
                <a:tc vMerge="1">
                  <a:tcPr/>
                </a:tc>
                <a:tc>
                  <a:txBody>
                    <a:bodyPr/>
                    <a:lstStyle/>
                    <a:p>
                      <a:pPr algn="just">
                        <a:lnSpc>
                          <a:spcPct val="115000"/>
                        </a:lnSpc>
                        <a:spcBef>
                          <a:spcPts val="600"/>
                        </a:spcBef>
                        <a:spcAft>
                          <a:spcPts val="600"/>
                        </a:spcAft>
                      </a:pPr>
                      <a:r>
                        <a:rPr lang="pt-BR" sz="3200">
                          <a:solidFill>
                            <a:srgbClr val="0D0D0D"/>
                          </a:solidFill>
                          <a:effectLst/>
                          <a:latin typeface="Times New Roman" panose="02020603050405020304" pitchFamily="18" charset="0"/>
                          <a:cs typeface="Times New Roman" panose="02020603050405020304" pitchFamily="18" charset="0"/>
                        </a:rPr>
                        <a:t>Các giai đoạn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77882">
                <a:tc vMerge="1">
                  <a:tcPr marL="68580" marR="68580" marT="0" marB="0"/>
                </a:tc>
                <a:tc>
                  <a:txBody>
                    <a:bodyPr/>
                    <a:lstStyle/>
                    <a:p>
                      <a:pPr algn="just">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Tác giả tác phẩm tiêu biểu</a:t>
                      </a:r>
                      <a:endParaRPr lang="pt-BR"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pt-BR" sz="3200" b="1">
                          <a:solidFill>
                            <a:srgbClr val="FF0000"/>
                          </a:solidFill>
                          <a:effectLst/>
                          <a:latin typeface="Times New Roman" panose="02020603050405020304" pitchFamily="18" charset="0"/>
                          <a:cs typeface="Times New Roman" panose="02020603050405020304" pitchFamily="18" charset="0"/>
                        </a:rPr>
                        <a:t> </a:t>
                      </a:r>
                      <a:endParaRPr lang="pt-BR" sz="3200" b="1">
                        <a:solidFill>
                          <a:srgbClr val="FF0000"/>
                        </a:solidFill>
                        <a:effectLst/>
                        <a:latin typeface="Times New Roman" panose="02020603050405020304" pitchFamily="18" charset="0"/>
                        <a:cs typeface="Times New Roman" panose="02020603050405020304" pitchFamily="18" charset="0"/>
                      </a:endParaRPr>
                    </a:p>
                  </a:txBody>
                  <a:tcPr marL="68580" marR="68580" marT="0" marB="0"/>
                </a:tc>
              </a:tr>
              <a:tr h="877882">
                <a:tc>
                  <a:txBody>
                    <a:bodyPr/>
                    <a:lstStyle/>
                    <a:p>
                      <a:pPr marL="0" marR="0" lvl="0" indent="0" algn="just" defTabSz="914400" rtl="0" eaLnBrk="1" fontAlgn="auto" latinLnBrk="0" hangingPunct="1">
                        <a:lnSpc>
                          <a:spcPct val="115000"/>
                        </a:lnSpc>
                        <a:spcBef>
                          <a:spcPts val="600"/>
                        </a:spcBef>
                        <a:spcAft>
                          <a:spcPts val="600"/>
                        </a:spcAft>
                        <a:buClrTx/>
                        <a:buSzTx/>
                        <a:buFontTx/>
                        <a:buNone/>
                        <a:defRPr/>
                      </a:pPr>
                      <a:r>
                        <a:rPr lang="pt-BR" sz="3200" b="1">
                          <a:effectLst/>
                          <a:latin typeface="Times New Roman" panose="02020603050405020304" pitchFamily="18" charset="0"/>
                          <a:cs typeface="Times New Roman" panose="02020603050405020304" pitchFamily="18" charset="0"/>
                        </a:rPr>
                        <a:t>2. Vấn đề văn học dân gian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endParaRPr lang="pt-BR" sz="3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endParaRPr lang="pt-BR" sz="3200" b="1">
                        <a:solidFill>
                          <a:srgbClr val="FF0000"/>
                        </a:solidFill>
                        <a:effectLst/>
                        <a:latin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a:xfrm>
            <a:off x="555127" y="289594"/>
            <a:ext cx="575065" cy="586957"/>
          </a:xfrm>
          <a:prstGeom prst="diamond">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83046" y="209320"/>
            <a:ext cx="10835853" cy="1072963"/>
          </a:xfrm>
          <a:prstGeom prst="rect">
            <a:avLst/>
          </a:prstGeom>
          <a:noFill/>
        </p:spPr>
        <p:txBody>
          <a:bodyPr wrap="square">
            <a:spAutoFit/>
          </a:bodyPr>
          <a:lstStyle/>
          <a:p>
            <a:pPr algn="just">
              <a:lnSpc>
                <a:spcPct val="115000"/>
              </a:lnSpc>
              <a:spcBef>
                <a:spcPts val="600"/>
              </a:spcBef>
              <a:spcAft>
                <a:spcPts val="6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0">
                <a:solidFill>
                  <a:srgbClr val="0D0D0D"/>
                </a:solidFill>
                <a:latin typeface="Times New Roman" panose="02020603050405020304" pitchFamily="18" charset="0"/>
                <a:cs typeface="Times New Roman" panose="02020603050405020304" pitchFamily="18" charset="0"/>
              </a:rPr>
              <a:t>Một số yêu cầu cụ thể của việc </a:t>
            </a:r>
            <a:r>
              <a:rPr lang="en-US" sz="2800" b="1" ker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 cứu một vấn đề văn học trung đại:</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Shape 7"/>
          <p:cNvSpPr/>
          <p:nvPr/>
        </p:nvSpPr>
        <p:spPr>
          <a:xfrm>
            <a:off x="253388" y="1395827"/>
            <a:ext cx="2511846" cy="3793118"/>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190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176" tIns="98176" rIns="98176" bIns="98176" numCol="1" spcCol="1270" anchor="ctr" anchorCtr="0">
            <a:noAutofit/>
          </a:bodyPr>
          <a:lstStyle/>
          <a:p>
            <a:r>
              <a:rPr lang="pt-BR" sz="2400">
                <a:latin typeface="Times New Roman" panose="02020603050405020304" pitchFamily="18" charset="0"/>
                <a:cs typeface="Times New Roman" panose="02020603050405020304" pitchFamily="18" charset="0"/>
              </a:rPr>
              <a:t>+ Chọn lọc được vấn đề phù hợp, vừa sức, có ý nghĩa, cung cấp thêm thông tin hay nhận thức mới mẻ cho người đọc.</a:t>
            </a:r>
            <a:endParaRPr lang="en-US">
              <a:latin typeface="Times New Roman" panose="02020603050405020304" pitchFamily="18" charset="0"/>
              <a:cs typeface="Times New Roman" panose="02020603050405020304" pitchFamily="18" charset="0"/>
            </a:endParaRPr>
          </a:p>
        </p:txBody>
      </p:sp>
      <p:sp>
        <p:nvSpPr>
          <p:cNvPr id="10" name="Freeform: Shape 9"/>
          <p:cNvSpPr/>
          <p:nvPr/>
        </p:nvSpPr>
        <p:spPr>
          <a:xfrm>
            <a:off x="2978981" y="1395826"/>
            <a:ext cx="2845864" cy="3658654"/>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190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hueOff val="4900445"/>
              <a:satOff val="-20384"/>
              <a:lumOff val="480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176" tIns="98176" rIns="98176" bIns="98176" numCol="1" spcCol="1270" anchor="ctr" anchorCtr="0">
            <a:noAutofit/>
          </a:bodyPr>
          <a:lstStyle/>
          <a:p>
            <a:pPr algn="just"/>
            <a:r>
              <a:rPr lang="en-US" sz="3600">
                <a:latin typeface="Times New Roman" panose="02020603050405020304" pitchFamily="18" charset="0"/>
                <a:cs typeface="Times New Roman" panose="02020603050405020304" pitchFamily="18" charset="0"/>
              </a:rPr>
              <a:t>+ </a:t>
            </a:r>
            <a:r>
              <a:rPr lang="pt-BR" sz="2400">
                <a:latin typeface="Times New Roman" panose="02020603050405020304" pitchFamily="18" charset="0"/>
                <a:cs typeface="Times New Roman" panose="02020603050405020304" pitchFamily="18" charset="0"/>
              </a:rPr>
              <a:t>Căn cứ vào ngữ liệu, dẫn liệu từ tác phẩm, cách huy động nhiều tri thức liên quan (tri thức về thể loại, ngôn ngữ văn, lịch sử, ...) </a:t>
            </a:r>
            <a:endParaRPr lang="en-US" sz="3600">
              <a:latin typeface="Times New Roman" panose="02020603050405020304" pitchFamily="18" charset="0"/>
              <a:cs typeface="Times New Roman" panose="02020603050405020304" pitchFamily="18" charset="0"/>
            </a:endParaRPr>
          </a:p>
        </p:txBody>
      </p:sp>
      <p:sp>
        <p:nvSpPr>
          <p:cNvPr id="12" name="Freeform: Shape 11"/>
          <p:cNvSpPr/>
          <p:nvPr/>
        </p:nvSpPr>
        <p:spPr>
          <a:xfrm>
            <a:off x="6221292" y="1395826"/>
            <a:ext cx="2768472" cy="3422915"/>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190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hueOff val="9800891"/>
              <a:satOff val="-40773"/>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176" tIns="98176" rIns="98176" bIns="98176" numCol="1" spcCol="1270" anchor="ctr" anchorCtr="0">
            <a:noAutofit/>
          </a:bodyPr>
          <a:lstStyle/>
          <a:p>
            <a:pPr algn="just" defTabSz="444500">
              <a:lnSpc>
                <a:spcPct val="90000"/>
              </a:lnSpc>
              <a:spcBef>
                <a:spcPct val="0"/>
              </a:spcBef>
              <a:spcAft>
                <a:spcPct val="35000"/>
              </a:spcAft>
            </a:pPr>
            <a:r>
              <a:rPr lang="pt-BR" sz="2800">
                <a:latin typeface="Times New Roman" panose="02020603050405020304" pitchFamily="18" charset="0"/>
                <a:cs typeface="Times New Roman" panose="02020603050405020304" pitchFamily="18" charset="0"/>
              </a:rPr>
              <a:t>+ Với mỗi dạng đề nghiên cứu, cần sử dụng tri thức nền và cách thức, thao tác thực hiện phù hợp.</a:t>
            </a:r>
            <a:endParaRPr lang="en-US" sz="4000" kern="1200" dirty="0">
              <a:latin typeface="Times New Roman" panose="02020603050405020304" pitchFamily="18" charset="0"/>
              <a:cs typeface="Times New Roman" panose="02020603050405020304" pitchFamily="18" charset="0"/>
            </a:endParaRPr>
          </a:p>
        </p:txBody>
      </p:sp>
      <p:sp>
        <p:nvSpPr>
          <p:cNvPr id="5" name="Freeform: Shape 4"/>
          <p:cNvSpPr/>
          <p:nvPr/>
        </p:nvSpPr>
        <p:spPr>
          <a:xfrm>
            <a:off x="9386211" y="1395826"/>
            <a:ext cx="2676458" cy="3353498"/>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190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176" tIns="98176" rIns="98176" bIns="98176" numCol="1" spcCol="1270" anchor="ctr" anchorCtr="0">
            <a:noAutofit/>
          </a:bodyPr>
          <a:lstStyle/>
          <a:p>
            <a:r>
              <a:rPr lang="pt-BR" sz="2400">
                <a:latin typeface="Times New Roman" panose="02020603050405020304" pitchFamily="18" charset="0"/>
                <a:cs typeface="Times New Roman" panose="02020603050405020304" pitchFamily="18" charset="0"/>
              </a:rPr>
              <a:t>+ Kết quả tìm hiểu về vấn đề cần được tổng hợp, khái quát và ghi chép một cách có hệ thống dưới dạng sườn bài, sơ đồ tư duy, đồ hoạ thông tin.</a:t>
            </a:r>
            <a:endParaRPr lang="en-US" sz="4800" kern="1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8" grpId="0" bldLvl="0" animBg="1"/>
      <p:bldP spid="10" grpId="0" bldLvl="0" animBg="1"/>
      <p:bldP spid="12" grpId="0" bldLvl="0"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nvGraphicFramePr>
        <p:xfrm>
          <a:off x="660400" y="2083549"/>
          <a:ext cx="11149682" cy="4409566"/>
        </p:xfrm>
        <a:graphic>
          <a:graphicData uri="http://schemas.openxmlformats.org/drawingml/2006/table">
            <a:tbl>
              <a:tblPr firstRow="1" firstCol="1" bandRow="1">
                <a:tableStyleId>{ED083AE6-46FA-4A59-8FB0-9F97EB10719F}</a:tableStyleId>
              </a:tblPr>
              <a:tblGrid>
                <a:gridCol w="3779398"/>
                <a:gridCol w="7370284"/>
              </a:tblGrid>
              <a:tr h="1078292">
                <a:tc>
                  <a:txBody>
                    <a:bodyPr/>
                    <a:lstStyle/>
                    <a:p>
                      <a:pPr marL="0" marR="0" lvl="0" indent="0" algn="just" defTabSz="914400" rtl="0" eaLnBrk="1" fontAlgn="auto" latinLnBrk="0" hangingPunct="1">
                        <a:lnSpc>
                          <a:spcPct val="115000"/>
                        </a:lnSpc>
                        <a:spcBef>
                          <a:spcPts val="600"/>
                        </a:spcBef>
                        <a:spcAft>
                          <a:spcPts val="600"/>
                        </a:spcAft>
                        <a:buClrTx/>
                        <a:buSzTx/>
                        <a:buFontTx/>
                        <a:buNone/>
                        <a:defRPr/>
                      </a:pPr>
                      <a:r>
                        <a:rPr lang="vi-VN" sz="3200" b="1">
                          <a:effectLst/>
                          <a:latin typeface="Times New Roman" panose="02020603050405020304" pitchFamily="18" charset="0"/>
                          <a:cs typeface="Times New Roman" panose="02020603050405020304" pitchFamily="18" charset="0"/>
                        </a:rPr>
                        <a:t>a. </a:t>
                      </a:r>
                      <a:r>
                        <a:rPr lang="en-SG" sz="2800" kern="1200">
                          <a:solidFill>
                            <a:schemeClr val="tx1"/>
                          </a:solidFill>
                          <a:effectLst/>
                          <a:latin typeface="Times New Roman" panose="02020603050405020304" pitchFamily="18" charset="0"/>
                          <a:ea typeface="+mn-ea"/>
                          <a:cs typeface="Times New Roman" panose="02020603050405020304" pitchFamily="18" charset="0"/>
                        </a:rPr>
                        <a:t>Khái niệm được đề cập</a:t>
                      </a:r>
                      <a:endParaRPr lang="en-US" sz="32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SG" sz="2800" b="1" kern="1200">
                          <a:solidFill>
                            <a:srgbClr val="002060"/>
                          </a:solidFill>
                          <a:effectLst/>
                          <a:latin typeface="Times New Roman" panose="02020603050405020304" pitchFamily="18" charset="0"/>
                          <a:ea typeface="+mn-ea"/>
                          <a:cs typeface="Times New Roman" panose="02020603050405020304" pitchFamily="18" charset="0"/>
                        </a:rPr>
                        <a:t>- </a:t>
                      </a:r>
                      <a:r>
                        <a:rPr lang="en-SG" sz="2800" b="0" kern="1200">
                          <a:solidFill>
                            <a:srgbClr val="002060"/>
                          </a:solidFill>
                          <a:effectLst/>
                          <a:latin typeface="Times New Roman" panose="02020603050405020304" pitchFamily="18" charset="0"/>
                          <a:ea typeface="+mn-ea"/>
                          <a:cs typeface="Times New Roman" panose="02020603050405020304" pitchFamily="18" charset="0"/>
                        </a:rPr>
                        <a:t>Khái niệm về độc thoại nội tâm.</a:t>
                      </a:r>
                      <a:endParaRPr lang="en-SG" sz="2800" b="0" kern="1200">
                        <a:solidFill>
                          <a:srgbClr val="002060"/>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pt-BR" sz="2800" b="0" kern="1200">
                          <a:solidFill>
                            <a:srgbClr val="002060"/>
                          </a:solidFill>
                          <a:effectLst/>
                          <a:latin typeface="Times New Roman" panose="02020603050405020304" pitchFamily="18" charset="0"/>
                          <a:ea typeface="+mn-ea"/>
                          <a:cs typeface="Times New Roman" panose="02020603050405020304" pitchFamily="18" charset="0"/>
                        </a:rPr>
                        <a:t>- </a:t>
                      </a:r>
                      <a:r>
                        <a:rPr lang="en-SG" sz="2800" b="0" kern="1200">
                          <a:solidFill>
                            <a:srgbClr val="002060"/>
                          </a:solidFill>
                          <a:effectLst/>
                          <a:latin typeface="Times New Roman" panose="02020603050405020304" pitchFamily="18" charset="0"/>
                          <a:ea typeface="+mn-ea"/>
                          <a:cs typeface="Times New Roman" panose="02020603050405020304" pitchFamily="18" charset="0"/>
                        </a:rPr>
                        <a:t>Khái niệm về văn tự sự.</a:t>
                      </a:r>
                      <a:endParaRPr lang="en-US" sz="2800" b="0" kern="1200">
                        <a:solidFill>
                          <a:srgbClr val="002060"/>
                        </a:solidFill>
                        <a:effectLst/>
                        <a:latin typeface="Times New Roman" panose="02020603050405020304" pitchFamily="18" charset="0"/>
                        <a:ea typeface="+mn-ea"/>
                        <a:cs typeface="Times New Roman" panose="02020603050405020304" pitchFamily="18" charset="0"/>
                      </a:endParaRPr>
                    </a:p>
                  </a:txBody>
                  <a:tcPr marL="68580" marR="68580" marT="0" marB="0"/>
                </a:tc>
              </a:tr>
              <a:tr h="2906841">
                <a:tc>
                  <a:txBody>
                    <a:bodyPr/>
                    <a:lstStyle/>
                    <a:p>
                      <a:pPr marL="0" marR="0" lvl="0" indent="0" algn="just" defTabSz="914400" rtl="0" eaLnBrk="1" fontAlgn="auto" latinLnBrk="0" hangingPunct="1">
                        <a:lnSpc>
                          <a:spcPct val="115000"/>
                        </a:lnSpc>
                        <a:spcBef>
                          <a:spcPts val="600"/>
                        </a:spcBef>
                        <a:spcAft>
                          <a:spcPts val="600"/>
                        </a:spcAft>
                        <a:buClrTx/>
                        <a:buSzTx/>
                        <a:buFontTx/>
                        <a:buNone/>
                        <a:defRPr/>
                      </a:pPr>
                      <a:r>
                        <a:rPr lang="vi-VN" sz="3200" b="1">
                          <a:effectLst/>
                          <a:latin typeface="Times New Roman" panose="02020603050405020304" pitchFamily="18" charset="0"/>
                          <a:cs typeface="Times New Roman" panose="02020603050405020304" pitchFamily="18" charset="0"/>
                        </a:rPr>
                        <a:t>b. </a:t>
                      </a:r>
                      <a:r>
                        <a:rPr lang="en-SG" sz="2800" b="1" kern="1200">
                          <a:solidFill>
                            <a:schemeClr val="tx1"/>
                          </a:solidFill>
                          <a:effectLst/>
                          <a:latin typeface="Times New Roman" panose="02020603050405020304" pitchFamily="18" charset="0"/>
                          <a:ea typeface="+mn-ea"/>
                          <a:cs typeface="Times New Roman" panose="02020603050405020304" pitchFamily="18" charset="0"/>
                        </a:rPr>
                        <a:t>Khái niệm </a:t>
                      </a:r>
                      <a:r>
                        <a:rPr lang="en-SG" sz="2800" b="1" i="1" kern="1200">
                          <a:solidFill>
                            <a:schemeClr val="tx1"/>
                          </a:solidFill>
                          <a:effectLst/>
                          <a:latin typeface="Times New Roman" panose="02020603050405020304" pitchFamily="18" charset="0"/>
                          <a:ea typeface="+mn-ea"/>
                          <a:cs typeface="Times New Roman" panose="02020603050405020304" pitchFamily="18" charset="0"/>
                        </a:rPr>
                        <a:t>“ độc thoại nội tâm”</a:t>
                      </a:r>
                      <a:endParaRPr lang="en-US" sz="2800" b="1" i="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600"/>
                        </a:spcBef>
                        <a:spcAft>
                          <a:spcPts val="600"/>
                        </a:spcAft>
                        <a:buClrTx/>
                        <a:buSzTx/>
                        <a:buFontTx/>
                        <a:buNone/>
                        <a:defRPr/>
                      </a:pPr>
                      <a:r>
                        <a:rPr lang="en-SG" sz="1800" kern="1200">
                          <a:solidFill>
                            <a:schemeClr val="tx1"/>
                          </a:solidFill>
                          <a:effectLst/>
                          <a:latin typeface="+mn-lt"/>
                          <a:ea typeface="+mn-ea"/>
                          <a:cs typeface="+mn-cs"/>
                        </a:rPr>
                        <a:t>- </a:t>
                      </a:r>
                      <a:r>
                        <a:rPr lang="en-SG" sz="2400" b="1" kern="1200">
                          <a:solidFill>
                            <a:schemeClr val="tx1"/>
                          </a:solidFill>
                          <a:effectLst/>
                          <a:latin typeface="Times New Roman" panose="02020603050405020304" pitchFamily="18" charset="0"/>
                          <a:ea typeface="+mn-ea"/>
                          <a:cs typeface="Times New Roman" panose="02020603050405020304" pitchFamily="18" charset="0"/>
                        </a:rPr>
                        <a:t>Độc thoại nội tâm: </a:t>
                      </a:r>
                      <a:r>
                        <a:rPr lang="en-SG" sz="2400" kern="1200">
                          <a:solidFill>
                            <a:schemeClr val="tx1"/>
                          </a:solidFill>
                          <a:effectLst/>
                          <a:latin typeface="Times New Roman" panose="02020603050405020304" pitchFamily="18" charset="0"/>
                          <a:ea typeface="+mn-ea"/>
                          <a:cs typeface="Times New Roman" panose="02020603050405020304" pitchFamily="18" charset="0"/>
                        </a:rPr>
                        <a:t>trước hết, trong nghệ thuật tự sự, ngoài lời trần thuật của người kể chuyện còn có lời thoại, phát ngôn của nhận vật. Độc thoại nội tâm là nhân vật tự do nói lời của mình một cách trực tiếp, nguyên vẹn, thoát khỏi mọi sự ràng buộc của lời gián tiếp của người kể chuyện, không có chỉ dẫn, dẫn dắt chuyển ý của người kể chuyện. Độc thoại nổi tâm là lời nói thầm kín , viết ra để đọc chứ không nhằm nói ra thành tiếng như trong kịch.</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bl>
          </a:graphicData>
        </a:graphic>
      </p:graphicFrame>
      <p:sp>
        <p:nvSpPr>
          <p:cNvPr id="13" name="Rectangle 12"/>
          <p:cNvSpPr/>
          <p:nvPr/>
        </p:nvSpPr>
        <p:spPr>
          <a:xfrm>
            <a:off x="741702" y="1320411"/>
            <a:ext cx="7080274" cy="5813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800"/>
              </a:spcAft>
            </a:pPr>
            <a:r>
              <a:rPr lang="pt-BR" sz="28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ĐỌC NGỮ LIỆU THAM KHẢO</a:t>
            </a:r>
            <a:endParaRPr lang="en-US" sz="28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nvGraphicFramePr>
        <p:xfrm>
          <a:off x="495796" y="2171282"/>
          <a:ext cx="11452373" cy="4161477"/>
        </p:xfrm>
        <a:graphic>
          <a:graphicData uri="http://schemas.openxmlformats.org/drawingml/2006/table">
            <a:tbl>
              <a:tblPr firstRow="1" firstCol="1" bandRow="1">
                <a:tableStyleId>{ED083AE6-46FA-4A59-8FB0-9F97EB10719F}</a:tableStyleId>
              </a:tblPr>
              <a:tblGrid>
                <a:gridCol w="3776144"/>
                <a:gridCol w="7676229"/>
              </a:tblGrid>
              <a:tr h="792887">
                <a:tc>
                  <a:txBody>
                    <a:bodyPr/>
                    <a:lstStyle/>
                    <a:p>
                      <a:r>
                        <a:rPr lang="vi-VN" sz="2400" b="1" kern="1200">
                          <a:solidFill>
                            <a:srgbClr val="002060"/>
                          </a:solidFill>
                          <a:effectLst/>
                          <a:latin typeface="Times New Roman" panose="02020603050405020304" pitchFamily="18" charset="0"/>
                          <a:ea typeface="+mn-ea"/>
                          <a:cs typeface="Times New Roman" panose="02020603050405020304" pitchFamily="18" charset="0"/>
                        </a:rPr>
                        <a:t>c</a:t>
                      </a:r>
                      <a:r>
                        <a:rPr lang="en-SG" sz="2400" b="1" kern="1200">
                          <a:solidFill>
                            <a:srgbClr val="002060"/>
                          </a:solidFill>
                          <a:effectLst/>
                          <a:latin typeface="Times New Roman" panose="02020603050405020304" pitchFamily="18" charset="0"/>
                          <a:ea typeface="+mn-ea"/>
                          <a:cs typeface="Times New Roman" panose="02020603050405020304" pitchFamily="18" charset="0"/>
                        </a:rPr>
                        <a:t>. Cách tác giả thực hiện khảo sát</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vi-VN" sz="2800" b="0" kern="1200">
                          <a:solidFill>
                            <a:schemeClr val="tx1"/>
                          </a:solidFill>
                          <a:effectLst/>
                          <a:latin typeface="Times New Roman" panose="02020603050405020304" pitchFamily="18" charset="0"/>
                          <a:ea typeface="+mn-ea"/>
                          <a:cs typeface="Times New Roman" panose="02020603050405020304" pitchFamily="18" charset="0"/>
                        </a:rPr>
                        <a:t>- </a:t>
                      </a:r>
                      <a:r>
                        <a:rPr lang="en-SG" sz="2800" b="0" kern="1200">
                          <a:solidFill>
                            <a:schemeClr val="tx1"/>
                          </a:solidFill>
                          <a:effectLst/>
                          <a:latin typeface="Times New Roman" panose="02020603050405020304" pitchFamily="18" charset="0"/>
                          <a:ea typeface="+mn-ea"/>
                          <a:cs typeface="Times New Roman" panose="02020603050405020304" pitchFamily="18" charset="0"/>
                        </a:rPr>
                        <a:t>Việc phân tích ngữ kiệu giúp độc giả có cái nhìn chân thực nhất về truyện.</a:t>
                      </a:r>
                      <a:endParaRPr lang="en-US" sz="28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r h="1922574">
                <a:tc>
                  <a:txBody>
                    <a:bodyPr/>
                    <a:lstStyle/>
                    <a:p>
                      <a:r>
                        <a:rPr lang="vi-VN" sz="2400" b="1" kern="1200">
                          <a:solidFill>
                            <a:schemeClr val="tx1"/>
                          </a:solidFill>
                          <a:effectLst/>
                          <a:latin typeface="Times New Roman" panose="02020603050405020304" pitchFamily="18" charset="0"/>
                          <a:ea typeface="+mn-ea"/>
                          <a:cs typeface="Times New Roman" panose="02020603050405020304" pitchFamily="18" charset="0"/>
                        </a:rPr>
                        <a:t>b</a:t>
                      </a:r>
                      <a:r>
                        <a:rPr lang="en-SG" sz="2400" b="1" kern="1200">
                          <a:solidFill>
                            <a:schemeClr val="tx1"/>
                          </a:solidFill>
                          <a:effectLst/>
                          <a:latin typeface="Times New Roman" panose="02020603050405020304" pitchFamily="18" charset="0"/>
                          <a:ea typeface="+mn-ea"/>
                          <a:cs typeface="Times New Roman" panose="02020603050405020304" pitchFamily="18" charset="0"/>
                        </a:rPr>
                        <a:t>. Phân tích đoạn khác: GV hướng dẫn HS phân tích</a:t>
                      </a:r>
                      <a:endParaRPr lang="en-US" sz="2400" b="1"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600"/>
                        </a:spcBef>
                        <a:spcAft>
                          <a:spcPts val="600"/>
                        </a:spcAft>
                        <a:buClrTx/>
                        <a:buSzTx/>
                        <a:buFontTx/>
                        <a:buNone/>
                        <a:defRPr/>
                      </a:pPr>
                      <a:r>
                        <a:rPr lang="en-SG" sz="1800" kern="1200">
                          <a:solidFill>
                            <a:schemeClr val="tx1"/>
                          </a:solidFill>
                          <a:effectLst/>
                          <a:latin typeface="+mn-lt"/>
                          <a:ea typeface="+mn-ea"/>
                          <a:cs typeface="+mn-cs"/>
                        </a:rPr>
                        <a:t>- </a:t>
                      </a:r>
                      <a:r>
                        <a:rPr lang="en-SG" sz="2400" b="0" kern="1200">
                          <a:solidFill>
                            <a:schemeClr val="tx1"/>
                          </a:solidFill>
                          <a:effectLst/>
                          <a:latin typeface="Times New Roman" panose="02020603050405020304" pitchFamily="18" charset="0"/>
                          <a:ea typeface="+mn-ea"/>
                          <a:cs typeface="Times New Roman" panose="02020603050405020304" pitchFamily="18" charset="0"/>
                        </a:rPr>
                        <a:t>Truyện Kiều có khoảng 50 lần độc thoại nội tâm ngắn dài khoảng 400 câu thơ. </a:t>
                      </a:r>
                      <a:r>
                        <a:rPr lang="en-SG" sz="2400" b="0" i="1" kern="1200">
                          <a:solidFill>
                            <a:schemeClr val="tx1"/>
                          </a:solidFill>
                          <a:effectLst/>
                          <a:latin typeface="Times New Roman" panose="02020603050405020304" pitchFamily="18" charset="0"/>
                          <a:ea typeface="+mn-ea"/>
                          <a:cs typeface="Times New Roman" panose="02020603050405020304" pitchFamily="18" charset="0"/>
                        </a:rPr>
                        <a:t>" Một tay... đầu có ai!" </a:t>
                      </a:r>
                      <a:r>
                        <a:rPr lang="en-SG" sz="2400" b="0" kern="1200">
                          <a:solidFill>
                            <a:schemeClr val="tx1"/>
                          </a:solidFill>
                          <a:effectLst/>
                          <a:latin typeface="Times New Roman" panose="02020603050405020304" pitchFamily="18" charset="0"/>
                          <a:ea typeface="+mn-ea"/>
                          <a:cs typeface="Times New Roman" panose="02020603050405020304" pitchFamily="18" charset="0"/>
                        </a:rPr>
                        <a:t>Lời độc thoại nội tâm rõ ràng đã bộc lộ tâm tình nhân vật trọn vẹn, đầy đủ hơn là lời đối đáp của Từ trong cơn giận do việc khuyên hàng gợi nên. Kiều cũng có tâm sự riêng bộc lộ trong 10 câu độc thoại</a:t>
                      </a:r>
                      <a:r>
                        <a:rPr lang="vi-VN" sz="2400" b="0" kern="1200">
                          <a:solidFill>
                            <a:schemeClr val="tx1"/>
                          </a:solidFill>
                          <a:effectLst/>
                          <a:latin typeface="Times New Roman" panose="02020603050405020304" pitchFamily="18" charset="0"/>
                          <a:ea typeface="+mn-ea"/>
                          <a:cs typeface="Times New Roman" panose="02020603050405020304" pitchFamily="18" charset="0"/>
                        </a:rPr>
                        <a:t>.</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r h="1238635">
                <a:tc>
                  <a:txBody>
                    <a:bodyPr/>
                    <a:lstStyle/>
                    <a:p>
                      <a:r>
                        <a:rPr lang="vi-VN" sz="3200" b="0" kern="1200">
                          <a:solidFill>
                            <a:schemeClr val="tx1"/>
                          </a:solidFill>
                          <a:effectLst/>
                          <a:latin typeface="Times New Roman" panose="02020603050405020304" pitchFamily="18" charset="0"/>
                          <a:ea typeface="+mn-ea"/>
                          <a:cs typeface="Times New Roman" panose="02020603050405020304" pitchFamily="18" charset="0"/>
                        </a:rPr>
                        <a:t>d</a:t>
                      </a:r>
                      <a:r>
                        <a:rPr lang="en-SG" sz="3200" b="0" kern="1200">
                          <a:solidFill>
                            <a:schemeClr val="tx1"/>
                          </a:solidFill>
                          <a:effectLst/>
                          <a:latin typeface="Times New Roman" panose="02020603050405020304" pitchFamily="18" charset="0"/>
                          <a:ea typeface="+mn-ea"/>
                          <a:cs typeface="Times New Roman" panose="02020603050405020304" pitchFamily="18" charset="0"/>
                        </a:rPr>
                        <a:t>. Độc thoại nội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600"/>
                        </a:spcBef>
                        <a:spcAft>
                          <a:spcPts val="600"/>
                        </a:spcAft>
                        <a:buClrTx/>
                        <a:buSzTx/>
                        <a:buFontTx/>
                        <a:buNone/>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en-SG" sz="2400" b="0" kern="1200">
                          <a:solidFill>
                            <a:schemeClr val="tx1"/>
                          </a:solidFill>
                          <a:effectLst/>
                          <a:latin typeface="Times New Roman" panose="02020603050405020304" pitchFamily="18" charset="0"/>
                          <a:ea typeface="+mn-ea"/>
                          <a:cs typeface="Times New Roman" panose="02020603050405020304" pitchFamily="18" charset="0"/>
                        </a:rPr>
                        <a:t>Độc thoại nội tâm làm cho diện mạo tinh thần của nhân vật chính trở nên nổi bật , sắc nét hơn.</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bl>
          </a:graphicData>
        </a:graphic>
      </p:graphicFrame>
      <p:sp>
        <p:nvSpPr>
          <p:cNvPr id="13" name="Rectangle 12"/>
          <p:cNvSpPr/>
          <p:nvPr/>
        </p:nvSpPr>
        <p:spPr>
          <a:xfrm>
            <a:off x="741702" y="1320411"/>
            <a:ext cx="7080274" cy="5813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800"/>
              </a:spcAft>
            </a:pPr>
            <a:r>
              <a:rPr lang="pt-BR" sz="28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ĐỌC NGỮ LIỆU THAM KHẢO</a:t>
            </a:r>
            <a:endParaRPr lang="en-US" sz="28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nvGraphicFramePr>
        <p:xfrm>
          <a:off x="741703" y="2362200"/>
          <a:ext cx="10682790" cy="2133600"/>
        </p:xfrm>
        <a:graphic>
          <a:graphicData uri="http://schemas.openxmlformats.org/drawingml/2006/table">
            <a:tbl>
              <a:tblPr firstRow="1" firstCol="1" bandRow="1">
                <a:tableStyleId>{ED083AE6-46FA-4A59-8FB0-9F97EB10719F}</a:tableStyleId>
              </a:tblPr>
              <a:tblGrid>
                <a:gridCol w="3522393"/>
                <a:gridCol w="7160397"/>
              </a:tblGrid>
              <a:tr h="792887">
                <a:tc>
                  <a:txBody>
                    <a:bodyPr/>
                    <a:lstStyle/>
                    <a:p>
                      <a:r>
                        <a:rPr lang="vi-VN" sz="2400" b="1" kern="1200">
                          <a:solidFill>
                            <a:srgbClr val="002060"/>
                          </a:solidFill>
                          <a:effectLst/>
                          <a:latin typeface="Times New Roman" panose="02020603050405020304" pitchFamily="18" charset="0"/>
                          <a:ea typeface="+mn-ea"/>
                          <a:cs typeface="Times New Roman" panose="02020603050405020304" pitchFamily="18" charset="0"/>
                        </a:rPr>
                        <a:t>e. </a:t>
                      </a:r>
                      <a:r>
                        <a:rPr lang="en-SG" sz="2400" b="1" kern="1200">
                          <a:solidFill>
                            <a:srgbClr val="002060"/>
                          </a:solidFill>
                          <a:effectLst/>
                          <a:latin typeface="Times New Roman" panose="02020603050405020304" pitchFamily="18" charset="0"/>
                          <a:ea typeface="+mn-ea"/>
                          <a:cs typeface="Times New Roman" panose="02020603050405020304" pitchFamily="18" charset="0"/>
                        </a:rPr>
                        <a:t>Tìm hiểu nghiên cứu vấn đề gồm:</a:t>
                      </a:r>
                      <a:endParaRPr lang="en-US" sz="2400" b="1" kern="1200">
                        <a:solidFill>
                          <a:srgbClr val="00206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vi-VN" sz="2800" b="0" kern="1200">
                          <a:solidFill>
                            <a:schemeClr val="tx1"/>
                          </a:solidFill>
                          <a:effectLst/>
                          <a:latin typeface="Times New Roman" panose="02020603050405020304" pitchFamily="18" charset="0"/>
                          <a:ea typeface="+mn-ea"/>
                          <a:cs typeface="Times New Roman" panose="02020603050405020304" pitchFamily="18" charset="0"/>
                        </a:rPr>
                        <a:t>- </a:t>
                      </a:r>
                      <a:r>
                        <a:rPr lang="en-SG" sz="2800" b="0" kern="1200">
                          <a:solidFill>
                            <a:schemeClr val="tx1"/>
                          </a:solidFill>
                          <a:effectLst/>
                          <a:latin typeface="Times New Roman" panose="02020603050405020304" pitchFamily="18" charset="0"/>
                          <a:ea typeface="+mn-ea"/>
                          <a:cs typeface="Times New Roman" panose="02020603050405020304" pitchFamily="18" charset="0"/>
                        </a:rPr>
                        <a:t>Tìm hiểu nghiên cứu vấn đề gồm:</a:t>
                      </a:r>
                      <a:endParaRPr lang="en-US" sz="2800" b="0" kern="1200">
                        <a:solidFill>
                          <a:schemeClr val="tx1"/>
                        </a:solidFill>
                        <a:effectLst/>
                        <a:latin typeface="Times New Roman" panose="02020603050405020304" pitchFamily="18" charset="0"/>
                        <a:ea typeface="+mn-ea"/>
                        <a:cs typeface="Times New Roman" panose="02020603050405020304" pitchFamily="18" charset="0"/>
                      </a:endParaRPr>
                    </a:p>
                    <a:p>
                      <a:r>
                        <a:rPr lang="en-SG" sz="2800" b="0" kern="1200">
                          <a:solidFill>
                            <a:schemeClr val="tx1"/>
                          </a:solidFill>
                          <a:effectLst/>
                          <a:latin typeface="Times New Roman" panose="02020603050405020304" pitchFamily="18" charset="0"/>
                          <a:ea typeface="+mn-ea"/>
                          <a:cs typeface="Times New Roman" panose="02020603050405020304" pitchFamily="18" charset="0"/>
                        </a:rPr>
                        <a:t>+ Xác đinh đề tài, vấn đề cần nghiên cứu</a:t>
                      </a:r>
                      <a:endParaRPr lang="en-US" sz="2800" b="0" kern="1200">
                        <a:solidFill>
                          <a:schemeClr val="tx1"/>
                        </a:solidFill>
                        <a:effectLst/>
                        <a:latin typeface="Times New Roman" panose="02020603050405020304" pitchFamily="18" charset="0"/>
                        <a:ea typeface="+mn-ea"/>
                        <a:cs typeface="Times New Roman" panose="02020603050405020304" pitchFamily="18" charset="0"/>
                      </a:endParaRPr>
                    </a:p>
                    <a:p>
                      <a:r>
                        <a:rPr lang="en-SG" sz="2800" b="0" kern="1200">
                          <a:solidFill>
                            <a:schemeClr val="tx1"/>
                          </a:solidFill>
                          <a:effectLst/>
                          <a:latin typeface="Times New Roman" panose="02020603050405020304" pitchFamily="18" charset="0"/>
                          <a:ea typeface="+mn-ea"/>
                          <a:cs typeface="Times New Roman" panose="02020603050405020304" pitchFamily="18" charset="0"/>
                        </a:rPr>
                        <a:t>+ Thu thập, đọc- xử lí tài liệu</a:t>
                      </a:r>
                      <a:endParaRPr lang="en-US" sz="2800" b="0" kern="1200">
                        <a:solidFill>
                          <a:schemeClr val="tx1"/>
                        </a:solidFill>
                        <a:effectLst/>
                        <a:latin typeface="Times New Roman" panose="02020603050405020304" pitchFamily="18" charset="0"/>
                        <a:ea typeface="+mn-ea"/>
                        <a:cs typeface="Times New Roman" panose="02020603050405020304" pitchFamily="18" charset="0"/>
                      </a:endParaRPr>
                    </a:p>
                    <a:p>
                      <a:r>
                        <a:rPr lang="en-SG" sz="2800" b="0" kern="1200">
                          <a:solidFill>
                            <a:schemeClr val="tx1"/>
                          </a:solidFill>
                          <a:effectLst/>
                          <a:latin typeface="Times New Roman" panose="02020603050405020304" pitchFamily="18" charset="0"/>
                          <a:ea typeface="+mn-ea"/>
                          <a:cs typeface="Times New Roman" panose="02020603050405020304" pitchFamily="18" charset="0"/>
                        </a:rPr>
                        <a:t>+ Xác lập câu hỏi, giả thuyết nghiên cứu</a:t>
                      </a:r>
                      <a:endParaRPr lang="en-US" sz="2800" b="0" kern="1200">
                        <a:solidFill>
                          <a:schemeClr val="tx1"/>
                        </a:solidFill>
                        <a:effectLst/>
                        <a:latin typeface="Times New Roman" panose="02020603050405020304" pitchFamily="18" charset="0"/>
                        <a:ea typeface="+mn-ea"/>
                        <a:cs typeface="Times New Roman" panose="02020603050405020304" pitchFamily="18" charset="0"/>
                      </a:endParaRPr>
                    </a:p>
                    <a:p>
                      <a:r>
                        <a:rPr lang="en-SG" sz="2800" b="0" kern="1200">
                          <a:solidFill>
                            <a:schemeClr val="tx1"/>
                          </a:solidFill>
                          <a:effectLst/>
                          <a:latin typeface="Times New Roman" panose="02020603050405020304" pitchFamily="18" charset="0"/>
                          <a:ea typeface="+mn-ea"/>
                          <a:cs typeface="Times New Roman" panose="02020603050405020304" pitchFamily="18" charset="0"/>
                        </a:rPr>
                        <a:t>+ Lập hồ sơ nghiên cứu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3" name="Rectangle 12"/>
          <p:cNvSpPr/>
          <p:nvPr/>
        </p:nvSpPr>
        <p:spPr>
          <a:xfrm>
            <a:off x="741702" y="1320411"/>
            <a:ext cx="7080274" cy="5813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800"/>
              </a:spcAft>
            </a:pPr>
            <a:r>
              <a:rPr lang="pt-BR" sz="28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ĐỌC NGỮ LIỆU THAM KHẢO</a:t>
            </a:r>
            <a:endParaRPr lang="en-US" sz="28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nvGraphicFramePr>
        <p:xfrm>
          <a:off x="836109" y="2727227"/>
          <a:ext cx="10984989" cy="4023360"/>
        </p:xfrm>
        <a:graphic>
          <a:graphicData uri="http://schemas.openxmlformats.org/drawingml/2006/table">
            <a:tbl>
              <a:tblPr firstRow="1" firstCol="1" bandRow="1">
                <a:tableStyleId>{ED083AE6-46FA-4A59-8FB0-9F97EB10719F}</a:tableStyleId>
              </a:tblPr>
              <a:tblGrid>
                <a:gridCol w="1269999"/>
                <a:gridCol w="9714990"/>
              </a:tblGrid>
              <a:tr h="792887">
                <a:tc>
                  <a:txBody>
                    <a:bodyPr/>
                    <a:lstStyle/>
                    <a:p>
                      <a:r>
                        <a:rPr lang="en-SG" sz="24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2.1.Xác định đề tài, vấn đề cần nghiên cứu:</a:t>
                      </a:r>
                      <a:endParaRPr lang="en-US" sz="2400" b="1" kern="1200">
                        <a:solidFill>
                          <a:srgbClr val="00206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r>
                        <a:rPr lang="en-SG" sz="2400" b="1" kern="1200">
                          <a:solidFill>
                            <a:schemeClr val="tx1"/>
                          </a:solidFill>
                          <a:effectLst/>
                          <a:latin typeface="Times New Roman" panose="02020603050405020304" pitchFamily="18" charset="0"/>
                          <a:ea typeface="+mn-ea"/>
                          <a:cs typeface="Times New Roman" panose="02020603050405020304" pitchFamily="18" charset="0"/>
                        </a:rPr>
                        <a:t>- </a:t>
                      </a:r>
                      <a:r>
                        <a:rPr lang="en-SG" sz="2400" b="0" kern="1200">
                          <a:solidFill>
                            <a:schemeClr val="tx1"/>
                          </a:solidFill>
                          <a:effectLst/>
                          <a:latin typeface="Times New Roman" panose="02020603050405020304" pitchFamily="18" charset="0"/>
                          <a:ea typeface="+mn-ea"/>
                          <a:cs typeface="Times New Roman" panose="02020603050405020304" pitchFamily="18" charset="0"/>
                        </a:rPr>
                        <a:t>Cần xác định đề tài, vấn đề nghiên cứu phù hợp, khả thi và có ý nghĩa. Các dạng đề thường gặp:</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r>
                        <a:rPr lang="en-SG" sz="2400" b="0" kern="1200">
                          <a:solidFill>
                            <a:schemeClr val="tx1"/>
                          </a:solidFill>
                          <a:effectLst/>
                          <a:latin typeface="Times New Roman" panose="02020603050405020304" pitchFamily="18" charset="0"/>
                          <a:ea typeface="+mn-ea"/>
                          <a:cs typeface="Times New Roman" panose="02020603050405020304" pitchFamily="18" charset="0"/>
                        </a:rPr>
                        <a:t> + Tìm hiểu tác phẩm: chủ đề, tư tưởng, cảm hứng, những nét đặc sắc về hình thức nghệ thuật, …</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r>
                        <a:rPr lang="en-SG" sz="2400" b="0" kern="1200">
                          <a:solidFill>
                            <a:schemeClr val="tx1"/>
                          </a:solidFill>
                          <a:effectLst/>
                          <a:latin typeface="Times New Roman" panose="02020603050405020304" pitchFamily="18" charset="0"/>
                          <a:ea typeface="+mn-ea"/>
                          <a:cs typeface="Times New Roman" panose="02020603050405020304" pitchFamily="18" charset="0"/>
                        </a:rPr>
                        <a:t> + Tìm hiểu thể loại: cốt truyện, nhân vật, người kể chuyện, lời kể, lời thoại (truyện trung đại); chủ thể trữ tình, vần, nhịp, từ ngữ, hình ảnh (thơ trung đại); tích truyện, hành động, mâu thuẫn – xung đột, đốithoaji, độc thoại, bang thoại (tuồng pho); ….</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r>
                        <a:rPr lang="en-SG" sz="2400" b="0" kern="1200">
                          <a:solidFill>
                            <a:schemeClr val="tx1"/>
                          </a:solidFill>
                          <a:effectLst/>
                          <a:latin typeface="Times New Roman" panose="02020603050405020304" pitchFamily="18" charset="0"/>
                          <a:ea typeface="+mn-ea"/>
                          <a:cs typeface="Times New Roman" panose="02020603050405020304" pitchFamily="18" charset="0"/>
                        </a:rPr>
                        <a:t> + Tìm hiểu tác giả, thời đại, văn hoá, .. </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r>
                        <a:rPr lang="en-SG" sz="2400" b="0" kern="1200">
                          <a:solidFill>
                            <a:schemeClr val="tx1"/>
                          </a:solidFill>
                          <a:effectLst/>
                          <a:latin typeface="Times New Roman" panose="02020603050405020304" pitchFamily="18" charset="0"/>
                          <a:ea typeface="+mn-ea"/>
                          <a:cs typeface="Times New Roman" panose="02020603050405020304" pitchFamily="18" charset="0"/>
                        </a:rPr>
                        <a:t>Cuộc đời, con người, sự nghiệp văn học,tư tưởng, phong cách nghệ thuật, sự kế thừa truyền thống và cách tân,…</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bl>
          </a:graphicData>
        </a:graphic>
      </p:graphicFrame>
      <p:sp>
        <p:nvSpPr>
          <p:cNvPr id="13" name="Rectangle 12"/>
          <p:cNvSpPr/>
          <p:nvPr/>
        </p:nvSpPr>
        <p:spPr>
          <a:xfrm>
            <a:off x="818152" y="1290794"/>
            <a:ext cx="10003316" cy="6235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69085" y="1914327"/>
            <a:ext cx="3193595" cy="7076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SG" sz="24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Gồm các bước sau:</a:t>
            </a:r>
            <a:endParaRPr lang="en-US" sz="2400" b="1"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nvGraphicFramePr>
        <p:xfrm>
          <a:off x="342611" y="2231468"/>
          <a:ext cx="11506778" cy="3774758"/>
        </p:xfrm>
        <a:graphic>
          <a:graphicData uri="http://schemas.openxmlformats.org/drawingml/2006/table">
            <a:tbl>
              <a:tblPr firstRow="1" firstCol="1" bandRow="1">
                <a:tableStyleId>{ED083AE6-46FA-4A59-8FB0-9F97EB10719F}</a:tableStyleId>
              </a:tblPr>
              <a:tblGrid>
                <a:gridCol w="1508223"/>
                <a:gridCol w="9998555"/>
              </a:tblGrid>
              <a:tr h="792887">
                <a:tc>
                  <a:txBody>
                    <a:bodyPr/>
                    <a:lstStyle/>
                    <a:p>
                      <a:pPr algn="l"/>
                      <a:r>
                        <a:rPr lang="vi-VN" sz="2400" b="1" kern="1200">
                          <a:solidFill>
                            <a:schemeClr val="tx1"/>
                          </a:solidFill>
                          <a:effectLst/>
                          <a:latin typeface="Times New Roman" panose="02020603050405020304" pitchFamily="18" charset="0"/>
                          <a:ea typeface="+mn-ea"/>
                          <a:cs typeface="Times New Roman" panose="02020603050405020304" pitchFamily="18" charset="0"/>
                        </a:rPr>
                        <a:t>2.1.1.</a:t>
                      </a:r>
                      <a:r>
                        <a:rPr lang="en-SG" sz="2400" b="1" kern="1200">
                          <a:solidFill>
                            <a:schemeClr val="tx1"/>
                          </a:solidFill>
                          <a:effectLst/>
                          <a:latin typeface="Times New Roman" panose="02020603050405020304" pitchFamily="18" charset="0"/>
                          <a:ea typeface="+mn-ea"/>
                          <a:cs typeface="Times New Roman" panose="02020603050405020304" pitchFamily="18" charset="0"/>
                        </a:rPr>
                        <a:t>Tìm hiểu nghiên cứu vấn đề về tác phẩm:</a:t>
                      </a:r>
                      <a:endParaRPr lang="en-US" sz="2400" b="1"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nSpc>
                          <a:spcPct val="150000"/>
                        </a:lnSpc>
                      </a:pPr>
                      <a:r>
                        <a:rPr lang="en-SG" sz="1800" b="1" kern="1200">
                          <a:solidFill>
                            <a:schemeClr val="tx1"/>
                          </a:solidFill>
                          <a:effectLst/>
                          <a:latin typeface="+mn-lt"/>
                          <a:ea typeface="+mn-ea"/>
                          <a:cs typeface="+mn-cs"/>
                        </a:rPr>
                        <a:t>-  </a:t>
                      </a:r>
                      <a:r>
                        <a:rPr lang="en-SG" sz="2400" b="0" kern="1200">
                          <a:solidFill>
                            <a:schemeClr val="tx1"/>
                          </a:solidFill>
                          <a:effectLst/>
                          <a:latin typeface="Times New Roman" panose="02020603050405020304" pitchFamily="18" charset="0"/>
                          <a:ea typeface="+mn-ea"/>
                          <a:cs typeface="Times New Roman" panose="02020603050405020304" pitchFamily="18" charset="0"/>
                        </a:rPr>
                        <a:t>Nhóm thể loại truyện, có thể chọn đề tài: “Những nét khác biệt về mặt thể loại giữa </a:t>
                      </a:r>
                      <a:r>
                        <a:rPr lang="en-SG" sz="2400" b="0" i="1" kern="1200">
                          <a:solidFill>
                            <a:schemeClr val="tx1"/>
                          </a:solidFill>
                          <a:effectLst/>
                          <a:latin typeface="Times New Roman" panose="02020603050405020304" pitchFamily="18" charset="0"/>
                          <a:ea typeface="+mn-ea"/>
                          <a:cs typeface="Times New Roman" panose="02020603050405020304" pitchFamily="18" charset="0"/>
                        </a:rPr>
                        <a:t>Lục Vân Tiên</a:t>
                      </a:r>
                      <a:r>
                        <a:rPr lang="en-SG" sz="2400" b="0" kern="1200">
                          <a:solidFill>
                            <a:schemeClr val="tx1"/>
                          </a:solidFill>
                          <a:effectLst/>
                          <a:latin typeface="Times New Roman" panose="02020603050405020304" pitchFamily="18" charset="0"/>
                          <a:ea typeface="+mn-ea"/>
                          <a:cs typeface="Times New Roman" panose="02020603050405020304" pitchFamily="18" charset="0"/>
                        </a:rPr>
                        <a:t> (Nguyễn Đình Chiểu) và </a:t>
                      </a:r>
                      <a:r>
                        <a:rPr lang="en-SG" sz="2400" b="0" i="1" kern="1200">
                          <a:solidFill>
                            <a:schemeClr val="tx1"/>
                          </a:solidFill>
                          <a:effectLst/>
                          <a:latin typeface="Times New Roman" panose="02020603050405020304" pitchFamily="18" charset="0"/>
                          <a:ea typeface="+mn-ea"/>
                          <a:cs typeface="Times New Roman" panose="02020603050405020304" pitchFamily="18" charset="0"/>
                        </a:rPr>
                        <a:t>Truyện Kiều</a:t>
                      </a:r>
                      <a:r>
                        <a:rPr lang="en-SG" sz="2400" b="0" kern="1200">
                          <a:solidFill>
                            <a:schemeClr val="tx1"/>
                          </a:solidFill>
                          <a:effectLst/>
                          <a:latin typeface="Times New Roman" panose="02020603050405020304" pitchFamily="18" charset="0"/>
                          <a:ea typeface="+mn-ea"/>
                          <a:cs typeface="Times New Roman" panose="02020603050405020304" pitchFamily="18" charset="0"/>
                        </a:rPr>
                        <a:t> (Nguyễn Du)</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Nhóm thể loại thơ, có thể chọn đề tài:</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 Yếu tố dân gian trong một số bài thơ Nôm của Hồ Xuân Hương,</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 Thể hát nói trong sáng tác của Nguyễn Công Trứ.</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Nhóm kịch, có thể chọn đề tài: “ Một số điểm khác biệt giữa tuồng pho và tuồng đồ qua “Sơn Hậu” và “Nghêu, Sò, Ốc, Hến”</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bl>
          </a:graphicData>
        </a:graphic>
      </p:graphicFrame>
      <p:sp>
        <p:nvSpPr>
          <p:cNvPr id="13" name="Rectangle 12"/>
          <p:cNvSpPr/>
          <p:nvPr/>
        </p:nvSpPr>
        <p:spPr>
          <a:xfrm>
            <a:off x="818152" y="1290794"/>
            <a:ext cx="10003316" cy="6235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p:cNvSpPr>
            <a:spLocks noGrp="1" noRot="1" noChangeAspect="1" noMove="1" noResize="1" noEditPoints="1" noAdjustHandles="1" noChangeArrowheads="1" noChangeShapeType="1" noTextEdit="1"/>
          </p:cNvSpPr>
          <p:nvPr/>
        </p:nvSpPr>
        <p:spPr>
          <a:xfrm rot="10800000">
            <a:off x="-1" y="-4101"/>
            <a:ext cx="4202870" cy="2878523"/>
          </a:xfrm>
          <a:custGeom>
            <a:avLst/>
            <a:gdLst>
              <a:gd name="connsiteX0" fmla="*/ 4202870 w 4202870"/>
              <a:gd name="connsiteY0" fmla="*/ 2878523 h 2878523"/>
              <a:gd name="connsiteX1" fmla="*/ 0 w 4202870"/>
              <a:gd name="connsiteY1" fmla="*/ 2878523 h 2878523"/>
              <a:gd name="connsiteX2" fmla="*/ 2878523 w 4202870"/>
              <a:gd name="connsiteY2" fmla="*/ 0 h 2878523"/>
              <a:gd name="connsiteX3" fmla="*/ 4202870 w 4202870"/>
              <a:gd name="connsiteY3" fmla="*/ 1324347 h 2878523"/>
            </a:gdLst>
            <a:ahLst/>
            <a:cxnLst>
              <a:cxn ang="0">
                <a:pos x="connsiteX0" y="connsiteY0"/>
              </a:cxn>
              <a:cxn ang="0">
                <a:pos x="connsiteX1" y="connsiteY1"/>
              </a:cxn>
              <a:cxn ang="0">
                <a:pos x="connsiteX2" y="connsiteY2"/>
              </a:cxn>
              <a:cxn ang="0">
                <a:pos x="connsiteX3" y="connsiteY3"/>
              </a:cxn>
            </a:cxnLst>
            <a:rect l="l" t="t" r="r" b="b"/>
            <a:pathLst>
              <a:path w="4202870" h="2878523">
                <a:moveTo>
                  <a:pt x="4202870" y="2878523"/>
                </a:moveTo>
                <a:lnTo>
                  <a:pt x="0" y="2878523"/>
                </a:lnTo>
                <a:lnTo>
                  <a:pt x="2878523" y="0"/>
                </a:lnTo>
                <a:lnTo>
                  <a:pt x="4202870" y="1324347"/>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p:cNvSpPr>
            <a:spLocks noGrp="1" noRot="1" noChangeAspect="1" noMove="1" noResize="1" noEditPoints="1" noAdjustHandles="1" noChangeArrowheads="1" noChangeShapeType="1" noTextEdit="1"/>
          </p:cNvSpPr>
          <p:nvPr/>
        </p:nvSpPr>
        <p:spPr>
          <a:xfrm rot="2700000">
            <a:off x="-1481849" y="4022486"/>
            <a:ext cx="3655570" cy="2646427"/>
          </a:xfrm>
          <a:custGeom>
            <a:avLst/>
            <a:gdLst>
              <a:gd name="connsiteX0" fmla="*/ 0 w 2736866"/>
              <a:gd name="connsiteY0" fmla="*/ 0 h 1981337"/>
              <a:gd name="connsiteX1" fmla="*/ 2736866 w 2736866"/>
              <a:gd name="connsiteY1" fmla="*/ 0 h 1981337"/>
              <a:gd name="connsiteX2" fmla="*/ 2736866 w 2736866"/>
              <a:gd name="connsiteY2" fmla="*/ 1225808 h 1981337"/>
              <a:gd name="connsiteX3" fmla="*/ 1981337 w 2736866"/>
              <a:gd name="connsiteY3" fmla="*/ 1981337 h 1981337"/>
            </a:gdLst>
            <a:ahLst/>
            <a:cxnLst>
              <a:cxn ang="0">
                <a:pos x="connsiteX0" y="connsiteY0"/>
              </a:cxn>
              <a:cxn ang="0">
                <a:pos x="connsiteX1" y="connsiteY1"/>
              </a:cxn>
              <a:cxn ang="0">
                <a:pos x="connsiteX2" y="connsiteY2"/>
              </a:cxn>
              <a:cxn ang="0">
                <a:pos x="connsiteX3" y="connsiteY3"/>
              </a:cxn>
            </a:cxnLst>
            <a:rect l="l" t="t" r="r" b="b"/>
            <a:pathLst>
              <a:path w="2736866" h="1981337">
                <a:moveTo>
                  <a:pt x="0" y="0"/>
                </a:moveTo>
                <a:lnTo>
                  <a:pt x="2736866" y="0"/>
                </a:lnTo>
                <a:lnTo>
                  <a:pt x="2736866" y="1225808"/>
                </a:lnTo>
                <a:lnTo>
                  <a:pt x="1981337" y="1981337"/>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p:cNvSpPr>
            <a:spLocks noGrp="1" noRot="1" noChangeAspect="1" noMove="1" noResize="1" noEditPoints="1" noAdjustHandles="1" noChangeArrowheads="1" noChangeShapeType="1" noTextEdit="1"/>
          </p:cNvSpPr>
          <p:nvPr/>
        </p:nvSpPr>
        <p:spPr>
          <a:xfrm rot="2700000">
            <a:off x="4082775" y="4721406"/>
            <a:ext cx="3124834" cy="3124834"/>
          </a:xfrm>
          <a:custGeom>
            <a:avLst/>
            <a:gdLst>
              <a:gd name="connsiteX0" fmla="*/ 0 w 4070846"/>
              <a:gd name="connsiteY0" fmla="*/ 0 h 4070846"/>
              <a:gd name="connsiteX1" fmla="*/ 4070846 w 4070846"/>
              <a:gd name="connsiteY1" fmla="*/ 0 h 4070846"/>
              <a:gd name="connsiteX2" fmla="*/ 4070846 w 4070846"/>
              <a:gd name="connsiteY2" fmla="*/ 1063476 h 4070846"/>
              <a:gd name="connsiteX3" fmla="*/ 1063476 w 4070846"/>
              <a:gd name="connsiteY3" fmla="*/ 4070846 h 4070846"/>
              <a:gd name="connsiteX4" fmla="*/ 0 w 4070846"/>
              <a:gd name="connsiteY4" fmla="*/ 4070846 h 4070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0846" h="4070846">
                <a:moveTo>
                  <a:pt x="0" y="0"/>
                </a:moveTo>
                <a:lnTo>
                  <a:pt x="4070846" y="0"/>
                </a:lnTo>
                <a:lnTo>
                  <a:pt x="4070846" y="1063476"/>
                </a:lnTo>
                <a:lnTo>
                  <a:pt x="1063476" y="4070846"/>
                </a:lnTo>
                <a:lnTo>
                  <a:pt x="0" y="4070846"/>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reeform: Shape 19"/>
          <p:cNvSpPr>
            <a:spLocks noGrp="1" noRot="1" noChangeAspect="1" noMove="1" noResize="1" noEditPoints="1" noAdjustHandles="1" noChangeArrowheads="1" noChangeShapeType="1" noTextEdit="1"/>
          </p:cNvSpPr>
          <p:nvPr/>
        </p:nvSpPr>
        <p:spPr>
          <a:xfrm rot="18900000" flipH="1">
            <a:off x="8763614" y="2441510"/>
            <a:ext cx="4947321" cy="4462142"/>
          </a:xfrm>
          <a:custGeom>
            <a:avLst/>
            <a:gdLst>
              <a:gd name="connsiteX0" fmla="*/ 0 w 4947321"/>
              <a:gd name="connsiteY0" fmla="*/ 0 h 4462142"/>
              <a:gd name="connsiteX1" fmla="*/ 0 w 4947321"/>
              <a:gd name="connsiteY1" fmla="*/ 1115211 h 4462142"/>
              <a:gd name="connsiteX2" fmla="*/ 3346931 w 4947321"/>
              <a:gd name="connsiteY2" fmla="*/ 4462142 h 4462142"/>
              <a:gd name="connsiteX3" fmla="*/ 4947321 w 4947321"/>
              <a:gd name="connsiteY3" fmla="*/ 2861751 h 4462142"/>
              <a:gd name="connsiteX4" fmla="*/ 4947321 w 4947321"/>
              <a:gd name="connsiteY4" fmla="*/ 0 h 446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7321" h="4462142">
                <a:moveTo>
                  <a:pt x="0" y="0"/>
                </a:moveTo>
                <a:lnTo>
                  <a:pt x="0" y="1115211"/>
                </a:lnTo>
                <a:lnTo>
                  <a:pt x="3346931" y="4462142"/>
                </a:lnTo>
                <a:lnTo>
                  <a:pt x="4947321" y="2861751"/>
                </a:lnTo>
                <a:lnTo>
                  <a:pt x="4947321"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21"/>
          <p:cNvSpPr>
            <a:spLocks noGrp="1" noRot="1" noChangeAspect="1" noMove="1" noResize="1" noEditPoints="1" noAdjustHandles="1" noChangeArrowheads="1" noChangeShapeType="1" noTextEdit="1"/>
          </p:cNvSpPr>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23"/>
          <p:cNvSpPr>
            <a:spLocks noGrp="1" noRot="1" noChangeAspect="1" noMove="1" noResize="1" noEditPoints="1" noAdjustHandles="1" noChangeArrowheads="1" noChangeShapeType="1" noTextEdit="1"/>
          </p:cNvSpPr>
          <p:nvPr/>
        </p:nvSpPr>
        <p:spPr>
          <a:xfrm rot="13500000">
            <a:off x="1847323" y="1610940"/>
            <a:ext cx="723574" cy="72357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ame 25"/>
          <p:cNvSpPr>
            <a:spLocks noGrp="1" noRot="1" noChangeAspect="1" noMove="1" noResize="1" noEditPoints="1" noAdjustHandles="1" noChangeArrowheads="1" noChangeShapeType="1" noTextEdit="1"/>
          </p:cNvSpPr>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483753" y="2367416"/>
            <a:ext cx="3211795" cy="2123658"/>
          </a:xfrm>
          <a:prstGeom prst="rect">
            <a:avLst/>
          </a:prstGeom>
          <a:noFill/>
        </p:spPr>
        <p:txBody>
          <a:bodyPr wrap="square">
            <a:spAutoFit/>
          </a:bodyPr>
          <a:lstStyle/>
          <a:p>
            <a:pPr algn="ctr"/>
            <a:r>
              <a:rPr lang="en-US" sz="6600" b="1" dirty="0">
                <a:solidFill>
                  <a:schemeClr val="accent6">
                    <a:lumMod val="50000"/>
                  </a:schemeClr>
                </a:solidFill>
                <a:effectLst/>
                <a:latin typeface="Lucida Handwriting" panose="03010101010101010101" pitchFamily="66" charset="0"/>
                <a:ea typeface="Times New Roman" panose="02020603050405020304" pitchFamily="18" charset="0"/>
              </a:rPr>
              <a:t>KHỞI ĐỘNG</a:t>
            </a:r>
            <a:endParaRPr lang="en-US" sz="6600" dirty="0">
              <a:solidFill>
                <a:schemeClr val="accent6">
                  <a:lumMod val="50000"/>
                </a:schemeClr>
              </a:solidFill>
              <a:latin typeface="Lucida Handwriting" panose="03010101010101010101" pitchFamily="66" charset="0"/>
            </a:endParaRPr>
          </a:p>
        </p:txBody>
      </p:sp>
      <p:pic>
        <p:nvPicPr>
          <p:cNvPr id="9" name="Picture 8"/>
          <p:cNvPicPr>
            <a:picLocks noChangeAspect="1"/>
          </p:cNvPicPr>
          <p:nvPr/>
        </p:nvPicPr>
        <p:blipFill>
          <a:blip r:embed="rId1"/>
          <a:stretch>
            <a:fillRect/>
          </a:stretch>
        </p:blipFill>
        <p:spPr>
          <a:xfrm rot="18657676">
            <a:off x="8110524" y="3324958"/>
            <a:ext cx="3807529" cy="2516940"/>
          </a:xfrm>
          <a:prstGeom prst="rect">
            <a:avLst/>
          </a:prstGeom>
        </p:spPr>
      </p:pic>
      <p:pic>
        <p:nvPicPr>
          <p:cNvPr id="15" name="Picture 14"/>
          <p:cNvPicPr>
            <a:picLocks noChangeAspect="1"/>
          </p:cNvPicPr>
          <p:nvPr/>
        </p:nvPicPr>
        <p:blipFill>
          <a:blip r:embed="rId2"/>
          <a:stretch>
            <a:fillRect/>
          </a:stretch>
        </p:blipFill>
        <p:spPr>
          <a:xfrm rot="19352343">
            <a:off x="1582872" y="623904"/>
            <a:ext cx="3038285" cy="2306113"/>
          </a:xfrm>
          <a:prstGeom prst="rect">
            <a:avLst/>
          </a:prstGeom>
        </p:spPr>
      </p:pic>
      <p:pic>
        <p:nvPicPr>
          <p:cNvPr id="2" name="Picture 1"/>
          <p:cNvPicPr>
            <a:picLocks noChangeAspect="1"/>
          </p:cNvPicPr>
          <p:nvPr/>
        </p:nvPicPr>
        <p:blipFill>
          <a:blip r:embed="rId3"/>
          <a:stretch>
            <a:fillRect/>
          </a:stretch>
        </p:blipFill>
        <p:spPr>
          <a:xfrm rot="2443673">
            <a:off x="1102506" y="3941686"/>
            <a:ext cx="2845345" cy="2368724"/>
          </a:xfrm>
          <a:prstGeom prst="rect">
            <a:avLst/>
          </a:prstGeom>
        </p:spPr>
      </p:pic>
      <p:pic>
        <p:nvPicPr>
          <p:cNvPr id="5" name="Picture 4"/>
          <p:cNvPicPr>
            <a:picLocks noChangeAspect="1"/>
          </p:cNvPicPr>
          <p:nvPr/>
        </p:nvPicPr>
        <p:blipFill>
          <a:blip r:embed="rId4"/>
          <a:stretch>
            <a:fillRect/>
          </a:stretch>
        </p:blipFill>
        <p:spPr>
          <a:xfrm rot="18737418">
            <a:off x="7597474" y="159610"/>
            <a:ext cx="2090529" cy="29157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nvGraphicFramePr>
        <p:xfrm>
          <a:off x="660399" y="2231468"/>
          <a:ext cx="11188989" cy="4323398"/>
        </p:xfrm>
        <a:graphic>
          <a:graphicData uri="http://schemas.openxmlformats.org/drawingml/2006/table">
            <a:tbl>
              <a:tblPr firstRow="1" firstCol="1" bandRow="1">
                <a:tableStyleId>{ED083AE6-46FA-4A59-8FB0-9F97EB10719F}</a:tableStyleId>
              </a:tblPr>
              <a:tblGrid>
                <a:gridCol w="1856374"/>
                <a:gridCol w="9332615"/>
              </a:tblGrid>
              <a:tr h="792887">
                <a:tc>
                  <a:txBody>
                    <a:bodyPr/>
                    <a:lstStyle/>
                    <a:p>
                      <a:r>
                        <a:rPr lang="en-SG" sz="2400" b="1" kern="1200">
                          <a:solidFill>
                            <a:srgbClr val="002060"/>
                          </a:solidFill>
                          <a:effectLst/>
                          <a:latin typeface="Times New Roman" panose="02020603050405020304" pitchFamily="18" charset="0"/>
                          <a:ea typeface="+mn-ea"/>
                          <a:cs typeface="Times New Roman" panose="02020603050405020304" pitchFamily="18" charset="0"/>
                        </a:rPr>
                        <a:t>2.1.2. Tìm hiểu, nghiên cứu về thể loại:</a:t>
                      </a:r>
                      <a:endParaRPr lang="en-US" sz="2400" b="1" kern="1200">
                        <a:solidFill>
                          <a:srgbClr val="00206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Nhóm thể loại truyện, có thể chọn đề tài: “Những nét khác biệt về mặt thể loại giữa </a:t>
                      </a:r>
                      <a:r>
                        <a:rPr lang="en-SG" sz="2400" b="0" i="1" kern="1200">
                          <a:solidFill>
                            <a:schemeClr val="tx1"/>
                          </a:solidFill>
                          <a:effectLst/>
                          <a:latin typeface="Times New Roman" panose="02020603050405020304" pitchFamily="18" charset="0"/>
                          <a:ea typeface="+mn-ea"/>
                          <a:cs typeface="Times New Roman" panose="02020603050405020304" pitchFamily="18" charset="0"/>
                        </a:rPr>
                        <a:t>Lục Vân Tiên</a:t>
                      </a:r>
                      <a:r>
                        <a:rPr lang="en-SG" sz="2400" b="0" kern="1200">
                          <a:solidFill>
                            <a:schemeClr val="tx1"/>
                          </a:solidFill>
                          <a:effectLst/>
                          <a:latin typeface="Times New Roman" panose="02020603050405020304" pitchFamily="18" charset="0"/>
                          <a:ea typeface="+mn-ea"/>
                          <a:cs typeface="Times New Roman" panose="02020603050405020304" pitchFamily="18" charset="0"/>
                        </a:rPr>
                        <a:t> (Nguyễn Đình Chiểu) và </a:t>
                      </a:r>
                      <a:r>
                        <a:rPr lang="en-SG" sz="2400" b="0" i="1" kern="1200">
                          <a:solidFill>
                            <a:schemeClr val="tx1"/>
                          </a:solidFill>
                          <a:effectLst/>
                          <a:latin typeface="Times New Roman" panose="02020603050405020304" pitchFamily="18" charset="0"/>
                          <a:ea typeface="+mn-ea"/>
                          <a:cs typeface="Times New Roman" panose="02020603050405020304" pitchFamily="18" charset="0"/>
                        </a:rPr>
                        <a:t>Truyện Kiều</a:t>
                      </a:r>
                      <a:r>
                        <a:rPr lang="en-SG" sz="2400" b="0" kern="1200">
                          <a:solidFill>
                            <a:schemeClr val="tx1"/>
                          </a:solidFill>
                          <a:effectLst/>
                          <a:latin typeface="Times New Roman" panose="02020603050405020304" pitchFamily="18" charset="0"/>
                          <a:ea typeface="+mn-ea"/>
                          <a:cs typeface="Times New Roman" panose="02020603050405020304" pitchFamily="18" charset="0"/>
                        </a:rPr>
                        <a:t> (Nguyễn Du)</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Nhóm thể loại thơ, có thể chọn đề tài:</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 Yếu tố dân gian trong một số bài thơ Nôm của Hồ Xuân Hương,</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 Thể hát nói trong sáng tác của Nguyễn Công Trứ.</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Nhóm kịch, có thể chọn đề tài: “ Một số điểm khác biệt giữa tuồng pho và tuồng đồ qua “Sơn Hậu” và “Nghêu, Sò, Ốc, Hến”</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bl>
          </a:graphicData>
        </a:graphic>
      </p:graphicFrame>
      <p:sp>
        <p:nvSpPr>
          <p:cNvPr id="13" name="Rectangle 12"/>
          <p:cNvSpPr/>
          <p:nvPr/>
        </p:nvSpPr>
        <p:spPr>
          <a:xfrm>
            <a:off x="818152" y="1290794"/>
            <a:ext cx="10003316" cy="6235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nvGraphicFramePr>
        <p:xfrm>
          <a:off x="342611" y="2231468"/>
          <a:ext cx="11506778" cy="3226118"/>
        </p:xfrm>
        <a:graphic>
          <a:graphicData uri="http://schemas.openxmlformats.org/drawingml/2006/table">
            <a:tbl>
              <a:tblPr firstRow="1" firstCol="1" bandRow="1">
                <a:tableStyleId>{ED083AE6-46FA-4A59-8FB0-9F97EB10719F}</a:tableStyleId>
              </a:tblPr>
              <a:tblGrid>
                <a:gridCol w="1909099"/>
                <a:gridCol w="9597679"/>
              </a:tblGrid>
              <a:tr h="792887">
                <a:tc>
                  <a:txBody>
                    <a:bodyPr/>
                    <a:lstStyle/>
                    <a:p>
                      <a:pPr>
                        <a:lnSpc>
                          <a:spcPct val="150000"/>
                        </a:lnSpc>
                      </a:pPr>
                      <a:r>
                        <a:rPr lang="en-SG" sz="2400" b="1" kern="1200">
                          <a:solidFill>
                            <a:srgbClr val="002060"/>
                          </a:solidFill>
                          <a:effectLst/>
                          <a:latin typeface="Times New Roman" panose="02020603050405020304" pitchFamily="18" charset="0"/>
                          <a:ea typeface="+mn-ea"/>
                          <a:cs typeface="Times New Roman" panose="02020603050405020304" pitchFamily="18" charset="0"/>
                        </a:rPr>
                        <a:t>2.1.3. Tìm hiểu,nghiên cứu vấn đề về tác giả, thời đại, văn hoá</a:t>
                      </a:r>
                      <a:r>
                        <a:rPr lang="vi-VN" sz="2400" b="1" kern="1200">
                          <a:solidFill>
                            <a:srgbClr val="002060"/>
                          </a:solidFill>
                          <a:effectLst/>
                          <a:latin typeface="Times New Roman" panose="02020603050405020304" pitchFamily="18" charset="0"/>
                          <a:ea typeface="+mn-ea"/>
                          <a:cs typeface="Times New Roman" panose="02020603050405020304" pitchFamily="18" charset="0"/>
                        </a:rPr>
                        <a:t>...</a:t>
                      </a:r>
                      <a:endParaRPr lang="en-US" sz="2400" b="1" kern="1200">
                        <a:solidFill>
                          <a:srgbClr val="00206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Về tác giả, có thể chọn đề tài:</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Dấu ấn tiểu sử của Nguyễn Đìn</a:t>
                      </a:r>
                      <a:r>
                        <a:rPr lang="vi-VN" sz="2400" b="0" kern="1200">
                          <a:solidFill>
                            <a:schemeClr val="tx1"/>
                          </a:solidFill>
                          <a:effectLst/>
                          <a:latin typeface="Times New Roman" panose="02020603050405020304" pitchFamily="18" charset="0"/>
                          <a:ea typeface="+mn-ea"/>
                          <a:cs typeface="Times New Roman" panose="02020603050405020304" pitchFamily="18" charset="0"/>
                        </a:rPr>
                        <a:t>h </a:t>
                      </a:r>
                      <a:r>
                        <a:rPr lang="en-SG" sz="2400" b="0" kern="1200">
                          <a:solidFill>
                            <a:schemeClr val="tx1"/>
                          </a:solidFill>
                          <a:effectLst/>
                          <a:latin typeface="Times New Roman" panose="02020603050405020304" pitchFamily="18" charset="0"/>
                          <a:ea typeface="+mn-ea"/>
                          <a:cs typeface="Times New Roman" panose="02020603050405020304" pitchFamily="18" charset="0"/>
                        </a:rPr>
                        <a:t>Chiểu trong truyện thơ “Lục Vân Tiên”</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en-SG" sz="2400" b="0" kern="1200">
                          <a:solidFill>
                            <a:schemeClr val="tx1"/>
                          </a:solidFill>
                          <a:effectLst/>
                          <a:latin typeface="Times New Roman" panose="02020603050405020304" pitchFamily="18" charset="0"/>
                          <a:ea typeface="+mn-ea"/>
                          <a:cs typeface="Times New Roman" panose="02020603050405020304" pitchFamily="18" charset="0"/>
                        </a:rPr>
                        <a:t>Về bối cảnh văn hoá, phong cách thời đại, có thể chọn đề tài</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r>
                        <a:rPr lang="en-SG" sz="2400" b="0" kern="1200">
                          <a:solidFill>
                            <a:schemeClr val="tx1"/>
                          </a:solidFill>
                          <a:effectLst/>
                          <a:latin typeface="Times New Roman" panose="02020603050405020304" pitchFamily="18" charset="0"/>
                          <a:ea typeface="+mn-ea"/>
                          <a:cs typeface="Times New Roman" panose="02020603050405020304" pitchFamily="18" charset="0"/>
                        </a:rPr>
                        <a:t>   Hào khí đời Trần trong “Hịch tướng sĩ” của Trần Quốc Tuấn và “Thuật hoài” của Phạm Ngũ Lão.</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bl>
          </a:graphicData>
        </a:graphic>
      </p:graphicFrame>
      <p:sp>
        <p:nvSpPr>
          <p:cNvPr id="13" name="Rectangle 12"/>
          <p:cNvSpPr/>
          <p:nvPr/>
        </p:nvSpPr>
        <p:spPr>
          <a:xfrm>
            <a:off x="818152" y="1290794"/>
            <a:ext cx="10003316" cy="6235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76628" y="1332840"/>
            <a:ext cx="10003316" cy="6235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48597" y="2075531"/>
          <a:ext cx="10858499" cy="1280160"/>
        </p:xfrm>
        <a:graphic>
          <a:graphicData uri="http://schemas.openxmlformats.org/drawingml/2006/table">
            <a:tbl>
              <a:tblPr firstRow="1" firstCol="1" bandRow="1">
                <a:tableStyleId>{ED083AE6-46FA-4A59-8FB0-9F97EB10719F}</a:tableStyleId>
              </a:tblPr>
              <a:tblGrid>
                <a:gridCol w="10858499"/>
              </a:tblGrid>
              <a:tr h="1280160">
                <a:tc>
                  <a:txBody>
                    <a:bodyPr/>
                    <a:lstStyle/>
                    <a:p>
                      <a:pPr>
                        <a:lnSpc>
                          <a:spcPct val="150000"/>
                        </a:lnSpc>
                      </a:pPr>
                      <a:r>
                        <a:rPr lang="en-SG" sz="2400" b="1" kern="1200">
                          <a:solidFill>
                            <a:srgbClr val="002060"/>
                          </a:solidFill>
                          <a:effectLst/>
                          <a:latin typeface="Times New Roman" panose="02020603050405020304" pitchFamily="18" charset="0"/>
                          <a:ea typeface="+mn-ea"/>
                          <a:cs typeface="Times New Roman" panose="02020603050405020304" pitchFamily="18" charset="0"/>
                        </a:rPr>
                        <a:t>2.2.1. Thu thập tài liệu:</a:t>
                      </a:r>
                      <a:endParaRPr lang="vi-VN" sz="2400" b="1" kern="1200">
                        <a:solidFill>
                          <a:srgbClr val="002060"/>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SG" sz="2400" b="0" kern="1200">
                          <a:solidFill>
                            <a:schemeClr val="tx1"/>
                          </a:solidFill>
                          <a:effectLst/>
                          <a:latin typeface="Times New Roman" panose="02020603050405020304" pitchFamily="18" charset="0"/>
                          <a:ea typeface="+mn-ea"/>
                          <a:cs typeface="Times New Roman" panose="02020603050405020304" pitchFamily="18" charset="0"/>
                        </a:rPr>
                        <a:t>-</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en-SG" sz="2400" b="0" kern="1200">
                          <a:solidFill>
                            <a:schemeClr val="tx1"/>
                          </a:solidFill>
                          <a:effectLst/>
                          <a:latin typeface="Times New Roman" panose="02020603050405020304" pitchFamily="18" charset="0"/>
                          <a:ea typeface="+mn-ea"/>
                          <a:cs typeface="Times New Roman" panose="02020603050405020304" pitchFamily="18" charset="0"/>
                        </a:rPr>
                        <a:t>Các tác phẩm tiêu biểu của tác giả hay thể loại, thời đại, giai đoạn văn học cần tìm hiểu. Có thể lên danh mục tác phẩm theo mẫu:</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oFill/>
                  </a:tcPr>
                </a:tc>
              </a:tr>
            </a:tbl>
          </a:graphicData>
        </a:graphic>
      </p:graphicFrame>
      <p:graphicFrame>
        <p:nvGraphicFramePr>
          <p:cNvPr id="6" name="Table 5"/>
          <p:cNvGraphicFramePr>
            <a:graphicFrameLocks noGrp="1"/>
          </p:cNvGraphicFramePr>
          <p:nvPr/>
        </p:nvGraphicFramePr>
        <p:xfrm>
          <a:off x="737854" y="3804633"/>
          <a:ext cx="10858498" cy="2678121"/>
        </p:xfrm>
        <a:graphic>
          <a:graphicData uri="http://schemas.openxmlformats.org/drawingml/2006/table">
            <a:tbl>
              <a:tblPr firstRow="1" firstCol="1" bandRow="1">
                <a:tableStyleId>{5C22544A-7EE6-4342-B048-85BDC9FD1C3A}</a:tableStyleId>
              </a:tblPr>
              <a:tblGrid>
                <a:gridCol w="1323634"/>
                <a:gridCol w="1793777"/>
                <a:gridCol w="2819050"/>
                <a:gridCol w="2750337"/>
                <a:gridCol w="2171700"/>
              </a:tblGrid>
              <a:tr h="903133">
                <a:tc>
                  <a:txBody>
                    <a:bodyPr/>
                    <a:lstStyle/>
                    <a:p>
                      <a:pPr>
                        <a:lnSpc>
                          <a:spcPct val="107000"/>
                        </a:lnSpc>
                        <a:spcAft>
                          <a:spcPts val="800"/>
                        </a:spcAft>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STT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 tác phẩm, tác giả</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 điểm sáng tác</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Đặc điểm nội dung, hình thức đáng lưu ý của tác phẩm</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Thông tin khác</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(nếu có)</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441329">
                <a:tc>
                  <a:txBody>
                    <a:bodyPr/>
                    <a:lstStyle/>
                    <a:p>
                      <a:pPr algn="ctr">
                        <a:lnSpc>
                          <a:spcPct val="107000"/>
                        </a:lnSpc>
                        <a:spcAft>
                          <a:spcPts val="800"/>
                        </a:spcAft>
                      </a:pPr>
                      <a:r>
                        <a:rPr lang="en-SG" sz="2400" kern="100">
                          <a:solidFill>
                            <a:srgbClr val="002060"/>
                          </a:solidFill>
                          <a:effectLst/>
                          <a:latin typeface="Times New Roman" panose="02020603050405020304" pitchFamily="18" charset="0"/>
                          <a:cs typeface="Times New Roman" panose="02020603050405020304" pitchFamily="18" charset="0"/>
                        </a:rPr>
                        <a:t>1</a:t>
                      </a:r>
                      <a:endParaRPr lang="en-US"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441329">
                <a:tc>
                  <a:txBody>
                    <a:bodyPr/>
                    <a:lstStyle/>
                    <a:p>
                      <a:pPr algn="ctr">
                        <a:lnSpc>
                          <a:spcPct val="107000"/>
                        </a:lnSpc>
                        <a:spcAft>
                          <a:spcPts val="800"/>
                        </a:spcAft>
                      </a:pPr>
                      <a:r>
                        <a:rPr lang="en-SG" sz="2400" kern="100">
                          <a:solidFill>
                            <a:srgbClr val="002060"/>
                          </a:solidFill>
                          <a:effectLst/>
                          <a:latin typeface="Times New Roman" panose="02020603050405020304" pitchFamily="18" charset="0"/>
                          <a:cs typeface="Times New Roman" panose="02020603050405020304" pitchFamily="18" charset="0"/>
                        </a:rPr>
                        <a:t>2</a:t>
                      </a:r>
                      <a:endParaRPr lang="en-US"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nvGraphicFramePr>
        <p:xfrm>
          <a:off x="823923" y="2084106"/>
          <a:ext cx="5343182" cy="623533"/>
        </p:xfrm>
        <a:graphic>
          <a:graphicData uri="http://schemas.openxmlformats.org/drawingml/2006/table">
            <a:tbl>
              <a:tblPr firstRow="1" firstCol="1" bandRow="1">
                <a:tableStyleId>{ED083AE6-46FA-4A59-8FB0-9F97EB10719F}</a:tableStyleId>
              </a:tblPr>
              <a:tblGrid>
                <a:gridCol w="5343182"/>
              </a:tblGrid>
              <a:tr h="623533">
                <a:tc>
                  <a:txBody>
                    <a:bodyPr/>
                    <a:lstStyle/>
                    <a:p>
                      <a:pPr algn="l">
                        <a:lnSpc>
                          <a:spcPct val="150000"/>
                        </a:lnSpc>
                      </a:pPr>
                      <a:r>
                        <a:rPr lang="en-SG" sz="2400" b="1" kern="1200">
                          <a:solidFill>
                            <a:srgbClr val="002060"/>
                          </a:solidFill>
                          <a:effectLst/>
                          <a:latin typeface="Times New Roman" panose="02020603050405020304" pitchFamily="18" charset="0"/>
                          <a:ea typeface="+mn-ea"/>
                          <a:cs typeface="Times New Roman" panose="02020603050405020304" pitchFamily="18" charset="0"/>
                        </a:rPr>
                        <a:t>2.2.Thu thập, đọc – xử lí tài liệu:</a:t>
                      </a:r>
                      <a:endParaRPr lang="en-US" sz="2400" b="1" kern="1200">
                        <a:solidFill>
                          <a:srgbClr val="002060"/>
                        </a:solidFill>
                        <a:effectLst/>
                        <a:latin typeface="Times New Roman" panose="02020603050405020304" pitchFamily="18" charset="0"/>
                        <a:ea typeface="+mn-ea"/>
                        <a:cs typeface="Times New Roman" panose="02020603050405020304" pitchFamily="18" charset="0"/>
                      </a:endParaRPr>
                    </a:p>
                  </a:txBody>
                  <a:tcPr marL="68580" marR="68580" marT="0" marB="0">
                    <a:noFill/>
                  </a:tcPr>
                </a:tc>
              </a:tr>
            </a:tbl>
          </a:graphicData>
        </a:graphic>
      </p:graphicFrame>
      <p:sp>
        <p:nvSpPr>
          <p:cNvPr id="13" name="Rectangle 12"/>
          <p:cNvSpPr/>
          <p:nvPr/>
        </p:nvSpPr>
        <p:spPr>
          <a:xfrm>
            <a:off x="476628" y="1332840"/>
            <a:ext cx="10003316" cy="6235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37855" y="3013134"/>
          <a:ext cx="10858499" cy="1280160"/>
        </p:xfrm>
        <a:graphic>
          <a:graphicData uri="http://schemas.openxmlformats.org/drawingml/2006/table">
            <a:tbl>
              <a:tblPr firstRow="1" firstCol="1" bandRow="1">
                <a:tableStyleId>{ED083AE6-46FA-4A59-8FB0-9F97EB10719F}</a:tableStyleId>
              </a:tblPr>
              <a:tblGrid>
                <a:gridCol w="10858499"/>
              </a:tblGrid>
              <a:tr h="1233890">
                <a:tc>
                  <a:txBody>
                    <a:bodyPr/>
                    <a:lstStyle/>
                    <a:p>
                      <a:pPr>
                        <a:lnSpc>
                          <a:spcPct val="150000"/>
                        </a:lnSpc>
                      </a:pPr>
                      <a:r>
                        <a:rPr lang="en-SG" sz="2400" b="1" kern="1200">
                          <a:solidFill>
                            <a:srgbClr val="002060"/>
                          </a:solidFill>
                          <a:effectLst/>
                          <a:latin typeface="Times New Roman" panose="02020603050405020304" pitchFamily="18" charset="0"/>
                          <a:ea typeface="+mn-ea"/>
                          <a:cs typeface="Times New Roman" panose="02020603050405020304" pitchFamily="18" charset="0"/>
                        </a:rPr>
                        <a:t>2.2.1. Thu thập tài liệu:</a:t>
                      </a:r>
                      <a:endParaRPr lang="vi-VN" sz="2400" b="1" kern="1200">
                        <a:solidFill>
                          <a:srgbClr val="002060"/>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SG" sz="2400" b="0" kern="1200">
                          <a:solidFill>
                            <a:schemeClr val="tx1"/>
                          </a:solidFill>
                          <a:effectLst/>
                          <a:latin typeface="Times New Roman" panose="02020603050405020304" pitchFamily="18" charset="0"/>
                          <a:ea typeface="+mn-ea"/>
                          <a:cs typeface="Times New Roman" panose="02020603050405020304" pitchFamily="18" charset="0"/>
                        </a:rPr>
                        <a:t>- Các tài liệu viết về tác phẩm, thể loại, tác giả, thờiddaji, bối cảnh văn hoá- xã hội, … liên quan đến đề tài. Có thể ghi lại theo mẫu:</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oFill/>
                  </a:tcPr>
                </a:tc>
              </a:tr>
            </a:tbl>
          </a:graphicData>
        </a:graphic>
      </p:graphicFrame>
      <p:graphicFrame>
        <p:nvGraphicFramePr>
          <p:cNvPr id="6" name="Table 5"/>
          <p:cNvGraphicFramePr>
            <a:graphicFrameLocks noGrp="1"/>
          </p:cNvGraphicFramePr>
          <p:nvPr/>
        </p:nvGraphicFramePr>
        <p:xfrm>
          <a:off x="737855" y="4554830"/>
          <a:ext cx="10858498" cy="2030357"/>
        </p:xfrm>
        <a:graphic>
          <a:graphicData uri="http://schemas.openxmlformats.org/drawingml/2006/table">
            <a:tbl>
              <a:tblPr firstRow="1" firstCol="1" bandRow="1">
                <a:tableStyleId>{5C22544A-7EE6-4342-B048-85BDC9FD1C3A}</a:tableStyleId>
              </a:tblPr>
              <a:tblGrid>
                <a:gridCol w="1323634"/>
                <a:gridCol w="1793777"/>
                <a:gridCol w="2819050"/>
                <a:gridCol w="2750337"/>
                <a:gridCol w="2171700"/>
              </a:tblGrid>
              <a:tr h="903133">
                <a:tc>
                  <a:txBody>
                    <a:bodyPr/>
                    <a:lstStyle/>
                    <a:p>
                      <a:pPr>
                        <a:lnSpc>
                          <a:spcPct val="107000"/>
                        </a:lnSpc>
                        <a:spcAft>
                          <a:spcPts val="800"/>
                        </a:spcAft>
                      </a:pPr>
                      <a:r>
                        <a:rPr lang="en-SG" sz="2400" kern="100">
                          <a:solidFill>
                            <a:srgbClr val="002060"/>
                          </a:solidFill>
                          <a:effectLst/>
                          <a:latin typeface="Times New Roman" panose="02020603050405020304" pitchFamily="18" charset="0"/>
                          <a:cs typeface="Times New Roman" panose="02020603050405020304" pitchFamily="18" charset="0"/>
                        </a:rPr>
                        <a:t>STT</a:t>
                      </a:r>
                      <a:endParaRPr lang="en-US"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solidFill>
                            <a:srgbClr val="002060"/>
                          </a:solidFill>
                          <a:effectLst/>
                          <a:latin typeface="Times New Roman" panose="02020603050405020304" pitchFamily="18" charset="0"/>
                          <a:cs typeface="Times New Roman" panose="02020603050405020304" pitchFamily="18" charset="0"/>
                        </a:rPr>
                        <a:t>Tên tài liệu</a:t>
                      </a:r>
                      <a:endParaRPr lang="en-US"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solidFill>
                            <a:srgbClr val="002060"/>
                          </a:solidFill>
                          <a:effectLst/>
                          <a:latin typeface="Times New Roman" panose="02020603050405020304" pitchFamily="18" charset="0"/>
                          <a:cs typeface="Times New Roman" panose="02020603050405020304" pitchFamily="18" charset="0"/>
                        </a:rPr>
                        <a:t>Tác giả, năm xuất bản, đơn vị xuất bản</a:t>
                      </a:r>
                      <a:endParaRPr lang="en-US"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solidFill>
                            <a:srgbClr val="002060"/>
                          </a:solidFill>
                          <a:effectLst/>
                          <a:latin typeface="Times New Roman" panose="02020603050405020304" pitchFamily="18" charset="0"/>
                          <a:cs typeface="Times New Roman" panose="02020603050405020304" pitchFamily="18" charset="0"/>
                        </a:rPr>
                        <a:t>Thông tin đáng lưu ý liên quan đến đề tài</a:t>
                      </a:r>
                      <a:endParaRPr lang="en-US"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solidFill>
                            <a:srgbClr val="002060"/>
                          </a:solidFill>
                          <a:effectLst/>
                          <a:latin typeface="Times New Roman" panose="02020603050405020304" pitchFamily="18" charset="0"/>
                          <a:cs typeface="Times New Roman" panose="02020603050405020304" pitchFamily="18" charset="0"/>
                        </a:rPr>
                        <a:t>Thông tin khác (nếu có)</a:t>
                      </a:r>
                      <a:endParaRPr lang="en-US"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441329">
                <a:tc>
                  <a:txBody>
                    <a:bodyPr/>
                    <a:lstStyle/>
                    <a:p>
                      <a:pPr algn="ctr">
                        <a:lnSpc>
                          <a:spcPct val="107000"/>
                        </a:lnSpc>
                        <a:spcAft>
                          <a:spcPts val="800"/>
                        </a:spcAft>
                      </a:pPr>
                      <a:r>
                        <a:rPr lang="en-SG" sz="2400" kern="100">
                          <a:solidFill>
                            <a:srgbClr val="002060"/>
                          </a:solidFill>
                          <a:effectLst/>
                          <a:latin typeface="Times New Roman" panose="02020603050405020304" pitchFamily="18" charset="0"/>
                          <a:cs typeface="Times New Roman" panose="02020603050405020304" pitchFamily="18" charset="0"/>
                        </a:rPr>
                        <a:t>1</a:t>
                      </a:r>
                      <a:endParaRPr lang="en-US"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441329">
                <a:tc>
                  <a:txBody>
                    <a:bodyPr/>
                    <a:lstStyle/>
                    <a:p>
                      <a:pPr algn="ctr">
                        <a:lnSpc>
                          <a:spcPct val="107000"/>
                        </a:lnSpc>
                        <a:spcAft>
                          <a:spcPts val="800"/>
                        </a:spcAft>
                      </a:pPr>
                      <a:r>
                        <a:rPr lang="en-SG" sz="2400" kern="100">
                          <a:solidFill>
                            <a:srgbClr val="002060"/>
                          </a:solidFill>
                          <a:effectLst/>
                          <a:latin typeface="Times New Roman" panose="02020603050405020304" pitchFamily="18" charset="0"/>
                          <a:cs typeface="Times New Roman" panose="02020603050405020304" pitchFamily="18" charset="0"/>
                        </a:rPr>
                        <a:t>2</a:t>
                      </a:r>
                      <a:endParaRPr lang="en-US" sz="20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07000"/>
                        </a:lnSpc>
                        <a:spcAft>
                          <a:spcPts val="800"/>
                        </a:spcAft>
                      </a:pPr>
                      <a:r>
                        <a:rPr lang="en-SG" sz="24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60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95796" y="1098776"/>
            <a:ext cx="9984148" cy="6235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06201" y="3073323"/>
            <a:ext cx="6417475" cy="468077"/>
          </a:xfrm>
          <a:prstGeom prst="rect">
            <a:avLst/>
          </a:prstGeom>
          <a:noFill/>
        </p:spPr>
        <p:txBody>
          <a:bodyPr wrap="square">
            <a:spAutoFit/>
          </a:bodyPr>
          <a:lstStyle/>
          <a:p>
            <a:pPr>
              <a:lnSpc>
                <a:spcPct val="107000"/>
              </a:lnSpc>
              <a:spcAft>
                <a:spcPts val="800"/>
              </a:spcAft>
            </a:pPr>
            <a:r>
              <a:rPr lang="en-SG" sz="2400" b="1" kern="10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2. </a:t>
            </a:r>
            <a:r>
              <a:rPr lang="vi-VN" sz="24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3</a:t>
            </a:r>
            <a:r>
              <a:rPr lang="en-SG" sz="24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Xác lập câu hỏi, giả thuyết nghiên cứu:</a:t>
            </a:r>
            <a:endParaRPr lang="en-US" sz="14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198304" y="3438302"/>
            <a:ext cx="12239739" cy="3288401"/>
          </a:xfrm>
          <a:prstGeom prst="rect">
            <a:avLst/>
          </a:prstGeom>
          <a:noFill/>
        </p:spPr>
        <p:txBody>
          <a:bodyPr wrap="square">
            <a:spAutoFit/>
          </a:bodyPr>
          <a:lstStyle/>
          <a:p>
            <a:pPr>
              <a:lnSpc>
                <a:spcPct val="107000"/>
              </a:lnSpc>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Câu hỏi nghiên cứu:</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Là một câu hỏi lớn được người nghiên cứu đặt ra nhằm hướng việc nghiên cứu tới cái đích nhất định.</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Câu hỏi nghiên cứu có thể được phát biểu hiển ngôn cũng có thể hàm ẩn trong văn bản báo cáo kết quả nghiên cứu</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SG" sz="28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Giả thuyết nghiên cứu được hiểu như là một giả định mang tính suy lí, được người nghiên cứu một đề tài, giải quyết một vấn đề hay các trả lời câu hỏi nghiên cứu.</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p:cNvSpPr txBox="1"/>
          <p:nvPr/>
        </p:nvSpPr>
        <p:spPr>
          <a:xfrm>
            <a:off x="506201" y="2134413"/>
            <a:ext cx="11782199" cy="830997"/>
          </a:xfrm>
          <a:prstGeom prst="rect">
            <a:avLst/>
          </a:prstGeom>
          <a:noFill/>
        </p:spPr>
        <p:txBody>
          <a:bodyPr wrap="square">
            <a:spAutoFit/>
          </a:bodyPr>
          <a:lstStyle/>
          <a:p>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en-SG" sz="2400" b="0" kern="1200">
                <a:solidFill>
                  <a:schemeClr val="tx1"/>
                </a:solidFill>
                <a:effectLst/>
                <a:latin typeface="Times New Roman" panose="02020603050405020304" pitchFamily="18" charset="0"/>
                <a:ea typeface="+mn-ea"/>
                <a:cs typeface="Times New Roman" panose="02020603050405020304" pitchFamily="18" charset="0"/>
              </a:rPr>
              <a:t>Các tài liệu thu thập, xử lí, ghi chép cần đ</a:t>
            </a:r>
            <a:r>
              <a:rPr lang="vi-VN" sz="2400" b="0" kern="1200">
                <a:solidFill>
                  <a:schemeClr val="tx1"/>
                </a:solidFill>
                <a:effectLst/>
                <a:latin typeface="Times New Roman" panose="02020603050405020304" pitchFamily="18" charset="0"/>
                <a:ea typeface="+mn-ea"/>
                <a:cs typeface="Times New Roman" panose="02020603050405020304" pitchFamily="18" charset="0"/>
              </a:rPr>
              <a:t>ược</a:t>
            </a:r>
            <a:r>
              <a:rPr lang="en-SG" sz="2400" b="0" kern="1200">
                <a:solidFill>
                  <a:schemeClr val="tx1"/>
                </a:solidFill>
                <a:effectLst/>
                <a:latin typeface="Times New Roman" panose="02020603050405020304" pitchFamily="18" charset="0"/>
                <a:ea typeface="+mn-ea"/>
                <a:cs typeface="Times New Roman" panose="02020603050405020304" pitchFamily="18" charset="0"/>
              </a:rPr>
              <a:t> sơ bộ, phân loại và sắp xếp, lưu trữ một cách hợp lí.</a:t>
            </a:r>
            <a:endParaRPr lang="en-US" sz="2400" b="0" kern="1200">
              <a:solidFill>
                <a:schemeClr val="tx1"/>
              </a:solidFill>
              <a:effectLst/>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663972" y="1697313"/>
            <a:ext cx="794420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sz="2400" b="1" kern="1200">
                <a:solidFill>
                  <a:srgbClr val="002060"/>
                </a:solidFill>
                <a:effectLst/>
                <a:latin typeface="Times New Roman" panose="02020603050405020304" pitchFamily="18" charset="0"/>
                <a:ea typeface="+mn-ea"/>
                <a:cs typeface="Times New Roman" panose="02020603050405020304" pitchFamily="18" charset="0"/>
              </a:rPr>
              <a:t>2. </a:t>
            </a:r>
            <a:r>
              <a:rPr lang="vi-VN" sz="2400" b="1" kern="1200">
                <a:solidFill>
                  <a:srgbClr val="002060"/>
                </a:solidFill>
                <a:effectLst/>
                <a:latin typeface="Times New Roman" panose="02020603050405020304" pitchFamily="18" charset="0"/>
                <a:ea typeface="+mn-ea"/>
                <a:cs typeface="Times New Roman" panose="02020603050405020304" pitchFamily="18" charset="0"/>
              </a:rPr>
              <a:t>3</a:t>
            </a:r>
            <a:r>
              <a:rPr lang="en-SG" sz="2400" b="1" kern="1200">
                <a:solidFill>
                  <a:srgbClr val="002060"/>
                </a:solidFill>
                <a:effectLst/>
                <a:latin typeface="Times New Roman" panose="02020603050405020304" pitchFamily="18" charset="0"/>
                <a:ea typeface="+mn-ea"/>
                <a:cs typeface="Times New Roman" panose="02020603050405020304" pitchFamily="18" charset="0"/>
              </a:rPr>
              <a:t>.Xác lập câu hỏi, giả thuyết nghiên cứu</a:t>
            </a:r>
            <a:r>
              <a:rPr lang="en-SG" sz="1400" b="1" kern="1200">
                <a:solidFill>
                  <a:srgbClr val="002060"/>
                </a:solidFill>
                <a:effectLst/>
                <a:latin typeface="Times New Roman" panose="02020603050405020304" pitchFamily="18" charset="0"/>
                <a:ea typeface="+mn-ea"/>
                <a:cs typeface="Times New Roman" panose="02020603050405020304" pitchFamily="18" charset="0"/>
              </a:rPr>
              <a:t>:</a:t>
            </a:r>
            <a:endParaRPr lang="en-US" sz="1400" b="1" kern="1200">
              <a:solidFill>
                <a:srgbClr val="002060"/>
              </a:solidFill>
              <a:effectLst/>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arn(inVertical)">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barn(inVertical)">
                                      <p:cBhvr>
                                        <p:cTn id="39" dur="500"/>
                                        <p:tgtEl>
                                          <p:spTgt spid="11">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barn(inVertical)">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9"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95796" y="1098776"/>
            <a:ext cx="9984148" cy="6235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0400" y="2252036"/>
            <a:ext cx="6417475" cy="468077"/>
          </a:xfrm>
          <a:prstGeom prst="rect">
            <a:avLst/>
          </a:prstGeom>
          <a:noFill/>
        </p:spPr>
        <p:txBody>
          <a:bodyPr wrap="square">
            <a:spAutoFit/>
          </a:bodyPr>
          <a:lstStyle/>
          <a:p>
            <a:pPr>
              <a:lnSpc>
                <a:spcPct val="107000"/>
              </a:lnSpc>
              <a:spcAft>
                <a:spcPts val="800"/>
              </a:spcAft>
            </a:pPr>
            <a:r>
              <a:rPr lang="vi-VN" sz="24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SG" sz="24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Kế hoạch – đề cương nghiên cứu</a:t>
            </a:r>
            <a:r>
              <a:rPr lang="en-SG" sz="2400" b="1"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663972" y="1697313"/>
            <a:ext cx="9074939" cy="530594"/>
          </a:xfrm>
          <a:prstGeom prst="rect">
            <a:avLst/>
          </a:prstGeom>
          <a:noFill/>
        </p:spPr>
        <p:txBody>
          <a:bodyPr wrap="square">
            <a:spAutoFit/>
          </a:bodyPr>
          <a:lstStyle/>
          <a:p>
            <a:pPr>
              <a:lnSpc>
                <a:spcPct val="107000"/>
              </a:lnSpc>
              <a:spcAft>
                <a:spcPts val="800"/>
              </a:spcAft>
            </a:pPr>
            <a:r>
              <a:rPr lang="en-SG" sz="28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2.4.</a:t>
            </a:r>
            <a:r>
              <a:rPr lang="vi-VN" sz="28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SG" sz="28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Lập hồ sơ nghiên cứu:</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95796" y="2711850"/>
            <a:ext cx="11023104" cy="413788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9"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76628" y="1332840"/>
            <a:ext cx="10003316" cy="6235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18152" y="1987566"/>
            <a:ext cx="8436017" cy="461665"/>
          </a:xfrm>
          <a:prstGeom prst="rect">
            <a:avLst/>
          </a:prstGeom>
          <a:noFill/>
        </p:spPr>
        <p:txBody>
          <a:bodyPr wrap="square">
            <a:spAutoFit/>
          </a:bodyPr>
          <a:lstStyle/>
          <a:p>
            <a:r>
              <a:rPr lang="vi-VN" sz="2400" b="1" spc="15">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 Một số mẫu phiếu ghi chép tổng hợp tài liệu:</a:t>
            </a:r>
            <a:endParaRPr lang="en-US">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2738719"/>
            <a:ext cx="10143360" cy="337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ipe(down)">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76628" y="1332840"/>
            <a:ext cx="10003316" cy="6235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15248" y="2084107"/>
            <a:ext cx="8331506" cy="738664"/>
          </a:xfrm>
          <a:prstGeom prst="rect">
            <a:avLst/>
          </a:prstGeom>
          <a:noFill/>
        </p:spPr>
        <p:txBody>
          <a:bodyPr wrap="square">
            <a:spAutoFit/>
          </a:bodyPr>
          <a:lstStyle/>
          <a:p>
            <a:r>
              <a:rPr lang="vi-VN" sz="2400" b="1" spc="15">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Mẫu ghi chép tài liệu tìm hiểu vấn đề trong nhiều tác phẩm</a:t>
            </a:r>
            <a:br>
              <a:rPr lang="vi-VN" sz="2400" b="1" spc="15">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07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36" y="2558365"/>
            <a:ext cx="10858499" cy="40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down)">
                                      <p:cBhvr>
                                        <p:cTn id="2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14320" y="131297"/>
            <a:ext cx="854765" cy="825963"/>
          </a:xfrm>
          <a:prstGeom prst="rect">
            <a:avLst/>
          </a:prstGeom>
        </p:spPr>
      </p:pic>
      <p:sp>
        <p:nvSpPr>
          <p:cNvPr id="5" name="Oval 4"/>
          <p:cNvSpPr/>
          <p:nvPr/>
        </p:nvSpPr>
        <p:spPr>
          <a:xfrm>
            <a:off x="495796" y="27281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400" y="219388"/>
            <a:ext cx="10858500" cy="985719"/>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TÌM HIỂU CÁCH THỨC, QUY TRÌNH THỰC HIỆN NGHIÊN CỨU MỘT VẤN ĐỀ VĂN HỌC TRUNG ĐẠI VIỆT NAM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76628" y="1332840"/>
            <a:ext cx="10003316" cy="6235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kern="0">
                <a:solidFill>
                  <a:srgbClr val="FF0000"/>
                </a:solidFill>
                <a:latin typeface="Times New Roman" panose="02020603050405020304" pitchFamily="18" charset="0"/>
                <a:cs typeface="Times New Roman" panose="02020603050405020304" pitchFamily="18" charset="0"/>
              </a:rPr>
              <a:t>QUY TRÌNH NGHIÊN CỨU MỘT VẤN DỀ VĂN HỌC TRUNG ĐẠI</a:t>
            </a:r>
            <a:endParaRPr lang="en-SG" sz="2400" b="1" ker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3303" y="2084106"/>
            <a:ext cx="11699912" cy="460895"/>
          </a:xfrm>
          <a:prstGeom prst="rect">
            <a:avLst/>
          </a:prstGeom>
          <a:noFill/>
        </p:spPr>
        <p:txBody>
          <a:bodyPr wrap="square">
            <a:spAutoFit/>
          </a:bodyPr>
          <a:lstStyle/>
          <a:p>
            <a:pPr>
              <a:lnSpc>
                <a:spcPct val="107000"/>
              </a:lnSpc>
              <a:spcAft>
                <a:spcPts val="800"/>
              </a:spcAft>
            </a:pPr>
            <a:r>
              <a:rPr lang="en-SG" sz="24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2. 5</a:t>
            </a:r>
            <a:r>
              <a:rPr lang="vi-VN" sz="24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SG" sz="2400" b="1"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Viết báo cáo nghiên cứu; chỉnh sửa, hoàn thiện</a:t>
            </a:r>
            <a:r>
              <a:rPr lang="en-SG" sz="2400" kern="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SG" sz="2400" kern="1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(Xem phần thứ 2)</a:t>
            </a:r>
            <a:endParaRPr lang="en-US" kern="1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660400" y="2835372"/>
            <a:ext cx="5954654" cy="461665"/>
          </a:xfrm>
          <a:prstGeom prst="rect">
            <a:avLst/>
          </a:prstGeom>
          <a:noFill/>
        </p:spPr>
        <p:txBody>
          <a:bodyPr wrap="square">
            <a:spAutoFit/>
          </a:bodyPr>
          <a:lstStyle/>
          <a:p>
            <a:r>
              <a:rPr lang="en-SG" sz="2400" b="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2. 6.Thuyết trình báo cáo</a:t>
            </a:r>
            <a:r>
              <a:rPr lang="en-SG" sz="24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(xem phần thứ 3)</a:t>
            </a:r>
            <a:endParaRPr 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p:cNvSpPr>
            <a:spLocks noGrp="1" noRot="1" noChangeAspect="1" noMove="1" noResize="1" noEditPoints="1" noAdjustHandles="1" noChangeArrowheads="1" noChangeShapeType="1" noTextEdit="1"/>
          </p:cNvSpPr>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ln>
        </p:spPr>
        <p:txBody>
          <a:bodyPr/>
          <a:lstStyle/>
          <a:p>
            <a:endParaRPr lang="en-US"/>
          </a:p>
        </p:txBody>
      </p:sp>
      <p:sp useBgFill="1">
        <p:nvSpPr>
          <p:cNvPr id="15" name="Freeform: Shape 14"/>
          <p:cNvSpPr>
            <a:spLocks noGrp="1" noRot="1" noChangeAspect="1" noMove="1" noResize="1" noEditPoints="1" noAdjustHandles="1" noChangeArrowheads="1" noChangeShapeType="1" noTextEdit="1"/>
          </p:cNvSpPr>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Shape 16"/>
          <p:cNvSpPr>
            <a:spLocks noGrp="1" noRot="1" noChangeAspect="1" noMove="1" noResize="1" noEditPoints="1" noAdjustHandles="1" noChangeArrowheads="1" noChangeShapeType="1" noTextEdit="1"/>
          </p:cNvSpPr>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45319" y="723406"/>
            <a:ext cx="4417162" cy="3826728"/>
          </a:xfrm>
        </p:spPr>
        <p:txBody>
          <a:bodyPr anchor="b">
            <a:normAutofit/>
          </a:bodyPr>
          <a:lstStyle/>
          <a:p>
            <a:r>
              <a:rPr lang="vi-VN" sz="6400" b="1">
                <a:solidFill>
                  <a:srgbClr val="FF0000"/>
                </a:solidFill>
              </a:rPr>
              <a:t>IV. </a:t>
            </a:r>
            <a:r>
              <a:rPr lang="en-US" sz="6400" b="1">
                <a:solidFill>
                  <a:srgbClr val="FF0000"/>
                </a:solidFill>
              </a:rPr>
              <a:t>LUYỆN </a:t>
            </a:r>
            <a:r>
              <a:rPr lang="en-US" sz="6400" b="1" dirty="0">
                <a:solidFill>
                  <a:srgbClr val="FF0000"/>
                </a:solidFill>
              </a:rPr>
              <a:t>TẬP</a:t>
            </a:r>
            <a:endParaRPr lang="en-US" sz="6400" b="1" dirty="0">
              <a:solidFill>
                <a:srgbClr val="FF0000"/>
              </a:solidFill>
            </a:endParaRPr>
          </a:p>
        </p:txBody>
      </p:sp>
      <p:pic>
        <p:nvPicPr>
          <p:cNvPr id="6" name="Picture 5"/>
          <p:cNvPicPr>
            <a:picLocks noChangeAspect="1"/>
          </p:cNvPicPr>
          <p:nvPr/>
        </p:nvPicPr>
        <p:blipFill>
          <a:blip r:embed="rId1"/>
          <a:stretch>
            <a:fillRect/>
          </a:stretch>
        </p:blipFill>
        <p:spPr>
          <a:xfrm>
            <a:off x="4916251" y="1218553"/>
            <a:ext cx="6631341" cy="44208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119" y="1865255"/>
            <a:ext cx="3763179" cy="4822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chemeClr val="accent2"/>
                </a:solidFill>
                <a:latin typeface="Times New Roman" panose="02020603050405020304" pitchFamily="18" charset="0"/>
                <a:cs typeface="Times New Roman" panose="02020603050405020304" pitchFamily="18" charset="0"/>
              </a:rPr>
              <a:t>Nguyễn Đình Chiểu</a:t>
            </a:r>
            <a:endParaRPr lang="en-US" sz="3200" b="1">
              <a:solidFill>
                <a:schemeClr val="accent2"/>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35355" y="970400"/>
            <a:ext cx="3536414" cy="5915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B050"/>
                </a:solidFill>
                <a:latin typeface="Times New Roman" panose="02020603050405020304" pitchFamily="18" charset="0"/>
                <a:cs typeface="Times New Roman" panose="02020603050405020304" pitchFamily="18" charset="0"/>
              </a:rPr>
              <a:t>Đại cáo bình Ngô</a:t>
            </a:r>
            <a:endParaRPr lang="en-US" sz="3200" b="1">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67421" y="2816296"/>
            <a:ext cx="3574972" cy="6139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B050"/>
                </a:solidFill>
                <a:latin typeface="Times New Roman" panose="02020603050405020304" pitchFamily="18" charset="0"/>
                <a:cs typeface="Times New Roman" panose="02020603050405020304" pitchFamily="18" charset="0"/>
              </a:rPr>
              <a:t>Hịch tướng sĩ </a:t>
            </a:r>
            <a:endParaRPr lang="en-US" sz="3200" b="1">
              <a:solidFill>
                <a:srgbClr val="00B05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448099" y="3123247"/>
            <a:ext cx="3483168" cy="523302"/>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B050"/>
                </a:solidFill>
                <a:latin typeface="Times New Roman" panose="02020603050405020304" pitchFamily="18" charset="0"/>
                <a:cs typeface="Times New Roman" panose="02020603050405020304" pitchFamily="18" charset="0"/>
              </a:rPr>
              <a:t>Chiếu dời đô</a:t>
            </a:r>
            <a:endParaRPr lang="en-US" sz="3200" b="1">
              <a:solidFill>
                <a:srgbClr val="00B05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35355" y="4793316"/>
            <a:ext cx="3439105" cy="4623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B050"/>
                </a:solidFill>
                <a:latin typeface="Times New Roman" panose="02020603050405020304" pitchFamily="18" charset="0"/>
                <a:cs typeface="Times New Roman" panose="02020603050405020304" pitchFamily="18" charset="0"/>
              </a:rPr>
              <a:t>Lục Vân Tiên</a:t>
            </a:r>
            <a:endParaRPr lang="en-US" sz="3200" b="1">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557365" y="5711114"/>
            <a:ext cx="3483167" cy="5915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Truyện Kiều</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343436" y="2443330"/>
            <a:ext cx="3483165" cy="462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Nhàn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393012" y="1690458"/>
            <a:ext cx="3384015" cy="354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Qua Đèo Ngang</a:t>
            </a:r>
            <a:endParaRPr lang="en-US" sz="3200" b="1">
              <a:solidFill>
                <a:srgbClr val="00206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393011" y="882496"/>
            <a:ext cx="3384016" cy="4822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Bánh trôi nước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41528" y="4787975"/>
            <a:ext cx="3698917" cy="6017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Lí Công Uẩn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358096" y="3931681"/>
            <a:ext cx="3724608" cy="5213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Nguyễn Khuyến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448100" y="3894559"/>
            <a:ext cx="3328928" cy="5795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Nguyễn Trãi</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635355" y="1776867"/>
            <a:ext cx="3447350" cy="6664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Hồ Xuân Hương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86446" y="3998208"/>
            <a:ext cx="3822852" cy="5791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B050"/>
                </a:solidFill>
                <a:latin typeface="Times New Roman" panose="02020603050405020304" pitchFamily="18" charset="0"/>
                <a:cs typeface="Times New Roman" panose="02020603050405020304" pitchFamily="18" charset="0"/>
              </a:rPr>
              <a:t>Bà H Thanh Quan</a:t>
            </a:r>
            <a:endParaRPr lang="en-US" sz="3200" b="1">
              <a:solidFill>
                <a:srgbClr val="00B05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86445" y="3421426"/>
            <a:ext cx="3822854" cy="4822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Nguyễn Du</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14973" y="992895"/>
            <a:ext cx="3625473" cy="4822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Trần</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002060"/>
                </a:solidFill>
                <a:latin typeface="Times New Roman" panose="02020603050405020304" pitchFamily="18" charset="0"/>
                <a:cs typeface="Times New Roman" panose="02020603050405020304" pitchFamily="18" charset="0"/>
              </a:rPr>
              <a:t>Quốc Tuấn</a:t>
            </a:r>
            <a:endParaRPr lang="en-US" sz="3200" b="1">
              <a:solidFill>
                <a:srgbClr val="00206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41529" y="2646519"/>
            <a:ext cx="3767769" cy="5791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Nguyễn Bỉnh Khiêm</a:t>
            </a:r>
            <a:endParaRPr lang="en-US" sz="3200" b="1">
              <a:solidFill>
                <a:srgbClr val="002060"/>
              </a:solidFill>
              <a:latin typeface="Times New Roman" panose="02020603050405020304" pitchFamily="18" charset="0"/>
              <a:cs typeface="Times New Roman" panose="02020603050405020304" pitchFamily="18" charset="0"/>
            </a:endParaRPr>
          </a:p>
        </p:txBody>
      </p:sp>
      <p:sp>
        <p:nvSpPr>
          <p:cNvPr id="2" name="Oval 1"/>
          <p:cNvSpPr/>
          <p:nvPr/>
        </p:nvSpPr>
        <p:spPr>
          <a:xfrm>
            <a:off x="2151964" y="35573"/>
            <a:ext cx="9779303" cy="72734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 1: GHÉP TÊN TÁC PHẨM VỚI TÁC GIẢ </a:t>
            </a:r>
            <a:endParaRPr lang="en-US" sz="24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75954" y="5865105"/>
            <a:ext cx="3698917" cy="6017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B050"/>
                </a:solidFill>
                <a:latin typeface="Times New Roman" panose="02020603050405020304" pitchFamily="18" charset="0"/>
                <a:cs typeface="Times New Roman" panose="02020603050405020304" pitchFamily="18" charset="0"/>
              </a:rPr>
              <a:t>Bạn đến chơi nhà</a:t>
            </a:r>
            <a:endParaRPr lang="en-US" sz="3200" b="1">
              <a:solidFill>
                <a:srgbClr val="00B05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8376956" y="4866644"/>
            <a:ext cx="3483167" cy="6017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00B050"/>
                </a:solidFill>
                <a:latin typeface="Times New Roman" panose="02020603050405020304" pitchFamily="18" charset="0"/>
                <a:cs typeface="Times New Roman" panose="02020603050405020304" pitchFamily="18" charset="0"/>
              </a:rPr>
              <a:t>Tỏ lòng</a:t>
            </a:r>
            <a:endParaRPr lang="en-US" sz="3200" b="1">
              <a:solidFill>
                <a:srgbClr val="00B05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635355" y="5854084"/>
            <a:ext cx="3754922" cy="4822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chemeClr val="accent2"/>
                </a:solidFill>
                <a:latin typeface="Times New Roman" panose="02020603050405020304" pitchFamily="18" charset="0"/>
                <a:cs typeface="Times New Roman" panose="02020603050405020304" pitchFamily="18" charset="0"/>
              </a:rPr>
              <a:t>Phạm Ngũ Lão</a:t>
            </a:r>
            <a:endParaRPr lang="en-US" sz="3200" b="1">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arn(inVertical)">
                                      <p:cBhvr>
                                        <p:cTn id="60" dur="500"/>
                                        <p:tgtEl>
                                          <p:spTgt spid="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6" grpId="0" bldLvl="0" animBg="1"/>
      <p:bldP spid="17" grpId="0" bldLvl="0" animBg="1"/>
      <p:bldP spid="18" grpId="0" bldLvl="0" animBg="1"/>
      <p:bldP spid="19" grpId="0" bldLvl="0" animBg="1"/>
      <p:bldP spid="20" grpId="0" bldLvl="0" animBg="1"/>
      <p:bldP spid="21" grpId="0" bldLvl="0" animBg="1"/>
      <p:bldP spid="2" grpId="0" bldLvl="0" animBg="1"/>
      <p:bldP spid="3" grpId="0" bldLvl="0" animBg="1"/>
      <p:bldP spid="22" grpId="0" bldLvl="0" animBg="1"/>
      <p:bldP spid="2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68131"/>
            <a:ext cx="12192000" cy="6854653"/>
          </a:xfrm>
          <a:prstGeom prst="rect">
            <a:avLst/>
          </a:prstGeom>
        </p:spPr>
      </p:pic>
      <p:sp>
        <p:nvSpPr>
          <p:cNvPr id="4" name="TextBox 3"/>
          <p:cNvSpPr txBox="1"/>
          <p:nvPr/>
        </p:nvSpPr>
        <p:spPr>
          <a:xfrm>
            <a:off x="660400" y="168131"/>
            <a:ext cx="10833100" cy="584775"/>
          </a:xfrm>
          <a:prstGeom prst="rect">
            <a:avLst/>
          </a:prstGeom>
          <a:noFill/>
        </p:spPr>
        <p:txBody>
          <a:bodyPr wrap="square">
            <a:spAutoFit/>
          </a:bodyPr>
          <a:lstStyle/>
          <a:p>
            <a:pPr algn="ctr"/>
            <a:r>
              <a:rPr lang="en-US" sz="3200" b="1" dirty="0">
                <a:solidFill>
                  <a:srgbClr val="7030A0"/>
                </a:solidFill>
                <a:effectLst/>
                <a:latin typeface="Times New Roman" panose="02020603050405020304" pitchFamily="18" charset="0"/>
                <a:ea typeface="Times New Roman" panose="02020603050405020304" pitchFamily="18" charset="0"/>
              </a:rPr>
              <a:t>BÀI TẬP THỰC HÀNH </a:t>
            </a:r>
            <a:endParaRPr lang="en-US" sz="3200" dirty="0"/>
          </a:p>
        </p:txBody>
      </p:sp>
      <p:grpSp>
        <p:nvGrpSpPr>
          <p:cNvPr id="55" name="Group 54"/>
          <p:cNvGrpSpPr/>
          <p:nvPr/>
        </p:nvGrpSpPr>
        <p:grpSpPr>
          <a:xfrm>
            <a:off x="1293625" y="752906"/>
            <a:ext cx="2551201" cy="1450467"/>
            <a:chOff x="1293626" y="-81341"/>
            <a:chExt cx="5085140" cy="4410750"/>
          </a:xfrm>
        </p:grpSpPr>
        <p:grpSp>
          <p:nvGrpSpPr>
            <p:cNvPr id="26" name="Group 25"/>
            <p:cNvGrpSpPr/>
            <p:nvPr/>
          </p:nvGrpSpPr>
          <p:grpSpPr>
            <a:xfrm>
              <a:off x="1293626" y="-81341"/>
              <a:ext cx="5085140" cy="4410750"/>
              <a:chOff x="2700282" y="-617509"/>
              <a:chExt cx="8869217" cy="6718926"/>
            </a:xfrm>
          </p:grpSpPr>
          <p:sp>
            <p:nvSpPr>
              <p:cNvPr id="28" name="Freeform: Shape 27"/>
              <p:cNvSpPr/>
              <p:nvPr/>
            </p:nvSpPr>
            <p:spPr>
              <a:xfrm rot="1082948">
                <a:off x="2700282" y="-617509"/>
                <a:ext cx="8409207" cy="5814056"/>
              </a:xfrm>
              <a:custGeom>
                <a:avLst/>
                <a:gdLst>
                  <a:gd name="connsiteX0" fmla="*/ 6130854 w 8409207"/>
                  <a:gd name="connsiteY0" fmla="*/ 3401181 h 5814056"/>
                  <a:gd name="connsiteX1" fmla="*/ 6131545 w 8409207"/>
                  <a:gd name="connsiteY1" fmla="*/ 3401320 h 5814056"/>
                  <a:gd name="connsiteX2" fmla="*/ 8260959 w 8409207"/>
                  <a:gd name="connsiteY2" fmla="*/ 3401320 h 5814056"/>
                  <a:gd name="connsiteX3" fmla="*/ 8316667 w 8409207"/>
                  <a:gd name="connsiteY3" fmla="*/ 3390073 h 5814056"/>
                  <a:gd name="connsiteX4" fmla="*/ 8303773 w 8409207"/>
                  <a:gd name="connsiteY4" fmla="*/ 3406598 h 5814056"/>
                  <a:gd name="connsiteX5" fmla="*/ 8258166 w 8409207"/>
                  <a:gd name="connsiteY5" fmla="*/ 3432363 h 5814056"/>
                  <a:gd name="connsiteX6" fmla="*/ 969426 w 8409207"/>
                  <a:gd name="connsiteY6" fmla="*/ 5807530 h 5814056"/>
                  <a:gd name="connsiteX7" fmla="*/ 828900 w 8409207"/>
                  <a:gd name="connsiteY7" fmla="*/ 5768588 h 5814056"/>
                  <a:gd name="connsiteX8" fmla="*/ 825466 w 8409207"/>
                  <a:gd name="connsiteY8" fmla="*/ 5762509 h 5814056"/>
                  <a:gd name="connsiteX9" fmla="*/ 880603 w 8409207"/>
                  <a:gd name="connsiteY9" fmla="*/ 5795631 h 5814056"/>
                  <a:gd name="connsiteX10" fmla="*/ 1012116 w 8409207"/>
                  <a:gd name="connsiteY10" fmla="*/ 5789852 h 5814056"/>
                  <a:gd name="connsiteX11" fmla="*/ 8280356 w 8409207"/>
                  <a:gd name="connsiteY11" fmla="*/ 16063 h 5814056"/>
                  <a:gd name="connsiteX12" fmla="*/ 8346739 w 8409207"/>
                  <a:gd name="connsiteY12" fmla="*/ 0 h 5814056"/>
                  <a:gd name="connsiteX13" fmla="*/ 8398859 w 8409207"/>
                  <a:gd name="connsiteY13" fmla="*/ 8229 h 5814056"/>
                  <a:gd name="connsiteX14" fmla="*/ 8409207 w 8409207"/>
                  <a:gd name="connsiteY14" fmla="*/ 59479 h 5814056"/>
                  <a:gd name="connsiteX15" fmla="*/ 8409206 w 8409207"/>
                  <a:gd name="connsiteY15" fmla="*/ 2337983 h 5814056"/>
                  <a:gd name="connsiteX16" fmla="*/ 8409207 w 8409207"/>
                  <a:gd name="connsiteY16" fmla="*/ 2337982 h 5814056"/>
                  <a:gd name="connsiteX17" fmla="*/ 8409207 w 8409207"/>
                  <a:gd name="connsiteY17" fmla="*/ 3253072 h 5814056"/>
                  <a:gd name="connsiteX18" fmla="*/ 8318665 w 8409207"/>
                  <a:gd name="connsiteY18" fmla="*/ 3389669 h 5814056"/>
                  <a:gd name="connsiteX19" fmla="*/ 8316668 w 8409207"/>
                  <a:gd name="connsiteY19" fmla="*/ 3390072 h 5814056"/>
                  <a:gd name="connsiteX20" fmla="*/ 8260961 w 8409207"/>
                  <a:gd name="connsiteY20" fmla="*/ 3401319 h 5814056"/>
                  <a:gd name="connsiteX21" fmla="*/ 6131547 w 8409207"/>
                  <a:gd name="connsiteY21" fmla="*/ 3401319 h 5814056"/>
                  <a:gd name="connsiteX22" fmla="*/ 6130856 w 8409207"/>
                  <a:gd name="connsiteY22" fmla="*/ 3401180 h 5814056"/>
                  <a:gd name="connsiteX23" fmla="*/ 8088977 w 8409207"/>
                  <a:gd name="connsiteY23" fmla="*/ 2487418 h 5814056"/>
                  <a:gd name="connsiteX24" fmla="*/ 8088977 w 8409207"/>
                  <a:gd name="connsiteY24" fmla="*/ 2487417 h 5814056"/>
                  <a:gd name="connsiteX25" fmla="*/ 6130854 w 8409207"/>
                  <a:gd name="connsiteY25" fmla="*/ 3401180 h 5814056"/>
                  <a:gd name="connsiteX26" fmla="*/ 6130854 w 8409207"/>
                  <a:gd name="connsiteY26" fmla="*/ 3401180 h 5814056"/>
                  <a:gd name="connsiteX27" fmla="*/ 1012117 w 8409207"/>
                  <a:gd name="connsiteY27" fmla="*/ 5789850 h 5814056"/>
                  <a:gd name="connsiteX28" fmla="*/ 880603 w 8409207"/>
                  <a:gd name="connsiteY28" fmla="*/ 5795629 h 5814056"/>
                  <a:gd name="connsiteX29" fmla="*/ 825467 w 8409207"/>
                  <a:gd name="connsiteY29" fmla="*/ 5762507 h 5814056"/>
                  <a:gd name="connsiteX30" fmla="*/ 803136 w 8409207"/>
                  <a:gd name="connsiteY30" fmla="*/ 5722979 h 5814056"/>
                  <a:gd name="connsiteX31" fmla="*/ 803136 w 8409207"/>
                  <a:gd name="connsiteY31" fmla="*/ 5722979 h 5814056"/>
                  <a:gd name="connsiteX32" fmla="*/ 216079 w 8409207"/>
                  <a:gd name="connsiteY32" fmla="*/ 3921456 h 5814056"/>
                  <a:gd name="connsiteX33" fmla="*/ 300628 w 8409207"/>
                  <a:gd name="connsiteY33" fmla="*/ 3755167 h 5814056"/>
                  <a:gd name="connsiteX34" fmla="*/ 216078 w 8409207"/>
                  <a:gd name="connsiteY34" fmla="*/ 3921457 h 5814056"/>
                  <a:gd name="connsiteX35" fmla="*/ 803136 w 8409207"/>
                  <a:gd name="connsiteY35" fmla="*/ 5722979 h 5814056"/>
                  <a:gd name="connsiteX36" fmla="*/ 803136 w 8409207"/>
                  <a:gd name="connsiteY36" fmla="*/ 5722979 h 5814056"/>
                  <a:gd name="connsiteX37" fmla="*/ 803136 w 8409207"/>
                  <a:gd name="connsiteY37" fmla="*/ 5722979 h 5814056"/>
                  <a:gd name="connsiteX38" fmla="*/ 803136 w 8409207"/>
                  <a:gd name="connsiteY38" fmla="*/ 5722980 h 5814056"/>
                  <a:gd name="connsiteX39" fmla="*/ 825467 w 8409207"/>
                  <a:gd name="connsiteY39" fmla="*/ 5762507 h 5814056"/>
                  <a:gd name="connsiteX40" fmla="*/ 824081 w 8409207"/>
                  <a:gd name="connsiteY40" fmla="*/ 5761676 h 5814056"/>
                  <a:gd name="connsiteX41" fmla="*/ 783522 w 8409207"/>
                  <a:gd name="connsiteY41" fmla="*/ 5706723 h 5814056"/>
                  <a:gd name="connsiteX42" fmla="*/ 16176 w 8409207"/>
                  <a:gd name="connsiteY42" fmla="*/ 4062361 h 5814056"/>
                  <a:gd name="connsiteX43" fmla="*/ 99305 w 8409207"/>
                  <a:gd name="connsiteY43" fmla="*/ 3833768 h 5814056"/>
                  <a:gd name="connsiteX44" fmla="*/ 5983298 w 8409207"/>
                  <a:gd name="connsiteY44" fmla="*/ 1087988 h 5814056"/>
                  <a:gd name="connsiteX45" fmla="*/ 5983300 w 8409207"/>
                  <a:gd name="connsiteY45" fmla="*/ 1903365 h 5814056"/>
                  <a:gd name="connsiteX46" fmla="*/ 5983300 w 8409207"/>
                  <a:gd name="connsiteY46" fmla="*/ 1987904 h 5814056"/>
                  <a:gd name="connsiteX47" fmla="*/ 5983300 w 8409207"/>
                  <a:gd name="connsiteY47" fmla="*/ 1903365 h 5814056"/>
                  <a:gd name="connsiteX48" fmla="*/ 5983299 w 8409207"/>
                  <a:gd name="connsiteY48" fmla="*/ 1087990 h 58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09207" h="5814056">
                    <a:moveTo>
                      <a:pt x="6130854" y="3401181"/>
                    </a:moveTo>
                    <a:lnTo>
                      <a:pt x="6131545" y="3401320"/>
                    </a:lnTo>
                    <a:lnTo>
                      <a:pt x="8260959" y="3401320"/>
                    </a:lnTo>
                    <a:lnTo>
                      <a:pt x="8316667" y="3390073"/>
                    </a:lnTo>
                    <a:lnTo>
                      <a:pt x="8303773" y="3406598"/>
                    </a:lnTo>
                    <a:cubicBezTo>
                      <a:pt x="8290836" y="3417834"/>
                      <a:pt x="8275483" y="3426720"/>
                      <a:pt x="8258166" y="3432363"/>
                    </a:cubicBezTo>
                    <a:lnTo>
                      <a:pt x="969426" y="5807530"/>
                    </a:lnTo>
                    <a:cubicBezTo>
                      <a:pt x="917475" y="5824459"/>
                      <a:pt x="862610" y="5807398"/>
                      <a:pt x="828900" y="5768588"/>
                    </a:cubicBezTo>
                    <a:lnTo>
                      <a:pt x="825466" y="5762509"/>
                    </a:lnTo>
                    <a:lnTo>
                      <a:pt x="880603" y="5795631"/>
                    </a:lnTo>
                    <a:cubicBezTo>
                      <a:pt x="921969" y="5810674"/>
                      <a:pt x="969076" y="5809936"/>
                      <a:pt x="1012116" y="5789852"/>
                    </a:cubicBezTo>
                    <a:close/>
                    <a:moveTo>
                      <a:pt x="8280356" y="16063"/>
                    </a:moveTo>
                    <a:cubicBezTo>
                      <a:pt x="8301875" y="6020"/>
                      <a:pt x="8324413" y="814"/>
                      <a:pt x="8346739" y="0"/>
                    </a:cubicBezTo>
                    <a:lnTo>
                      <a:pt x="8398859" y="8229"/>
                    </a:lnTo>
                    <a:lnTo>
                      <a:pt x="8409207" y="59479"/>
                    </a:lnTo>
                    <a:lnTo>
                      <a:pt x="8409206" y="2337983"/>
                    </a:lnTo>
                    <a:lnTo>
                      <a:pt x="8409207" y="2337982"/>
                    </a:lnTo>
                    <a:lnTo>
                      <a:pt x="8409207" y="3253072"/>
                    </a:lnTo>
                    <a:cubicBezTo>
                      <a:pt x="8409207" y="3314478"/>
                      <a:pt x="8371873" y="3367164"/>
                      <a:pt x="8318665" y="3389669"/>
                    </a:cubicBezTo>
                    <a:lnTo>
                      <a:pt x="8316668" y="3390072"/>
                    </a:lnTo>
                    <a:lnTo>
                      <a:pt x="8260961" y="3401319"/>
                    </a:lnTo>
                    <a:lnTo>
                      <a:pt x="6131547" y="3401319"/>
                    </a:lnTo>
                    <a:lnTo>
                      <a:pt x="6130856" y="3401180"/>
                    </a:lnTo>
                    <a:lnTo>
                      <a:pt x="8088977" y="2487418"/>
                    </a:lnTo>
                    <a:lnTo>
                      <a:pt x="8088977" y="2487417"/>
                    </a:lnTo>
                    <a:lnTo>
                      <a:pt x="6130854" y="3401180"/>
                    </a:lnTo>
                    <a:lnTo>
                      <a:pt x="6130854" y="3401180"/>
                    </a:lnTo>
                    <a:lnTo>
                      <a:pt x="1012117" y="5789850"/>
                    </a:lnTo>
                    <a:cubicBezTo>
                      <a:pt x="969077" y="5809934"/>
                      <a:pt x="921969" y="5810672"/>
                      <a:pt x="880603" y="5795629"/>
                    </a:cubicBezTo>
                    <a:lnTo>
                      <a:pt x="825467" y="5762507"/>
                    </a:lnTo>
                    <a:lnTo>
                      <a:pt x="803136" y="5722979"/>
                    </a:lnTo>
                    <a:lnTo>
                      <a:pt x="803136" y="5722979"/>
                    </a:lnTo>
                    <a:lnTo>
                      <a:pt x="216079" y="3921456"/>
                    </a:lnTo>
                    <a:cubicBezTo>
                      <a:pt x="193506" y="3852190"/>
                      <a:pt x="231361" y="3777739"/>
                      <a:pt x="300628" y="3755167"/>
                    </a:cubicBezTo>
                    <a:cubicBezTo>
                      <a:pt x="231360" y="3777738"/>
                      <a:pt x="193506" y="3852190"/>
                      <a:pt x="216078" y="3921457"/>
                    </a:cubicBezTo>
                    <a:lnTo>
                      <a:pt x="803136" y="5722979"/>
                    </a:lnTo>
                    <a:lnTo>
                      <a:pt x="803136" y="5722979"/>
                    </a:lnTo>
                    <a:lnTo>
                      <a:pt x="803136" y="5722979"/>
                    </a:lnTo>
                    <a:lnTo>
                      <a:pt x="803136" y="5722980"/>
                    </a:lnTo>
                    <a:lnTo>
                      <a:pt x="825467" y="5762507"/>
                    </a:lnTo>
                    <a:lnTo>
                      <a:pt x="824081" y="5761676"/>
                    </a:lnTo>
                    <a:cubicBezTo>
                      <a:pt x="807493" y="5746709"/>
                      <a:pt x="793564" y="5728243"/>
                      <a:pt x="783522" y="5706723"/>
                    </a:cubicBezTo>
                    <a:lnTo>
                      <a:pt x="16176" y="4062361"/>
                    </a:lnTo>
                    <a:cubicBezTo>
                      <a:pt x="-23993" y="3976281"/>
                      <a:pt x="13225" y="3873937"/>
                      <a:pt x="99305" y="3833768"/>
                    </a:cubicBezTo>
                    <a:lnTo>
                      <a:pt x="5983298" y="1087988"/>
                    </a:lnTo>
                    <a:lnTo>
                      <a:pt x="5983300" y="1903365"/>
                    </a:lnTo>
                    <a:lnTo>
                      <a:pt x="5983300" y="1987904"/>
                    </a:lnTo>
                    <a:lnTo>
                      <a:pt x="5983300" y="1903365"/>
                    </a:lnTo>
                    <a:lnTo>
                      <a:pt x="5983299" y="108799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29" name="Rectangle: Rounded Corners 28"/>
              <p:cNvSpPr/>
              <p:nvPr/>
            </p:nvSpPr>
            <p:spPr>
              <a:xfrm>
                <a:off x="3057218" y="1356377"/>
                <a:ext cx="8512281" cy="2457451"/>
              </a:xfrm>
              <a:prstGeom prst="roundRect">
                <a:avLst>
                  <a:gd name="adj" fmla="val 12791"/>
                </a:avLst>
              </a:prstGeom>
              <a:solidFill>
                <a:schemeClr val="bg1"/>
              </a:solidFill>
              <a:ln>
                <a:noFill/>
              </a:ln>
              <a:effectLst>
                <a:outerShdw blurRad="1524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0" name="Arrow: Pentagon 29"/>
              <p:cNvSpPr/>
              <p:nvPr/>
            </p:nvSpPr>
            <p:spPr>
              <a:xfrm rot="5400000">
                <a:off x="2839751" y="1471516"/>
                <a:ext cx="1443432" cy="981076"/>
              </a:xfrm>
              <a:prstGeom prst="homePlate">
                <a:avLst>
                  <a:gd name="adj" fmla="val 26699"/>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 name="Right Triangle 30"/>
              <p:cNvSpPr/>
              <p:nvPr/>
            </p:nvSpPr>
            <p:spPr>
              <a:xfrm flipH="1">
                <a:off x="3454093" y="1217869"/>
                <a:ext cx="393700" cy="138507"/>
              </a:xfrm>
              <a:prstGeom prst="rtTriangle">
                <a:avLst/>
              </a:prstGeom>
              <a:solidFill>
                <a:srgbClr val="007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 name="Freeform: Shape 31"/>
              <p:cNvSpPr/>
              <p:nvPr/>
            </p:nvSpPr>
            <p:spPr>
              <a:xfrm rot="5400000">
                <a:off x="3733470" y="1322319"/>
                <a:ext cx="1108492" cy="879846"/>
              </a:xfrm>
              <a:custGeom>
                <a:avLst/>
                <a:gdLst>
                  <a:gd name="connsiteX0" fmla="*/ 0 w 1108492"/>
                  <a:gd name="connsiteY0" fmla="*/ 879846 h 879846"/>
                  <a:gd name="connsiteX1" fmla="*/ 0 w 1108492"/>
                  <a:gd name="connsiteY1" fmla="*/ 0 h 879846"/>
                  <a:gd name="connsiteX2" fmla="*/ 1108492 w 1108492"/>
                  <a:gd name="connsiteY2" fmla="*/ 879846 h 879846"/>
                </a:gdLst>
                <a:ahLst/>
                <a:cxnLst>
                  <a:cxn ang="0">
                    <a:pos x="connsiteX0" y="connsiteY0"/>
                  </a:cxn>
                  <a:cxn ang="0">
                    <a:pos x="connsiteX1" y="connsiteY1"/>
                  </a:cxn>
                  <a:cxn ang="0">
                    <a:pos x="connsiteX2" y="connsiteY2"/>
                  </a:cxn>
                </a:cxnLst>
                <a:rect l="l" t="t" r="r" b="b"/>
                <a:pathLst>
                  <a:path w="1108492" h="879846">
                    <a:moveTo>
                      <a:pt x="0" y="879846"/>
                    </a:moveTo>
                    <a:lnTo>
                      <a:pt x="0" y="0"/>
                    </a:lnTo>
                    <a:lnTo>
                      <a:pt x="1108492" y="879846"/>
                    </a:lnTo>
                    <a:close/>
                  </a:path>
                </a:pathLst>
              </a:custGeom>
              <a:gradFill>
                <a:gsLst>
                  <a:gs pos="100000">
                    <a:schemeClr val="bg1">
                      <a:alpha val="30000"/>
                    </a:schemeClr>
                  </a:gs>
                  <a:gs pos="39000">
                    <a:schemeClr val="bg1">
                      <a:alpha val="7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3" name="TextBox 32"/>
              <p:cNvSpPr txBox="1"/>
              <p:nvPr/>
            </p:nvSpPr>
            <p:spPr>
              <a:xfrm>
                <a:off x="3070928" y="1060185"/>
                <a:ext cx="520701" cy="5041232"/>
              </a:xfrm>
              <a:prstGeom prst="rect">
                <a:avLst/>
              </a:prstGeom>
              <a:noFill/>
            </p:spPr>
            <p:txBody>
              <a:bodyPr wrap="square" rtlCol="0">
                <a:spAutoFit/>
              </a:bodyPr>
              <a:lstStyle/>
              <a:p>
                <a:r>
                  <a:rPr lang="en-US" sz="5400" dirty="0">
                    <a:solidFill>
                      <a:srgbClr val="002060"/>
                    </a:solidFill>
                    <a:effectLst>
                      <a:outerShdw blurRad="38100" dist="38100" dir="2700000" algn="tl">
                        <a:srgbClr val="000000">
                          <a:alpha val="43137"/>
                        </a:srgbClr>
                      </a:outerShdw>
                    </a:effectLst>
                    <a:latin typeface="#9Slide03 Bebas Neue Bold" panose="020B0606020202050201" pitchFamily="34" charset="0"/>
                  </a:rPr>
                  <a:t>1</a:t>
                </a:r>
                <a:endParaRPr lang="en-US" sz="5400" dirty="0">
                  <a:solidFill>
                    <a:srgbClr val="002060"/>
                  </a:solidFill>
                  <a:effectLst>
                    <a:outerShdw blurRad="38100" dist="38100" dir="2700000" algn="tl">
                      <a:srgbClr val="000000">
                        <a:alpha val="43137"/>
                      </a:srgbClr>
                    </a:outerShdw>
                  </a:effectLst>
                  <a:latin typeface="#9Slide03 Bebas Neue Bold" panose="020B0606020202050201" pitchFamily="34" charset="0"/>
                </a:endParaRPr>
              </a:p>
            </p:txBody>
          </p:sp>
        </p:grpSp>
        <p:sp>
          <p:nvSpPr>
            <p:cNvPr id="48" name="TextBox 47"/>
            <p:cNvSpPr txBox="1"/>
            <p:nvPr/>
          </p:nvSpPr>
          <p:spPr>
            <a:xfrm>
              <a:off x="2040121" y="1133385"/>
              <a:ext cx="4315022" cy="483017"/>
            </a:xfrm>
            <a:prstGeom prst="rect">
              <a:avLst/>
            </a:prstGeom>
            <a:noFill/>
          </p:spPr>
          <p:txBody>
            <a:bodyPr wrap="square">
              <a:spAutoFit/>
            </a:bodyPr>
            <a:lstStyle/>
            <a:p>
              <a:pPr lvl="0">
                <a:lnSpc>
                  <a:spcPct val="115000"/>
                </a:lnSpc>
                <a:spcBef>
                  <a:spcPts val="600"/>
                </a:spcBef>
                <a:spcAft>
                  <a:spcPts val="600"/>
                </a:spcAft>
                <a:buSzPts val="1400"/>
              </a:pPr>
              <a:r>
                <a:rPr lang="en-US" sz="2400" b="1" dirty="0" err="1">
                  <a:effectLst/>
                  <a:latin typeface="Times New Roman" panose="02020603050405020304" pitchFamily="18" charset="0"/>
                  <a:ea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tập</a:t>
              </a:r>
              <a:r>
                <a:rPr lang="en-US" sz="2400" b="1" dirty="0">
                  <a:effectLst/>
                  <a:latin typeface="Times New Roman" panose="02020603050405020304" pitchFamily="18" charset="0"/>
                  <a:ea typeface="Times New Roman" panose="02020603050405020304" pitchFamily="18" charset="0"/>
                </a:rPr>
                <a:t> </a:t>
              </a:r>
              <a:r>
                <a:rPr lang="en-US" sz="2400" b="1">
                  <a:effectLst/>
                  <a:latin typeface="Times New Roman" panose="02020603050405020304" pitchFamily="18" charset="0"/>
                  <a:ea typeface="Times New Roman" panose="02020603050405020304" pitchFamily="18" charset="0"/>
                </a:rPr>
                <a:t>1</a:t>
              </a:r>
              <a:r>
                <a:rPr lang="en-US" sz="240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233" y="1941235"/>
            <a:ext cx="10833100" cy="4040924"/>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68131"/>
            <a:ext cx="12192000" cy="6854653"/>
          </a:xfrm>
          <a:prstGeom prst="rect">
            <a:avLst/>
          </a:prstGeom>
        </p:spPr>
      </p:pic>
      <p:sp>
        <p:nvSpPr>
          <p:cNvPr id="4" name="TextBox 3"/>
          <p:cNvSpPr txBox="1"/>
          <p:nvPr/>
        </p:nvSpPr>
        <p:spPr>
          <a:xfrm>
            <a:off x="660400" y="168131"/>
            <a:ext cx="10833100" cy="584775"/>
          </a:xfrm>
          <a:prstGeom prst="rect">
            <a:avLst/>
          </a:prstGeom>
          <a:noFill/>
        </p:spPr>
        <p:txBody>
          <a:bodyPr wrap="square">
            <a:spAutoFit/>
          </a:bodyPr>
          <a:lstStyle/>
          <a:p>
            <a:pPr algn="ctr"/>
            <a:r>
              <a:rPr lang="en-US" sz="3200" b="1" dirty="0">
                <a:solidFill>
                  <a:srgbClr val="7030A0"/>
                </a:solidFill>
                <a:effectLst/>
                <a:latin typeface="Times New Roman" panose="02020603050405020304" pitchFamily="18" charset="0"/>
                <a:ea typeface="Times New Roman" panose="02020603050405020304" pitchFamily="18" charset="0"/>
              </a:rPr>
              <a:t>BÀI TẬP THỰC HÀNH </a:t>
            </a:r>
            <a:endParaRPr lang="en-US" sz="3200" dirty="0"/>
          </a:p>
        </p:txBody>
      </p:sp>
      <p:grpSp>
        <p:nvGrpSpPr>
          <p:cNvPr id="55" name="Group 54"/>
          <p:cNvGrpSpPr/>
          <p:nvPr/>
        </p:nvGrpSpPr>
        <p:grpSpPr>
          <a:xfrm>
            <a:off x="1293625" y="752906"/>
            <a:ext cx="11364756" cy="4380954"/>
            <a:chOff x="1293626" y="-81341"/>
            <a:chExt cx="5085140" cy="4410750"/>
          </a:xfrm>
        </p:grpSpPr>
        <p:grpSp>
          <p:nvGrpSpPr>
            <p:cNvPr id="26" name="Group 25"/>
            <p:cNvGrpSpPr/>
            <p:nvPr/>
          </p:nvGrpSpPr>
          <p:grpSpPr>
            <a:xfrm>
              <a:off x="1293626" y="-81341"/>
              <a:ext cx="5085140" cy="4410750"/>
              <a:chOff x="2700282" y="-617509"/>
              <a:chExt cx="8869217" cy="6718926"/>
            </a:xfrm>
          </p:grpSpPr>
          <p:sp>
            <p:nvSpPr>
              <p:cNvPr id="28" name="Freeform: Shape 27"/>
              <p:cNvSpPr/>
              <p:nvPr/>
            </p:nvSpPr>
            <p:spPr>
              <a:xfrm rot="1082948">
                <a:off x="2700282" y="-617509"/>
                <a:ext cx="8409207" cy="5814056"/>
              </a:xfrm>
              <a:custGeom>
                <a:avLst/>
                <a:gdLst>
                  <a:gd name="connsiteX0" fmla="*/ 6130854 w 8409207"/>
                  <a:gd name="connsiteY0" fmla="*/ 3401181 h 5814056"/>
                  <a:gd name="connsiteX1" fmla="*/ 6131545 w 8409207"/>
                  <a:gd name="connsiteY1" fmla="*/ 3401320 h 5814056"/>
                  <a:gd name="connsiteX2" fmla="*/ 8260959 w 8409207"/>
                  <a:gd name="connsiteY2" fmla="*/ 3401320 h 5814056"/>
                  <a:gd name="connsiteX3" fmla="*/ 8316667 w 8409207"/>
                  <a:gd name="connsiteY3" fmla="*/ 3390073 h 5814056"/>
                  <a:gd name="connsiteX4" fmla="*/ 8303773 w 8409207"/>
                  <a:gd name="connsiteY4" fmla="*/ 3406598 h 5814056"/>
                  <a:gd name="connsiteX5" fmla="*/ 8258166 w 8409207"/>
                  <a:gd name="connsiteY5" fmla="*/ 3432363 h 5814056"/>
                  <a:gd name="connsiteX6" fmla="*/ 969426 w 8409207"/>
                  <a:gd name="connsiteY6" fmla="*/ 5807530 h 5814056"/>
                  <a:gd name="connsiteX7" fmla="*/ 828900 w 8409207"/>
                  <a:gd name="connsiteY7" fmla="*/ 5768588 h 5814056"/>
                  <a:gd name="connsiteX8" fmla="*/ 825466 w 8409207"/>
                  <a:gd name="connsiteY8" fmla="*/ 5762509 h 5814056"/>
                  <a:gd name="connsiteX9" fmla="*/ 880603 w 8409207"/>
                  <a:gd name="connsiteY9" fmla="*/ 5795631 h 5814056"/>
                  <a:gd name="connsiteX10" fmla="*/ 1012116 w 8409207"/>
                  <a:gd name="connsiteY10" fmla="*/ 5789852 h 5814056"/>
                  <a:gd name="connsiteX11" fmla="*/ 8280356 w 8409207"/>
                  <a:gd name="connsiteY11" fmla="*/ 16063 h 5814056"/>
                  <a:gd name="connsiteX12" fmla="*/ 8346739 w 8409207"/>
                  <a:gd name="connsiteY12" fmla="*/ 0 h 5814056"/>
                  <a:gd name="connsiteX13" fmla="*/ 8398859 w 8409207"/>
                  <a:gd name="connsiteY13" fmla="*/ 8229 h 5814056"/>
                  <a:gd name="connsiteX14" fmla="*/ 8409207 w 8409207"/>
                  <a:gd name="connsiteY14" fmla="*/ 59479 h 5814056"/>
                  <a:gd name="connsiteX15" fmla="*/ 8409206 w 8409207"/>
                  <a:gd name="connsiteY15" fmla="*/ 2337983 h 5814056"/>
                  <a:gd name="connsiteX16" fmla="*/ 8409207 w 8409207"/>
                  <a:gd name="connsiteY16" fmla="*/ 2337982 h 5814056"/>
                  <a:gd name="connsiteX17" fmla="*/ 8409207 w 8409207"/>
                  <a:gd name="connsiteY17" fmla="*/ 3253072 h 5814056"/>
                  <a:gd name="connsiteX18" fmla="*/ 8318665 w 8409207"/>
                  <a:gd name="connsiteY18" fmla="*/ 3389669 h 5814056"/>
                  <a:gd name="connsiteX19" fmla="*/ 8316668 w 8409207"/>
                  <a:gd name="connsiteY19" fmla="*/ 3390072 h 5814056"/>
                  <a:gd name="connsiteX20" fmla="*/ 8260961 w 8409207"/>
                  <a:gd name="connsiteY20" fmla="*/ 3401319 h 5814056"/>
                  <a:gd name="connsiteX21" fmla="*/ 6131547 w 8409207"/>
                  <a:gd name="connsiteY21" fmla="*/ 3401319 h 5814056"/>
                  <a:gd name="connsiteX22" fmla="*/ 6130856 w 8409207"/>
                  <a:gd name="connsiteY22" fmla="*/ 3401180 h 5814056"/>
                  <a:gd name="connsiteX23" fmla="*/ 8088977 w 8409207"/>
                  <a:gd name="connsiteY23" fmla="*/ 2487418 h 5814056"/>
                  <a:gd name="connsiteX24" fmla="*/ 8088977 w 8409207"/>
                  <a:gd name="connsiteY24" fmla="*/ 2487417 h 5814056"/>
                  <a:gd name="connsiteX25" fmla="*/ 6130854 w 8409207"/>
                  <a:gd name="connsiteY25" fmla="*/ 3401180 h 5814056"/>
                  <a:gd name="connsiteX26" fmla="*/ 6130854 w 8409207"/>
                  <a:gd name="connsiteY26" fmla="*/ 3401180 h 5814056"/>
                  <a:gd name="connsiteX27" fmla="*/ 1012117 w 8409207"/>
                  <a:gd name="connsiteY27" fmla="*/ 5789850 h 5814056"/>
                  <a:gd name="connsiteX28" fmla="*/ 880603 w 8409207"/>
                  <a:gd name="connsiteY28" fmla="*/ 5795629 h 5814056"/>
                  <a:gd name="connsiteX29" fmla="*/ 825467 w 8409207"/>
                  <a:gd name="connsiteY29" fmla="*/ 5762507 h 5814056"/>
                  <a:gd name="connsiteX30" fmla="*/ 803136 w 8409207"/>
                  <a:gd name="connsiteY30" fmla="*/ 5722979 h 5814056"/>
                  <a:gd name="connsiteX31" fmla="*/ 803136 w 8409207"/>
                  <a:gd name="connsiteY31" fmla="*/ 5722979 h 5814056"/>
                  <a:gd name="connsiteX32" fmla="*/ 216079 w 8409207"/>
                  <a:gd name="connsiteY32" fmla="*/ 3921456 h 5814056"/>
                  <a:gd name="connsiteX33" fmla="*/ 300628 w 8409207"/>
                  <a:gd name="connsiteY33" fmla="*/ 3755167 h 5814056"/>
                  <a:gd name="connsiteX34" fmla="*/ 216078 w 8409207"/>
                  <a:gd name="connsiteY34" fmla="*/ 3921457 h 5814056"/>
                  <a:gd name="connsiteX35" fmla="*/ 803136 w 8409207"/>
                  <a:gd name="connsiteY35" fmla="*/ 5722979 h 5814056"/>
                  <a:gd name="connsiteX36" fmla="*/ 803136 w 8409207"/>
                  <a:gd name="connsiteY36" fmla="*/ 5722979 h 5814056"/>
                  <a:gd name="connsiteX37" fmla="*/ 803136 w 8409207"/>
                  <a:gd name="connsiteY37" fmla="*/ 5722979 h 5814056"/>
                  <a:gd name="connsiteX38" fmla="*/ 803136 w 8409207"/>
                  <a:gd name="connsiteY38" fmla="*/ 5722980 h 5814056"/>
                  <a:gd name="connsiteX39" fmla="*/ 825467 w 8409207"/>
                  <a:gd name="connsiteY39" fmla="*/ 5762507 h 5814056"/>
                  <a:gd name="connsiteX40" fmla="*/ 824081 w 8409207"/>
                  <a:gd name="connsiteY40" fmla="*/ 5761676 h 5814056"/>
                  <a:gd name="connsiteX41" fmla="*/ 783522 w 8409207"/>
                  <a:gd name="connsiteY41" fmla="*/ 5706723 h 5814056"/>
                  <a:gd name="connsiteX42" fmla="*/ 16176 w 8409207"/>
                  <a:gd name="connsiteY42" fmla="*/ 4062361 h 5814056"/>
                  <a:gd name="connsiteX43" fmla="*/ 99305 w 8409207"/>
                  <a:gd name="connsiteY43" fmla="*/ 3833768 h 5814056"/>
                  <a:gd name="connsiteX44" fmla="*/ 5983298 w 8409207"/>
                  <a:gd name="connsiteY44" fmla="*/ 1087988 h 5814056"/>
                  <a:gd name="connsiteX45" fmla="*/ 5983300 w 8409207"/>
                  <a:gd name="connsiteY45" fmla="*/ 1903365 h 5814056"/>
                  <a:gd name="connsiteX46" fmla="*/ 5983300 w 8409207"/>
                  <a:gd name="connsiteY46" fmla="*/ 1987904 h 5814056"/>
                  <a:gd name="connsiteX47" fmla="*/ 5983300 w 8409207"/>
                  <a:gd name="connsiteY47" fmla="*/ 1903365 h 5814056"/>
                  <a:gd name="connsiteX48" fmla="*/ 5983299 w 8409207"/>
                  <a:gd name="connsiteY48" fmla="*/ 1087990 h 58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09207" h="5814056">
                    <a:moveTo>
                      <a:pt x="6130854" y="3401181"/>
                    </a:moveTo>
                    <a:lnTo>
                      <a:pt x="6131545" y="3401320"/>
                    </a:lnTo>
                    <a:lnTo>
                      <a:pt x="8260959" y="3401320"/>
                    </a:lnTo>
                    <a:lnTo>
                      <a:pt x="8316667" y="3390073"/>
                    </a:lnTo>
                    <a:lnTo>
                      <a:pt x="8303773" y="3406598"/>
                    </a:lnTo>
                    <a:cubicBezTo>
                      <a:pt x="8290836" y="3417834"/>
                      <a:pt x="8275483" y="3426720"/>
                      <a:pt x="8258166" y="3432363"/>
                    </a:cubicBezTo>
                    <a:lnTo>
                      <a:pt x="969426" y="5807530"/>
                    </a:lnTo>
                    <a:cubicBezTo>
                      <a:pt x="917475" y="5824459"/>
                      <a:pt x="862610" y="5807398"/>
                      <a:pt x="828900" y="5768588"/>
                    </a:cubicBezTo>
                    <a:lnTo>
                      <a:pt x="825466" y="5762509"/>
                    </a:lnTo>
                    <a:lnTo>
                      <a:pt x="880603" y="5795631"/>
                    </a:lnTo>
                    <a:cubicBezTo>
                      <a:pt x="921969" y="5810674"/>
                      <a:pt x="969076" y="5809936"/>
                      <a:pt x="1012116" y="5789852"/>
                    </a:cubicBezTo>
                    <a:close/>
                    <a:moveTo>
                      <a:pt x="8280356" y="16063"/>
                    </a:moveTo>
                    <a:cubicBezTo>
                      <a:pt x="8301875" y="6020"/>
                      <a:pt x="8324413" y="814"/>
                      <a:pt x="8346739" y="0"/>
                    </a:cubicBezTo>
                    <a:lnTo>
                      <a:pt x="8398859" y="8229"/>
                    </a:lnTo>
                    <a:lnTo>
                      <a:pt x="8409207" y="59479"/>
                    </a:lnTo>
                    <a:lnTo>
                      <a:pt x="8409206" y="2337983"/>
                    </a:lnTo>
                    <a:lnTo>
                      <a:pt x="8409207" y="2337982"/>
                    </a:lnTo>
                    <a:lnTo>
                      <a:pt x="8409207" y="3253072"/>
                    </a:lnTo>
                    <a:cubicBezTo>
                      <a:pt x="8409207" y="3314478"/>
                      <a:pt x="8371873" y="3367164"/>
                      <a:pt x="8318665" y="3389669"/>
                    </a:cubicBezTo>
                    <a:lnTo>
                      <a:pt x="8316668" y="3390072"/>
                    </a:lnTo>
                    <a:lnTo>
                      <a:pt x="8260961" y="3401319"/>
                    </a:lnTo>
                    <a:lnTo>
                      <a:pt x="6131547" y="3401319"/>
                    </a:lnTo>
                    <a:lnTo>
                      <a:pt x="6130856" y="3401180"/>
                    </a:lnTo>
                    <a:lnTo>
                      <a:pt x="8088977" y="2487418"/>
                    </a:lnTo>
                    <a:lnTo>
                      <a:pt x="8088977" y="2487417"/>
                    </a:lnTo>
                    <a:lnTo>
                      <a:pt x="6130854" y="3401180"/>
                    </a:lnTo>
                    <a:lnTo>
                      <a:pt x="6130854" y="3401180"/>
                    </a:lnTo>
                    <a:lnTo>
                      <a:pt x="1012117" y="5789850"/>
                    </a:lnTo>
                    <a:cubicBezTo>
                      <a:pt x="969077" y="5809934"/>
                      <a:pt x="921969" y="5810672"/>
                      <a:pt x="880603" y="5795629"/>
                    </a:cubicBezTo>
                    <a:lnTo>
                      <a:pt x="825467" y="5762507"/>
                    </a:lnTo>
                    <a:lnTo>
                      <a:pt x="803136" y="5722979"/>
                    </a:lnTo>
                    <a:lnTo>
                      <a:pt x="803136" y="5722979"/>
                    </a:lnTo>
                    <a:lnTo>
                      <a:pt x="216079" y="3921456"/>
                    </a:lnTo>
                    <a:cubicBezTo>
                      <a:pt x="193506" y="3852190"/>
                      <a:pt x="231361" y="3777739"/>
                      <a:pt x="300628" y="3755167"/>
                    </a:cubicBezTo>
                    <a:cubicBezTo>
                      <a:pt x="231360" y="3777738"/>
                      <a:pt x="193506" y="3852190"/>
                      <a:pt x="216078" y="3921457"/>
                    </a:cubicBezTo>
                    <a:lnTo>
                      <a:pt x="803136" y="5722979"/>
                    </a:lnTo>
                    <a:lnTo>
                      <a:pt x="803136" y="5722979"/>
                    </a:lnTo>
                    <a:lnTo>
                      <a:pt x="803136" y="5722979"/>
                    </a:lnTo>
                    <a:lnTo>
                      <a:pt x="803136" y="5722980"/>
                    </a:lnTo>
                    <a:lnTo>
                      <a:pt x="825467" y="5762507"/>
                    </a:lnTo>
                    <a:lnTo>
                      <a:pt x="824081" y="5761676"/>
                    </a:lnTo>
                    <a:cubicBezTo>
                      <a:pt x="807493" y="5746709"/>
                      <a:pt x="793564" y="5728243"/>
                      <a:pt x="783522" y="5706723"/>
                    </a:cubicBezTo>
                    <a:lnTo>
                      <a:pt x="16176" y="4062361"/>
                    </a:lnTo>
                    <a:cubicBezTo>
                      <a:pt x="-23993" y="3976281"/>
                      <a:pt x="13225" y="3873937"/>
                      <a:pt x="99305" y="3833768"/>
                    </a:cubicBezTo>
                    <a:lnTo>
                      <a:pt x="5983298" y="1087988"/>
                    </a:lnTo>
                    <a:lnTo>
                      <a:pt x="5983300" y="1903365"/>
                    </a:lnTo>
                    <a:lnTo>
                      <a:pt x="5983300" y="1987904"/>
                    </a:lnTo>
                    <a:lnTo>
                      <a:pt x="5983300" y="1903365"/>
                    </a:lnTo>
                    <a:lnTo>
                      <a:pt x="5983299" y="108799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29" name="Rectangle: Rounded Corners 28"/>
              <p:cNvSpPr/>
              <p:nvPr/>
            </p:nvSpPr>
            <p:spPr>
              <a:xfrm>
                <a:off x="3057218" y="1356377"/>
                <a:ext cx="8512281" cy="2457451"/>
              </a:xfrm>
              <a:prstGeom prst="roundRect">
                <a:avLst>
                  <a:gd name="adj" fmla="val 12791"/>
                </a:avLst>
              </a:prstGeom>
              <a:solidFill>
                <a:schemeClr val="bg1"/>
              </a:solidFill>
              <a:ln>
                <a:noFill/>
              </a:ln>
              <a:effectLst>
                <a:outerShdw blurRad="1524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0" name="Arrow: Pentagon 29"/>
              <p:cNvSpPr/>
              <p:nvPr/>
            </p:nvSpPr>
            <p:spPr>
              <a:xfrm rot="5400000">
                <a:off x="2839751" y="1471516"/>
                <a:ext cx="1443432" cy="981076"/>
              </a:xfrm>
              <a:prstGeom prst="homePlate">
                <a:avLst>
                  <a:gd name="adj" fmla="val 26699"/>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 name="Right Triangle 30"/>
              <p:cNvSpPr/>
              <p:nvPr/>
            </p:nvSpPr>
            <p:spPr>
              <a:xfrm flipH="1">
                <a:off x="3454093" y="1217869"/>
                <a:ext cx="393700" cy="138507"/>
              </a:xfrm>
              <a:prstGeom prst="rtTriangle">
                <a:avLst/>
              </a:prstGeom>
              <a:solidFill>
                <a:srgbClr val="007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 name="Freeform: Shape 31"/>
              <p:cNvSpPr/>
              <p:nvPr/>
            </p:nvSpPr>
            <p:spPr>
              <a:xfrm rot="5400000">
                <a:off x="3733470" y="1322319"/>
                <a:ext cx="1108492" cy="879846"/>
              </a:xfrm>
              <a:custGeom>
                <a:avLst/>
                <a:gdLst>
                  <a:gd name="connsiteX0" fmla="*/ 0 w 1108492"/>
                  <a:gd name="connsiteY0" fmla="*/ 879846 h 879846"/>
                  <a:gd name="connsiteX1" fmla="*/ 0 w 1108492"/>
                  <a:gd name="connsiteY1" fmla="*/ 0 h 879846"/>
                  <a:gd name="connsiteX2" fmla="*/ 1108492 w 1108492"/>
                  <a:gd name="connsiteY2" fmla="*/ 879846 h 879846"/>
                </a:gdLst>
                <a:ahLst/>
                <a:cxnLst>
                  <a:cxn ang="0">
                    <a:pos x="connsiteX0" y="connsiteY0"/>
                  </a:cxn>
                  <a:cxn ang="0">
                    <a:pos x="connsiteX1" y="connsiteY1"/>
                  </a:cxn>
                  <a:cxn ang="0">
                    <a:pos x="connsiteX2" y="connsiteY2"/>
                  </a:cxn>
                </a:cxnLst>
                <a:rect l="l" t="t" r="r" b="b"/>
                <a:pathLst>
                  <a:path w="1108492" h="879846">
                    <a:moveTo>
                      <a:pt x="0" y="879846"/>
                    </a:moveTo>
                    <a:lnTo>
                      <a:pt x="0" y="0"/>
                    </a:lnTo>
                    <a:lnTo>
                      <a:pt x="1108492" y="879846"/>
                    </a:lnTo>
                    <a:close/>
                  </a:path>
                </a:pathLst>
              </a:custGeom>
              <a:gradFill>
                <a:gsLst>
                  <a:gs pos="100000">
                    <a:schemeClr val="bg1">
                      <a:alpha val="30000"/>
                    </a:schemeClr>
                  </a:gs>
                  <a:gs pos="39000">
                    <a:schemeClr val="bg1">
                      <a:alpha val="7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33" name="TextBox 32"/>
              <p:cNvSpPr txBox="1"/>
              <p:nvPr/>
            </p:nvSpPr>
            <p:spPr>
              <a:xfrm>
                <a:off x="3070928" y="1060185"/>
                <a:ext cx="520701" cy="5041232"/>
              </a:xfrm>
              <a:prstGeom prst="rect">
                <a:avLst/>
              </a:prstGeom>
              <a:noFill/>
            </p:spPr>
            <p:txBody>
              <a:bodyPr wrap="square" rtlCol="0">
                <a:spAutoFit/>
              </a:bodyPr>
              <a:lstStyle/>
              <a:p>
                <a:r>
                  <a:rPr lang="en-US" sz="5400" dirty="0">
                    <a:solidFill>
                      <a:srgbClr val="002060"/>
                    </a:solidFill>
                    <a:effectLst>
                      <a:outerShdw blurRad="38100" dist="38100" dir="2700000" algn="tl">
                        <a:srgbClr val="000000">
                          <a:alpha val="43137"/>
                        </a:srgbClr>
                      </a:outerShdw>
                    </a:effectLst>
                    <a:latin typeface="#9Slide03 Bebas Neue Bold" panose="020B0606020202050201" pitchFamily="34" charset="0"/>
                  </a:rPr>
                  <a:t>1</a:t>
                </a:r>
                <a:endParaRPr lang="en-US" sz="5400" dirty="0">
                  <a:solidFill>
                    <a:srgbClr val="002060"/>
                  </a:solidFill>
                  <a:effectLst>
                    <a:outerShdw blurRad="38100" dist="38100" dir="2700000" algn="tl">
                      <a:srgbClr val="000000">
                        <a:alpha val="43137"/>
                      </a:srgbClr>
                    </a:outerShdw>
                  </a:effectLst>
                  <a:latin typeface="#9Slide03 Bebas Neue Bold" panose="020B0606020202050201" pitchFamily="34" charset="0"/>
                </a:endParaRPr>
              </a:p>
            </p:txBody>
          </p:sp>
        </p:grpSp>
        <p:sp>
          <p:nvSpPr>
            <p:cNvPr id="48" name="TextBox 47"/>
            <p:cNvSpPr txBox="1"/>
            <p:nvPr/>
          </p:nvSpPr>
          <p:spPr>
            <a:xfrm>
              <a:off x="2040121" y="1133385"/>
              <a:ext cx="4315022" cy="483017"/>
            </a:xfrm>
            <a:prstGeom prst="rect">
              <a:avLst/>
            </a:prstGeom>
            <a:noFill/>
          </p:spPr>
          <p:txBody>
            <a:bodyPr wrap="square">
              <a:spAutoFit/>
            </a:bodyPr>
            <a:lstStyle/>
            <a:p>
              <a:pPr lvl="0">
                <a:lnSpc>
                  <a:spcPct val="115000"/>
                </a:lnSpc>
                <a:spcBef>
                  <a:spcPts val="600"/>
                </a:spcBef>
                <a:spcAft>
                  <a:spcPts val="600"/>
                </a:spcAft>
                <a:buSzPts val="1400"/>
              </a:pPr>
              <a:r>
                <a:rPr lang="en-US" sz="2400" b="1" dirty="0" err="1">
                  <a:effectLst/>
                  <a:latin typeface="Times New Roman" panose="02020603050405020304" pitchFamily="18" charset="0"/>
                  <a:ea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tập</a:t>
              </a:r>
              <a:r>
                <a:rPr lang="en-US" sz="2400" b="1" dirty="0">
                  <a:effectLst/>
                  <a:latin typeface="Times New Roman" panose="02020603050405020304" pitchFamily="18" charset="0"/>
                  <a:ea typeface="Times New Roman" panose="02020603050405020304" pitchFamily="18" charset="0"/>
                </a:rPr>
                <a:t> </a:t>
              </a:r>
              <a:r>
                <a:rPr lang="en-US" sz="2400" b="1">
                  <a:effectLst/>
                  <a:latin typeface="Times New Roman" panose="02020603050405020304" pitchFamily="18" charset="0"/>
                  <a:ea typeface="Times New Roman" panose="02020603050405020304" pitchFamily="18" charset="0"/>
                </a:rPr>
                <a:t>1</a:t>
              </a:r>
              <a:r>
                <a:rPr lang="en-US" sz="240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1838686" y="2094698"/>
              <a:ext cx="3618269" cy="617416"/>
            </a:xfrm>
            <a:prstGeom prst="rect">
              <a:avLst/>
            </a:prstGeom>
            <a:noFill/>
          </p:spPr>
          <p:txBody>
            <a:bodyPr wrap="square">
              <a:spAutoFit/>
            </a:bodyPr>
            <a:lstStyle/>
            <a:p>
              <a:pPr lvl="0">
                <a:lnSpc>
                  <a:spcPct val="115000"/>
                </a:lnSpc>
                <a:spcBef>
                  <a:spcPts val="600"/>
                </a:spcBef>
                <a:spcAft>
                  <a:spcPts val="600"/>
                </a:spcAft>
                <a:buSzPts val="1400"/>
              </a:pPr>
              <a:r>
                <a:rPr lang="en-US" sz="3200">
                  <a:latin typeface="Times New Roman" panose="02020603050405020304" pitchFamily="18" charset="0"/>
                  <a:ea typeface="Times New Roman" panose="02020603050405020304" pitchFamily="18" charset="0"/>
                </a:rPr>
                <a:t>(Trình bày sản phẩm của học sinh) </a:t>
              </a:r>
              <a:endParaRPr lang="en-US" sz="3200" dirty="0">
                <a:effectLst/>
                <a:latin typeface="Times New Roman" panose="02020603050405020304" pitchFamily="18" charset="0"/>
                <a:ea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2766"/>
            <a:ext cx="12192000" cy="6854653"/>
          </a:xfrm>
          <a:prstGeom prst="rect">
            <a:avLst/>
          </a:prstGeom>
        </p:spPr>
      </p:pic>
      <p:sp>
        <p:nvSpPr>
          <p:cNvPr id="4" name="TextBox 3"/>
          <p:cNvSpPr txBox="1"/>
          <p:nvPr/>
        </p:nvSpPr>
        <p:spPr>
          <a:xfrm>
            <a:off x="660400" y="168131"/>
            <a:ext cx="10833100" cy="584775"/>
          </a:xfrm>
          <a:prstGeom prst="rect">
            <a:avLst/>
          </a:prstGeom>
          <a:noFill/>
        </p:spPr>
        <p:txBody>
          <a:bodyPr wrap="square">
            <a:spAutoFit/>
          </a:bodyPr>
          <a:lstStyle/>
          <a:p>
            <a:pPr algn="ctr"/>
            <a:r>
              <a:rPr lang="en-US" sz="3200" b="1" dirty="0">
                <a:solidFill>
                  <a:srgbClr val="7030A0"/>
                </a:solidFill>
                <a:effectLst/>
                <a:latin typeface="Times New Roman" panose="02020603050405020304" pitchFamily="18" charset="0"/>
                <a:ea typeface="Times New Roman" panose="02020603050405020304" pitchFamily="18" charset="0"/>
              </a:rPr>
              <a:t>BÀI TẬP THỰC HÀNH </a:t>
            </a:r>
            <a:endParaRPr lang="en-US" sz="3200" dirty="0"/>
          </a:p>
        </p:txBody>
      </p:sp>
      <p:grpSp>
        <p:nvGrpSpPr>
          <p:cNvPr id="56" name="Group 55"/>
          <p:cNvGrpSpPr/>
          <p:nvPr/>
        </p:nvGrpSpPr>
        <p:grpSpPr>
          <a:xfrm rot="365499">
            <a:off x="1633849" y="-426075"/>
            <a:ext cx="8919261" cy="5786666"/>
            <a:chOff x="5055169" y="2651504"/>
            <a:chExt cx="5489315" cy="4059776"/>
          </a:xfrm>
        </p:grpSpPr>
        <p:grpSp>
          <p:nvGrpSpPr>
            <p:cNvPr id="15" name="Group 14"/>
            <p:cNvGrpSpPr/>
            <p:nvPr/>
          </p:nvGrpSpPr>
          <p:grpSpPr>
            <a:xfrm>
              <a:off x="5055169" y="2651504"/>
              <a:ext cx="5489315" cy="4059776"/>
              <a:chOff x="-109293" y="2419141"/>
              <a:chExt cx="9574158" cy="5875209"/>
            </a:xfrm>
          </p:grpSpPr>
          <p:sp>
            <p:nvSpPr>
              <p:cNvPr id="17" name="Freeform: Shape 16"/>
              <p:cNvSpPr/>
              <p:nvPr/>
            </p:nvSpPr>
            <p:spPr>
              <a:xfrm rot="1082948">
                <a:off x="-63546" y="2419141"/>
                <a:ext cx="9228105" cy="5875209"/>
              </a:xfrm>
              <a:custGeom>
                <a:avLst/>
                <a:gdLst>
                  <a:gd name="connsiteX0" fmla="*/ 6130854 w 8409207"/>
                  <a:gd name="connsiteY0" fmla="*/ 3401181 h 5814056"/>
                  <a:gd name="connsiteX1" fmla="*/ 6131545 w 8409207"/>
                  <a:gd name="connsiteY1" fmla="*/ 3401320 h 5814056"/>
                  <a:gd name="connsiteX2" fmla="*/ 8260959 w 8409207"/>
                  <a:gd name="connsiteY2" fmla="*/ 3401320 h 5814056"/>
                  <a:gd name="connsiteX3" fmla="*/ 8316667 w 8409207"/>
                  <a:gd name="connsiteY3" fmla="*/ 3390073 h 5814056"/>
                  <a:gd name="connsiteX4" fmla="*/ 8303773 w 8409207"/>
                  <a:gd name="connsiteY4" fmla="*/ 3406598 h 5814056"/>
                  <a:gd name="connsiteX5" fmla="*/ 8258166 w 8409207"/>
                  <a:gd name="connsiteY5" fmla="*/ 3432363 h 5814056"/>
                  <a:gd name="connsiteX6" fmla="*/ 969426 w 8409207"/>
                  <a:gd name="connsiteY6" fmla="*/ 5807530 h 5814056"/>
                  <a:gd name="connsiteX7" fmla="*/ 828900 w 8409207"/>
                  <a:gd name="connsiteY7" fmla="*/ 5768588 h 5814056"/>
                  <a:gd name="connsiteX8" fmla="*/ 825466 w 8409207"/>
                  <a:gd name="connsiteY8" fmla="*/ 5762509 h 5814056"/>
                  <a:gd name="connsiteX9" fmla="*/ 880603 w 8409207"/>
                  <a:gd name="connsiteY9" fmla="*/ 5795631 h 5814056"/>
                  <a:gd name="connsiteX10" fmla="*/ 1012116 w 8409207"/>
                  <a:gd name="connsiteY10" fmla="*/ 5789852 h 5814056"/>
                  <a:gd name="connsiteX11" fmla="*/ 8280356 w 8409207"/>
                  <a:gd name="connsiteY11" fmla="*/ 16063 h 5814056"/>
                  <a:gd name="connsiteX12" fmla="*/ 8346739 w 8409207"/>
                  <a:gd name="connsiteY12" fmla="*/ 0 h 5814056"/>
                  <a:gd name="connsiteX13" fmla="*/ 8398859 w 8409207"/>
                  <a:gd name="connsiteY13" fmla="*/ 8229 h 5814056"/>
                  <a:gd name="connsiteX14" fmla="*/ 8409207 w 8409207"/>
                  <a:gd name="connsiteY14" fmla="*/ 59479 h 5814056"/>
                  <a:gd name="connsiteX15" fmla="*/ 8409206 w 8409207"/>
                  <a:gd name="connsiteY15" fmla="*/ 2337983 h 5814056"/>
                  <a:gd name="connsiteX16" fmla="*/ 8409207 w 8409207"/>
                  <a:gd name="connsiteY16" fmla="*/ 2337982 h 5814056"/>
                  <a:gd name="connsiteX17" fmla="*/ 8409207 w 8409207"/>
                  <a:gd name="connsiteY17" fmla="*/ 3253072 h 5814056"/>
                  <a:gd name="connsiteX18" fmla="*/ 8318665 w 8409207"/>
                  <a:gd name="connsiteY18" fmla="*/ 3389669 h 5814056"/>
                  <a:gd name="connsiteX19" fmla="*/ 8316668 w 8409207"/>
                  <a:gd name="connsiteY19" fmla="*/ 3390072 h 5814056"/>
                  <a:gd name="connsiteX20" fmla="*/ 8260961 w 8409207"/>
                  <a:gd name="connsiteY20" fmla="*/ 3401319 h 5814056"/>
                  <a:gd name="connsiteX21" fmla="*/ 6131547 w 8409207"/>
                  <a:gd name="connsiteY21" fmla="*/ 3401319 h 5814056"/>
                  <a:gd name="connsiteX22" fmla="*/ 6130856 w 8409207"/>
                  <a:gd name="connsiteY22" fmla="*/ 3401180 h 5814056"/>
                  <a:gd name="connsiteX23" fmla="*/ 8088977 w 8409207"/>
                  <a:gd name="connsiteY23" fmla="*/ 2487418 h 5814056"/>
                  <a:gd name="connsiteX24" fmla="*/ 8088977 w 8409207"/>
                  <a:gd name="connsiteY24" fmla="*/ 2487417 h 5814056"/>
                  <a:gd name="connsiteX25" fmla="*/ 6130854 w 8409207"/>
                  <a:gd name="connsiteY25" fmla="*/ 3401180 h 5814056"/>
                  <a:gd name="connsiteX26" fmla="*/ 6130854 w 8409207"/>
                  <a:gd name="connsiteY26" fmla="*/ 3401180 h 5814056"/>
                  <a:gd name="connsiteX27" fmla="*/ 1012117 w 8409207"/>
                  <a:gd name="connsiteY27" fmla="*/ 5789850 h 5814056"/>
                  <a:gd name="connsiteX28" fmla="*/ 880603 w 8409207"/>
                  <a:gd name="connsiteY28" fmla="*/ 5795629 h 5814056"/>
                  <a:gd name="connsiteX29" fmla="*/ 825467 w 8409207"/>
                  <a:gd name="connsiteY29" fmla="*/ 5762507 h 5814056"/>
                  <a:gd name="connsiteX30" fmla="*/ 803136 w 8409207"/>
                  <a:gd name="connsiteY30" fmla="*/ 5722979 h 5814056"/>
                  <a:gd name="connsiteX31" fmla="*/ 803136 w 8409207"/>
                  <a:gd name="connsiteY31" fmla="*/ 5722979 h 5814056"/>
                  <a:gd name="connsiteX32" fmla="*/ 216079 w 8409207"/>
                  <a:gd name="connsiteY32" fmla="*/ 3921456 h 5814056"/>
                  <a:gd name="connsiteX33" fmla="*/ 300628 w 8409207"/>
                  <a:gd name="connsiteY33" fmla="*/ 3755167 h 5814056"/>
                  <a:gd name="connsiteX34" fmla="*/ 216078 w 8409207"/>
                  <a:gd name="connsiteY34" fmla="*/ 3921457 h 5814056"/>
                  <a:gd name="connsiteX35" fmla="*/ 803136 w 8409207"/>
                  <a:gd name="connsiteY35" fmla="*/ 5722979 h 5814056"/>
                  <a:gd name="connsiteX36" fmla="*/ 803136 w 8409207"/>
                  <a:gd name="connsiteY36" fmla="*/ 5722979 h 5814056"/>
                  <a:gd name="connsiteX37" fmla="*/ 803136 w 8409207"/>
                  <a:gd name="connsiteY37" fmla="*/ 5722979 h 5814056"/>
                  <a:gd name="connsiteX38" fmla="*/ 803136 w 8409207"/>
                  <a:gd name="connsiteY38" fmla="*/ 5722980 h 5814056"/>
                  <a:gd name="connsiteX39" fmla="*/ 825467 w 8409207"/>
                  <a:gd name="connsiteY39" fmla="*/ 5762507 h 5814056"/>
                  <a:gd name="connsiteX40" fmla="*/ 824081 w 8409207"/>
                  <a:gd name="connsiteY40" fmla="*/ 5761676 h 5814056"/>
                  <a:gd name="connsiteX41" fmla="*/ 783522 w 8409207"/>
                  <a:gd name="connsiteY41" fmla="*/ 5706723 h 5814056"/>
                  <a:gd name="connsiteX42" fmla="*/ 16176 w 8409207"/>
                  <a:gd name="connsiteY42" fmla="*/ 4062361 h 5814056"/>
                  <a:gd name="connsiteX43" fmla="*/ 99305 w 8409207"/>
                  <a:gd name="connsiteY43" fmla="*/ 3833768 h 5814056"/>
                  <a:gd name="connsiteX44" fmla="*/ 5983298 w 8409207"/>
                  <a:gd name="connsiteY44" fmla="*/ 1087988 h 5814056"/>
                  <a:gd name="connsiteX45" fmla="*/ 5983300 w 8409207"/>
                  <a:gd name="connsiteY45" fmla="*/ 1903365 h 5814056"/>
                  <a:gd name="connsiteX46" fmla="*/ 5983300 w 8409207"/>
                  <a:gd name="connsiteY46" fmla="*/ 1987904 h 5814056"/>
                  <a:gd name="connsiteX47" fmla="*/ 5983300 w 8409207"/>
                  <a:gd name="connsiteY47" fmla="*/ 1903365 h 5814056"/>
                  <a:gd name="connsiteX48" fmla="*/ 5983299 w 8409207"/>
                  <a:gd name="connsiteY48" fmla="*/ 1087990 h 58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09207" h="5814056">
                    <a:moveTo>
                      <a:pt x="6130854" y="3401181"/>
                    </a:moveTo>
                    <a:lnTo>
                      <a:pt x="6131545" y="3401320"/>
                    </a:lnTo>
                    <a:lnTo>
                      <a:pt x="8260959" y="3401320"/>
                    </a:lnTo>
                    <a:lnTo>
                      <a:pt x="8316667" y="3390073"/>
                    </a:lnTo>
                    <a:lnTo>
                      <a:pt x="8303773" y="3406598"/>
                    </a:lnTo>
                    <a:cubicBezTo>
                      <a:pt x="8290836" y="3417834"/>
                      <a:pt x="8275483" y="3426720"/>
                      <a:pt x="8258166" y="3432363"/>
                    </a:cubicBezTo>
                    <a:lnTo>
                      <a:pt x="969426" y="5807530"/>
                    </a:lnTo>
                    <a:cubicBezTo>
                      <a:pt x="917475" y="5824459"/>
                      <a:pt x="862610" y="5807398"/>
                      <a:pt x="828900" y="5768588"/>
                    </a:cubicBezTo>
                    <a:lnTo>
                      <a:pt x="825466" y="5762509"/>
                    </a:lnTo>
                    <a:lnTo>
                      <a:pt x="880603" y="5795631"/>
                    </a:lnTo>
                    <a:cubicBezTo>
                      <a:pt x="921969" y="5810674"/>
                      <a:pt x="969076" y="5809936"/>
                      <a:pt x="1012116" y="5789852"/>
                    </a:cubicBezTo>
                    <a:close/>
                    <a:moveTo>
                      <a:pt x="8280356" y="16063"/>
                    </a:moveTo>
                    <a:cubicBezTo>
                      <a:pt x="8301875" y="6020"/>
                      <a:pt x="8324413" y="814"/>
                      <a:pt x="8346739" y="0"/>
                    </a:cubicBezTo>
                    <a:lnTo>
                      <a:pt x="8398859" y="8229"/>
                    </a:lnTo>
                    <a:lnTo>
                      <a:pt x="8409207" y="59479"/>
                    </a:lnTo>
                    <a:lnTo>
                      <a:pt x="8409206" y="2337983"/>
                    </a:lnTo>
                    <a:lnTo>
                      <a:pt x="8409207" y="2337982"/>
                    </a:lnTo>
                    <a:lnTo>
                      <a:pt x="8409207" y="3253072"/>
                    </a:lnTo>
                    <a:cubicBezTo>
                      <a:pt x="8409207" y="3314478"/>
                      <a:pt x="8371873" y="3367164"/>
                      <a:pt x="8318665" y="3389669"/>
                    </a:cubicBezTo>
                    <a:lnTo>
                      <a:pt x="8316668" y="3390072"/>
                    </a:lnTo>
                    <a:lnTo>
                      <a:pt x="8260961" y="3401319"/>
                    </a:lnTo>
                    <a:lnTo>
                      <a:pt x="6131547" y="3401319"/>
                    </a:lnTo>
                    <a:lnTo>
                      <a:pt x="6130856" y="3401180"/>
                    </a:lnTo>
                    <a:lnTo>
                      <a:pt x="8088977" y="2487418"/>
                    </a:lnTo>
                    <a:lnTo>
                      <a:pt x="8088977" y="2487417"/>
                    </a:lnTo>
                    <a:lnTo>
                      <a:pt x="6130854" y="3401180"/>
                    </a:lnTo>
                    <a:lnTo>
                      <a:pt x="6130854" y="3401180"/>
                    </a:lnTo>
                    <a:lnTo>
                      <a:pt x="1012117" y="5789850"/>
                    </a:lnTo>
                    <a:cubicBezTo>
                      <a:pt x="969077" y="5809934"/>
                      <a:pt x="921969" y="5810672"/>
                      <a:pt x="880603" y="5795629"/>
                    </a:cubicBezTo>
                    <a:lnTo>
                      <a:pt x="825467" y="5762507"/>
                    </a:lnTo>
                    <a:lnTo>
                      <a:pt x="803136" y="5722979"/>
                    </a:lnTo>
                    <a:lnTo>
                      <a:pt x="803136" y="5722979"/>
                    </a:lnTo>
                    <a:lnTo>
                      <a:pt x="216079" y="3921456"/>
                    </a:lnTo>
                    <a:cubicBezTo>
                      <a:pt x="193506" y="3852190"/>
                      <a:pt x="231361" y="3777739"/>
                      <a:pt x="300628" y="3755167"/>
                    </a:cubicBezTo>
                    <a:cubicBezTo>
                      <a:pt x="231360" y="3777738"/>
                      <a:pt x="193506" y="3852190"/>
                      <a:pt x="216078" y="3921457"/>
                    </a:cubicBezTo>
                    <a:lnTo>
                      <a:pt x="803136" y="5722979"/>
                    </a:lnTo>
                    <a:lnTo>
                      <a:pt x="803136" y="5722979"/>
                    </a:lnTo>
                    <a:lnTo>
                      <a:pt x="803136" y="5722979"/>
                    </a:lnTo>
                    <a:lnTo>
                      <a:pt x="803136" y="5722980"/>
                    </a:lnTo>
                    <a:lnTo>
                      <a:pt x="825467" y="5762507"/>
                    </a:lnTo>
                    <a:lnTo>
                      <a:pt x="824081" y="5761676"/>
                    </a:lnTo>
                    <a:cubicBezTo>
                      <a:pt x="807493" y="5746709"/>
                      <a:pt x="793564" y="5728243"/>
                      <a:pt x="783522" y="5706723"/>
                    </a:cubicBezTo>
                    <a:lnTo>
                      <a:pt x="16176" y="4062361"/>
                    </a:lnTo>
                    <a:cubicBezTo>
                      <a:pt x="-23993" y="3976281"/>
                      <a:pt x="13225" y="3873937"/>
                      <a:pt x="99305" y="3833768"/>
                    </a:cubicBezTo>
                    <a:lnTo>
                      <a:pt x="5983298" y="1087988"/>
                    </a:lnTo>
                    <a:lnTo>
                      <a:pt x="5983300" y="1903365"/>
                    </a:lnTo>
                    <a:lnTo>
                      <a:pt x="5983300" y="1987904"/>
                    </a:lnTo>
                    <a:lnTo>
                      <a:pt x="5983300" y="1903365"/>
                    </a:lnTo>
                    <a:lnTo>
                      <a:pt x="5983299" y="108799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18" name="Rectangle: Rounded Corners 17"/>
              <p:cNvSpPr/>
              <p:nvPr/>
            </p:nvSpPr>
            <p:spPr>
              <a:xfrm rot="21159599">
                <a:off x="-11643" y="4594028"/>
                <a:ext cx="9476508" cy="2723951"/>
              </a:xfrm>
              <a:prstGeom prst="roundRect">
                <a:avLst>
                  <a:gd name="adj" fmla="val 12791"/>
                </a:avLst>
              </a:prstGeom>
              <a:solidFill>
                <a:schemeClr val="bg1"/>
              </a:solidFill>
              <a:ln>
                <a:noFill/>
              </a:ln>
              <a:effectLst>
                <a:outerShdw blurRad="1524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 name="Arrow: Pentagon 18"/>
              <p:cNvSpPr/>
              <p:nvPr/>
            </p:nvSpPr>
            <p:spPr>
              <a:xfrm rot="5400000">
                <a:off x="-86523" y="5086080"/>
                <a:ext cx="1108492" cy="981076"/>
              </a:xfrm>
              <a:prstGeom prst="homePlate">
                <a:avLst>
                  <a:gd name="adj" fmla="val 26699"/>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 name="Right Triangle 19"/>
              <p:cNvSpPr/>
              <p:nvPr/>
            </p:nvSpPr>
            <p:spPr>
              <a:xfrm flipH="1">
                <a:off x="-109293" y="4746590"/>
                <a:ext cx="393700" cy="138506"/>
              </a:xfrm>
              <a:prstGeom prst="rtTriangle">
                <a:avLst/>
              </a:prstGeom>
              <a:solidFill>
                <a:srgbClr val="A2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 name="Freeform: Shape 20"/>
              <p:cNvSpPr/>
              <p:nvPr/>
            </p:nvSpPr>
            <p:spPr>
              <a:xfrm rot="5400000">
                <a:off x="401578" y="4860490"/>
                <a:ext cx="1108492" cy="981072"/>
              </a:xfrm>
              <a:custGeom>
                <a:avLst/>
                <a:gdLst>
                  <a:gd name="connsiteX0" fmla="*/ 0 w 1108492"/>
                  <a:gd name="connsiteY0" fmla="*/ 879846 h 879846"/>
                  <a:gd name="connsiteX1" fmla="*/ 0 w 1108492"/>
                  <a:gd name="connsiteY1" fmla="*/ 0 h 879846"/>
                  <a:gd name="connsiteX2" fmla="*/ 1108492 w 1108492"/>
                  <a:gd name="connsiteY2" fmla="*/ 879846 h 879846"/>
                </a:gdLst>
                <a:ahLst/>
                <a:cxnLst>
                  <a:cxn ang="0">
                    <a:pos x="connsiteX0" y="connsiteY0"/>
                  </a:cxn>
                  <a:cxn ang="0">
                    <a:pos x="connsiteX1" y="connsiteY1"/>
                  </a:cxn>
                  <a:cxn ang="0">
                    <a:pos x="connsiteX2" y="connsiteY2"/>
                  </a:cxn>
                </a:cxnLst>
                <a:rect l="l" t="t" r="r" b="b"/>
                <a:pathLst>
                  <a:path w="1108492" h="879846">
                    <a:moveTo>
                      <a:pt x="0" y="879846"/>
                    </a:moveTo>
                    <a:lnTo>
                      <a:pt x="0" y="0"/>
                    </a:lnTo>
                    <a:lnTo>
                      <a:pt x="1108492" y="879846"/>
                    </a:lnTo>
                    <a:close/>
                  </a:path>
                </a:pathLst>
              </a:custGeom>
              <a:gradFill>
                <a:gsLst>
                  <a:gs pos="100000">
                    <a:schemeClr val="bg1">
                      <a:alpha val="30000"/>
                    </a:schemeClr>
                  </a:gs>
                  <a:gs pos="39000">
                    <a:schemeClr val="bg1">
                      <a:alpha val="7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22" name="TextBox 21"/>
              <p:cNvSpPr txBox="1"/>
              <p:nvPr/>
            </p:nvSpPr>
            <p:spPr>
              <a:xfrm>
                <a:off x="-82353" y="4795450"/>
                <a:ext cx="520700" cy="1610420"/>
              </a:xfrm>
              <a:prstGeom prst="rect">
                <a:avLst/>
              </a:prstGeom>
              <a:noFill/>
            </p:spPr>
            <p:txBody>
              <a:bodyPr wrap="square" rtlCol="0">
                <a:spAutoFit/>
              </a:bodyPr>
              <a:lstStyle/>
              <a:p>
                <a:r>
                  <a:rPr lang="en-US" sz="5400" dirty="0">
                    <a:solidFill>
                      <a:schemeClr val="bg1"/>
                    </a:solidFill>
                    <a:effectLst>
                      <a:outerShdw blurRad="38100" dist="38100" dir="2700000" algn="tl">
                        <a:srgbClr val="000000">
                          <a:alpha val="43137"/>
                        </a:srgbClr>
                      </a:outerShdw>
                    </a:effectLst>
                    <a:latin typeface="#9Slide03 Bebas Neue Bold" panose="020B0606020202050201" pitchFamily="34" charset="0"/>
                  </a:rPr>
                  <a:t>2</a:t>
                </a:r>
                <a:endParaRPr lang="en-US" sz="5400" dirty="0">
                  <a:solidFill>
                    <a:schemeClr val="bg1"/>
                  </a:solidFill>
                  <a:effectLst>
                    <a:outerShdw blurRad="38100" dist="38100" dir="2700000" algn="tl">
                      <a:srgbClr val="000000">
                        <a:alpha val="43137"/>
                      </a:srgbClr>
                    </a:outerShdw>
                  </a:effectLst>
                  <a:latin typeface="#9Slide03 Bebas Neue Bold" panose="020B0606020202050201" pitchFamily="34" charset="0"/>
                </a:endParaRPr>
              </a:p>
            </p:txBody>
          </p:sp>
        </p:grpSp>
        <p:sp>
          <p:nvSpPr>
            <p:cNvPr id="50" name="TextBox 49"/>
            <p:cNvSpPr txBox="1"/>
            <p:nvPr/>
          </p:nvSpPr>
          <p:spPr>
            <a:xfrm rot="21234501">
              <a:off x="5419599" y="4015278"/>
              <a:ext cx="5107199" cy="1369839"/>
            </a:xfrm>
            <a:prstGeom prst="rect">
              <a:avLst/>
            </a:prstGeom>
            <a:noFill/>
          </p:spPr>
          <p:txBody>
            <a:bodyPr wrap="square">
              <a:spAutoFit/>
            </a:bodyPr>
            <a:lstStyle/>
            <a:p>
              <a:pPr lvl="0">
                <a:lnSpc>
                  <a:spcPct val="115000"/>
                </a:lnSpc>
                <a:spcBef>
                  <a:spcPts val="600"/>
                </a:spcBef>
                <a:spcAft>
                  <a:spcPts val="600"/>
                </a:spcAft>
                <a:buSzPts val="1400"/>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Bài tập 2</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0">
                  <a:solidFill>
                    <a:srgbClr val="202124"/>
                  </a:solidFill>
                  <a:effectLst/>
                  <a:latin typeface="Times New Roman" panose="02020603050405020304" pitchFamily="18" charset="0"/>
                  <a:cs typeface="Times New Roman" panose="02020603050405020304" pitchFamily="18" charset="0"/>
                </a:rPr>
                <a:t>Dựa vào mẫu ở trang 20, hãy lập kế hoạch đề cương nghiên cứu cho một trong  </a:t>
              </a:r>
              <a:r>
                <a:rPr lang="vi-VN" sz="3600">
                  <a:latin typeface="Times New Roman" panose="02020603050405020304" pitchFamily="18" charset="0"/>
                  <a:cs typeface="Times New Roman" panose="02020603050405020304" pitchFamily="18" charset="0"/>
                </a:rPr>
                <a:t>những vấn đề ở bài tập 1.</a:t>
              </a:r>
              <a:endParaRPr lang="en-US" sz="3600" dirty="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2766"/>
            <a:ext cx="12192000" cy="6854653"/>
          </a:xfrm>
          <a:prstGeom prst="rect">
            <a:avLst/>
          </a:prstGeom>
        </p:spPr>
      </p:pic>
      <p:sp>
        <p:nvSpPr>
          <p:cNvPr id="4" name="TextBox 3"/>
          <p:cNvSpPr txBox="1"/>
          <p:nvPr/>
        </p:nvSpPr>
        <p:spPr>
          <a:xfrm>
            <a:off x="660400" y="168131"/>
            <a:ext cx="10833100" cy="584775"/>
          </a:xfrm>
          <a:prstGeom prst="rect">
            <a:avLst/>
          </a:prstGeom>
          <a:noFill/>
        </p:spPr>
        <p:txBody>
          <a:bodyPr wrap="square">
            <a:spAutoFit/>
          </a:bodyPr>
          <a:lstStyle/>
          <a:p>
            <a:pPr algn="ctr"/>
            <a:r>
              <a:rPr lang="en-US" sz="3200" b="1" dirty="0">
                <a:solidFill>
                  <a:srgbClr val="7030A0"/>
                </a:solidFill>
                <a:effectLst/>
                <a:latin typeface="Times New Roman" panose="02020603050405020304" pitchFamily="18" charset="0"/>
                <a:ea typeface="Times New Roman" panose="02020603050405020304" pitchFamily="18" charset="0"/>
              </a:rPr>
              <a:t>BÀI TẬP THỰC HÀNH </a:t>
            </a:r>
            <a:endParaRPr lang="en-US" sz="3200" dirty="0"/>
          </a:p>
        </p:txBody>
      </p:sp>
      <p:grpSp>
        <p:nvGrpSpPr>
          <p:cNvPr id="56" name="Group 55"/>
          <p:cNvGrpSpPr/>
          <p:nvPr/>
        </p:nvGrpSpPr>
        <p:grpSpPr>
          <a:xfrm rot="365499">
            <a:off x="1633849" y="-426075"/>
            <a:ext cx="8919261" cy="5786666"/>
            <a:chOff x="5055169" y="2651504"/>
            <a:chExt cx="5489315" cy="4059776"/>
          </a:xfrm>
        </p:grpSpPr>
        <p:grpSp>
          <p:nvGrpSpPr>
            <p:cNvPr id="15" name="Group 14"/>
            <p:cNvGrpSpPr/>
            <p:nvPr/>
          </p:nvGrpSpPr>
          <p:grpSpPr>
            <a:xfrm>
              <a:off x="5055169" y="2651504"/>
              <a:ext cx="5489315" cy="4059776"/>
              <a:chOff x="-109293" y="2419141"/>
              <a:chExt cx="9574158" cy="5875209"/>
            </a:xfrm>
          </p:grpSpPr>
          <p:sp>
            <p:nvSpPr>
              <p:cNvPr id="17" name="Freeform: Shape 16"/>
              <p:cNvSpPr/>
              <p:nvPr/>
            </p:nvSpPr>
            <p:spPr>
              <a:xfrm rot="1082948">
                <a:off x="-63546" y="2419141"/>
                <a:ext cx="9228105" cy="5875209"/>
              </a:xfrm>
              <a:custGeom>
                <a:avLst/>
                <a:gdLst>
                  <a:gd name="connsiteX0" fmla="*/ 6130854 w 8409207"/>
                  <a:gd name="connsiteY0" fmla="*/ 3401181 h 5814056"/>
                  <a:gd name="connsiteX1" fmla="*/ 6131545 w 8409207"/>
                  <a:gd name="connsiteY1" fmla="*/ 3401320 h 5814056"/>
                  <a:gd name="connsiteX2" fmla="*/ 8260959 w 8409207"/>
                  <a:gd name="connsiteY2" fmla="*/ 3401320 h 5814056"/>
                  <a:gd name="connsiteX3" fmla="*/ 8316667 w 8409207"/>
                  <a:gd name="connsiteY3" fmla="*/ 3390073 h 5814056"/>
                  <a:gd name="connsiteX4" fmla="*/ 8303773 w 8409207"/>
                  <a:gd name="connsiteY4" fmla="*/ 3406598 h 5814056"/>
                  <a:gd name="connsiteX5" fmla="*/ 8258166 w 8409207"/>
                  <a:gd name="connsiteY5" fmla="*/ 3432363 h 5814056"/>
                  <a:gd name="connsiteX6" fmla="*/ 969426 w 8409207"/>
                  <a:gd name="connsiteY6" fmla="*/ 5807530 h 5814056"/>
                  <a:gd name="connsiteX7" fmla="*/ 828900 w 8409207"/>
                  <a:gd name="connsiteY7" fmla="*/ 5768588 h 5814056"/>
                  <a:gd name="connsiteX8" fmla="*/ 825466 w 8409207"/>
                  <a:gd name="connsiteY8" fmla="*/ 5762509 h 5814056"/>
                  <a:gd name="connsiteX9" fmla="*/ 880603 w 8409207"/>
                  <a:gd name="connsiteY9" fmla="*/ 5795631 h 5814056"/>
                  <a:gd name="connsiteX10" fmla="*/ 1012116 w 8409207"/>
                  <a:gd name="connsiteY10" fmla="*/ 5789852 h 5814056"/>
                  <a:gd name="connsiteX11" fmla="*/ 8280356 w 8409207"/>
                  <a:gd name="connsiteY11" fmla="*/ 16063 h 5814056"/>
                  <a:gd name="connsiteX12" fmla="*/ 8346739 w 8409207"/>
                  <a:gd name="connsiteY12" fmla="*/ 0 h 5814056"/>
                  <a:gd name="connsiteX13" fmla="*/ 8398859 w 8409207"/>
                  <a:gd name="connsiteY13" fmla="*/ 8229 h 5814056"/>
                  <a:gd name="connsiteX14" fmla="*/ 8409207 w 8409207"/>
                  <a:gd name="connsiteY14" fmla="*/ 59479 h 5814056"/>
                  <a:gd name="connsiteX15" fmla="*/ 8409206 w 8409207"/>
                  <a:gd name="connsiteY15" fmla="*/ 2337983 h 5814056"/>
                  <a:gd name="connsiteX16" fmla="*/ 8409207 w 8409207"/>
                  <a:gd name="connsiteY16" fmla="*/ 2337982 h 5814056"/>
                  <a:gd name="connsiteX17" fmla="*/ 8409207 w 8409207"/>
                  <a:gd name="connsiteY17" fmla="*/ 3253072 h 5814056"/>
                  <a:gd name="connsiteX18" fmla="*/ 8318665 w 8409207"/>
                  <a:gd name="connsiteY18" fmla="*/ 3389669 h 5814056"/>
                  <a:gd name="connsiteX19" fmla="*/ 8316668 w 8409207"/>
                  <a:gd name="connsiteY19" fmla="*/ 3390072 h 5814056"/>
                  <a:gd name="connsiteX20" fmla="*/ 8260961 w 8409207"/>
                  <a:gd name="connsiteY20" fmla="*/ 3401319 h 5814056"/>
                  <a:gd name="connsiteX21" fmla="*/ 6131547 w 8409207"/>
                  <a:gd name="connsiteY21" fmla="*/ 3401319 h 5814056"/>
                  <a:gd name="connsiteX22" fmla="*/ 6130856 w 8409207"/>
                  <a:gd name="connsiteY22" fmla="*/ 3401180 h 5814056"/>
                  <a:gd name="connsiteX23" fmla="*/ 8088977 w 8409207"/>
                  <a:gd name="connsiteY23" fmla="*/ 2487418 h 5814056"/>
                  <a:gd name="connsiteX24" fmla="*/ 8088977 w 8409207"/>
                  <a:gd name="connsiteY24" fmla="*/ 2487417 h 5814056"/>
                  <a:gd name="connsiteX25" fmla="*/ 6130854 w 8409207"/>
                  <a:gd name="connsiteY25" fmla="*/ 3401180 h 5814056"/>
                  <a:gd name="connsiteX26" fmla="*/ 6130854 w 8409207"/>
                  <a:gd name="connsiteY26" fmla="*/ 3401180 h 5814056"/>
                  <a:gd name="connsiteX27" fmla="*/ 1012117 w 8409207"/>
                  <a:gd name="connsiteY27" fmla="*/ 5789850 h 5814056"/>
                  <a:gd name="connsiteX28" fmla="*/ 880603 w 8409207"/>
                  <a:gd name="connsiteY28" fmla="*/ 5795629 h 5814056"/>
                  <a:gd name="connsiteX29" fmla="*/ 825467 w 8409207"/>
                  <a:gd name="connsiteY29" fmla="*/ 5762507 h 5814056"/>
                  <a:gd name="connsiteX30" fmla="*/ 803136 w 8409207"/>
                  <a:gd name="connsiteY30" fmla="*/ 5722979 h 5814056"/>
                  <a:gd name="connsiteX31" fmla="*/ 803136 w 8409207"/>
                  <a:gd name="connsiteY31" fmla="*/ 5722979 h 5814056"/>
                  <a:gd name="connsiteX32" fmla="*/ 216079 w 8409207"/>
                  <a:gd name="connsiteY32" fmla="*/ 3921456 h 5814056"/>
                  <a:gd name="connsiteX33" fmla="*/ 300628 w 8409207"/>
                  <a:gd name="connsiteY33" fmla="*/ 3755167 h 5814056"/>
                  <a:gd name="connsiteX34" fmla="*/ 216078 w 8409207"/>
                  <a:gd name="connsiteY34" fmla="*/ 3921457 h 5814056"/>
                  <a:gd name="connsiteX35" fmla="*/ 803136 w 8409207"/>
                  <a:gd name="connsiteY35" fmla="*/ 5722979 h 5814056"/>
                  <a:gd name="connsiteX36" fmla="*/ 803136 w 8409207"/>
                  <a:gd name="connsiteY36" fmla="*/ 5722979 h 5814056"/>
                  <a:gd name="connsiteX37" fmla="*/ 803136 w 8409207"/>
                  <a:gd name="connsiteY37" fmla="*/ 5722979 h 5814056"/>
                  <a:gd name="connsiteX38" fmla="*/ 803136 w 8409207"/>
                  <a:gd name="connsiteY38" fmla="*/ 5722980 h 5814056"/>
                  <a:gd name="connsiteX39" fmla="*/ 825467 w 8409207"/>
                  <a:gd name="connsiteY39" fmla="*/ 5762507 h 5814056"/>
                  <a:gd name="connsiteX40" fmla="*/ 824081 w 8409207"/>
                  <a:gd name="connsiteY40" fmla="*/ 5761676 h 5814056"/>
                  <a:gd name="connsiteX41" fmla="*/ 783522 w 8409207"/>
                  <a:gd name="connsiteY41" fmla="*/ 5706723 h 5814056"/>
                  <a:gd name="connsiteX42" fmla="*/ 16176 w 8409207"/>
                  <a:gd name="connsiteY42" fmla="*/ 4062361 h 5814056"/>
                  <a:gd name="connsiteX43" fmla="*/ 99305 w 8409207"/>
                  <a:gd name="connsiteY43" fmla="*/ 3833768 h 5814056"/>
                  <a:gd name="connsiteX44" fmla="*/ 5983298 w 8409207"/>
                  <a:gd name="connsiteY44" fmla="*/ 1087988 h 5814056"/>
                  <a:gd name="connsiteX45" fmla="*/ 5983300 w 8409207"/>
                  <a:gd name="connsiteY45" fmla="*/ 1903365 h 5814056"/>
                  <a:gd name="connsiteX46" fmla="*/ 5983300 w 8409207"/>
                  <a:gd name="connsiteY46" fmla="*/ 1987904 h 5814056"/>
                  <a:gd name="connsiteX47" fmla="*/ 5983300 w 8409207"/>
                  <a:gd name="connsiteY47" fmla="*/ 1903365 h 5814056"/>
                  <a:gd name="connsiteX48" fmla="*/ 5983299 w 8409207"/>
                  <a:gd name="connsiteY48" fmla="*/ 1087990 h 58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09207" h="5814056">
                    <a:moveTo>
                      <a:pt x="6130854" y="3401181"/>
                    </a:moveTo>
                    <a:lnTo>
                      <a:pt x="6131545" y="3401320"/>
                    </a:lnTo>
                    <a:lnTo>
                      <a:pt x="8260959" y="3401320"/>
                    </a:lnTo>
                    <a:lnTo>
                      <a:pt x="8316667" y="3390073"/>
                    </a:lnTo>
                    <a:lnTo>
                      <a:pt x="8303773" y="3406598"/>
                    </a:lnTo>
                    <a:cubicBezTo>
                      <a:pt x="8290836" y="3417834"/>
                      <a:pt x="8275483" y="3426720"/>
                      <a:pt x="8258166" y="3432363"/>
                    </a:cubicBezTo>
                    <a:lnTo>
                      <a:pt x="969426" y="5807530"/>
                    </a:lnTo>
                    <a:cubicBezTo>
                      <a:pt x="917475" y="5824459"/>
                      <a:pt x="862610" y="5807398"/>
                      <a:pt x="828900" y="5768588"/>
                    </a:cubicBezTo>
                    <a:lnTo>
                      <a:pt x="825466" y="5762509"/>
                    </a:lnTo>
                    <a:lnTo>
                      <a:pt x="880603" y="5795631"/>
                    </a:lnTo>
                    <a:cubicBezTo>
                      <a:pt x="921969" y="5810674"/>
                      <a:pt x="969076" y="5809936"/>
                      <a:pt x="1012116" y="5789852"/>
                    </a:cubicBezTo>
                    <a:close/>
                    <a:moveTo>
                      <a:pt x="8280356" y="16063"/>
                    </a:moveTo>
                    <a:cubicBezTo>
                      <a:pt x="8301875" y="6020"/>
                      <a:pt x="8324413" y="814"/>
                      <a:pt x="8346739" y="0"/>
                    </a:cubicBezTo>
                    <a:lnTo>
                      <a:pt x="8398859" y="8229"/>
                    </a:lnTo>
                    <a:lnTo>
                      <a:pt x="8409207" y="59479"/>
                    </a:lnTo>
                    <a:lnTo>
                      <a:pt x="8409206" y="2337983"/>
                    </a:lnTo>
                    <a:lnTo>
                      <a:pt x="8409207" y="2337982"/>
                    </a:lnTo>
                    <a:lnTo>
                      <a:pt x="8409207" y="3253072"/>
                    </a:lnTo>
                    <a:cubicBezTo>
                      <a:pt x="8409207" y="3314478"/>
                      <a:pt x="8371873" y="3367164"/>
                      <a:pt x="8318665" y="3389669"/>
                    </a:cubicBezTo>
                    <a:lnTo>
                      <a:pt x="8316668" y="3390072"/>
                    </a:lnTo>
                    <a:lnTo>
                      <a:pt x="8260961" y="3401319"/>
                    </a:lnTo>
                    <a:lnTo>
                      <a:pt x="6131547" y="3401319"/>
                    </a:lnTo>
                    <a:lnTo>
                      <a:pt x="6130856" y="3401180"/>
                    </a:lnTo>
                    <a:lnTo>
                      <a:pt x="8088977" y="2487418"/>
                    </a:lnTo>
                    <a:lnTo>
                      <a:pt x="8088977" y="2487417"/>
                    </a:lnTo>
                    <a:lnTo>
                      <a:pt x="6130854" y="3401180"/>
                    </a:lnTo>
                    <a:lnTo>
                      <a:pt x="6130854" y="3401180"/>
                    </a:lnTo>
                    <a:lnTo>
                      <a:pt x="1012117" y="5789850"/>
                    </a:lnTo>
                    <a:cubicBezTo>
                      <a:pt x="969077" y="5809934"/>
                      <a:pt x="921969" y="5810672"/>
                      <a:pt x="880603" y="5795629"/>
                    </a:cubicBezTo>
                    <a:lnTo>
                      <a:pt x="825467" y="5762507"/>
                    </a:lnTo>
                    <a:lnTo>
                      <a:pt x="803136" y="5722979"/>
                    </a:lnTo>
                    <a:lnTo>
                      <a:pt x="803136" y="5722979"/>
                    </a:lnTo>
                    <a:lnTo>
                      <a:pt x="216079" y="3921456"/>
                    </a:lnTo>
                    <a:cubicBezTo>
                      <a:pt x="193506" y="3852190"/>
                      <a:pt x="231361" y="3777739"/>
                      <a:pt x="300628" y="3755167"/>
                    </a:cubicBezTo>
                    <a:cubicBezTo>
                      <a:pt x="231360" y="3777738"/>
                      <a:pt x="193506" y="3852190"/>
                      <a:pt x="216078" y="3921457"/>
                    </a:cubicBezTo>
                    <a:lnTo>
                      <a:pt x="803136" y="5722979"/>
                    </a:lnTo>
                    <a:lnTo>
                      <a:pt x="803136" y="5722979"/>
                    </a:lnTo>
                    <a:lnTo>
                      <a:pt x="803136" y="5722979"/>
                    </a:lnTo>
                    <a:lnTo>
                      <a:pt x="803136" y="5722980"/>
                    </a:lnTo>
                    <a:lnTo>
                      <a:pt x="825467" y="5762507"/>
                    </a:lnTo>
                    <a:lnTo>
                      <a:pt x="824081" y="5761676"/>
                    </a:lnTo>
                    <a:cubicBezTo>
                      <a:pt x="807493" y="5746709"/>
                      <a:pt x="793564" y="5728243"/>
                      <a:pt x="783522" y="5706723"/>
                    </a:cubicBezTo>
                    <a:lnTo>
                      <a:pt x="16176" y="4062361"/>
                    </a:lnTo>
                    <a:cubicBezTo>
                      <a:pt x="-23993" y="3976281"/>
                      <a:pt x="13225" y="3873937"/>
                      <a:pt x="99305" y="3833768"/>
                    </a:cubicBezTo>
                    <a:lnTo>
                      <a:pt x="5983298" y="1087988"/>
                    </a:lnTo>
                    <a:lnTo>
                      <a:pt x="5983300" y="1903365"/>
                    </a:lnTo>
                    <a:lnTo>
                      <a:pt x="5983300" y="1987904"/>
                    </a:lnTo>
                    <a:lnTo>
                      <a:pt x="5983300" y="1903365"/>
                    </a:lnTo>
                    <a:lnTo>
                      <a:pt x="5983299" y="108799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18" name="Rectangle: Rounded Corners 17"/>
              <p:cNvSpPr/>
              <p:nvPr/>
            </p:nvSpPr>
            <p:spPr>
              <a:xfrm rot="21159599">
                <a:off x="-11643" y="4594028"/>
                <a:ext cx="9476508" cy="2723951"/>
              </a:xfrm>
              <a:prstGeom prst="roundRect">
                <a:avLst>
                  <a:gd name="adj" fmla="val 12791"/>
                </a:avLst>
              </a:prstGeom>
              <a:solidFill>
                <a:schemeClr val="bg1"/>
              </a:solidFill>
              <a:ln>
                <a:noFill/>
              </a:ln>
              <a:effectLst>
                <a:outerShdw blurRad="1524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 name="Arrow: Pentagon 18"/>
              <p:cNvSpPr/>
              <p:nvPr/>
            </p:nvSpPr>
            <p:spPr>
              <a:xfrm rot="5400000">
                <a:off x="-86523" y="5086080"/>
                <a:ext cx="1108492" cy="981076"/>
              </a:xfrm>
              <a:prstGeom prst="homePlate">
                <a:avLst>
                  <a:gd name="adj" fmla="val 26699"/>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 name="Right Triangle 19"/>
              <p:cNvSpPr/>
              <p:nvPr/>
            </p:nvSpPr>
            <p:spPr>
              <a:xfrm flipH="1">
                <a:off x="-109293" y="4746590"/>
                <a:ext cx="393700" cy="138506"/>
              </a:xfrm>
              <a:prstGeom prst="rtTriangle">
                <a:avLst/>
              </a:prstGeom>
              <a:solidFill>
                <a:srgbClr val="A2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 name="Freeform: Shape 20"/>
              <p:cNvSpPr/>
              <p:nvPr/>
            </p:nvSpPr>
            <p:spPr>
              <a:xfrm rot="5400000">
                <a:off x="401578" y="4860490"/>
                <a:ext cx="1108492" cy="981072"/>
              </a:xfrm>
              <a:custGeom>
                <a:avLst/>
                <a:gdLst>
                  <a:gd name="connsiteX0" fmla="*/ 0 w 1108492"/>
                  <a:gd name="connsiteY0" fmla="*/ 879846 h 879846"/>
                  <a:gd name="connsiteX1" fmla="*/ 0 w 1108492"/>
                  <a:gd name="connsiteY1" fmla="*/ 0 h 879846"/>
                  <a:gd name="connsiteX2" fmla="*/ 1108492 w 1108492"/>
                  <a:gd name="connsiteY2" fmla="*/ 879846 h 879846"/>
                </a:gdLst>
                <a:ahLst/>
                <a:cxnLst>
                  <a:cxn ang="0">
                    <a:pos x="connsiteX0" y="connsiteY0"/>
                  </a:cxn>
                  <a:cxn ang="0">
                    <a:pos x="connsiteX1" y="connsiteY1"/>
                  </a:cxn>
                  <a:cxn ang="0">
                    <a:pos x="connsiteX2" y="connsiteY2"/>
                  </a:cxn>
                </a:cxnLst>
                <a:rect l="l" t="t" r="r" b="b"/>
                <a:pathLst>
                  <a:path w="1108492" h="879846">
                    <a:moveTo>
                      <a:pt x="0" y="879846"/>
                    </a:moveTo>
                    <a:lnTo>
                      <a:pt x="0" y="0"/>
                    </a:lnTo>
                    <a:lnTo>
                      <a:pt x="1108492" y="879846"/>
                    </a:lnTo>
                    <a:close/>
                  </a:path>
                </a:pathLst>
              </a:custGeom>
              <a:gradFill>
                <a:gsLst>
                  <a:gs pos="100000">
                    <a:schemeClr val="bg1">
                      <a:alpha val="30000"/>
                    </a:schemeClr>
                  </a:gs>
                  <a:gs pos="39000">
                    <a:schemeClr val="bg1">
                      <a:alpha val="7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22" name="TextBox 21"/>
              <p:cNvSpPr txBox="1"/>
              <p:nvPr/>
            </p:nvSpPr>
            <p:spPr>
              <a:xfrm>
                <a:off x="-82353" y="4795450"/>
                <a:ext cx="520700" cy="1610420"/>
              </a:xfrm>
              <a:prstGeom prst="rect">
                <a:avLst/>
              </a:prstGeom>
              <a:noFill/>
            </p:spPr>
            <p:txBody>
              <a:bodyPr wrap="square" rtlCol="0">
                <a:spAutoFit/>
              </a:bodyPr>
              <a:lstStyle/>
              <a:p>
                <a:r>
                  <a:rPr lang="en-US" sz="5400" dirty="0">
                    <a:solidFill>
                      <a:schemeClr val="bg1"/>
                    </a:solidFill>
                    <a:effectLst>
                      <a:outerShdw blurRad="38100" dist="38100" dir="2700000" algn="tl">
                        <a:srgbClr val="000000">
                          <a:alpha val="43137"/>
                        </a:srgbClr>
                      </a:outerShdw>
                    </a:effectLst>
                    <a:latin typeface="#9Slide03 Bebas Neue Bold" panose="020B0606020202050201" pitchFamily="34" charset="0"/>
                  </a:rPr>
                  <a:t>2</a:t>
                </a:r>
                <a:endParaRPr lang="en-US" sz="5400" dirty="0">
                  <a:solidFill>
                    <a:schemeClr val="bg1"/>
                  </a:solidFill>
                  <a:effectLst>
                    <a:outerShdw blurRad="38100" dist="38100" dir="2700000" algn="tl">
                      <a:srgbClr val="000000">
                        <a:alpha val="43137"/>
                      </a:srgbClr>
                    </a:outerShdw>
                  </a:effectLst>
                  <a:latin typeface="#9Slide03 Bebas Neue Bold" panose="020B0606020202050201" pitchFamily="34" charset="0"/>
                </a:endParaRPr>
              </a:p>
            </p:txBody>
          </p:sp>
        </p:grpSp>
        <p:sp>
          <p:nvSpPr>
            <p:cNvPr id="50" name="TextBox 49"/>
            <p:cNvSpPr txBox="1"/>
            <p:nvPr/>
          </p:nvSpPr>
          <p:spPr>
            <a:xfrm rot="21234501">
              <a:off x="5377990" y="4017802"/>
              <a:ext cx="5107199" cy="475897"/>
            </a:xfrm>
            <a:prstGeom prst="rect">
              <a:avLst/>
            </a:prstGeom>
            <a:noFill/>
          </p:spPr>
          <p:txBody>
            <a:bodyPr wrap="square">
              <a:spAutoFit/>
            </a:bodyPr>
            <a:lstStyle/>
            <a:p>
              <a:pPr lvl="0">
                <a:lnSpc>
                  <a:spcPct val="115000"/>
                </a:lnSpc>
                <a:spcBef>
                  <a:spcPts val="600"/>
                </a:spcBef>
                <a:spcAft>
                  <a:spcPts val="600"/>
                </a:spcAft>
                <a:buSzPts val="1400"/>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Bài tập 2</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grpSp>
      <p:sp>
        <p:nvSpPr>
          <p:cNvPr id="3" name="TextBox 2"/>
          <p:cNvSpPr txBox="1"/>
          <p:nvPr/>
        </p:nvSpPr>
        <p:spPr>
          <a:xfrm>
            <a:off x="2205851" y="2912085"/>
            <a:ext cx="8053334" cy="613245"/>
          </a:xfrm>
          <a:prstGeom prst="rect">
            <a:avLst/>
          </a:prstGeom>
          <a:noFill/>
        </p:spPr>
        <p:txBody>
          <a:bodyPr wrap="square">
            <a:spAutoFit/>
          </a:bodyPr>
          <a:lstStyle/>
          <a:p>
            <a:pPr lvl="0">
              <a:lnSpc>
                <a:spcPct val="115000"/>
              </a:lnSpc>
              <a:spcBef>
                <a:spcPts val="600"/>
              </a:spcBef>
              <a:spcAft>
                <a:spcPts val="600"/>
              </a:spcAft>
              <a:buSzPts val="1400"/>
            </a:pPr>
            <a:r>
              <a:rPr lang="en-US" sz="3200">
                <a:latin typeface="Times New Roman" panose="02020603050405020304" pitchFamily="18" charset="0"/>
                <a:ea typeface="Times New Roman" panose="02020603050405020304" pitchFamily="18" charset="0"/>
              </a:rPr>
              <a:t>(Trình bày sản phẩm của học sinh) </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2766"/>
            <a:ext cx="12192000" cy="6854653"/>
          </a:xfrm>
          <a:prstGeom prst="rect">
            <a:avLst/>
          </a:prstGeom>
        </p:spPr>
      </p:pic>
      <p:grpSp>
        <p:nvGrpSpPr>
          <p:cNvPr id="15" name="Group 14"/>
          <p:cNvGrpSpPr/>
          <p:nvPr/>
        </p:nvGrpSpPr>
        <p:grpSpPr>
          <a:xfrm rot="365499">
            <a:off x="1633849" y="-426075"/>
            <a:ext cx="8919261" cy="5786666"/>
            <a:chOff x="-109293" y="2419141"/>
            <a:chExt cx="9574158" cy="5875209"/>
          </a:xfrm>
        </p:grpSpPr>
        <p:sp>
          <p:nvSpPr>
            <p:cNvPr id="17" name="Freeform: Shape 16"/>
            <p:cNvSpPr/>
            <p:nvPr/>
          </p:nvSpPr>
          <p:spPr>
            <a:xfrm rot="1082948">
              <a:off x="-63546" y="2419141"/>
              <a:ext cx="9228105" cy="5875209"/>
            </a:xfrm>
            <a:custGeom>
              <a:avLst/>
              <a:gdLst>
                <a:gd name="connsiteX0" fmla="*/ 6130854 w 8409207"/>
                <a:gd name="connsiteY0" fmla="*/ 3401181 h 5814056"/>
                <a:gd name="connsiteX1" fmla="*/ 6131545 w 8409207"/>
                <a:gd name="connsiteY1" fmla="*/ 3401320 h 5814056"/>
                <a:gd name="connsiteX2" fmla="*/ 8260959 w 8409207"/>
                <a:gd name="connsiteY2" fmla="*/ 3401320 h 5814056"/>
                <a:gd name="connsiteX3" fmla="*/ 8316667 w 8409207"/>
                <a:gd name="connsiteY3" fmla="*/ 3390073 h 5814056"/>
                <a:gd name="connsiteX4" fmla="*/ 8303773 w 8409207"/>
                <a:gd name="connsiteY4" fmla="*/ 3406598 h 5814056"/>
                <a:gd name="connsiteX5" fmla="*/ 8258166 w 8409207"/>
                <a:gd name="connsiteY5" fmla="*/ 3432363 h 5814056"/>
                <a:gd name="connsiteX6" fmla="*/ 969426 w 8409207"/>
                <a:gd name="connsiteY6" fmla="*/ 5807530 h 5814056"/>
                <a:gd name="connsiteX7" fmla="*/ 828900 w 8409207"/>
                <a:gd name="connsiteY7" fmla="*/ 5768588 h 5814056"/>
                <a:gd name="connsiteX8" fmla="*/ 825466 w 8409207"/>
                <a:gd name="connsiteY8" fmla="*/ 5762509 h 5814056"/>
                <a:gd name="connsiteX9" fmla="*/ 880603 w 8409207"/>
                <a:gd name="connsiteY9" fmla="*/ 5795631 h 5814056"/>
                <a:gd name="connsiteX10" fmla="*/ 1012116 w 8409207"/>
                <a:gd name="connsiteY10" fmla="*/ 5789852 h 5814056"/>
                <a:gd name="connsiteX11" fmla="*/ 8280356 w 8409207"/>
                <a:gd name="connsiteY11" fmla="*/ 16063 h 5814056"/>
                <a:gd name="connsiteX12" fmla="*/ 8346739 w 8409207"/>
                <a:gd name="connsiteY12" fmla="*/ 0 h 5814056"/>
                <a:gd name="connsiteX13" fmla="*/ 8398859 w 8409207"/>
                <a:gd name="connsiteY13" fmla="*/ 8229 h 5814056"/>
                <a:gd name="connsiteX14" fmla="*/ 8409207 w 8409207"/>
                <a:gd name="connsiteY14" fmla="*/ 59479 h 5814056"/>
                <a:gd name="connsiteX15" fmla="*/ 8409206 w 8409207"/>
                <a:gd name="connsiteY15" fmla="*/ 2337983 h 5814056"/>
                <a:gd name="connsiteX16" fmla="*/ 8409207 w 8409207"/>
                <a:gd name="connsiteY16" fmla="*/ 2337982 h 5814056"/>
                <a:gd name="connsiteX17" fmla="*/ 8409207 w 8409207"/>
                <a:gd name="connsiteY17" fmla="*/ 3253072 h 5814056"/>
                <a:gd name="connsiteX18" fmla="*/ 8318665 w 8409207"/>
                <a:gd name="connsiteY18" fmla="*/ 3389669 h 5814056"/>
                <a:gd name="connsiteX19" fmla="*/ 8316668 w 8409207"/>
                <a:gd name="connsiteY19" fmla="*/ 3390072 h 5814056"/>
                <a:gd name="connsiteX20" fmla="*/ 8260961 w 8409207"/>
                <a:gd name="connsiteY20" fmla="*/ 3401319 h 5814056"/>
                <a:gd name="connsiteX21" fmla="*/ 6131547 w 8409207"/>
                <a:gd name="connsiteY21" fmla="*/ 3401319 h 5814056"/>
                <a:gd name="connsiteX22" fmla="*/ 6130856 w 8409207"/>
                <a:gd name="connsiteY22" fmla="*/ 3401180 h 5814056"/>
                <a:gd name="connsiteX23" fmla="*/ 8088977 w 8409207"/>
                <a:gd name="connsiteY23" fmla="*/ 2487418 h 5814056"/>
                <a:gd name="connsiteX24" fmla="*/ 8088977 w 8409207"/>
                <a:gd name="connsiteY24" fmla="*/ 2487417 h 5814056"/>
                <a:gd name="connsiteX25" fmla="*/ 6130854 w 8409207"/>
                <a:gd name="connsiteY25" fmla="*/ 3401180 h 5814056"/>
                <a:gd name="connsiteX26" fmla="*/ 6130854 w 8409207"/>
                <a:gd name="connsiteY26" fmla="*/ 3401180 h 5814056"/>
                <a:gd name="connsiteX27" fmla="*/ 1012117 w 8409207"/>
                <a:gd name="connsiteY27" fmla="*/ 5789850 h 5814056"/>
                <a:gd name="connsiteX28" fmla="*/ 880603 w 8409207"/>
                <a:gd name="connsiteY28" fmla="*/ 5795629 h 5814056"/>
                <a:gd name="connsiteX29" fmla="*/ 825467 w 8409207"/>
                <a:gd name="connsiteY29" fmla="*/ 5762507 h 5814056"/>
                <a:gd name="connsiteX30" fmla="*/ 803136 w 8409207"/>
                <a:gd name="connsiteY30" fmla="*/ 5722979 h 5814056"/>
                <a:gd name="connsiteX31" fmla="*/ 803136 w 8409207"/>
                <a:gd name="connsiteY31" fmla="*/ 5722979 h 5814056"/>
                <a:gd name="connsiteX32" fmla="*/ 216079 w 8409207"/>
                <a:gd name="connsiteY32" fmla="*/ 3921456 h 5814056"/>
                <a:gd name="connsiteX33" fmla="*/ 300628 w 8409207"/>
                <a:gd name="connsiteY33" fmla="*/ 3755167 h 5814056"/>
                <a:gd name="connsiteX34" fmla="*/ 216078 w 8409207"/>
                <a:gd name="connsiteY34" fmla="*/ 3921457 h 5814056"/>
                <a:gd name="connsiteX35" fmla="*/ 803136 w 8409207"/>
                <a:gd name="connsiteY35" fmla="*/ 5722979 h 5814056"/>
                <a:gd name="connsiteX36" fmla="*/ 803136 w 8409207"/>
                <a:gd name="connsiteY36" fmla="*/ 5722979 h 5814056"/>
                <a:gd name="connsiteX37" fmla="*/ 803136 w 8409207"/>
                <a:gd name="connsiteY37" fmla="*/ 5722979 h 5814056"/>
                <a:gd name="connsiteX38" fmla="*/ 803136 w 8409207"/>
                <a:gd name="connsiteY38" fmla="*/ 5722980 h 5814056"/>
                <a:gd name="connsiteX39" fmla="*/ 825467 w 8409207"/>
                <a:gd name="connsiteY39" fmla="*/ 5762507 h 5814056"/>
                <a:gd name="connsiteX40" fmla="*/ 824081 w 8409207"/>
                <a:gd name="connsiteY40" fmla="*/ 5761676 h 5814056"/>
                <a:gd name="connsiteX41" fmla="*/ 783522 w 8409207"/>
                <a:gd name="connsiteY41" fmla="*/ 5706723 h 5814056"/>
                <a:gd name="connsiteX42" fmla="*/ 16176 w 8409207"/>
                <a:gd name="connsiteY42" fmla="*/ 4062361 h 5814056"/>
                <a:gd name="connsiteX43" fmla="*/ 99305 w 8409207"/>
                <a:gd name="connsiteY43" fmla="*/ 3833768 h 5814056"/>
                <a:gd name="connsiteX44" fmla="*/ 5983298 w 8409207"/>
                <a:gd name="connsiteY44" fmla="*/ 1087988 h 5814056"/>
                <a:gd name="connsiteX45" fmla="*/ 5983300 w 8409207"/>
                <a:gd name="connsiteY45" fmla="*/ 1903365 h 5814056"/>
                <a:gd name="connsiteX46" fmla="*/ 5983300 w 8409207"/>
                <a:gd name="connsiteY46" fmla="*/ 1987904 h 5814056"/>
                <a:gd name="connsiteX47" fmla="*/ 5983300 w 8409207"/>
                <a:gd name="connsiteY47" fmla="*/ 1903365 h 5814056"/>
                <a:gd name="connsiteX48" fmla="*/ 5983299 w 8409207"/>
                <a:gd name="connsiteY48" fmla="*/ 1087990 h 58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09207" h="5814056">
                  <a:moveTo>
                    <a:pt x="6130854" y="3401181"/>
                  </a:moveTo>
                  <a:lnTo>
                    <a:pt x="6131545" y="3401320"/>
                  </a:lnTo>
                  <a:lnTo>
                    <a:pt x="8260959" y="3401320"/>
                  </a:lnTo>
                  <a:lnTo>
                    <a:pt x="8316667" y="3390073"/>
                  </a:lnTo>
                  <a:lnTo>
                    <a:pt x="8303773" y="3406598"/>
                  </a:lnTo>
                  <a:cubicBezTo>
                    <a:pt x="8290836" y="3417834"/>
                    <a:pt x="8275483" y="3426720"/>
                    <a:pt x="8258166" y="3432363"/>
                  </a:cubicBezTo>
                  <a:lnTo>
                    <a:pt x="969426" y="5807530"/>
                  </a:lnTo>
                  <a:cubicBezTo>
                    <a:pt x="917475" y="5824459"/>
                    <a:pt x="862610" y="5807398"/>
                    <a:pt x="828900" y="5768588"/>
                  </a:cubicBezTo>
                  <a:lnTo>
                    <a:pt x="825466" y="5762509"/>
                  </a:lnTo>
                  <a:lnTo>
                    <a:pt x="880603" y="5795631"/>
                  </a:lnTo>
                  <a:cubicBezTo>
                    <a:pt x="921969" y="5810674"/>
                    <a:pt x="969076" y="5809936"/>
                    <a:pt x="1012116" y="5789852"/>
                  </a:cubicBezTo>
                  <a:close/>
                  <a:moveTo>
                    <a:pt x="8280356" y="16063"/>
                  </a:moveTo>
                  <a:cubicBezTo>
                    <a:pt x="8301875" y="6020"/>
                    <a:pt x="8324413" y="814"/>
                    <a:pt x="8346739" y="0"/>
                  </a:cubicBezTo>
                  <a:lnTo>
                    <a:pt x="8398859" y="8229"/>
                  </a:lnTo>
                  <a:lnTo>
                    <a:pt x="8409207" y="59479"/>
                  </a:lnTo>
                  <a:lnTo>
                    <a:pt x="8409206" y="2337983"/>
                  </a:lnTo>
                  <a:lnTo>
                    <a:pt x="8409207" y="2337982"/>
                  </a:lnTo>
                  <a:lnTo>
                    <a:pt x="8409207" y="3253072"/>
                  </a:lnTo>
                  <a:cubicBezTo>
                    <a:pt x="8409207" y="3314478"/>
                    <a:pt x="8371873" y="3367164"/>
                    <a:pt x="8318665" y="3389669"/>
                  </a:cubicBezTo>
                  <a:lnTo>
                    <a:pt x="8316668" y="3390072"/>
                  </a:lnTo>
                  <a:lnTo>
                    <a:pt x="8260961" y="3401319"/>
                  </a:lnTo>
                  <a:lnTo>
                    <a:pt x="6131547" y="3401319"/>
                  </a:lnTo>
                  <a:lnTo>
                    <a:pt x="6130856" y="3401180"/>
                  </a:lnTo>
                  <a:lnTo>
                    <a:pt x="8088977" y="2487418"/>
                  </a:lnTo>
                  <a:lnTo>
                    <a:pt x="8088977" y="2487417"/>
                  </a:lnTo>
                  <a:lnTo>
                    <a:pt x="6130854" y="3401180"/>
                  </a:lnTo>
                  <a:lnTo>
                    <a:pt x="6130854" y="3401180"/>
                  </a:lnTo>
                  <a:lnTo>
                    <a:pt x="1012117" y="5789850"/>
                  </a:lnTo>
                  <a:cubicBezTo>
                    <a:pt x="969077" y="5809934"/>
                    <a:pt x="921969" y="5810672"/>
                    <a:pt x="880603" y="5795629"/>
                  </a:cubicBezTo>
                  <a:lnTo>
                    <a:pt x="825467" y="5762507"/>
                  </a:lnTo>
                  <a:lnTo>
                    <a:pt x="803136" y="5722979"/>
                  </a:lnTo>
                  <a:lnTo>
                    <a:pt x="803136" y="5722979"/>
                  </a:lnTo>
                  <a:lnTo>
                    <a:pt x="216079" y="3921456"/>
                  </a:lnTo>
                  <a:cubicBezTo>
                    <a:pt x="193506" y="3852190"/>
                    <a:pt x="231361" y="3777739"/>
                    <a:pt x="300628" y="3755167"/>
                  </a:cubicBezTo>
                  <a:cubicBezTo>
                    <a:pt x="231360" y="3777738"/>
                    <a:pt x="193506" y="3852190"/>
                    <a:pt x="216078" y="3921457"/>
                  </a:cubicBezTo>
                  <a:lnTo>
                    <a:pt x="803136" y="5722979"/>
                  </a:lnTo>
                  <a:lnTo>
                    <a:pt x="803136" y="5722979"/>
                  </a:lnTo>
                  <a:lnTo>
                    <a:pt x="803136" y="5722979"/>
                  </a:lnTo>
                  <a:lnTo>
                    <a:pt x="803136" y="5722980"/>
                  </a:lnTo>
                  <a:lnTo>
                    <a:pt x="825467" y="5762507"/>
                  </a:lnTo>
                  <a:lnTo>
                    <a:pt x="824081" y="5761676"/>
                  </a:lnTo>
                  <a:cubicBezTo>
                    <a:pt x="807493" y="5746709"/>
                    <a:pt x="793564" y="5728243"/>
                    <a:pt x="783522" y="5706723"/>
                  </a:cubicBezTo>
                  <a:lnTo>
                    <a:pt x="16176" y="4062361"/>
                  </a:lnTo>
                  <a:cubicBezTo>
                    <a:pt x="-23993" y="3976281"/>
                    <a:pt x="13225" y="3873937"/>
                    <a:pt x="99305" y="3833768"/>
                  </a:cubicBezTo>
                  <a:lnTo>
                    <a:pt x="5983298" y="1087988"/>
                  </a:lnTo>
                  <a:lnTo>
                    <a:pt x="5983300" y="1903365"/>
                  </a:lnTo>
                  <a:lnTo>
                    <a:pt x="5983300" y="1987904"/>
                  </a:lnTo>
                  <a:lnTo>
                    <a:pt x="5983300" y="1903365"/>
                  </a:lnTo>
                  <a:lnTo>
                    <a:pt x="5983299" y="108799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sp>
          <p:nvSpPr>
            <p:cNvPr id="18" name="Rectangle: Rounded Corners 17"/>
            <p:cNvSpPr/>
            <p:nvPr/>
          </p:nvSpPr>
          <p:spPr>
            <a:xfrm rot="21159599">
              <a:off x="-11643" y="4594028"/>
              <a:ext cx="9476508" cy="2723951"/>
            </a:xfrm>
            <a:prstGeom prst="roundRect">
              <a:avLst>
                <a:gd name="adj" fmla="val 12791"/>
              </a:avLst>
            </a:prstGeom>
            <a:solidFill>
              <a:schemeClr val="bg1"/>
            </a:solidFill>
            <a:ln>
              <a:noFill/>
            </a:ln>
            <a:effectLst>
              <a:outerShdw blurRad="1524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 name="Arrow: Pentagon 18"/>
            <p:cNvSpPr/>
            <p:nvPr/>
          </p:nvSpPr>
          <p:spPr>
            <a:xfrm rot="5400000">
              <a:off x="-86523" y="5086080"/>
              <a:ext cx="1108492" cy="981076"/>
            </a:xfrm>
            <a:prstGeom prst="homePlate">
              <a:avLst>
                <a:gd name="adj" fmla="val 26699"/>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 name="Right Triangle 19"/>
            <p:cNvSpPr/>
            <p:nvPr/>
          </p:nvSpPr>
          <p:spPr>
            <a:xfrm flipH="1">
              <a:off x="-109293" y="4746590"/>
              <a:ext cx="393700" cy="138506"/>
            </a:xfrm>
            <a:prstGeom prst="rtTriangle">
              <a:avLst/>
            </a:prstGeom>
            <a:solidFill>
              <a:srgbClr val="A2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 name="TextBox 21"/>
            <p:cNvSpPr txBox="1"/>
            <p:nvPr/>
          </p:nvSpPr>
          <p:spPr>
            <a:xfrm>
              <a:off x="-82353" y="5219101"/>
              <a:ext cx="557051" cy="850287"/>
            </a:xfrm>
            <a:prstGeom prst="rect">
              <a:avLst/>
            </a:prstGeom>
            <a:noFill/>
          </p:spPr>
          <p:txBody>
            <a:bodyPr wrap="square" rtlCol="0">
              <a:spAutoFit/>
            </a:bodyPr>
            <a:lstStyle/>
            <a:p>
              <a:endParaRPr lang="en-US" sz="5400" dirty="0">
                <a:solidFill>
                  <a:schemeClr val="bg1"/>
                </a:solidFill>
                <a:effectLst>
                  <a:outerShdw blurRad="38100" dist="38100" dir="2700000" algn="tl">
                    <a:srgbClr val="000000">
                      <a:alpha val="43137"/>
                    </a:srgbClr>
                  </a:outerShdw>
                </a:effectLst>
                <a:latin typeface="#9Slide03 Bebas Neue Bold" panose="020B0606020202050201" pitchFamily="34" charset="0"/>
              </a:endParaRPr>
            </a:p>
          </p:txBody>
        </p:sp>
      </p:grpSp>
      <p:sp>
        <p:nvSpPr>
          <p:cNvPr id="3" name="TextBox 2"/>
          <p:cNvSpPr txBox="1"/>
          <p:nvPr/>
        </p:nvSpPr>
        <p:spPr>
          <a:xfrm>
            <a:off x="2205851" y="2912085"/>
            <a:ext cx="8053334" cy="613245"/>
          </a:xfrm>
          <a:prstGeom prst="rect">
            <a:avLst/>
          </a:prstGeom>
          <a:noFill/>
        </p:spPr>
        <p:txBody>
          <a:bodyPr wrap="square">
            <a:spAutoFit/>
          </a:bodyPr>
          <a:lstStyle/>
          <a:p>
            <a:pPr lvl="0" algn="ctr">
              <a:lnSpc>
                <a:spcPct val="115000"/>
              </a:lnSpc>
              <a:spcBef>
                <a:spcPts val="600"/>
              </a:spcBef>
              <a:spcAft>
                <a:spcPts val="600"/>
              </a:spcAft>
              <a:buSzPts val="1400"/>
            </a:pPr>
            <a:r>
              <a:rPr lang="en-US" sz="3200" b="1">
                <a:latin typeface="Times New Roman" panose="02020603050405020304" pitchFamily="18" charset="0"/>
                <a:ea typeface="Times New Roman" panose="02020603050405020304" pitchFamily="18" charset="0"/>
              </a:rPr>
              <a:t>(HẾT PHẦN 1) </a:t>
            </a:r>
            <a:endParaRPr lang="en-US" sz="3200" b="1"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644101" y="744433"/>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14613" y="2548218"/>
            <a:ext cx="7515225" cy="1755417"/>
          </a:xfrm>
          <a:prstGeom prst="rect">
            <a:avLst/>
          </a:prstGeom>
          <a:noFill/>
        </p:spPr>
        <p:txBody>
          <a:bodyPr wrap="square">
            <a:spAutoFit/>
          </a:bodyPr>
          <a:lstStyle/>
          <a:p>
            <a:pPr algn="just">
              <a:lnSpc>
                <a:spcPct val="115000"/>
              </a:lnSpc>
              <a:spcBef>
                <a:spcPts val="600"/>
              </a:spcBef>
              <a:spcAft>
                <a:spcPts val="600"/>
              </a:spcAft>
            </a:pP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VIẾT BÁO CÁO VÀ THUYẾT TRÌNH KẾT QUẢ NGHIÊN CỨU VỀ MỘT VẤN ĐỀ VĂN HỌC DÂN GIAN</a:t>
            </a:r>
            <a:endParaRPr lang="en-U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descr="Screenshot_1"/>
          <p:cNvPicPr>
            <a:picLocks noChangeAspect="1"/>
          </p:cNvPicPr>
          <p:nvPr/>
        </p:nvPicPr>
        <p:blipFill>
          <a:blip r:embed="rId1"/>
          <a:stretch>
            <a:fillRect/>
          </a:stretch>
        </p:blipFill>
        <p:spPr>
          <a:xfrm>
            <a:off x="815975" y="883285"/>
            <a:ext cx="10559415" cy="5293360"/>
          </a:xfrm>
          <a:prstGeom prst="rect">
            <a:avLst/>
          </a:prstGeom>
        </p:spPr>
      </p:pic>
      <p:pic>
        <p:nvPicPr>
          <p:cNvPr id="5" name="Picture 4"/>
          <p:cNvPicPr>
            <a:picLocks noChangeAspect="1"/>
          </p:cNvPicPr>
          <p:nvPr/>
        </p:nvPicPr>
        <p:blipFill>
          <a:blip r:embed="rId2"/>
          <a:stretch>
            <a:fillRect/>
          </a:stretch>
        </p:blipFill>
        <p:spPr>
          <a:xfrm>
            <a:off x="9201785" y="4459605"/>
            <a:ext cx="2347595" cy="23983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823183"/>
          <a:ext cx="10833101" cy="5090923"/>
        </p:xfrm>
        <a:graphic>
          <a:graphicData uri="http://schemas.openxmlformats.org/drawingml/2006/table">
            <a:tbl>
              <a:tblPr firstRow="1" firstCol="1" bandRow="1"/>
              <a:tblGrid>
                <a:gridCol w="3610261"/>
                <a:gridCol w="3611420"/>
                <a:gridCol w="3611420"/>
              </a:tblGrid>
              <a:tr h="0">
                <a:tc>
                  <a:txBody>
                    <a:bodyPr/>
                    <a:lstStyle/>
                    <a:p>
                      <a:pPr algn="ctr">
                        <a:lnSpc>
                          <a:spcPct val="115000"/>
                        </a:lnSpc>
                        <a:spcBef>
                          <a:spcPts val="600"/>
                        </a:spcBef>
                        <a:spcAft>
                          <a:spcPts val="6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60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600"/>
                        </a:spcBef>
                        <a:spcAft>
                          <a:spcPts val="60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em đã biết gì về việc nghiên cứu và viết báo cáo kết quả nghiên cứu về một vấn đề VHTĐ sau khi học xong phần thứ nhất?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 các từ khoá, cụm từ liên qua</a:t>
                      </a: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Bef>
                          <a:spcPts val="600"/>
                        </a:spcBef>
                        <a:spcAft>
                          <a:spcPts val="600"/>
                        </a:spcAft>
                        <a:buSzPts val="1400"/>
                        <a:buFont typeface="Times New Roman" panose="02020603050405020304" pitchFamily="18" charset="0"/>
                        <a:buNone/>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VHTĐ?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15000"/>
                        </a:lnSpc>
                        <a:spcBef>
                          <a:spcPts val="600"/>
                        </a:spcBef>
                        <a:spcAft>
                          <a:spcPts val="600"/>
                        </a:spcAft>
                        <a:buSzPts val="1400"/>
                        <a:buFont typeface="Times New Roman" panose="02020603050405020304" pitchFamily="18" charset="0"/>
                        <a:buNone/>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Bef>
                          <a:spcPts val="600"/>
                        </a:spcBef>
                        <a:spcAft>
                          <a:spcPts val="600"/>
                        </a:spcAft>
                        <a:buSzPts val="1400"/>
                        <a:buFont typeface="Times New Roman" panose="02020603050405020304" pitchFamily="18" charset="0"/>
                        <a:buNone/>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W.</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15000"/>
                        </a:lnSpc>
                        <a:spcBef>
                          <a:spcPts val="600"/>
                        </a:spcBef>
                        <a:spcAft>
                          <a:spcPts val="600"/>
                        </a:spcAft>
                        <a:buSzPts val="1400"/>
                        <a:buFont typeface="Times New Roman" panose="02020603050405020304" pitchFamily="18" charset="0"/>
                        <a:buNone/>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232249" y="128589"/>
            <a:ext cx="2635658"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KHỞI ĐỘNG</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Picture 101"/>
          <p:cNvPicPr/>
          <p:nvPr/>
        </p:nvPicPr>
        <p:blipFill>
          <a:blip r:embed="rId1"/>
          <a:stretch>
            <a:fillRect/>
          </a:stretch>
        </p:blipFill>
        <p:spPr>
          <a:xfrm>
            <a:off x="0" y="0"/>
            <a:ext cx="12096750" cy="6858000"/>
          </a:xfrm>
          <a:prstGeom prst="rect">
            <a:avLst/>
          </a:prstGeom>
          <a:noFill/>
          <a:ln w="9525">
            <a:noFill/>
          </a:ln>
        </p:spPr>
      </p:pic>
      <p:sp>
        <p:nvSpPr>
          <p:cNvPr id="11" name="TextBox 10"/>
          <p:cNvSpPr txBox="1"/>
          <p:nvPr/>
        </p:nvSpPr>
        <p:spPr>
          <a:xfrm>
            <a:off x="2876471" y="1222045"/>
            <a:ext cx="6093618" cy="1943096"/>
          </a:xfrm>
          <a:prstGeom prst="rect">
            <a:avLst/>
          </a:prstGeom>
          <a:noFill/>
        </p:spPr>
        <p:txBody>
          <a:bodyPr wrap="square">
            <a:spAutoFit/>
          </a:bodyPr>
          <a:p>
            <a:pPr algn="ctr">
              <a:lnSpc>
                <a:spcPct val="115000"/>
              </a:lnSpc>
              <a:spcBef>
                <a:spcPts val="600"/>
              </a:spcBef>
              <a:spcAft>
                <a:spcPts val="600"/>
              </a:spcAft>
            </a:pP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HÌNH THÀNH KIẾN THỨC</a:t>
            </a:r>
            <a:endParaRPr lang="en-US" sz="5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45" y="8890"/>
            <a:ext cx="12111355" cy="515620"/>
          </a:xfrm>
          <a:prstGeom prst="rect">
            <a:avLst/>
          </a:prstGeom>
          <a:noFill/>
        </p:spPr>
        <p:txBody>
          <a:bodyPr wrap="square">
            <a:spAutoFit/>
          </a:bodyPr>
          <a:lstStyle/>
          <a:p>
            <a:pPr algn="ctr">
              <a:lnSpc>
                <a:spcPct val="115000"/>
              </a:lnSpc>
              <a:spcBef>
                <a:spcPts val="600"/>
              </a:spcBef>
              <a:spcAft>
                <a:spcPts val="6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BÁO CÁO NGHIÊN CỨU VỀ MỘT VẤN ĐỀ VĂN HỌC TRUNG ĐẠI VIỆT NAM</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3" name="Text Box 102"/>
          <p:cNvSpPr txBox="1"/>
          <p:nvPr/>
        </p:nvSpPr>
        <p:spPr>
          <a:xfrm>
            <a:off x="205740" y="702945"/>
            <a:ext cx="11417935" cy="768350"/>
          </a:xfrm>
          <a:prstGeom prst="rect">
            <a:avLst/>
          </a:prstGeom>
          <a:noFill/>
          <a:ln w="9525">
            <a:noFill/>
          </a:ln>
        </p:spPr>
        <p:txBody>
          <a:bodyPr wrap="square">
            <a:spAutoFit/>
          </a:bodyPr>
          <a:p>
            <a:pPr indent="0"/>
            <a:r>
              <a:rPr lang="en-US" sz="2200" b="1">
                <a:solidFill>
                  <a:srgbClr val="0000FF"/>
                </a:solidFill>
                <a:latin typeface="Times New Roman" panose="02020603050405020304" pitchFamily="18" charset="0"/>
                <a:cs typeface="Calibri" panose="020F0502020204030204" pitchFamily="34" charset="0"/>
              </a:rPr>
              <a:t>I.TÌM HIỂU CHUNG VỀ CÁCH VIẾT BÁO CÁO NGHIÊN CỨU MỘT VẤN ĐỀ VĂN HỌC TRUNG ĐẠI VIỆT NAM</a:t>
            </a:r>
            <a:endParaRPr lang="en-US" sz="2200" b="1">
              <a:solidFill>
                <a:srgbClr val="0000FF"/>
              </a:solidFill>
              <a:latin typeface="Times New Roman" panose="02020603050405020304" pitchFamily="18" charset="0"/>
              <a:cs typeface="Calibri" panose="020F0502020204030204" pitchFamily="34" charset="0"/>
            </a:endParaRPr>
          </a:p>
        </p:txBody>
      </p:sp>
      <p:sp>
        <p:nvSpPr>
          <p:cNvPr id="4" name="Flowchart: Alternate Process 3"/>
          <p:cNvSpPr/>
          <p:nvPr/>
        </p:nvSpPr>
        <p:spPr>
          <a:xfrm>
            <a:off x="2317750" y="2188845"/>
            <a:ext cx="7620635" cy="4031615"/>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000"/>
              <a:t>Tìm hiểu Ngữ liệu tham khảo</a:t>
            </a:r>
            <a:endParaRPr lang="en-US" sz="3000"/>
          </a:p>
          <a:p>
            <a:pPr algn="ctr"/>
            <a:r>
              <a:rPr lang="en-US" sz="3000"/>
              <a:t>  Văn bản “Nhà thơ Phan Văn Trị và những bài thơ bút chiến với Tôn Thọ Tường”  (Theo Đoàn Lê Giang, in trong Nhà Thơ yêu nước Phan Văn Trị (1830-1910), Kỉ yếu hội thảo nhân dịp kỉ niệm lần thứ 115 ngày sinh và 75 ngày mất của Phan Văn Trị, tổ chức từ ngày 31/10/1985 đến ngày 2/11/1985 tại Cần Thơ)</a:t>
            </a:r>
            <a:endParaRPr lang="en-US" sz="30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 name="Picture 104"/>
          <p:cNvPicPr/>
          <p:nvPr/>
        </p:nvPicPr>
        <p:blipFill>
          <a:blip r:embed="rId1"/>
          <a:stretch>
            <a:fillRect/>
          </a:stretch>
        </p:blipFill>
        <p:spPr>
          <a:xfrm>
            <a:off x="-635" y="635"/>
            <a:ext cx="12193270" cy="6858000"/>
          </a:xfrm>
          <a:prstGeom prst="rect">
            <a:avLst/>
          </a:prstGeom>
          <a:noFill/>
          <a:ln w="9525">
            <a:noFill/>
          </a:ln>
        </p:spPr>
      </p:pic>
      <p:sp>
        <p:nvSpPr>
          <p:cNvPr id="2" name="Rounded Rectangle 1"/>
          <p:cNvSpPr/>
          <p:nvPr/>
        </p:nvSpPr>
        <p:spPr>
          <a:xfrm>
            <a:off x="733425" y="475615"/>
            <a:ext cx="11242675" cy="6229350"/>
          </a:xfrm>
          <a:prstGeom prst="roundRect">
            <a:avLst>
              <a:gd name="adj" fmla="val 40472"/>
            </a:avLst>
          </a:prstGeom>
          <a:blipFill rotWithShape="1">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08754" y="101674"/>
            <a:ext cx="9779303" cy="2156784"/>
          </a:xfrm>
          <a:prstGeom prst="ellipse">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 2: Ghi tên tác phẩm, tác giả văn học trung đại mà em biêt</a:t>
            </a:r>
            <a:endParaRPr lang="en-US" sz="24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69" name="Table 69"/>
          <p:cNvGraphicFramePr>
            <a:graphicFrameLocks noGrp="1"/>
          </p:cNvGraphicFramePr>
          <p:nvPr/>
        </p:nvGraphicFramePr>
        <p:xfrm>
          <a:off x="1194717" y="2603551"/>
          <a:ext cx="8128000" cy="313944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sz="4800">
                          <a:solidFill>
                            <a:srgbClr val="FF0000"/>
                          </a:solidFill>
                          <a:latin typeface="Times New Roman" panose="02020603050405020304" pitchFamily="18" charset="0"/>
                          <a:cs typeface="Times New Roman" panose="02020603050405020304" pitchFamily="18" charset="0"/>
                        </a:rPr>
                        <a:t>Tên tác phẩm</a:t>
                      </a:r>
                      <a:endParaRPr lang="en-US" sz="4800">
                        <a:solidFill>
                          <a:srgbClr val="FF0000"/>
                        </a:solidFill>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r>
                        <a:rPr lang="en-US" sz="4800">
                          <a:solidFill>
                            <a:srgbClr val="FF0000"/>
                          </a:solidFill>
                          <a:latin typeface="Times New Roman" panose="02020603050405020304" pitchFamily="18" charset="0"/>
                          <a:cs typeface="Times New Roman" panose="02020603050405020304" pitchFamily="18" charset="0"/>
                        </a:rPr>
                        <a:t>Tên tác giả</a:t>
                      </a:r>
                      <a:endParaRPr lang="en-US" sz="4800">
                        <a:solidFill>
                          <a:srgbClr val="FF0000"/>
                        </a:solidFill>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r>
              <a:tr h="370840">
                <a:tc>
                  <a:txBody>
                    <a:bodyPr/>
                    <a:lstStyle/>
                    <a:p>
                      <a:r>
                        <a:rPr lang="en-US" sz="3200"/>
                        <a:t>1.</a:t>
                      </a:r>
                      <a:endParaRPr lang="en-US" sz="3200"/>
                    </a:p>
                  </a:txBody>
                  <a:tcPr>
                    <a:solidFill>
                      <a:schemeClr val="accent2">
                        <a:lumMod val="20000"/>
                        <a:lumOff val="80000"/>
                      </a:schemeClr>
                    </a:solidFill>
                  </a:tcPr>
                </a:tc>
                <a:tc>
                  <a:txBody>
                    <a:bodyPr/>
                    <a:lstStyle/>
                    <a:p>
                      <a:endParaRPr lang="en-US" sz="3200"/>
                    </a:p>
                  </a:txBody>
                  <a:tcPr>
                    <a:solidFill>
                      <a:schemeClr val="accent2">
                        <a:lumMod val="20000"/>
                        <a:lumOff val="80000"/>
                      </a:schemeClr>
                    </a:solidFill>
                  </a:tcPr>
                </a:tc>
              </a:tr>
              <a:tr h="370840">
                <a:tc>
                  <a:txBody>
                    <a:bodyPr/>
                    <a:lstStyle/>
                    <a:p>
                      <a:r>
                        <a:rPr lang="en-US" sz="3200"/>
                        <a:t>2</a:t>
                      </a:r>
                      <a:endParaRPr lang="en-US" sz="3200"/>
                    </a:p>
                  </a:txBody>
                  <a:tcPr>
                    <a:solidFill>
                      <a:schemeClr val="accent2">
                        <a:lumMod val="20000"/>
                        <a:lumOff val="80000"/>
                      </a:schemeClr>
                    </a:solidFill>
                  </a:tcPr>
                </a:tc>
                <a:tc>
                  <a:txBody>
                    <a:bodyPr/>
                    <a:lstStyle/>
                    <a:p>
                      <a:endParaRPr lang="en-US" sz="3200"/>
                    </a:p>
                  </a:txBody>
                  <a:tcPr>
                    <a:solidFill>
                      <a:schemeClr val="accent2">
                        <a:lumMod val="20000"/>
                        <a:lumOff val="80000"/>
                      </a:schemeClr>
                    </a:solidFill>
                  </a:tcPr>
                </a:tc>
              </a:tr>
              <a:tr h="370840">
                <a:tc>
                  <a:txBody>
                    <a:bodyPr/>
                    <a:lstStyle/>
                    <a:p>
                      <a:r>
                        <a:rPr lang="en-US" sz="3200"/>
                        <a:t>3</a:t>
                      </a:r>
                      <a:endParaRPr lang="en-US" sz="3200"/>
                    </a:p>
                  </a:txBody>
                  <a:tcPr>
                    <a:solidFill>
                      <a:schemeClr val="accent2">
                        <a:lumMod val="20000"/>
                        <a:lumOff val="80000"/>
                      </a:schemeClr>
                    </a:solidFill>
                  </a:tcPr>
                </a:tc>
                <a:tc>
                  <a:txBody>
                    <a:bodyPr/>
                    <a:lstStyle/>
                    <a:p>
                      <a:endParaRPr lang="en-US" sz="3200"/>
                    </a:p>
                  </a:txBody>
                  <a:tcPr>
                    <a:solidFill>
                      <a:schemeClr val="accent2">
                        <a:lumMod val="20000"/>
                        <a:lumOff val="80000"/>
                      </a:schemeClr>
                    </a:solidFill>
                  </a:tcPr>
                </a:tc>
              </a:tr>
              <a:tr h="370840">
                <a:tc>
                  <a:txBody>
                    <a:bodyPr/>
                    <a:lstStyle/>
                    <a:p>
                      <a:r>
                        <a:rPr lang="en-US" sz="3200"/>
                        <a:t>……</a:t>
                      </a:r>
                      <a:endParaRPr lang="en-US" sz="3200"/>
                    </a:p>
                  </a:txBody>
                  <a:tcPr>
                    <a:solidFill>
                      <a:schemeClr val="accent2">
                        <a:lumMod val="20000"/>
                        <a:lumOff val="80000"/>
                      </a:schemeClr>
                    </a:solidFill>
                  </a:tcPr>
                </a:tc>
                <a:tc>
                  <a:txBody>
                    <a:bodyPr/>
                    <a:lstStyle/>
                    <a:p>
                      <a:r>
                        <a:rPr lang="en-US" sz="3200"/>
                        <a:t>……….</a:t>
                      </a:r>
                      <a:endParaRPr lang="en-US" sz="3200"/>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anim calcmode="lin" valueType="num">
                                      <p:cBhvr>
                                        <p:cTn id="15" dur="1000" fill="hold"/>
                                        <p:tgtEl>
                                          <p:spTgt spid="69"/>
                                        </p:tgtEl>
                                        <p:attrNameLst>
                                          <p:attrName>ppt_x</p:attrName>
                                        </p:attrNameLst>
                                      </p:cBhvr>
                                      <p:tavLst>
                                        <p:tav tm="0">
                                          <p:val>
                                            <p:strVal val="#ppt_x"/>
                                          </p:val>
                                        </p:tav>
                                        <p:tav tm="100000">
                                          <p:val>
                                            <p:strVal val="#ppt_x"/>
                                          </p:val>
                                        </p:tav>
                                      </p:tavLst>
                                    </p:anim>
                                    <p:anim calcmode="lin" valueType="num">
                                      <p:cBhvr>
                                        <p:cTn id="1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Text Box 105"/>
          <p:cNvSpPr txBox="1"/>
          <p:nvPr/>
        </p:nvSpPr>
        <p:spPr>
          <a:xfrm>
            <a:off x="476250" y="1614805"/>
            <a:ext cx="10989945" cy="2245360"/>
          </a:xfrm>
          <a:prstGeom prst="rect">
            <a:avLst/>
          </a:prstGeom>
          <a:noFill/>
          <a:ln w="9525">
            <a:noFill/>
          </a:ln>
        </p:spPr>
        <p:txBody>
          <a:bodyPr wrap="square">
            <a:spAutoFit/>
          </a:bodyPr>
          <a:p>
            <a:pPr indent="0" algn="just"/>
            <a:r>
              <a:rPr lang="en-US" sz="2800" b="0" i="1" u="sng">
                <a:solidFill>
                  <a:srgbClr val="333333"/>
                </a:solidFill>
                <a:latin typeface="Times New Roman" panose="02020603050405020304" pitchFamily="18" charset="0"/>
                <a:cs typeface="sans-serif" charset="0"/>
              </a:rPr>
              <a:t>Trả lời:</a:t>
            </a:r>
            <a:r>
              <a:rPr lang="en-US" sz="2800" b="0">
                <a:solidFill>
                  <a:srgbClr val="333333"/>
                </a:solidFill>
                <a:latin typeface="Times New Roman" panose="02020603050405020304" pitchFamily="18" charset="0"/>
                <a:cs typeface="sans-serif" charset="0"/>
              </a:rPr>
              <a:t>- Bài viết trên nghiên cứu về nhà thơ Phan văn Trị và những bài thơ chiến với Tôn Thọ Tường.- Câu hỏi nghiên cứu:  Thơ xướng họa giữa Phan Văn Trị và Tôn Thọ Tường có gì khác biệt so với thơ xướng họa thời trung đại?</a:t>
            </a:r>
            <a:endParaRPr lang="en-US" sz="2800"/>
          </a:p>
        </p:txBody>
      </p:sp>
      <p:sp>
        <p:nvSpPr>
          <p:cNvPr id="2" name="Text Box 1"/>
          <p:cNvSpPr txBox="1"/>
          <p:nvPr/>
        </p:nvSpPr>
        <p:spPr>
          <a:xfrm>
            <a:off x="534035" y="756285"/>
            <a:ext cx="10989945" cy="953135"/>
          </a:xfrm>
          <a:prstGeom prst="rect">
            <a:avLst/>
          </a:prstGeom>
          <a:noFill/>
          <a:ln w="9525">
            <a:noFill/>
          </a:ln>
        </p:spPr>
        <p:txBody>
          <a:bodyPr wrap="square">
            <a:spAutoFit/>
          </a:bodyPr>
          <a:p>
            <a:pPr indent="0" algn="just"/>
            <a:r>
              <a:rPr lang="en-US" sz="2800" b="1">
                <a:solidFill>
                  <a:srgbClr val="333333"/>
                </a:solidFill>
                <a:latin typeface="Times New Roman" panose="02020603050405020304" pitchFamily="18" charset="0"/>
                <a:cs typeface="sans-serif" charset="0"/>
              </a:rPr>
              <a:t>Câu hỏi 1.</a:t>
            </a:r>
            <a:r>
              <a:rPr lang="en-US" sz="2800" b="0">
                <a:solidFill>
                  <a:srgbClr val="333333"/>
                </a:solidFill>
                <a:latin typeface="Times New Roman" panose="02020603050405020304" pitchFamily="18" charset="0"/>
                <a:cs typeface="sans-serif" charset="0"/>
              </a:rPr>
              <a:t> </a:t>
            </a:r>
            <a:r>
              <a:rPr lang="en-US" sz="2800" b="1">
                <a:solidFill>
                  <a:srgbClr val="333333"/>
                </a:solidFill>
                <a:latin typeface="Times New Roman" panose="02020603050405020304" pitchFamily="18" charset="0"/>
                <a:cs typeface="sans-serif" charset="0"/>
              </a:rPr>
              <a:t>Bài viết trên nghiên cứu về vấn đề gì? Câu hỏi nghiên cứu là gì?</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6" grpId="0"/>
      <p:bldP spid="10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29285" y="367030"/>
            <a:ext cx="11039475" cy="5262245"/>
          </a:xfrm>
          <a:prstGeom prst="rect">
            <a:avLst/>
          </a:prstGeom>
          <a:noFill/>
          <a:ln w="9525">
            <a:noFill/>
          </a:ln>
        </p:spPr>
        <p:txBody>
          <a:bodyPr wrap="square">
            <a:spAutoFit/>
          </a:bodyPr>
          <a:p>
            <a:pPr indent="0" algn="just"/>
            <a:r>
              <a:rPr lang="en-US" sz="2800" b="1">
                <a:solidFill>
                  <a:srgbClr val="333333"/>
                </a:solidFill>
                <a:latin typeface="Times New Roman" panose="02020603050405020304" pitchFamily="18" charset="0"/>
                <a:cs typeface="sans-serif" charset="0"/>
              </a:rPr>
              <a:t>Câu hỏi 2:</a:t>
            </a:r>
            <a:r>
              <a:rPr lang="en-US" sz="2800" b="0">
                <a:solidFill>
                  <a:srgbClr val="333333"/>
                </a:solidFill>
                <a:latin typeface="Times New Roman" panose="02020603050405020304" pitchFamily="18" charset="0"/>
                <a:cs typeface="sans-serif" charset="0"/>
              </a:rPr>
              <a:t> </a:t>
            </a:r>
            <a:r>
              <a:rPr lang="en-US" sz="2800" b="1">
                <a:solidFill>
                  <a:srgbClr val="333333"/>
                </a:solidFill>
                <a:latin typeface="Times New Roman" panose="02020603050405020304" pitchFamily="18" charset="0"/>
                <a:cs typeface="sans-serif" charset="0"/>
              </a:rPr>
              <a:t>Tóm tắt ý chính của bài viết. Từ đó, nêu nhận xét về bố cục của văn bản.</a:t>
            </a:r>
            <a:endParaRPr lang="en-US" sz="2800" b="1" i="1" u="sng">
              <a:solidFill>
                <a:srgbClr val="333333"/>
              </a:solidFill>
              <a:latin typeface="Times New Roman" panose="02020603050405020304" pitchFamily="18" charset="0"/>
              <a:cs typeface="sans-serif" charset="0"/>
            </a:endParaRPr>
          </a:p>
          <a:p>
            <a:pPr indent="0" algn="just"/>
            <a:r>
              <a:rPr lang="en-US" sz="2800" b="0" i="1" u="sng">
                <a:solidFill>
                  <a:srgbClr val="333333"/>
                </a:solidFill>
                <a:latin typeface="Times New Roman" panose="02020603050405020304" pitchFamily="18" charset="0"/>
                <a:cs typeface="sans-serif" charset="0"/>
              </a:rPr>
              <a:t>Trả lời:</a:t>
            </a:r>
            <a:r>
              <a:rPr lang="en-US" sz="2800" b="1">
                <a:solidFill>
                  <a:srgbClr val="333333"/>
                </a:solidFill>
                <a:latin typeface="Times New Roman" panose="02020603050405020304" pitchFamily="18" charset="0"/>
                <a:cs typeface="sans-serif" charset="0"/>
              </a:rPr>
              <a:t>Tóm tắt:</a:t>
            </a:r>
            <a:r>
              <a:rPr lang="en-US" sz="2800" b="0">
                <a:solidFill>
                  <a:srgbClr val="333333"/>
                </a:solidFill>
                <a:latin typeface="Times New Roman" panose="02020603050405020304" pitchFamily="18" charset="0"/>
                <a:cs typeface="sans-serif" charset="0"/>
              </a:rPr>
              <a:t>Phan Văn Trị sáng tác không nhiều nhưng có những đóng góp nổi bật bởi những bài thơ yêu nước, đặc biệt là những bài thơ bút chiến với Tôn Thọ Tường. Trong đó, nhiều bài có thể xem là mẫu mực của lối thơ xướng họa truyền thống, thể hiện không chỉ cái tài, cái trí mà còn cả cái tâm, cái đạo của ông.- Bố cục chia ra làm 3 phần: + Nhà thơ yêu nước+ Ba mạng sáng tác thơ của Phan Văn Trị+ Thơ bút chiến của Phan văn Trị</a:t>
            </a:r>
            <a:endParaRPr 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97510" y="171450"/>
            <a:ext cx="11599545" cy="2676525"/>
          </a:xfrm>
          <a:prstGeom prst="rect">
            <a:avLst/>
          </a:prstGeom>
          <a:noFill/>
          <a:ln w="9525">
            <a:noFill/>
          </a:ln>
        </p:spPr>
        <p:txBody>
          <a:bodyPr wrap="square">
            <a:spAutoFit/>
          </a:bodyPr>
          <a:p>
            <a:pPr indent="0" algn="just"/>
            <a:r>
              <a:rPr lang="en-US" sz="2800" b="1">
                <a:solidFill>
                  <a:srgbClr val="333333"/>
                </a:solidFill>
                <a:latin typeface="Times New Roman" panose="02020603050405020304" pitchFamily="18" charset="0"/>
                <a:cs typeface="sans-serif" charset="0"/>
              </a:rPr>
              <a:t>Câu hỏi 3: Nêu nội dung chính của phần giới thiệu và phần kết luận.</a:t>
            </a:r>
            <a:endParaRPr lang="en-US" sz="2800" b="1" i="1" u="sng">
              <a:solidFill>
                <a:srgbClr val="333333"/>
              </a:solidFill>
              <a:latin typeface="Times New Roman" panose="02020603050405020304" pitchFamily="18" charset="0"/>
              <a:cs typeface="sans-serif" charset="0"/>
            </a:endParaRPr>
          </a:p>
          <a:p>
            <a:pPr indent="0" algn="just"/>
            <a:r>
              <a:rPr lang="en-US" sz="2800" b="0" i="1" u="sng">
                <a:solidFill>
                  <a:srgbClr val="333333"/>
                </a:solidFill>
                <a:latin typeface="Times New Roman" panose="02020603050405020304" pitchFamily="18" charset="0"/>
                <a:cs typeface="sans-serif" charset="0"/>
              </a:rPr>
              <a:t>Trả lời:</a:t>
            </a:r>
            <a:r>
              <a:rPr lang="en-US" sz="2800" b="0">
                <a:solidFill>
                  <a:srgbClr val="333333"/>
                </a:solidFill>
                <a:latin typeface="Times New Roman" panose="02020603050405020304" pitchFamily="18" charset="0"/>
                <a:cs typeface="sans-serif" charset="0"/>
              </a:rPr>
              <a:t>- Giới thiệu khái quát về tác giả ở phần giới thiệu,vấn đề cần nghiên cứu, tác phẩm nghiên cứu.- Phần kết luận được tác giả tổng kết lại vấn đề nêu lên những di sản và đóng góp của ông cho thế hệ sau.</a:t>
            </a:r>
            <a:endParaRPr lang="en-US" sz="2800"/>
          </a:p>
        </p:txBody>
      </p:sp>
      <p:sp>
        <p:nvSpPr>
          <p:cNvPr id="4" name="Text Box 3"/>
          <p:cNvSpPr txBox="1"/>
          <p:nvPr/>
        </p:nvSpPr>
        <p:spPr>
          <a:xfrm>
            <a:off x="397510" y="3233420"/>
            <a:ext cx="11598910" cy="2676525"/>
          </a:xfrm>
          <a:prstGeom prst="rect">
            <a:avLst/>
          </a:prstGeom>
          <a:noFill/>
          <a:ln w="9525">
            <a:noFill/>
          </a:ln>
        </p:spPr>
        <p:txBody>
          <a:bodyPr wrap="square">
            <a:spAutoFit/>
          </a:bodyPr>
          <a:p>
            <a:pPr indent="0" algn="just"/>
            <a:r>
              <a:rPr lang="en-US" sz="2800" b="1">
                <a:solidFill>
                  <a:srgbClr val="333333"/>
                </a:solidFill>
                <a:latin typeface="Times New Roman" panose="02020603050405020304" pitchFamily="18" charset="0"/>
                <a:cs typeface="sans-serif" charset="0"/>
              </a:rPr>
              <a:t>Câu hỏi 4:</a:t>
            </a:r>
            <a:r>
              <a:rPr lang="en-US" sz="2800" b="0">
                <a:solidFill>
                  <a:srgbClr val="333333"/>
                </a:solidFill>
                <a:latin typeface="Times New Roman" panose="02020603050405020304" pitchFamily="18" charset="0"/>
                <a:cs typeface="sans-serif" charset="0"/>
              </a:rPr>
              <a:t> </a:t>
            </a:r>
            <a:r>
              <a:rPr lang="en-US" sz="2800" b="1">
                <a:solidFill>
                  <a:srgbClr val="333333"/>
                </a:solidFill>
                <a:latin typeface="Times New Roman" panose="02020603050405020304" pitchFamily="18" charset="0"/>
                <a:cs typeface="sans-serif" charset="0"/>
              </a:rPr>
              <a:t>Trong văn bản, tác giả đã trình bày cuộc bút chiến theo trình tự nào? Cách trình bày đó có ưu thế gì?</a:t>
            </a:r>
            <a:endParaRPr lang="en-US" sz="2800" b="1" i="1" u="sng">
              <a:solidFill>
                <a:srgbClr val="333333"/>
              </a:solidFill>
              <a:latin typeface="Times New Roman" panose="02020603050405020304" pitchFamily="18" charset="0"/>
              <a:cs typeface="sans-serif" charset="0"/>
            </a:endParaRPr>
          </a:p>
          <a:p>
            <a:pPr indent="0" algn="just"/>
            <a:r>
              <a:rPr lang="en-US" sz="2800" b="0" i="1" u="sng">
                <a:solidFill>
                  <a:srgbClr val="333333"/>
                </a:solidFill>
                <a:latin typeface="Times New Roman" panose="02020603050405020304" pitchFamily="18" charset="0"/>
                <a:cs typeface="sans-serif" charset="0"/>
              </a:rPr>
              <a:t>Trả lời:</a:t>
            </a:r>
            <a:r>
              <a:rPr lang="en-US" sz="2800" b="0">
                <a:solidFill>
                  <a:srgbClr val="333333"/>
                </a:solidFill>
                <a:latin typeface="Times New Roman" panose="02020603050405020304" pitchFamily="18" charset="0"/>
                <a:cs typeface="sans-serif" charset="0"/>
              </a:rPr>
              <a:t>- Tác giả đã trình bày cuộc bút triến theo trình tự các năm, một lịch sử văn bản. Điều đó giúp người đọc có thể theo dõi được quá trình sáng tác của ông một cách cụ thể nhất.</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P spid="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Text Box 105"/>
          <p:cNvSpPr txBox="1"/>
          <p:nvPr/>
        </p:nvSpPr>
        <p:spPr>
          <a:xfrm>
            <a:off x="375285" y="361315"/>
            <a:ext cx="11097895" cy="2245360"/>
          </a:xfrm>
          <a:prstGeom prst="rect">
            <a:avLst/>
          </a:prstGeom>
          <a:noFill/>
          <a:ln w="9525">
            <a:noFill/>
          </a:ln>
        </p:spPr>
        <p:txBody>
          <a:bodyPr wrap="square">
            <a:spAutoFit/>
          </a:bodyPr>
          <a:p>
            <a:pPr indent="0" algn="just"/>
            <a:r>
              <a:rPr lang="en-US" sz="2800" b="1">
                <a:solidFill>
                  <a:srgbClr val="333333"/>
                </a:solidFill>
                <a:latin typeface="Times New Roman" panose="02020603050405020304" pitchFamily="18" charset="0"/>
                <a:cs typeface="sans-serif" charset="0"/>
              </a:rPr>
              <a:t>Câu hỏi 5:</a:t>
            </a:r>
            <a:r>
              <a:rPr lang="en-US" sz="2800" b="0">
                <a:solidFill>
                  <a:srgbClr val="333333"/>
                </a:solidFill>
                <a:latin typeface="Times New Roman" panose="02020603050405020304" pitchFamily="18" charset="0"/>
                <a:cs typeface="sans-serif" charset="0"/>
              </a:rPr>
              <a:t> </a:t>
            </a:r>
            <a:r>
              <a:rPr lang="en-US" sz="2800" b="1">
                <a:solidFill>
                  <a:srgbClr val="333333"/>
                </a:solidFill>
                <a:latin typeface="Times New Roman" panose="02020603050405020304" pitchFamily="18" charset="0"/>
                <a:cs typeface="sans-serif" charset="0"/>
              </a:rPr>
              <a:t>Xác định phương pháp chủ yếu sử dụng để trình bày kết quả nghiên cứu ở mục 3 của bài viết.</a:t>
            </a:r>
            <a:endParaRPr lang="en-US" sz="2800" b="1" i="1" u="sng">
              <a:solidFill>
                <a:srgbClr val="333333"/>
              </a:solidFill>
              <a:latin typeface="Times New Roman" panose="02020603050405020304" pitchFamily="18" charset="0"/>
              <a:cs typeface="sans-serif" charset="0"/>
            </a:endParaRPr>
          </a:p>
          <a:p>
            <a:pPr indent="0" algn="just"/>
            <a:r>
              <a:rPr lang="en-US" sz="2800" b="0" i="1" u="sng">
                <a:solidFill>
                  <a:srgbClr val="333333"/>
                </a:solidFill>
                <a:latin typeface="Times New Roman" panose="02020603050405020304" pitchFamily="18" charset="0"/>
                <a:cs typeface="sans-serif" charset="0"/>
              </a:rPr>
              <a:t>Trả lời:</a:t>
            </a:r>
            <a:r>
              <a:rPr lang="en-US" sz="2800" b="0">
                <a:solidFill>
                  <a:srgbClr val="333333"/>
                </a:solidFill>
                <a:latin typeface="Times New Roman" panose="02020603050405020304" pitchFamily="18" charset="0"/>
                <a:cs typeface="sans-serif" charset="0"/>
              </a:rPr>
              <a:t>- Phương pháp chủ yếu ở mục 3 là so sánh, đối chiếu hai văn bản tiêu biểu- Phân tích, so sánh : sự tương phản giữa hai hình tượng nhân vật.</a:t>
            </a:r>
            <a:endParaRPr lang="en-US" sz="2800"/>
          </a:p>
        </p:txBody>
      </p:sp>
      <p:sp>
        <p:nvSpPr>
          <p:cNvPr id="3" name="Text Box 2"/>
          <p:cNvSpPr txBox="1"/>
          <p:nvPr/>
        </p:nvSpPr>
        <p:spPr>
          <a:xfrm>
            <a:off x="462280" y="3508375"/>
            <a:ext cx="11155680" cy="2245360"/>
          </a:xfrm>
          <a:prstGeom prst="rect">
            <a:avLst/>
          </a:prstGeom>
          <a:noFill/>
          <a:ln w="9525">
            <a:noFill/>
          </a:ln>
        </p:spPr>
        <p:txBody>
          <a:bodyPr wrap="square">
            <a:spAutoFit/>
          </a:bodyPr>
          <a:p>
            <a:pPr indent="0" algn="just"/>
            <a:r>
              <a:rPr lang="en-US" sz="2800" b="1">
                <a:solidFill>
                  <a:srgbClr val="333333"/>
                </a:solidFill>
                <a:latin typeface="Times New Roman" panose="02020603050405020304" pitchFamily="18" charset="0"/>
                <a:cs typeface="sans-serif" charset="0"/>
              </a:rPr>
              <a:t>Câu hỏi 6:</a:t>
            </a:r>
            <a:r>
              <a:rPr lang="en-US" sz="2800" b="0">
                <a:solidFill>
                  <a:srgbClr val="333333"/>
                </a:solidFill>
                <a:latin typeface="Times New Roman" panose="02020603050405020304" pitchFamily="18" charset="0"/>
                <a:cs typeface="sans-serif" charset="0"/>
              </a:rPr>
              <a:t> </a:t>
            </a:r>
            <a:r>
              <a:rPr lang="en-US" sz="2800" b="1">
                <a:solidFill>
                  <a:srgbClr val="333333"/>
                </a:solidFill>
                <a:latin typeface="Times New Roman" panose="02020603050405020304" pitchFamily="18" charset="0"/>
                <a:cs typeface="sans-serif" charset="0"/>
              </a:rPr>
              <a:t>Phương pháp phân tích- tổng hợp và phương pháp so sánh đã được sử dụng như thế nào trong bài báo cáo trên?</a:t>
            </a:r>
            <a:endParaRPr lang="en-US" sz="2800" b="1" i="1" u="sng">
              <a:solidFill>
                <a:srgbClr val="333333"/>
              </a:solidFill>
              <a:latin typeface="Times New Roman" panose="02020603050405020304" pitchFamily="18" charset="0"/>
              <a:cs typeface="sans-serif" charset="0"/>
            </a:endParaRPr>
          </a:p>
          <a:p>
            <a:pPr indent="0" algn="just"/>
            <a:r>
              <a:rPr lang="en-US" sz="2800" b="0" i="1" u="sng">
                <a:solidFill>
                  <a:srgbClr val="333333"/>
                </a:solidFill>
                <a:latin typeface="Times New Roman" panose="02020603050405020304" pitchFamily="18" charset="0"/>
                <a:cs typeface="sans-serif" charset="0"/>
              </a:rPr>
              <a:t>Trả lời:</a:t>
            </a:r>
            <a:r>
              <a:rPr lang="en-US" sz="2800" b="0">
                <a:solidFill>
                  <a:srgbClr val="333333"/>
                </a:solidFill>
                <a:latin typeface="Times New Roman" panose="02020603050405020304" pitchFamily="18" charset="0"/>
                <a:cs typeface="sans-serif" charset="0"/>
              </a:rPr>
              <a:t>- Phương pháp phân tích được tác giả triển khai ở mục 10 của bài. Tổng kết lại vấn vấn đề đã được tác giả tổng hợp ở muc cuối cùng của bài báo cáo.</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Text Box 105"/>
          <p:cNvSpPr txBox="1"/>
          <p:nvPr/>
        </p:nvSpPr>
        <p:spPr>
          <a:xfrm>
            <a:off x="466090" y="1659890"/>
            <a:ext cx="11424920" cy="3538220"/>
          </a:xfrm>
          <a:prstGeom prst="rect">
            <a:avLst/>
          </a:prstGeom>
          <a:noFill/>
          <a:ln w="9525">
            <a:noFill/>
          </a:ln>
        </p:spPr>
        <p:txBody>
          <a:bodyPr wrap="square">
            <a:spAutoFit/>
          </a:bodyPr>
          <a:p>
            <a:pPr indent="0" algn="just"/>
            <a:r>
              <a:rPr lang="en-US" sz="2800" b="1">
                <a:solidFill>
                  <a:srgbClr val="333333"/>
                </a:solidFill>
                <a:latin typeface="Times New Roman" panose="02020603050405020304" pitchFamily="18" charset="0"/>
                <a:cs typeface="sans-serif" charset="0"/>
              </a:rPr>
              <a:t>Câu hỏi 7:</a:t>
            </a:r>
            <a:r>
              <a:rPr lang="en-US" sz="2800" b="0">
                <a:solidFill>
                  <a:srgbClr val="333333"/>
                </a:solidFill>
                <a:latin typeface="Times New Roman" panose="02020603050405020304" pitchFamily="18" charset="0"/>
                <a:cs typeface="sans-serif" charset="0"/>
              </a:rPr>
              <a:t> Bạn tiếp thu, học hỏi được những điều gì về cách viết một báo cáo nghiên cứu từ bài viết trên?</a:t>
            </a:r>
            <a:r>
              <a:rPr lang="en-US" sz="2800" b="0" i="1" u="sng">
                <a:solidFill>
                  <a:srgbClr val="333333"/>
                </a:solidFill>
                <a:latin typeface="Times New Roman" panose="02020603050405020304" pitchFamily="18" charset="0"/>
                <a:cs typeface="sans-serif" charset="0"/>
              </a:rPr>
              <a:t>Trả lời:</a:t>
            </a:r>
            <a:r>
              <a:rPr lang="en-US" sz="2800" b="0">
                <a:solidFill>
                  <a:srgbClr val="333333"/>
                </a:solidFill>
                <a:latin typeface="Times New Roman" panose="02020603050405020304" pitchFamily="18" charset="0"/>
                <a:cs typeface="sans-serif" charset="0"/>
              </a:rPr>
              <a:t>- </a:t>
            </a:r>
            <a:r>
              <a:rPr lang="en-US" sz="2800" b="0">
                <a:solidFill>
                  <a:srgbClr val="333333"/>
                </a:solidFill>
                <a:latin typeface="Times New Roman" panose="02020603050405020304" pitchFamily="18" charset="0"/>
                <a:cs typeface="sans-serif" charset="0"/>
              </a:rPr>
              <a:t>Qua bài báo cáo ta biết cách viết một bài báo cáo nghiên cứu về vấn đề văn học trung đại Việt Nam- Biết cách nêu được vấn đề, phạm vi nghiên cứu.- Giới thiệu chung về vấn đề nghiên cứu, tác giả, tác phẩm.- Các phương pháp phân tích- tổng hợp trong báo cáo.</a:t>
            </a:r>
            <a:endParaRPr 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 name="Picture 106"/>
          <p:cNvPicPr/>
          <p:nvPr/>
        </p:nvPicPr>
        <p:blipFill>
          <a:blip r:embed="rId1"/>
          <a:stretch>
            <a:fillRect/>
          </a:stretch>
        </p:blipFill>
        <p:spPr>
          <a:xfrm>
            <a:off x="-635" y="0"/>
            <a:ext cx="12192635" cy="6797675"/>
          </a:xfrm>
          <a:prstGeom prst="rect">
            <a:avLst/>
          </a:prstGeom>
          <a:noFill/>
          <a:ln w="9525">
            <a:noFill/>
          </a:ln>
        </p:spPr>
      </p:pic>
      <p:sp>
        <p:nvSpPr>
          <p:cNvPr id="108" name="Text Box 107"/>
          <p:cNvSpPr txBox="1"/>
          <p:nvPr/>
        </p:nvSpPr>
        <p:spPr>
          <a:xfrm>
            <a:off x="1866265" y="1822450"/>
            <a:ext cx="8942705" cy="18148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indent="0" algn="ctr"/>
            <a:endParaRPr lang="en-US" sz="2800" b="1">
              <a:latin typeface="#9Slide04 SFU TimesTen Bold" panose="00000700000000000000" charset="0"/>
              <a:ea typeface="SimSun" panose="02010600030101010101" pitchFamily="2" charset="-122"/>
              <a:cs typeface="#9Slide04 SFU TimesTen Bold" panose="00000700000000000000" charset="0"/>
            </a:endParaRPr>
          </a:p>
          <a:p>
            <a:pPr indent="0" algn="ctr"/>
            <a:r>
              <a:rPr lang="en-US" sz="2800" b="1">
                <a:latin typeface="#9Slide04 SFU TimesTen Bold" panose="00000700000000000000" charset="0"/>
                <a:ea typeface="SimSun" panose="02010600030101010101" pitchFamily="2" charset="-122"/>
                <a:cs typeface="#9Slide04 SFU TimesTen Bold" panose="00000700000000000000" charset="0"/>
              </a:rPr>
              <a:t>II. CÁCH THỨC VIẾT BÁO CÁO NGHIÊN CỨU MỘT VẤN ĐỀ VĂN HỌC TRUNG ĐẠI VIỆT NAM </a:t>
            </a:r>
            <a:endParaRPr lang="en-US" sz="2800" b="1">
              <a:latin typeface="#9Slide04 SFU TimesTen Bold" panose="00000700000000000000" charset="0"/>
              <a:ea typeface="SimSun" panose="02010600030101010101" pitchFamily="2" charset="-122"/>
              <a:cs typeface="#9Slide04 SFU TimesTen Bold" panose="00000700000000000000" charset="0"/>
            </a:endParaRPr>
          </a:p>
          <a:p>
            <a:pPr indent="0" algn="ctr"/>
            <a:endParaRPr lang="en-US" sz="2800">
              <a:latin typeface="#9Slide04 SFU TimesTen Bold" panose="00000700000000000000" charset="0"/>
              <a:cs typeface="#9Slide04 SFU TimesTen Bold" panose="00000700000000000000"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sp>
        <p:nvSpPr>
          <p:cNvPr id="129" name="Google Shape;129;p19"/>
          <p:cNvSpPr txBox="1"/>
          <p:nvPr>
            <p:ph type="body" idx="1"/>
          </p:nvPr>
        </p:nvSpPr>
        <p:spPr>
          <a:xfrm>
            <a:off x="4806533" y="1323635"/>
            <a:ext cx="3288800" cy="5244000"/>
          </a:xfrm>
          <a:prstGeom prst="rect">
            <a:avLst/>
          </a:prstGeom>
        </p:spPr>
        <p:txBody>
          <a:bodyPr spcFirstLastPara="1" wrap="square" lIns="121900" tIns="121900" rIns="121900" bIns="121900" anchor="t" anchorCtr="0">
            <a:noAutofit/>
          </a:bodyPr>
          <a:lstStyle/>
          <a:p>
            <a:pPr marL="0" lvl="0" indent="0" algn="l" rtl="0">
              <a:spcBef>
                <a:spcPts val="600"/>
              </a:spcBef>
              <a:spcAft>
                <a:spcPts val="0"/>
              </a:spcAft>
              <a:buNone/>
            </a:pPr>
            <a:r>
              <a:rPr lang="en-GB" b="1">
                <a:latin typeface="Times New Roman" panose="02020603050405020304" pitchFamily="18" charset="0"/>
                <a:cs typeface="Times New Roman" panose="02020603050405020304" pitchFamily="18" charset="0"/>
              </a:rPr>
              <a:t>Nêu phân tích, đánh giá, lí giải được một vấn đề văn học trung đại.</a:t>
            </a:r>
            <a:endParaRPr lang="en-GB" b="1">
              <a:latin typeface="Times New Roman" panose="02020603050405020304" pitchFamily="18" charset="0"/>
              <a:cs typeface="Times New Roman" panose="02020603050405020304" pitchFamily="18" charset="0"/>
            </a:endParaRPr>
          </a:p>
        </p:txBody>
      </p:sp>
      <p:sp>
        <p:nvSpPr>
          <p:cNvPr id="130" name="Google Shape;130;p19"/>
          <p:cNvSpPr txBox="1"/>
          <p:nvPr>
            <p:ph type="title"/>
          </p:nvPr>
        </p:nvSpPr>
        <p:spPr>
          <a:xfrm>
            <a:off x="1487293" y="1412773"/>
            <a:ext cx="2448400" cy="2542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b="1">
                <a:latin typeface="Times New Roman" panose="02020603050405020304" pitchFamily="18" charset="0"/>
                <a:cs typeface="Times New Roman" panose="02020603050405020304" pitchFamily="18" charset="0"/>
              </a:rPr>
              <a:t>Về nội dung:</a:t>
            </a:r>
            <a:endParaRPr lang="en-GB" b="1">
              <a:latin typeface="Times New Roman" panose="02020603050405020304" pitchFamily="18" charset="0"/>
              <a:cs typeface="Times New Roman" panose="02020603050405020304" pitchFamily="18" charset="0"/>
            </a:endParaRPr>
          </a:p>
        </p:txBody>
      </p:sp>
      <p:sp>
        <p:nvSpPr>
          <p:cNvPr id="132" name="Google Shape;132;p19"/>
          <p:cNvSpPr txBox="1"/>
          <p:nvPr>
            <p:ph type="sldNum" idx="12"/>
          </p:nvPr>
        </p:nvSpPr>
        <p:spPr>
          <a:xfrm>
            <a:off x="11381932" y="6333135"/>
            <a:ext cx="731600" cy="5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600"/>
            </a:fld>
            <a:endParaRPr lang="en-GB" sz="1600"/>
          </a:p>
        </p:txBody>
      </p:sp>
      <p:sp>
        <p:nvSpPr>
          <p:cNvPr id="3" name="TextBox 2"/>
          <p:cNvSpPr txBox="1"/>
          <p:nvPr/>
        </p:nvSpPr>
        <p:spPr>
          <a:xfrm>
            <a:off x="711835" y="102235"/>
            <a:ext cx="10768965" cy="586105"/>
          </a:xfrm>
          <a:prstGeom prst="rect">
            <a:avLst/>
          </a:prstGeom>
          <a:noFill/>
        </p:spPr>
        <p:txBody>
          <a:bodyPr wrap="square">
            <a:spAutoFit/>
          </a:bodyPr>
          <a:p>
            <a:pPr algn="just">
              <a:lnSpc>
                <a:spcPct val="115000"/>
              </a:lnSpc>
              <a:spcBef>
                <a:spcPts val="600"/>
              </a:spcBef>
              <a:spcAft>
                <a:spcPts val="600"/>
              </a:spcAf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1. Yêu cầu về nội dung và bố cục của một báo cáo nghiên cứu</a:t>
            </a:r>
            <a:r>
              <a:rPr lang="en-US" sz="2800" b="1" dirty="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20514" name="Picture 2" descr="%E5%B9%B3%E5%90%B3%E5%A4%A7%E8%AA%A5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50580" y="2624455"/>
            <a:ext cx="3662680" cy="3366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2467" name="Text Box 3"/>
          <p:cNvSpPr txBox="1"/>
          <p:nvPr/>
        </p:nvSpPr>
        <p:spPr>
          <a:xfrm>
            <a:off x="9188450" y="5990590"/>
            <a:ext cx="2705100" cy="461963"/>
          </a:xfrm>
          <a:prstGeom prst="rect">
            <a:avLst/>
          </a:prstGeom>
          <a:noFill/>
          <a:ln w="9525">
            <a:noFill/>
          </a:ln>
        </p:spPr>
        <p:txBody>
          <a:bodyPr lIns="91419" tIns="45709" rIns="91419" bIns="45709">
            <a:spAutoFit/>
          </a:bodyPr>
          <a:p>
            <a:pPr eaLnBrk="1" hangingPunct="1"/>
            <a:r>
              <a:rPr b="1" i="1" dirty="0">
                <a:latin typeface="Times New Roman" panose="02020603050405020304" pitchFamily="18" charset="0"/>
              </a:rPr>
              <a:t>Bình Ngô đại cáo</a:t>
            </a:r>
            <a:endParaRPr b="1" i="1" dirty="0">
              <a:latin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bldP spid="129" grpI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sp>
        <p:nvSpPr>
          <p:cNvPr id="129" name="Google Shape;129;p19"/>
          <p:cNvSpPr txBox="1"/>
          <p:nvPr>
            <p:ph type="body" idx="1"/>
          </p:nvPr>
        </p:nvSpPr>
        <p:spPr>
          <a:xfrm>
            <a:off x="4806533" y="1323000"/>
            <a:ext cx="3288800" cy="5244000"/>
          </a:xfrm>
          <a:prstGeom prst="rect">
            <a:avLst/>
          </a:prstGeom>
        </p:spPr>
        <p:txBody>
          <a:bodyPr spcFirstLastPara="1" wrap="square" lIns="121900" tIns="121900" rIns="121900" bIns="121900" anchor="t" anchorCtr="0">
            <a:noAutofit/>
          </a:bodyPr>
          <a:lstStyle/>
          <a:p>
            <a:pPr marL="0" lvl="0" indent="0" algn="l" rtl="0">
              <a:spcBef>
                <a:spcPts val="600"/>
              </a:spcBef>
              <a:spcAft>
                <a:spcPts val="0"/>
              </a:spcAft>
              <a:buNone/>
            </a:pPr>
            <a:r>
              <a:rPr lang="en-GB" b="1">
                <a:latin typeface="Times New Roman" panose="02020603050405020304" pitchFamily="18" charset="0"/>
                <a:cs typeface="Times New Roman" panose="02020603050405020304" pitchFamily="18" charset="0"/>
              </a:rPr>
              <a:t>+ Trình bày được cơ sở lí luận và thực tiễn, phương pháp, nội dung kết quả nghiên cứu cùng những kết luận quan trọng một cách hệ thống, với các phần, chương/mục rõ ràng, lập luận chặt chẽ, diễn đạt mạch lạc.</a:t>
            </a:r>
            <a:endParaRPr lang="en-GB" b="1">
              <a:latin typeface="Times New Roman" panose="02020603050405020304" pitchFamily="18" charset="0"/>
              <a:cs typeface="Times New Roman" panose="02020603050405020304" pitchFamily="18" charset="0"/>
            </a:endParaRPr>
          </a:p>
        </p:txBody>
      </p:sp>
      <p:sp>
        <p:nvSpPr>
          <p:cNvPr id="130" name="Google Shape;130;p19"/>
          <p:cNvSpPr txBox="1"/>
          <p:nvPr>
            <p:ph type="title"/>
          </p:nvPr>
        </p:nvSpPr>
        <p:spPr>
          <a:xfrm>
            <a:off x="1487293" y="1412773"/>
            <a:ext cx="2448400" cy="2542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b="1">
                <a:latin typeface="Times New Roman" panose="02020603050405020304" pitchFamily="18" charset="0"/>
                <a:cs typeface="Times New Roman" panose="02020603050405020304" pitchFamily="18" charset="0"/>
              </a:rPr>
              <a:t>Về thể thức trình bày: </a:t>
            </a:r>
            <a:endParaRPr lang="en-GB" b="1">
              <a:latin typeface="Times New Roman" panose="02020603050405020304" pitchFamily="18" charset="0"/>
              <a:cs typeface="Times New Roman" panose="02020603050405020304" pitchFamily="18" charset="0"/>
            </a:endParaRPr>
          </a:p>
        </p:txBody>
      </p:sp>
      <p:sp>
        <p:nvSpPr>
          <p:cNvPr id="132" name="Google Shape;132;p19"/>
          <p:cNvSpPr txBox="1"/>
          <p:nvPr>
            <p:ph type="sldNum" idx="12"/>
          </p:nvPr>
        </p:nvSpPr>
        <p:spPr>
          <a:xfrm>
            <a:off x="11381932" y="6333135"/>
            <a:ext cx="731600" cy="5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600"/>
            </a:fld>
            <a:endParaRPr lang="en-GB" sz="1600"/>
          </a:p>
        </p:txBody>
      </p:sp>
      <p:sp>
        <p:nvSpPr>
          <p:cNvPr id="3" name="TextBox 2"/>
          <p:cNvSpPr txBox="1"/>
          <p:nvPr/>
        </p:nvSpPr>
        <p:spPr>
          <a:xfrm>
            <a:off x="711835" y="102235"/>
            <a:ext cx="10768965" cy="586105"/>
          </a:xfrm>
          <a:prstGeom prst="rect">
            <a:avLst/>
          </a:prstGeom>
          <a:noFill/>
        </p:spPr>
        <p:txBody>
          <a:bodyPr wrap="square">
            <a:spAutoFit/>
          </a:bodyPr>
          <a:p>
            <a:pPr algn="just">
              <a:lnSpc>
                <a:spcPct val="115000"/>
              </a:lnSpc>
              <a:spcBef>
                <a:spcPts val="600"/>
              </a:spcBef>
              <a:spcAft>
                <a:spcPts val="600"/>
              </a:spcAf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1. Yêu cầu về nội dung và bố cục của một báo cáo nghiên cứu</a:t>
            </a:r>
            <a:r>
              <a:rPr lang="en-US" sz="2800" b="1" dirty="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Google Shape;129;p19"/>
          <p:cNvSpPr txBox="1"/>
          <p:nvPr/>
        </p:nvSpPr>
        <p:spPr>
          <a:xfrm>
            <a:off x="8468360" y="1412875"/>
            <a:ext cx="3288665" cy="1737995"/>
          </a:xfrm>
          <a:prstGeom prst="rect">
            <a:avLst/>
          </a:prstGeom>
        </p:spPr>
        <p:txBody>
          <a:bodyPr vert="horz" wrap="square" lIns="121900" tIns="121900" rIns="121900" bIns="121900" rtlCol="0" anchor="t" anchorCtr="0">
            <a:noAutofit/>
          </a:bodyPr>
          <a:lstStyle>
            <a:lvl1pPr marL="609600" lvl="0" indent="-457200" algn="l" defTabSz="914400" rtl="0" eaLnBrk="1" latinLnBrk="0" hangingPunct="1">
              <a:lnSpc>
                <a:spcPct val="90000"/>
              </a:lnSpc>
              <a:spcBef>
                <a:spcPts val="800"/>
              </a:spcBef>
              <a:spcAft>
                <a:spcPts val="0"/>
              </a:spcAft>
              <a:buSzPts val="1800"/>
              <a:buFont typeface="Arial" panose="020B0604020202020204" pitchFamily="34" charset="0"/>
              <a:buChar char="▫"/>
              <a:defRPr sz="2400" kern="1200">
                <a:solidFill>
                  <a:schemeClr val="tx1"/>
                </a:solidFill>
                <a:latin typeface="+mn-lt"/>
                <a:ea typeface="+mn-ea"/>
                <a:cs typeface="+mn-cs"/>
              </a:defRPr>
            </a:lvl1pPr>
            <a:lvl2pPr marL="1219200" lvl="1"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828800" lvl="2"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3pPr>
            <a:lvl4pPr marL="2438400" lvl="3"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4pPr>
            <a:lvl5pPr marL="3048000" lvl="4"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5pPr>
            <a:lvl6pPr marL="3657600" lvl="5"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6pPr>
            <a:lvl7pPr marL="4267200" lvl="6"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7pPr>
            <a:lvl8pPr marL="4876800" lvl="7"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8pPr>
            <a:lvl9pPr marL="5486400" lvl="8"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600"/>
              </a:spcBef>
              <a:spcAft>
                <a:spcPts val="0"/>
              </a:spcAft>
              <a:buNone/>
            </a:pPr>
            <a:r>
              <a:rPr lang="en-GB" b="1">
                <a:latin typeface="Times New Roman" panose="02020603050405020304" pitchFamily="18" charset="0"/>
                <a:cs typeface="Times New Roman" panose="02020603050405020304" pitchFamily="18" charset="0"/>
              </a:rPr>
              <a:t>+ Đưa ra được những lí lẽ và bằng chứng đa dạng, thuyết phục để làm sáng tỏ luận điểm.</a:t>
            </a:r>
            <a:endParaRPr lang="en-GB" b="1">
              <a:latin typeface="Times New Roman" panose="02020603050405020304" pitchFamily="18" charset="0"/>
              <a:cs typeface="Times New Roman" panose="02020603050405020304" pitchFamily="18" charset="0"/>
            </a:endParaRPr>
          </a:p>
        </p:txBody>
      </p:sp>
      <p:sp>
        <p:nvSpPr>
          <p:cNvPr id="2" name="Google Shape;129;p19"/>
          <p:cNvSpPr txBox="1"/>
          <p:nvPr/>
        </p:nvSpPr>
        <p:spPr>
          <a:xfrm>
            <a:off x="8557260" y="3075940"/>
            <a:ext cx="3288665" cy="1737995"/>
          </a:xfrm>
          <a:prstGeom prst="rect">
            <a:avLst/>
          </a:prstGeom>
        </p:spPr>
        <p:txBody>
          <a:bodyPr vert="horz" wrap="square" lIns="121900" tIns="121900" rIns="121900" bIns="121900" rtlCol="0" anchor="t" anchorCtr="0">
            <a:noAutofit/>
          </a:bodyPr>
          <a:lstStyle>
            <a:lvl1pPr marL="609600" lvl="0" indent="-457200" algn="l" defTabSz="914400" rtl="0" eaLnBrk="1" latinLnBrk="0" hangingPunct="1">
              <a:lnSpc>
                <a:spcPct val="90000"/>
              </a:lnSpc>
              <a:spcBef>
                <a:spcPts val="800"/>
              </a:spcBef>
              <a:spcAft>
                <a:spcPts val="0"/>
              </a:spcAft>
              <a:buSzPts val="1800"/>
              <a:buFont typeface="Arial" panose="020B0604020202020204" pitchFamily="34" charset="0"/>
              <a:buChar char="▫"/>
              <a:defRPr sz="2400" kern="1200">
                <a:solidFill>
                  <a:schemeClr val="tx1"/>
                </a:solidFill>
                <a:latin typeface="+mn-lt"/>
                <a:ea typeface="+mn-ea"/>
                <a:cs typeface="+mn-cs"/>
              </a:defRPr>
            </a:lvl1pPr>
            <a:lvl2pPr marL="1219200" lvl="1"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828800" lvl="2"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3pPr>
            <a:lvl4pPr marL="2438400" lvl="3"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4pPr>
            <a:lvl5pPr marL="3048000" lvl="4"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5pPr>
            <a:lvl6pPr marL="3657600" lvl="5"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6pPr>
            <a:lvl7pPr marL="4267200" lvl="6"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7pPr>
            <a:lvl8pPr marL="4876800" lvl="7"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8pPr>
            <a:lvl9pPr marL="5486400" lvl="8"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600"/>
              </a:spcBef>
              <a:spcAft>
                <a:spcPts val="0"/>
              </a:spcAft>
              <a:buNone/>
            </a:pPr>
            <a:r>
              <a:rPr lang="en-GB" b="1">
                <a:latin typeface="Times New Roman" panose="02020603050405020304" pitchFamily="18" charset="0"/>
                <a:cs typeface="Times New Roman" panose="02020603050405020304" pitchFamily="18" charset="0"/>
              </a:rPr>
              <a:t>+ Có sử dụng các phư</a:t>
            </a:r>
            <a:r>
              <a:rPr lang="en-US" altLang="en-GB" b="1">
                <a:latin typeface="Times New Roman" panose="02020603050405020304" pitchFamily="18" charset="0"/>
                <a:cs typeface="Times New Roman" panose="02020603050405020304" pitchFamily="18" charset="0"/>
              </a:rPr>
              <a:t>ơ</a:t>
            </a:r>
            <a:r>
              <a:rPr lang="en-GB" b="1">
                <a:latin typeface="Times New Roman" panose="02020603050405020304" pitchFamily="18" charset="0"/>
                <a:cs typeface="Times New Roman" panose="02020603050405020304" pitchFamily="18" charset="0"/>
              </a:rPr>
              <a:t>ng tiện liên kết hợp lí để giúp người đọc nhận ra mạch lập luận.</a:t>
            </a:r>
            <a:endParaRPr lang="en-GB" b="1">
              <a:latin typeface="Times New Roman" panose="02020603050405020304" pitchFamily="18" charset="0"/>
              <a:cs typeface="Times New Roman" panose="02020603050405020304" pitchFamily="18" charset="0"/>
            </a:endParaRPr>
          </a:p>
        </p:txBody>
      </p:sp>
      <p:sp>
        <p:nvSpPr>
          <p:cNvPr id="4" name="Google Shape;129;p19"/>
          <p:cNvSpPr txBox="1"/>
          <p:nvPr/>
        </p:nvSpPr>
        <p:spPr>
          <a:xfrm>
            <a:off x="8702040" y="4975860"/>
            <a:ext cx="3288665" cy="1737995"/>
          </a:xfrm>
          <a:prstGeom prst="rect">
            <a:avLst/>
          </a:prstGeom>
        </p:spPr>
        <p:txBody>
          <a:bodyPr vert="horz" wrap="square" lIns="121900" tIns="121900" rIns="121900" bIns="121900" rtlCol="0" anchor="t" anchorCtr="0">
            <a:noAutofit/>
          </a:bodyPr>
          <a:lstStyle>
            <a:lvl1pPr marL="609600" lvl="0" indent="-457200" algn="l" defTabSz="914400" rtl="0" eaLnBrk="1" latinLnBrk="0" hangingPunct="1">
              <a:lnSpc>
                <a:spcPct val="90000"/>
              </a:lnSpc>
              <a:spcBef>
                <a:spcPts val="800"/>
              </a:spcBef>
              <a:spcAft>
                <a:spcPts val="0"/>
              </a:spcAft>
              <a:buSzPts val="1800"/>
              <a:buFont typeface="Arial" panose="020B0604020202020204" pitchFamily="34" charset="0"/>
              <a:buChar char="▫"/>
              <a:defRPr sz="2400" kern="1200">
                <a:solidFill>
                  <a:schemeClr val="tx1"/>
                </a:solidFill>
                <a:latin typeface="+mn-lt"/>
                <a:ea typeface="+mn-ea"/>
                <a:cs typeface="+mn-cs"/>
              </a:defRPr>
            </a:lvl1pPr>
            <a:lvl2pPr marL="1219200" lvl="1"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828800" lvl="2"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3pPr>
            <a:lvl4pPr marL="2438400" lvl="3"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4pPr>
            <a:lvl5pPr marL="3048000" lvl="4"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5pPr>
            <a:lvl6pPr marL="3657600" lvl="5"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6pPr>
            <a:lvl7pPr marL="4267200" lvl="6"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7pPr>
            <a:lvl8pPr marL="4876800" lvl="7"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8pPr>
            <a:lvl9pPr marL="5486400" lvl="8"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600"/>
              </a:spcBef>
              <a:spcAft>
                <a:spcPts val="0"/>
              </a:spcAft>
              <a:buNone/>
            </a:pPr>
            <a:r>
              <a:rPr b="1">
                <a:latin typeface="Times New Roman" panose="02020603050405020304" pitchFamily="18" charset="0"/>
                <a:cs typeface="Times New Roman" panose="02020603050405020304" pitchFamily="18" charset="0"/>
              </a:rPr>
              <a:t>+ Trích dẫn, chú thích, danh mục tài liệu tham khảo đúng quy cách, có thể có thêm phụ lục.</a:t>
            </a:r>
            <a:endParaRPr b="1">
              <a:latin typeface="Times New Roman" panose="02020603050405020304" pitchFamily="18" charset="0"/>
              <a:cs typeface="Times New Roman" panose="02020603050405020304" pitchFamily="18" charset="0"/>
            </a:endParaRPr>
          </a:p>
        </p:txBody>
      </p:sp>
      <p:pic>
        <p:nvPicPr>
          <p:cNvPr id="63493" name="Picture 11" descr="Kết quả hình ảnh cho truyền kì mạn lục nguyễn dữ"/>
          <p:cNvPicPr>
            <a:picLocks noChangeAspect="1"/>
          </p:cNvPicPr>
          <p:nvPr/>
        </p:nvPicPr>
        <p:blipFill>
          <a:blip r:embed="rId1"/>
          <a:stretch>
            <a:fillRect/>
          </a:stretch>
        </p:blipFill>
        <p:spPr>
          <a:xfrm>
            <a:off x="0" y="3928110"/>
            <a:ext cx="1943735" cy="2929890"/>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bldP spid="129" grpId="1" build="p"/>
      <p:bldP spid="5" grpId="0"/>
      <p:bldP spid="5" grpId="1"/>
      <p:bldP spid="2" grpId="0"/>
      <p:bldP spid="2" grpId="1"/>
      <p:bldP spid="4" grpId="0"/>
      <p:bldP spid="4"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sp>
        <p:nvSpPr>
          <p:cNvPr id="129" name="Google Shape;129;p19"/>
          <p:cNvSpPr txBox="1"/>
          <p:nvPr>
            <p:ph type="body" idx="1"/>
          </p:nvPr>
        </p:nvSpPr>
        <p:spPr>
          <a:xfrm>
            <a:off x="4806315" y="1322705"/>
            <a:ext cx="3288665" cy="994410"/>
          </a:xfrm>
          <a:prstGeom prst="rect">
            <a:avLst/>
          </a:prstGeom>
        </p:spPr>
        <p:txBody>
          <a:bodyPr spcFirstLastPara="1" wrap="square" lIns="121900" tIns="121900" rIns="121900" bIns="121900" anchor="t" anchorCtr="0">
            <a:noAutofit/>
          </a:bodyPr>
          <a:lstStyle/>
          <a:p>
            <a:pPr marL="0" lvl="0" indent="0" algn="l" rtl="0">
              <a:spcBef>
                <a:spcPts val="600"/>
              </a:spcBef>
              <a:spcAft>
                <a:spcPts val="0"/>
              </a:spcAft>
              <a:buNone/>
            </a:pPr>
            <a:r>
              <a:rPr lang="en-GB" b="1">
                <a:latin typeface="Times New Roman" panose="02020603050405020304" pitchFamily="18" charset="0"/>
                <a:cs typeface="Times New Roman" panose="02020603050405020304" pitchFamily="18" charset="0"/>
              </a:rPr>
              <a:t>+ Nhan đề, Tóm tắt, Từ khoá.</a:t>
            </a:r>
            <a:endParaRPr lang="en-GB" b="1">
              <a:latin typeface="Times New Roman" panose="02020603050405020304" pitchFamily="18" charset="0"/>
              <a:cs typeface="Times New Roman" panose="02020603050405020304" pitchFamily="18" charset="0"/>
            </a:endParaRPr>
          </a:p>
        </p:txBody>
      </p:sp>
      <p:sp>
        <p:nvSpPr>
          <p:cNvPr id="130" name="Google Shape;130;p19"/>
          <p:cNvSpPr txBox="1"/>
          <p:nvPr>
            <p:ph type="title"/>
          </p:nvPr>
        </p:nvSpPr>
        <p:spPr>
          <a:xfrm>
            <a:off x="1487293" y="1412773"/>
            <a:ext cx="2448400" cy="2542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b="1"/>
              <a:t> </a:t>
            </a:r>
            <a:r>
              <a:rPr lang="en-GB" b="1">
                <a:latin typeface="Times New Roman" panose="02020603050405020304" pitchFamily="18" charset="0"/>
                <a:cs typeface="Times New Roman" panose="02020603050405020304" pitchFamily="18" charset="0"/>
              </a:rPr>
              <a:t>Về bố cục:</a:t>
            </a:r>
            <a:endParaRPr lang="en-GB" b="1">
              <a:latin typeface="Times New Roman" panose="02020603050405020304" pitchFamily="18" charset="0"/>
              <a:cs typeface="Times New Roman" panose="02020603050405020304" pitchFamily="18" charset="0"/>
            </a:endParaRPr>
          </a:p>
        </p:txBody>
      </p:sp>
      <p:sp>
        <p:nvSpPr>
          <p:cNvPr id="132" name="Google Shape;132;p19"/>
          <p:cNvSpPr txBox="1"/>
          <p:nvPr>
            <p:ph type="sldNum" idx="12"/>
          </p:nvPr>
        </p:nvSpPr>
        <p:spPr>
          <a:xfrm>
            <a:off x="11381932" y="6333135"/>
            <a:ext cx="731600" cy="5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600"/>
            </a:fld>
            <a:endParaRPr lang="en-GB" sz="1600"/>
          </a:p>
        </p:txBody>
      </p:sp>
      <p:sp>
        <p:nvSpPr>
          <p:cNvPr id="3" name="TextBox 2"/>
          <p:cNvSpPr txBox="1"/>
          <p:nvPr/>
        </p:nvSpPr>
        <p:spPr>
          <a:xfrm>
            <a:off x="711835" y="102235"/>
            <a:ext cx="10768965" cy="586105"/>
          </a:xfrm>
          <a:prstGeom prst="rect">
            <a:avLst/>
          </a:prstGeom>
          <a:noFill/>
        </p:spPr>
        <p:txBody>
          <a:bodyPr wrap="square">
            <a:spAutoFit/>
          </a:bodyPr>
          <a:p>
            <a:pPr algn="just">
              <a:lnSpc>
                <a:spcPct val="115000"/>
              </a:lnSpc>
              <a:spcBef>
                <a:spcPts val="600"/>
              </a:spcBef>
              <a:spcAft>
                <a:spcPts val="600"/>
              </a:spcAf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1. Yêu cầu về nội dung và bố cục của một báo cáo nghiên cứu</a:t>
            </a:r>
            <a:r>
              <a:rPr lang="en-US" sz="2800" b="1" dirty="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129;p19"/>
          <p:cNvSpPr txBox="1"/>
          <p:nvPr/>
        </p:nvSpPr>
        <p:spPr>
          <a:xfrm>
            <a:off x="4933315" y="2317115"/>
            <a:ext cx="3288665" cy="1814830"/>
          </a:xfrm>
          <a:prstGeom prst="rect">
            <a:avLst/>
          </a:prstGeom>
        </p:spPr>
        <p:txBody>
          <a:bodyPr vert="horz" wrap="square" lIns="121900" tIns="121900" rIns="121900" bIns="121900" rtlCol="0" anchor="t" anchorCtr="0">
            <a:noAutofit/>
          </a:bodyPr>
          <a:lstStyle>
            <a:lvl1pPr marL="609600" lvl="0" indent="-457200" algn="l" defTabSz="914400" rtl="0" eaLnBrk="1" latinLnBrk="0" hangingPunct="1">
              <a:lnSpc>
                <a:spcPct val="90000"/>
              </a:lnSpc>
              <a:spcBef>
                <a:spcPts val="800"/>
              </a:spcBef>
              <a:spcAft>
                <a:spcPts val="0"/>
              </a:spcAft>
              <a:buSzPts val="1800"/>
              <a:buFont typeface="Arial" panose="020B0604020202020204" pitchFamily="34" charset="0"/>
              <a:buChar char="▫"/>
              <a:defRPr sz="2400" kern="1200">
                <a:solidFill>
                  <a:schemeClr val="tx1"/>
                </a:solidFill>
                <a:latin typeface="+mn-lt"/>
                <a:ea typeface="+mn-ea"/>
                <a:cs typeface="+mn-cs"/>
              </a:defRPr>
            </a:lvl1pPr>
            <a:lvl2pPr marL="1219200" lvl="1"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828800" lvl="2"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3pPr>
            <a:lvl4pPr marL="2438400" lvl="3"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4pPr>
            <a:lvl5pPr marL="3048000" lvl="4"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5pPr>
            <a:lvl6pPr marL="3657600" lvl="5"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6pPr>
            <a:lvl7pPr marL="4267200" lvl="6"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7pPr>
            <a:lvl8pPr marL="4876800" lvl="7"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8pPr>
            <a:lvl9pPr marL="5486400" lvl="8"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600"/>
              </a:spcBef>
              <a:spcAft>
                <a:spcPts val="0"/>
              </a:spcAft>
              <a:buNone/>
            </a:pPr>
            <a:r>
              <a:rPr lang="en-GB" b="1">
                <a:latin typeface="Times New Roman" panose="02020603050405020304" pitchFamily="18" charset="0"/>
                <a:cs typeface="Times New Roman" panose="02020603050405020304" pitchFamily="18" charset="0"/>
              </a:rPr>
              <a:t>+ Mở đầu: Giới thiệu đề tài; nêu vấn đề cụ thể hoá đề tài/câu hỏi nghiên cứu.</a:t>
            </a:r>
            <a:endParaRPr lang="en-GB" b="1">
              <a:latin typeface="Times New Roman" panose="02020603050405020304" pitchFamily="18" charset="0"/>
              <a:cs typeface="Times New Roman" panose="02020603050405020304" pitchFamily="18" charset="0"/>
            </a:endParaRPr>
          </a:p>
        </p:txBody>
      </p:sp>
      <p:sp>
        <p:nvSpPr>
          <p:cNvPr id="2" name="Google Shape;129;p19"/>
          <p:cNvSpPr txBox="1"/>
          <p:nvPr/>
        </p:nvSpPr>
        <p:spPr>
          <a:xfrm>
            <a:off x="5003165" y="3832225"/>
            <a:ext cx="3288665" cy="1814830"/>
          </a:xfrm>
          <a:prstGeom prst="rect">
            <a:avLst/>
          </a:prstGeom>
        </p:spPr>
        <p:txBody>
          <a:bodyPr vert="horz" wrap="square" lIns="121900" tIns="121900" rIns="121900" bIns="121900" rtlCol="0" anchor="t" anchorCtr="0">
            <a:noAutofit/>
          </a:bodyPr>
          <a:lstStyle>
            <a:lvl1pPr marL="609600" lvl="0" indent="-457200" algn="l" defTabSz="914400" rtl="0" eaLnBrk="1" latinLnBrk="0" hangingPunct="1">
              <a:lnSpc>
                <a:spcPct val="90000"/>
              </a:lnSpc>
              <a:spcBef>
                <a:spcPts val="800"/>
              </a:spcBef>
              <a:spcAft>
                <a:spcPts val="0"/>
              </a:spcAft>
              <a:buSzPts val="1800"/>
              <a:buFont typeface="Arial" panose="020B0604020202020204" pitchFamily="34" charset="0"/>
              <a:buChar char="▫"/>
              <a:defRPr sz="2400" kern="1200">
                <a:solidFill>
                  <a:schemeClr val="tx1"/>
                </a:solidFill>
                <a:latin typeface="+mn-lt"/>
                <a:ea typeface="+mn-ea"/>
                <a:cs typeface="+mn-cs"/>
              </a:defRPr>
            </a:lvl1pPr>
            <a:lvl2pPr marL="1219200" lvl="1"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828800" lvl="2"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3pPr>
            <a:lvl4pPr marL="2438400" lvl="3"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4pPr>
            <a:lvl5pPr marL="3048000" lvl="4"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5pPr>
            <a:lvl6pPr marL="3657600" lvl="5"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6pPr>
            <a:lvl7pPr marL="4267200" lvl="6"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7pPr>
            <a:lvl8pPr marL="4876800" lvl="7"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8pPr>
            <a:lvl9pPr marL="5486400" lvl="8"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600"/>
              </a:spcBef>
              <a:spcAft>
                <a:spcPts val="0"/>
              </a:spcAft>
              <a:buNone/>
            </a:pPr>
            <a:r>
              <a:rPr lang="en-GB" b="1">
                <a:latin typeface="Times New Roman" panose="02020603050405020304" pitchFamily="18" charset="0"/>
                <a:cs typeface="Times New Roman" panose="02020603050405020304" pitchFamily="18" charset="0"/>
              </a:rPr>
              <a:t>+ Phần chính: Xác định giả thuyết nghiên cứu/cơ sở của việc nghiên cứu; kết quả nghiên cứu theo các phần/chưong/mục chính; lập luận, minh chứng, lí giải vấn đề.</a:t>
            </a:r>
            <a:endParaRPr lang="en-GB" b="1">
              <a:latin typeface="Times New Roman" panose="02020603050405020304" pitchFamily="18" charset="0"/>
              <a:cs typeface="Times New Roman" panose="02020603050405020304" pitchFamily="18" charset="0"/>
            </a:endParaRPr>
          </a:p>
        </p:txBody>
      </p:sp>
      <p:sp>
        <p:nvSpPr>
          <p:cNvPr id="4" name="Google Shape;129;p19"/>
          <p:cNvSpPr txBox="1"/>
          <p:nvPr/>
        </p:nvSpPr>
        <p:spPr>
          <a:xfrm>
            <a:off x="8391525" y="1412875"/>
            <a:ext cx="3288665" cy="994410"/>
          </a:xfrm>
          <a:prstGeom prst="rect">
            <a:avLst/>
          </a:prstGeom>
        </p:spPr>
        <p:txBody>
          <a:bodyPr vert="horz" wrap="square" lIns="121900" tIns="121900" rIns="121900" bIns="121900" rtlCol="0" anchor="t" anchorCtr="0">
            <a:noAutofit/>
          </a:bodyPr>
          <a:lstStyle>
            <a:lvl1pPr marL="609600" lvl="0" indent="-457200" algn="l" defTabSz="914400" rtl="0" eaLnBrk="1" latinLnBrk="0" hangingPunct="1">
              <a:lnSpc>
                <a:spcPct val="90000"/>
              </a:lnSpc>
              <a:spcBef>
                <a:spcPts val="800"/>
              </a:spcBef>
              <a:spcAft>
                <a:spcPts val="0"/>
              </a:spcAft>
              <a:buSzPts val="1800"/>
              <a:buFont typeface="Arial" panose="020B0604020202020204" pitchFamily="34" charset="0"/>
              <a:buChar char="▫"/>
              <a:defRPr sz="2400" kern="1200">
                <a:solidFill>
                  <a:schemeClr val="tx1"/>
                </a:solidFill>
                <a:latin typeface="+mn-lt"/>
                <a:ea typeface="+mn-ea"/>
                <a:cs typeface="+mn-cs"/>
              </a:defRPr>
            </a:lvl1pPr>
            <a:lvl2pPr marL="1219200" lvl="1"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828800" lvl="2"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3pPr>
            <a:lvl4pPr marL="2438400" lvl="3"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4pPr>
            <a:lvl5pPr marL="3048000" lvl="4"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5pPr>
            <a:lvl6pPr marL="3657600" lvl="5"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6pPr>
            <a:lvl7pPr marL="4267200" lvl="6"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7pPr>
            <a:lvl8pPr marL="4876800" lvl="7"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8pPr>
            <a:lvl9pPr marL="5486400" lvl="8"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600"/>
              </a:spcBef>
              <a:spcAft>
                <a:spcPts val="0"/>
              </a:spcAft>
              <a:buNone/>
            </a:pPr>
            <a:r>
              <a:rPr lang="en-GB" b="1">
                <a:latin typeface="Times New Roman" panose="02020603050405020304" pitchFamily="18" charset="0"/>
                <a:cs typeface="Times New Roman" panose="02020603050405020304" pitchFamily="18" charset="0"/>
              </a:rPr>
              <a:t>+ Kết luận: Khẳng định lại các kết quả nghiên cứu; chỉ ra sự phù h</a:t>
            </a:r>
            <a:r>
              <a:rPr lang="en-US" altLang="en-GB" b="1">
                <a:latin typeface="Times New Roman" panose="02020603050405020304" pitchFamily="18" charset="0"/>
                <a:cs typeface="Times New Roman" panose="02020603050405020304" pitchFamily="18" charset="0"/>
              </a:rPr>
              <a:t>ợ</a:t>
            </a:r>
            <a:r>
              <a:rPr lang="en-GB" b="1">
                <a:latin typeface="Times New Roman" panose="02020603050405020304" pitchFamily="18" charset="0"/>
                <a:cs typeface="Times New Roman" panose="02020603050405020304" pitchFamily="18" charset="0"/>
              </a:rPr>
              <a:t>p giữa kết quả nghiên cứu và giả thuyết nghiên cứu.</a:t>
            </a:r>
            <a:endParaRPr lang="en-GB" b="1">
              <a:latin typeface="Times New Roman" panose="02020603050405020304" pitchFamily="18" charset="0"/>
              <a:cs typeface="Times New Roman" panose="02020603050405020304" pitchFamily="18" charset="0"/>
            </a:endParaRPr>
          </a:p>
        </p:txBody>
      </p:sp>
      <p:sp>
        <p:nvSpPr>
          <p:cNvPr id="5" name="Google Shape;129;p19"/>
          <p:cNvSpPr txBox="1"/>
          <p:nvPr/>
        </p:nvSpPr>
        <p:spPr>
          <a:xfrm>
            <a:off x="8459470" y="3955415"/>
            <a:ext cx="3288665" cy="994410"/>
          </a:xfrm>
          <a:prstGeom prst="rect">
            <a:avLst/>
          </a:prstGeom>
        </p:spPr>
        <p:txBody>
          <a:bodyPr vert="horz" wrap="square" lIns="121900" tIns="121900" rIns="121900" bIns="121900" rtlCol="0" anchor="t" anchorCtr="0">
            <a:noAutofit/>
          </a:bodyPr>
          <a:lstStyle>
            <a:lvl1pPr marL="609600" lvl="0" indent="-457200" algn="l" defTabSz="914400" rtl="0" eaLnBrk="1" latinLnBrk="0" hangingPunct="1">
              <a:lnSpc>
                <a:spcPct val="90000"/>
              </a:lnSpc>
              <a:spcBef>
                <a:spcPts val="800"/>
              </a:spcBef>
              <a:spcAft>
                <a:spcPts val="0"/>
              </a:spcAft>
              <a:buSzPts val="1800"/>
              <a:buFont typeface="Arial" panose="020B0604020202020204" pitchFamily="34" charset="0"/>
              <a:buChar char="▫"/>
              <a:defRPr sz="2400" kern="1200">
                <a:solidFill>
                  <a:schemeClr val="tx1"/>
                </a:solidFill>
                <a:latin typeface="+mn-lt"/>
                <a:ea typeface="+mn-ea"/>
                <a:cs typeface="+mn-cs"/>
              </a:defRPr>
            </a:lvl1pPr>
            <a:lvl2pPr marL="1219200" lvl="1"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828800" lvl="2"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3pPr>
            <a:lvl4pPr marL="2438400" lvl="3"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4pPr>
            <a:lvl5pPr marL="3048000" lvl="4"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5pPr>
            <a:lvl6pPr marL="3657600" lvl="5"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6pPr>
            <a:lvl7pPr marL="4267200" lvl="6"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7pPr>
            <a:lvl8pPr marL="4876800" lvl="7"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8pPr>
            <a:lvl9pPr marL="5486400" lvl="8" indent="-457200" algn="l" defTabSz="914400"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600"/>
              </a:spcBef>
              <a:spcAft>
                <a:spcPts val="0"/>
              </a:spcAft>
              <a:buNone/>
            </a:pPr>
            <a:r>
              <a:rPr lang="en-GB" b="1">
                <a:latin typeface="Times New Roman" panose="02020603050405020304" pitchFamily="18" charset="0"/>
                <a:cs typeface="Times New Roman" panose="02020603050405020304" pitchFamily="18" charset="0"/>
              </a:rPr>
              <a:t>+ Tài liệu tham khảo; Phụ lục (nếu có).</a:t>
            </a:r>
            <a:endParaRPr lang="en-GB" b="1">
              <a:latin typeface="Times New Roman" panose="02020603050405020304" pitchFamily="18" charset="0"/>
              <a:cs typeface="Times New Roman" panose="02020603050405020304" pitchFamily="18" charset="0"/>
            </a:endParaRPr>
          </a:p>
        </p:txBody>
      </p:sp>
      <p:pic>
        <p:nvPicPr>
          <p:cNvPr id="7" name="Picture 6" descr="Screenshot_3"/>
          <p:cNvPicPr>
            <a:picLocks noChangeAspect="1"/>
          </p:cNvPicPr>
          <p:nvPr/>
        </p:nvPicPr>
        <p:blipFill>
          <a:blip r:embed="rId1"/>
          <a:stretch>
            <a:fillRect/>
          </a:stretch>
        </p:blipFill>
        <p:spPr>
          <a:xfrm>
            <a:off x="0" y="3436620"/>
            <a:ext cx="2438400" cy="342138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bldP spid="129" grpId="1" build="p"/>
      <p:bldP spid="6" grpId="0"/>
      <p:bldP spid="6" grpId="1"/>
      <p:bldP spid="2" grpId="0"/>
      <p:bldP spid="2" grpId="1"/>
      <p:bldP spid="4" grpId="0"/>
      <p:bldP spid="4" grpId="1"/>
      <p:bldP spid="5" grpId="0"/>
      <p:bldP spid="5"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17805"/>
            <a:ext cx="10768965" cy="586105"/>
          </a:xfrm>
          <a:prstGeom prst="rect">
            <a:avLst/>
          </a:prstGeom>
          <a:noFill/>
        </p:spPr>
        <p:txBody>
          <a:bodyPr wrap="square">
            <a:spAutoFit/>
          </a:bodyPr>
          <a:lstStyle/>
          <a:p>
            <a:pPr algn="just">
              <a:lnSpc>
                <a:spcPct val="115000"/>
              </a:lnSpc>
              <a:spcBef>
                <a:spcPts val="600"/>
              </a:spcBef>
              <a:spcAft>
                <a:spcPts val="600"/>
              </a:spcAf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2. Thực hành viết một báo cáo nghiên cứu theo quy trình</a:t>
            </a:r>
            <a:r>
              <a:rPr lang="en-US" sz="2800" b="1" dirty="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Arrow: Chevron 7"/>
          <p:cNvSpPr/>
          <p:nvPr/>
        </p:nvSpPr>
        <p:spPr>
          <a:xfrm>
            <a:off x="1902968" y="1897462"/>
            <a:ext cx="1789509" cy="2651753"/>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Freeform: Shape 8"/>
          <p:cNvSpPr/>
          <p:nvPr/>
        </p:nvSpPr>
        <p:spPr>
          <a:xfrm>
            <a:off x="2380170" y="2331785"/>
            <a:ext cx="1511141" cy="2651753"/>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5575" tIns="105575" rIns="105575" bIns="105575" numCol="1" spcCol="1270" anchor="ctr" anchorCtr="0">
            <a:noAutofit/>
          </a:bodyPr>
          <a:lstStyle/>
          <a:p>
            <a:pPr marL="0" lvl="0" indent="0" algn="ctr" defTabSz="533400">
              <a:lnSpc>
                <a:spcPct val="90000"/>
              </a:lnSpc>
              <a:spcBef>
                <a:spcPct val="0"/>
              </a:spcBef>
              <a:spcAft>
                <a:spcPct val="35000"/>
              </a:spcAft>
              <a:buNone/>
            </a:pPr>
            <a:r>
              <a:rPr lang="de-DE" sz="3200" kern="1200" dirty="0">
                <a:latin typeface="Times New Roman" panose="02020603050405020304" pitchFamily="18" charset="0"/>
                <a:cs typeface="Times New Roman" panose="02020603050405020304" pitchFamily="18" charset="0"/>
              </a:rPr>
              <a:t>Bước 1. Chuẩn bị</a:t>
            </a:r>
            <a:r>
              <a:rPr lang="en-US" altLang="de-DE" sz="3200" kern="1200" dirty="0">
                <a:latin typeface="Times New Roman" panose="02020603050405020304" pitchFamily="18" charset="0"/>
                <a:cs typeface="Times New Roman" panose="02020603050405020304" pitchFamily="18" charset="0"/>
              </a:rPr>
              <a:t> viết báo cáo</a:t>
            </a:r>
            <a:endParaRPr lang="en-US" altLang="de-DE" sz="3200" kern="1200" dirty="0">
              <a:latin typeface="Times New Roman" panose="02020603050405020304" pitchFamily="18" charset="0"/>
              <a:cs typeface="Times New Roman" panose="02020603050405020304" pitchFamily="18" charset="0"/>
            </a:endParaRPr>
          </a:p>
        </p:txBody>
      </p:sp>
      <p:sp>
        <p:nvSpPr>
          <p:cNvPr id="10" name="Arrow: Chevron 9"/>
          <p:cNvSpPr/>
          <p:nvPr/>
        </p:nvSpPr>
        <p:spPr>
          <a:xfrm>
            <a:off x="3946985" y="1897462"/>
            <a:ext cx="1789509" cy="2651753"/>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Freeform: Shape 10"/>
          <p:cNvSpPr/>
          <p:nvPr/>
        </p:nvSpPr>
        <p:spPr>
          <a:xfrm>
            <a:off x="4424187" y="2331785"/>
            <a:ext cx="1511141" cy="2651753"/>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5575" tIns="105575" rIns="105575" bIns="105575" numCol="1" spcCol="1270" anchor="ctr" anchorCtr="0">
            <a:noAutofit/>
          </a:bodyPr>
          <a:lstStyle/>
          <a:p>
            <a:pPr marL="0" lvl="0" indent="0" algn="ctr" defTabSz="533400">
              <a:lnSpc>
                <a:spcPct val="90000"/>
              </a:lnSpc>
              <a:spcBef>
                <a:spcPct val="0"/>
              </a:spcBef>
              <a:spcAft>
                <a:spcPct val="35000"/>
              </a:spcAft>
              <a:buNone/>
            </a:pPr>
            <a:r>
              <a:rPr lang="de-DE" sz="3200" kern="1200" dirty="0">
                <a:latin typeface="Times New Roman" panose="02020603050405020304" pitchFamily="18" charset="0"/>
                <a:cs typeface="Times New Roman" panose="02020603050405020304" pitchFamily="18" charset="0"/>
              </a:rPr>
              <a:t>Bước 2. Tìm ý và lập dàn ý</a:t>
            </a:r>
            <a:endParaRPr lang="en-US" sz="3200" kern="1200" dirty="0">
              <a:latin typeface="Times New Roman" panose="02020603050405020304" pitchFamily="18" charset="0"/>
              <a:cs typeface="Times New Roman" panose="02020603050405020304" pitchFamily="18" charset="0"/>
            </a:endParaRPr>
          </a:p>
        </p:txBody>
      </p:sp>
      <p:sp>
        <p:nvSpPr>
          <p:cNvPr id="12" name="Arrow: Chevron 11"/>
          <p:cNvSpPr/>
          <p:nvPr/>
        </p:nvSpPr>
        <p:spPr>
          <a:xfrm>
            <a:off x="5991002" y="1897462"/>
            <a:ext cx="1789509" cy="2651753"/>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Freeform: Shape 12"/>
          <p:cNvSpPr/>
          <p:nvPr/>
        </p:nvSpPr>
        <p:spPr>
          <a:xfrm>
            <a:off x="6468205" y="2331785"/>
            <a:ext cx="1511141" cy="2651753"/>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5575" tIns="105575" rIns="105575" bIns="105575" numCol="1" spcCol="1270" anchor="ctr" anchorCtr="0">
            <a:noAutofit/>
          </a:bodyPr>
          <a:lstStyle/>
          <a:p>
            <a:pPr marL="0" lvl="0" indent="0" algn="ctr" defTabSz="533400">
              <a:lnSpc>
                <a:spcPct val="90000"/>
              </a:lnSpc>
              <a:spcBef>
                <a:spcPct val="0"/>
              </a:spcBef>
              <a:spcAft>
                <a:spcPct val="35000"/>
              </a:spcAft>
              <a:buNone/>
            </a:pPr>
            <a:r>
              <a:rPr lang="de-DE" sz="3200" kern="1200" dirty="0">
                <a:latin typeface="Times New Roman" panose="02020603050405020304" pitchFamily="18" charset="0"/>
                <a:cs typeface="Times New Roman" panose="02020603050405020304" pitchFamily="18" charset="0"/>
              </a:rPr>
              <a:t>Bước 3. Viết bài báo cáo</a:t>
            </a:r>
            <a:endParaRPr lang="en-US" sz="3200" kern="1200" dirty="0">
              <a:latin typeface="Times New Roman" panose="02020603050405020304" pitchFamily="18" charset="0"/>
              <a:cs typeface="Times New Roman" panose="02020603050405020304" pitchFamily="18" charset="0"/>
            </a:endParaRPr>
          </a:p>
        </p:txBody>
      </p:sp>
      <p:sp>
        <p:nvSpPr>
          <p:cNvPr id="14" name="Arrow: Chevron 13"/>
          <p:cNvSpPr/>
          <p:nvPr/>
        </p:nvSpPr>
        <p:spPr>
          <a:xfrm>
            <a:off x="8035020" y="1897462"/>
            <a:ext cx="1789509" cy="2651753"/>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Freeform: Shape 14"/>
          <p:cNvSpPr/>
          <p:nvPr/>
        </p:nvSpPr>
        <p:spPr>
          <a:xfrm>
            <a:off x="8512222" y="2331785"/>
            <a:ext cx="1789509" cy="2651753"/>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5575" tIns="105575" rIns="105575" bIns="105575" numCol="1" spcCol="1270" anchor="ctr" anchorCtr="0">
            <a:noAutofit/>
          </a:bodyPr>
          <a:lstStyle/>
          <a:p>
            <a:pPr marL="0" lvl="0" indent="0" algn="ctr" defTabSz="533400">
              <a:lnSpc>
                <a:spcPct val="90000"/>
              </a:lnSpc>
              <a:spcBef>
                <a:spcPct val="0"/>
              </a:spcBef>
              <a:spcAft>
                <a:spcPct val="35000"/>
              </a:spcAft>
              <a:buNone/>
            </a:pPr>
            <a:r>
              <a:rPr lang="de-DE" sz="3200" kern="1200" dirty="0">
                <a:latin typeface="Times New Roman" panose="02020603050405020304" pitchFamily="18" charset="0"/>
                <a:cs typeface="Times New Roman" panose="02020603050405020304" pitchFamily="18" charset="0"/>
              </a:rPr>
              <a:t>Bước 4. Xem lại, chỉnh sửa và rút kinh nghiệm.</a:t>
            </a:r>
            <a:endParaRPr lang="en-US" sz="3200" kern="1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87531" y="3888316"/>
            <a:ext cx="5184421" cy="1324235"/>
          </a:xfrm>
        </p:spPr>
        <p:txBody>
          <a:bodyPr>
            <a:normAutofit fontScale="90000"/>
          </a:bodyPr>
          <a:lstStyle/>
          <a:p>
            <a:r>
              <a:rPr lang="en-US" sz="4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HÌNH THÀNH KIẾN THỨC</a:t>
            </a:r>
            <a:endParaRPr lang="en-US" sz="4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9" name="Rectangle 11"/>
          <p:cNvSpPr>
            <a:spLocks noGrp="1" noRot="1" noChangeAspect="1" noMove="1" noResize="1" noEditPoints="1" noAdjustHandles="1" noChangeArrowheads="1" noChangeShapeType="1" noTextEdit="1"/>
          </p:cNvSpPr>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Rectangle 13"/>
          <p:cNvSpPr>
            <a:spLocks noGrp="1" noRot="1" noChangeAspect="1" noMove="1" noResize="1" noEditPoints="1" noAdjustHandles="1" noChangeArrowheads="1" noChangeShapeType="1" noTextEdit="1"/>
          </p:cNvSpPr>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15"/>
          <p:cNvSpPr>
            <a:spLocks noGrp="1" noRot="1" noChangeAspect="1" noMove="1" noResize="1" noEditPoints="1" noAdjustHandles="1" noChangeArrowheads="1" noChangeShapeType="1" noTextEdit="1"/>
          </p:cNvSpPr>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2" name="Straight Connector 17"/>
          <p:cNvCxnSpPr>
            <a:cxnSpLocks noGrp="1" noRot="1" noChangeAspect="1" noMove="1" noResize="1" noEditPoints="1" noAdjustHandles="1" noChangeArrowheads="1" noChangeShapeType="1"/>
          </p:cNvCxnSpPr>
          <p:nvPr/>
        </p:nvCxnSpPr>
        <p:spPr>
          <a:xfrm>
            <a:off x="5138287" y="5443086"/>
            <a:ext cx="6400800" cy="0"/>
          </a:xfrm>
          <a:prstGeom prst="line">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1"/>
          <a:stretch>
            <a:fillRect/>
          </a:stretch>
        </p:blipFill>
        <p:spPr>
          <a:xfrm>
            <a:off x="317633" y="233362"/>
            <a:ext cx="4129237" cy="6302905"/>
          </a:xfrm>
          <a:prstGeom prst="rect">
            <a:avLst/>
          </a:prstGeom>
        </p:spPr>
      </p:pic>
      <p:pic>
        <p:nvPicPr>
          <p:cNvPr id="6" name="Picture 5"/>
          <p:cNvPicPr>
            <a:picLocks noChangeAspect="1"/>
          </p:cNvPicPr>
          <p:nvPr/>
        </p:nvPicPr>
        <p:blipFill>
          <a:blip r:embed="rId2"/>
          <a:stretch>
            <a:fillRect/>
          </a:stretch>
        </p:blipFill>
        <p:spPr>
          <a:xfrm>
            <a:off x="8551546" y="321732"/>
            <a:ext cx="3332614" cy="3259667"/>
          </a:xfrm>
          <a:prstGeom prst="rect">
            <a:avLst/>
          </a:prstGeom>
        </p:spPr>
      </p:pic>
      <p:pic>
        <p:nvPicPr>
          <p:cNvPr id="8" name="Picture 7"/>
          <p:cNvPicPr>
            <a:picLocks noChangeAspect="1"/>
          </p:cNvPicPr>
          <p:nvPr/>
        </p:nvPicPr>
        <p:blipFill>
          <a:blip r:embed="rId3"/>
          <a:stretch>
            <a:fillRect/>
          </a:stretch>
        </p:blipFill>
        <p:spPr>
          <a:xfrm>
            <a:off x="4811468" y="121188"/>
            <a:ext cx="3418344" cy="34602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46149"/>
            <a:ext cx="10833100" cy="622799"/>
          </a:xfrm>
          <a:prstGeom prst="rect">
            <a:avLst/>
          </a:prstGeom>
          <a:noFill/>
        </p:spPr>
        <p:txBody>
          <a:bodyPr wrap="square">
            <a:spAutoFit/>
          </a:bodyPr>
          <a:lstStyle/>
          <a:p>
            <a:pPr algn="just">
              <a:lnSpc>
                <a:spcPct val="115000"/>
              </a:lnSpc>
              <a:spcBef>
                <a:spcPts val="600"/>
              </a:spcBef>
              <a:spcAft>
                <a:spcPts val="600"/>
              </a:spcAft>
            </a:pP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*Một số lưu ý ở các bước trong quy trình:</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1153983" y="1073150"/>
            <a:ext cx="9896733" cy="4687700"/>
            <a:chOff x="2032663" y="2054413"/>
            <a:chExt cx="9896733" cy="4687700"/>
          </a:xfrm>
        </p:grpSpPr>
        <p:sp>
          <p:nvSpPr>
            <p:cNvPr id="6" name="Freeform: Shape 5"/>
            <p:cNvSpPr/>
            <p:nvPr/>
          </p:nvSpPr>
          <p:spPr>
            <a:xfrm>
              <a:off x="6981030" y="2846025"/>
              <a:ext cx="3501476" cy="607694"/>
            </a:xfrm>
            <a:custGeom>
              <a:avLst/>
              <a:gdLst/>
              <a:ahLst/>
              <a:cxnLst/>
              <a:rect l="0" t="0" r="0" b="0"/>
              <a:pathLst>
                <a:path>
                  <a:moveTo>
                    <a:pt x="0" y="0"/>
                  </a:moveTo>
                  <a:lnTo>
                    <a:pt x="0" y="303847"/>
                  </a:lnTo>
                  <a:lnTo>
                    <a:pt x="3501476" y="303847"/>
                  </a:lnTo>
                  <a:lnTo>
                    <a:pt x="3501476" y="607694"/>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7" name="Freeform: Shape 6"/>
            <p:cNvSpPr/>
            <p:nvPr/>
          </p:nvSpPr>
          <p:spPr>
            <a:xfrm>
              <a:off x="6935310" y="2846025"/>
              <a:ext cx="91440" cy="607694"/>
            </a:xfrm>
            <a:custGeom>
              <a:avLst/>
              <a:gdLst/>
              <a:ahLst/>
              <a:cxnLst/>
              <a:rect l="0" t="0" r="0" b="0"/>
              <a:pathLst>
                <a:path>
                  <a:moveTo>
                    <a:pt x="45720" y="0"/>
                  </a:moveTo>
                  <a:lnTo>
                    <a:pt x="45720" y="607694"/>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8" name="Freeform: Shape 7"/>
            <p:cNvSpPr/>
            <p:nvPr/>
          </p:nvSpPr>
          <p:spPr>
            <a:xfrm>
              <a:off x="3479554" y="2846025"/>
              <a:ext cx="3501476" cy="607694"/>
            </a:xfrm>
            <a:custGeom>
              <a:avLst/>
              <a:gdLst/>
              <a:ahLst/>
              <a:cxnLst/>
              <a:rect l="0" t="0" r="0" b="0"/>
              <a:pathLst>
                <a:path>
                  <a:moveTo>
                    <a:pt x="3501476" y="0"/>
                  </a:moveTo>
                  <a:lnTo>
                    <a:pt x="3501476" y="303847"/>
                  </a:lnTo>
                  <a:lnTo>
                    <a:pt x="0" y="303847"/>
                  </a:lnTo>
                  <a:lnTo>
                    <a:pt x="0" y="607694"/>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reeform: Shape 8"/>
            <p:cNvSpPr/>
            <p:nvPr/>
          </p:nvSpPr>
          <p:spPr>
            <a:xfrm>
              <a:off x="5086085" y="2054413"/>
              <a:ext cx="3849514" cy="888636"/>
            </a:xfrm>
            <a:custGeom>
              <a:avLst/>
              <a:gdLst>
                <a:gd name="connsiteX0" fmla="*/ 0 w 2893781"/>
                <a:gd name="connsiteY0" fmla="*/ 0 h 888636"/>
                <a:gd name="connsiteX1" fmla="*/ 2893781 w 2893781"/>
                <a:gd name="connsiteY1" fmla="*/ 0 h 888636"/>
                <a:gd name="connsiteX2" fmla="*/ 2893781 w 2893781"/>
                <a:gd name="connsiteY2" fmla="*/ 888636 h 888636"/>
                <a:gd name="connsiteX3" fmla="*/ 0 w 2893781"/>
                <a:gd name="connsiteY3" fmla="*/ 888636 h 888636"/>
                <a:gd name="connsiteX4" fmla="*/ 0 w 2893781"/>
                <a:gd name="connsiteY4" fmla="*/ 0 h 88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781" h="888636">
                  <a:moveTo>
                    <a:pt x="0" y="0"/>
                  </a:moveTo>
                  <a:lnTo>
                    <a:pt x="2893781" y="0"/>
                  </a:lnTo>
                  <a:lnTo>
                    <a:pt x="2893781" y="888636"/>
                  </a:lnTo>
                  <a:lnTo>
                    <a:pt x="0" y="888636"/>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3200" b="1" u="sng" kern="1200" dirty="0">
                  <a:latin typeface="Times New Roman" panose="02020603050405020304" pitchFamily="18" charset="0"/>
                  <a:cs typeface="Times New Roman" panose="02020603050405020304" pitchFamily="18" charset="0"/>
                </a:rPr>
                <a:t>Ở bước Chuẩn bị</a:t>
              </a:r>
              <a:endParaRPr lang="en-US" sz="3200" kern="1200" dirty="0">
                <a:latin typeface="Times New Roman" panose="02020603050405020304" pitchFamily="18" charset="0"/>
                <a:cs typeface="Times New Roman" panose="02020603050405020304" pitchFamily="18" charset="0"/>
              </a:endParaRPr>
            </a:p>
          </p:txBody>
        </p:sp>
        <p:sp>
          <p:nvSpPr>
            <p:cNvPr id="10" name="Freeform: Shape 9"/>
            <p:cNvSpPr/>
            <p:nvPr/>
          </p:nvSpPr>
          <p:spPr>
            <a:xfrm>
              <a:off x="2032663" y="3453719"/>
              <a:ext cx="2893781" cy="3288394"/>
            </a:xfrm>
            <a:custGeom>
              <a:avLst/>
              <a:gdLst>
                <a:gd name="connsiteX0" fmla="*/ 0 w 2893781"/>
                <a:gd name="connsiteY0" fmla="*/ 0 h 1446890"/>
                <a:gd name="connsiteX1" fmla="*/ 2893781 w 2893781"/>
                <a:gd name="connsiteY1" fmla="*/ 0 h 1446890"/>
                <a:gd name="connsiteX2" fmla="*/ 2893781 w 2893781"/>
                <a:gd name="connsiteY2" fmla="*/ 1446890 h 1446890"/>
                <a:gd name="connsiteX3" fmla="*/ 0 w 2893781"/>
                <a:gd name="connsiteY3" fmla="*/ 1446890 h 1446890"/>
                <a:gd name="connsiteX4" fmla="*/ 0 w 2893781"/>
                <a:gd name="connsiteY4" fmla="*/ 0 h 144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781" h="1446890">
                  <a:moveTo>
                    <a:pt x="0" y="0"/>
                  </a:moveTo>
                  <a:lnTo>
                    <a:pt x="2893781" y="0"/>
                  </a:lnTo>
                  <a:lnTo>
                    <a:pt x="2893781" y="1446890"/>
                  </a:lnTo>
                  <a:lnTo>
                    <a:pt x="0" y="1446890"/>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2800" kern="1200" dirty="0">
                  <a:latin typeface="Times New Roman" panose="02020603050405020304" pitchFamily="18" charset="0"/>
                  <a:cs typeface="Times New Roman" panose="02020603050405020304" pitchFamily="18" charset="0"/>
                </a:rPr>
                <a:t>Cần theo đúng quy cách riêng  đối với từng loại tài liệu: sách/ bài báo/ trang web.</a:t>
              </a:r>
              <a:endParaRPr lang="en-US" sz="2800" kern="1200" dirty="0">
                <a:latin typeface="Times New Roman" panose="02020603050405020304" pitchFamily="18" charset="0"/>
                <a:cs typeface="Times New Roman" panose="02020603050405020304" pitchFamily="18" charset="0"/>
              </a:endParaRPr>
            </a:p>
          </p:txBody>
        </p:sp>
        <p:sp>
          <p:nvSpPr>
            <p:cNvPr id="11" name="Freeform: Shape 10"/>
            <p:cNvSpPr/>
            <p:nvPr/>
          </p:nvSpPr>
          <p:spPr>
            <a:xfrm>
              <a:off x="5534139" y="3453719"/>
              <a:ext cx="2893781" cy="3288394"/>
            </a:xfrm>
            <a:custGeom>
              <a:avLst/>
              <a:gdLst>
                <a:gd name="connsiteX0" fmla="*/ 0 w 2893781"/>
                <a:gd name="connsiteY0" fmla="*/ 0 h 1446890"/>
                <a:gd name="connsiteX1" fmla="*/ 2893781 w 2893781"/>
                <a:gd name="connsiteY1" fmla="*/ 0 h 1446890"/>
                <a:gd name="connsiteX2" fmla="*/ 2893781 w 2893781"/>
                <a:gd name="connsiteY2" fmla="*/ 1446890 h 1446890"/>
                <a:gd name="connsiteX3" fmla="*/ 0 w 2893781"/>
                <a:gd name="connsiteY3" fmla="*/ 1446890 h 1446890"/>
                <a:gd name="connsiteX4" fmla="*/ 0 w 2893781"/>
                <a:gd name="connsiteY4" fmla="*/ 0 h 144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781" h="1446890">
                  <a:moveTo>
                    <a:pt x="0" y="0"/>
                  </a:moveTo>
                  <a:lnTo>
                    <a:pt x="2893781" y="0"/>
                  </a:lnTo>
                  <a:lnTo>
                    <a:pt x="2893781" y="1446890"/>
                  </a:lnTo>
                  <a:lnTo>
                    <a:pt x="0" y="1446890"/>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2800" kern="1200" dirty="0">
                  <a:latin typeface="Times New Roman" panose="02020603050405020304" pitchFamily="18" charset="0"/>
                  <a:cs typeface="Times New Roman" panose="02020603050405020304" pitchFamily="18" charset="0"/>
                </a:rPr>
                <a:t>Cần sắp xếp danh mục theo tên tác giả theo trình tự an-pha-bê.</a:t>
              </a:r>
              <a:endParaRPr lang="en-US" sz="2800" kern="1200" dirty="0">
                <a:latin typeface="Times New Roman" panose="02020603050405020304" pitchFamily="18" charset="0"/>
                <a:cs typeface="Times New Roman" panose="02020603050405020304" pitchFamily="18" charset="0"/>
              </a:endParaRPr>
            </a:p>
          </p:txBody>
        </p:sp>
        <p:sp>
          <p:nvSpPr>
            <p:cNvPr id="12" name="Freeform: Shape 11"/>
            <p:cNvSpPr/>
            <p:nvPr/>
          </p:nvSpPr>
          <p:spPr>
            <a:xfrm>
              <a:off x="9035615" y="3453719"/>
              <a:ext cx="2893781" cy="3288394"/>
            </a:xfrm>
            <a:custGeom>
              <a:avLst/>
              <a:gdLst>
                <a:gd name="connsiteX0" fmla="*/ 0 w 2893781"/>
                <a:gd name="connsiteY0" fmla="*/ 0 h 1446890"/>
                <a:gd name="connsiteX1" fmla="*/ 2893781 w 2893781"/>
                <a:gd name="connsiteY1" fmla="*/ 0 h 1446890"/>
                <a:gd name="connsiteX2" fmla="*/ 2893781 w 2893781"/>
                <a:gd name="connsiteY2" fmla="*/ 1446890 h 1446890"/>
                <a:gd name="connsiteX3" fmla="*/ 0 w 2893781"/>
                <a:gd name="connsiteY3" fmla="*/ 1446890 h 1446890"/>
                <a:gd name="connsiteX4" fmla="*/ 0 w 2893781"/>
                <a:gd name="connsiteY4" fmla="*/ 0 h 144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781" h="1446890">
                  <a:moveTo>
                    <a:pt x="0" y="0"/>
                  </a:moveTo>
                  <a:lnTo>
                    <a:pt x="2893781" y="0"/>
                  </a:lnTo>
                  <a:lnTo>
                    <a:pt x="2893781" y="1446890"/>
                  </a:lnTo>
                  <a:lnTo>
                    <a:pt x="0" y="1446890"/>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2800" kern="1200" dirty="0">
                  <a:latin typeface="Times New Roman" panose="02020603050405020304" pitchFamily="18" charset="0"/>
                  <a:cs typeface="Times New Roman" panose="02020603050405020304" pitchFamily="18" charset="0"/>
                </a:rPr>
                <a:t>Danh mục tài liệu tham khảo cũng là một yêu cầu bắt buộc của bài nghiên cứu, thể hiện sự </a:t>
              </a:r>
              <a:r>
                <a:rPr lang="en-US" sz="2800" kern="1200" dirty="0" err="1">
                  <a:latin typeface="Times New Roman" panose="02020603050405020304" pitchFamily="18" charset="0"/>
                  <a:cs typeface="Times New Roman" panose="02020603050405020304" pitchFamily="18" charset="0"/>
                </a:rPr>
                <a:t>tôn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trọng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quyền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chống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4600" y="877219"/>
            <a:ext cx="7572375" cy="5605360"/>
            <a:chOff x="2514600" y="720051"/>
            <a:chExt cx="7572375" cy="5605360"/>
          </a:xfrm>
        </p:grpSpPr>
        <p:sp>
          <p:nvSpPr>
            <p:cNvPr id="4" name="Freeform: Shape 3"/>
            <p:cNvSpPr/>
            <p:nvPr/>
          </p:nvSpPr>
          <p:spPr>
            <a:xfrm>
              <a:off x="6736665" y="758806"/>
              <a:ext cx="1873773"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Times New Roman" panose="02020603050405020304" pitchFamily="18" charset="0"/>
                  <a:cs typeface="Times New Roman" panose="02020603050405020304" pitchFamily="18" charset="0"/>
                </a:rPr>
                <a:t>Dần nhập</a:t>
              </a:r>
              <a:endParaRPr lang="en-US" sz="3200" kern="1200" dirty="0">
                <a:latin typeface="Times New Roman" panose="02020603050405020304" pitchFamily="18" charset="0"/>
                <a:cs typeface="Times New Roman" panose="02020603050405020304" pitchFamily="18" charset="0"/>
              </a:endParaRPr>
            </a:p>
          </p:txBody>
        </p:sp>
        <p:sp>
          <p:nvSpPr>
            <p:cNvPr id="5" name="Arrow: Circular 4"/>
            <p:cNvSpPr/>
            <p:nvPr/>
          </p:nvSpPr>
          <p:spPr>
            <a:xfrm>
              <a:off x="3581560" y="720051"/>
              <a:ext cx="5028878" cy="5028878"/>
            </a:xfrm>
            <a:prstGeom prst="circularArrow">
              <a:avLst>
                <a:gd name="adj1" fmla="val 5202"/>
                <a:gd name="adj2" fmla="val 336015"/>
                <a:gd name="adj3" fmla="val 21292825"/>
                <a:gd name="adj4" fmla="val 19766604"/>
                <a:gd name="adj5" fmla="val 6068"/>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Freeform: Shape 5"/>
            <p:cNvSpPr/>
            <p:nvPr/>
          </p:nvSpPr>
          <p:spPr>
            <a:xfrm>
              <a:off x="7821720" y="3287297"/>
              <a:ext cx="2265255"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Times New Roman" panose="02020603050405020304" pitchFamily="18" charset="0"/>
                  <a:cs typeface="Times New Roman" panose="02020603050405020304" pitchFamily="18" charset="0"/>
                </a:rPr>
                <a:t>Phương pháp nghiên cứu</a:t>
              </a:r>
              <a:endParaRPr lang="en-US" sz="3200" kern="1200" dirty="0">
                <a:latin typeface="Times New Roman" panose="02020603050405020304" pitchFamily="18" charset="0"/>
                <a:cs typeface="Times New Roman" panose="02020603050405020304" pitchFamily="18" charset="0"/>
              </a:endParaRPr>
            </a:p>
          </p:txBody>
        </p:sp>
        <p:sp>
          <p:nvSpPr>
            <p:cNvPr id="7" name="Arrow: Circular 6"/>
            <p:cNvSpPr/>
            <p:nvPr/>
          </p:nvSpPr>
          <p:spPr>
            <a:xfrm>
              <a:off x="3581560" y="720051"/>
              <a:ext cx="5028878" cy="5028878"/>
            </a:xfrm>
            <a:prstGeom prst="circularArrow">
              <a:avLst>
                <a:gd name="adj1" fmla="val 5202"/>
                <a:gd name="adj2" fmla="val 336015"/>
                <a:gd name="adj3" fmla="val 4014266"/>
                <a:gd name="adj4" fmla="val 2253829"/>
                <a:gd name="adj5" fmla="val 6068"/>
              </a:avLst>
            </a:prstGeom>
          </p:spPr>
          <p:style>
            <a:lnRef idx="2">
              <a:schemeClr val="lt1">
                <a:hueOff val="0"/>
                <a:satOff val="0"/>
                <a:lumOff val="0"/>
                <a:alphaOff val="0"/>
              </a:schemeClr>
            </a:lnRef>
            <a:fillRef idx="1">
              <a:schemeClr val="accent4">
                <a:hueOff val="2450223"/>
                <a:satOff val="-10190"/>
                <a:lumOff val="2402"/>
                <a:alphaOff val="0"/>
              </a:schemeClr>
            </a:fillRef>
            <a:effectRef idx="0">
              <a:schemeClr val="accent4">
                <a:hueOff val="2450223"/>
                <a:satOff val="-10190"/>
                <a:lumOff val="2402"/>
                <a:alphaOff val="0"/>
              </a:schemeClr>
            </a:effectRef>
            <a:fontRef idx="minor">
              <a:schemeClr val="lt1"/>
            </a:fontRef>
          </p:style>
        </p:sp>
        <p:sp>
          <p:nvSpPr>
            <p:cNvPr id="8" name="Freeform: Shape 7"/>
            <p:cNvSpPr/>
            <p:nvPr/>
          </p:nvSpPr>
          <p:spPr>
            <a:xfrm>
              <a:off x="5159112" y="4983974"/>
              <a:ext cx="1873773"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Times New Roman" panose="02020603050405020304" pitchFamily="18" charset="0"/>
                  <a:cs typeface="Times New Roman" panose="02020603050405020304" pitchFamily="18" charset="0"/>
                </a:rPr>
                <a:t>Cơ sở lí thuyết</a:t>
              </a:r>
              <a:endParaRPr lang="en-US" sz="3200" kern="1200" dirty="0">
                <a:latin typeface="Times New Roman" panose="02020603050405020304" pitchFamily="18" charset="0"/>
                <a:cs typeface="Times New Roman" panose="02020603050405020304" pitchFamily="18" charset="0"/>
              </a:endParaRPr>
            </a:p>
          </p:txBody>
        </p:sp>
        <p:sp>
          <p:nvSpPr>
            <p:cNvPr id="9" name="Arrow: Circular 8"/>
            <p:cNvSpPr/>
            <p:nvPr/>
          </p:nvSpPr>
          <p:spPr>
            <a:xfrm>
              <a:off x="3581560" y="720051"/>
              <a:ext cx="5028878" cy="5028878"/>
            </a:xfrm>
            <a:prstGeom prst="circularArrow">
              <a:avLst>
                <a:gd name="adj1" fmla="val 5202"/>
                <a:gd name="adj2" fmla="val 336015"/>
                <a:gd name="adj3" fmla="val 8210155"/>
                <a:gd name="adj4" fmla="val 6449719"/>
                <a:gd name="adj5" fmla="val 6068"/>
              </a:avLst>
            </a:prstGeom>
          </p:spPr>
          <p:style>
            <a:lnRef idx="2">
              <a:schemeClr val="lt1">
                <a:hueOff val="0"/>
                <a:satOff val="0"/>
                <a:lumOff val="0"/>
                <a:alphaOff val="0"/>
              </a:schemeClr>
            </a:lnRef>
            <a:fillRef idx="1">
              <a:schemeClr val="accent4">
                <a:hueOff val="4900445"/>
                <a:satOff val="-20384"/>
                <a:lumOff val="4804"/>
                <a:alphaOff val="0"/>
              </a:schemeClr>
            </a:fillRef>
            <a:effectRef idx="0">
              <a:schemeClr val="accent4">
                <a:hueOff val="4900445"/>
                <a:satOff val="-20384"/>
                <a:lumOff val="4804"/>
                <a:alphaOff val="0"/>
              </a:schemeClr>
            </a:effectRef>
            <a:fontRef idx="minor">
              <a:schemeClr val="lt1"/>
            </a:fontRef>
          </p:style>
        </p:sp>
        <p:sp>
          <p:nvSpPr>
            <p:cNvPr id="10" name="Freeform: Shape 9"/>
            <p:cNvSpPr/>
            <p:nvPr/>
          </p:nvSpPr>
          <p:spPr>
            <a:xfrm>
              <a:off x="2514600" y="3253207"/>
              <a:ext cx="2130253"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Times New Roman" panose="02020603050405020304" pitchFamily="18" charset="0"/>
                  <a:cs typeface="Times New Roman" panose="02020603050405020304" pitchFamily="18" charset="0"/>
                </a:rPr>
                <a:t>Kết quả nghiên cứu</a:t>
              </a:r>
              <a:endParaRPr lang="en-US" sz="3200" kern="1200" dirty="0">
                <a:latin typeface="Times New Roman" panose="02020603050405020304" pitchFamily="18" charset="0"/>
                <a:cs typeface="Times New Roman" panose="02020603050405020304" pitchFamily="18" charset="0"/>
              </a:endParaRPr>
            </a:p>
          </p:txBody>
        </p:sp>
        <p:sp>
          <p:nvSpPr>
            <p:cNvPr id="11" name="Arrow: Circular 10"/>
            <p:cNvSpPr/>
            <p:nvPr/>
          </p:nvSpPr>
          <p:spPr>
            <a:xfrm>
              <a:off x="3581560" y="720051"/>
              <a:ext cx="5028878" cy="5028878"/>
            </a:xfrm>
            <a:prstGeom prst="circularArrow">
              <a:avLst>
                <a:gd name="adj1" fmla="val 5202"/>
                <a:gd name="adj2" fmla="val 336015"/>
                <a:gd name="adj3" fmla="val 12297380"/>
                <a:gd name="adj4" fmla="val 10771160"/>
                <a:gd name="adj5" fmla="val 6068"/>
              </a:avLst>
            </a:prstGeom>
          </p:spPr>
          <p:style>
            <a:lnRef idx="2">
              <a:schemeClr val="lt1">
                <a:hueOff val="0"/>
                <a:satOff val="0"/>
                <a:lumOff val="0"/>
                <a:alphaOff val="0"/>
              </a:schemeClr>
            </a:lnRef>
            <a:fillRef idx="1">
              <a:schemeClr val="accent4">
                <a:hueOff val="7350668"/>
                <a:satOff val="-30579"/>
                <a:lumOff val="7206"/>
                <a:alphaOff val="0"/>
              </a:schemeClr>
            </a:fillRef>
            <a:effectRef idx="0">
              <a:schemeClr val="accent4">
                <a:hueOff val="7350668"/>
                <a:satOff val="-30579"/>
                <a:lumOff val="7206"/>
                <a:alphaOff val="0"/>
              </a:schemeClr>
            </a:effectRef>
            <a:fontRef idx="minor">
              <a:schemeClr val="lt1"/>
            </a:fontRef>
          </p:style>
        </p:sp>
        <p:sp>
          <p:nvSpPr>
            <p:cNvPr id="12" name="Freeform: Shape 11"/>
            <p:cNvSpPr/>
            <p:nvPr/>
          </p:nvSpPr>
          <p:spPr>
            <a:xfrm>
              <a:off x="3581560" y="758806"/>
              <a:ext cx="1873773" cy="1341437"/>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latin typeface="Times New Roman" panose="02020603050405020304" pitchFamily="18" charset="0"/>
                  <a:cs typeface="Times New Roman" panose="02020603050405020304" pitchFamily="18" charset="0"/>
                </a:rPr>
                <a:t>Kết luận</a:t>
              </a:r>
              <a:endParaRPr lang="en-US" sz="3200" kern="1200" dirty="0">
                <a:latin typeface="Times New Roman" panose="02020603050405020304" pitchFamily="18" charset="0"/>
                <a:cs typeface="Times New Roman" panose="02020603050405020304" pitchFamily="18" charset="0"/>
              </a:endParaRPr>
            </a:p>
          </p:txBody>
        </p:sp>
        <p:sp>
          <p:nvSpPr>
            <p:cNvPr id="13" name="Arrow: Circular 12"/>
            <p:cNvSpPr/>
            <p:nvPr/>
          </p:nvSpPr>
          <p:spPr>
            <a:xfrm>
              <a:off x="3581560" y="720051"/>
              <a:ext cx="5028878" cy="5028878"/>
            </a:xfrm>
            <a:prstGeom prst="circularArrow">
              <a:avLst>
                <a:gd name="adj1" fmla="val 5202"/>
                <a:gd name="adj2" fmla="val 336015"/>
                <a:gd name="adj3" fmla="val 16865256"/>
                <a:gd name="adj4" fmla="val 15198729"/>
                <a:gd name="adj5" fmla="val 6068"/>
              </a:avLst>
            </a:prstGeom>
          </p:spPr>
          <p:style>
            <a:lnRef idx="2">
              <a:schemeClr val="lt1">
                <a:hueOff val="0"/>
                <a:satOff val="0"/>
                <a:lumOff val="0"/>
                <a:alphaOff val="0"/>
              </a:schemeClr>
            </a:lnRef>
            <a:fillRef idx="1">
              <a:schemeClr val="accent4">
                <a:hueOff val="9800891"/>
                <a:satOff val="-40773"/>
                <a:lumOff val="9608"/>
                <a:alphaOff val="0"/>
              </a:schemeClr>
            </a:fillRef>
            <a:effectRef idx="0">
              <a:schemeClr val="accent4">
                <a:hueOff val="9800891"/>
                <a:satOff val="-40773"/>
                <a:lumOff val="9608"/>
                <a:alphaOff val="0"/>
              </a:schemeClr>
            </a:effectRef>
            <a:fontRef idx="minor">
              <a:schemeClr val="lt1"/>
            </a:fontRef>
          </p:style>
        </p:sp>
      </p:grpSp>
      <p:sp>
        <p:nvSpPr>
          <p:cNvPr id="14" name="Hexagon 13"/>
          <p:cNvSpPr/>
          <p:nvPr/>
        </p:nvSpPr>
        <p:spPr>
          <a:xfrm>
            <a:off x="4501666" y="1984329"/>
            <a:ext cx="3303274" cy="281465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a:solidFill>
                  <a:schemeClr val="bg1"/>
                </a:solidFill>
                <a:effectLst/>
                <a:latin typeface="Times New Roman" panose="02020603050405020304" pitchFamily="18" charset="0"/>
                <a:ea typeface="Times New Roman" panose="02020603050405020304" pitchFamily="18" charset="0"/>
              </a:rPr>
              <a:t>Ở bước Tìm ý và lập dàn ý</a:t>
            </a:r>
            <a:endParaRPr lang="en-US" sz="3200">
              <a:solidFill>
                <a:schemeClr val="bg1"/>
              </a:solidFill>
            </a:endParaRPr>
          </a:p>
        </p:txBody>
      </p:sp>
      <p:sp>
        <p:nvSpPr>
          <p:cNvPr id="15" name="TextBox 14"/>
          <p:cNvSpPr txBox="1"/>
          <p:nvPr/>
        </p:nvSpPr>
        <p:spPr>
          <a:xfrm>
            <a:off x="660400" y="146149"/>
            <a:ext cx="10833100" cy="622799"/>
          </a:xfrm>
          <a:prstGeom prst="rect">
            <a:avLst/>
          </a:prstGeom>
          <a:noFill/>
        </p:spPr>
        <p:txBody>
          <a:bodyPr wrap="square">
            <a:spAutoFit/>
          </a:bodyPr>
          <a:lstStyle/>
          <a:p>
            <a:pPr algn="just">
              <a:lnSpc>
                <a:spcPct val="115000"/>
              </a:lnSpc>
              <a:spcBef>
                <a:spcPts val="600"/>
              </a:spcBef>
              <a:spcAft>
                <a:spcPts val="600"/>
              </a:spcAft>
            </a:pP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*Một số lưu ý ở các bước trong quy trình:</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60399" y="157163"/>
            <a:ext cx="4557713" cy="2957512"/>
            <a:chOff x="660399" y="157163"/>
            <a:chExt cx="4557713" cy="2957512"/>
          </a:xfrm>
        </p:grpSpPr>
        <p:sp>
          <p:nvSpPr>
            <p:cNvPr id="3" name="Rectangle: Rounded Corners 2"/>
            <p:cNvSpPr/>
            <p:nvPr/>
          </p:nvSpPr>
          <p:spPr>
            <a:xfrm>
              <a:off x="660399" y="157163"/>
              <a:ext cx="4557713" cy="2957512"/>
            </a:xfrm>
            <a:prstGeom prst="roundRect">
              <a:avLst/>
            </a:prstGeom>
            <a:solidFill>
              <a:schemeClr val="accent4">
                <a:lumMod val="20000"/>
                <a:lumOff val="80000"/>
              </a:schemeClr>
            </a:solidFill>
            <a:ln w="28575">
              <a:solidFill>
                <a:srgbClr val="FFC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3347" y="309563"/>
              <a:ext cx="4271566" cy="2613857"/>
            </a:xfrm>
            <a:prstGeom prst="rect">
              <a:avLst/>
            </a:prstGeom>
            <a:noFill/>
          </p:spPr>
          <p:txBody>
            <a:bodyPr wrap="square">
              <a:spAutoFit/>
            </a:bodyPr>
            <a:lstStyle/>
            <a:p>
              <a:pPr algn="just">
                <a:lnSpc>
                  <a:spcPct val="115000"/>
                </a:lnSpc>
                <a:spcBef>
                  <a:spcPts val="600"/>
                </a:spcBef>
                <a:spcAft>
                  <a:spcPts val="6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6900068" y="157163"/>
            <a:ext cx="4557713" cy="2957512"/>
            <a:chOff x="6900068" y="157163"/>
            <a:chExt cx="4557713" cy="2957512"/>
          </a:xfrm>
        </p:grpSpPr>
        <p:sp>
          <p:nvSpPr>
            <p:cNvPr id="5" name="Rectangle: Rounded Corners 4"/>
            <p:cNvSpPr/>
            <p:nvPr/>
          </p:nvSpPr>
          <p:spPr>
            <a:xfrm>
              <a:off x="6900068" y="157163"/>
              <a:ext cx="4557713" cy="2957512"/>
            </a:xfrm>
            <a:prstGeom prst="roundRect">
              <a:avLst/>
            </a:prstGeom>
            <a:solidFill>
              <a:schemeClr val="accent4">
                <a:lumMod val="20000"/>
                <a:lumOff val="80000"/>
              </a:schemeClr>
            </a:solidFill>
            <a:ln w="28575">
              <a:solidFill>
                <a:srgbClr val="FFC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52295" y="515000"/>
              <a:ext cx="3853258" cy="2042995"/>
            </a:xfrm>
            <a:prstGeom prst="rect">
              <a:avLst/>
            </a:prstGeom>
            <a:noFill/>
          </p:spPr>
          <p:txBody>
            <a:bodyPr wrap="square">
              <a:spAutoFit/>
            </a:bodyPr>
            <a:lstStyle/>
            <a:p>
              <a:pPr algn="just">
                <a:lnSpc>
                  <a:spcPct val="115000"/>
                </a:lnSpc>
                <a:spcBef>
                  <a:spcPts val="600"/>
                </a:spcBef>
                <a:spcAft>
                  <a:spcPts val="6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660399" y="3590925"/>
            <a:ext cx="4557713" cy="2957512"/>
            <a:chOff x="660399" y="3590925"/>
            <a:chExt cx="4557713" cy="2957512"/>
          </a:xfrm>
        </p:grpSpPr>
        <p:sp>
          <p:nvSpPr>
            <p:cNvPr id="6" name="Rectangle: Rounded Corners 5"/>
            <p:cNvSpPr/>
            <p:nvPr/>
          </p:nvSpPr>
          <p:spPr>
            <a:xfrm>
              <a:off x="660399" y="3590925"/>
              <a:ext cx="4557713" cy="2957512"/>
            </a:xfrm>
            <a:prstGeom prst="roundRect">
              <a:avLst/>
            </a:prstGeom>
            <a:solidFill>
              <a:schemeClr val="accent4">
                <a:lumMod val="20000"/>
                <a:lumOff val="80000"/>
              </a:schemeClr>
            </a:solidFill>
            <a:ln w="28575">
              <a:solidFill>
                <a:srgbClr val="FFC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73309" y="3699324"/>
              <a:ext cx="4241604" cy="2677656"/>
            </a:xfrm>
            <a:prstGeom prst="rect">
              <a:avLst/>
            </a:prstGeom>
            <a:noFill/>
          </p:spPr>
          <p:txBody>
            <a:bodyPr wrap="square">
              <a:spAutoFit/>
            </a:bodyPr>
            <a:lstStyle/>
            <a:p>
              <a:r>
                <a:rPr lang="en-US" sz="2400" dirty="0" err="1">
                  <a:solidFill>
                    <a:srgbClr val="0D0D0D"/>
                  </a:solidFill>
                  <a:effectLst/>
                  <a:latin typeface="Times New Roman" panose="02020603050405020304" pitchFamily="18" charset="0"/>
                  <a:ea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Tóm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tắt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ngắn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gọn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cứu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cứu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cứu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khoảng</a:t>
              </a:r>
              <a:r>
                <a:rPr lang="en-US" sz="2400" dirty="0">
                  <a:solidFill>
                    <a:srgbClr val="0D0D0D"/>
                  </a:solidFill>
                  <a:effectLst/>
                  <a:latin typeface="Times New Roman" panose="02020603050405020304" pitchFamily="18" charset="0"/>
                  <a:ea typeface="Times New Roman" panose="02020603050405020304" pitchFamily="18" charset="0"/>
                </a:rPr>
                <a:t> 150 </a:t>
              </a:r>
              <a:r>
                <a:rPr lang="en-US" sz="2400" dirty="0" err="1">
                  <a:solidFill>
                    <a:srgbClr val="0D0D0D"/>
                  </a:solidFill>
                  <a:effectLst/>
                  <a:latin typeface="Times New Roman" panose="02020603050405020304" pitchFamily="18" charset="0"/>
                  <a:ea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rPr>
                <a:t> 200 </a:t>
              </a:r>
              <a:r>
                <a:rPr lang="en-US" sz="2400" dirty="0" err="1">
                  <a:solidFill>
                    <a:srgbClr val="0D0D0D"/>
                  </a:solidFill>
                  <a:effectLst/>
                  <a:latin typeface="Times New Roman" panose="02020603050405020304" pitchFamily="18" charset="0"/>
                  <a:ea typeface="Times New Roman" panose="02020603050405020304" pitchFamily="18" charset="0"/>
                </a:rPr>
                <a:t>chữ</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p>
          </p:txBody>
        </p:sp>
      </p:grpSp>
      <p:grpSp>
        <p:nvGrpSpPr>
          <p:cNvPr id="19" name="Group 18"/>
          <p:cNvGrpSpPr/>
          <p:nvPr/>
        </p:nvGrpSpPr>
        <p:grpSpPr>
          <a:xfrm>
            <a:off x="6900068" y="3590925"/>
            <a:ext cx="4557713" cy="2957512"/>
            <a:chOff x="6900068" y="3590925"/>
            <a:chExt cx="4557713" cy="2957512"/>
          </a:xfrm>
        </p:grpSpPr>
        <p:sp>
          <p:nvSpPr>
            <p:cNvPr id="4" name="Rectangle: Rounded Corners 3"/>
            <p:cNvSpPr/>
            <p:nvPr/>
          </p:nvSpPr>
          <p:spPr>
            <a:xfrm>
              <a:off x="6900068" y="3590925"/>
              <a:ext cx="4557713" cy="2957512"/>
            </a:xfrm>
            <a:prstGeom prst="roundRect">
              <a:avLst/>
            </a:prstGeom>
            <a:solidFill>
              <a:schemeClr val="accent4">
                <a:lumMod val="20000"/>
                <a:lumOff val="80000"/>
              </a:schemeClr>
            </a:solidFill>
            <a:ln w="28575">
              <a:solidFill>
                <a:srgbClr val="FFC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62016" y="3815801"/>
              <a:ext cx="4068365" cy="2246769"/>
            </a:xfrm>
            <a:prstGeom prst="rect">
              <a:avLst/>
            </a:prstGeom>
            <a:noFill/>
          </p:spPr>
          <p:txBody>
            <a:bodyPr wrap="square">
              <a:spAutoFit/>
            </a:bodyPr>
            <a:lstStyle/>
            <a:p>
              <a:r>
                <a:rPr lang="en-US" sz="2800" dirty="0" err="1">
                  <a:solidFill>
                    <a:srgbClr val="0D0D0D"/>
                  </a:solidFill>
                  <a:effectLst/>
                  <a:latin typeface="Times New Roman" panose="02020603050405020304" pitchFamily="18" charset="0"/>
                  <a:ea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rPr>
                <a:t> phi </a:t>
              </a:r>
              <a:r>
                <a:rPr lang="en-US" sz="2800" dirty="0" err="1">
                  <a:solidFill>
                    <a:srgbClr val="0D0D0D"/>
                  </a:solidFill>
                  <a:effectLst/>
                  <a:latin typeface="Times New Roman" panose="02020603050405020304" pitchFamily="18" charset="0"/>
                  <a:ea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phù</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hỗ</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cáo</a:t>
              </a:r>
              <a:r>
                <a:rPr lang="en-US" sz="2800" dirty="0">
                  <a:solidFill>
                    <a:srgbClr val="0D0D0D"/>
                  </a:solidFill>
                  <a:effectLst/>
                  <a:latin typeface="Times New Roman" panose="02020603050405020304" pitchFamily="18" charset="0"/>
                  <a:ea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rPr>
                <a:t> </a:t>
              </a:r>
              <a:endParaRPr lang="en-US" sz="2800" dirty="0"/>
            </a:p>
          </p:txBody>
        </p:sp>
      </p:grpSp>
      <p:sp>
        <p:nvSpPr>
          <p:cNvPr id="20" name="Oval 19"/>
          <p:cNvSpPr/>
          <p:nvPr/>
        </p:nvSpPr>
        <p:spPr>
          <a:xfrm>
            <a:off x="4813300" y="2192533"/>
            <a:ext cx="2520156" cy="2301477"/>
          </a:xfrm>
          <a:prstGeom prst="ellipse">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rgbClr val="000000"/>
                </a:solidFill>
                <a:effectLst/>
                <a:latin typeface="Times New Roman" panose="02020603050405020304" pitchFamily="18" charset="0"/>
                <a:ea typeface="Times New Roman" panose="02020603050405020304" pitchFamily="18" charset="0"/>
              </a:rPr>
              <a:t>Ở bước </a:t>
            </a:r>
            <a:endParaRPr lang="de-DE" sz="3200" b="1" dirty="0">
              <a:solidFill>
                <a:srgbClr val="000000"/>
              </a:solidFill>
              <a:effectLst/>
              <a:latin typeface="Times New Roman" panose="02020603050405020304" pitchFamily="18" charset="0"/>
              <a:ea typeface="Times New Roman" panose="02020603050405020304" pitchFamily="18" charset="0"/>
            </a:endParaRPr>
          </a:p>
          <a:p>
            <a:pPr algn="ctr"/>
            <a:r>
              <a:rPr lang="de-DE" sz="3200" b="1" dirty="0">
                <a:solidFill>
                  <a:srgbClr val="000000"/>
                </a:solidFill>
                <a:effectLst/>
                <a:latin typeface="Times New Roman" panose="02020603050405020304" pitchFamily="18" charset="0"/>
                <a:ea typeface="Times New Roman" panose="02020603050405020304" pitchFamily="18" charset="0"/>
              </a:rPr>
              <a:t>Viết bài</a:t>
            </a:r>
            <a:endParaRPr lang="en-US" sz="32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style.rotation</p:attrName>
                                        </p:attrNameLst>
                                      </p:cBhvr>
                                      <p:tavLst>
                                        <p:tav tm="0">
                                          <p:val>
                                            <p:fltVal val="90"/>
                                          </p:val>
                                        </p:tav>
                                        <p:tav tm="100000">
                                          <p:val>
                                            <p:fltVal val="0"/>
                                          </p:val>
                                        </p:tav>
                                      </p:tavLst>
                                    </p:anim>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00140" y="590233"/>
            <a:ext cx="10587036" cy="5982017"/>
            <a:chOff x="2376390" y="599984"/>
            <a:chExt cx="7439220" cy="5536776"/>
          </a:xfrm>
        </p:grpSpPr>
        <p:sp>
          <p:nvSpPr>
            <p:cNvPr id="4" name="Freeform: Shape 3"/>
            <p:cNvSpPr/>
            <p:nvPr/>
          </p:nvSpPr>
          <p:spPr>
            <a:xfrm>
              <a:off x="4613957" y="599984"/>
              <a:ext cx="2964085" cy="1575150"/>
            </a:xfrm>
            <a:custGeom>
              <a:avLst/>
              <a:gdLst>
                <a:gd name="connsiteX0" fmla="*/ 0 w 2805906"/>
                <a:gd name="connsiteY0" fmla="*/ 140295 h 1402953"/>
                <a:gd name="connsiteX1" fmla="*/ 140295 w 2805906"/>
                <a:gd name="connsiteY1" fmla="*/ 0 h 1402953"/>
                <a:gd name="connsiteX2" fmla="*/ 2665611 w 2805906"/>
                <a:gd name="connsiteY2" fmla="*/ 0 h 1402953"/>
                <a:gd name="connsiteX3" fmla="*/ 2805906 w 2805906"/>
                <a:gd name="connsiteY3" fmla="*/ 140295 h 1402953"/>
                <a:gd name="connsiteX4" fmla="*/ 2805906 w 2805906"/>
                <a:gd name="connsiteY4" fmla="*/ 1262658 h 1402953"/>
                <a:gd name="connsiteX5" fmla="*/ 2665611 w 2805906"/>
                <a:gd name="connsiteY5" fmla="*/ 1402953 h 1402953"/>
                <a:gd name="connsiteX6" fmla="*/ 140295 w 2805906"/>
                <a:gd name="connsiteY6" fmla="*/ 1402953 h 1402953"/>
                <a:gd name="connsiteX7" fmla="*/ 0 w 2805906"/>
                <a:gd name="connsiteY7" fmla="*/ 1262658 h 1402953"/>
                <a:gd name="connsiteX8" fmla="*/ 0 w 2805906"/>
                <a:gd name="connsiteY8" fmla="*/ 140295 h 14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06" h="1402953">
                  <a:moveTo>
                    <a:pt x="0" y="140295"/>
                  </a:moveTo>
                  <a:cubicBezTo>
                    <a:pt x="0" y="62812"/>
                    <a:pt x="62812" y="0"/>
                    <a:pt x="140295" y="0"/>
                  </a:cubicBezTo>
                  <a:lnTo>
                    <a:pt x="2665611" y="0"/>
                  </a:lnTo>
                  <a:cubicBezTo>
                    <a:pt x="2743094" y="0"/>
                    <a:pt x="2805906" y="62812"/>
                    <a:pt x="2805906" y="140295"/>
                  </a:cubicBezTo>
                  <a:lnTo>
                    <a:pt x="2805906" y="1262658"/>
                  </a:lnTo>
                  <a:cubicBezTo>
                    <a:pt x="2805906" y="1340141"/>
                    <a:pt x="2743094" y="1402953"/>
                    <a:pt x="2665611" y="1402953"/>
                  </a:cubicBezTo>
                  <a:lnTo>
                    <a:pt x="140295" y="1402953"/>
                  </a:lnTo>
                  <a:cubicBezTo>
                    <a:pt x="62812" y="1402953"/>
                    <a:pt x="0" y="1340141"/>
                    <a:pt x="0" y="1262658"/>
                  </a:cubicBezTo>
                  <a:lnTo>
                    <a:pt x="0" y="14029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9671" tIns="109671" rIns="109671" bIns="109671" numCol="1" spcCol="1270" anchor="ctr" anchorCtr="0">
              <a:noAutofit/>
            </a:bodyPr>
            <a:lstStyle/>
            <a:p>
              <a:pPr marL="0" lvl="0" indent="0" algn="ctr" defTabSz="8001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Đọc kĩ bài viết báo cáo của mình và đối chiếu với bảng kiểm để tự chỉnh sửa để bài báo cáo thêm hoàn thiện.</a:t>
              </a:r>
              <a:endParaRPr lang="en-US" sz="2800" kern="1200" dirty="0">
                <a:latin typeface="Times New Roman" panose="02020603050405020304" pitchFamily="18" charset="0"/>
                <a:cs typeface="Times New Roman" panose="02020603050405020304" pitchFamily="18" charset="0"/>
              </a:endParaRPr>
            </a:p>
          </p:txBody>
        </p:sp>
        <p:sp>
          <p:nvSpPr>
            <p:cNvPr id="5" name="Freeform: Shape 4"/>
            <p:cNvSpPr/>
            <p:nvPr/>
          </p:nvSpPr>
          <p:spPr>
            <a:xfrm rot="3600000">
              <a:off x="6786675" y="3183483"/>
              <a:ext cx="1461927" cy="491033"/>
            </a:xfrm>
            <a:custGeom>
              <a:avLst/>
              <a:gdLst>
                <a:gd name="connsiteX0" fmla="*/ 0 w 1461927"/>
                <a:gd name="connsiteY0" fmla="*/ 245517 h 491033"/>
                <a:gd name="connsiteX1" fmla="*/ 245517 w 1461927"/>
                <a:gd name="connsiteY1" fmla="*/ 0 h 491033"/>
                <a:gd name="connsiteX2" fmla="*/ 245517 w 1461927"/>
                <a:gd name="connsiteY2" fmla="*/ 98207 h 491033"/>
                <a:gd name="connsiteX3" fmla="*/ 1216411 w 1461927"/>
                <a:gd name="connsiteY3" fmla="*/ 98207 h 491033"/>
                <a:gd name="connsiteX4" fmla="*/ 1216411 w 1461927"/>
                <a:gd name="connsiteY4" fmla="*/ 0 h 491033"/>
                <a:gd name="connsiteX5" fmla="*/ 1461927 w 1461927"/>
                <a:gd name="connsiteY5" fmla="*/ 245517 h 491033"/>
                <a:gd name="connsiteX6" fmla="*/ 1216411 w 1461927"/>
                <a:gd name="connsiteY6" fmla="*/ 491033 h 491033"/>
                <a:gd name="connsiteX7" fmla="*/ 1216411 w 1461927"/>
                <a:gd name="connsiteY7" fmla="*/ 392826 h 491033"/>
                <a:gd name="connsiteX8" fmla="*/ 245517 w 1461927"/>
                <a:gd name="connsiteY8" fmla="*/ 392826 h 491033"/>
                <a:gd name="connsiteX9" fmla="*/ 245517 w 1461927"/>
                <a:gd name="connsiteY9" fmla="*/ 491033 h 491033"/>
                <a:gd name="connsiteX10" fmla="*/ 0 w 1461927"/>
                <a:gd name="connsiteY10" fmla="*/ 245517 h 49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1927" h="491033">
                  <a:moveTo>
                    <a:pt x="0" y="245517"/>
                  </a:moveTo>
                  <a:lnTo>
                    <a:pt x="245517" y="0"/>
                  </a:lnTo>
                  <a:lnTo>
                    <a:pt x="245517" y="98207"/>
                  </a:lnTo>
                  <a:lnTo>
                    <a:pt x="1216411" y="98207"/>
                  </a:lnTo>
                  <a:lnTo>
                    <a:pt x="1216411" y="0"/>
                  </a:lnTo>
                  <a:lnTo>
                    <a:pt x="1461927" y="245517"/>
                  </a:lnTo>
                  <a:lnTo>
                    <a:pt x="1216411" y="491033"/>
                  </a:lnTo>
                  <a:lnTo>
                    <a:pt x="1216411" y="392826"/>
                  </a:lnTo>
                  <a:lnTo>
                    <a:pt x="245517" y="392826"/>
                  </a:lnTo>
                  <a:lnTo>
                    <a:pt x="245517" y="491033"/>
                  </a:lnTo>
                  <a:lnTo>
                    <a:pt x="0" y="245517"/>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7310" tIns="98206" rIns="147309" bIns="98207"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6" name="Freeform: Shape 5"/>
            <p:cNvSpPr/>
            <p:nvPr/>
          </p:nvSpPr>
          <p:spPr>
            <a:xfrm>
              <a:off x="7315791" y="4338285"/>
              <a:ext cx="2499819" cy="1798475"/>
            </a:xfrm>
            <a:custGeom>
              <a:avLst/>
              <a:gdLst>
                <a:gd name="connsiteX0" fmla="*/ 0 w 2805906"/>
                <a:gd name="connsiteY0" fmla="*/ 140295 h 1402953"/>
                <a:gd name="connsiteX1" fmla="*/ 140295 w 2805906"/>
                <a:gd name="connsiteY1" fmla="*/ 0 h 1402953"/>
                <a:gd name="connsiteX2" fmla="*/ 2665611 w 2805906"/>
                <a:gd name="connsiteY2" fmla="*/ 0 h 1402953"/>
                <a:gd name="connsiteX3" fmla="*/ 2805906 w 2805906"/>
                <a:gd name="connsiteY3" fmla="*/ 140295 h 1402953"/>
                <a:gd name="connsiteX4" fmla="*/ 2805906 w 2805906"/>
                <a:gd name="connsiteY4" fmla="*/ 1262658 h 1402953"/>
                <a:gd name="connsiteX5" fmla="*/ 2665611 w 2805906"/>
                <a:gd name="connsiteY5" fmla="*/ 1402953 h 1402953"/>
                <a:gd name="connsiteX6" fmla="*/ 140295 w 2805906"/>
                <a:gd name="connsiteY6" fmla="*/ 1402953 h 1402953"/>
                <a:gd name="connsiteX7" fmla="*/ 0 w 2805906"/>
                <a:gd name="connsiteY7" fmla="*/ 1262658 h 1402953"/>
                <a:gd name="connsiteX8" fmla="*/ 0 w 2805906"/>
                <a:gd name="connsiteY8" fmla="*/ 140295 h 14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06" h="1402953">
                  <a:moveTo>
                    <a:pt x="0" y="140295"/>
                  </a:moveTo>
                  <a:cubicBezTo>
                    <a:pt x="0" y="62812"/>
                    <a:pt x="62812" y="0"/>
                    <a:pt x="140295" y="0"/>
                  </a:cubicBezTo>
                  <a:lnTo>
                    <a:pt x="2665611" y="0"/>
                  </a:lnTo>
                  <a:cubicBezTo>
                    <a:pt x="2743094" y="0"/>
                    <a:pt x="2805906" y="62812"/>
                    <a:pt x="2805906" y="140295"/>
                  </a:cubicBezTo>
                  <a:lnTo>
                    <a:pt x="2805906" y="1262658"/>
                  </a:lnTo>
                  <a:cubicBezTo>
                    <a:pt x="2805906" y="1340141"/>
                    <a:pt x="2743094" y="1402953"/>
                    <a:pt x="2665611" y="1402953"/>
                  </a:cubicBezTo>
                  <a:lnTo>
                    <a:pt x="140295" y="1402953"/>
                  </a:lnTo>
                  <a:cubicBezTo>
                    <a:pt x="62812" y="1402953"/>
                    <a:pt x="0" y="1340141"/>
                    <a:pt x="0" y="1262658"/>
                  </a:cubicBezTo>
                  <a:lnTo>
                    <a:pt x="0" y="14029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49"/>
                <a:alphaOff val="0"/>
              </a:schemeClr>
            </a:fillRef>
            <a:effectRef idx="0">
              <a:schemeClr val="accent3">
                <a:hueOff val="1355300"/>
                <a:satOff val="50000"/>
                <a:lumOff val="-7349"/>
                <a:alphaOff val="0"/>
              </a:schemeClr>
            </a:effectRef>
            <a:fontRef idx="minor">
              <a:schemeClr val="lt1"/>
            </a:fontRef>
          </p:style>
          <p:txBody>
            <a:bodyPr spcFirstLastPara="0" vert="horz" wrap="square" lIns="109671" tIns="109671" rIns="109671" bIns="109671" numCol="1" spcCol="1270" anchor="ctr" anchorCtr="0">
              <a:noAutofit/>
            </a:bodyPr>
            <a:lstStyle/>
            <a:p>
              <a:pPr marL="0" lvl="0" indent="0" algn="ctr" defTabSz="8001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HS có thể trao đổi bài để trong bàn chấm và chữa cho nhau.</a:t>
              </a:r>
              <a:endParaRPr lang="en-US" sz="2800" kern="1200" dirty="0">
                <a:latin typeface="Times New Roman" panose="02020603050405020304" pitchFamily="18" charset="0"/>
                <a:cs typeface="Times New Roman" panose="02020603050405020304" pitchFamily="18" charset="0"/>
              </a:endParaRPr>
            </a:p>
          </p:txBody>
        </p:sp>
        <p:sp>
          <p:nvSpPr>
            <p:cNvPr id="7" name="Freeform: Shape 6"/>
            <p:cNvSpPr/>
            <p:nvPr/>
          </p:nvSpPr>
          <p:spPr>
            <a:xfrm rot="21600000">
              <a:off x="5365036" y="5189766"/>
              <a:ext cx="1461927" cy="491034"/>
            </a:xfrm>
            <a:custGeom>
              <a:avLst/>
              <a:gdLst>
                <a:gd name="connsiteX0" fmla="*/ 0 w 1461927"/>
                <a:gd name="connsiteY0" fmla="*/ 245517 h 491033"/>
                <a:gd name="connsiteX1" fmla="*/ 245517 w 1461927"/>
                <a:gd name="connsiteY1" fmla="*/ 0 h 491033"/>
                <a:gd name="connsiteX2" fmla="*/ 245517 w 1461927"/>
                <a:gd name="connsiteY2" fmla="*/ 98207 h 491033"/>
                <a:gd name="connsiteX3" fmla="*/ 1216411 w 1461927"/>
                <a:gd name="connsiteY3" fmla="*/ 98207 h 491033"/>
                <a:gd name="connsiteX4" fmla="*/ 1216411 w 1461927"/>
                <a:gd name="connsiteY4" fmla="*/ 0 h 491033"/>
                <a:gd name="connsiteX5" fmla="*/ 1461927 w 1461927"/>
                <a:gd name="connsiteY5" fmla="*/ 245517 h 491033"/>
                <a:gd name="connsiteX6" fmla="*/ 1216411 w 1461927"/>
                <a:gd name="connsiteY6" fmla="*/ 491033 h 491033"/>
                <a:gd name="connsiteX7" fmla="*/ 1216411 w 1461927"/>
                <a:gd name="connsiteY7" fmla="*/ 392826 h 491033"/>
                <a:gd name="connsiteX8" fmla="*/ 245517 w 1461927"/>
                <a:gd name="connsiteY8" fmla="*/ 392826 h 491033"/>
                <a:gd name="connsiteX9" fmla="*/ 245517 w 1461927"/>
                <a:gd name="connsiteY9" fmla="*/ 491033 h 491033"/>
                <a:gd name="connsiteX10" fmla="*/ 0 w 1461927"/>
                <a:gd name="connsiteY10" fmla="*/ 245517 h 49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1927" h="491033">
                  <a:moveTo>
                    <a:pt x="1461927" y="245516"/>
                  </a:moveTo>
                  <a:lnTo>
                    <a:pt x="1216410" y="491032"/>
                  </a:lnTo>
                  <a:lnTo>
                    <a:pt x="1216410" y="392825"/>
                  </a:lnTo>
                  <a:lnTo>
                    <a:pt x="245516" y="392825"/>
                  </a:lnTo>
                  <a:lnTo>
                    <a:pt x="245516" y="491032"/>
                  </a:lnTo>
                  <a:lnTo>
                    <a:pt x="0" y="245516"/>
                  </a:lnTo>
                  <a:lnTo>
                    <a:pt x="245516" y="1"/>
                  </a:lnTo>
                  <a:lnTo>
                    <a:pt x="245516" y="98208"/>
                  </a:lnTo>
                  <a:lnTo>
                    <a:pt x="1216410" y="98208"/>
                  </a:lnTo>
                  <a:lnTo>
                    <a:pt x="1216410" y="1"/>
                  </a:lnTo>
                  <a:lnTo>
                    <a:pt x="1461927" y="245516"/>
                  </a:lnTo>
                  <a:close/>
                </a:path>
              </a:pathLst>
            </a:custGeom>
          </p:spPr>
          <p:style>
            <a:lnRef idx="0">
              <a:schemeClr val="lt1">
                <a:hueOff val="0"/>
                <a:satOff val="0"/>
                <a:lumOff val="0"/>
                <a:alphaOff val="0"/>
              </a:schemeClr>
            </a:lnRef>
            <a:fillRef idx="1">
              <a:schemeClr val="accent3">
                <a:hueOff val="1355300"/>
                <a:satOff val="50000"/>
                <a:lumOff val="-7349"/>
                <a:alphaOff val="0"/>
              </a:schemeClr>
            </a:fillRef>
            <a:effectRef idx="0">
              <a:schemeClr val="accent3">
                <a:hueOff val="1355300"/>
                <a:satOff val="50000"/>
                <a:lumOff val="-7349"/>
                <a:alphaOff val="0"/>
              </a:schemeClr>
            </a:effectRef>
            <a:fontRef idx="minor">
              <a:schemeClr val="lt1"/>
            </a:fontRef>
          </p:style>
          <p:txBody>
            <a:bodyPr spcFirstLastPara="0" vert="horz" wrap="square" lIns="147310" tIns="98208" rIns="147310" bIns="98207"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8" name="Freeform: Shape 7"/>
            <p:cNvSpPr/>
            <p:nvPr/>
          </p:nvSpPr>
          <p:spPr>
            <a:xfrm>
              <a:off x="2376390" y="4338285"/>
              <a:ext cx="2499820" cy="1798475"/>
            </a:xfrm>
            <a:custGeom>
              <a:avLst/>
              <a:gdLst>
                <a:gd name="connsiteX0" fmla="*/ 0 w 2805906"/>
                <a:gd name="connsiteY0" fmla="*/ 140295 h 1402953"/>
                <a:gd name="connsiteX1" fmla="*/ 140295 w 2805906"/>
                <a:gd name="connsiteY1" fmla="*/ 0 h 1402953"/>
                <a:gd name="connsiteX2" fmla="*/ 2665611 w 2805906"/>
                <a:gd name="connsiteY2" fmla="*/ 0 h 1402953"/>
                <a:gd name="connsiteX3" fmla="*/ 2805906 w 2805906"/>
                <a:gd name="connsiteY3" fmla="*/ 140295 h 1402953"/>
                <a:gd name="connsiteX4" fmla="*/ 2805906 w 2805906"/>
                <a:gd name="connsiteY4" fmla="*/ 1262658 h 1402953"/>
                <a:gd name="connsiteX5" fmla="*/ 2665611 w 2805906"/>
                <a:gd name="connsiteY5" fmla="*/ 1402953 h 1402953"/>
                <a:gd name="connsiteX6" fmla="*/ 140295 w 2805906"/>
                <a:gd name="connsiteY6" fmla="*/ 1402953 h 1402953"/>
                <a:gd name="connsiteX7" fmla="*/ 0 w 2805906"/>
                <a:gd name="connsiteY7" fmla="*/ 1262658 h 1402953"/>
                <a:gd name="connsiteX8" fmla="*/ 0 w 2805906"/>
                <a:gd name="connsiteY8" fmla="*/ 140295 h 14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06" h="1402953">
                  <a:moveTo>
                    <a:pt x="0" y="140295"/>
                  </a:moveTo>
                  <a:cubicBezTo>
                    <a:pt x="0" y="62812"/>
                    <a:pt x="62812" y="0"/>
                    <a:pt x="140295" y="0"/>
                  </a:cubicBezTo>
                  <a:lnTo>
                    <a:pt x="2665611" y="0"/>
                  </a:lnTo>
                  <a:cubicBezTo>
                    <a:pt x="2743094" y="0"/>
                    <a:pt x="2805906" y="62812"/>
                    <a:pt x="2805906" y="140295"/>
                  </a:cubicBezTo>
                  <a:lnTo>
                    <a:pt x="2805906" y="1262658"/>
                  </a:lnTo>
                  <a:cubicBezTo>
                    <a:pt x="2805906" y="1340141"/>
                    <a:pt x="2743094" y="1402953"/>
                    <a:pt x="2665611" y="1402953"/>
                  </a:cubicBezTo>
                  <a:lnTo>
                    <a:pt x="140295" y="1402953"/>
                  </a:lnTo>
                  <a:cubicBezTo>
                    <a:pt x="62812" y="1402953"/>
                    <a:pt x="0" y="1340141"/>
                    <a:pt x="0" y="1262658"/>
                  </a:cubicBezTo>
                  <a:lnTo>
                    <a:pt x="0" y="14029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2"/>
                <a:alphaOff val="0"/>
              </a:schemeClr>
            </a:fillRef>
            <a:effectRef idx="0">
              <a:schemeClr val="accent3">
                <a:hueOff val="2710599"/>
                <a:satOff val="100000"/>
                <a:lumOff val="-14702"/>
                <a:alphaOff val="0"/>
              </a:schemeClr>
            </a:effectRef>
            <a:fontRef idx="minor">
              <a:schemeClr val="lt1"/>
            </a:fontRef>
          </p:style>
          <p:txBody>
            <a:bodyPr spcFirstLastPara="0" vert="horz" wrap="square" lIns="109671" tIns="109671" rIns="109671" bIns="109671" numCol="1" spcCol="1270" anchor="ctr" anchorCtr="0">
              <a:noAutofit/>
            </a:bodyPr>
            <a:lstStyle/>
            <a:p>
              <a:pPr marL="0" lvl="0" indent="0" algn="ctr" defTabSz="8001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rút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nghiệm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cứu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vấn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gian</a:t>
              </a:r>
              <a:r>
                <a:rPr lang="en-US" sz="2800"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9" name="Freeform: Shape 8"/>
            <p:cNvSpPr/>
            <p:nvPr/>
          </p:nvSpPr>
          <p:spPr>
            <a:xfrm rot="18000000">
              <a:off x="3864783" y="3183482"/>
              <a:ext cx="1461927" cy="491033"/>
            </a:xfrm>
            <a:custGeom>
              <a:avLst/>
              <a:gdLst>
                <a:gd name="connsiteX0" fmla="*/ 0 w 1461927"/>
                <a:gd name="connsiteY0" fmla="*/ 245517 h 491033"/>
                <a:gd name="connsiteX1" fmla="*/ 245517 w 1461927"/>
                <a:gd name="connsiteY1" fmla="*/ 0 h 491033"/>
                <a:gd name="connsiteX2" fmla="*/ 245517 w 1461927"/>
                <a:gd name="connsiteY2" fmla="*/ 98207 h 491033"/>
                <a:gd name="connsiteX3" fmla="*/ 1216411 w 1461927"/>
                <a:gd name="connsiteY3" fmla="*/ 98207 h 491033"/>
                <a:gd name="connsiteX4" fmla="*/ 1216411 w 1461927"/>
                <a:gd name="connsiteY4" fmla="*/ 0 h 491033"/>
                <a:gd name="connsiteX5" fmla="*/ 1461927 w 1461927"/>
                <a:gd name="connsiteY5" fmla="*/ 245517 h 491033"/>
                <a:gd name="connsiteX6" fmla="*/ 1216411 w 1461927"/>
                <a:gd name="connsiteY6" fmla="*/ 491033 h 491033"/>
                <a:gd name="connsiteX7" fmla="*/ 1216411 w 1461927"/>
                <a:gd name="connsiteY7" fmla="*/ 392826 h 491033"/>
                <a:gd name="connsiteX8" fmla="*/ 245517 w 1461927"/>
                <a:gd name="connsiteY8" fmla="*/ 392826 h 491033"/>
                <a:gd name="connsiteX9" fmla="*/ 245517 w 1461927"/>
                <a:gd name="connsiteY9" fmla="*/ 491033 h 491033"/>
                <a:gd name="connsiteX10" fmla="*/ 0 w 1461927"/>
                <a:gd name="connsiteY10" fmla="*/ 245517 h 49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1927" h="491033">
                  <a:moveTo>
                    <a:pt x="0" y="245517"/>
                  </a:moveTo>
                  <a:lnTo>
                    <a:pt x="245517" y="0"/>
                  </a:lnTo>
                  <a:lnTo>
                    <a:pt x="245517" y="98207"/>
                  </a:lnTo>
                  <a:lnTo>
                    <a:pt x="1216411" y="98207"/>
                  </a:lnTo>
                  <a:lnTo>
                    <a:pt x="1216411" y="0"/>
                  </a:lnTo>
                  <a:lnTo>
                    <a:pt x="1461927" y="245517"/>
                  </a:lnTo>
                  <a:lnTo>
                    <a:pt x="1216411" y="491033"/>
                  </a:lnTo>
                  <a:lnTo>
                    <a:pt x="1216411" y="392826"/>
                  </a:lnTo>
                  <a:lnTo>
                    <a:pt x="245517" y="392826"/>
                  </a:lnTo>
                  <a:lnTo>
                    <a:pt x="245517" y="491033"/>
                  </a:lnTo>
                  <a:lnTo>
                    <a:pt x="0" y="245517"/>
                  </a:lnTo>
                  <a:close/>
                </a:path>
              </a:pathLst>
            </a:custGeom>
          </p:spPr>
          <p:style>
            <a:lnRef idx="0">
              <a:schemeClr val="lt1">
                <a:hueOff val="0"/>
                <a:satOff val="0"/>
                <a:lumOff val="0"/>
                <a:alphaOff val="0"/>
              </a:schemeClr>
            </a:lnRef>
            <a:fillRef idx="1">
              <a:schemeClr val="accent3">
                <a:hueOff val="2710599"/>
                <a:satOff val="100000"/>
                <a:lumOff val="-14702"/>
                <a:alphaOff val="0"/>
              </a:schemeClr>
            </a:fillRef>
            <a:effectRef idx="0">
              <a:schemeClr val="accent3">
                <a:hueOff val="2710599"/>
                <a:satOff val="100000"/>
                <a:lumOff val="-14702"/>
                <a:alphaOff val="0"/>
              </a:schemeClr>
            </a:effectRef>
            <a:fontRef idx="minor">
              <a:schemeClr val="lt1"/>
            </a:fontRef>
          </p:style>
          <p:txBody>
            <a:bodyPr spcFirstLastPara="0" vert="horz" wrap="square" lIns="147309" tIns="98207" rIns="147310" bIns="98206" numCol="1" spcCol="1270" anchor="ctr" anchorCtr="0">
              <a:noAutofit/>
            </a:bodyPr>
            <a:lstStyle/>
            <a:p>
              <a:pPr marL="0" lvl="0" indent="0" algn="ctr" defTabSz="666750">
                <a:lnSpc>
                  <a:spcPct val="90000"/>
                </a:lnSpc>
                <a:spcBef>
                  <a:spcPct val="0"/>
                </a:spcBef>
                <a:spcAft>
                  <a:spcPct val="35000"/>
                </a:spcAft>
                <a:buNone/>
              </a:pPr>
              <a:endParaRPr lang="en-US" sz="1500" kern="1200"/>
            </a:p>
          </p:txBody>
        </p:sp>
      </p:grpSp>
      <p:sp>
        <p:nvSpPr>
          <p:cNvPr id="10" name="Pentagon 9"/>
          <p:cNvSpPr/>
          <p:nvPr/>
        </p:nvSpPr>
        <p:spPr>
          <a:xfrm>
            <a:off x="4799730" y="2420140"/>
            <a:ext cx="3187858" cy="3128963"/>
          </a:xfrm>
          <a:prstGeom prst="pentagon">
            <a:avLst/>
          </a:prstGeom>
          <a:solidFill>
            <a:srgbClr val="00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latin typeface="Times New Roman" panose="02020603050405020304" pitchFamily="18" charset="0"/>
                <a:ea typeface="Times New Roman" panose="02020603050405020304" pitchFamily="18" charset="0"/>
              </a:rPr>
              <a:t>Ở </a:t>
            </a:r>
            <a:r>
              <a:rPr lang="en-US" sz="2800" b="1" dirty="0" err="1">
                <a:solidFill>
                  <a:schemeClr val="bg1"/>
                </a:solidFill>
                <a:effectLst/>
                <a:latin typeface="Times New Roman" panose="02020603050405020304" pitchFamily="18" charset="0"/>
                <a:ea typeface="Times New Roman" panose="02020603050405020304" pitchFamily="18" charset="0"/>
              </a:rPr>
              <a:t>bước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Xem</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lại</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sửa</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chữa</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và</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rút</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kinh</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nghiệm</a:t>
            </a:r>
            <a:endParaRPr lang="en-US" sz="2800"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125" y="71537"/>
            <a:ext cx="11715750" cy="586105"/>
          </a:xfrm>
          <a:prstGeom prst="rect">
            <a:avLst/>
          </a:prstGeom>
          <a:noFill/>
        </p:spPr>
        <p:txBody>
          <a:bodyPr wrap="square">
            <a:spAutoFit/>
          </a:bodyPr>
          <a:lstStyle/>
          <a:p>
            <a:pPr algn="ctr">
              <a:lnSpc>
                <a:spcPct val="115000"/>
              </a:lnSpc>
              <a:spcBef>
                <a:spcPts val="600"/>
              </a:spcBef>
              <a:spcAft>
                <a:spcPts val="600"/>
              </a:spcAft>
            </a:pPr>
            <a:r>
              <a:rPr sz="2800" b="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Bảng kiểm kĩ năng viết báo cáo về một vấn đề văn học trung đại Việt Nam</a:t>
            </a:r>
            <a:endParaRPr sz="2800" b="1">
              <a:solidFill>
                <a:srgbClr val="FF0000"/>
              </a:solidFill>
              <a:latin typeface="Times New Roman" panose="02020603050405020304" pitchFamily="18" charset="0"/>
              <a:ea typeface="MS Mincho" panose="02020609040205080304" pitchFamily="49" charset="-128"/>
              <a:cs typeface="Times New Roman" panose="02020603050405020304" pitchFamily="18" charset="0"/>
            </a:endParaRPr>
          </a:p>
        </p:txBody>
      </p:sp>
      <p:graphicFrame>
        <p:nvGraphicFramePr>
          <p:cNvPr id="5" name="Table 4"/>
          <p:cNvGraphicFramePr/>
          <p:nvPr/>
        </p:nvGraphicFramePr>
        <p:xfrm>
          <a:off x="238125" y="640080"/>
          <a:ext cx="11309985" cy="6217920"/>
        </p:xfrm>
        <a:graphic>
          <a:graphicData uri="http://schemas.openxmlformats.org/drawingml/2006/table">
            <a:tbl>
              <a:tblPr firstRow="1" bandRow="1">
                <a:tableStyleId>{5940675A-B579-460E-94D1-54222C63F5DA}</a:tableStyleId>
              </a:tblPr>
              <a:tblGrid>
                <a:gridCol w="1620520"/>
                <a:gridCol w="7409180"/>
                <a:gridCol w="1317625"/>
                <a:gridCol w="962660"/>
              </a:tblGrid>
              <a:tr h="203835">
                <a:tc>
                  <a:txBody>
                    <a:bodyPr/>
                    <a:p>
                      <a:pPr indent="0">
                        <a:buNone/>
                      </a:pP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Nội dung kiểm tra</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Đạt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Chưa đạt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3835">
                <a:tc>
                  <a:txBody>
                    <a:bodyPr/>
                    <a:p>
                      <a:pPr indent="0" algn="ctr">
                        <a:buNone/>
                      </a:pPr>
                      <a:r>
                        <a:rPr lang="en-US" sz="2400" b="1" i="1">
                          <a:latin typeface="Times New Roman" panose="02020603050405020304" pitchFamily="18" charset="0"/>
                          <a:cs typeface="Times New Roman" panose="02020603050405020304" pitchFamily="18" charset="0"/>
                        </a:rPr>
                        <a:t>Nhan đề</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Bao quát được nội dung báo cáo</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670">
                <a:tc>
                  <a:txBody>
                    <a:bodyPr/>
                    <a:p>
                      <a:pPr indent="0" algn="ctr">
                        <a:buNone/>
                      </a:pPr>
                      <a:r>
                        <a:rPr lang="en-US" sz="2400" b="1" i="1">
                          <a:latin typeface="Times New Roman" panose="02020603050405020304" pitchFamily="18" charset="0"/>
                          <a:cs typeface="Times New Roman" panose="02020603050405020304" pitchFamily="18" charset="0"/>
                        </a:rPr>
                        <a:t>Tóm tắt, từ khoá</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Tóm tắt ngắn gọn, từ khoá phù hợp</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3835">
                <a:tc rowSpan="2">
                  <a:txBody>
                    <a:bodyPr/>
                    <a:p>
                      <a:pPr indent="0" algn="ctr">
                        <a:buNone/>
                      </a:pPr>
                      <a:r>
                        <a:rPr lang="en-US" sz="2400" b="1" i="1">
                          <a:latin typeface="Times New Roman" panose="02020603050405020304" pitchFamily="18" charset="0"/>
                          <a:cs typeface="Times New Roman" panose="02020603050405020304" pitchFamily="18" charset="0"/>
                        </a:rPr>
                        <a:t>Mở đầu</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Giới thiệu đề tài</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2400" b="0">
                          <a:latin typeface="Times New Roman" panose="02020603050405020304" pitchFamily="18" charset="0"/>
                          <a:cs typeface="Times New Roman" panose="02020603050405020304" pitchFamily="18" charset="0"/>
                        </a:rPr>
                        <a:t>Nêu vấn đề cụ thể hoá để tài/câu hỏi nghiên cứu</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670">
                <a:tc rowSpan="4">
                  <a:txBody>
                    <a:bodyPr/>
                    <a:p>
                      <a:pPr indent="0" algn="ctr">
                        <a:buNone/>
                      </a:pPr>
                      <a:r>
                        <a:rPr lang="en-US" sz="2400" b="1" i="1">
                          <a:latin typeface="Times New Roman" panose="02020603050405020304" pitchFamily="18" charset="0"/>
                          <a:cs typeface="Times New Roman" panose="02020603050405020304" pitchFamily="18" charset="0"/>
                        </a:rPr>
                        <a:t>Nội dung nghiên cứu</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Xác định giả thuyết nghiên cứu/cơ sở lí luận của việc nghiên cứu</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6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400" b="0">
                          <a:latin typeface="Times New Roman" panose="02020603050405020304" pitchFamily="18" charset="0"/>
                          <a:cs typeface="Times New Roman" panose="02020603050405020304" pitchFamily="18" charset="0"/>
                        </a:rPr>
                        <a:t>Lần lượt trình bầy kết quả nghiên cứu theo các phần/chương/mục chính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38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400" b="0">
                          <a:latin typeface="Times New Roman" panose="02020603050405020304" pitchFamily="18" charset="0"/>
                          <a:cs typeface="Times New Roman" panose="02020603050405020304" pitchFamily="18" charset="0"/>
                        </a:rPr>
                        <a:t>Lập luận, lí giải vấn đề</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6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2400" b="0">
                          <a:latin typeface="Times New Roman" panose="02020603050405020304" pitchFamily="18" charset="0"/>
                          <a:cs typeface="Times New Roman" panose="02020603050405020304" pitchFamily="18" charset="0"/>
                        </a:rPr>
                        <a:t>Đưa ra bằng chứng và phân tích để chứng minh về các khía cạnh của vấn đề</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3835">
                <a:tc rowSpan="2">
                  <a:txBody>
                    <a:bodyPr/>
                    <a:p>
                      <a:pPr indent="0" algn="ctr">
                        <a:buNone/>
                      </a:pPr>
                      <a:r>
                        <a:rPr lang="en-US" sz="2400" b="1" i="1">
                          <a:latin typeface="Times New Roman" panose="02020603050405020304" pitchFamily="18" charset="0"/>
                          <a:cs typeface="Times New Roman" panose="02020603050405020304" pitchFamily="18" charset="0"/>
                        </a:rPr>
                        <a:t>Kết luận</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Khẳng định lại các kết quả nghiên cứu</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6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2400" b="0">
                          <a:latin typeface="Times New Roman" panose="02020603050405020304" pitchFamily="18" charset="0"/>
                          <a:cs typeface="Times New Roman" panose="02020603050405020304" pitchFamily="18" charset="0"/>
                        </a:rPr>
                        <a:t>Chi ra sự phù hợp giữa kết quả nghiên cứu và giả thuyết nghiên cứu</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125" y="71537"/>
            <a:ext cx="11715750" cy="586105"/>
          </a:xfrm>
          <a:prstGeom prst="rect">
            <a:avLst/>
          </a:prstGeom>
          <a:noFill/>
        </p:spPr>
        <p:txBody>
          <a:bodyPr wrap="square">
            <a:spAutoFit/>
          </a:bodyPr>
          <a:lstStyle/>
          <a:p>
            <a:pPr algn="ctr">
              <a:lnSpc>
                <a:spcPct val="115000"/>
              </a:lnSpc>
              <a:spcBef>
                <a:spcPts val="600"/>
              </a:spcBef>
              <a:spcAft>
                <a:spcPts val="600"/>
              </a:spcAft>
            </a:pPr>
            <a:r>
              <a:rPr sz="2800" b="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Bảng kiểm kĩ năng viết báo cáo về một vấn đề văn học trung đại Việt Nam</a:t>
            </a:r>
            <a:endParaRPr sz="2800" b="1">
              <a:solidFill>
                <a:srgbClr val="FF0000"/>
              </a:solidFill>
              <a:latin typeface="Times New Roman" panose="02020603050405020304" pitchFamily="18" charset="0"/>
              <a:ea typeface="MS Mincho" panose="02020609040205080304" pitchFamily="49" charset="-128"/>
              <a:cs typeface="Times New Roman" panose="02020603050405020304" pitchFamily="18" charset="0"/>
            </a:endParaRPr>
          </a:p>
        </p:txBody>
      </p:sp>
      <p:graphicFrame>
        <p:nvGraphicFramePr>
          <p:cNvPr id="5" name="Table 4"/>
          <p:cNvGraphicFramePr/>
          <p:nvPr/>
        </p:nvGraphicFramePr>
        <p:xfrm>
          <a:off x="244475" y="754380"/>
          <a:ext cx="11309985" cy="6047105"/>
        </p:xfrm>
        <a:graphic>
          <a:graphicData uri="http://schemas.openxmlformats.org/drawingml/2006/table">
            <a:tbl>
              <a:tblPr firstRow="1" bandRow="1">
                <a:tableStyleId>{5940675A-B579-460E-94D1-54222C63F5DA}</a:tableStyleId>
              </a:tblPr>
              <a:tblGrid>
                <a:gridCol w="1620520"/>
                <a:gridCol w="7409180"/>
                <a:gridCol w="1317625"/>
                <a:gridCol w="962660"/>
              </a:tblGrid>
              <a:tr h="203835">
                <a:tc>
                  <a:txBody>
                    <a:bodyPr/>
                    <a:p>
                      <a:pPr indent="0">
                        <a:buNone/>
                      </a:pP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Nội dung kiểm tra</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Đạt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Chưa đạt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1505">
                <a:tc>
                  <a:txBody>
                    <a:bodyPr/>
                    <a:p>
                      <a:pPr indent="0" algn="ctr">
                        <a:buNone/>
                      </a:pPr>
                      <a:r>
                        <a:rPr lang="en-US" sz="2400" b="1" i="1">
                          <a:latin typeface="Times New Roman" panose="02020603050405020304" pitchFamily="18" charset="0"/>
                          <a:cs typeface="Times New Roman" panose="02020603050405020304" pitchFamily="18" charset="0"/>
                        </a:rPr>
                        <a:t>Tài liệu tham khảo</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Danh mục tài liệu tham khảo phù hợp, cẩn thiết với nội dung nghiên cứu</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8305">
                <a:tc rowSpan="4">
                  <a:txBody>
                    <a:bodyPr/>
                    <a:p>
                      <a:pPr indent="0" algn="ctr">
                        <a:buNone/>
                      </a:pPr>
                      <a:r>
                        <a:rPr lang="en-US" sz="2400" b="1" i="1">
                          <a:latin typeface="Times New Roman" panose="02020603050405020304" pitchFamily="18" charset="0"/>
                          <a:cs typeface="Times New Roman" panose="02020603050405020304" pitchFamily="18" charset="0"/>
                        </a:rPr>
                        <a:t>Kĩ năng lập luận, diễn đạt và thực hiện quy cách viết báo cáo nghiên cứu</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Các nội dung nghiên cứu được sắp xếp theo trình tự hợp lí, được trình bày đúng quy cách.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400" b="0">
                          <a:latin typeface="Times New Roman" panose="02020603050405020304" pitchFamily="18" charset="0"/>
                          <a:cs typeface="Times New Roman" panose="02020603050405020304" pitchFamily="18" charset="0"/>
                        </a:rPr>
                        <a:t>Diễn đạt rõ ràng, gãy gọn, từ ngữ khách quan, trung tính, không có lỗi chính tả, lỗi ngữ pháp</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15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400" b="0">
                          <a:latin typeface="Times New Roman" panose="02020603050405020304" pitchFamily="18" charset="0"/>
                          <a:cs typeface="Times New Roman" panose="02020603050405020304" pitchFamily="18" charset="0"/>
                        </a:rPr>
                        <a:t>Trích dẫn đúng cách, sử dụng được các phương tiện phỉ ngôn ngữ, các cước chú để làm rõ nội dung trình bày</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6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2400" b="0">
                          <a:latin typeface="Times New Roman" panose="02020603050405020304" pitchFamily="18" charset="0"/>
                          <a:cs typeface="Times New Roman" panose="02020603050405020304" pitchFamily="18" charset="0"/>
                        </a:rPr>
                        <a:t>Danh mục tài liệu tham khảo được lập đúng quy cách và nhất quán theo một chuẩn</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2028737" y="566953"/>
            <a:ext cx="2448400" cy="2542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tLang="en-GB" b="1">
                <a:latin typeface="Times New Roman" panose="02020603050405020304" pitchFamily="18" charset="0"/>
                <a:cs typeface="Times New Roman" panose="02020603050405020304" pitchFamily="18" charset="0"/>
              </a:rPr>
              <a:t>IV. THỰC HÀNH</a:t>
            </a:r>
            <a:endParaRPr lang="en-US" altLang="en-GB" b="1">
              <a:latin typeface="Times New Roman" panose="02020603050405020304" pitchFamily="18" charset="0"/>
              <a:cs typeface="Times New Roman" panose="02020603050405020304" pitchFamily="18" charset="0"/>
            </a:endParaRPr>
          </a:p>
        </p:txBody>
      </p:sp>
      <p:sp>
        <p:nvSpPr>
          <p:cNvPr id="160" name="Google Shape;160;p23"/>
          <p:cNvSpPr/>
          <p:nvPr/>
        </p:nvSpPr>
        <p:spPr>
          <a:xfrm>
            <a:off x="6816900" y="3018800"/>
            <a:ext cx="2844000" cy="2844000"/>
          </a:xfrm>
          <a:prstGeom prst="ellipse">
            <a:avLst/>
          </a:prstGeom>
          <a:noFill/>
          <a:ln w="76200" cap="flat" cmpd="sng">
            <a:solidFill>
              <a:srgbClr val="AFCFEC"/>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Raleway" panose="020B0503030101060003"/>
              <a:ea typeface="Raleway" panose="020B0503030101060003"/>
              <a:cs typeface="Raleway" panose="020B0503030101060003"/>
              <a:sym typeface="Raleway" panose="020B0503030101060003"/>
            </a:endParaRPr>
          </a:p>
        </p:txBody>
      </p:sp>
      <p:sp>
        <p:nvSpPr>
          <p:cNvPr id="161" name="Google Shape;161;p23"/>
          <p:cNvSpPr/>
          <p:nvPr/>
        </p:nvSpPr>
        <p:spPr>
          <a:xfrm>
            <a:off x="5718533" y="987600"/>
            <a:ext cx="2844000" cy="2844000"/>
          </a:xfrm>
          <a:prstGeom prst="ellipse">
            <a:avLst/>
          </a:prstGeom>
          <a:noFill/>
          <a:ln w="76200" cap="flat" cmpd="sng">
            <a:solidFill>
              <a:srgbClr val="BDECE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lang="en-US" altLang="en-GB" sz="2400">
              <a:latin typeface="Raleway" panose="020B0503030101060003"/>
              <a:ea typeface="Raleway" panose="020B0503030101060003"/>
              <a:cs typeface="Raleway" panose="020B0503030101060003"/>
              <a:sym typeface="Raleway" panose="020B0503030101060003"/>
            </a:endParaRPr>
          </a:p>
        </p:txBody>
      </p:sp>
      <p:sp>
        <p:nvSpPr>
          <p:cNvPr id="162" name="Google Shape;162;p23"/>
          <p:cNvSpPr/>
          <p:nvPr/>
        </p:nvSpPr>
        <p:spPr>
          <a:xfrm>
            <a:off x="7915267" y="987600"/>
            <a:ext cx="2844000" cy="2844000"/>
          </a:xfrm>
          <a:prstGeom prst="ellipse">
            <a:avLst/>
          </a:prstGeom>
          <a:noFill/>
          <a:ln w="76200" cap="flat" cmpd="sng">
            <a:solidFill>
              <a:srgbClr val="C0CAFC"/>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Raleway" panose="020B0503030101060003"/>
              <a:ea typeface="Raleway" panose="020B0503030101060003"/>
              <a:cs typeface="Raleway" panose="020B0503030101060003"/>
              <a:sym typeface="Raleway" panose="020B0503030101060003"/>
            </a:endParaRPr>
          </a:p>
        </p:txBody>
      </p:sp>
      <p:sp>
        <p:nvSpPr>
          <p:cNvPr id="163" name="Google Shape;163;p23"/>
          <p:cNvSpPr txBox="1"/>
          <p:nvPr>
            <p:ph type="sldNum" idx="12"/>
          </p:nvPr>
        </p:nvSpPr>
        <p:spPr>
          <a:xfrm>
            <a:off x="11381932" y="6333135"/>
            <a:ext cx="731600" cy="5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600"/>
            </a:fld>
            <a:endParaRPr lang="en-GB" sz="1600"/>
          </a:p>
        </p:txBody>
      </p:sp>
      <p:sp>
        <p:nvSpPr>
          <p:cNvPr id="8" name="Google Shape;160;p23"/>
          <p:cNvSpPr/>
          <p:nvPr/>
        </p:nvSpPr>
        <p:spPr>
          <a:xfrm>
            <a:off x="8976747" y="2852853"/>
            <a:ext cx="2844000" cy="2844000"/>
          </a:xfrm>
          <a:prstGeom prst="ellipse">
            <a:avLst/>
          </a:prstGeom>
          <a:noFill/>
          <a:ln w="76200" cap="flat" cmpd="sng">
            <a:solidFill>
              <a:srgbClr val="AFCFEC"/>
            </a:solidFill>
            <a:prstDash val="solid"/>
            <a:round/>
            <a:headEnd type="none" w="sm" len="sm"/>
            <a:tailEnd type="none" w="sm" len="sm"/>
          </a:ln>
        </p:spPr>
        <p:txBody>
          <a:bodyPr spcFirstLastPara="1" wrap="square" lIns="121900" tIns="121900" rIns="121900" bIns="121900" anchor="ctr" anchorCtr="0">
            <a:noAutofit/>
          </a:bodyPr>
          <a:p>
            <a:pPr marL="0" lvl="0" indent="0" algn="ctr" rtl="0">
              <a:spcBef>
                <a:spcPts val="0"/>
              </a:spcBef>
              <a:spcAft>
                <a:spcPts val="0"/>
              </a:spcAft>
              <a:buNone/>
            </a:pPr>
            <a:endParaRPr sz="2400">
              <a:latin typeface="Raleway" panose="020B0503030101060003"/>
              <a:ea typeface="Raleway" panose="020B0503030101060003"/>
              <a:cs typeface="Raleway" panose="020B0503030101060003"/>
              <a:sym typeface="Raleway" panose="020B0503030101060003"/>
            </a:endParaRPr>
          </a:p>
        </p:txBody>
      </p:sp>
      <p:sp>
        <p:nvSpPr>
          <p:cNvPr id="2" name="Text Box 1"/>
          <p:cNvSpPr txBox="1"/>
          <p:nvPr/>
        </p:nvSpPr>
        <p:spPr>
          <a:xfrm>
            <a:off x="6490335" y="2026920"/>
            <a:ext cx="1300480" cy="553085"/>
          </a:xfrm>
          <a:prstGeom prst="rect">
            <a:avLst/>
          </a:prstGeom>
          <a:noFill/>
        </p:spPr>
        <p:txBody>
          <a:bodyPr wrap="square" rtlCol="0">
            <a:spAutoFit/>
          </a:bodyPr>
          <a:p>
            <a:r>
              <a:rPr lang="en-US" sz="3000" b="1">
                <a:solidFill>
                  <a:srgbClr val="FF0000"/>
                </a:solidFill>
                <a:latin typeface="Times New Roman" panose="02020603050405020304" pitchFamily="18" charset="0"/>
                <a:cs typeface="Times New Roman" panose="02020603050405020304" pitchFamily="18" charset="0"/>
              </a:rPr>
              <a:t>BT1</a:t>
            </a:r>
            <a:endParaRPr lang="en-US" sz="3000" b="1">
              <a:solidFill>
                <a:srgbClr val="FF000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8891905" y="2026920"/>
            <a:ext cx="1300480" cy="553085"/>
          </a:xfrm>
          <a:prstGeom prst="rect">
            <a:avLst/>
          </a:prstGeom>
          <a:noFill/>
        </p:spPr>
        <p:txBody>
          <a:bodyPr wrap="square" rtlCol="0">
            <a:spAutoFit/>
          </a:bodyPr>
          <a:p>
            <a:r>
              <a:rPr lang="en-US" sz="3000" b="1">
                <a:solidFill>
                  <a:srgbClr val="FF0000"/>
                </a:solidFill>
                <a:latin typeface="Times New Roman" panose="02020603050405020304" pitchFamily="18" charset="0"/>
                <a:cs typeface="Times New Roman" panose="02020603050405020304" pitchFamily="18" charset="0"/>
              </a:rPr>
              <a:t>BT2</a:t>
            </a:r>
            <a:endParaRPr lang="en-US" sz="3000" b="1">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7588250" y="4262755"/>
            <a:ext cx="1300480" cy="553085"/>
          </a:xfrm>
          <a:prstGeom prst="rect">
            <a:avLst/>
          </a:prstGeom>
          <a:noFill/>
        </p:spPr>
        <p:txBody>
          <a:bodyPr wrap="square" rtlCol="0">
            <a:spAutoFit/>
          </a:bodyPr>
          <a:p>
            <a:r>
              <a:rPr lang="en-US" sz="3000" b="1">
                <a:solidFill>
                  <a:srgbClr val="FF0000"/>
                </a:solidFill>
                <a:latin typeface="Times New Roman" panose="02020603050405020304" pitchFamily="18" charset="0"/>
                <a:cs typeface="Times New Roman" panose="02020603050405020304" pitchFamily="18" charset="0"/>
              </a:rPr>
              <a:t>BT3</a:t>
            </a:r>
            <a:endParaRPr lang="en-US" sz="30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9959340" y="3998595"/>
            <a:ext cx="1300480" cy="553085"/>
          </a:xfrm>
          <a:prstGeom prst="rect">
            <a:avLst/>
          </a:prstGeom>
          <a:noFill/>
        </p:spPr>
        <p:txBody>
          <a:bodyPr wrap="square" rtlCol="0">
            <a:spAutoFit/>
          </a:bodyPr>
          <a:p>
            <a:r>
              <a:rPr lang="en-US" sz="3000" b="1">
                <a:solidFill>
                  <a:srgbClr val="FF0000"/>
                </a:solidFill>
                <a:latin typeface="Times New Roman" panose="02020603050405020304" pitchFamily="18" charset="0"/>
                <a:cs typeface="Times New Roman" panose="02020603050405020304" pitchFamily="18" charset="0"/>
              </a:rPr>
              <a:t>BT 4</a:t>
            </a:r>
            <a:endParaRPr lang="en-US" sz="3000" b="1">
              <a:solidFill>
                <a:srgbClr val="FF0000"/>
              </a:solidFill>
              <a:latin typeface="Times New Roman" panose="02020603050405020304" pitchFamily="18" charset="0"/>
              <a:cs typeface="Times New Roman" panose="02020603050405020304" pitchFamily="18" charset="0"/>
            </a:endParaRPr>
          </a:p>
        </p:txBody>
      </p:sp>
      <p:sp>
        <p:nvSpPr>
          <p:cNvPr id="6" name="Google Shape;161;p23"/>
          <p:cNvSpPr/>
          <p:nvPr/>
        </p:nvSpPr>
        <p:spPr>
          <a:xfrm>
            <a:off x="5707738" y="988235"/>
            <a:ext cx="2844000" cy="2844000"/>
          </a:xfrm>
          <a:prstGeom prst="ellipse">
            <a:avLst/>
          </a:prstGeom>
          <a:noFill/>
          <a:ln w="76200" cap="flat" cmpd="sng">
            <a:solidFill>
              <a:srgbClr val="BDECE5"/>
            </a:solidFill>
            <a:prstDash val="solid"/>
            <a:round/>
            <a:headEnd type="none" w="sm" len="sm"/>
            <a:tailEnd type="none" w="sm" len="sm"/>
          </a:ln>
        </p:spPr>
        <p:txBody>
          <a:bodyPr spcFirstLastPara="1" wrap="square" lIns="121900" tIns="121900" rIns="121900" bIns="121900" anchor="ctr" anchorCtr="0">
            <a:noAutofit/>
          </a:bodyPr>
          <a:p>
            <a:pPr marL="0" lvl="0" indent="0" algn="ctr" rtl="0">
              <a:spcBef>
                <a:spcPts val="0"/>
              </a:spcBef>
              <a:spcAft>
                <a:spcPts val="0"/>
              </a:spcAft>
              <a:buNone/>
            </a:pPr>
            <a:endParaRPr lang="en-US" altLang="en-GB" sz="2400">
              <a:latin typeface="Raleway" panose="020B0503030101060003"/>
              <a:ea typeface="Raleway" panose="020B0503030101060003"/>
              <a:cs typeface="Raleway" panose="020B0503030101060003"/>
              <a:sym typeface="Raleway" panose="020B0503030101060003"/>
            </a:endParaRPr>
          </a:p>
        </p:txBody>
      </p:sp>
      <p:sp>
        <p:nvSpPr>
          <p:cNvPr id="7" name="Text Box 6"/>
          <p:cNvSpPr txBox="1"/>
          <p:nvPr/>
        </p:nvSpPr>
        <p:spPr>
          <a:xfrm>
            <a:off x="6479540" y="2027555"/>
            <a:ext cx="1300480" cy="553085"/>
          </a:xfrm>
          <a:prstGeom prst="rect">
            <a:avLst/>
          </a:prstGeom>
          <a:noFill/>
        </p:spPr>
        <p:txBody>
          <a:bodyPr wrap="square" rtlCol="0">
            <a:spAutoFit/>
          </a:bodyPr>
          <a:p>
            <a:r>
              <a:rPr lang="en-US" sz="3000" b="1">
                <a:solidFill>
                  <a:srgbClr val="FF0000"/>
                </a:solidFill>
                <a:latin typeface="Times New Roman" panose="02020603050405020304" pitchFamily="18" charset="0"/>
                <a:cs typeface="Times New Roman" panose="02020603050405020304" pitchFamily="18" charset="0"/>
              </a:rPr>
              <a:t>BT1</a:t>
            </a:r>
            <a:endParaRPr lang="en-US" sz="3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1" grpId="1" animBg="1"/>
      <p:bldP spid="3" grpId="0"/>
      <p:bldP spid="162" grpId="0" animBg="1"/>
      <p:bldP spid="3" grpId="1"/>
      <p:bldP spid="162" grpId="1" animBg="1"/>
      <p:bldP spid="4" grpId="0"/>
      <p:bldP spid="160" grpId="0" animBg="1"/>
      <p:bldP spid="4" grpId="1"/>
      <p:bldP spid="160" grpId="1" animBg="1"/>
      <p:bldP spid="5" grpId="0"/>
      <p:bldP spid="8" grpId="0" animBg="1"/>
      <p:bldP spid="5" grpId="1"/>
      <p:bldP spid="8" grpId="1" animBg="1"/>
      <p:bldP spid="7" grpId="0"/>
      <p:bldP spid="6" grpId="0" animBg="1"/>
      <p:bldP spid="7" grpId="1"/>
      <p:bldP spid="6"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 name="Text Box 107"/>
          <p:cNvSpPr txBox="1"/>
          <p:nvPr/>
        </p:nvSpPr>
        <p:spPr>
          <a:xfrm>
            <a:off x="257810" y="420370"/>
            <a:ext cx="11676380" cy="5631180"/>
          </a:xfrm>
          <a:prstGeom prst="rect">
            <a:avLst/>
          </a:prstGeom>
          <a:noFill/>
          <a:ln w="9525">
            <a:noFill/>
          </a:ln>
        </p:spPr>
        <p:txBody>
          <a:bodyPr wrap="square">
            <a:spAutoFit/>
          </a:bodyPr>
          <a:p>
            <a:pPr indent="0" algn="just"/>
            <a:r>
              <a:rPr lang="en-US" sz="2400" b="1">
                <a:solidFill>
                  <a:srgbClr val="333333"/>
                </a:solidFill>
                <a:latin typeface="Times New Roman" panose="02020603050405020304" pitchFamily="18" charset="0"/>
                <a:cs typeface="sans-serif" charset="0"/>
              </a:rPr>
              <a:t>Bài tập 1:</a:t>
            </a:r>
            <a:r>
              <a:rPr lang="en-US" sz="2400" b="0">
                <a:solidFill>
                  <a:srgbClr val="333333"/>
                </a:solidFill>
                <a:latin typeface="Times New Roman" panose="02020603050405020304" pitchFamily="18" charset="0"/>
                <a:cs typeface="sans-serif" charset="0"/>
              </a:rPr>
              <a:t> Tóm tắt quy trình viết bài báo cáo về một vấn đề văn học trung đại Việt Nam. Chỉ ra một số điểm khác biệt so với viết một bài văn theo quy trình mà bạn đã học.</a:t>
            </a:r>
            <a:r>
              <a:rPr lang="en-US" sz="2400" b="0" i="1" u="sng">
                <a:solidFill>
                  <a:srgbClr val="333333"/>
                </a:solidFill>
                <a:latin typeface="Times New Roman" panose="02020603050405020304" pitchFamily="18" charset="0"/>
                <a:cs typeface="sans-serif" charset="0"/>
              </a:rPr>
              <a:t>Trả lời:</a:t>
            </a:r>
            <a:r>
              <a:rPr lang="en-US" sz="2400" b="0">
                <a:solidFill>
                  <a:srgbClr val="333333"/>
                </a:solidFill>
                <a:latin typeface="Times New Roman" panose="02020603050405020304" pitchFamily="18" charset="0"/>
                <a:cs typeface="sans-serif" charset="0"/>
              </a:rPr>
              <a:t>Quy trình:Về nội dụng: Nêu phân tích, đánh giá, lí giải được một vấn đề văn học trung đại.Về thể thức trình bày: Đảm bảo các yêu cầu của bài báo cáo nghiên cứu một vấn đề văn học trung đại.+ Trình bày cơ sở lí luận và thực tiễn, phương pháp, nội dung, kết quả nghiên cứu  cùng những kết luận một cách hệ thống, các phần, chương/ mục rõ ràng.+ Có sử dụng các phương tiện liên kết hợp lí.- Mở đầu: giới thiệu đề tài, nêu vấn đề cụ thể hóa đề tài/ câu hỏi nghiên cứu.-Phần chính: Xác định giả thuyết nghiên cứu/ cơ sở của việc nghiên cứu, kết quả nghiên cứu theo các phần / chương/ mục chính, lập luận, minh chứng, lí giải vấn đề.- Kết luận: Khẳng định lại các kết quả nghiên cứu, chỉ ra sự phù hợp giữa các kết quả.- Tài kiệu tham khảo nếu có</a:t>
            </a:r>
            <a:endParaRPr lang="en-US"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 name="Text Box 107"/>
          <p:cNvSpPr txBox="1"/>
          <p:nvPr/>
        </p:nvSpPr>
        <p:spPr>
          <a:xfrm>
            <a:off x="560070" y="182880"/>
            <a:ext cx="11212830" cy="6000750"/>
          </a:xfrm>
          <a:prstGeom prst="rect">
            <a:avLst/>
          </a:prstGeom>
          <a:noFill/>
          <a:ln w="9525">
            <a:noFill/>
          </a:ln>
        </p:spPr>
        <p:txBody>
          <a:bodyPr wrap="square">
            <a:spAutoFit/>
          </a:bodyPr>
          <a:p>
            <a:pPr indent="0" algn="just"/>
            <a:r>
              <a:rPr lang="en-US" sz="2400" b="1">
                <a:solidFill>
                  <a:srgbClr val="333333"/>
                </a:solidFill>
                <a:latin typeface="Times New Roman" panose="02020603050405020304" pitchFamily="18" charset="0"/>
                <a:cs typeface="sans-serif" charset="0"/>
              </a:rPr>
              <a:t>Bài tập 2: </a:t>
            </a:r>
            <a:r>
              <a:rPr lang="en-US" sz="2400" b="0">
                <a:solidFill>
                  <a:srgbClr val="333333"/>
                </a:solidFill>
                <a:latin typeface="Times New Roman" panose="02020603050405020304" pitchFamily="18" charset="0"/>
                <a:cs typeface="sans-serif" charset="0"/>
              </a:rPr>
              <a:t>a. Lập một danh mục tài liệu tham khảo với các tài liệu dưới đây (thứ tự tài liệu dựa vào họ tác giả, theo chuẩn APA): sgk tr31b. Sắp xếp lại các tài liệu tham khảo theo chuẩn APA đối với một trong hai danh mục tài liệu tham khảo được liệt kê cuối văn bản nghiên cứu trích trong chuyên đề này của tác giả: Lê Trí Viễn (tr 11). Trần Đình Sử (tr 18)</a:t>
            </a:r>
            <a:r>
              <a:rPr lang="en-US" sz="2400" b="0" i="1" u="sng">
                <a:solidFill>
                  <a:srgbClr val="333333"/>
                </a:solidFill>
                <a:latin typeface="Times New Roman" panose="02020603050405020304" pitchFamily="18" charset="0"/>
                <a:cs typeface="sans-serif" charset="0"/>
              </a:rPr>
              <a:t>Trả lời:</a:t>
            </a:r>
            <a:r>
              <a:rPr lang="en-US" sz="2400" b="0">
                <a:solidFill>
                  <a:srgbClr val="333333"/>
                </a:solidFill>
                <a:latin typeface="Times New Roman" panose="02020603050405020304" pitchFamily="18" charset="0"/>
                <a:cs typeface="sans-serif" charset="0"/>
              </a:rPr>
              <a:t>- Đào Duy Anh,1958, Khảo luận truyện Thúy Kiều, NXB Văn hóa, Hà Nội.- Triệu Nghị Hành, 1998, Khi người nói được nói tới, Bắc Kinh, NXB Đại học Nhân Dân.- D.S Likhachev, 1978, Văn học Nga cổ và thời hiện đại, Tạp chí Văn học Nga, số 4.- M. Bakhtin,1975, Những vấn đề văn học và mĩ học, NXB Văn học nghệ thuật, Matxcova.- Thanh Tâm Tài Nhân, 1995, Kim Vân Kiều truyện, NXB Hoa Hạ.- Nguyễn Duy Cần, 1971, Con người toàn diện của Nguyễn Đình Chiểu, Văn hóa tập san, số 3,4.- Dương Quảng Hàm, 1939, Văn học Việt Nam, Hà Nội.</a:t>
            </a:r>
            <a:endParaRPr 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 name="Text Box 107"/>
          <p:cNvSpPr txBox="1"/>
          <p:nvPr/>
        </p:nvSpPr>
        <p:spPr>
          <a:xfrm>
            <a:off x="193675" y="118745"/>
            <a:ext cx="11654790" cy="6739255"/>
          </a:xfrm>
          <a:prstGeom prst="rect">
            <a:avLst/>
          </a:prstGeom>
          <a:noFill/>
          <a:ln w="9525">
            <a:noFill/>
          </a:ln>
        </p:spPr>
        <p:txBody>
          <a:bodyPr wrap="square">
            <a:spAutoFit/>
          </a:bodyPr>
          <a:p>
            <a:pPr indent="0" algn="just"/>
            <a:r>
              <a:rPr lang="en-US" sz="2400" b="1">
                <a:solidFill>
                  <a:srgbClr val="333333"/>
                </a:solidFill>
                <a:latin typeface="Times New Roman" panose="02020603050405020304" pitchFamily="18" charset="0"/>
                <a:cs typeface="sans-serif" charset="0"/>
              </a:rPr>
              <a:t>Bài tập 3:</a:t>
            </a:r>
            <a:r>
              <a:rPr lang="en-US" sz="2400" b="0">
                <a:solidFill>
                  <a:srgbClr val="333333"/>
                </a:solidFill>
                <a:latin typeface="Times New Roman" panose="02020603050405020304" pitchFamily="18" charset="0"/>
                <a:cs typeface="sans-serif" charset="0"/>
              </a:rPr>
              <a:t> Tra cứu các điển tích, điển cố trong các trường hợp dưới đây:(a) Vân Tiên tả đột hữu xungKhác nào Triệu Tử mở vòng Đương Dương.( Lục Vân Tiên - Nguyễn Đình Chiểu)(b) Trước sau nào thấy bóng người,Hoa đào năm ngoái còn cười gió đông.( Truyện Kiều - Nguyễn Du)(c) Công danh nam tử còn vương nợ,Luống thẹn tai nghe chuyện Vũ Hầu.( Thuật hoài- Phạm Ngũ Lão)</a:t>
            </a:r>
            <a:r>
              <a:rPr lang="en-US" sz="2400" b="0" i="1" u="sng">
                <a:solidFill>
                  <a:srgbClr val="333333"/>
                </a:solidFill>
                <a:latin typeface="Times New Roman" panose="02020603050405020304" pitchFamily="18" charset="0"/>
                <a:cs typeface="sans-serif" charset="0"/>
              </a:rPr>
              <a:t>Trả lời:</a:t>
            </a:r>
            <a:r>
              <a:rPr lang="en-US" sz="2400" b="0">
                <a:solidFill>
                  <a:srgbClr val="333333"/>
                </a:solidFill>
                <a:latin typeface="Times New Roman" panose="02020603050405020304" pitchFamily="18" charset="0"/>
                <a:cs typeface="sans-serif" charset="0"/>
              </a:rPr>
              <a:t>(a) Khắc họa được vẻ đẹp của một dũng tướng thời xưa,(b) Hai câu là phỏng dịch hai câu của Thôi Hộ đời Đường “Nhân diện bất tri hà xứ khứ, Đào hoa y cựu tiếu đông phong”, nghĩa là “Mặt người không biết đi đâu mất, Hoa đào vẫn cười với gió đông như cũ”. Nguyễn Du thêm vào mấy chữ “trước”, “sau”, “năm ngoái” để cụ thể hoá tâm trạng của Kim Trọng, để chuyển một tứ thơ đã quen thuộc thành mới mẻ.(c) nhân vật kì tài thời Tam Quốc, một bậc trung quân, có công giúp Lưu Bị thống nhất nhà Hán)</a:t>
            </a:r>
            <a:endParaRPr 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29779" y="215856"/>
            <a:ext cx="854765" cy="825963"/>
          </a:xfrm>
          <a:prstGeom prst="rect">
            <a:avLst/>
          </a:prstGeom>
        </p:spPr>
      </p:pic>
      <p:sp>
        <p:nvSpPr>
          <p:cNvPr id="6" name="Oval 5"/>
          <p:cNvSpPr/>
          <p:nvPr/>
        </p:nvSpPr>
        <p:spPr>
          <a:xfrm>
            <a:off x="638676" y="344253"/>
            <a:ext cx="644713" cy="484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84679" y="302174"/>
            <a:ext cx="344966"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I</a:t>
            </a:r>
            <a:endParaRPr lang="en-US" sz="3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43933" y="287101"/>
            <a:ext cx="7447634" cy="556434"/>
          </a:xfrm>
          <a:prstGeom prst="rect">
            <a:avLst/>
          </a:prstGeom>
          <a:noFill/>
        </p:spPr>
        <p:txBody>
          <a:bodyPr wrap="square">
            <a:spAutoFit/>
          </a:bodyPr>
          <a:lstStyle/>
          <a:p>
            <a:pPr algn="just">
              <a:lnSpc>
                <a:spcPct val="115000"/>
              </a:lnSpc>
              <a:spcBef>
                <a:spcPts val="600"/>
              </a:spcBef>
              <a:spcAft>
                <a:spcPts val="600"/>
              </a:spcAft>
              <a:tabLst>
                <a:tab pos="1386840" algn="l"/>
              </a:tabLs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HÂN TÍCH NGỮ LIỆU THAM KHẢO</a:t>
            </a:r>
            <a:endParaRPr lang="en-US" sz="28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7" name="Group 36"/>
          <p:cNvGrpSpPr/>
          <p:nvPr/>
        </p:nvGrpSpPr>
        <p:grpSpPr>
          <a:xfrm>
            <a:off x="559217" y="2146665"/>
            <a:ext cx="5176322" cy="3679022"/>
            <a:chOff x="657315" y="1634322"/>
            <a:chExt cx="5078223" cy="4191365"/>
          </a:xfrm>
        </p:grpSpPr>
        <p:grpSp>
          <p:nvGrpSpPr>
            <p:cNvPr id="23" name="Group 22"/>
            <p:cNvGrpSpPr/>
            <p:nvPr/>
          </p:nvGrpSpPr>
          <p:grpSpPr>
            <a:xfrm>
              <a:off x="657315" y="1634322"/>
              <a:ext cx="5078223" cy="4191365"/>
              <a:chOff x="3022882" y="-48631"/>
              <a:chExt cx="7245667" cy="4730238"/>
            </a:xfrm>
          </p:grpSpPr>
          <p:sp>
            <p:nvSpPr>
              <p:cNvPr id="25" name="Freeform: Shape 24"/>
              <p:cNvSpPr/>
              <p:nvPr/>
            </p:nvSpPr>
            <p:spPr>
              <a:xfrm rot="1082948">
                <a:off x="3022882" y="-48631"/>
                <a:ext cx="7245667" cy="4730238"/>
              </a:xfrm>
              <a:custGeom>
                <a:avLst/>
                <a:gdLst>
                  <a:gd name="connsiteX0" fmla="*/ 6130854 w 8409207"/>
                  <a:gd name="connsiteY0" fmla="*/ 3401181 h 5814056"/>
                  <a:gd name="connsiteX1" fmla="*/ 6131545 w 8409207"/>
                  <a:gd name="connsiteY1" fmla="*/ 3401320 h 5814056"/>
                  <a:gd name="connsiteX2" fmla="*/ 8260959 w 8409207"/>
                  <a:gd name="connsiteY2" fmla="*/ 3401320 h 5814056"/>
                  <a:gd name="connsiteX3" fmla="*/ 8316667 w 8409207"/>
                  <a:gd name="connsiteY3" fmla="*/ 3390073 h 5814056"/>
                  <a:gd name="connsiteX4" fmla="*/ 8303773 w 8409207"/>
                  <a:gd name="connsiteY4" fmla="*/ 3406598 h 5814056"/>
                  <a:gd name="connsiteX5" fmla="*/ 8258166 w 8409207"/>
                  <a:gd name="connsiteY5" fmla="*/ 3432363 h 5814056"/>
                  <a:gd name="connsiteX6" fmla="*/ 969426 w 8409207"/>
                  <a:gd name="connsiteY6" fmla="*/ 5807530 h 5814056"/>
                  <a:gd name="connsiteX7" fmla="*/ 828900 w 8409207"/>
                  <a:gd name="connsiteY7" fmla="*/ 5768588 h 5814056"/>
                  <a:gd name="connsiteX8" fmla="*/ 825466 w 8409207"/>
                  <a:gd name="connsiteY8" fmla="*/ 5762509 h 5814056"/>
                  <a:gd name="connsiteX9" fmla="*/ 880603 w 8409207"/>
                  <a:gd name="connsiteY9" fmla="*/ 5795631 h 5814056"/>
                  <a:gd name="connsiteX10" fmla="*/ 1012116 w 8409207"/>
                  <a:gd name="connsiteY10" fmla="*/ 5789852 h 5814056"/>
                  <a:gd name="connsiteX11" fmla="*/ 8280356 w 8409207"/>
                  <a:gd name="connsiteY11" fmla="*/ 16063 h 5814056"/>
                  <a:gd name="connsiteX12" fmla="*/ 8346739 w 8409207"/>
                  <a:gd name="connsiteY12" fmla="*/ 0 h 5814056"/>
                  <a:gd name="connsiteX13" fmla="*/ 8398859 w 8409207"/>
                  <a:gd name="connsiteY13" fmla="*/ 8229 h 5814056"/>
                  <a:gd name="connsiteX14" fmla="*/ 8409207 w 8409207"/>
                  <a:gd name="connsiteY14" fmla="*/ 59479 h 5814056"/>
                  <a:gd name="connsiteX15" fmla="*/ 8409206 w 8409207"/>
                  <a:gd name="connsiteY15" fmla="*/ 2337983 h 5814056"/>
                  <a:gd name="connsiteX16" fmla="*/ 8409207 w 8409207"/>
                  <a:gd name="connsiteY16" fmla="*/ 2337982 h 5814056"/>
                  <a:gd name="connsiteX17" fmla="*/ 8409207 w 8409207"/>
                  <a:gd name="connsiteY17" fmla="*/ 3253072 h 5814056"/>
                  <a:gd name="connsiteX18" fmla="*/ 8318665 w 8409207"/>
                  <a:gd name="connsiteY18" fmla="*/ 3389669 h 5814056"/>
                  <a:gd name="connsiteX19" fmla="*/ 8316668 w 8409207"/>
                  <a:gd name="connsiteY19" fmla="*/ 3390072 h 5814056"/>
                  <a:gd name="connsiteX20" fmla="*/ 8260961 w 8409207"/>
                  <a:gd name="connsiteY20" fmla="*/ 3401319 h 5814056"/>
                  <a:gd name="connsiteX21" fmla="*/ 6131547 w 8409207"/>
                  <a:gd name="connsiteY21" fmla="*/ 3401319 h 5814056"/>
                  <a:gd name="connsiteX22" fmla="*/ 6130856 w 8409207"/>
                  <a:gd name="connsiteY22" fmla="*/ 3401180 h 5814056"/>
                  <a:gd name="connsiteX23" fmla="*/ 8088977 w 8409207"/>
                  <a:gd name="connsiteY23" fmla="*/ 2487418 h 5814056"/>
                  <a:gd name="connsiteX24" fmla="*/ 8088977 w 8409207"/>
                  <a:gd name="connsiteY24" fmla="*/ 2487417 h 5814056"/>
                  <a:gd name="connsiteX25" fmla="*/ 6130854 w 8409207"/>
                  <a:gd name="connsiteY25" fmla="*/ 3401180 h 5814056"/>
                  <a:gd name="connsiteX26" fmla="*/ 6130854 w 8409207"/>
                  <a:gd name="connsiteY26" fmla="*/ 3401180 h 5814056"/>
                  <a:gd name="connsiteX27" fmla="*/ 1012117 w 8409207"/>
                  <a:gd name="connsiteY27" fmla="*/ 5789850 h 5814056"/>
                  <a:gd name="connsiteX28" fmla="*/ 880603 w 8409207"/>
                  <a:gd name="connsiteY28" fmla="*/ 5795629 h 5814056"/>
                  <a:gd name="connsiteX29" fmla="*/ 825467 w 8409207"/>
                  <a:gd name="connsiteY29" fmla="*/ 5762507 h 5814056"/>
                  <a:gd name="connsiteX30" fmla="*/ 803136 w 8409207"/>
                  <a:gd name="connsiteY30" fmla="*/ 5722979 h 5814056"/>
                  <a:gd name="connsiteX31" fmla="*/ 803136 w 8409207"/>
                  <a:gd name="connsiteY31" fmla="*/ 5722979 h 5814056"/>
                  <a:gd name="connsiteX32" fmla="*/ 216079 w 8409207"/>
                  <a:gd name="connsiteY32" fmla="*/ 3921456 h 5814056"/>
                  <a:gd name="connsiteX33" fmla="*/ 300628 w 8409207"/>
                  <a:gd name="connsiteY33" fmla="*/ 3755167 h 5814056"/>
                  <a:gd name="connsiteX34" fmla="*/ 216078 w 8409207"/>
                  <a:gd name="connsiteY34" fmla="*/ 3921457 h 5814056"/>
                  <a:gd name="connsiteX35" fmla="*/ 803136 w 8409207"/>
                  <a:gd name="connsiteY35" fmla="*/ 5722979 h 5814056"/>
                  <a:gd name="connsiteX36" fmla="*/ 803136 w 8409207"/>
                  <a:gd name="connsiteY36" fmla="*/ 5722979 h 5814056"/>
                  <a:gd name="connsiteX37" fmla="*/ 803136 w 8409207"/>
                  <a:gd name="connsiteY37" fmla="*/ 5722979 h 5814056"/>
                  <a:gd name="connsiteX38" fmla="*/ 803136 w 8409207"/>
                  <a:gd name="connsiteY38" fmla="*/ 5722980 h 5814056"/>
                  <a:gd name="connsiteX39" fmla="*/ 825467 w 8409207"/>
                  <a:gd name="connsiteY39" fmla="*/ 5762507 h 5814056"/>
                  <a:gd name="connsiteX40" fmla="*/ 824081 w 8409207"/>
                  <a:gd name="connsiteY40" fmla="*/ 5761676 h 5814056"/>
                  <a:gd name="connsiteX41" fmla="*/ 783522 w 8409207"/>
                  <a:gd name="connsiteY41" fmla="*/ 5706723 h 5814056"/>
                  <a:gd name="connsiteX42" fmla="*/ 16176 w 8409207"/>
                  <a:gd name="connsiteY42" fmla="*/ 4062361 h 5814056"/>
                  <a:gd name="connsiteX43" fmla="*/ 99305 w 8409207"/>
                  <a:gd name="connsiteY43" fmla="*/ 3833768 h 5814056"/>
                  <a:gd name="connsiteX44" fmla="*/ 5983298 w 8409207"/>
                  <a:gd name="connsiteY44" fmla="*/ 1087988 h 5814056"/>
                  <a:gd name="connsiteX45" fmla="*/ 5983300 w 8409207"/>
                  <a:gd name="connsiteY45" fmla="*/ 1903365 h 5814056"/>
                  <a:gd name="connsiteX46" fmla="*/ 5983300 w 8409207"/>
                  <a:gd name="connsiteY46" fmla="*/ 1987904 h 5814056"/>
                  <a:gd name="connsiteX47" fmla="*/ 5983300 w 8409207"/>
                  <a:gd name="connsiteY47" fmla="*/ 1903365 h 5814056"/>
                  <a:gd name="connsiteX48" fmla="*/ 5983299 w 8409207"/>
                  <a:gd name="connsiteY48" fmla="*/ 1087990 h 58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09207" h="5814056">
                    <a:moveTo>
                      <a:pt x="6130854" y="3401181"/>
                    </a:moveTo>
                    <a:lnTo>
                      <a:pt x="6131545" y="3401320"/>
                    </a:lnTo>
                    <a:lnTo>
                      <a:pt x="8260959" y="3401320"/>
                    </a:lnTo>
                    <a:lnTo>
                      <a:pt x="8316667" y="3390073"/>
                    </a:lnTo>
                    <a:lnTo>
                      <a:pt x="8303773" y="3406598"/>
                    </a:lnTo>
                    <a:cubicBezTo>
                      <a:pt x="8290836" y="3417834"/>
                      <a:pt x="8275483" y="3426720"/>
                      <a:pt x="8258166" y="3432363"/>
                    </a:cubicBezTo>
                    <a:lnTo>
                      <a:pt x="969426" y="5807530"/>
                    </a:lnTo>
                    <a:cubicBezTo>
                      <a:pt x="917475" y="5824459"/>
                      <a:pt x="862610" y="5807398"/>
                      <a:pt x="828900" y="5768588"/>
                    </a:cubicBezTo>
                    <a:lnTo>
                      <a:pt x="825466" y="5762509"/>
                    </a:lnTo>
                    <a:lnTo>
                      <a:pt x="880603" y="5795631"/>
                    </a:lnTo>
                    <a:cubicBezTo>
                      <a:pt x="921969" y="5810674"/>
                      <a:pt x="969076" y="5809936"/>
                      <a:pt x="1012116" y="5789852"/>
                    </a:cubicBezTo>
                    <a:close/>
                    <a:moveTo>
                      <a:pt x="8280356" y="16063"/>
                    </a:moveTo>
                    <a:cubicBezTo>
                      <a:pt x="8301875" y="6020"/>
                      <a:pt x="8324413" y="814"/>
                      <a:pt x="8346739" y="0"/>
                    </a:cubicBezTo>
                    <a:lnTo>
                      <a:pt x="8398859" y="8229"/>
                    </a:lnTo>
                    <a:lnTo>
                      <a:pt x="8409207" y="59479"/>
                    </a:lnTo>
                    <a:lnTo>
                      <a:pt x="8409206" y="2337983"/>
                    </a:lnTo>
                    <a:lnTo>
                      <a:pt x="8409207" y="2337982"/>
                    </a:lnTo>
                    <a:lnTo>
                      <a:pt x="8409207" y="3253072"/>
                    </a:lnTo>
                    <a:cubicBezTo>
                      <a:pt x="8409207" y="3314478"/>
                      <a:pt x="8371873" y="3367164"/>
                      <a:pt x="8318665" y="3389669"/>
                    </a:cubicBezTo>
                    <a:lnTo>
                      <a:pt x="8316668" y="3390072"/>
                    </a:lnTo>
                    <a:lnTo>
                      <a:pt x="8260961" y="3401319"/>
                    </a:lnTo>
                    <a:lnTo>
                      <a:pt x="6131547" y="3401319"/>
                    </a:lnTo>
                    <a:lnTo>
                      <a:pt x="6130856" y="3401180"/>
                    </a:lnTo>
                    <a:lnTo>
                      <a:pt x="8088977" y="2487418"/>
                    </a:lnTo>
                    <a:lnTo>
                      <a:pt x="8088977" y="2487417"/>
                    </a:lnTo>
                    <a:lnTo>
                      <a:pt x="6130854" y="3401180"/>
                    </a:lnTo>
                    <a:lnTo>
                      <a:pt x="6130854" y="3401180"/>
                    </a:lnTo>
                    <a:lnTo>
                      <a:pt x="1012117" y="5789850"/>
                    </a:lnTo>
                    <a:cubicBezTo>
                      <a:pt x="969077" y="5809934"/>
                      <a:pt x="921969" y="5810672"/>
                      <a:pt x="880603" y="5795629"/>
                    </a:cubicBezTo>
                    <a:lnTo>
                      <a:pt x="825467" y="5762507"/>
                    </a:lnTo>
                    <a:lnTo>
                      <a:pt x="803136" y="5722979"/>
                    </a:lnTo>
                    <a:lnTo>
                      <a:pt x="803136" y="5722979"/>
                    </a:lnTo>
                    <a:lnTo>
                      <a:pt x="216079" y="3921456"/>
                    </a:lnTo>
                    <a:cubicBezTo>
                      <a:pt x="193506" y="3852190"/>
                      <a:pt x="231361" y="3777739"/>
                      <a:pt x="300628" y="3755167"/>
                    </a:cubicBezTo>
                    <a:cubicBezTo>
                      <a:pt x="231360" y="3777738"/>
                      <a:pt x="193506" y="3852190"/>
                      <a:pt x="216078" y="3921457"/>
                    </a:cubicBezTo>
                    <a:lnTo>
                      <a:pt x="803136" y="5722979"/>
                    </a:lnTo>
                    <a:lnTo>
                      <a:pt x="803136" y="5722979"/>
                    </a:lnTo>
                    <a:lnTo>
                      <a:pt x="803136" y="5722979"/>
                    </a:lnTo>
                    <a:lnTo>
                      <a:pt x="803136" y="5722980"/>
                    </a:lnTo>
                    <a:lnTo>
                      <a:pt x="825467" y="5762507"/>
                    </a:lnTo>
                    <a:lnTo>
                      <a:pt x="824081" y="5761676"/>
                    </a:lnTo>
                    <a:cubicBezTo>
                      <a:pt x="807493" y="5746709"/>
                      <a:pt x="793564" y="5728243"/>
                      <a:pt x="783522" y="5706723"/>
                    </a:cubicBezTo>
                    <a:lnTo>
                      <a:pt x="16176" y="4062361"/>
                    </a:lnTo>
                    <a:cubicBezTo>
                      <a:pt x="-23993" y="3976281"/>
                      <a:pt x="13225" y="3873937"/>
                      <a:pt x="99305" y="3833768"/>
                    </a:cubicBezTo>
                    <a:lnTo>
                      <a:pt x="5983298" y="1087988"/>
                    </a:lnTo>
                    <a:lnTo>
                      <a:pt x="5983300" y="1903365"/>
                    </a:lnTo>
                    <a:lnTo>
                      <a:pt x="5983300" y="1987904"/>
                    </a:lnTo>
                    <a:lnTo>
                      <a:pt x="5983300" y="1903365"/>
                    </a:lnTo>
                    <a:lnTo>
                      <a:pt x="5983299" y="108799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6" name="Rectangle: Rounded Corners 25"/>
              <p:cNvSpPr/>
              <p:nvPr/>
            </p:nvSpPr>
            <p:spPr>
              <a:xfrm>
                <a:off x="3057218" y="1356376"/>
                <a:ext cx="7086600" cy="2637549"/>
              </a:xfrm>
              <a:prstGeom prst="roundRect">
                <a:avLst>
                  <a:gd name="adj" fmla="val 12791"/>
                </a:avLst>
              </a:prstGeom>
              <a:solidFill>
                <a:schemeClr val="bg1"/>
              </a:solidFill>
              <a:ln>
                <a:noFill/>
              </a:ln>
              <a:effectLst>
                <a:outerShdw blurRad="1524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 name="Right Triangle 27"/>
              <p:cNvSpPr/>
              <p:nvPr/>
            </p:nvSpPr>
            <p:spPr>
              <a:xfrm flipH="1">
                <a:off x="3454093" y="1217869"/>
                <a:ext cx="393700" cy="138507"/>
              </a:xfrm>
              <a:prstGeom prst="rtTriangle">
                <a:avLst/>
              </a:prstGeom>
              <a:solidFill>
                <a:srgbClr val="007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 name="Freeform: Shape 28"/>
              <p:cNvSpPr/>
              <p:nvPr/>
            </p:nvSpPr>
            <p:spPr>
              <a:xfrm rot="5400000">
                <a:off x="3733470" y="1322319"/>
                <a:ext cx="1108492" cy="879846"/>
              </a:xfrm>
              <a:custGeom>
                <a:avLst/>
                <a:gdLst>
                  <a:gd name="connsiteX0" fmla="*/ 0 w 1108492"/>
                  <a:gd name="connsiteY0" fmla="*/ 879846 h 879846"/>
                  <a:gd name="connsiteX1" fmla="*/ 0 w 1108492"/>
                  <a:gd name="connsiteY1" fmla="*/ 0 h 879846"/>
                  <a:gd name="connsiteX2" fmla="*/ 1108492 w 1108492"/>
                  <a:gd name="connsiteY2" fmla="*/ 879846 h 879846"/>
                </a:gdLst>
                <a:ahLst/>
                <a:cxnLst>
                  <a:cxn ang="0">
                    <a:pos x="connsiteX0" y="connsiteY0"/>
                  </a:cxn>
                  <a:cxn ang="0">
                    <a:pos x="connsiteX1" y="connsiteY1"/>
                  </a:cxn>
                  <a:cxn ang="0">
                    <a:pos x="connsiteX2" y="connsiteY2"/>
                  </a:cxn>
                </a:cxnLst>
                <a:rect l="l" t="t" r="r" b="b"/>
                <a:pathLst>
                  <a:path w="1108492" h="879846">
                    <a:moveTo>
                      <a:pt x="0" y="879846"/>
                    </a:moveTo>
                    <a:lnTo>
                      <a:pt x="0" y="0"/>
                    </a:lnTo>
                    <a:lnTo>
                      <a:pt x="1108492" y="879846"/>
                    </a:lnTo>
                    <a:close/>
                  </a:path>
                </a:pathLst>
              </a:custGeom>
              <a:gradFill>
                <a:gsLst>
                  <a:gs pos="100000">
                    <a:schemeClr val="bg1">
                      <a:alpha val="30000"/>
                    </a:schemeClr>
                  </a:gs>
                  <a:gs pos="39000">
                    <a:schemeClr val="bg1">
                      <a:alpha val="7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grpSp>
        <p:sp>
          <p:nvSpPr>
            <p:cNvPr id="34" name="TextBox 33"/>
            <p:cNvSpPr txBox="1"/>
            <p:nvPr/>
          </p:nvSpPr>
          <p:spPr>
            <a:xfrm>
              <a:off x="891049" y="3181686"/>
              <a:ext cx="4542064" cy="2034660"/>
            </a:xfrm>
            <a:prstGeom prst="rect">
              <a:avLst/>
            </a:prstGeom>
            <a:noFill/>
          </p:spPr>
          <p:txBody>
            <a:bodyPr wrap="square">
              <a:spAutoFit/>
            </a:bodyPr>
            <a:lstStyle/>
            <a:p>
              <a:pPr algn="just">
                <a:lnSpc>
                  <a:spcPct val="115000"/>
                </a:lnSpc>
                <a:spcBef>
                  <a:spcPts val="600"/>
                </a:spcBef>
                <a:spcAft>
                  <a:spcPts val="600"/>
                </a:spcAft>
                <a:tabLst>
                  <a:tab pos="1386840" algn="l"/>
                </a:tabLst>
              </a:pPr>
              <a:r>
                <a:rPr lang="en-SG" sz="2800">
                  <a:solidFill>
                    <a:srgbClr val="0D0D0D"/>
                  </a:solidFill>
                  <a:latin typeface="Times New Roman" panose="02020603050405020304" pitchFamily="18" charset="0"/>
                </a:rPr>
                <a:t>Bài nghiên cứu không chỉ đơn thuần là vấn đề chính - tà, thiện - ác như trong truyện thơ dân gian. </a:t>
              </a:r>
              <a:r>
                <a:rPr lang="vi-VN" sz="2800">
                  <a:solidFill>
                    <a:srgbClr val="0D0D0D"/>
                  </a:solidFill>
                  <a:latin typeface="Times New Roman" panose="02020603050405020304" pitchFamily="18" charset="0"/>
                </a:rPr>
                <a:t>.</a:t>
              </a:r>
              <a:endParaRPr lang="en-US" sz="2800" dirty="0">
                <a:solidFill>
                  <a:srgbClr val="0D0D0D"/>
                </a:solidFill>
                <a:latin typeface="Times New Roman" panose="02020603050405020304" pitchFamily="18" charset="0"/>
              </a:endParaRPr>
            </a:p>
          </p:txBody>
        </p:sp>
      </p:grpSp>
      <p:grpSp>
        <p:nvGrpSpPr>
          <p:cNvPr id="38" name="Group 37"/>
          <p:cNvGrpSpPr/>
          <p:nvPr/>
        </p:nvGrpSpPr>
        <p:grpSpPr>
          <a:xfrm>
            <a:off x="6955428" y="1488913"/>
            <a:ext cx="4778470" cy="4743641"/>
            <a:chOff x="6655216" y="2549525"/>
            <a:chExt cx="4778470" cy="4359272"/>
          </a:xfrm>
        </p:grpSpPr>
        <p:grpSp>
          <p:nvGrpSpPr>
            <p:cNvPr id="12" name="Group 11"/>
            <p:cNvGrpSpPr/>
            <p:nvPr/>
          </p:nvGrpSpPr>
          <p:grpSpPr>
            <a:xfrm>
              <a:off x="6655216" y="2549525"/>
              <a:ext cx="4778470" cy="4359272"/>
              <a:chOff x="3057218" y="245646"/>
              <a:chExt cx="7086600" cy="4538526"/>
            </a:xfrm>
          </p:grpSpPr>
          <p:sp>
            <p:nvSpPr>
              <p:cNvPr id="14" name="Freeform: Shape 13"/>
              <p:cNvSpPr/>
              <p:nvPr/>
            </p:nvSpPr>
            <p:spPr>
              <a:xfrm rot="1082948">
                <a:off x="3099470" y="245646"/>
                <a:ext cx="7002092" cy="4538526"/>
              </a:xfrm>
              <a:custGeom>
                <a:avLst/>
                <a:gdLst>
                  <a:gd name="connsiteX0" fmla="*/ 6130854 w 8409207"/>
                  <a:gd name="connsiteY0" fmla="*/ 3401181 h 5814056"/>
                  <a:gd name="connsiteX1" fmla="*/ 6131545 w 8409207"/>
                  <a:gd name="connsiteY1" fmla="*/ 3401320 h 5814056"/>
                  <a:gd name="connsiteX2" fmla="*/ 8260959 w 8409207"/>
                  <a:gd name="connsiteY2" fmla="*/ 3401320 h 5814056"/>
                  <a:gd name="connsiteX3" fmla="*/ 8316667 w 8409207"/>
                  <a:gd name="connsiteY3" fmla="*/ 3390073 h 5814056"/>
                  <a:gd name="connsiteX4" fmla="*/ 8303773 w 8409207"/>
                  <a:gd name="connsiteY4" fmla="*/ 3406598 h 5814056"/>
                  <a:gd name="connsiteX5" fmla="*/ 8258166 w 8409207"/>
                  <a:gd name="connsiteY5" fmla="*/ 3432363 h 5814056"/>
                  <a:gd name="connsiteX6" fmla="*/ 969426 w 8409207"/>
                  <a:gd name="connsiteY6" fmla="*/ 5807530 h 5814056"/>
                  <a:gd name="connsiteX7" fmla="*/ 828900 w 8409207"/>
                  <a:gd name="connsiteY7" fmla="*/ 5768588 h 5814056"/>
                  <a:gd name="connsiteX8" fmla="*/ 825466 w 8409207"/>
                  <a:gd name="connsiteY8" fmla="*/ 5762509 h 5814056"/>
                  <a:gd name="connsiteX9" fmla="*/ 880603 w 8409207"/>
                  <a:gd name="connsiteY9" fmla="*/ 5795631 h 5814056"/>
                  <a:gd name="connsiteX10" fmla="*/ 1012116 w 8409207"/>
                  <a:gd name="connsiteY10" fmla="*/ 5789852 h 5814056"/>
                  <a:gd name="connsiteX11" fmla="*/ 8280356 w 8409207"/>
                  <a:gd name="connsiteY11" fmla="*/ 16063 h 5814056"/>
                  <a:gd name="connsiteX12" fmla="*/ 8346739 w 8409207"/>
                  <a:gd name="connsiteY12" fmla="*/ 0 h 5814056"/>
                  <a:gd name="connsiteX13" fmla="*/ 8398859 w 8409207"/>
                  <a:gd name="connsiteY13" fmla="*/ 8229 h 5814056"/>
                  <a:gd name="connsiteX14" fmla="*/ 8409207 w 8409207"/>
                  <a:gd name="connsiteY14" fmla="*/ 59479 h 5814056"/>
                  <a:gd name="connsiteX15" fmla="*/ 8409206 w 8409207"/>
                  <a:gd name="connsiteY15" fmla="*/ 2337983 h 5814056"/>
                  <a:gd name="connsiteX16" fmla="*/ 8409207 w 8409207"/>
                  <a:gd name="connsiteY16" fmla="*/ 2337982 h 5814056"/>
                  <a:gd name="connsiteX17" fmla="*/ 8409207 w 8409207"/>
                  <a:gd name="connsiteY17" fmla="*/ 3253072 h 5814056"/>
                  <a:gd name="connsiteX18" fmla="*/ 8318665 w 8409207"/>
                  <a:gd name="connsiteY18" fmla="*/ 3389669 h 5814056"/>
                  <a:gd name="connsiteX19" fmla="*/ 8316668 w 8409207"/>
                  <a:gd name="connsiteY19" fmla="*/ 3390072 h 5814056"/>
                  <a:gd name="connsiteX20" fmla="*/ 8260961 w 8409207"/>
                  <a:gd name="connsiteY20" fmla="*/ 3401319 h 5814056"/>
                  <a:gd name="connsiteX21" fmla="*/ 6131547 w 8409207"/>
                  <a:gd name="connsiteY21" fmla="*/ 3401319 h 5814056"/>
                  <a:gd name="connsiteX22" fmla="*/ 6130856 w 8409207"/>
                  <a:gd name="connsiteY22" fmla="*/ 3401180 h 5814056"/>
                  <a:gd name="connsiteX23" fmla="*/ 8088977 w 8409207"/>
                  <a:gd name="connsiteY23" fmla="*/ 2487418 h 5814056"/>
                  <a:gd name="connsiteX24" fmla="*/ 8088977 w 8409207"/>
                  <a:gd name="connsiteY24" fmla="*/ 2487417 h 5814056"/>
                  <a:gd name="connsiteX25" fmla="*/ 6130854 w 8409207"/>
                  <a:gd name="connsiteY25" fmla="*/ 3401180 h 5814056"/>
                  <a:gd name="connsiteX26" fmla="*/ 6130854 w 8409207"/>
                  <a:gd name="connsiteY26" fmla="*/ 3401180 h 5814056"/>
                  <a:gd name="connsiteX27" fmla="*/ 1012117 w 8409207"/>
                  <a:gd name="connsiteY27" fmla="*/ 5789850 h 5814056"/>
                  <a:gd name="connsiteX28" fmla="*/ 880603 w 8409207"/>
                  <a:gd name="connsiteY28" fmla="*/ 5795629 h 5814056"/>
                  <a:gd name="connsiteX29" fmla="*/ 825467 w 8409207"/>
                  <a:gd name="connsiteY29" fmla="*/ 5762507 h 5814056"/>
                  <a:gd name="connsiteX30" fmla="*/ 803136 w 8409207"/>
                  <a:gd name="connsiteY30" fmla="*/ 5722979 h 5814056"/>
                  <a:gd name="connsiteX31" fmla="*/ 803136 w 8409207"/>
                  <a:gd name="connsiteY31" fmla="*/ 5722979 h 5814056"/>
                  <a:gd name="connsiteX32" fmla="*/ 216079 w 8409207"/>
                  <a:gd name="connsiteY32" fmla="*/ 3921456 h 5814056"/>
                  <a:gd name="connsiteX33" fmla="*/ 300628 w 8409207"/>
                  <a:gd name="connsiteY33" fmla="*/ 3755167 h 5814056"/>
                  <a:gd name="connsiteX34" fmla="*/ 216078 w 8409207"/>
                  <a:gd name="connsiteY34" fmla="*/ 3921457 h 5814056"/>
                  <a:gd name="connsiteX35" fmla="*/ 803136 w 8409207"/>
                  <a:gd name="connsiteY35" fmla="*/ 5722979 h 5814056"/>
                  <a:gd name="connsiteX36" fmla="*/ 803136 w 8409207"/>
                  <a:gd name="connsiteY36" fmla="*/ 5722979 h 5814056"/>
                  <a:gd name="connsiteX37" fmla="*/ 803136 w 8409207"/>
                  <a:gd name="connsiteY37" fmla="*/ 5722979 h 5814056"/>
                  <a:gd name="connsiteX38" fmla="*/ 803136 w 8409207"/>
                  <a:gd name="connsiteY38" fmla="*/ 5722980 h 5814056"/>
                  <a:gd name="connsiteX39" fmla="*/ 825467 w 8409207"/>
                  <a:gd name="connsiteY39" fmla="*/ 5762507 h 5814056"/>
                  <a:gd name="connsiteX40" fmla="*/ 824081 w 8409207"/>
                  <a:gd name="connsiteY40" fmla="*/ 5761676 h 5814056"/>
                  <a:gd name="connsiteX41" fmla="*/ 783522 w 8409207"/>
                  <a:gd name="connsiteY41" fmla="*/ 5706723 h 5814056"/>
                  <a:gd name="connsiteX42" fmla="*/ 16176 w 8409207"/>
                  <a:gd name="connsiteY42" fmla="*/ 4062361 h 5814056"/>
                  <a:gd name="connsiteX43" fmla="*/ 99305 w 8409207"/>
                  <a:gd name="connsiteY43" fmla="*/ 3833768 h 5814056"/>
                  <a:gd name="connsiteX44" fmla="*/ 5983298 w 8409207"/>
                  <a:gd name="connsiteY44" fmla="*/ 1087988 h 5814056"/>
                  <a:gd name="connsiteX45" fmla="*/ 5983300 w 8409207"/>
                  <a:gd name="connsiteY45" fmla="*/ 1903365 h 5814056"/>
                  <a:gd name="connsiteX46" fmla="*/ 5983300 w 8409207"/>
                  <a:gd name="connsiteY46" fmla="*/ 1987904 h 5814056"/>
                  <a:gd name="connsiteX47" fmla="*/ 5983300 w 8409207"/>
                  <a:gd name="connsiteY47" fmla="*/ 1903365 h 5814056"/>
                  <a:gd name="connsiteX48" fmla="*/ 5983299 w 8409207"/>
                  <a:gd name="connsiteY48" fmla="*/ 1087990 h 58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09207" h="5814056">
                    <a:moveTo>
                      <a:pt x="6130854" y="3401181"/>
                    </a:moveTo>
                    <a:lnTo>
                      <a:pt x="6131545" y="3401320"/>
                    </a:lnTo>
                    <a:lnTo>
                      <a:pt x="8260959" y="3401320"/>
                    </a:lnTo>
                    <a:lnTo>
                      <a:pt x="8316667" y="3390073"/>
                    </a:lnTo>
                    <a:lnTo>
                      <a:pt x="8303773" y="3406598"/>
                    </a:lnTo>
                    <a:cubicBezTo>
                      <a:pt x="8290836" y="3417834"/>
                      <a:pt x="8275483" y="3426720"/>
                      <a:pt x="8258166" y="3432363"/>
                    </a:cubicBezTo>
                    <a:lnTo>
                      <a:pt x="969426" y="5807530"/>
                    </a:lnTo>
                    <a:cubicBezTo>
                      <a:pt x="917475" y="5824459"/>
                      <a:pt x="862610" y="5807398"/>
                      <a:pt x="828900" y="5768588"/>
                    </a:cubicBezTo>
                    <a:lnTo>
                      <a:pt x="825466" y="5762509"/>
                    </a:lnTo>
                    <a:lnTo>
                      <a:pt x="880603" y="5795631"/>
                    </a:lnTo>
                    <a:cubicBezTo>
                      <a:pt x="921969" y="5810674"/>
                      <a:pt x="969076" y="5809936"/>
                      <a:pt x="1012116" y="5789852"/>
                    </a:cubicBezTo>
                    <a:close/>
                    <a:moveTo>
                      <a:pt x="8280356" y="16063"/>
                    </a:moveTo>
                    <a:cubicBezTo>
                      <a:pt x="8301875" y="6020"/>
                      <a:pt x="8324413" y="814"/>
                      <a:pt x="8346739" y="0"/>
                    </a:cubicBezTo>
                    <a:lnTo>
                      <a:pt x="8398859" y="8229"/>
                    </a:lnTo>
                    <a:lnTo>
                      <a:pt x="8409207" y="59479"/>
                    </a:lnTo>
                    <a:lnTo>
                      <a:pt x="8409206" y="2337983"/>
                    </a:lnTo>
                    <a:lnTo>
                      <a:pt x="8409207" y="2337982"/>
                    </a:lnTo>
                    <a:lnTo>
                      <a:pt x="8409207" y="3253072"/>
                    </a:lnTo>
                    <a:cubicBezTo>
                      <a:pt x="8409207" y="3314478"/>
                      <a:pt x="8371873" y="3367164"/>
                      <a:pt x="8318665" y="3389669"/>
                    </a:cubicBezTo>
                    <a:lnTo>
                      <a:pt x="8316668" y="3390072"/>
                    </a:lnTo>
                    <a:lnTo>
                      <a:pt x="8260961" y="3401319"/>
                    </a:lnTo>
                    <a:lnTo>
                      <a:pt x="6131547" y="3401319"/>
                    </a:lnTo>
                    <a:lnTo>
                      <a:pt x="6130856" y="3401180"/>
                    </a:lnTo>
                    <a:lnTo>
                      <a:pt x="8088977" y="2487418"/>
                    </a:lnTo>
                    <a:lnTo>
                      <a:pt x="8088977" y="2487417"/>
                    </a:lnTo>
                    <a:lnTo>
                      <a:pt x="6130854" y="3401180"/>
                    </a:lnTo>
                    <a:lnTo>
                      <a:pt x="6130854" y="3401180"/>
                    </a:lnTo>
                    <a:lnTo>
                      <a:pt x="1012117" y="5789850"/>
                    </a:lnTo>
                    <a:cubicBezTo>
                      <a:pt x="969077" y="5809934"/>
                      <a:pt x="921969" y="5810672"/>
                      <a:pt x="880603" y="5795629"/>
                    </a:cubicBezTo>
                    <a:lnTo>
                      <a:pt x="825467" y="5762507"/>
                    </a:lnTo>
                    <a:lnTo>
                      <a:pt x="803136" y="5722979"/>
                    </a:lnTo>
                    <a:lnTo>
                      <a:pt x="803136" y="5722979"/>
                    </a:lnTo>
                    <a:lnTo>
                      <a:pt x="216079" y="3921456"/>
                    </a:lnTo>
                    <a:cubicBezTo>
                      <a:pt x="193506" y="3852190"/>
                      <a:pt x="231361" y="3777739"/>
                      <a:pt x="300628" y="3755167"/>
                    </a:cubicBezTo>
                    <a:cubicBezTo>
                      <a:pt x="231360" y="3777738"/>
                      <a:pt x="193506" y="3852190"/>
                      <a:pt x="216078" y="3921457"/>
                    </a:cubicBezTo>
                    <a:lnTo>
                      <a:pt x="803136" y="5722979"/>
                    </a:lnTo>
                    <a:lnTo>
                      <a:pt x="803136" y="5722979"/>
                    </a:lnTo>
                    <a:lnTo>
                      <a:pt x="803136" y="5722979"/>
                    </a:lnTo>
                    <a:lnTo>
                      <a:pt x="803136" y="5722980"/>
                    </a:lnTo>
                    <a:lnTo>
                      <a:pt x="825467" y="5762507"/>
                    </a:lnTo>
                    <a:lnTo>
                      <a:pt x="824081" y="5761676"/>
                    </a:lnTo>
                    <a:cubicBezTo>
                      <a:pt x="807493" y="5746709"/>
                      <a:pt x="793564" y="5728243"/>
                      <a:pt x="783522" y="5706723"/>
                    </a:cubicBezTo>
                    <a:lnTo>
                      <a:pt x="16176" y="4062361"/>
                    </a:lnTo>
                    <a:cubicBezTo>
                      <a:pt x="-23993" y="3976281"/>
                      <a:pt x="13225" y="3873937"/>
                      <a:pt x="99305" y="3833768"/>
                    </a:cubicBezTo>
                    <a:lnTo>
                      <a:pt x="5983298" y="1087988"/>
                    </a:lnTo>
                    <a:lnTo>
                      <a:pt x="5983300" y="1903365"/>
                    </a:lnTo>
                    <a:lnTo>
                      <a:pt x="5983300" y="1987904"/>
                    </a:lnTo>
                    <a:lnTo>
                      <a:pt x="5983300" y="1903365"/>
                    </a:lnTo>
                    <a:lnTo>
                      <a:pt x="5983299" y="108799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15" name="Rectangle: Rounded Corners 14"/>
              <p:cNvSpPr/>
              <p:nvPr/>
            </p:nvSpPr>
            <p:spPr>
              <a:xfrm>
                <a:off x="3057218" y="1356375"/>
                <a:ext cx="7086600" cy="2682283"/>
              </a:xfrm>
              <a:prstGeom prst="roundRect">
                <a:avLst>
                  <a:gd name="adj" fmla="val 12791"/>
                </a:avLst>
              </a:prstGeom>
              <a:solidFill>
                <a:schemeClr val="bg1"/>
              </a:solidFill>
              <a:ln>
                <a:noFill/>
              </a:ln>
              <a:effectLst>
                <a:outerShdw blurRad="1524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 name="Right Triangle 16"/>
              <p:cNvSpPr/>
              <p:nvPr/>
            </p:nvSpPr>
            <p:spPr>
              <a:xfrm flipH="1">
                <a:off x="3454093" y="1217869"/>
                <a:ext cx="393700" cy="138507"/>
              </a:xfrm>
              <a:prstGeom prst="rtTriangle">
                <a:avLst/>
              </a:prstGeom>
              <a:solidFill>
                <a:srgbClr val="A2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 name="Freeform: Shape 17"/>
              <p:cNvSpPr/>
              <p:nvPr/>
            </p:nvSpPr>
            <p:spPr>
              <a:xfrm rot="5400000">
                <a:off x="3733470" y="1322319"/>
                <a:ext cx="1108492" cy="879846"/>
              </a:xfrm>
              <a:custGeom>
                <a:avLst/>
                <a:gdLst>
                  <a:gd name="connsiteX0" fmla="*/ 0 w 1108492"/>
                  <a:gd name="connsiteY0" fmla="*/ 879846 h 879846"/>
                  <a:gd name="connsiteX1" fmla="*/ 0 w 1108492"/>
                  <a:gd name="connsiteY1" fmla="*/ 0 h 879846"/>
                  <a:gd name="connsiteX2" fmla="*/ 1108492 w 1108492"/>
                  <a:gd name="connsiteY2" fmla="*/ 879846 h 879846"/>
                </a:gdLst>
                <a:ahLst/>
                <a:cxnLst>
                  <a:cxn ang="0">
                    <a:pos x="connsiteX0" y="connsiteY0"/>
                  </a:cxn>
                  <a:cxn ang="0">
                    <a:pos x="connsiteX1" y="connsiteY1"/>
                  </a:cxn>
                  <a:cxn ang="0">
                    <a:pos x="connsiteX2" y="connsiteY2"/>
                  </a:cxn>
                </a:cxnLst>
                <a:rect l="l" t="t" r="r" b="b"/>
                <a:pathLst>
                  <a:path w="1108492" h="879846">
                    <a:moveTo>
                      <a:pt x="0" y="879846"/>
                    </a:moveTo>
                    <a:lnTo>
                      <a:pt x="0" y="0"/>
                    </a:lnTo>
                    <a:lnTo>
                      <a:pt x="1108492" y="879846"/>
                    </a:lnTo>
                    <a:close/>
                  </a:path>
                </a:pathLst>
              </a:custGeom>
              <a:gradFill>
                <a:gsLst>
                  <a:gs pos="100000">
                    <a:schemeClr val="bg1">
                      <a:alpha val="30000"/>
                    </a:schemeClr>
                  </a:gs>
                  <a:gs pos="39000">
                    <a:schemeClr val="bg1">
                      <a:alpha val="7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a:p>
            </p:txBody>
          </p:sp>
        </p:grpSp>
        <p:sp>
          <p:nvSpPr>
            <p:cNvPr id="36" name="TextBox 35"/>
            <p:cNvSpPr txBox="1"/>
            <p:nvPr/>
          </p:nvSpPr>
          <p:spPr>
            <a:xfrm>
              <a:off x="6922827" y="4128181"/>
              <a:ext cx="4301190" cy="2246769"/>
            </a:xfrm>
            <a:prstGeom prst="rect">
              <a:avLst/>
            </a:prstGeom>
            <a:noFill/>
          </p:spPr>
          <p:txBody>
            <a:bodyPr wrap="square">
              <a:spAutoFit/>
            </a:bodyPr>
            <a:lstStyle/>
            <a:p>
              <a:r>
                <a:rPr lang="en-SG" sz="2800">
                  <a:solidFill>
                    <a:srgbClr val="0D0D0D"/>
                  </a:solidFill>
                  <a:latin typeface="Times New Roman" panose="02020603050405020304" pitchFamily="18" charset="0"/>
                </a:rPr>
                <a:t>Câu chuyện còn phản ánh nét xã hội - lịch sử cụ thể, đậm màu sắc của xã hội phong kiến suy thoái đời Nguyễn. </a:t>
              </a:r>
              <a:r>
                <a:rPr lang="vi-VN" sz="2800">
                  <a:solidFill>
                    <a:srgbClr val="0D0D0D"/>
                  </a:solidFill>
                  <a:latin typeface="Times New Roman" panose="02020603050405020304" pitchFamily="18" charset="0"/>
                </a:rPr>
                <a:t>.</a:t>
              </a:r>
              <a:endParaRPr lang="en-US" sz="2800" dirty="0">
                <a:solidFill>
                  <a:srgbClr val="0D0D0D"/>
                </a:solidFill>
                <a:latin typeface="Times New Roman" panose="02020603050405020304" pitchFamily="18" charset="0"/>
              </a:endParaRPr>
            </a:p>
          </p:txBody>
        </p:sp>
      </p:grpSp>
      <p:sp>
        <p:nvSpPr>
          <p:cNvPr id="41" name="Diamond 40"/>
          <p:cNvSpPr/>
          <p:nvPr/>
        </p:nvSpPr>
        <p:spPr>
          <a:xfrm>
            <a:off x="995856" y="1218041"/>
            <a:ext cx="575065" cy="586957"/>
          </a:xfrm>
          <a:prstGeom prst="diamond">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40308" y="1245873"/>
            <a:ext cx="9572946" cy="584775"/>
          </a:xfrm>
          <a:prstGeom prst="rect">
            <a:avLst/>
          </a:prstGeom>
          <a:noFill/>
        </p:spPr>
        <p:txBody>
          <a:bodyPr wrap="square">
            <a:spAutoFit/>
          </a:bodyPr>
          <a:lstStyle/>
          <a:p>
            <a:r>
              <a:rPr lang="en-US" sz="3200" b="1">
                <a:solidFill>
                  <a:srgbClr val="0D0D0D"/>
                </a:solidFill>
                <a:effectLst/>
                <a:latin typeface="Times New Roman" panose="02020603050405020304" pitchFamily="18" charset="0"/>
                <a:ea typeface="Times New Roman" panose="02020603050405020304" pitchFamily="18" charset="0"/>
              </a:rPr>
              <a:t>1 </a:t>
            </a:r>
            <a:r>
              <a:rPr lang="en-US" sz="3200" b="1">
                <a:solidFill>
                  <a:srgbClr val="0070C0"/>
                </a:solidFill>
                <a:effectLst/>
                <a:latin typeface="Times New Roman" panose="02020603050405020304" pitchFamily="18" charset="0"/>
                <a:ea typeface="Times New Roman" panose="02020603050405020304" pitchFamily="18" charset="0"/>
              </a:rPr>
              <a:t>     </a:t>
            </a:r>
            <a:r>
              <a:rPr lang="vi-VN" sz="2800" b="1">
                <a:solidFill>
                  <a:srgbClr val="0D0D0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đích viết văn bản: </a:t>
            </a:r>
            <a:endParaRPr lang="en-US" sz="2800" b="1">
              <a:solidFill>
                <a:srgbClr val="0D0D0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59216" y="5871678"/>
            <a:ext cx="6096000" cy="646331"/>
          </a:xfrm>
          <a:prstGeom prst="rect">
            <a:avLst/>
          </a:prstGeom>
          <a:noFill/>
        </p:spPr>
        <p:txBody>
          <a:bodyPr wrap="square">
            <a:spAutoFit/>
          </a:bodyPr>
          <a:lstStyle/>
          <a:p>
            <a:r>
              <a:rPr lang="vi-VN">
                <a:solidFill>
                  <a:schemeClr val="bg1"/>
                </a:solidFill>
              </a:rPr>
              <a:t>Nguyễn Thị Sương 0902222667 THPT Lý Thái Tổ- TP Thuận An</a:t>
            </a:r>
            <a:endParaRPr lang="en-US">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1000" fill="hold"/>
                                        <p:tgtEl>
                                          <p:spTgt spid="37"/>
                                        </p:tgtEl>
                                        <p:attrNameLst>
                                          <p:attrName>ppt_w</p:attrName>
                                        </p:attrNameLst>
                                      </p:cBhvr>
                                      <p:tavLst>
                                        <p:tav tm="0">
                                          <p:val>
                                            <p:fltVal val="0"/>
                                          </p:val>
                                        </p:tav>
                                        <p:tav tm="100000">
                                          <p:val>
                                            <p:strVal val="#ppt_w"/>
                                          </p:val>
                                        </p:tav>
                                      </p:tavLst>
                                    </p:anim>
                                    <p:anim calcmode="lin" valueType="num">
                                      <p:cBhvr>
                                        <p:cTn id="27" dur="1000" fill="hold"/>
                                        <p:tgtEl>
                                          <p:spTgt spid="37"/>
                                        </p:tgtEl>
                                        <p:attrNameLst>
                                          <p:attrName>ppt_h</p:attrName>
                                        </p:attrNameLst>
                                      </p:cBhvr>
                                      <p:tavLst>
                                        <p:tav tm="0">
                                          <p:val>
                                            <p:fltVal val="0"/>
                                          </p:val>
                                        </p:tav>
                                        <p:tav tm="100000">
                                          <p:val>
                                            <p:strVal val="#ppt_h"/>
                                          </p:val>
                                        </p:tav>
                                      </p:tavLst>
                                    </p:anim>
                                    <p:anim calcmode="lin" valueType="num">
                                      <p:cBhvr>
                                        <p:cTn id="28" dur="1000" fill="hold"/>
                                        <p:tgtEl>
                                          <p:spTgt spid="37"/>
                                        </p:tgtEl>
                                        <p:attrNameLst>
                                          <p:attrName>style.rotation</p:attrName>
                                        </p:attrNameLst>
                                      </p:cBhvr>
                                      <p:tavLst>
                                        <p:tav tm="0">
                                          <p:val>
                                            <p:fltVal val="90"/>
                                          </p:val>
                                        </p:tav>
                                        <p:tav tm="100000">
                                          <p:val>
                                            <p:fltVal val="0"/>
                                          </p:val>
                                        </p:tav>
                                      </p:tavLst>
                                    </p:anim>
                                    <p:animEffect transition="in" filter="fade">
                                      <p:cBhvr>
                                        <p:cTn id="29" dur="10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1000" fill="hold"/>
                                        <p:tgtEl>
                                          <p:spTgt spid="38"/>
                                        </p:tgtEl>
                                        <p:attrNameLst>
                                          <p:attrName>ppt_w</p:attrName>
                                        </p:attrNameLst>
                                      </p:cBhvr>
                                      <p:tavLst>
                                        <p:tav tm="0">
                                          <p:val>
                                            <p:fltVal val="0"/>
                                          </p:val>
                                        </p:tav>
                                        <p:tav tm="100000">
                                          <p:val>
                                            <p:strVal val="#ppt_w"/>
                                          </p:val>
                                        </p:tav>
                                      </p:tavLst>
                                    </p:anim>
                                    <p:anim calcmode="lin" valueType="num">
                                      <p:cBhvr>
                                        <p:cTn id="35" dur="1000" fill="hold"/>
                                        <p:tgtEl>
                                          <p:spTgt spid="38"/>
                                        </p:tgtEl>
                                        <p:attrNameLst>
                                          <p:attrName>ppt_h</p:attrName>
                                        </p:attrNameLst>
                                      </p:cBhvr>
                                      <p:tavLst>
                                        <p:tav tm="0">
                                          <p:val>
                                            <p:fltVal val="0"/>
                                          </p:val>
                                        </p:tav>
                                        <p:tav tm="100000">
                                          <p:val>
                                            <p:strVal val="#ppt_h"/>
                                          </p:val>
                                        </p:tav>
                                      </p:tavLst>
                                    </p:anim>
                                    <p:anim calcmode="lin" valueType="num">
                                      <p:cBhvr>
                                        <p:cTn id="36" dur="1000" fill="hold"/>
                                        <p:tgtEl>
                                          <p:spTgt spid="38"/>
                                        </p:tgtEl>
                                        <p:attrNameLst>
                                          <p:attrName>style.rotation</p:attrName>
                                        </p:attrNameLst>
                                      </p:cBhvr>
                                      <p:tavLst>
                                        <p:tav tm="0">
                                          <p:val>
                                            <p:fltVal val="90"/>
                                          </p:val>
                                        </p:tav>
                                        <p:tav tm="100000">
                                          <p:val>
                                            <p:fltVal val="0"/>
                                          </p:val>
                                        </p:tav>
                                      </p:tavLst>
                                    </p:anim>
                                    <p:animEffect transition="in" filter="fade">
                                      <p:cBhvr>
                                        <p:cTn id="3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1" grpId="0" bldLvl="0" animBg="1"/>
      <p:bldP spid="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 name="Text Box 107"/>
          <p:cNvSpPr txBox="1"/>
          <p:nvPr/>
        </p:nvSpPr>
        <p:spPr>
          <a:xfrm>
            <a:off x="403225" y="488315"/>
            <a:ext cx="11385550" cy="5262245"/>
          </a:xfrm>
          <a:prstGeom prst="rect">
            <a:avLst/>
          </a:prstGeom>
          <a:noFill/>
          <a:ln w="9525">
            <a:noFill/>
          </a:ln>
        </p:spPr>
        <p:txBody>
          <a:bodyPr wrap="square">
            <a:spAutoFit/>
          </a:bodyPr>
          <a:p>
            <a:pPr indent="0" algn="just"/>
            <a:r>
              <a:rPr lang="en-US" sz="2400" b="1">
                <a:solidFill>
                  <a:srgbClr val="333333"/>
                </a:solidFill>
                <a:latin typeface="Times New Roman" panose="02020603050405020304" pitchFamily="18" charset="0"/>
                <a:cs typeface="sans-serif" charset="0"/>
              </a:rPr>
              <a:t>Bài tập 4:</a:t>
            </a:r>
            <a:r>
              <a:rPr lang="en-US" sz="2400" b="0">
                <a:solidFill>
                  <a:srgbClr val="333333"/>
                </a:solidFill>
                <a:latin typeface="Times New Roman" panose="02020603050405020304" pitchFamily="18" charset="0"/>
                <a:cs typeface="sans-serif" charset="0"/>
              </a:rPr>
              <a:t> Ở bài tập 2, bạn đã lập kế hoạch nghiên cứu cho một trong các vấn đề dưới đây:- Dấu ấn tiểu sử của Nguyễn Đình Chiểu trong truyện thơ Lục Vân Tiên.- Điển tích, điển cố trong Truyện Kiều của Nguyễn Du hoặc Lục Vân Tiên của Nguyễn Đình Chiểu.- Bút pháp miêu tả nội tâm nhân vật của Nguyễn Du qua các trích đoạn Trao Duyên, Thúy Kiều hầu rượu Hoạn Thư- Thúc Sinh.</a:t>
            </a:r>
            <a:r>
              <a:rPr lang="en-US" sz="2400" b="0" i="1" u="sng">
                <a:solidFill>
                  <a:srgbClr val="333333"/>
                </a:solidFill>
                <a:latin typeface="Times New Roman" panose="02020603050405020304" pitchFamily="18" charset="0"/>
                <a:cs typeface="sans-serif" charset="0"/>
              </a:rPr>
              <a:t>Trả lời:</a:t>
            </a:r>
            <a:r>
              <a:rPr lang="en-US" sz="2400" b="0">
                <a:solidFill>
                  <a:srgbClr val="333333"/>
                </a:solidFill>
                <a:latin typeface="Times New Roman" panose="02020603050405020304" pitchFamily="18" charset="0"/>
                <a:cs typeface="sans-serif" charset="0"/>
              </a:rPr>
              <a:t>Dựa vào kế hoạch đã có, lập dàn ý chi tiết cho một trong ba vấn đề nêu trên.- Mở đầu: giới thiệu đề tài, nêu vấn đề cụ thể hóa đề tài/ câu hỏi nghiên cứu.+ Đề tài  Dấu ấn tiểu sử của Nguyễn Đình Chiểu trong truyện thơ Lục Vân Tiên.-Phần chính: Xác định giả thuyết nghiên cứu/ cơ sở của việc nghiên cứu, kết quả nghiên cứu theo các phần / chương/ mục chính, lập luận, minh chứng, lí giải vấn đề.- Kết luận: Khẳng định lại các kết quả nghiên cứu, chỉ ra sự phù hợp giữa các kết quả. </a:t>
            </a:r>
            <a:endParaRPr 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91560"/>
            <a:ext cx="10833100" cy="6724015"/>
          </a:xfrm>
          <a:prstGeom prst="rect">
            <a:avLst/>
          </a:prstGeom>
          <a:noFill/>
        </p:spPr>
        <p:txBody>
          <a:bodyPr wrap="square">
            <a:spAutoFit/>
          </a:bodyPr>
          <a:lstStyle/>
          <a:p>
            <a:pPr algn="ctr">
              <a:lnSpc>
                <a:spcPct val="115000"/>
              </a:lnSpc>
              <a:spcBef>
                <a:spcPts val="600"/>
              </a:spcBef>
              <a:spcAft>
                <a:spcPts val="600"/>
              </a:spcAft>
            </a:pPr>
            <a:r>
              <a:rPr lang="vi-VN" sz="2400" b="1" dirty="0">
                <a:solidFill>
                  <a:srgbClr val="FF0000"/>
                </a:solidFill>
                <a:effectLst/>
                <a:latin typeface="+mj-lt"/>
                <a:ea typeface="MS Mincho" panose="02020609040205080304" pitchFamily="49" charset="-128"/>
                <a:cs typeface="Times New Roman" panose="02020603050405020304" pitchFamily="18" charset="0"/>
              </a:rPr>
              <a:t>PHIẾU 02: LẬP DÀN Ý</a:t>
            </a:r>
            <a:endParaRPr lang="en-US" sz="2400" dirty="0">
              <a:effectLst/>
              <a:latin typeface="+mj-lt"/>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vi-VN" sz="2400" b="1" dirty="0">
                <a:solidFill>
                  <a:srgbClr val="7030A0"/>
                </a:solidFill>
                <a:effectLst/>
                <a:latin typeface="+mj-lt"/>
                <a:ea typeface="MS Mincho" panose="02020609040205080304" pitchFamily="49" charset="-128"/>
                <a:cs typeface="Times New Roman" panose="02020603050405020304" pitchFamily="18" charset="0"/>
              </a:rPr>
              <a:t>BÀI BÁO CÁO KẾT QUẢ NGHIÊN CỨU VỀ VẤN ĐỀ</a:t>
            </a:r>
            <a:r>
              <a:rPr lang="vi-VN" sz="2400" b="1" dirty="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altLang="vi-VN" sz="2400" b="1" dirty="0">
                <a:solidFill>
                  <a:srgbClr val="7030A0"/>
                </a:solidFill>
                <a:effectLst/>
                <a:latin typeface="Times New Roman" panose="02020603050405020304" pitchFamily="18" charset="0"/>
                <a:ea typeface="MS Mincho" panose="02020609040205080304" pitchFamily="49" charset="-128"/>
                <a:cs typeface="Times New Roman" panose="02020603050405020304" pitchFamily="18" charset="0"/>
              </a:rPr>
              <a:t>VHTĐ</a:t>
            </a:r>
            <a:endParaRPr lang="en-US" sz="24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2400" b="1" dirty="0">
                <a:solidFill>
                  <a:srgbClr val="0070C0"/>
                </a:solidFill>
                <a:effectLst/>
                <a:latin typeface="+mj-lt"/>
                <a:ea typeface="MS Mincho" panose="02020609040205080304" pitchFamily="49" charset="-128"/>
                <a:cs typeface="Times New Roman" panose="02020603050405020304" pitchFamily="18" charset="0"/>
              </a:rPr>
              <a:t>Tên đề tài: ………………………………………………</a:t>
            </a:r>
            <a:endParaRPr lang="en-US" sz="24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2400" b="1" dirty="0">
                <a:solidFill>
                  <a:srgbClr val="0070C0"/>
                </a:solidFill>
                <a:effectLst/>
                <a:latin typeface="+mj-lt"/>
                <a:ea typeface="MS Mincho" panose="02020609040205080304" pitchFamily="49" charset="-128"/>
                <a:cs typeface="Times New Roman" panose="02020603050405020304" pitchFamily="18" charset="0"/>
              </a:rPr>
              <a:t>Nhóm HS thực hiện:…………………………………….</a:t>
            </a:r>
            <a:endParaRPr lang="en-US" sz="24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2400" b="1" dirty="0">
                <a:solidFill>
                  <a:srgbClr val="0070C0"/>
                </a:solidFill>
                <a:effectLst/>
                <a:latin typeface="+mj-lt"/>
                <a:ea typeface="MS Mincho" panose="02020609040205080304" pitchFamily="49" charset="-128"/>
                <a:cs typeface="Times New Roman" panose="02020603050405020304" pitchFamily="18" charset="0"/>
              </a:rPr>
              <a:t>II. CÁC Ý CƠ BẢN</a:t>
            </a:r>
            <a:endParaRPr lang="en-US" sz="2400" dirty="0">
              <a:effectLst/>
              <a:latin typeface="+mj-lt"/>
              <a:ea typeface="Times New Roman" panose="02020603050405020304" pitchFamily="18" charset="0"/>
              <a:cs typeface="Times New Roman" panose="02020603050405020304" pitchFamily="18" charset="0"/>
            </a:endParaRPr>
          </a:p>
          <a:p>
            <a:pPr marL="685800">
              <a:lnSpc>
                <a:spcPct val="115000"/>
              </a:lnSpc>
              <a:spcBef>
                <a:spcPts val="600"/>
              </a:spcBef>
              <a:spcAft>
                <a:spcPts val="600"/>
              </a:spcAf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DẪN NHẬP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2400" dirty="0">
                <a:solidFill>
                  <a:srgbClr val="0D0D0D"/>
                </a:solidFill>
                <a:effectLst/>
                <a:latin typeface="+mj-lt"/>
                <a:ea typeface="MS Mincho" panose="02020609040205080304" pitchFamily="49" charset="-128"/>
                <a:cs typeface="Times New Roman" panose="02020603050405020304" pitchFamily="18" charset="0"/>
              </a:rPr>
              <a:t>Giới thiệu vấn đề nghiên cứu, sự đóng góp của đề tài nghiên cứu:………………….</a:t>
            </a:r>
            <a:endParaRPr lang="en-US" sz="24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2400" b="1" dirty="0">
                <a:solidFill>
                  <a:srgbClr val="0D0D0D"/>
                </a:solidFill>
                <a:effectLst/>
                <a:latin typeface="+mj-lt"/>
                <a:ea typeface="MS Mincho" panose="02020609040205080304" pitchFamily="49" charset="-128"/>
                <a:cs typeface="Times New Roman" panose="02020603050405020304" pitchFamily="18" charset="0"/>
              </a:rPr>
              <a:t>PHƯƠNG PHÁP NGHIÊN CỨU</a:t>
            </a:r>
            <a:endParaRPr lang="en-US" sz="24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2400" dirty="0">
                <a:solidFill>
                  <a:srgbClr val="0D0D0D"/>
                </a:solidFill>
                <a:effectLst/>
                <a:latin typeface="+mj-lt"/>
                <a:ea typeface="MS Mincho" panose="02020609040205080304" pitchFamily="49" charset="-128"/>
                <a:cs typeface="Times New Roman" panose="02020603050405020304" pitchFamily="18" charset="0"/>
              </a:rPr>
              <a:t>Để cho ra kết quả nghiên cứu, chúng tôi đã sử dụng các phương pháp: …………………………………………………………………………………….</a:t>
            </a:r>
            <a:endParaRPr lang="en-US" sz="24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2400" dirty="0">
                <a:solidFill>
                  <a:srgbClr val="0D0D0D"/>
                </a:solidFill>
                <a:effectLst/>
                <a:latin typeface="+mj-lt"/>
                <a:ea typeface="MS Mincho" panose="02020609040205080304" pitchFamily="49" charset="-128"/>
                <a:cs typeface="Times New Roman" panose="02020603050405020304" pitchFamily="18" charset="0"/>
              </a:rPr>
              <a:t>Bằng cách: …………………………………………………………………….</a:t>
            </a:r>
            <a:endParaRPr lang="en-US" sz="2400" dirty="0">
              <a:effectLst/>
              <a:latin typeface="+mj-lt"/>
              <a:ea typeface="Times New Roman" panose="02020603050405020304" pitchFamily="18" charset="0"/>
              <a:cs typeface="Times New Roman" panose="02020603050405020304" pitchFamily="18" charset="0"/>
            </a:endParaRPr>
          </a:p>
          <a:p>
            <a:pPr marL="685800">
              <a:lnSpc>
                <a:spcPct val="115000"/>
              </a:lnSpc>
              <a:spcBef>
                <a:spcPts val="600"/>
              </a:spcBef>
              <a:spcAft>
                <a:spcPts val="600"/>
              </a:spcAft>
            </a:pPr>
            <a:endParaRPr lang="en-US" sz="2400" dirty="0">
              <a:effectLst/>
              <a:latin typeface="+mj-l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294391"/>
            <a:ext cx="10833100" cy="6269217"/>
          </a:xfrm>
          <a:prstGeom prst="rect">
            <a:avLst/>
          </a:prstGeom>
          <a:noFill/>
        </p:spPr>
        <p:txBody>
          <a:bodyPr wrap="square">
            <a:spAutoFit/>
          </a:bodyPr>
          <a:lstStyle/>
          <a:p>
            <a:pPr marL="685800" marR="0" lvl="0" indent="0" algn="ctr" defTabSz="914400" rtl="0" eaLnBrk="1" fontAlgn="auto" latinLnBrk="0" hangingPunct="1">
              <a:lnSpc>
                <a:spcPct val="115000"/>
              </a:lnSpc>
              <a:spcBef>
                <a:spcPts val="600"/>
              </a:spcBef>
              <a:spcAft>
                <a:spcPts val="600"/>
              </a:spcAft>
              <a:buClrTx/>
              <a:buSzTx/>
              <a:buFontTx/>
              <a:buNone/>
              <a:defRPr/>
            </a:pPr>
            <a:r>
              <a:rPr kumimoji="0" lang="vi-VN"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CƠ SỞ LÍ THUYẾT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Thuật ngữ cần giải thích:……………………………………………………..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Lí thuyết làm nền tảng cho nghiên cứu (nếu có):……………………………..</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600"/>
              </a:spcBef>
              <a:spcAft>
                <a:spcPts val="600"/>
              </a:spcAft>
              <a:buClrTx/>
              <a:buSzTx/>
              <a:buFontTx/>
              <a:buNone/>
              <a:defRPr/>
            </a:pPr>
            <a:r>
              <a:rPr kumimoji="0" lang="vi-VN"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 QUẢ NGHIÊN CỨU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 quá trình tìm hiểu, chúng tôi nhận thấy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600"/>
              </a:spcBef>
              <a:spcAft>
                <a:spcPts val="600"/>
              </a:spcAft>
              <a:buClrTx/>
              <a:buSzTx/>
              <a:buFontTx/>
              <a:buNone/>
              <a:defRPr/>
            </a:pPr>
            <a:r>
              <a:rPr kumimoji="0" lang="vi-VN"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 LUẬN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 quát kết quả nghiên cứu:…………………………………………………….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 xuất giải pháp, hướng phát triển của đề tài:………………………………….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600"/>
              </a:spcAft>
              <a:buClrTx/>
              <a:buSzTx/>
              <a:buFontTx/>
              <a:buNone/>
              <a:defRPr/>
            </a:pP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54950"/>
            <a:ext cx="10833100" cy="5961632"/>
          </a:xfrm>
          <a:prstGeom prst="rect">
            <a:avLst/>
          </a:prstGeom>
          <a:noFill/>
        </p:spPr>
        <p:txBody>
          <a:bodyPr wrap="square">
            <a:spAutoFit/>
          </a:bodyPr>
          <a:lstStyle/>
          <a:p>
            <a:pPr algn="just">
              <a:lnSpc>
                <a:spcPct val="115000"/>
              </a:lnSpc>
              <a:spcBef>
                <a:spcPts val="600"/>
              </a:spcBef>
              <a:spcAft>
                <a:spcPts val="600"/>
              </a:spcAft>
            </a:pPr>
            <a:r>
              <a:rPr lang="vi-VN" sz="3200" b="1" dirty="0">
                <a:solidFill>
                  <a:srgbClr val="0070C0"/>
                </a:solidFill>
                <a:effectLst/>
                <a:latin typeface="+mj-lt"/>
                <a:ea typeface="MS Mincho" panose="02020609040205080304" pitchFamily="49" charset="-128"/>
                <a:cs typeface="Times New Roman" panose="02020603050405020304" pitchFamily="18" charset="0"/>
              </a:rPr>
              <a:t>II. XÁC ĐỊNH TÊN CÁC ĐỀ MỤC TRÌNH BÀY KẾT QUẢ NGHIÊN CỨU</a:t>
            </a:r>
            <a:endParaRPr lang="en-US" sz="32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3200" dirty="0">
                <a:effectLst/>
                <a:latin typeface="+mj-lt"/>
                <a:ea typeface="Times New Roman" panose="02020603050405020304" pitchFamily="18" charset="0"/>
                <a:cs typeface="Times New Roman" panose="02020603050405020304" pitchFamily="18" charset="0"/>
              </a:rPr>
              <a:t>Từ các ý đã thực hiện ở phần trên, tôi dự kiến tên các đề mục của bài viết như sau:</a:t>
            </a:r>
            <a:endParaRPr lang="en-US" sz="32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3200" dirty="0">
                <a:effectLst/>
                <a:latin typeface="+mj-lt"/>
                <a:ea typeface="Times New Roman" panose="02020603050405020304" pitchFamily="18" charset="0"/>
                <a:cs typeface="Times New Roman" panose="02020603050405020304" pitchFamily="18" charset="0"/>
              </a:rPr>
              <a:t>I. Luận điểm 1: …………………………………………………..</a:t>
            </a:r>
            <a:endParaRPr lang="en-US" sz="32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3200" dirty="0">
                <a:effectLst/>
                <a:latin typeface="+mj-lt"/>
                <a:ea typeface="Times New Roman" panose="02020603050405020304" pitchFamily="18" charset="0"/>
                <a:cs typeface="Times New Roman" panose="02020603050405020304" pitchFamily="18" charset="0"/>
              </a:rPr>
              <a:t>II. Luận điểm 2: ………………………………………………….</a:t>
            </a:r>
            <a:endParaRPr lang="en-US" sz="32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3200" dirty="0">
                <a:effectLst/>
                <a:latin typeface="+mj-lt"/>
                <a:ea typeface="Times New Roman" panose="02020603050405020304" pitchFamily="18" charset="0"/>
                <a:cs typeface="Times New Roman" panose="02020603050405020304" pitchFamily="18" charset="0"/>
              </a:rPr>
              <a:t>III. Luận điểm 3: ………………………………………………</a:t>
            </a:r>
            <a:endParaRPr lang="en-US" sz="3200" dirty="0">
              <a:effectLst/>
              <a:latin typeface="+mj-l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vi-VN" sz="3200" dirty="0">
                <a:effectLst/>
                <a:latin typeface="+mj-lt"/>
                <a:ea typeface="Times New Roman" panose="02020603050405020304" pitchFamily="18" charset="0"/>
                <a:cs typeface="Times New Roman" panose="02020603050405020304" pitchFamily="18" charset="0"/>
              </a:rPr>
              <a:t>IV. Luận điểm 4: ……………………………………………….</a:t>
            </a:r>
            <a:endParaRPr lang="en-US" sz="3200" dirty="0">
              <a:effectLst/>
              <a:latin typeface="+mj-lt"/>
              <a:ea typeface="Times New Roman" panose="02020603050405020304" pitchFamily="18" charset="0"/>
              <a:cs typeface="Times New Roman" panose="02020603050405020304" pitchFamily="18" charset="0"/>
            </a:endParaRPr>
          </a:p>
          <a:p>
            <a:r>
              <a:rPr lang="vi-VN" sz="3200" dirty="0">
                <a:effectLst/>
                <a:latin typeface="+mj-lt"/>
                <a:ea typeface="Times New Roman" panose="02020603050405020304" pitchFamily="18" charset="0"/>
                <a:cs typeface="Times New Roman" panose="02020603050405020304" pitchFamily="18" charset="0"/>
              </a:rPr>
              <a:t>…</a:t>
            </a:r>
            <a:endParaRPr lang="en-US" sz="3200" dirty="0">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799" y="358195"/>
            <a:ext cx="10833100" cy="6093335"/>
          </a:xfrm>
          <a:prstGeom prst="rect">
            <a:avLst/>
          </a:prstGeom>
          <a:noFill/>
        </p:spPr>
        <p:txBody>
          <a:bodyPr wrap="square">
            <a:spAutoFit/>
          </a:bodyPr>
          <a:lstStyle/>
          <a:p>
            <a:pPr lvl="0" algn="just">
              <a:lnSpc>
                <a:spcPct val="115000"/>
              </a:lnSpc>
              <a:spcBef>
                <a:spcPts val="600"/>
              </a:spcBef>
              <a:spcAft>
                <a:spcPts val="600"/>
              </a:spcAft>
            </a:pPr>
            <a:r>
              <a:rPr lang="en-US" sz="2800" b="1" dirty="0" err="1">
                <a:solidFill>
                  <a:srgbClr val="0070C0"/>
                </a:solidFill>
                <a:effectLst/>
                <a:latin typeface="Times New Roman" panose="02020603050405020304" pitchFamily="18" charset="0"/>
                <a:ea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tập</a:t>
            </a:r>
            <a:r>
              <a:rPr lang="en-US" sz="2800" b="1" dirty="0">
                <a:solidFill>
                  <a:srgbClr val="0070C0"/>
                </a:solidFill>
                <a:effectLst/>
                <a:latin typeface="Times New Roman" panose="02020603050405020304" pitchFamily="18" charset="0"/>
                <a:ea typeface="Times New Roman" panose="02020603050405020304" pitchFamily="18" charset="0"/>
              </a:rPr>
              <a:t> 3: </a:t>
            </a:r>
            <a:r>
              <a:rPr lang="en-US" sz="2800" dirty="0">
                <a:solidFill>
                  <a:srgbClr val="0070C0"/>
                </a:solidFill>
                <a:effectLst/>
                <a:latin typeface="Times New Roman" panose="02020603050405020304" pitchFamily="18" charset="0"/>
                <a:ea typeface="Times New Roman" panose="02020603050405020304" pitchFamily="18" charset="0"/>
              </a:rPr>
              <a:t>HS </a:t>
            </a:r>
            <a:r>
              <a:rPr lang="en-US" sz="2800" dirty="0" err="1">
                <a:solidFill>
                  <a:srgbClr val="0070C0"/>
                </a:solidFill>
                <a:effectLst/>
                <a:latin typeface="Times New Roman" panose="02020603050405020304" pitchFamily="18" charset="0"/>
                <a:ea typeface="Times New Roman" panose="02020603050405020304" pitchFamily="18" charset="0"/>
              </a:rPr>
              <a:t>luyện</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kĩ</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năng</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viết</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phần</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Tóm</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tắt</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cho</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báo</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cáo</a:t>
            </a:r>
            <a:r>
              <a:rPr lang="en-US" sz="2800"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101600">
              <a:lnSpc>
                <a:spcPct val="115000"/>
              </a:lnSpc>
              <a:spcBef>
                <a:spcPts val="600"/>
              </a:spcBef>
              <a:spcAft>
                <a:spcPts val="6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1600">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150 – 300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1600">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1600">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1600">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1600">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1600">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7" y="2507942"/>
            <a:ext cx="9068586" cy="674704"/>
          </a:xfrm>
        </p:spPr>
        <p:txBody>
          <a:bodyPr/>
          <a:lstStyle/>
          <a:p>
            <a:r>
              <a:rPr lang="en-US" sz="3200" err="1">
                <a:latin typeface="Times New Roman" panose="02020603050405020304" pitchFamily="18" charset="0"/>
                <a:cs typeface="Times New Roman" panose="02020603050405020304" pitchFamily="18" charset="0"/>
              </a:rPr>
              <a:t>TẬP</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NGHIÊN</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CỨU</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VÀ</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VIẾT</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BÁO</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CÁO</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VỀ</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MỘT</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VẤN</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ĐỀ</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VĂN</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HỌC</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TRUNG</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ĐẠI</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VIỆT</a:t>
            </a:r>
            <a:r>
              <a:rPr lang="en-US" sz="3200">
                <a:latin typeface="Times New Roman" panose="02020603050405020304" pitchFamily="18" charset="0"/>
                <a:cs typeface="Times New Roman" panose="02020603050405020304" pitchFamily="18" charset="0"/>
              </a:rPr>
              <a:t> NAM</a:t>
            </a:r>
            <a:endParaRPr lang="en-US" sz="320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62100" y="3559946"/>
            <a:ext cx="9070848" cy="1579317"/>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r>
              <a:rPr lang="en-US" sz="2400"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a:t>
            </a:r>
            <a:r>
              <a:rPr lang="en-US"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767309" y="1260629"/>
            <a:ext cx="2574524" cy="754602"/>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err="1">
                <a:solidFill>
                  <a:srgbClr val="FF0000"/>
                </a:solidFill>
                <a:latin typeface="Times New Roman" panose="02020603050405020304" pitchFamily="18" charset="0"/>
                <a:cs typeface="Times New Roman" panose="02020603050405020304" pitchFamily="18" charset="0"/>
              </a:rPr>
              <a:t>CHUYÊN</a:t>
            </a:r>
            <a:r>
              <a:rPr lang="en-US" sz="280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ĐỀ</a:t>
            </a:r>
            <a:r>
              <a:rPr lang="en-US" sz="2800">
                <a:solidFill>
                  <a:srgbClr val="FF0000"/>
                </a:solidFill>
                <a:latin typeface="Times New Roman" panose="02020603050405020304" pitchFamily="18" charset="0"/>
                <a:cs typeface="Times New Roman" panose="02020603050405020304" pitchFamily="18" charset="0"/>
              </a:rPr>
              <a:t> 1</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6" name="WordArt 15"/>
          <p:cNvSpPr>
            <a:spLocks noChangeArrowheads="1" noChangeShapeType="1" noTextEdit="1"/>
          </p:cNvSpPr>
          <p:nvPr/>
        </p:nvSpPr>
        <p:spPr bwMode="auto">
          <a:xfrm>
            <a:off x="1821402" y="3863921"/>
            <a:ext cx="8549195" cy="971365"/>
          </a:xfrm>
          <a:prstGeom prst="rect">
            <a:avLst/>
          </a:prstGeom>
        </p:spPr>
        <p:txBody>
          <a:bodyPr wrap="none" fromWordArt="1">
            <a:prstTxWarp prst="textSlantUp">
              <a:avLst>
                <a:gd name="adj" fmla="val 830"/>
              </a:avLst>
            </a:prstTxWarp>
          </a:bodyPr>
          <a:lstStyle/>
          <a:p>
            <a:pPr algn="ct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THUYẾT</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TRÌNH</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MỘT</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VẤN</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ĐỀ</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VĂN</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HỌC</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TRUNG</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ĐẠI</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VIỆT</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NAM</a:t>
            </a:r>
            <a:endPar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 tiết 70+ hinh nen cho powerpoint đẹp nhất siêu hot - Tin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9697" y="260985"/>
            <a:ext cx="11709647" cy="6370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2"/>
          <a:stretch>
            <a:fillRect/>
          </a:stretch>
        </p:blipFill>
        <p:spPr>
          <a:xfrm>
            <a:off x="3541554" y="2438314"/>
            <a:ext cx="5108891" cy="1981372"/>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ổng hợp hơn 65 về tải hình nền slide powerpoint hay nhất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1941" y="248574"/>
            <a:ext cx="9215021" cy="63919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a:stretch>
            <a:fillRect/>
          </a:stretch>
        </p:blipFill>
        <p:spPr>
          <a:xfrm>
            <a:off x="9436962" y="1947677"/>
            <a:ext cx="2124075" cy="3228975"/>
          </a:xfrm>
          <a:prstGeom prst="rect">
            <a:avLst/>
          </a:prstGeom>
        </p:spPr>
      </p:pic>
      <p:sp>
        <p:nvSpPr>
          <p:cNvPr id="5" name="Rectangle 4"/>
          <p:cNvSpPr/>
          <p:nvPr/>
        </p:nvSpPr>
        <p:spPr>
          <a:xfrm>
            <a:off x="1674918" y="1645837"/>
            <a:ext cx="6457027" cy="3349956"/>
          </a:xfrm>
          <a:prstGeom prst="rect">
            <a:avLst/>
          </a:prstGeom>
        </p:spPr>
        <p:txBody>
          <a:bodyPr wrap="square">
            <a:spAutoFit/>
          </a:bodyPr>
          <a:lstStyle/>
          <a:p>
            <a:pPr algn="just">
              <a:lnSpc>
                <a:spcPct val="150000"/>
              </a:lnSpc>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Kiểu bài báo cáo kết quả nghiên cứu về một vấn đề văn học trung đại có đặc điểm gì?</a:t>
            </a:r>
            <a:endParaRPr lang="en-US" sz="2400" b="1">
              <a:latin typeface="Times New Roman" panose="02020603050405020304" pitchFamily="18" charset="0"/>
              <a:cs typeface="Times New Roman" panose="02020603050405020304" pitchFamily="18" charset="0"/>
            </a:endParaRPr>
          </a:p>
          <a:p>
            <a:pPr algn="just">
              <a:lnSpc>
                <a:spcPct val="150000"/>
              </a:lnSpc>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Những nội dung chính trong bài báo cáo kết quả nghiên cứu về một vấn đề văn học trung đại là gì?</a:t>
            </a:r>
            <a:endParaRPr lang="en-US" sz="2400" b="1">
              <a:latin typeface="Times New Roman" panose="02020603050405020304" pitchFamily="18" charset="0"/>
              <a:cs typeface="Times New Roman" panose="02020603050405020304" pitchFamily="18" charset="0"/>
            </a:endParaRPr>
          </a:p>
          <a:p>
            <a:pPr algn="just">
              <a:lnSpc>
                <a:spcPct val="150000"/>
              </a:lnSpc>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Nêu quy trình thực hiện một bài thuyết trình.</a:t>
            </a:r>
            <a:endParaRPr lang="en-US" sz="2400" b="1">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s://mega.com.vn/media/news/2707_anh-nen-slide-powerpoint-chuyen-nghiep10.JP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1066800" y="642594"/>
            <a:ext cx="5520431" cy="1063318"/>
          </a:xfrm>
          <a:prstGeom prst="rect">
            <a:avLst/>
          </a:prstGeom>
        </p:spPr>
      </p:pic>
      <p:pic>
        <p:nvPicPr>
          <p:cNvPr id="13" name="Picture 2" descr="Văn học trung đại là gì? Khái quát nền văn học trung đại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38" y="1390650"/>
            <a:ext cx="11088210" cy="4424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Top 65+ về hình nền powerpoint bảng - cdgdbentre.edu.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343" y="245764"/>
            <a:ext cx="11679314" cy="6324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96971" y="1464816"/>
            <a:ext cx="7403977" cy="13716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CHUẨN BỊ THUYẾT TRÌNH</a:t>
            </a:r>
            <a:endParaRPr lang="en-US" sz="36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660400" y="267112"/>
            <a:ext cx="575065" cy="586957"/>
          </a:xfrm>
          <a:prstGeom prst="diamond">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48230" y="269294"/>
            <a:ext cx="9515249" cy="584775"/>
          </a:xfrm>
          <a:prstGeom prst="rect">
            <a:avLst/>
          </a:prstGeom>
          <a:noFill/>
        </p:spPr>
        <p:txBody>
          <a:bodyPr wrap="square">
            <a:spAutoFit/>
          </a:bodyPr>
          <a:lstStyle/>
          <a:p>
            <a:r>
              <a:rPr lang="en-US" sz="3200" b="1">
                <a:solidFill>
                  <a:srgbClr val="0D0D0D"/>
                </a:solidFill>
                <a:effectLst/>
                <a:latin typeface="Times New Roman" panose="02020603050405020304" pitchFamily="18" charset="0"/>
                <a:ea typeface="Times New Roman" panose="02020603050405020304" pitchFamily="18" charset="0"/>
              </a:rPr>
              <a:t>Vấn đề nghiên cứu, phạm vi nghiên cứu</a:t>
            </a:r>
            <a:endParaRPr lang="en-US" sz="3200" dirty="0"/>
          </a:p>
        </p:txBody>
      </p:sp>
      <p:sp>
        <p:nvSpPr>
          <p:cNvPr id="5" name="TextBox 4"/>
          <p:cNvSpPr txBox="1"/>
          <p:nvPr/>
        </p:nvSpPr>
        <p:spPr>
          <a:xfrm>
            <a:off x="778663" y="267112"/>
            <a:ext cx="338537"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a:t>
            </a:r>
            <a:endParaRPr lang="en-US" sz="3200" b="1"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909693" y="1174320"/>
            <a:ext cx="7191959" cy="5252004"/>
            <a:chOff x="26596" y="2365531"/>
            <a:chExt cx="7357067" cy="6009451"/>
          </a:xfrm>
        </p:grpSpPr>
        <p:sp>
          <p:nvSpPr>
            <p:cNvPr id="12" name="Hexagon 11"/>
            <p:cNvSpPr/>
            <p:nvPr/>
          </p:nvSpPr>
          <p:spPr>
            <a:xfrm>
              <a:off x="26596" y="2365531"/>
              <a:ext cx="2648860" cy="2542033"/>
            </a:xfrm>
            <a:prstGeom prst="hexagon">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1552" y="2759384"/>
              <a:ext cx="1657045" cy="1754326"/>
            </a:xfrm>
            <a:prstGeom prst="rect">
              <a:avLst/>
            </a:prstGeom>
            <a:noFill/>
          </p:spPr>
          <p:txBody>
            <a:bodyPr wrap="square">
              <a:spAutoFit/>
            </a:bodyPr>
            <a:lstStyle/>
            <a:p>
              <a:pPr algn="ctr"/>
              <a:r>
                <a:rPr lang="en-US" sz="3600" b="1">
                  <a:solidFill>
                    <a:schemeClr val="bg1"/>
                  </a:solidFill>
                  <a:effectLst/>
                  <a:latin typeface="Times New Roman" panose="02020603050405020304" pitchFamily="18" charset="0"/>
                  <a:ea typeface="Times New Roman" panose="02020603050405020304" pitchFamily="18" charset="0"/>
                </a:rPr>
                <a:t>Vấn đề nghiên cứu </a:t>
              </a:r>
              <a:endParaRPr lang="en-US" sz="3600" b="1" dirty="0">
                <a:solidFill>
                  <a:schemeClr val="bg1"/>
                </a:solidFill>
              </a:endParaRPr>
            </a:p>
          </p:txBody>
        </p:sp>
        <p:sp>
          <p:nvSpPr>
            <p:cNvPr id="16" name="Hexagon 15"/>
            <p:cNvSpPr/>
            <p:nvPr/>
          </p:nvSpPr>
          <p:spPr>
            <a:xfrm>
              <a:off x="4395848" y="5312468"/>
              <a:ext cx="2987815" cy="3062514"/>
            </a:xfrm>
            <a:prstGeom prst="hexagon">
              <a:avLst>
                <a:gd name="adj" fmla="val 23765"/>
                <a:gd name="vf" fmla="val 115470"/>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Phạm vi nghiên cứu</a:t>
              </a:r>
              <a:endParaRPr lang="en-US" sz="3600" b="1">
                <a:latin typeface="Times New Roman" panose="02020603050405020304" pitchFamily="18" charset="0"/>
                <a:cs typeface="Times New Roman" panose="02020603050405020304" pitchFamily="18" charset="0"/>
              </a:endParaRPr>
            </a:p>
          </p:txBody>
        </p:sp>
      </p:grpSp>
      <p:sp>
        <p:nvSpPr>
          <p:cNvPr id="18" name="Parallelogram 17"/>
          <p:cNvSpPr/>
          <p:nvPr/>
        </p:nvSpPr>
        <p:spPr>
          <a:xfrm>
            <a:off x="4270160" y="924644"/>
            <a:ext cx="3430327" cy="2471304"/>
          </a:xfrm>
          <a:prstGeom prst="parallelogram">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 tà, thiện- ác, vấn đề đạo đức.</a:t>
            </a:r>
            <a:endParaRPr lang="en-US" sz="32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Parallelogram 20"/>
          <p:cNvSpPr/>
          <p:nvPr/>
        </p:nvSpPr>
        <p:spPr>
          <a:xfrm>
            <a:off x="8934681" y="3575869"/>
            <a:ext cx="3009810" cy="2676507"/>
          </a:xfrm>
          <a:prstGeom prst="parallelogram">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 xã hội phong kiến.</a:t>
            </a:r>
            <a:endParaRPr lang="en-US" sz="32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Arrow: Right 2"/>
          <p:cNvSpPr/>
          <p:nvPr/>
        </p:nvSpPr>
        <p:spPr>
          <a:xfrm>
            <a:off x="3533048" y="2009555"/>
            <a:ext cx="958467" cy="58477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p:cNvSpPr/>
          <p:nvPr/>
        </p:nvSpPr>
        <p:spPr>
          <a:xfrm>
            <a:off x="8223093" y="4795682"/>
            <a:ext cx="958467" cy="58477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5" grpId="0"/>
      <p:bldP spid="18" grpId="0" bldLvl="0" animBg="1"/>
      <p:bldP spid="21" grpId="0" bldLvl="0" animBg="1"/>
      <p:bldP spid="3" grpId="0" bldLvl="0" animBg="1"/>
      <p:bldP spid="6"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s://mega.com.vn/media/news/2707_phong-nen-chuyen-nghiep-cho-slide-pp.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15666" y="822960"/>
            <a:ext cx="6096000" cy="5115311"/>
          </a:xfrm>
          <a:prstGeom prst="rect">
            <a:avLst/>
          </a:prstGeom>
        </p:spPr>
        <p:txBody>
          <a:bodyPr>
            <a:spAutoFit/>
          </a:bodyPr>
          <a:lstStyle/>
          <a:p>
            <a:pPr algn="just">
              <a:lnSpc>
                <a:spcPct val="150000"/>
              </a:lnSpc>
              <a:spcAft>
                <a:spcPts val="0"/>
              </a:spcAft>
              <a:tabLst>
                <a:tab pos="570865" algn="l"/>
              </a:tabLst>
            </a:pPr>
            <a:r>
              <a:rPr lang="en-US" sz="2000">
                <a:latin typeface="Times New Roman" panose="02020603050405020304" pitchFamily="18" charset="0"/>
                <a:ea typeface="Calibri" panose="020F0502020204030204" pitchFamily="34" charset="0"/>
                <a:cs typeface="Times New Roman" panose="02020603050405020304" pitchFamily="18" charset="0"/>
              </a:rPr>
              <a:t>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0"/>
              </a:spcAft>
              <a:buClr>
                <a:srgbClr val="000000"/>
              </a:buClr>
              <a:buSzPts val="1200"/>
              <a:tabLst>
                <a:tab pos="250825" algn="l"/>
              </a:tabLst>
            </a:pPr>
            <a:r>
              <a:rPr lang="en-US" sz="2000">
                <a:latin typeface="Times New Roman" panose="02020603050405020304" pitchFamily="18" charset="0"/>
                <a:ea typeface="Times New Roman" panose="02020603050405020304" pitchFamily="18" charset="0"/>
                <a:cs typeface="Times New Roman" panose="02020603050405020304" pitchFamily="18" charset="0"/>
              </a:rPr>
              <a:t>(1) Khi chuyển nội dung bài báo cáo kết quả nghiên cứu về một vấn đề văn học trung đại sang bài thuyết trình, cần chú ý điều gì?</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570865" algn="l"/>
              </a:tabLst>
            </a:pPr>
            <a:r>
              <a:rPr lang="en-US" sz="2000">
                <a:latin typeface="Times New Roman" panose="02020603050405020304" pitchFamily="18" charset="0"/>
                <a:cs typeface="Times New Roman" panose="02020603050405020304" pitchFamily="18" charset="0"/>
              </a:rPr>
              <a:t>(2) Bạn sẽ thuyết trình ở đâu? Trong thời gian bao lâu?</a:t>
            </a:r>
            <a:endParaRPr lang="en-US" sz="2000">
              <a:latin typeface="Times New Roman" panose="02020603050405020304" pitchFamily="18" charset="0"/>
              <a:cs typeface="Times New Roman" panose="02020603050405020304" pitchFamily="18" charset="0"/>
            </a:endParaRPr>
          </a:p>
          <a:p>
            <a:pPr algn="just">
              <a:lnSpc>
                <a:spcPct val="150000"/>
              </a:lnSpc>
              <a:spcAft>
                <a:spcPts val="0"/>
              </a:spcAft>
              <a:tabLst>
                <a:tab pos="570865" algn="l"/>
              </a:tabLst>
            </a:pPr>
            <a:r>
              <a:rPr lang="en-US" sz="2000">
                <a:latin typeface="Times New Roman" panose="02020603050405020304" pitchFamily="18" charset="0"/>
                <a:cs typeface="Times New Roman" panose="02020603050405020304" pitchFamily="18" charset="0"/>
              </a:rPr>
              <a:t>(3) Đối tượng người nghe là ai? Cần lưu ý gì về đối tượng người nghe này khi thực hiện bài thuyết trình?</a:t>
            </a:r>
            <a:endParaRPr lang="en-US" sz="2000">
              <a:latin typeface="Times New Roman" panose="02020603050405020304" pitchFamily="18" charset="0"/>
              <a:cs typeface="Times New Roman" panose="02020603050405020304" pitchFamily="18" charset="0"/>
            </a:endParaRPr>
          </a:p>
          <a:p>
            <a:pPr algn="just">
              <a:lnSpc>
                <a:spcPct val="150000"/>
              </a:lnSpc>
              <a:spcAft>
                <a:spcPts val="0"/>
              </a:spcAft>
              <a:tabLst>
                <a:tab pos="570865" algn="l"/>
              </a:tabLst>
            </a:pPr>
            <a:r>
              <a:rPr lang="en-US" sz="2000">
                <a:latin typeface="Times New Roman" panose="02020603050405020304" pitchFamily="18" charset="0"/>
                <a:cs typeface="Times New Roman" panose="02020603050405020304" pitchFamily="18" charset="0"/>
              </a:rPr>
              <a:t>(4) Bạn sẽ chọn cách thuyết trình nào? Dự kiến lựa chọn các phương tiện phi ngôn ngữ nào để hỗ trợ?  Hãy dự kiến câu hỏi của người nghe và câu trả lời của nhóm cho câu hỏi ấy.</a:t>
            </a:r>
            <a:endParaRPr lang="en-US" sz="200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157926" y="0"/>
            <a:ext cx="7019780" cy="6858000"/>
          </a:xfrm>
          <a:prstGeom prst="rect">
            <a:avLst/>
          </a:prstGeom>
        </p:spPr>
      </p:pic>
      <p:pic>
        <p:nvPicPr>
          <p:cNvPr id="7" name="Picture 6"/>
          <p:cNvPicPr/>
          <p:nvPr/>
        </p:nvPicPr>
        <p:blipFill>
          <a:blip r:embed="rId2"/>
          <a:stretch>
            <a:fillRect/>
          </a:stretch>
        </p:blipFill>
        <p:spPr>
          <a:xfrm>
            <a:off x="226626" y="204186"/>
            <a:ext cx="4931299" cy="64096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p:cNvSpPr/>
          <p:nvPr/>
        </p:nvSpPr>
        <p:spPr>
          <a:xfrm rot="16200000">
            <a:off x="1175880" y="-701750"/>
            <a:ext cx="6671733" cy="8447761"/>
          </a:xfrm>
          <a:prstGeom prst="wedgeRoundRectCallout">
            <a:avLst>
              <a:gd name="adj1" fmla="val 6916"/>
              <a:gd name="adj2" fmla="val 6283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 name="Picture 4"/>
          <p:cNvPicPr/>
          <p:nvPr/>
        </p:nvPicPr>
        <p:blipFill>
          <a:blip r:embed="rId1"/>
          <a:stretch>
            <a:fillRect/>
          </a:stretch>
        </p:blipFill>
        <p:spPr>
          <a:xfrm>
            <a:off x="787399" y="384389"/>
            <a:ext cx="7335669" cy="6287347"/>
          </a:xfrm>
          <a:prstGeom prst="rect">
            <a:avLst/>
          </a:prstGeom>
        </p:spPr>
      </p:pic>
      <p:pic>
        <p:nvPicPr>
          <p:cNvPr id="6" name="Picture 5"/>
          <p:cNvPicPr>
            <a:picLocks noChangeAspect="1"/>
          </p:cNvPicPr>
          <p:nvPr/>
        </p:nvPicPr>
        <p:blipFill rotWithShape="1">
          <a:blip r:embed="rId2"/>
          <a:srcRect l="71483"/>
          <a:stretch>
            <a:fillRect/>
          </a:stretch>
        </p:blipFill>
        <p:spPr>
          <a:xfrm>
            <a:off x="9009520" y="3270542"/>
            <a:ext cx="2561591" cy="3295650"/>
          </a:xfrm>
          <a:prstGeom prst="rect">
            <a:avLst/>
          </a:prstGeom>
          <a:ln>
            <a:solidFill>
              <a:schemeClr val="bg1"/>
            </a:solid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225778" y="259644"/>
            <a:ext cx="7732889" cy="564444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rotWithShape="1">
          <a:blip r:embed="rId1"/>
          <a:srcRect l="1347" r="2015" b="50492"/>
          <a:stretch>
            <a:fillRect/>
          </a:stretch>
        </p:blipFill>
        <p:spPr>
          <a:xfrm>
            <a:off x="7405512" y="259644"/>
            <a:ext cx="3714044" cy="5870223"/>
          </a:xfrm>
        </p:spPr>
      </p:pic>
      <p:sp>
        <p:nvSpPr>
          <p:cNvPr id="12" name="Rectangle 11"/>
          <p:cNvSpPr/>
          <p:nvPr/>
        </p:nvSpPr>
        <p:spPr>
          <a:xfrm>
            <a:off x="113657" y="460105"/>
            <a:ext cx="7403977" cy="13716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TRÌNH BÀY BÀI NÓI</a:t>
            </a:r>
            <a:endParaRPr lang="en-US" sz="36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73590" y="1757891"/>
            <a:ext cx="7403977" cy="1786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2">
                                            <p:txEl>
                                              <p:pRg st="0" end="0"/>
                                            </p:txEl>
                                          </p:spTgt>
                                        </p:tgtEl>
                                        <p:attrNameLst>
                                          <p:attrName>ppt_w</p:attrName>
                                        </p:attrNameLst>
                                      </p:cBhvr>
                                    </p:anim>
                                    <p:anim by="(#ppt_w*0.50)" calcmode="lin" valueType="num">
                                      <p:cBhvr>
                                        <p:cTn id="8" dur="500" decel="50000" autoRev="1" fill="hold">
                                          <p:stCondLst>
                                            <p:cond delay="0"/>
                                          </p:stCondLst>
                                        </p:cTn>
                                        <p:tgtEl>
                                          <p:spTgt spid="12">
                                            <p:txEl>
                                              <p:pRg st="0" end="0"/>
                                            </p:txEl>
                                          </p:spTgt>
                                        </p:tgtEl>
                                        <p:attrNameLst>
                                          <p:attrName>ppt_x</p:attrName>
                                        </p:attrNameLst>
                                      </p:cBhvr>
                                    </p:anim>
                                    <p:anim from="(-#ppt_h/2)" to="(#ppt_y)" calcmode="lin" valueType="num">
                                      <p:cBhvr>
                                        <p:cTn id="9" dur="1000" fill="hold">
                                          <p:stCondLst>
                                            <p:cond delay="0"/>
                                          </p:stCondLst>
                                        </p:cTn>
                                        <p:tgtEl>
                                          <p:spTgt spid="12">
                                            <p:txEl>
                                              <p:pRg st="0" end="0"/>
                                            </p:txEl>
                                          </p:spTgt>
                                        </p:tgtEl>
                                        <p:attrNameLst>
                                          <p:attrName>ppt_y</p:attrName>
                                        </p:attrNameLst>
                                      </p:cBhvr>
                                    </p:anim>
                                    <p:animRot by="21600000">
                                      <p:cBhvr>
                                        <p:cTn id="10" dur="1000" fill="hold">
                                          <p:stCondLst>
                                            <p:cond delay="0"/>
                                          </p:stCondLst>
                                        </p:cTn>
                                        <p:tgtEl>
                                          <p:spTgt spid="1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7309" y="1260629"/>
            <a:ext cx="2574524" cy="754602"/>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TOẠ ĐÀM</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6" name="WordArt 15"/>
          <p:cNvSpPr>
            <a:spLocks noChangeArrowheads="1" noChangeShapeType="1" noTextEdit="1"/>
          </p:cNvSpPr>
          <p:nvPr/>
        </p:nvSpPr>
        <p:spPr bwMode="auto">
          <a:xfrm>
            <a:off x="1821402" y="3028543"/>
            <a:ext cx="8549195" cy="971365"/>
          </a:xfrm>
          <a:prstGeom prst="rect">
            <a:avLst/>
          </a:prstGeom>
        </p:spPr>
        <p:txBody>
          <a:bodyPr wrap="none" fromWordArt="1">
            <a:prstTxWarp prst="textSlantUp">
              <a:avLst>
                <a:gd name="adj" fmla="val 830"/>
              </a:avLst>
            </a:prstTxWarp>
          </a:bodyPr>
          <a:lstStyle/>
          <a:p>
            <a:pPr algn="ct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THUYẾT</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TRÌNH</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MỘT</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VẤN</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ĐỀ</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VĂN</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HỌC</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TRUNG</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ĐẠI</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400" b="1" kern="1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VIỆT</a:t>
            </a:r>
            <a:r>
              <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NAM</a:t>
            </a:r>
            <a:endParaRPr lang="en-US" sz="2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pic>
        <p:nvPicPr>
          <p:cNvPr id="10" name="Picture 2" descr="Văn học trung đại là gì? Khái quát nền văn học trung đại Việt N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5080000" cy="3931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hàn: Triết lý sống thanh cao của bậc đại sĩ Nguyễn Bỉnh Khiê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Quan niệm về con người trong tác phẩm văn học trung đại - Theki.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9068"/>
            <a:ext cx="6901402" cy="46199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ồ Xuân Hương - “Bà Chúa Thơ Nôm” Của Văn Học Trung Đại VN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688" y="0"/>
            <a:ext cx="618631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ái tôi trong văn học thời đại Lý Trần - Tạp Chí Tao Đà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578" y="571500"/>
            <a:ext cx="6479822" cy="4621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500"/>
                            </p:stCondLst>
                            <p:childTnLst>
                              <p:par>
                                <p:cTn id="15" presetID="21"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par>
                          <p:cTn id="25" fill="hold">
                            <p:stCondLst>
                              <p:cond delay="3500"/>
                            </p:stCondLst>
                            <p:childTnLst>
                              <p:par>
                                <p:cTn id="26" presetID="8" presetClass="entr" presetSubtype="16"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amond(in)">
                                      <p:cBhvr>
                                        <p:cTn id="28" dur="2000"/>
                                        <p:tgtEl>
                                          <p:spTgt spid="14"/>
                                        </p:tgtEl>
                                      </p:cBhvr>
                                    </p:animEffect>
                                  </p:childTnLst>
                                </p:cTn>
                              </p:par>
                            </p:childTnLst>
                          </p:cTn>
                        </p:par>
                        <p:par>
                          <p:cTn id="29" fill="hold">
                            <p:stCondLst>
                              <p:cond delay="5500"/>
                            </p:stCondLst>
                            <p:childTnLst>
                              <p:par>
                                <p:cTn id="30" presetID="1" presetClass="exit" presetSubtype="0" fill="hold" nodeType="after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par>
                          <p:cTn id="32" fill="hold">
                            <p:stCondLst>
                              <p:cond delay="5500"/>
                            </p:stCondLst>
                            <p:childTnLst>
                              <p:par>
                                <p:cTn id="33" presetID="1" presetClass="exit" presetSubtype="0" fill="hold" nodeType="after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par>
                          <p:cTn id="35" fill="hold">
                            <p:stCondLst>
                              <p:cond delay="5500"/>
                            </p:stCondLst>
                            <p:childTnLst>
                              <p:par>
                                <p:cTn id="36" presetID="1" presetClass="exit" presetSubtype="0" fill="hold" nodeType="afterEffect">
                                  <p:stCondLst>
                                    <p:cond delay="0"/>
                                  </p:stCondLst>
                                  <p:childTnLst>
                                    <p:set>
                                      <p:cBhvr>
                                        <p:cTn id="37" dur="1" fill="hold">
                                          <p:stCondLst>
                                            <p:cond delay="0"/>
                                          </p:stCondLst>
                                        </p:cTn>
                                        <p:tgtEl>
                                          <p:spTgt spid="12"/>
                                        </p:tgtEl>
                                        <p:attrNameLst>
                                          <p:attrName>style.visibility</p:attrName>
                                        </p:attrNameLst>
                                      </p:cBhvr>
                                      <p:to>
                                        <p:strVal val="hidden"/>
                                      </p:to>
                                    </p:set>
                                  </p:childTnLst>
                                </p:cTn>
                              </p:par>
                            </p:childTnLst>
                          </p:cTn>
                        </p:par>
                        <p:par>
                          <p:cTn id="38" fill="hold">
                            <p:stCondLst>
                              <p:cond delay="5500"/>
                            </p:stCondLst>
                            <p:childTnLst>
                              <p:par>
                                <p:cTn id="39" presetID="1" presetClass="exit" presetSubtype="0" fill="hold" nodeType="after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par>
                          <p:cTn id="41" fill="hold">
                            <p:stCondLst>
                              <p:cond delay="5500"/>
                            </p:stCondLst>
                            <p:childTnLst>
                              <p:par>
                                <p:cTn id="42" presetID="1" presetClass="exit" presetSubtype="0" fill="hold" nodeType="afterEffect">
                                  <p:stCondLst>
                                    <p:cond delay="0"/>
                                  </p:stCondLst>
                                  <p:childTnLst>
                                    <p:set>
                                      <p:cBhvr>
                                        <p:cTn id="43"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s://mega.com.vn/media/news/2707_hinh-nen-powerpoint-chuyen-nghiep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94011" y="2057400"/>
            <a:ext cx="7403977" cy="13716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TRAO ĐỔI VÀ ĐÁNH GIÁ</a:t>
            </a:r>
            <a:endPar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178206" y="3068838"/>
            <a:ext cx="6764784" cy="2599301"/>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Tự đánh giá bài thuyết trình của mình và đánh giá bài thuyết trình của bạn, rút kinh nghiệm cho bản thân.</a:t>
            </a:r>
            <a:endParaRPr lang="en-US" sz="2800"/>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HS hoàn thành PHT.</a:t>
            </a:r>
            <a:endParaRPr lang="en-US" sz="280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ùy chỉnh 40+ Hình Nền Máy Tính Vui Nhộn mẫu trực tuyến - Canv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2"/>
          <a:stretch>
            <a:fillRect/>
          </a:stretch>
        </p:blipFill>
        <p:spPr>
          <a:xfrm>
            <a:off x="4314547" y="255233"/>
            <a:ext cx="7618148" cy="6347534"/>
          </a:xfrm>
          <a:prstGeom prst="rect">
            <a:avLst/>
          </a:prstGeom>
        </p:spPr>
      </p:pic>
      <p:pic>
        <p:nvPicPr>
          <p:cNvPr id="1026" name="Picture 2" descr="CHUYÊN ĐỀ: MỘT SỐ GIẢI PHÁP NHẰM NÂNG CAO CHẤT LƯỢNG BỒ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470" y="1233996"/>
            <a:ext cx="2752077" cy="4092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WordArt 6"/>
          <p:cNvSpPr>
            <a:spLocks noChangeArrowheads="1" noChangeShapeType="1" noTextEdit="1"/>
          </p:cNvSpPr>
          <p:nvPr/>
        </p:nvSpPr>
        <p:spPr bwMode="auto">
          <a:xfrm>
            <a:off x="3429000" y="381000"/>
            <a:ext cx="5105400" cy="1066800"/>
          </a:xfrm>
          <a:prstGeom prst="rect">
            <a:avLst/>
          </a:prstGeom>
        </p:spPr>
        <p:txBody>
          <a:bodyPr wrap="none" fromWordArt="1">
            <a:prstTxWarp prst="textPlain">
              <a:avLst>
                <a:gd name="adj" fmla="val 46889"/>
              </a:avLst>
            </a:prstTxWarp>
          </a:bodyPr>
          <a:lstStyle/>
          <a:p>
            <a:pPr algn="ctr"/>
            <a:r>
              <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LUYỆN TẬP</a:t>
            </a:r>
            <a:endPar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endParaRPr>
          </a:p>
        </p:txBody>
      </p:sp>
      <p:sp>
        <p:nvSpPr>
          <p:cNvPr id="6" name="Rounded Rectangle 11"/>
          <p:cNvSpPr/>
          <p:nvPr/>
        </p:nvSpPr>
        <p:spPr>
          <a:xfrm>
            <a:off x="523783" y="1447799"/>
            <a:ext cx="11345662" cy="5343617"/>
          </a:xfrm>
          <a:prstGeom prst="roundRect">
            <a:avLst/>
          </a:prstGeom>
          <a:solidFill>
            <a:srgbClr val="FFFFFF"/>
          </a:solidFill>
          <a:ln w="25400" cap="flat" cmpd="sng" algn="ctr">
            <a:solidFill>
              <a:srgbClr val="00E1C6">
                <a:shade val="50000"/>
              </a:srgbClr>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mn-lt"/>
                <a:ea typeface="+mn-ea"/>
                <a:cs typeface="+mn-cs"/>
                <a:sym typeface="Arial" panose="020B0604020202020204"/>
              </a:defRPr>
            </a:lvl9pPr>
          </a:lstStyle>
          <a:p>
            <a:pPr lvl="0" algn="just">
              <a:buClrTx/>
            </a:pPr>
            <a:r>
              <a:rPr lang="en-US" sz="3600" b="1">
                <a:solidFill>
                  <a:prstClr val="black"/>
                </a:solidFill>
                <a:latin typeface="Times New Roman" panose="02020603050405020304" pitchFamily="18" charset="0"/>
                <a:ea typeface="Times New Roman" panose="02020603050405020304" pitchFamily="18" charset="0"/>
              </a:rPr>
              <a:t>Câu hỏi:</a:t>
            </a:r>
            <a:endParaRPr lang="en-US" sz="3200">
              <a:solidFill>
                <a:prstClr val="black"/>
              </a:solidFill>
              <a:latin typeface="Times New Roman" panose="02020603050405020304" pitchFamily="18" charset="0"/>
              <a:ea typeface="Times New Roman" panose="02020603050405020304" pitchFamily="18" charset="0"/>
            </a:endParaRPr>
          </a:p>
          <a:p>
            <a:pPr lvl="0" algn="just">
              <a:buClrTx/>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Từ " đế" trong nguyên tác bài thơ Nam quốc sơn hà (tương truyền của Lý Thường Kiệt).</a:t>
            </a:r>
            <a:endParaRPr lang="en-US" sz="2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buClrTx/>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Nguyễn Trãi là anh hùng hay Nghệ sĩ?</a:t>
            </a:r>
            <a:endParaRPr lang="en-US" sz="2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buClrTx/>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Phải chăng" những điều trông thấy mà đau đớn lòng" là nội dung bao trùm trong nhiều tác phẩm của Nguyễ Du?</a:t>
            </a:r>
            <a:endParaRPr lang="en-US" sz="2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buClrTx/>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Vì sao Nam Bộ dùng từ "kể thơ Vân Tiên", "nói thơ Vân Tiên" mà không dùng " "đọc thơ Vân Tiên“?</a:t>
            </a:r>
            <a:endParaRPr lang="en-US" sz="2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nodeType="withEffect">
                                  <p:stCondLst>
                                    <p:cond delay="0"/>
                                  </p:stCondLst>
                                  <p:childTnLst>
                                    <p:animClr clrSpc="hsl" dir="cw">
                                      <p:cBhvr override="childStyle">
                                        <p:cTn id="6" dur="1000" fill="hold"/>
                                        <p:tgtEl>
                                          <p:spTgt spid="25606"/>
                                        </p:tgtEl>
                                        <p:attrNameLst>
                                          <p:attrName>style.color</p:attrName>
                                        </p:attrNameLst>
                                      </p:cBhvr>
                                      <p:by>
                                        <p:hsl h="10842353" s="0" l="0"/>
                                      </p:by>
                                    </p:animClr>
                                    <p:animClr clrSpc="hsl" dir="cw">
                                      <p:cBhvr>
                                        <p:cTn id="7" dur="1000" fill="hold"/>
                                        <p:tgtEl>
                                          <p:spTgt spid="25606"/>
                                        </p:tgtEl>
                                        <p:attrNameLst>
                                          <p:attrName>fillcolor</p:attrName>
                                        </p:attrNameLst>
                                      </p:cBhvr>
                                      <p:by>
                                        <p:hsl h="10842353" s="0" l="0"/>
                                      </p:by>
                                    </p:animClr>
                                    <p:animClr clrSpc="hsl" dir="cw">
                                      <p:cBhvr>
                                        <p:cTn id="8" dur="1000" fill="hold"/>
                                        <p:tgtEl>
                                          <p:spTgt spid="25606"/>
                                        </p:tgtEl>
                                        <p:attrNameLst>
                                          <p:attrName>stroke.color</p:attrName>
                                        </p:attrNameLst>
                                      </p:cBhvr>
                                      <p:by>
                                        <p:hsl h="10842353" s="0" l="0"/>
                                      </p:by>
                                    </p:animClr>
                                    <p:set>
                                      <p:cBhvr>
                                        <p:cTn id="9" dur="1000" fill="hold"/>
                                        <p:tgtEl>
                                          <p:spTgt spid="25606"/>
                                        </p:tgtEl>
                                        <p:attrNameLst>
                                          <p:attrName>fill.type</p:attrName>
                                        </p:attrNameLst>
                                      </p:cBhvr>
                                      <p:to>
                                        <p:strVal val="solid"/>
                                      </p:to>
                                    </p:set>
                                  </p:childTnLst>
                                </p:cTn>
                              </p:par>
                              <p:par>
                                <p:cTn id="10" presetID="6" presetClass="emph" presetSubtype="0" repeatCount="indefinite" fill="hold" nodeType="withEffect">
                                  <p:stCondLst>
                                    <p:cond delay="0"/>
                                  </p:stCondLst>
                                  <p:childTnLst>
                                    <p:animScale>
                                      <p:cBhvr>
                                        <p:cTn id="11" dur="2000" fill="hold"/>
                                        <p:tgtEl>
                                          <p:spTgt spid="7"/>
                                        </p:tgtEl>
                                      </p:cBhvr>
                                      <p:by x="110000" y="11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6348" y="289594"/>
            <a:ext cx="10858500" cy="556434"/>
          </a:xfrm>
          <a:prstGeom prst="rect">
            <a:avLst/>
          </a:prstGeom>
          <a:noFill/>
        </p:spPr>
        <p:txBody>
          <a:bodyPr wrap="square">
            <a:spAutoFit/>
          </a:bodyPr>
          <a:lstStyle/>
          <a:p>
            <a:pPr algn="just">
              <a:lnSpc>
                <a:spcPct val="115000"/>
              </a:lnSpc>
              <a:spcBef>
                <a:spcPts val="600"/>
              </a:spcBef>
              <a:spcAft>
                <a:spcPts val="6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 thông tin mà văn bản mang lại: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Diamond 4"/>
          <p:cNvSpPr/>
          <p:nvPr/>
        </p:nvSpPr>
        <p:spPr>
          <a:xfrm>
            <a:off x="671240" y="289594"/>
            <a:ext cx="575065" cy="586957"/>
          </a:xfrm>
          <a:prstGeom prst="diamond">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9260" y="289829"/>
            <a:ext cx="389850"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3</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71240" y="1101686"/>
            <a:ext cx="11029804" cy="1569660"/>
          </a:xfrm>
          <a:prstGeom prst="rect">
            <a:avLst/>
          </a:prstGeom>
          <a:noFill/>
        </p:spPr>
        <p:txBody>
          <a:bodyPr wrap="square">
            <a:spAutoFit/>
          </a:bodyPr>
          <a:lstStyle/>
          <a:p>
            <a:r>
              <a:rPr lang="en-US" sz="3200" ker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nghiên cứu đã mang lại cho độc giả những thông tin trần thực về xã hội phong kiến thời xưa, về sự hiếu thảo của người con trong xã hội cũ.</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09" y="-16867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5"/>
          <p:cNvSpPr>
            <a:spLocks noChangeArrowheads="1" noChangeShapeType="1" noTextEdit="1"/>
          </p:cNvSpPr>
          <p:nvPr/>
        </p:nvSpPr>
        <p:spPr bwMode="auto">
          <a:xfrm>
            <a:off x="2472246" y="0"/>
            <a:ext cx="6477000" cy="932154"/>
          </a:xfrm>
          <a:prstGeom prst="rect">
            <a:avLst/>
          </a:prstGeom>
        </p:spPr>
        <p:txBody>
          <a:bodyPr wrap="none" fromWordArt="1">
            <a:prstTxWarp prst="textPlain">
              <a:avLst>
                <a:gd name="adj" fmla="val 50000"/>
              </a:avLst>
            </a:prstTxWarp>
            <a:scene3d>
              <a:camera prst="legacyPerspectiveTop"/>
              <a:lightRig rig="legacyNormal1" dir="t"/>
            </a:scene3d>
            <a:sp3d extrusionH="887400" prstMaterial="legacyMetal">
              <a:extrusionClr>
                <a:srgbClr val="FFFF66"/>
              </a:extrusionClr>
              <a:contourClr>
                <a:srgbClr val="FFFF00"/>
              </a:contourClr>
            </a:sp3d>
          </a:bodyPr>
          <a:lstStyle/>
          <a:p>
            <a:pPr algn="ctr"/>
            <a:r>
              <a:rPr lang="en-US" sz="3600" b="1" kern="10" dirty="0">
                <a:ln w="9525">
                  <a:round/>
                </a:ln>
                <a:solidFill>
                  <a:srgbClr val="FFFF00"/>
                </a:solidFill>
                <a:cs typeface="Arial" panose="020B0604020202020204" pitchFamily="34" charset="0"/>
              </a:rPr>
              <a:t>VẬN DỤNG</a:t>
            </a:r>
            <a:endParaRPr lang="en-US" sz="3600" b="1" kern="10" dirty="0">
              <a:ln w="9525">
                <a:round/>
              </a:ln>
              <a:solidFill>
                <a:srgbClr val="FFFF00"/>
              </a:solidFill>
              <a:cs typeface="Arial" panose="020B0604020202020204" pitchFamily="34" charset="0"/>
            </a:endParaRPr>
          </a:p>
        </p:txBody>
      </p:sp>
      <p:sp>
        <p:nvSpPr>
          <p:cNvPr id="2" name="Rectangle 1"/>
          <p:cNvSpPr/>
          <p:nvPr/>
        </p:nvSpPr>
        <p:spPr>
          <a:xfrm>
            <a:off x="8509" y="1722267"/>
            <a:ext cx="3968687" cy="51855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71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Thuyết trình báo cáo nghiên</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cứu về một vấn đề văn học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 đại Việt Nam.</a:t>
            </a:r>
            <a:endPar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 algn="just">
              <a:lnSpc>
                <a:spcPct val="150000"/>
              </a:lnSpc>
            </a:pPr>
            <a:r>
              <a:rPr lang="en-US" sz="2800" i="1">
                <a:latin typeface="Times New Roman" panose="02020603050405020304" pitchFamily="18" charset="0"/>
                <a:cs typeface="Times New Roman" panose="02020603050405020304" pitchFamily="18" charset="0"/>
              </a:rPr>
              <a:t>- Clip , video thuyết trình của học sinh đăng trên nhóm lớp hoặc Padlet</a:t>
            </a:r>
            <a:endParaRPr lang="en-US" sz="2800">
              <a:latin typeface="Times New Roman" panose="02020603050405020304" pitchFamily="18" charset="0"/>
              <a:cs typeface="Times New Roman" panose="02020603050405020304" pitchFamily="18" charset="0"/>
            </a:endParaRPr>
          </a:p>
          <a:p>
            <a:pPr marL="57150" algn="just">
              <a:lnSpc>
                <a:spcPct val="150000"/>
              </a:lnSpc>
              <a:spcAft>
                <a:spcPts val="0"/>
              </a:spcAft>
            </a:pPr>
            <a:endParaRPr lang="en-US" sz="280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994214" y="2139999"/>
            <a:ext cx="7548979" cy="4083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2000" fill="hold"/>
                                        <p:tgtEl>
                                          <p:spTgt spid="7"/>
                                        </p:tgtEl>
                                      </p:cBhvr>
                                      <p:by x="110000" y="110000"/>
                                    </p:animScale>
                                  </p:childTnLst>
                                </p:cTn>
                              </p:par>
                              <p:par>
                                <p:cTn id="7" presetID="23" presetClass="emph" presetSubtype="0" fill="hold" nodeType="withEffect">
                                  <p:stCondLst>
                                    <p:cond delay="0"/>
                                  </p:stCondLst>
                                  <p:childTnLst>
                                    <p:animClr clrSpc="hsl" dir="cw">
                                      <p:cBhvr override="childStyle">
                                        <p:cTn id="8" dur="1000" fill="hold"/>
                                        <p:tgtEl>
                                          <p:spTgt spid="11"/>
                                        </p:tgtEl>
                                        <p:attrNameLst>
                                          <p:attrName>style.color</p:attrName>
                                        </p:attrNameLst>
                                      </p:cBhvr>
                                      <p:by>
                                        <p:hsl h="10842353" s="0" l="0"/>
                                      </p:by>
                                    </p:animClr>
                                    <p:animClr clrSpc="hsl" dir="cw">
                                      <p:cBhvr>
                                        <p:cTn id="9" dur="1000" fill="hold"/>
                                        <p:tgtEl>
                                          <p:spTgt spid="11"/>
                                        </p:tgtEl>
                                        <p:attrNameLst>
                                          <p:attrName>fillcolor</p:attrName>
                                        </p:attrNameLst>
                                      </p:cBhvr>
                                      <p:by>
                                        <p:hsl h="10842353" s="0" l="0"/>
                                      </p:by>
                                    </p:animClr>
                                    <p:animClr clrSpc="hsl" dir="cw">
                                      <p:cBhvr>
                                        <p:cTn id="10" dur="1000" fill="hold"/>
                                        <p:tgtEl>
                                          <p:spTgt spid="11"/>
                                        </p:tgtEl>
                                        <p:attrNameLst>
                                          <p:attrName>stroke.color</p:attrName>
                                        </p:attrNameLst>
                                      </p:cBhvr>
                                      <p:by>
                                        <p:hsl h="10842353" s="0" l="0"/>
                                      </p:by>
                                    </p:animClr>
                                    <p:set>
                                      <p:cBhvr>
                                        <p:cTn id="11" dur="1000" fill="hold"/>
                                        <p:tgtEl>
                                          <p:spTgt spid="11"/>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a:stretch>
            <a:fillRect/>
          </a:stretch>
        </p:blipFill>
        <p:spPr>
          <a:xfrm>
            <a:off x="-1" y="-1"/>
            <a:ext cx="12192001" cy="68580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a:xfrm>
            <a:off x="555127" y="289594"/>
            <a:ext cx="575065" cy="586957"/>
          </a:xfrm>
          <a:prstGeom prst="diamond">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72030" y="289594"/>
            <a:ext cx="10516364" cy="1051955"/>
          </a:xfrm>
          <a:prstGeom prst="rect">
            <a:avLst/>
          </a:prstGeom>
          <a:noFill/>
        </p:spPr>
        <p:txBody>
          <a:bodyPr wrap="square">
            <a:spAutoFit/>
          </a:bodyPr>
          <a:lstStyle/>
          <a:p>
            <a:pPr algn="just">
              <a:lnSpc>
                <a:spcPct val="115000"/>
              </a:lnSpc>
              <a:spcBef>
                <a:spcPts val="600"/>
              </a:spcBef>
              <a:spcAft>
                <a:spcPts val="6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800" b="1" kern="0">
                <a:solidFill>
                  <a:srgbClr val="0D0D0D"/>
                </a:solidFill>
                <a:latin typeface="Times New Roman" panose="02020603050405020304" pitchFamily="18" charset="0"/>
                <a:cs typeface="Times New Roman" panose="02020603050405020304" pitchFamily="18" charset="0"/>
              </a:rPr>
              <a:t>C</a:t>
            </a:r>
            <a:r>
              <a:rPr lang="en-US" sz="2800" b="1" ker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ách thực hiện công việc nghiên cứu một vấn đề văn học trung đại:</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rrow: Chevron 6"/>
          <p:cNvSpPr/>
          <p:nvPr/>
        </p:nvSpPr>
        <p:spPr>
          <a:xfrm>
            <a:off x="106267" y="1973943"/>
            <a:ext cx="2504732" cy="2844799"/>
          </a:xfrm>
          <a:prstGeom prst="chevron">
            <a:avLst>
              <a:gd name="adj" fmla="val 4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8" name="Freeform: Shape 7"/>
          <p:cNvSpPr/>
          <p:nvPr/>
        </p:nvSpPr>
        <p:spPr>
          <a:xfrm>
            <a:off x="389696" y="2030081"/>
            <a:ext cx="2121539" cy="2788661"/>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190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176" tIns="98176" rIns="98176" bIns="98176" numCol="1" spcCol="1270" anchor="ctr" anchorCtr="0">
            <a:noAutofit/>
          </a:bodyPr>
          <a:lstStyle/>
          <a:p>
            <a:pPr algn="just"/>
            <a:r>
              <a:rPr lang="en-US" sz="2800">
                <a:latin typeface="Times New Roman" panose="02020603050405020304" pitchFamily="18" charset="0"/>
                <a:cs typeface="Times New Roman" panose="02020603050405020304" pitchFamily="18" charset="0"/>
              </a:rPr>
              <a:t>+ Nhận định được thời điểm ra đời của truyện.</a:t>
            </a:r>
            <a:endParaRPr lang="en-US" sz="2800">
              <a:latin typeface="Times New Roman" panose="02020603050405020304" pitchFamily="18" charset="0"/>
              <a:cs typeface="Times New Roman" panose="02020603050405020304" pitchFamily="18" charset="0"/>
            </a:endParaRPr>
          </a:p>
        </p:txBody>
      </p:sp>
      <p:sp>
        <p:nvSpPr>
          <p:cNvPr id="9" name="Arrow: Chevron 8"/>
          <p:cNvSpPr/>
          <p:nvPr/>
        </p:nvSpPr>
        <p:spPr>
          <a:xfrm>
            <a:off x="3079041" y="1973943"/>
            <a:ext cx="3136424" cy="2844799"/>
          </a:xfrm>
          <a:prstGeom prst="chevron">
            <a:avLst>
              <a:gd name="adj" fmla="val 40000"/>
            </a:avLst>
          </a:prstGeom>
        </p:spPr>
        <p:style>
          <a:lnRef idx="2">
            <a:schemeClr val="lt1">
              <a:hueOff val="0"/>
              <a:satOff val="0"/>
              <a:lumOff val="0"/>
              <a:alphaOff val="0"/>
            </a:schemeClr>
          </a:lnRef>
          <a:fillRef idx="1">
            <a:schemeClr val="accent4">
              <a:hueOff val="4900445"/>
              <a:satOff val="-20384"/>
              <a:lumOff val="4804"/>
              <a:alphaOff val="0"/>
            </a:schemeClr>
          </a:fillRef>
          <a:effectRef idx="0">
            <a:schemeClr val="accent4">
              <a:hueOff val="4900445"/>
              <a:satOff val="-20384"/>
              <a:lumOff val="4804"/>
              <a:alphaOff val="0"/>
            </a:schemeClr>
          </a:effectRef>
          <a:fontRef idx="minor">
            <a:schemeClr val="lt1"/>
          </a:fontRef>
        </p:style>
        <p:txBody>
          <a:bodyPr/>
          <a:lstStyle/>
          <a:p>
            <a:endParaRPr lang="en-US"/>
          </a:p>
        </p:txBody>
      </p:sp>
      <p:sp>
        <p:nvSpPr>
          <p:cNvPr id="10" name="Freeform: Shape 9"/>
          <p:cNvSpPr/>
          <p:nvPr/>
        </p:nvSpPr>
        <p:spPr>
          <a:xfrm>
            <a:off x="3595562" y="1973943"/>
            <a:ext cx="2577395" cy="2719243"/>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190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hueOff val="4900445"/>
              <a:satOff val="-20384"/>
              <a:lumOff val="480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176" tIns="98176" rIns="98176" bIns="98176" numCol="1" spcCol="1270" anchor="ctr" anchorCtr="0">
            <a:noAutofit/>
          </a:bodyPr>
          <a:lstStyle/>
          <a:p>
            <a:pPr algn="just"/>
            <a:r>
              <a:rPr lang="en-US" sz="2800">
                <a:latin typeface="Times New Roman" panose="02020603050405020304" pitchFamily="18" charset="0"/>
                <a:cs typeface="Times New Roman" panose="02020603050405020304" pitchFamily="18" charset="0"/>
              </a:rPr>
              <a:t>+ Cách tác giả khái quát và đưa ra các nhận định về giá trị nội dung tác phẩm Lục Vân </a:t>
            </a:r>
            <a:r>
              <a:rPr lang="en-US" sz="2800"/>
              <a:t>Tiên.</a:t>
            </a:r>
            <a:endParaRPr lang="en-US" sz="2800"/>
          </a:p>
        </p:txBody>
      </p:sp>
      <p:sp>
        <p:nvSpPr>
          <p:cNvPr id="11" name="Arrow: Chevron 10"/>
          <p:cNvSpPr/>
          <p:nvPr/>
        </p:nvSpPr>
        <p:spPr>
          <a:xfrm>
            <a:off x="6350719" y="1973942"/>
            <a:ext cx="2662638" cy="3005682"/>
          </a:xfrm>
          <a:prstGeom prst="chevron">
            <a:avLst>
              <a:gd name="adj" fmla="val 40000"/>
            </a:avLst>
          </a:prstGeom>
        </p:spPr>
        <p:style>
          <a:lnRef idx="2">
            <a:schemeClr val="lt1">
              <a:hueOff val="0"/>
              <a:satOff val="0"/>
              <a:lumOff val="0"/>
              <a:alphaOff val="0"/>
            </a:schemeClr>
          </a:lnRef>
          <a:fillRef idx="1">
            <a:schemeClr val="accent4">
              <a:hueOff val="9800891"/>
              <a:satOff val="-40773"/>
              <a:lumOff val="9608"/>
              <a:alphaOff val="0"/>
            </a:schemeClr>
          </a:fillRef>
          <a:effectRef idx="0">
            <a:schemeClr val="accent4">
              <a:hueOff val="9800891"/>
              <a:satOff val="-40773"/>
              <a:lumOff val="9608"/>
              <a:alphaOff val="0"/>
            </a:schemeClr>
          </a:effectRef>
          <a:fontRef idx="minor">
            <a:schemeClr val="lt1"/>
          </a:fontRef>
        </p:style>
        <p:txBody>
          <a:bodyPr/>
          <a:lstStyle/>
          <a:p>
            <a:endParaRPr lang="en-US"/>
          </a:p>
        </p:txBody>
      </p:sp>
      <p:sp>
        <p:nvSpPr>
          <p:cNvPr id="12" name="Freeform: Shape 11"/>
          <p:cNvSpPr/>
          <p:nvPr/>
        </p:nvSpPr>
        <p:spPr>
          <a:xfrm>
            <a:off x="6819440" y="2030081"/>
            <a:ext cx="2022361" cy="2949543"/>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190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hueOff val="9800891"/>
              <a:satOff val="-40773"/>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176" tIns="98176" rIns="98176" bIns="98176" numCol="1" spcCol="1270" anchor="ctr" anchorCtr="0">
            <a:noAutofit/>
          </a:bodyPr>
          <a:lstStyle/>
          <a:p>
            <a:pPr algn="just" defTabSz="444500">
              <a:lnSpc>
                <a:spcPct val="90000"/>
              </a:lnSpc>
              <a:spcBef>
                <a:spcPct val="0"/>
              </a:spcBef>
              <a:spcAft>
                <a:spcPct val="35000"/>
              </a:spcAft>
            </a:pPr>
            <a:r>
              <a:rPr lang="en-US" sz="2800">
                <a:latin typeface="Times New Roman" panose="02020603050405020304" pitchFamily="18" charset="0"/>
                <a:cs typeface="Times New Roman" panose="02020603050405020304" pitchFamily="18" charset="0"/>
              </a:rPr>
              <a:t>+ Ranh giới giữa các đoạn vàsự chuyển tiếp các luận điểm.</a:t>
            </a:r>
            <a:endParaRPr lang="en-US" sz="2800">
              <a:latin typeface="Times New Roman" panose="02020603050405020304" pitchFamily="18" charset="0"/>
              <a:cs typeface="Times New Roman" panose="02020603050405020304" pitchFamily="18" charset="0"/>
            </a:endParaRPr>
          </a:p>
          <a:p>
            <a:pPr lvl="0" algn="just" defTabSz="44450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2" name="Arrow: Chevron 1"/>
          <p:cNvSpPr/>
          <p:nvPr/>
        </p:nvSpPr>
        <p:spPr>
          <a:xfrm>
            <a:off x="9055865" y="1973943"/>
            <a:ext cx="2463035" cy="2844799"/>
          </a:xfrm>
          <a:prstGeom prst="chevron">
            <a:avLst>
              <a:gd name="adj" fmla="val 4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5" name="Freeform: Shape 4"/>
          <p:cNvSpPr/>
          <p:nvPr/>
        </p:nvSpPr>
        <p:spPr>
          <a:xfrm>
            <a:off x="9617725" y="1973943"/>
            <a:ext cx="2115239" cy="2844798"/>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190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176" tIns="98176" rIns="98176" bIns="98176" numCol="1" spcCol="1270" anchor="ctr" anchorCtr="0">
            <a:noAutofit/>
          </a:bodyPr>
          <a:lstStyle/>
          <a:p>
            <a:r>
              <a:rPr lang="en-US" sz="3200">
                <a:latin typeface="Times New Roman" panose="02020603050405020304" pitchFamily="18" charset="0"/>
                <a:cs typeface="Times New Roman" panose="02020603050405020304" pitchFamily="18" charset="0"/>
              </a:rPr>
              <a:t>+ Cách thức lật đi lật lại vấn đề.</a:t>
            </a:r>
            <a:endParaRPr lang="en-US" sz="4400" kern="1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8" grpId="0" bldLvl="0" animBg="1"/>
      <p:bldP spid="10" grpId="0" bldLvl="0" animBg="1"/>
      <p:bldP spid="12" grpId="0" bldLvl="0" animBg="1"/>
      <p:bldP spid="2" grpId="0" bldLvl="0" animBg="1"/>
      <p:bldP spid="5"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25093</Words>
  <Application>WPS Presentation</Application>
  <PresentationFormat>Widescreen</PresentationFormat>
  <Paragraphs>940</Paragraphs>
  <Slides>81</Slides>
  <Notes>0</Notes>
  <HiddenSlides>0</HiddenSlides>
  <MMClips>1</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81</vt:i4>
      </vt:variant>
    </vt:vector>
  </HeadingPairs>
  <TitlesOfParts>
    <vt:vector size="103" baseType="lpstr">
      <vt:lpstr>Arial</vt:lpstr>
      <vt:lpstr>SimSun</vt:lpstr>
      <vt:lpstr>Wingdings</vt:lpstr>
      <vt:lpstr>Calibri</vt:lpstr>
      <vt:lpstr>Times New Roman</vt:lpstr>
      <vt:lpstr>Calibri</vt:lpstr>
      <vt:lpstr>Lucida Handwriting</vt:lpstr>
      <vt:lpstr>Tahoma</vt:lpstr>
      <vt:lpstr>Microsoft YaHei</vt:lpstr>
      <vt:lpstr>Arial Unicode MS</vt:lpstr>
      <vt:lpstr>Calibri Light</vt:lpstr>
      <vt:lpstr>MS Mincho</vt:lpstr>
      <vt:lpstr>Yu Gothic UI</vt:lpstr>
      <vt:lpstr>#9Slide03 Bebas Neue Bold</vt:lpstr>
      <vt:lpstr>sans-serif</vt:lpstr>
      <vt:lpstr>#9Slide03 NettoOTLight</vt:lpstr>
      <vt:lpstr>#9Slide04 SFU TimesTen Bold</vt:lpstr>
      <vt:lpstr>Raleway</vt:lpstr>
      <vt:lpstr>#9Slide07 White wood</vt:lpstr>
      <vt:lpstr>Arial</vt:lpstr>
      <vt:lpstr>Office Theme</vt:lpstr>
      <vt:lpstr>2_Office Theme</vt:lpstr>
      <vt:lpstr>PowerPoint 演示文稿</vt:lpstr>
      <vt:lpstr>PowerPoint 演示文稿</vt:lpstr>
      <vt:lpstr>PowerPoint 演示文稿</vt:lpstr>
      <vt:lpstr>PowerPoint 演示文稿</vt:lpstr>
      <vt:lpstr>HÌNH THÀNH KIẾN THỨC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IV. LUYỆN TẬP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Về nội dung:</vt:lpstr>
      <vt:lpstr>Về thể thức trình bày: </vt:lpstr>
      <vt:lpstr> Về bố cục: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IV. THỰC HÀNH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TẬP NGHIÊN CỨU VÀ VIẾT BÁO CÁO VỀ MỘT VẤN ĐỀ VĂN HỌC TRUNG ĐẠI VIỆT NAM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LENOVO</cp:lastModifiedBy>
  <cp:revision>20</cp:revision>
  <dcterms:created xsi:type="dcterms:W3CDTF">2022-08-18T12:41:00Z</dcterms:created>
  <dcterms:modified xsi:type="dcterms:W3CDTF">2023-08-04T08:12:34Z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36D075E2171A4116A5B33E303CDB9CEF</vt:lpwstr>
  </property>
  <property fmtid="{D5CDD505-2E9C-101B-9397-08002B2CF9AE}" pid="3" name="KSOProductBuildVer">
    <vt:lpwstr>1033-11.2.0.11537</vt:lpwstr>
  </property>
</Properties>
</file>