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Lst>
  <p:notesMasterIdLst>
    <p:notesMasterId r:id="rId19"/>
  </p:notesMasterIdLst>
  <p:sldIdLst>
    <p:sldId id="256" r:id="rId2"/>
    <p:sldId id="361" r:id="rId3"/>
    <p:sldId id="257" r:id="rId4"/>
    <p:sldId id="363" r:id="rId5"/>
    <p:sldId id="259" r:id="rId6"/>
    <p:sldId id="362" r:id="rId7"/>
    <p:sldId id="364" r:id="rId8"/>
    <p:sldId id="366" r:id="rId9"/>
    <p:sldId id="365" r:id="rId10"/>
    <p:sldId id="367" r:id="rId11"/>
    <p:sldId id="368" r:id="rId12"/>
    <p:sldId id="369" r:id="rId13"/>
    <p:sldId id="371" r:id="rId14"/>
    <p:sldId id="372" r:id="rId15"/>
    <p:sldId id="370" r:id="rId16"/>
    <p:sldId id="373" r:id="rId17"/>
    <p:sldId id="374" r:id="rId18"/>
  </p:sldIdLst>
  <p:sldSz cx="9144000" cy="5143500" type="screen16x9"/>
  <p:notesSz cx="6858000" cy="9144000"/>
  <p:embeddedFontLst>
    <p:embeddedFont>
      <p:font typeface="字魂73号-江南手书"/>
      <p:regular r:id="rId20"/>
    </p:embeddedFont>
    <p:embeddedFont>
      <p:font typeface="Amatic SC" panose="00000500000000000000" pitchFamily="2" charset="-79"/>
      <p:regular r:id="rId21"/>
      <p:bold r:id="rId22"/>
    </p:embeddedFont>
    <p:embeddedFont>
      <p:font typeface="Bahiana" panose="020B0604020202020204" charset="0"/>
      <p:regular r:id="rId23"/>
    </p:embeddedFont>
    <p:embeddedFont>
      <p:font typeface="Calibri" panose="020F0502020204030204" pitchFamily="34" charset="0"/>
      <p:regular r:id="rId24"/>
      <p:bold r:id="rId25"/>
      <p:italic r:id="rId26"/>
      <p:boldItalic r:id="rId27"/>
    </p:embeddedFont>
    <p:embeddedFont>
      <p:font typeface="Didact Gothic" panose="00000500000000000000" pitchFamily="2" charset="0"/>
      <p:regular r:id="rId28"/>
    </p:embeddedFont>
    <p:embeddedFont>
      <p:font typeface="Fira Sans Extra Condensed Medium"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1CEF06-EB63-403C-BCEF-C1AFC7CD1821}">
  <a:tblStyle styleId="{CE1CEF06-EB63-403C-BCEF-C1AFC7CD182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15" autoAdjust="0"/>
    <p:restoredTop sz="94660"/>
  </p:normalViewPr>
  <p:slideViewPr>
    <p:cSldViewPr snapToGrid="0">
      <p:cViewPr>
        <p:scale>
          <a:sx n="51" d="100"/>
          <a:sy n="51" d="100"/>
        </p:scale>
        <p:origin x="1412" y="3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875f449325_7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875f449325_7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25a8dec25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25a8dec25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5a8dec25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25a8dec25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0" y="0"/>
            <a:ext cx="9144004" cy="5143505"/>
          </a:xfrm>
          <a:prstGeom prst="rect">
            <a:avLst/>
          </a:prstGeom>
          <a:noFill/>
          <a:ln>
            <a:noFill/>
          </a:ln>
        </p:spPr>
      </p:pic>
      <p:sp>
        <p:nvSpPr>
          <p:cNvPr id="10" name="Google Shape;10;p2"/>
          <p:cNvSpPr txBox="1">
            <a:spLocks noGrp="1"/>
          </p:cNvSpPr>
          <p:nvPr>
            <p:ph type="subTitle" idx="1"/>
          </p:nvPr>
        </p:nvSpPr>
        <p:spPr>
          <a:xfrm>
            <a:off x="2336575" y="3257570"/>
            <a:ext cx="44709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11" name="Google Shape;11;p2"/>
          <p:cNvSpPr txBox="1">
            <a:spLocks noGrp="1"/>
          </p:cNvSpPr>
          <p:nvPr>
            <p:ph type="ctrTitle"/>
          </p:nvPr>
        </p:nvSpPr>
        <p:spPr>
          <a:xfrm>
            <a:off x="2861000" y="1296730"/>
            <a:ext cx="3422100" cy="1929000"/>
          </a:xfrm>
          <a:prstGeom prst="rect">
            <a:avLst/>
          </a:prstGeom>
          <a:noFill/>
        </p:spPr>
        <p:txBody>
          <a:bodyPr spcFirstLastPara="1" wrap="square" lIns="91425" tIns="91425" rIns="91425" bIns="91425" anchor="t" anchorCtr="0">
            <a:noAutofit/>
          </a:bodyPr>
          <a:lstStyle>
            <a:lvl1pPr lvl="0" algn="ctr" rtl="0">
              <a:lnSpc>
                <a:spcPct val="80000"/>
              </a:lnSpc>
              <a:spcBef>
                <a:spcPts val="0"/>
              </a:spcBef>
              <a:spcAft>
                <a:spcPts val="0"/>
              </a:spcAft>
              <a:buSzPts val="6000"/>
              <a:buNone/>
              <a:defRPr sz="8000">
                <a:latin typeface="Amatic SC"/>
                <a:ea typeface="Amatic SC"/>
                <a:cs typeface="Amatic SC"/>
                <a:sym typeface="Amatic SC"/>
              </a:defRPr>
            </a:lvl1pPr>
            <a:lvl2pPr lvl="1" rtl="0">
              <a:spcBef>
                <a:spcPts val="0"/>
              </a:spcBef>
              <a:spcAft>
                <a:spcPts val="0"/>
              </a:spcAft>
              <a:buSzPts val="6000"/>
              <a:buFont typeface="Bahiana"/>
              <a:buNone/>
              <a:defRPr sz="6000">
                <a:latin typeface="Bahiana"/>
                <a:ea typeface="Bahiana"/>
                <a:cs typeface="Bahiana"/>
                <a:sym typeface="Bahiana"/>
              </a:defRPr>
            </a:lvl2pPr>
            <a:lvl3pPr lvl="2" rtl="0">
              <a:spcBef>
                <a:spcPts val="0"/>
              </a:spcBef>
              <a:spcAft>
                <a:spcPts val="0"/>
              </a:spcAft>
              <a:buSzPts val="6000"/>
              <a:buFont typeface="Bahiana"/>
              <a:buNone/>
              <a:defRPr sz="6000">
                <a:latin typeface="Bahiana"/>
                <a:ea typeface="Bahiana"/>
                <a:cs typeface="Bahiana"/>
                <a:sym typeface="Bahiana"/>
              </a:defRPr>
            </a:lvl3pPr>
            <a:lvl4pPr lvl="3" rtl="0">
              <a:spcBef>
                <a:spcPts val="0"/>
              </a:spcBef>
              <a:spcAft>
                <a:spcPts val="0"/>
              </a:spcAft>
              <a:buSzPts val="6000"/>
              <a:buFont typeface="Bahiana"/>
              <a:buNone/>
              <a:defRPr sz="6000">
                <a:latin typeface="Bahiana"/>
                <a:ea typeface="Bahiana"/>
                <a:cs typeface="Bahiana"/>
                <a:sym typeface="Bahiana"/>
              </a:defRPr>
            </a:lvl4pPr>
            <a:lvl5pPr lvl="4" rtl="0">
              <a:spcBef>
                <a:spcPts val="0"/>
              </a:spcBef>
              <a:spcAft>
                <a:spcPts val="0"/>
              </a:spcAft>
              <a:buSzPts val="6000"/>
              <a:buFont typeface="Bahiana"/>
              <a:buNone/>
              <a:defRPr sz="6000">
                <a:latin typeface="Bahiana"/>
                <a:ea typeface="Bahiana"/>
                <a:cs typeface="Bahiana"/>
                <a:sym typeface="Bahiana"/>
              </a:defRPr>
            </a:lvl5pPr>
            <a:lvl6pPr lvl="5" rtl="0">
              <a:spcBef>
                <a:spcPts val="0"/>
              </a:spcBef>
              <a:spcAft>
                <a:spcPts val="0"/>
              </a:spcAft>
              <a:buSzPts val="6000"/>
              <a:buFont typeface="Bahiana"/>
              <a:buNone/>
              <a:defRPr sz="6000">
                <a:latin typeface="Bahiana"/>
                <a:ea typeface="Bahiana"/>
                <a:cs typeface="Bahiana"/>
                <a:sym typeface="Bahiana"/>
              </a:defRPr>
            </a:lvl6pPr>
            <a:lvl7pPr lvl="6" rtl="0">
              <a:spcBef>
                <a:spcPts val="0"/>
              </a:spcBef>
              <a:spcAft>
                <a:spcPts val="0"/>
              </a:spcAft>
              <a:buSzPts val="6000"/>
              <a:buFont typeface="Bahiana"/>
              <a:buNone/>
              <a:defRPr sz="6000">
                <a:latin typeface="Bahiana"/>
                <a:ea typeface="Bahiana"/>
                <a:cs typeface="Bahiana"/>
                <a:sym typeface="Bahiana"/>
              </a:defRPr>
            </a:lvl7pPr>
            <a:lvl8pPr lvl="7" rtl="0">
              <a:spcBef>
                <a:spcPts val="0"/>
              </a:spcBef>
              <a:spcAft>
                <a:spcPts val="0"/>
              </a:spcAft>
              <a:buSzPts val="6000"/>
              <a:buFont typeface="Bahiana"/>
              <a:buNone/>
              <a:defRPr sz="6000">
                <a:latin typeface="Bahiana"/>
                <a:ea typeface="Bahiana"/>
                <a:cs typeface="Bahiana"/>
                <a:sym typeface="Bahiana"/>
              </a:defRPr>
            </a:lvl8pPr>
            <a:lvl9pPr lvl="8" rtl="0">
              <a:spcBef>
                <a:spcPts val="0"/>
              </a:spcBef>
              <a:spcAft>
                <a:spcPts val="0"/>
              </a:spcAft>
              <a:buSzPts val="6000"/>
              <a:buFont typeface="Bahiana"/>
              <a:buNone/>
              <a:defRPr sz="6000">
                <a:latin typeface="Bahiana"/>
                <a:ea typeface="Bahiana"/>
                <a:cs typeface="Bahiana"/>
                <a:sym typeface="Bahian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5">
    <p:spTree>
      <p:nvGrpSpPr>
        <p:cNvPr id="1" name="Shape 276"/>
        <p:cNvGrpSpPr/>
        <p:nvPr/>
      </p:nvGrpSpPr>
      <p:grpSpPr>
        <a:xfrm>
          <a:off x="0" y="0"/>
          <a:ext cx="0" cy="0"/>
          <a:chOff x="0" y="0"/>
          <a:chExt cx="0" cy="0"/>
        </a:xfrm>
      </p:grpSpPr>
      <p:pic>
        <p:nvPicPr>
          <p:cNvPr id="277" name="Google Shape;277;p52"/>
          <p:cNvPicPr preferRelativeResize="0"/>
          <p:nvPr/>
        </p:nvPicPr>
        <p:blipFill rotWithShape="1">
          <a:blip r:embed="rId2">
            <a:alphaModFix/>
          </a:blip>
          <a:srcRect/>
          <a:stretch/>
        </p:blipFill>
        <p:spPr>
          <a:xfrm>
            <a:off x="0" y="0"/>
            <a:ext cx="9144003" cy="514350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CUSTOM_16">
    <p:spTree>
      <p:nvGrpSpPr>
        <p:cNvPr id="1" name="Shape 278"/>
        <p:cNvGrpSpPr/>
        <p:nvPr/>
      </p:nvGrpSpPr>
      <p:grpSpPr>
        <a:xfrm>
          <a:off x="0" y="0"/>
          <a:ext cx="0" cy="0"/>
          <a:chOff x="0" y="0"/>
          <a:chExt cx="0" cy="0"/>
        </a:xfrm>
      </p:grpSpPr>
      <p:pic>
        <p:nvPicPr>
          <p:cNvPr id="279" name="Google Shape;279;p53"/>
          <p:cNvPicPr preferRelativeResize="0"/>
          <p:nvPr/>
        </p:nvPicPr>
        <p:blipFill rotWithShape="1">
          <a:blip r:embed="rId2">
            <a:alphaModFix/>
          </a:blip>
          <a:srcRect/>
          <a:stretch/>
        </p:blipFill>
        <p:spPr>
          <a:xfrm>
            <a:off x="0" y="0"/>
            <a:ext cx="9144003" cy="51435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flipH="1">
            <a:off x="3881019" y="1147778"/>
            <a:ext cx="3863100" cy="228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sz="60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14" name="Google Shape;14;p3"/>
          <p:cNvSpPr txBox="1">
            <a:spLocks noGrp="1"/>
          </p:cNvSpPr>
          <p:nvPr>
            <p:ph type="subTitle" idx="1"/>
          </p:nvPr>
        </p:nvSpPr>
        <p:spPr>
          <a:xfrm flipH="1">
            <a:off x="4481924" y="3336435"/>
            <a:ext cx="3262200" cy="648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6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5" name="Google Shape;15;p3"/>
          <p:cNvSpPr txBox="1">
            <a:spLocks noGrp="1"/>
          </p:cNvSpPr>
          <p:nvPr>
            <p:ph type="title" idx="2" hasCustomPrompt="1"/>
          </p:nvPr>
        </p:nvSpPr>
        <p:spPr>
          <a:xfrm flipH="1">
            <a:off x="986400" y="1150050"/>
            <a:ext cx="1410600" cy="1091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sz="72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ctrTitle"/>
          </p:nvPr>
        </p:nvSpPr>
        <p:spPr>
          <a:xfrm>
            <a:off x="937625" y="532200"/>
            <a:ext cx="72687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1">
  <p:cSld name="CUSTOM_18">
    <p:spTree>
      <p:nvGrpSpPr>
        <p:cNvPr id="1" name="Shape 84"/>
        <p:cNvGrpSpPr/>
        <p:nvPr/>
      </p:nvGrpSpPr>
      <p:grpSpPr>
        <a:xfrm>
          <a:off x="0" y="0"/>
          <a:ext cx="0" cy="0"/>
          <a:chOff x="0" y="0"/>
          <a:chExt cx="0" cy="0"/>
        </a:xfrm>
      </p:grpSpPr>
      <p:sp>
        <p:nvSpPr>
          <p:cNvPr id="85" name="Google Shape;85;p19"/>
          <p:cNvSpPr txBox="1">
            <a:spLocks noGrp="1"/>
          </p:cNvSpPr>
          <p:nvPr>
            <p:ph type="ctrTitle"/>
          </p:nvPr>
        </p:nvSpPr>
        <p:spPr>
          <a:xfrm>
            <a:off x="2099870" y="3192853"/>
            <a:ext cx="5061900" cy="403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2400">
                <a:solidFill>
                  <a:schemeClr val="accent6"/>
                </a:solidFill>
              </a:defRPr>
            </a:lvl1pPr>
            <a:lvl2pPr lvl="1" algn="ctr" rtl="0">
              <a:spcBef>
                <a:spcPts val="0"/>
              </a:spcBef>
              <a:spcAft>
                <a:spcPts val="0"/>
              </a:spcAft>
              <a:buClr>
                <a:schemeClr val="lt2"/>
              </a:buClr>
              <a:buSzPts val="1400"/>
              <a:buNone/>
              <a:defRPr sz="1400">
                <a:solidFill>
                  <a:schemeClr val="lt2"/>
                </a:solidFill>
              </a:defRPr>
            </a:lvl2pPr>
            <a:lvl3pPr lvl="2" algn="ctr" rtl="0">
              <a:spcBef>
                <a:spcPts val="0"/>
              </a:spcBef>
              <a:spcAft>
                <a:spcPts val="0"/>
              </a:spcAft>
              <a:buClr>
                <a:schemeClr val="lt2"/>
              </a:buClr>
              <a:buSzPts val="1400"/>
              <a:buNone/>
              <a:defRPr sz="1400">
                <a:solidFill>
                  <a:schemeClr val="lt2"/>
                </a:solidFill>
              </a:defRPr>
            </a:lvl3pPr>
            <a:lvl4pPr lvl="3" algn="ctr" rtl="0">
              <a:spcBef>
                <a:spcPts val="0"/>
              </a:spcBef>
              <a:spcAft>
                <a:spcPts val="0"/>
              </a:spcAft>
              <a:buClr>
                <a:schemeClr val="lt2"/>
              </a:buClr>
              <a:buSzPts val="1400"/>
              <a:buNone/>
              <a:defRPr sz="1400">
                <a:solidFill>
                  <a:schemeClr val="lt2"/>
                </a:solidFill>
              </a:defRPr>
            </a:lvl4pPr>
            <a:lvl5pPr lvl="4" algn="ctr" rtl="0">
              <a:spcBef>
                <a:spcPts val="0"/>
              </a:spcBef>
              <a:spcAft>
                <a:spcPts val="0"/>
              </a:spcAft>
              <a:buClr>
                <a:schemeClr val="lt2"/>
              </a:buClr>
              <a:buSzPts val="1400"/>
              <a:buNone/>
              <a:defRPr sz="1400">
                <a:solidFill>
                  <a:schemeClr val="lt2"/>
                </a:solidFill>
              </a:defRPr>
            </a:lvl5pPr>
            <a:lvl6pPr lvl="5" algn="ctr" rtl="0">
              <a:spcBef>
                <a:spcPts val="0"/>
              </a:spcBef>
              <a:spcAft>
                <a:spcPts val="0"/>
              </a:spcAft>
              <a:buClr>
                <a:schemeClr val="lt2"/>
              </a:buClr>
              <a:buSzPts val="1400"/>
              <a:buNone/>
              <a:defRPr sz="1400">
                <a:solidFill>
                  <a:schemeClr val="lt2"/>
                </a:solidFill>
              </a:defRPr>
            </a:lvl6pPr>
            <a:lvl7pPr lvl="6" algn="ctr" rtl="0">
              <a:spcBef>
                <a:spcPts val="0"/>
              </a:spcBef>
              <a:spcAft>
                <a:spcPts val="0"/>
              </a:spcAft>
              <a:buClr>
                <a:schemeClr val="lt2"/>
              </a:buClr>
              <a:buSzPts val="1400"/>
              <a:buNone/>
              <a:defRPr sz="1400">
                <a:solidFill>
                  <a:schemeClr val="lt2"/>
                </a:solidFill>
              </a:defRPr>
            </a:lvl7pPr>
            <a:lvl8pPr lvl="7" algn="ctr" rtl="0">
              <a:spcBef>
                <a:spcPts val="0"/>
              </a:spcBef>
              <a:spcAft>
                <a:spcPts val="0"/>
              </a:spcAft>
              <a:buClr>
                <a:schemeClr val="lt2"/>
              </a:buClr>
              <a:buSzPts val="1400"/>
              <a:buNone/>
              <a:defRPr sz="1400">
                <a:solidFill>
                  <a:schemeClr val="lt2"/>
                </a:solidFill>
              </a:defRPr>
            </a:lvl8pPr>
            <a:lvl9pPr lvl="8" algn="ctr" rtl="0">
              <a:spcBef>
                <a:spcPts val="0"/>
              </a:spcBef>
              <a:spcAft>
                <a:spcPts val="0"/>
              </a:spcAft>
              <a:buClr>
                <a:schemeClr val="lt2"/>
              </a:buClr>
              <a:buSzPts val="1400"/>
              <a:buNone/>
              <a:defRPr sz="1400">
                <a:solidFill>
                  <a:schemeClr val="lt2"/>
                </a:solidFill>
              </a:defRPr>
            </a:lvl9pPr>
          </a:lstStyle>
          <a:p>
            <a:endParaRPr/>
          </a:p>
        </p:txBody>
      </p:sp>
      <p:sp>
        <p:nvSpPr>
          <p:cNvPr id="86" name="Google Shape;86;p19"/>
          <p:cNvSpPr txBox="1">
            <a:spLocks noGrp="1"/>
          </p:cNvSpPr>
          <p:nvPr>
            <p:ph type="subTitle" idx="1"/>
          </p:nvPr>
        </p:nvSpPr>
        <p:spPr>
          <a:xfrm>
            <a:off x="1894174" y="1881250"/>
            <a:ext cx="5473200" cy="1213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400"/>
            </a:lvl1pPr>
            <a:lvl2pPr lvl="1" algn="ctr" rtl="0">
              <a:lnSpc>
                <a:spcPct val="100000"/>
              </a:lnSpc>
              <a:spcBef>
                <a:spcPts val="0"/>
              </a:spcBef>
              <a:spcAft>
                <a:spcPts val="0"/>
              </a:spcAft>
              <a:buNone/>
              <a:defRPr sz="2400"/>
            </a:lvl2pPr>
            <a:lvl3pPr lvl="2" algn="ctr" rtl="0">
              <a:lnSpc>
                <a:spcPct val="100000"/>
              </a:lnSpc>
              <a:spcBef>
                <a:spcPts val="0"/>
              </a:spcBef>
              <a:spcAft>
                <a:spcPts val="0"/>
              </a:spcAft>
              <a:buNone/>
              <a:defRPr sz="2400"/>
            </a:lvl3pPr>
            <a:lvl4pPr lvl="3" algn="ctr" rtl="0">
              <a:lnSpc>
                <a:spcPct val="100000"/>
              </a:lnSpc>
              <a:spcBef>
                <a:spcPts val="0"/>
              </a:spcBef>
              <a:spcAft>
                <a:spcPts val="0"/>
              </a:spcAft>
              <a:buNone/>
              <a:defRPr sz="2400"/>
            </a:lvl4pPr>
            <a:lvl5pPr lvl="4" algn="ctr" rtl="0">
              <a:lnSpc>
                <a:spcPct val="100000"/>
              </a:lnSpc>
              <a:spcBef>
                <a:spcPts val="0"/>
              </a:spcBef>
              <a:spcAft>
                <a:spcPts val="0"/>
              </a:spcAft>
              <a:buNone/>
              <a:defRPr sz="2400"/>
            </a:lvl5pPr>
            <a:lvl6pPr lvl="5" algn="ctr" rtl="0">
              <a:lnSpc>
                <a:spcPct val="100000"/>
              </a:lnSpc>
              <a:spcBef>
                <a:spcPts val="0"/>
              </a:spcBef>
              <a:spcAft>
                <a:spcPts val="0"/>
              </a:spcAft>
              <a:buNone/>
              <a:defRPr sz="2400"/>
            </a:lvl6pPr>
            <a:lvl7pPr lvl="6" algn="ctr" rtl="0">
              <a:lnSpc>
                <a:spcPct val="100000"/>
              </a:lnSpc>
              <a:spcBef>
                <a:spcPts val="0"/>
              </a:spcBef>
              <a:spcAft>
                <a:spcPts val="0"/>
              </a:spcAft>
              <a:buNone/>
              <a:defRPr sz="2400"/>
            </a:lvl7pPr>
            <a:lvl8pPr lvl="7" algn="ctr" rtl="0">
              <a:lnSpc>
                <a:spcPct val="100000"/>
              </a:lnSpc>
              <a:spcBef>
                <a:spcPts val="0"/>
              </a:spcBef>
              <a:spcAft>
                <a:spcPts val="0"/>
              </a:spcAft>
              <a:buNone/>
              <a:defRPr sz="2400"/>
            </a:lvl8pPr>
            <a:lvl9pPr lvl="8" algn="ctr" rtl="0">
              <a:lnSpc>
                <a:spcPct val="100000"/>
              </a:lnSpc>
              <a:spcBef>
                <a:spcPts val="0"/>
              </a:spcBef>
              <a:spcAft>
                <a:spcPts val="0"/>
              </a:spcAft>
              <a:buNone/>
              <a:defRPr sz="2400"/>
            </a:lvl9pPr>
          </a:lstStyle>
          <a:p>
            <a:endParaRPr/>
          </a:p>
        </p:txBody>
      </p:sp>
      <p:pic>
        <p:nvPicPr>
          <p:cNvPr id="87" name="Google Shape;87;p19"/>
          <p:cNvPicPr preferRelativeResize="0"/>
          <p:nvPr/>
        </p:nvPicPr>
        <p:blipFill rotWithShape="1">
          <a:blip r:embed="rId2">
            <a:alphaModFix/>
          </a:blip>
          <a:srcRect/>
          <a:stretch/>
        </p:blipFill>
        <p:spPr>
          <a:xfrm>
            <a:off x="0" y="0"/>
            <a:ext cx="9144004" cy="514350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53">
    <p:spTree>
      <p:nvGrpSpPr>
        <p:cNvPr id="1" name="Shape 257"/>
        <p:cNvGrpSpPr/>
        <p:nvPr/>
      </p:nvGrpSpPr>
      <p:grpSpPr>
        <a:xfrm>
          <a:off x="0" y="0"/>
          <a:ext cx="0" cy="0"/>
          <a:chOff x="0" y="0"/>
          <a:chExt cx="0" cy="0"/>
        </a:xfrm>
      </p:grpSpPr>
      <p:pic>
        <p:nvPicPr>
          <p:cNvPr id="258" name="Google Shape;258;p46"/>
          <p:cNvPicPr preferRelativeResize="0"/>
          <p:nvPr/>
        </p:nvPicPr>
        <p:blipFill rotWithShape="1">
          <a:blip r:embed="rId2">
            <a:alphaModFix/>
          </a:blip>
          <a:srcRect/>
          <a:stretch/>
        </p:blipFill>
        <p:spPr>
          <a:xfrm>
            <a:off x="0" y="0"/>
            <a:ext cx="9144004" cy="5143502"/>
          </a:xfrm>
          <a:prstGeom prst="rect">
            <a:avLst/>
          </a:prstGeom>
          <a:noFill/>
          <a:ln>
            <a:noFill/>
          </a:ln>
        </p:spPr>
      </p:pic>
      <p:sp>
        <p:nvSpPr>
          <p:cNvPr id="259" name="Google Shape;259;p46"/>
          <p:cNvSpPr txBox="1">
            <a:spLocks noGrp="1"/>
          </p:cNvSpPr>
          <p:nvPr>
            <p:ph type="body" idx="1"/>
          </p:nvPr>
        </p:nvSpPr>
        <p:spPr>
          <a:xfrm>
            <a:off x="1792500" y="1148400"/>
            <a:ext cx="5559000" cy="5799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Char char="●"/>
              <a:defRPr sz="1100"/>
            </a:lvl1pPr>
            <a:lvl2pPr marL="914400" lvl="1" indent="-298450" rtl="0">
              <a:lnSpc>
                <a:spcPct val="100000"/>
              </a:lnSpc>
              <a:spcBef>
                <a:spcPts val="1600"/>
              </a:spcBef>
              <a:spcAft>
                <a:spcPts val="0"/>
              </a:spcAft>
              <a:buSzPts val="1100"/>
              <a:buFont typeface="Muli"/>
              <a:buChar char="○"/>
              <a:defRPr/>
            </a:lvl2pPr>
            <a:lvl3pPr marL="1371600" lvl="2" indent="-298450" rtl="0">
              <a:lnSpc>
                <a:spcPct val="100000"/>
              </a:lnSpc>
              <a:spcBef>
                <a:spcPts val="1600"/>
              </a:spcBef>
              <a:spcAft>
                <a:spcPts val="0"/>
              </a:spcAft>
              <a:buSzPts val="1100"/>
              <a:buFont typeface="Muli"/>
              <a:buChar char="■"/>
              <a:defRPr/>
            </a:lvl3pPr>
            <a:lvl4pPr marL="1828800" lvl="3" indent="-298450" rtl="0">
              <a:lnSpc>
                <a:spcPct val="100000"/>
              </a:lnSpc>
              <a:spcBef>
                <a:spcPts val="1600"/>
              </a:spcBef>
              <a:spcAft>
                <a:spcPts val="0"/>
              </a:spcAft>
              <a:buSzPts val="1100"/>
              <a:buFont typeface="Muli"/>
              <a:buChar char="●"/>
              <a:defRPr/>
            </a:lvl4pPr>
            <a:lvl5pPr marL="2286000" lvl="4" indent="-298450" rtl="0">
              <a:lnSpc>
                <a:spcPct val="100000"/>
              </a:lnSpc>
              <a:spcBef>
                <a:spcPts val="1600"/>
              </a:spcBef>
              <a:spcAft>
                <a:spcPts val="0"/>
              </a:spcAft>
              <a:buSzPts val="1100"/>
              <a:buFont typeface="Muli"/>
              <a:buChar char="○"/>
              <a:defRPr/>
            </a:lvl5pPr>
            <a:lvl6pPr marL="2743200" lvl="5" indent="-298450" rtl="0">
              <a:lnSpc>
                <a:spcPct val="100000"/>
              </a:lnSpc>
              <a:spcBef>
                <a:spcPts val="1600"/>
              </a:spcBef>
              <a:spcAft>
                <a:spcPts val="0"/>
              </a:spcAft>
              <a:buSzPts val="1100"/>
              <a:buFont typeface="Muli"/>
              <a:buChar char="■"/>
              <a:defRPr/>
            </a:lvl6pPr>
            <a:lvl7pPr marL="3200400" lvl="6" indent="-298450" rtl="0">
              <a:lnSpc>
                <a:spcPct val="100000"/>
              </a:lnSpc>
              <a:spcBef>
                <a:spcPts val="1600"/>
              </a:spcBef>
              <a:spcAft>
                <a:spcPts val="0"/>
              </a:spcAft>
              <a:buSzPts val="1100"/>
              <a:buFont typeface="Muli"/>
              <a:buChar char="●"/>
              <a:defRPr/>
            </a:lvl7pPr>
            <a:lvl8pPr marL="3657600" lvl="7" indent="-298450" rtl="0">
              <a:lnSpc>
                <a:spcPct val="100000"/>
              </a:lnSpc>
              <a:spcBef>
                <a:spcPts val="1600"/>
              </a:spcBef>
              <a:spcAft>
                <a:spcPts val="0"/>
              </a:spcAft>
              <a:buSzPts val="1100"/>
              <a:buFont typeface="Muli"/>
              <a:buChar char="○"/>
              <a:defRPr/>
            </a:lvl8pPr>
            <a:lvl9pPr marL="4114800" lvl="8" indent="-298450" rtl="0">
              <a:lnSpc>
                <a:spcPct val="100000"/>
              </a:lnSpc>
              <a:spcBef>
                <a:spcPts val="1600"/>
              </a:spcBef>
              <a:spcAft>
                <a:spcPts val="1600"/>
              </a:spcAft>
              <a:buSzPts val="1100"/>
              <a:buFont typeface="Muli"/>
              <a:buChar char="■"/>
              <a:defRPr/>
            </a:lvl9pPr>
          </a:lstStyle>
          <a:p>
            <a:endParaRPr/>
          </a:p>
        </p:txBody>
      </p:sp>
      <p:sp>
        <p:nvSpPr>
          <p:cNvPr id="260" name="Google Shape;260;p46"/>
          <p:cNvSpPr txBox="1">
            <a:spLocks noGrp="1"/>
          </p:cNvSpPr>
          <p:nvPr>
            <p:ph type="ctrTitle"/>
          </p:nvPr>
        </p:nvSpPr>
        <p:spPr>
          <a:xfrm>
            <a:off x="937625" y="532200"/>
            <a:ext cx="72687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271"/>
        <p:cNvGrpSpPr/>
        <p:nvPr/>
      </p:nvGrpSpPr>
      <p:grpSpPr>
        <a:xfrm>
          <a:off x="0" y="0"/>
          <a:ext cx="0" cy="0"/>
          <a:chOff x="0" y="0"/>
          <a:chExt cx="0" cy="0"/>
        </a:xfrm>
      </p:grpSpPr>
      <p:pic>
        <p:nvPicPr>
          <p:cNvPr id="272" name="Google Shape;272;p49"/>
          <p:cNvPicPr preferRelativeResize="0"/>
          <p:nvPr/>
        </p:nvPicPr>
        <p:blipFill rotWithShape="1">
          <a:blip r:embed="rId2">
            <a:alphaModFix/>
          </a:blip>
          <a:srcRect/>
          <a:stretch/>
        </p:blipFill>
        <p:spPr>
          <a:xfrm>
            <a:off x="0" y="0"/>
            <a:ext cx="9144003" cy="51435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273"/>
        <p:cNvGrpSpPr/>
        <p:nvPr/>
      </p:nvGrpSpPr>
      <p:grpSpPr>
        <a:xfrm>
          <a:off x="0" y="0"/>
          <a:ext cx="0" cy="0"/>
          <a:chOff x="0" y="0"/>
          <a:chExt cx="0" cy="0"/>
        </a:xfrm>
      </p:grpSpPr>
      <p:pic>
        <p:nvPicPr>
          <p:cNvPr id="274" name="Google Shape;274;p50"/>
          <p:cNvPicPr preferRelativeResize="0"/>
          <p:nvPr/>
        </p:nvPicPr>
        <p:blipFill rotWithShape="1">
          <a:blip r:embed="rId2">
            <a:alphaModFix/>
          </a:blip>
          <a:srcRect/>
          <a:stretch/>
        </p:blipFill>
        <p:spPr>
          <a:xfrm>
            <a:off x="0" y="0"/>
            <a:ext cx="9144004" cy="514350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27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1pPr>
            <a:lvl2pPr lvl="1">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2pPr>
            <a:lvl3pPr lvl="2">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3pPr>
            <a:lvl4pPr lvl="3">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4pPr>
            <a:lvl5pPr lvl="4">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5pPr>
            <a:lvl6pPr lvl="5">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6pPr>
            <a:lvl7pPr lvl="6">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7pPr>
            <a:lvl8pPr lvl="7">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8pPr>
            <a:lvl9pPr lvl="8">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8" r:id="rId4"/>
    <p:sldLayoutId id="2147483665" r:id="rId5"/>
    <p:sldLayoutId id="2147483692" r:id="rId6"/>
    <p:sldLayoutId id="2147483695" r:id="rId7"/>
    <p:sldLayoutId id="2147483696" r:id="rId8"/>
    <p:sldLayoutId id="2147483697" r:id="rId9"/>
    <p:sldLayoutId id="2147483698" r:id="rId10"/>
    <p:sldLayoutId id="21474836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7"/>
          <p:cNvSpPr txBox="1">
            <a:spLocks noGrp="1"/>
          </p:cNvSpPr>
          <p:nvPr>
            <p:ph type="ctrTitle"/>
          </p:nvPr>
        </p:nvSpPr>
        <p:spPr>
          <a:xfrm>
            <a:off x="2082683" y="2777450"/>
            <a:ext cx="4978625" cy="63623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500" dirty="0">
                <a:solidFill>
                  <a:schemeClr val="accent6"/>
                </a:solidFill>
              </a:rPr>
              <a:t>XÀ BÔNG “CON VỊT”</a:t>
            </a:r>
            <a:endParaRPr sz="5500" dirty="0"/>
          </a:p>
        </p:txBody>
      </p:sp>
      <p:sp>
        <p:nvSpPr>
          <p:cNvPr id="291" name="Google Shape;291;p57"/>
          <p:cNvSpPr txBox="1">
            <a:spLocks noGrp="1"/>
          </p:cNvSpPr>
          <p:nvPr>
            <p:ph type="subTitle" idx="1"/>
          </p:nvPr>
        </p:nvSpPr>
        <p:spPr>
          <a:xfrm>
            <a:off x="1701740" y="962820"/>
            <a:ext cx="5740513" cy="589200"/>
          </a:xfrm>
          <a:prstGeom prst="rect">
            <a:avLst/>
          </a:prstGeom>
        </p:spPr>
        <p:txBody>
          <a:bodyPr spcFirstLastPara="1" wrap="square" lIns="91425" tIns="182875" rIns="91425" bIns="0" anchor="t" anchorCtr="0">
            <a:noAutofit/>
          </a:bodyPr>
          <a:lstStyle/>
          <a:p>
            <a:pPr marL="0" lvl="0" indent="0" algn="ctr" rtl="0">
              <a:spcBef>
                <a:spcPts val="0"/>
              </a:spcBef>
              <a:spcAft>
                <a:spcPts val="1600"/>
              </a:spcAft>
              <a:buNone/>
            </a:pPr>
            <a:r>
              <a:rPr lang="en-US" sz="2700" b="1" dirty="0" err="1">
                <a:solidFill>
                  <a:srgbClr val="00B050"/>
                </a:solidFill>
                <a:latin typeface="Times New Roman" panose="02020603050405020304" pitchFamily="18" charset="0"/>
                <a:cs typeface="Times New Roman" panose="02020603050405020304" pitchFamily="18" charset="0"/>
              </a:rPr>
              <a:t>Bài</a:t>
            </a:r>
            <a:r>
              <a:rPr lang="en-US" sz="2700" b="1" dirty="0">
                <a:solidFill>
                  <a:srgbClr val="00B050"/>
                </a:solidFill>
                <a:latin typeface="Times New Roman" panose="02020603050405020304" pitchFamily="18" charset="0"/>
                <a:cs typeface="Times New Roman" panose="02020603050405020304" pitchFamily="18" charset="0"/>
              </a:rPr>
              <a:t> 9: NHỮNG CHÂN TRỜI KÍ ỨC</a:t>
            </a:r>
          </a:p>
          <a:p>
            <a:pPr marL="0" lvl="0" indent="0" algn="ctr" rtl="0">
              <a:spcBef>
                <a:spcPts val="0"/>
              </a:spcBef>
              <a:spcAft>
                <a:spcPts val="1600"/>
              </a:spcAft>
              <a:buNone/>
            </a:pPr>
            <a:r>
              <a:rPr lang="en-US" sz="2700" b="1" dirty="0">
                <a:solidFill>
                  <a:srgbClr val="00B050"/>
                </a:solidFill>
                <a:latin typeface="Times New Roman" panose="02020603050405020304" pitchFamily="18" charset="0"/>
                <a:cs typeface="Times New Roman" panose="02020603050405020304" pitchFamily="18" charset="0"/>
              </a:rPr>
              <a:t>(TRUYỆN/ TRUYỆN KÍ)</a:t>
            </a:r>
            <a:endParaRPr sz="2700" b="1" dirty="0">
              <a:solidFill>
                <a:srgbClr val="00B050"/>
              </a:solidFill>
              <a:latin typeface="Times New Roman" panose="02020603050405020304" pitchFamily="18" charset="0"/>
              <a:cs typeface="Times New Roman" panose="02020603050405020304" pitchFamily="18" charset="0"/>
            </a:endParaRPr>
          </a:p>
        </p:txBody>
      </p:sp>
      <p:sp>
        <p:nvSpPr>
          <p:cNvPr id="2" name="Google Shape;291;p57">
            <a:extLst>
              <a:ext uri="{FF2B5EF4-FFF2-40B4-BE49-F238E27FC236}">
                <a16:creationId xmlns:a16="http://schemas.microsoft.com/office/drawing/2014/main" id="{953ACD0C-6851-787E-EAC3-4F94DC0B2731}"/>
              </a:ext>
            </a:extLst>
          </p:cNvPr>
          <p:cNvSpPr txBox="1">
            <a:spLocks/>
          </p:cNvSpPr>
          <p:nvPr/>
        </p:nvSpPr>
        <p:spPr>
          <a:xfrm>
            <a:off x="660174" y="2188250"/>
            <a:ext cx="4978625" cy="5892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1pPr>
            <a:lvl2pPr marL="914400" marR="0" lvl="1"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9pPr>
          </a:lstStyle>
          <a:p>
            <a:pPr marL="0" indent="0">
              <a:spcAft>
                <a:spcPts val="1600"/>
              </a:spcAft>
            </a:pPr>
            <a:r>
              <a:rPr lang="en-US" sz="1800" b="1" dirty="0">
                <a:latin typeface="Times New Roman" panose="02020603050405020304" pitchFamily="18" charset="0"/>
                <a:cs typeface="Times New Roman" panose="02020603050405020304" pitchFamily="18" charset="0"/>
              </a:rPr>
              <a:t>ĐỌC MỞ RỘNG THEO THỂ LOẠI</a:t>
            </a:r>
          </a:p>
        </p:txBody>
      </p:sp>
      <p:sp>
        <p:nvSpPr>
          <p:cNvPr id="3" name="Google Shape;291;p57">
            <a:extLst>
              <a:ext uri="{FF2B5EF4-FFF2-40B4-BE49-F238E27FC236}">
                <a16:creationId xmlns:a16="http://schemas.microsoft.com/office/drawing/2014/main" id="{F6BF0717-238C-B878-7FBE-EF3D50DD4662}"/>
              </a:ext>
            </a:extLst>
          </p:cNvPr>
          <p:cNvSpPr txBox="1">
            <a:spLocks/>
          </p:cNvSpPr>
          <p:nvPr/>
        </p:nvSpPr>
        <p:spPr>
          <a:xfrm>
            <a:off x="3289074" y="3708280"/>
            <a:ext cx="4978625" cy="5892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1pPr>
            <a:lvl2pPr marL="914400" marR="0" lvl="1"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9pPr>
          </a:lstStyle>
          <a:p>
            <a:pPr marL="0" indent="0">
              <a:spcAft>
                <a:spcPts val="1600"/>
              </a:spcAft>
            </a:pPr>
            <a:r>
              <a:rPr lang="en-US" sz="1800" b="1" dirty="0">
                <a:solidFill>
                  <a:srgbClr val="0070C0"/>
                </a:solidFill>
                <a:latin typeface="Times New Roman" panose="02020603050405020304" pitchFamily="18" charset="0"/>
                <a:cs typeface="Times New Roman" panose="02020603050405020304" pitchFamily="18" charset="0"/>
              </a:rPr>
              <a:t>- TRẦN BẢO ĐỊNH -</a:t>
            </a:r>
          </a:p>
        </p:txBody>
      </p:sp>
      <p:sp>
        <p:nvSpPr>
          <p:cNvPr id="4" name="Google Shape;291;p57">
            <a:extLst>
              <a:ext uri="{FF2B5EF4-FFF2-40B4-BE49-F238E27FC236}">
                <a16:creationId xmlns:a16="http://schemas.microsoft.com/office/drawing/2014/main" id="{37EE087C-F78A-64EC-F9F6-A1B46D075592}"/>
              </a:ext>
            </a:extLst>
          </p:cNvPr>
          <p:cNvSpPr txBox="1">
            <a:spLocks/>
          </p:cNvSpPr>
          <p:nvPr/>
        </p:nvSpPr>
        <p:spPr>
          <a:xfrm>
            <a:off x="2222274" y="3296881"/>
            <a:ext cx="4978625" cy="589200"/>
          </a:xfrm>
          <a:prstGeom prst="rect">
            <a:avLst/>
          </a:prstGeom>
          <a:noFill/>
          <a:ln>
            <a:noFill/>
          </a:ln>
        </p:spPr>
        <p:txBody>
          <a:bodyPr spcFirstLastPara="1" wrap="square" lIns="91425" tIns="182875" rIns="91425" bIns="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1pPr>
            <a:lvl2pPr marL="914400" marR="0" lvl="1"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lt1"/>
              </a:buClr>
              <a:buSzPts val="1400"/>
              <a:buFont typeface="Didact Gothic"/>
              <a:buNone/>
              <a:defRPr sz="1600" b="0" i="0" u="none" strike="noStrike" cap="none">
                <a:solidFill>
                  <a:schemeClr val="lt1"/>
                </a:solidFill>
                <a:latin typeface="Didact Gothic"/>
                <a:ea typeface="Didact Gothic"/>
                <a:cs typeface="Didact Gothic"/>
                <a:sym typeface="Didact Gothic"/>
              </a:defRPr>
            </a:lvl9pPr>
          </a:lstStyle>
          <a:p>
            <a:pPr marL="0" indent="0">
              <a:spcAft>
                <a:spcPts val="1600"/>
              </a:spcAft>
            </a:pPr>
            <a:r>
              <a:rPr lang="en-US" sz="1800" b="1" dirty="0">
                <a:latin typeface="Times New Roman" panose="02020603050405020304" pitchFamily="18" charset="0"/>
                <a:cs typeface="Times New Roman" panose="02020603050405020304" pitchFamily="18" charset="0"/>
              </a:rPr>
              <a:t>(</a:t>
            </a:r>
            <a:r>
              <a:rPr lang="en-US" sz="1800" b="1" dirty="0" err="1">
                <a:latin typeface="Times New Roman" panose="02020603050405020304" pitchFamily="18" charset="0"/>
                <a:cs typeface="Times New Roman" panose="02020603050405020304" pitchFamily="18" charset="0"/>
              </a:rPr>
              <a:t>Trích</a:t>
            </a:r>
            <a:r>
              <a:rPr lang="en-US" sz="18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0"/>
                                        </p:tgtEl>
                                        <p:attrNameLst>
                                          <p:attrName>style.visibility</p:attrName>
                                        </p:attrNameLst>
                                      </p:cBhvr>
                                      <p:to>
                                        <p:strVal val="visible"/>
                                      </p:to>
                                    </p:set>
                                    <p:anim calcmode="lin" valueType="num">
                                      <p:cBhvr additive="base">
                                        <p:cTn id="7" dur="500" fill="hold"/>
                                        <p:tgtEl>
                                          <p:spTgt spid="290"/>
                                        </p:tgtEl>
                                        <p:attrNameLst>
                                          <p:attrName>ppt_x</p:attrName>
                                        </p:attrNameLst>
                                      </p:cBhvr>
                                      <p:tavLst>
                                        <p:tav tm="0">
                                          <p:val>
                                            <p:strVal val="#ppt_x"/>
                                          </p:val>
                                        </p:tav>
                                        <p:tav tm="100000">
                                          <p:val>
                                            <p:strVal val="#ppt_x"/>
                                          </p:val>
                                        </p:tav>
                                      </p:tavLst>
                                    </p:anim>
                                    <p:anim calcmode="lin" valueType="num">
                                      <p:cBhvr additive="base">
                                        <p:cTn id="8" dur="500" fill="hold"/>
                                        <p:tgtEl>
                                          <p:spTgt spid="2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1">
                                            <p:txEl>
                                              <p:pRg st="0" end="0"/>
                                            </p:txEl>
                                          </p:spTgt>
                                        </p:tgtEl>
                                        <p:attrNameLst>
                                          <p:attrName>style.visibility</p:attrName>
                                        </p:attrNameLst>
                                      </p:cBhvr>
                                      <p:to>
                                        <p:strVal val="visible"/>
                                      </p:to>
                                    </p:set>
                                    <p:anim calcmode="lin" valueType="num">
                                      <p:cBhvr additive="base">
                                        <p:cTn id="11" dur="500" fill="hold"/>
                                        <p:tgtEl>
                                          <p:spTgt spid="29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1">
                                            <p:txEl>
                                              <p:pRg st="1" end="1"/>
                                            </p:txEl>
                                          </p:spTgt>
                                        </p:tgtEl>
                                        <p:attrNameLst>
                                          <p:attrName>style.visibility</p:attrName>
                                        </p:attrNameLst>
                                      </p:cBhvr>
                                      <p:to>
                                        <p:strVal val="visible"/>
                                      </p:to>
                                    </p:set>
                                    <p:anim calcmode="lin" valueType="num">
                                      <p:cBhvr additive="base">
                                        <p:cTn id="17" dur="500" fill="hold"/>
                                        <p:tgtEl>
                                          <p:spTgt spid="29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1">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p:bldP spid="291" grpId="0" build="p"/>
      <p:bldP spid="2" grpId="0" build="p"/>
      <p:bldP spid="3" grpId="0" build="p"/>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C5359-5A3F-C398-4606-EFBDE5C473DC}"/>
              </a:ext>
            </a:extLst>
          </p:cNvPr>
          <p:cNvSpPr>
            <a:spLocks noGrp="1"/>
          </p:cNvSpPr>
          <p:nvPr>
            <p:ph type="body" idx="1"/>
          </p:nvPr>
        </p:nvSpPr>
        <p:spPr/>
        <p:txBody>
          <a:bodyPr/>
          <a:lstStyle/>
          <a:p>
            <a:endParaRPr lang="vi-VN"/>
          </a:p>
        </p:txBody>
      </p:sp>
      <p:sp>
        <p:nvSpPr>
          <p:cNvPr id="3" name="Title 2">
            <a:extLst>
              <a:ext uri="{FF2B5EF4-FFF2-40B4-BE49-F238E27FC236}">
                <a16:creationId xmlns:a16="http://schemas.microsoft.com/office/drawing/2014/main" id="{FD36B108-C543-943D-0C47-66812B7748F5}"/>
              </a:ext>
            </a:extLst>
          </p:cNvPr>
          <p:cNvSpPr>
            <a:spLocks noGrp="1"/>
          </p:cNvSpPr>
          <p:nvPr>
            <p:ph type="ctrTitle"/>
          </p:nvPr>
        </p:nvSpPr>
        <p:spPr>
          <a:xfrm>
            <a:off x="297493" y="246818"/>
            <a:ext cx="8549014" cy="672442"/>
          </a:xfrm>
          <a:solidFill>
            <a:srgbClr val="FFC000"/>
          </a:solidFill>
        </p:spPr>
        <p:txBody>
          <a:bodyPr/>
          <a:lstStyle/>
          <a:p>
            <a:r>
              <a:rPr lang="vi-VN" sz="2000" b="1" dirty="0">
                <a:solidFill>
                  <a:schemeClr val="accent5">
                    <a:lumMod val="75000"/>
                  </a:schemeClr>
                </a:solidFill>
                <a:effectLst/>
                <a:latin typeface="Times New Roman" panose="02020603050405020304" pitchFamily="18" charset="0"/>
                <a:ea typeface="Times New Roman" panose="02020603050405020304" pitchFamily="18" charset="0"/>
              </a:rPr>
              <a:t>3. Tính cách của Cai Tuất, tác động của sự kết hợp giữa hư cấu và phi hư cấu đã có tác dụng trong việc thể hiện tính cách của nhân vật này như sau:</a:t>
            </a:r>
            <a:br>
              <a:rPr lang="vi-VN" sz="2000" dirty="0">
                <a:solidFill>
                  <a:schemeClr val="accent5">
                    <a:lumMod val="75000"/>
                  </a:schemeClr>
                </a:solidFill>
                <a:effectLst/>
                <a:latin typeface="Calibri" panose="020F0502020204030204" pitchFamily="34" charset="0"/>
                <a:ea typeface="Calibri" panose="020F0502020204030204" pitchFamily="34" charset="0"/>
              </a:rPr>
            </a:br>
            <a:endParaRPr lang="vi-VN" sz="2000" dirty="0">
              <a:solidFill>
                <a:schemeClr val="accent5">
                  <a:lumMod val="75000"/>
                </a:schemeClr>
              </a:solidFill>
            </a:endParaRPr>
          </a:p>
        </p:txBody>
      </p:sp>
      <p:sp>
        <p:nvSpPr>
          <p:cNvPr id="5" name="TextBox 4">
            <a:extLst>
              <a:ext uri="{FF2B5EF4-FFF2-40B4-BE49-F238E27FC236}">
                <a16:creationId xmlns:a16="http://schemas.microsoft.com/office/drawing/2014/main" id="{B73CE404-69DB-7AEB-4E4C-0199164B12A7}"/>
              </a:ext>
            </a:extLst>
          </p:cNvPr>
          <p:cNvSpPr txBox="1"/>
          <p:nvPr/>
        </p:nvSpPr>
        <p:spPr>
          <a:xfrm>
            <a:off x="153444" y="1148400"/>
            <a:ext cx="8693063" cy="3792000"/>
          </a:xfrm>
          <a:prstGeom prst="rect">
            <a:avLst/>
          </a:prstGeom>
          <a:solidFill>
            <a:schemeClr val="tx1"/>
          </a:solidFill>
        </p:spPr>
        <p:txBody>
          <a:bodyPr wrap="square">
            <a:spAutoFit/>
          </a:bodyPr>
          <a:lstStyle/>
          <a:p>
            <a:pPr algn="just">
              <a:lnSpc>
                <a:spcPct val="106000"/>
              </a:lnSpc>
              <a:spcAft>
                <a:spcPts val="800"/>
              </a:spcAft>
            </a:pPr>
            <a:r>
              <a:rPr lang="vi-VN" sz="1400" dirty="0">
                <a:effectLst/>
                <a:latin typeface="Times New Roman" panose="02020603050405020304" pitchFamily="18" charset="0"/>
                <a:ea typeface="Times New Roman" panose="02020603050405020304" pitchFamily="18" charset="0"/>
              </a:rPr>
              <a:t>-  </a:t>
            </a:r>
            <a:r>
              <a:rPr lang="vi-VN" sz="1400" i="1" dirty="0">
                <a:effectLst/>
                <a:latin typeface="Times New Roman" panose="02020603050405020304" pitchFamily="18" charset="0"/>
                <a:ea typeface="Times New Roman" panose="02020603050405020304" pitchFamily="18" charset="0"/>
              </a:rPr>
              <a:t>Tính cách của Cai Tuất đã được thể hiện rõ nét trong văn bản thông qua một số chi tiết nổi bật, đặc sắc:</a:t>
            </a:r>
            <a:endParaRPr lang="vi-VN" sz="12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1400" dirty="0">
                <a:effectLst/>
                <a:latin typeface="Times New Roman" panose="02020603050405020304" pitchFamily="18" charset="0"/>
                <a:ea typeface="Times New Roman" panose="02020603050405020304" pitchFamily="18" charset="0"/>
              </a:rPr>
              <a:t>+ “Cả vùng Sầm Giang mấy ai không bái phục tài lựa chọn chó tốt của Cai Tuất. Vả lại ông ta chẳng những không giấu nghề mà con phổ biến cho xóm giếng cùng biết” → Ông Cai Tuất hiện lên là một người tài giỏi với biệt tài lựa chọn chó tốt, vốn nổi tiếng khắp vùng nhưng Cai Tuất lại không hề kênh kiệu, ngược lại ông hòa đồng với xóm giềng, vui vẻ, hào phóng, sẵn sàng chia sẻ cho bà con cách chọn chó khôn mà không hề giấu giếm.</a:t>
            </a:r>
            <a:endParaRPr lang="vi-VN" sz="12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1400" dirty="0">
                <a:effectLst/>
                <a:latin typeface="Times New Roman" panose="02020603050405020304" pitchFamily="18" charset="0"/>
                <a:ea typeface="Times New Roman" panose="02020603050405020304" pitchFamily="18" charset="0"/>
              </a:rPr>
              <a:t>+ Hơn nữa, ông còn là một người luôn vui vẻ, hóm hỉnh và yêu động vật: Ông “chẳng can đởm ăn thịt chó, con vật mang biểu tượng trung thành với chủ; và cả thịt trâu, con vật mang biểu tượng bạn nhà nông”, “hãnh diện về con chó mực nhà ông”</a:t>
            </a:r>
            <a:endParaRPr lang="vi-VN" sz="12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1400" dirty="0">
                <a:effectLst/>
                <a:latin typeface="Times New Roman" panose="02020603050405020304" pitchFamily="18" charset="0"/>
                <a:ea typeface="Times New Roman" panose="02020603050405020304" pitchFamily="18" charset="0"/>
              </a:rPr>
              <a:t>+ Cai Tuất là một người cần cù, chịu khó khi sẵn sàng khởi nghiệp xây dựng cơ sở sản xuất xà bông với vô cùng nhiều thử thách, khó khăn.</a:t>
            </a:r>
            <a:endParaRPr lang="vi-VN" sz="12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1400" dirty="0">
                <a:effectLst/>
                <a:latin typeface="Times New Roman" panose="02020603050405020304" pitchFamily="18" charset="0"/>
                <a:ea typeface="Times New Roman" panose="02020603050405020304" pitchFamily="18" charset="0"/>
              </a:rPr>
              <a:t>+ Cai Tuất còn là một người tốt, ông luôn muốn cuộc sống của tất cả mọi người tốt đẹp hơn vì vậy ông đã xây dựng cơ sở sản xuất xà bông hiệu “Con Vịt” để tạo công ăn việc làm cho nhiều người.</a:t>
            </a:r>
            <a:endParaRPr lang="vi-VN" sz="12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1400" dirty="0">
                <a:effectLst/>
                <a:latin typeface="Times New Roman" panose="02020603050405020304" pitchFamily="18" charset="0"/>
                <a:ea typeface="Times New Roman" panose="02020603050405020304" pitchFamily="18" charset="0"/>
              </a:rPr>
              <a:t>+ Đồng thời, ông là mang trong mình tinh thần dân tộc vô cùng lớn lao, thiêng liêng, ông luôn mang tinh thần “Người Việt xài hàng Việt”, ông có thể mất hết tất cả, nhưng không thể mất đi được lòng trung trinh với đất nước.</a:t>
            </a:r>
            <a:endParaRPr lang="vi-VN"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0859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6E0DF4-7CB5-DFFF-D9D0-D51B3D100F56}"/>
              </a:ext>
            </a:extLst>
          </p:cNvPr>
          <p:cNvSpPr>
            <a:spLocks noGrp="1"/>
          </p:cNvSpPr>
          <p:nvPr>
            <p:ph type="body" idx="1"/>
          </p:nvPr>
        </p:nvSpPr>
        <p:spPr/>
        <p:txBody>
          <a:bodyPr/>
          <a:lstStyle/>
          <a:p>
            <a:endParaRPr lang="vi-VN"/>
          </a:p>
        </p:txBody>
      </p:sp>
      <p:sp>
        <p:nvSpPr>
          <p:cNvPr id="3" name="Title 2">
            <a:extLst>
              <a:ext uri="{FF2B5EF4-FFF2-40B4-BE49-F238E27FC236}">
                <a16:creationId xmlns:a16="http://schemas.microsoft.com/office/drawing/2014/main" id="{E6FC42EB-C693-93F8-1C01-BE6158CD9877}"/>
              </a:ext>
            </a:extLst>
          </p:cNvPr>
          <p:cNvSpPr>
            <a:spLocks noGrp="1"/>
          </p:cNvSpPr>
          <p:nvPr>
            <p:ph type="ctrTitle"/>
          </p:nvPr>
        </p:nvSpPr>
        <p:spPr/>
        <p:txBody>
          <a:bodyPr/>
          <a:lstStyle/>
          <a:p>
            <a:endParaRPr lang="vi-VN"/>
          </a:p>
        </p:txBody>
      </p:sp>
      <p:sp>
        <p:nvSpPr>
          <p:cNvPr id="4" name="Title 2">
            <a:extLst>
              <a:ext uri="{FF2B5EF4-FFF2-40B4-BE49-F238E27FC236}">
                <a16:creationId xmlns:a16="http://schemas.microsoft.com/office/drawing/2014/main" id="{70C7DE7E-F498-531F-3C07-09CA8D786EF1}"/>
              </a:ext>
            </a:extLst>
          </p:cNvPr>
          <p:cNvSpPr txBox="1">
            <a:spLocks/>
          </p:cNvSpPr>
          <p:nvPr/>
        </p:nvSpPr>
        <p:spPr>
          <a:xfrm>
            <a:off x="556782" y="216695"/>
            <a:ext cx="7669060" cy="1326069"/>
          </a:xfrm>
          <a:prstGeom prst="rect">
            <a:avLst/>
          </a:prstGeom>
          <a:solidFill>
            <a:srgbClr val="FFC00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Amatic SC"/>
              <a:buNone/>
              <a:defRPr sz="3300" b="1" i="0" u="none" strike="noStrike" cap="none">
                <a:solidFill>
                  <a:schemeClr val="lt1"/>
                </a:solidFill>
                <a:latin typeface="Amatic SC"/>
                <a:ea typeface="Amatic SC"/>
                <a:cs typeface="Amatic SC"/>
                <a:sym typeface="Amatic SC"/>
              </a:defRPr>
            </a:lvl1pPr>
            <a:lvl2pPr marR="0" lvl="1"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2pPr>
            <a:lvl3pPr marR="0" lvl="2"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3pPr>
            <a:lvl4pPr marR="0" lvl="3"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4pPr>
            <a:lvl5pPr marR="0" lvl="4"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5pPr>
            <a:lvl6pPr marR="0" lvl="5"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6pPr>
            <a:lvl7pPr marR="0" lvl="6"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7pPr>
            <a:lvl8pPr marR="0" lvl="7"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8pPr>
            <a:lvl9pPr marR="0" lvl="8"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9pPr>
          </a:lstStyle>
          <a:p>
            <a:r>
              <a:rPr lang="vi-VN" sz="2500" dirty="0">
                <a:solidFill>
                  <a:schemeClr val="accent5">
                    <a:lumMod val="75000"/>
                  </a:schemeClr>
                </a:solidFill>
                <a:latin typeface="Times New Roman" panose="02020603050405020304" pitchFamily="18" charset="0"/>
                <a:ea typeface="Times New Roman" panose="02020603050405020304" pitchFamily="18" charset="0"/>
              </a:rPr>
              <a:t>3. Tính cách của Cai Tuất, tác động của sự kết hợp giữa hư cấu và phi hư cấu đã có tác dụng trong việc thể hiện tính cách của nhân vật này như sau:</a:t>
            </a:r>
            <a:br>
              <a:rPr lang="vi-VN" sz="2500" dirty="0">
                <a:solidFill>
                  <a:schemeClr val="accent5">
                    <a:lumMod val="75000"/>
                  </a:schemeClr>
                </a:solidFill>
                <a:latin typeface="Calibri" panose="020F0502020204030204" pitchFamily="34" charset="0"/>
                <a:ea typeface="Calibri" panose="020F0502020204030204" pitchFamily="34" charset="0"/>
              </a:rPr>
            </a:br>
            <a:endParaRPr lang="vi-VN" sz="2500" dirty="0">
              <a:solidFill>
                <a:schemeClr val="accent5">
                  <a:lumMod val="75000"/>
                </a:schemeClr>
              </a:solidFill>
            </a:endParaRPr>
          </a:p>
        </p:txBody>
      </p:sp>
      <p:sp>
        <p:nvSpPr>
          <p:cNvPr id="6" name="TextBox 5">
            <a:extLst>
              <a:ext uri="{FF2B5EF4-FFF2-40B4-BE49-F238E27FC236}">
                <a16:creationId xmlns:a16="http://schemas.microsoft.com/office/drawing/2014/main" id="{1C563A19-87AA-882C-4AB2-984F4150A356}"/>
              </a:ext>
            </a:extLst>
          </p:cNvPr>
          <p:cNvSpPr txBox="1"/>
          <p:nvPr/>
        </p:nvSpPr>
        <p:spPr>
          <a:xfrm>
            <a:off x="772307" y="1900107"/>
            <a:ext cx="7451708" cy="3030188"/>
          </a:xfrm>
          <a:prstGeom prst="rect">
            <a:avLst/>
          </a:prstGeom>
          <a:noFill/>
        </p:spPr>
        <p:txBody>
          <a:bodyPr wrap="square">
            <a:spAutoFit/>
          </a:bodyPr>
          <a:lstStyle/>
          <a:p>
            <a:pPr algn="just">
              <a:lnSpc>
                <a:spcPct val="106000"/>
              </a:lnSpc>
              <a:spcAft>
                <a:spcPts val="800"/>
              </a:spcAft>
            </a:pPr>
            <a:r>
              <a:rPr lang="vi-VN" sz="2500" i="1" dirty="0">
                <a:effectLst/>
                <a:latin typeface="Times New Roman" panose="02020603050405020304" pitchFamily="18" charset="0"/>
                <a:ea typeface="Times New Roman" panose="02020603050405020304" pitchFamily="18" charset="0"/>
              </a:rPr>
              <a:t>- Sự kết hợp giữa hư cấu và phi hư cấu</a:t>
            </a:r>
            <a:r>
              <a:rPr lang="vi-VN" sz="2500" dirty="0">
                <a:effectLst/>
                <a:latin typeface="Times New Roman" panose="02020603050405020304" pitchFamily="18" charset="0"/>
                <a:ea typeface="Times New Roman" panose="02020603050405020304" pitchFamily="18" charset="0"/>
              </a:rPr>
              <a:t> có thể giúp thể hiện tính cách của nhân vật một cách phong phú và đa chiều hơn. Việc sử dụng các chi tiết hư cấu có thể giúp tác giả tạo ra những tình huống hoặc sự kiện đặc biệt để thử thách nhân vật, từ đó thể hiện tính cách, suy nghĩ, hành động và quan điểm của Cai Tuất. </a:t>
            </a:r>
            <a:endParaRPr lang="vi-VN" sz="25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2500" dirty="0">
                <a:effectLst/>
                <a:latin typeface="Times New Roman" panose="02020603050405020304" pitchFamily="18" charset="0"/>
                <a:ea typeface="Times New Roman" panose="02020603050405020304" pitchFamily="18" charset="0"/>
              </a:rPr>
              <a:t> </a:t>
            </a:r>
            <a:endParaRPr lang="vi-VN" sz="25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9208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EB9A23-ECDB-A166-8684-7C5233A663F1}"/>
              </a:ext>
            </a:extLst>
          </p:cNvPr>
          <p:cNvSpPr>
            <a:spLocks noGrp="1"/>
          </p:cNvSpPr>
          <p:nvPr>
            <p:ph type="body" idx="1"/>
          </p:nvPr>
        </p:nvSpPr>
        <p:spPr/>
        <p:txBody>
          <a:bodyPr/>
          <a:lstStyle/>
          <a:p>
            <a:endParaRPr lang="vi-VN"/>
          </a:p>
        </p:txBody>
      </p:sp>
      <p:sp>
        <p:nvSpPr>
          <p:cNvPr id="3" name="Title 2">
            <a:extLst>
              <a:ext uri="{FF2B5EF4-FFF2-40B4-BE49-F238E27FC236}">
                <a16:creationId xmlns:a16="http://schemas.microsoft.com/office/drawing/2014/main" id="{D2DCCA03-6F03-725B-23F8-8B65C6A37149}"/>
              </a:ext>
            </a:extLst>
          </p:cNvPr>
          <p:cNvSpPr>
            <a:spLocks noGrp="1"/>
          </p:cNvSpPr>
          <p:nvPr>
            <p:ph type="ctrTitle"/>
          </p:nvPr>
        </p:nvSpPr>
        <p:spPr>
          <a:xfrm>
            <a:off x="707695" y="143893"/>
            <a:ext cx="7728558" cy="1459440"/>
          </a:xfrm>
          <a:solidFill>
            <a:srgbClr val="FFFF00"/>
          </a:solidFill>
        </p:spPr>
        <p:txBody>
          <a:bodyPr/>
          <a:lstStyle/>
          <a:p>
            <a:pPr algn="l"/>
            <a:r>
              <a:rPr lang="vi-VN" sz="2200" b="1" dirty="0">
                <a:solidFill>
                  <a:schemeClr val="accent5">
                    <a:lumMod val="75000"/>
                  </a:schemeClr>
                </a:solidFill>
                <a:effectLst/>
                <a:latin typeface="Times New Roman" panose="02020603050405020304" pitchFamily="18" charset="0"/>
                <a:ea typeface="Times New Roman" panose="02020603050405020304" pitchFamily="18" charset="0"/>
              </a:rPr>
              <a:t>4. Bình luận về cách lựa chọn hành động của Cai Tuất ở cuối văn bản. Tác phẩm giúp bạn hiểu thêm điều về ý thức và khát vọng tự cường dân tộc của danh nhân Việt Nam vào đầu thế kỉ XX là: </a:t>
            </a:r>
            <a:br>
              <a:rPr lang="vi-VN" sz="2200" dirty="0">
                <a:solidFill>
                  <a:schemeClr val="accent5">
                    <a:lumMod val="75000"/>
                  </a:schemeClr>
                </a:solidFill>
                <a:effectLst/>
                <a:latin typeface="Calibri" panose="020F0502020204030204" pitchFamily="34" charset="0"/>
                <a:ea typeface="Calibri" panose="020F0502020204030204" pitchFamily="34" charset="0"/>
              </a:rPr>
            </a:br>
            <a:endParaRPr lang="vi-VN" sz="2200" dirty="0">
              <a:solidFill>
                <a:schemeClr val="accent5">
                  <a:lumMod val="75000"/>
                </a:schemeClr>
              </a:solidFill>
            </a:endParaRPr>
          </a:p>
        </p:txBody>
      </p:sp>
      <p:sp>
        <p:nvSpPr>
          <p:cNvPr id="5" name="TextBox 4">
            <a:extLst>
              <a:ext uri="{FF2B5EF4-FFF2-40B4-BE49-F238E27FC236}">
                <a16:creationId xmlns:a16="http://schemas.microsoft.com/office/drawing/2014/main" id="{5C42DDCF-4A2E-C492-27AD-9767DB491126}"/>
              </a:ext>
            </a:extLst>
          </p:cNvPr>
          <p:cNvSpPr txBox="1"/>
          <p:nvPr/>
        </p:nvSpPr>
        <p:spPr>
          <a:xfrm>
            <a:off x="97038" y="1728300"/>
            <a:ext cx="8949872" cy="3870675"/>
          </a:xfrm>
          <a:prstGeom prst="rect">
            <a:avLst/>
          </a:prstGeom>
          <a:solidFill>
            <a:schemeClr val="tx1"/>
          </a:solidFill>
        </p:spPr>
        <p:txBody>
          <a:bodyPr wrap="square">
            <a:spAutoFit/>
          </a:bodyPr>
          <a:lstStyle/>
          <a:p>
            <a:pPr algn="just">
              <a:lnSpc>
                <a:spcPct val="106000"/>
              </a:lnSpc>
              <a:spcAft>
                <a:spcPts val="800"/>
              </a:spcAft>
            </a:pPr>
            <a:r>
              <a:rPr lang="vi-VN" sz="2000" dirty="0">
                <a:effectLst/>
                <a:latin typeface="Times New Roman" panose="02020603050405020304" pitchFamily="18" charset="0"/>
                <a:ea typeface="Times New Roman" panose="02020603050405020304" pitchFamily="18" charset="0"/>
              </a:rPr>
              <a:t>- Cuối văn bản, Cai Tuất đã lựa chọn “châm lửa đốt những thùng dầu bao quanh thành chiến lũy”. Cách lựa chọn hành động của Cai Tuất thể hiện ông là một người có tấm lòng yêu nước sâu sắc, khó thay đổi, khó có thể phai mờ được bởi lợi ích hay tiền tài. Ông có thể mất hết tất cả, đánh đổi cả sự nghiệp mà ông đã gây dựng nhưng không thể mất đi được lòng trung trinh và đất nước.</a:t>
            </a:r>
            <a:endParaRPr lang="vi-VN" sz="20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2000" dirty="0">
                <a:effectLst/>
                <a:latin typeface="Times New Roman" panose="02020603050405020304" pitchFamily="18" charset="0"/>
                <a:ea typeface="Times New Roman" panose="02020603050405020304" pitchFamily="18" charset="0"/>
              </a:rPr>
              <a:t>- Qua hành động đó của nhân vật Cai Tuất, có thể thấy được ý thức và khát vọng tự cường dân tộc của danh nhân Việt Nam vào đầu thế kỉ XX là vô cùng sâu sắc. Họ đều là những người con mang trong mình lòng yêu quê hương, đất nước lớn lao, trong họ luôn đau đáu làm sao để dân tộc mình không phải bó tay, chịu cảnh lệ thuộc vào hàng hóa của tư bản Pháp, họ luôn mang tinh thần “Người Việt xài hàng Việt”. </a:t>
            </a:r>
            <a:endParaRPr lang="vi-VN" sz="20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2000" dirty="0">
                <a:effectLst/>
                <a:latin typeface="Times New Roman" panose="02020603050405020304" pitchFamily="18" charset="0"/>
                <a:ea typeface="Times New Roman" panose="02020603050405020304" pitchFamily="18" charset="0"/>
              </a:rPr>
              <a:t> </a:t>
            </a:r>
            <a:endParaRPr lang="vi-VN"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22253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1E3E37-D59D-BBFE-9F42-3D56EDAE5096}"/>
              </a:ext>
            </a:extLst>
          </p:cNvPr>
          <p:cNvSpPr>
            <a:spLocks noGrp="1"/>
          </p:cNvSpPr>
          <p:nvPr>
            <p:ph type="body" idx="1"/>
          </p:nvPr>
        </p:nvSpPr>
        <p:spPr/>
        <p:txBody>
          <a:bodyPr/>
          <a:lstStyle/>
          <a:p>
            <a:endParaRPr lang="vi-VN"/>
          </a:p>
        </p:txBody>
      </p:sp>
      <p:sp>
        <p:nvSpPr>
          <p:cNvPr id="3" name="Title 2">
            <a:extLst>
              <a:ext uri="{FF2B5EF4-FFF2-40B4-BE49-F238E27FC236}">
                <a16:creationId xmlns:a16="http://schemas.microsoft.com/office/drawing/2014/main" id="{F2330D27-F488-B517-CEF8-B609CC3DE288}"/>
              </a:ext>
            </a:extLst>
          </p:cNvPr>
          <p:cNvSpPr>
            <a:spLocks noGrp="1"/>
          </p:cNvSpPr>
          <p:nvPr>
            <p:ph type="ctrTitle"/>
          </p:nvPr>
        </p:nvSpPr>
        <p:spPr>
          <a:xfrm>
            <a:off x="673274" y="67730"/>
            <a:ext cx="7797452" cy="1118247"/>
          </a:xfrm>
          <a:solidFill>
            <a:srgbClr val="FFFF00"/>
          </a:solidFill>
        </p:spPr>
        <p:txBody>
          <a:bodyPr/>
          <a:lstStyle/>
          <a:p>
            <a:r>
              <a:rPr lang="vi-VN" sz="3000" b="1" dirty="0">
                <a:solidFill>
                  <a:schemeClr val="accent5">
                    <a:lumMod val="75000"/>
                  </a:schemeClr>
                </a:solidFill>
                <a:effectLst/>
                <a:latin typeface="Times New Roman" panose="02020603050405020304" pitchFamily="18" charset="0"/>
                <a:ea typeface="Times New Roman" panose="02020603050405020304" pitchFamily="18" charset="0"/>
              </a:rPr>
              <a:t>5. Những dấu hiệu giúp bạn nhận biết văn bản </a:t>
            </a:r>
            <a:r>
              <a:rPr lang="vi-VN" sz="3000" b="1" i="1" dirty="0">
                <a:solidFill>
                  <a:schemeClr val="accent5">
                    <a:lumMod val="75000"/>
                  </a:schemeClr>
                </a:solidFill>
                <a:effectLst/>
                <a:latin typeface="Times New Roman" panose="02020603050405020304" pitchFamily="18" charset="0"/>
                <a:ea typeface="Times New Roman" panose="02020603050405020304" pitchFamily="18" charset="0"/>
              </a:rPr>
              <a:t>Xà bông “Con Vịt</a:t>
            </a:r>
            <a:r>
              <a:rPr lang="vi-VN" sz="3000" b="1" dirty="0">
                <a:solidFill>
                  <a:schemeClr val="accent5">
                    <a:lumMod val="75000"/>
                  </a:schemeClr>
                </a:solidFill>
                <a:effectLst/>
                <a:latin typeface="Times New Roman" panose="02020603050405020304" pitchFamily="18" charset="0"/>
                <a:ea typeface="Times New Roman" panose="02020603050405020304" pitchFamily="18" charset="0"/>
              </a:rPr>
              <a:t>” thuộc thể loại truyện kí.</a:t>
            </a:r>
            <a:br>
              <a:rPr lang="vi-VN" sz="3000" dirty="0">
                <a:solidFill>
                  <a:schemeClr val="accent5">
                    <a:lumMod val="75000"/>
                  </a:schemeClr>
                </a:solidFill>
                <a:effectLst/>
                <a:latin typeface="Calibri" panose="020F0502020204030204" pitchFamily="34" charset="0"/>
                <a:ea typeface="Calibri" panose="020F0502020204030204" pitchFamily="34" charset="0"/>
              </a:rPr>
            </a:br>
            <a:endParaRPr lang="vi-VN" sz="3000" dirty="0">
              <a:solidFill>
                <a:schemeClr val="accent5">
                  <a:lumMod val="75000"/>
                </a:schemeClr>
              </a:solidFill>
            </a:endParaRPr>
          </a:p>
        </p:txBody>
      </p:sp>
      <p:sp>
        <p:nvSpPr>
          <p:cNvPr id="5" name="TextBox 4">
            <a:extLst>
              <a:ext uri="{FF2B5EF4-FFF2-40B4-BE49-F238E27FC236}">
                <a16:creationId xmlns:a16="http://schemas.microsoft.com/office/drawing/2014/main" id="{56673531-0416-EC1F-29BE-9051F361E437}"/>
              </a:ext>
            </a:extLst>
          </p:cNvPr>
          <p:cNvSpPr txBox="1"/>
          <p:nvPr/>
        </p:nvSpPr>
        <p:spPr>
          <a:xfrm>
            <a:off x="106471" y="1290180"/>
            <a:ext cx="8931057" cy="3756926"/>
          </a:xfrm>
          <a:prstGeom prst="rect">
            <a:avLst/>
          </a:prstGeom>
          <a:solidFill>
            <a:schemeClr val="tx1"/>
          </a:solidFill>
        </p:spPr>
        <p:txBody>
          <a:bodyPr wrap="square">
            <a:spAutoFit/>
          </a:bodyPr>
          <a:lstStyle/>
          <a:p>
            <a:pPr algn="just">
              <a:lnSpc>
                <a:spcPct val="106000"/>
              </a:lnSpc>
              <a:spcAft>
                <a:spcPts val="800"/>
              </a:spcAft>
            </a:pPr>
            <a:r>
              <a:rPr lang="vi-VN" sz="1900" dirty="0">
                <a:effectLst/>
                <a:latin typeface="Times New Roman" panose="02020603050405020304" pitchFamily="18" charset="0"/>
                <a:ea typeface="Times New Roman" panose="02020603050405020304" pitchFamily="18" charset="0"/>
              </a:rPr>
              <a:t>- Tác giả dùng lối kể chuyện rất thực tế và chi tiết về các sự kiện và hành động của nhân vật, mô tả rõ ràng những tình huống trong câu chuyện. Đồng thời, tác giả thường sử dụng ngôn ngữ dễ hiểu, gần gũi, không sử dụng những từ ngữ khó hiểu hoặc ngôn ngữ chuyên ngành.</a:t>
            </a:r>
            <a:endParaRPr lang="vi-VN" sz="19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1900" dirty="0">
                <a:effectLst/>
                <a:latin typeface="Times New Roman" panose="02020603050405020304" pitchFamily="18" charset="0"/>
                <a:ea typeface="Times New Roman" panose="02020603050405020304" pitchFamily="18" charset="0"/>
              </a:rPr>
              <a:t>- Văn bản thường mang tính cảm động và sâu sắc về mặt tâm lý, giúp độc giả suy ngẫm về cuộc sống và con người.</a:t>
            </a:r>
            <a:endParaRPr lang="vi-VN" sz="1900" dirty="0">
              <a:effectLst/>
              <a:latin typeface="Calibri" panose="020F0502020204030204" pitchFamily="34" charset="0"/>
              <a:ea typeface="Calibri" panose="020F0502020204030204" pitchFamily="34" charset="0"/>
            </a:endParaRPr>
          </a:p>
          <a:p>
            <a:pPr algn="just">
              <a:lnSpc>
                <a:spcPct val="106000"/>
              </a:lnSpc>
              <a:spcAft>
                <a:spcPts val="800"/>
              </a:spcAft>
            </a:pPr>
            <a:r>
              <a:rPr lang="vi-VN" sz="1900" dirty="0">
                <a:effectLst/>
                <a:latin typeface="Times New Roman" panose="02020603050405020304" pitchFamily="18" charset="0"/>
                <a:ea typeface="Times New Roman" panose="02020603050405020304" pitchFamily="18" charset="0"/>
              </a:rPr>
              <a:t>- Đề tài chủ yếu về cuộc sống và con người, đi sâu miêu tả số phận của những con người trong xã hội phong kiến cũ.</a:t>
            </a:r>
            <a:endParaRPr lang="vi-VN" sz="1900" dirty="0">
              <a:effectLst/>
              <a:latin typeface="Calibri" panose="020F0502020204030204" pitchFamily="34" charset="0"/>
              <a:ea typeface="Calibri" panose="020F0502020204030204" pitchFamily="34" charset="0"/>
            </a:endParaRPr>
          </a:p>
          <a:p>
            <a:r>
              <a:rPr lang="vi-VN" sz="1900" kern="0" dirty="0">
                <a:effectLst/>
                <a:latin typeface="Times New Roman" panose="02020603050405020304" pitchFamily="18" charset="0"/>
                <a:ea typeface="Times New Roman" panose="02020603050405020304" pitchFamily="18" charset="0"/>
              </a:rPr>
              <a:t> - Nội dung chan chứa tinh thần nhân đạo: yêu thương, trân trọng những tình cảm, phẩm chất đẹp đẽ, tố cáo những gì xấu xa, tàn ác, chà đạp lên cuộc sống của những người bình thường. Đồng thời ca ngợi, trân trọng tình cảm tốt đẹp, phẩm chất tốt đẹp của con người.</a:t>
            </a:r>
            <a:endParaRPr lang="vi-VN" sz="1900" dirty="0"/>
          </a:p>
        </p:txBody>
      </p:sp>
    </p:spTree>
    <p:extLst>
      <p:ext uri="{BB962C8B-B14F-4D97-AF65-F5344CB8AC3E}">
        <p14:creationId xmlns:p14="http://schemas.microsoft.com/office/powerpoint/2010/main" val="2683172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928242B-ECFA-B0D3-57F3-FA4D041D5704}"/>
              </a:ext>
            </a:extLst>
          </p:cNvPr>
          <p:cNvSpPr txBox="1">
            <a:spLocks/>
          </p:cNvSpPr>
          <p:nvPr/>
        </p:nvSpPr>
        <p:spPr>
          <a:xfrm flipH="1">
            <a:off x="3716464" y="1957974"/>
            <a:ext cx="4842933" cy="228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Amatic SC"/>
              <a:buNone/>
              <a:defRPr sz="6000" b="1" i="0" u="none" strike="noStrike" cap="none">
                <a:solidFill>
                  <a:schemeClr val="lt1"/>
                </a:solidFill>
                <a:latin typeface="Amatic SC"/>
                <a:ea typeface="Amatic SC"/>
                <a:cs typeface="Amatic SC"/>
                <a:sym typeface="Amatic SC"/>
              </a:defRPr>
            </a:lvl1pPr>
            <a:lvl2pPr marR="0" lvl="1"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2pPr>
            <a:lvl3pPr marR="0" lvl="2"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3pPr>
            <a:lvl4pPr marR="0" lvl="3"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4pPr>
            <a:lvl5pPr marR="0" lvl="4"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5pPr>
            <a:lvl6pPr marR="0" lvl="5"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6pPr>
            <a:lvl7pPr marR="0" lvl="6"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7pPr>
            <a:lvl8pPr marR="0" lvl="7"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8pPr>
            <a:lvl9pPr marR="0" lvl="8"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9pPr>
          </a:lstStyle>
          <a:p>
            <a:pPr algn="ctr"/>
            <a:r>
              <a:rPr lang="en-US" sz="7000" dirty="0">
                <a:solidFill>
                  <a:srgbClr val="0070C0"/>
                </a:solidFill>
              </a:rPr>
              <a:t>LUYỆN TẬP</a:t>
            </a:r>
            <a:endParaRPr lang="vi-VN" sz="7000" dirty="0">
              <a:solidFill>
                <a:srgbClr val="0070C0"/>
              </a:solidFill>
            </a:endParaRPr>
          </a:p>
        </p:txBody>
      </p:sp>
      <p:sp>
        <p:nvSpPr>
          <p:cNvPr id="6" name="Title 1">
            <a:extLst>
              <a:ext uri="{FF2B5EF4-FFF2-40B4-BE49-F238E27FC236}">
                <a16:creationId xmlns:a16="http://schemas.microsoft.com/office/drawing/2014/main" id="{762E32ED-A559-322A-A610-28C4E1A8AA55}"/>
              </a:ext>
            </a:extLst>
          </p:cNvPr>
          <p:cNvSpPr txBox="1">
            <a:spLocks/>
          </p:cNvSpPr>
          <p:nvPr/>
        </p:nvSpPr>
        <p:spPr>
          <a:xfrm flipH="1">
            <a:off x="225641" y="1186570"/>
            <a:ext cx="2717800" cy="2203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Amatic SC"/>
              <a:buNone/>
              <a:defRPr sz="6000" b="1" i="0" u="none" strike="noStrike" cap="none">
                <a:solidFill>
                  <a:schemeClr val="lt1"/>
                </a:solidFill>
                <a:latin typeface="Amatic SC"/>
                <a:ea typeface="Amatic SC"/>
                <a:cs typeface="Amatic SC"/>
                <a:sym typeface="Amatic SC"/>
              </a:defRPr>
            </a:lvl1pPr>
            <a:lvl2pPr marR="0" lvl="1"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2pPr>
            <a:lvl3pPr marR="0" lvl="2"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3pPr>
            <a:lvl4pPr marR="0" lvl="3"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4pPr>
            <a:lvl5pPr marR="0" lvl="4"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5pPr>
            <a:lvl6pPr marR="0" lvl="5"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6pPr>
            <a:lvl7pPr marR="0" lvl="6"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7pPr>
            <a:lvl8pPr marR="0" lvl="7"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8pPr>
            <a:lvl9pPr marR="0" lvl="8"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9pPr>
          </a:lstStyle>
          <a:p>
            <a:pPr algn="ctr"/>
            <a:r>
              <a:rPr lang="en-US" sz="5000" dirty="0">
                <a:solidFill>
                  <a:srgbClr val="0070C0"/>
                </a:solidFill>
                <a:latin typeface="+mj-lt"/>
              </a:rPr>
              <a:t>III.</a:t>
            </a:r>
            <a:endParaRPr lang="vi-VN" sz="5000" dirty="0">
              <a:solidFill>
                <a:srgbClr val="0070C0"/>
              </a:solidFill>
              <a:latin typeface="+mj-lt"/>
            </a:endParaRPr>
          </a:p>
        </p:txBody>
      </p:sp>
    </p:spTree>
    <p:extLst>
      <p:ext uri="{BB962C8B-B14F-4D97-AF65-F5344CB8AC3E}">
        <p14:creationId xmlns:p14="http://schemas.microsoft.com/office/powerpoint/2010/main" val="3900760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a:extLst>
              <a:ext uri="{FF2B5EF4-FFF2-40B4-BE49-F238E27FC236}">
                <a16:creationId xmlns:a16="http://schemas.microsoft.com/office/drawing/2014/main" id="{C57839DC-EB3C-E533-DA47-4BC0BCF809BE}"/>
              </a:ext>
            </a:extLst>
          </p:cNvPr>
          <p:cNvGrpSpPr/>
          <p:nvPr/>
        </p:nvGrpSpPr>
        <p:grpSpPr>
          <a:xfrm>
            <a:off x="1305401" y="1811385"/>
            <a:ext cx="6847215" cy="2410916"/>
            <a:chOff x="2393925" y="1960368"/>
            <a:chExt cx="9129619" cy="3214555"/>
          </a:xfrm>
        </p:grpSpPr>
        <p:sp>
          <p:nvSpPr>
            <p:cNvPr id="5" name="文本框 23">
              <a:extLst>
                <a:ext uri="{FF2B5EF4-FFF2-40B4-BE49-F238E27FC236}">
                  <a16:creationId xmlns:a16="http://schemas.microsoft.com/office/drawing/2014/main" id="{51F0B97E-338D-9E85-4548-EBA9ED49F90C}"/>
                </a:ext>
              </a:extLst>
            </p:cNvPr>
            <p:cNvSpPr txBox="1"/>
            <p:nvPr/>
          </p:nvSpPr>
          <p:spPr>
            <a:xfrm>
              <a:off x="2393925" y="1960368"/>
              <a:ext cx="9051147" cy="3214555"/>
            </a:xfrm>
            <a:prstGeom prst="rect">
              <a:avLst/>
            </a:prstGeom>
            <a:noFill/>
          </p:spPr>
          <p:txBody>
            <a:bodyPr vert="horz" wrap="square" rtlCol="0">
              <a:spAutoFit/>
            </a:bodyPr>
            <a:lstStyle/>
            <a:p>
              <a:pPr algn="just">
                <a:spcAft>
                  <a:spcPts val="800"/>
                </a:spcAft>
              </a:pPr>
              <a:r>
                <a:rPr lang="en-US" sz="3600" dirty="0">
                  <a:solidFill>
                    <a:srgbClr val="FF3399"/>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vi-VN" sz="3600" dirty="0">
                  <a:solidFill>
                    <a:srgbClr val="FF3399"/>
                  </a:solidFill>
                  <a:effectLst/>
                  <a:latin typeface="Times New Roman" panose="02020603050405020304" pitchFamily="18" charset="0"/>
                  <a:ea typeface="Times New Roman" panose="02020603050405020304" pitchFamily="18" charset="0"/>
                  <a:cs typeface="Times New Roman" panose="02020603050405020304" pitchFamily="18" charset="0"/>
                </a:rPr>
                <a:t>sưu tầm một đoạn truyện kí viết về đề tài người nông dân hoặc có đan xen vào lòng yêu đất nước.</a:t>
              </a:r>
              <a:endParaRPr lang="vi-VN" sz="3600" dirty="0">
                <a:solidFill>
                  <a:srgbClr val="FF339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800"/>
                </a:spcAft>
              </a:pPr>
              <a:endParaRPr lang="en-US" sz="3600" dirty="0">
                <a:solidFill>
                  <a:srgbClr val="FF339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图片 26">
              <a:extLst>
                <a:ext uri="{FF2B5EF4-FFF2-40B4-BE49-F238E27FC236}">
                  <a16:creationId xmlns:a16="http://schemas.microsoft.com/office/drawing/2014/main" id="{F2AB92F6-542B-B08D-9096-829D6BCFF03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76603" t="67429" r="1709" b="8793"/>
            <a:stretch/>
          </p:blipFill>
          <p:spPr>
            <a:xfrm>
              <a:off x="11051571" y="4483127"/>
              <a:ext cx="471973" cy="691796"/>
            </a:xfrm>
            <a:prstGeom prst="rect">
              <a:avLst/>
            </a:prstGeom>
          </p:spPr>
        </p:pic>
      </p:grpSp>
      <p:pic>
        <p:nvPicPr>
          <p:cNvPr id="8" name="图片 8">
            <a:extLst>
              <a:ext uri="{FF2B5EF4-FFF2-40B4-BE49-F238E27FC236}">
                <a16:creationId xmlns:a16="http://schemas.microsoft.com/office/drawing/2014/main" id="{1A400AF0-5610-2EE1-C3A8-9FF2F8F56B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843" y="349771"/>
            <a:ext cx="843558" cy="843558"/>
          </a:xfrm>
          <a:prstGeom prst="rect">
            <a:avLst/>
          </a:prstGeom>
        </p:spPr>
      </p:pic>
      <p:grpSp>
        <p:nvGrpSpPr>
          <p:cNvPr id="9" name="组合 5">
            <a:extLst>
              <a:ext uri="{FF2B5EF4-FFF2-40B4-BE49-F238E27FC236}">
                <a16:creationId xmlns:a16="http://schemas.microsoft.com/office/drawing/2014/main" id="{81FB5C87-B313-E72A-8BF3-3234535E3BAA}"/>
              </a:ext>
            </a:extLst>
          </p:cNvPr>
          <p:cNvGrpSpPr>
            <a:grpSpLocks/>
          </p:cNvGrpSpPr>
          <p:nvPr/>
        </p:nvGrpSpPr>
        <p:grpSpPr bwMode="auto">
          <a:xfrm>
            <a:off x="1187265" y="382285"/>
            <a:ext cx="6788361" cy="1103002"/>
            <a:chOff x="691379" y="265160"/>
            <a:chExt cx="9051213" cy="1470676"/>
          </a:xfrm>
        </p:grpSpPr>
        <p:sp>
          <p:nvSpPr>
            <p:cNvPr id="10" name="TextBox 12">
              <a:extLst>
                <a:ext uri="{FF2B5EF4-FFF2-40B4-BE49-F238E27FC236}">
                  <a16:creationId xmlns:a16="http://schemas.microsoft.com/office/drawing/2014/main" id="{0FD332AE-8F5F-DEF0-9F44-E5A9665619AC}"/>
                </a:ext>
              </a:extLst>
            </p:cNvPr>
            <p:cNvSpPr txBox="1">
              <a:spLocks noChangeArrowheads="1"/>
            </p:cNvSpPr>
            <p:nvPr/>
          </p:nvSpPr>
          <p:spPr bwMode="auto">
            <a:xfrm>
              <a:off x="691379" y="265160"/>
              <a:ext cx="9051213" cy="94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a:solidFill>
                    <a:srgbClr val="ED7D31">
                      <a:lumMod val="50000"/>
                    </a:srgbClr>
                  </a:solidFill>
                  <a:latin typeface="Times New Roman" panose="02020603050405020304" pitchFamily="18" charset="0"/>
                  <a:ea typeface="字魂73号-江南手书" panose="00000500000000000000" pitchFamily="2" charset="-122"/>
                  <a:cs typeface="Times New Roman" panose="02020603050405020304" pitchFamily="18" charset="0"/>
                </a:rPr>
                <a:t>NHIỆM VỤ</a:t>
              </a:r>
              <a:endParaRPr kumimoji="0" lang="zh-CN" altLang="zh-CN" sz="40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字魂73号-江南手书" panose="00000500000000000000" pitchFamily="2" charset="-122"/>
                <a:cs typeface="Times New Roman" panose="02020603050405020304" pitchFamily="18" charset="0"/>
              </a:endParaRPr>
            </a:p>
          </p:txBody>
        </p:sp>
        <p:sp>
          <p:nvSpPr>
            <p:cNvPr id="11" name="矩形 8">
              <a:extLst>
                <a:ext uri="{FF2B5EF4-FFF2-40B4-BE49-F238E27FC236}">
                  <a16:creationId xmlns:a16="http://schemas.microsoft.com/office/drawing/2014/main" id="{02895007-6CF5-20F7-ADFB-AB216107A023}"/>
                </a:ext>
              </a:extLst>
            </p:cNvPr>
            <p:cNvSpPr>
              <a:spLocks noChangeArrowheads="1"/>
            </p:cNvSpPr>
            <p:nvPr/>
          </p:nvSpPr>
          <p:spPr bwMode="auto">
            <a:xfrm>
              <a:off x="857256" y="791984"/>
              <a:ext cx="2571768" cy="94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srgbClr val="ED7D31">
                    <a:lumMod val="50000"/>
                  </a:srgbClr>
                </a:solidFill>
                <a:effectLst/>
                <a:uLnTx/>
                <a:uFillTx/>
                <a:latin typeface="字魂73号-江南手书" panose="00000500000000000000" pitchFamily="2" charset="-122"/>
                <a:ea typeface="字魂73号-江南手书" panose="00000500000000000000" pitchFamily="2" charset="-122"/>
                <a:cs typeface="+mn-cs"/>
              </a:endParaRPr>
            </a:p>
          </p:txBody>
        </p:sp>
      </p:grpSp>
    </p:spTree>
    <p:extLst>
      <p:ext uri="{BB962C8B-B14F-4D97-AF65-F5344CB8AC3E}">
        <p14:creationId xmlns:p14="http://schemas.microsoft.com/office/powerpoint/2010/main" val="42186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A628F7-761B-87A7-E561-9F5208BB3534}"/>
              </a:ext>
            </a:extLst>
          </p:cNvPr>
          <p:cNvSpPr>
            <a:spLocks noGrp="1"/>
          </p:cNvSpPr>
          <p:nvPr>
            <p:ph type="subTitle" idx="1"/>
          </p:nvPr>
        </p:nvSpPr>
        <p:spPr/>
        <p:txBody>
          <a:bodyPr/>
          <a:lstStyle/>
          <a:p>
            <a:endParaRPr lang="vi-VN"/>
          </a:p>
        </p:txBody>
      </p:sp>
      <p:sp>
        <p:nvSpPr>
          <p:cNvPr id="5" name="Title 1">
            <a:extLst>
              <a:ext uri="{FF2B5EF4-FFF2-40B4-BE49-F238E27FC236}">
                <a16:creationId xmlns:a16="http://schemas.microsoft.com/office/drawing/2014/main" id="{35229442-1942-B4FE-A749-9C1CF1719BAB}"/>
              </a:ext>
            </a:extLst>
          </p:cNvPr>
          <p:cNvSpPr txBox="1">
            <a:spLocks/>
          </p:cNvSpPr>
          <p:nvPr/>
        </p:nvSpPr>
        <p:spPr>
          <a:xfrm flipH="1">
            <a:off x="3742486" y="1519562"/>
            <a:ext cx="4842933" cy="228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Amatic SC"/>
              <a:buNone/>
              <a:defRPr sz="6000" b="1" i="0" u="none" strike="noStrike" cap="none">
                <a:solidFill>
                  <a:schemeClr val="lt1"/>
                </a:solidFill>
                <a:latin typeface="Amatic SC"/>
                <a:ea typeface="Amatic SC"/>
                <a:cs typeface="Amatic SC"/>
                <a:sym typeface="Amatic SC"/>
              </a:defRPr>
            </a:lvl1pPr>
            <a:lvl2pPr marR="0" lvl="1"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2pPr>
            <a:lvl3pPr marR="0" lvl="2"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3pPr>
            <a:lvl4pPr marR="0" lvl="3"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4pPr>
            <a:lvl5pPr marR="0" lvl="4"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5pPr>
            <a:lvl6pPr marR="0" lvl="5"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6pPr>
            <a:lvl7pPr marR="0" lvl="6"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7pPr>
            <a:lvl8pPr marR="0" lvl="7"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8pPr>
            <a:lvl9pPr marR="0" lvl="8"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9pPr>
          </a:lstStyle>
          <a:p>
            <a:pPr algn="ctr"/>
            <a:r>
              <a:rPr lang="en-US" sz="7000" dirty="0">
                <a:solidFill>
                  <a:srgbClr val="0070C0"/>
                </a:solidFill>
              </a:rPr>
              <a:t>VẬN DỤNG</a:t>
            </a:r>
          </a:p>
          <a:p>
            <a:pPr algn="ctr"/>
            <a:r>
              <a:rPr lang="en-US" sz="7000" dirty="0">
                <a:solidFill>
                  <a:srgbClr val="0070C0"/>
                </a:solidFill>
              </a:rPr>
              <a:t>LIÊN HÊ</a:t>
            </a:r>
          </a:p>
          <a:p>
            <a:pPr algn="ctr"/>
            <a:endParaRPr lang="vi-VN" sz="7000" dirty="0">
              <a:solidFill>
                <a:srgbClr val="0070C0"/>
              </a:solidFill>
            </a:endParaRPr>
          </a:p>
        </p:txBody>
      </p:sp>
      <p:sp>
        <p:nvSpPr>
          <p:cNvPr id="6" name="Title 1">
            <a:extLst>
              <a:ext uri="{FF2B5EF4-FFF2-40B4-BE49-F238E27FC236}">
                <a16:creationId xmlns:a16="http://schemas.microsoft.com/office/drawing/2014/main" id="{8133DA0D-0C2A-FA84-D638-EE86B4EC1213}"/>
              </a:ext>
            </a:extLst>
          </p:cNvPr>
          <p:cNvSpPr txBox="1">
            <a:spLocks/>
          </p:cNvSpPr>
          <p:nvPr/>
        </p:nvSpPr>
        <p:spPr>
          <a:xfrm flipH="1">
            <a:off x="262249" y="1020087"/>
            <a:ext cx="2717800" cy="2203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Amatic SC"/>
              <a:buNone/>
              <a:defRPr sz="6000" b="1" i="0" u="none" strike="noStrike" cap="none">
                <a:solidFill>
                  <a:schemeClr val="lt1"/>
                </a:solidFill>
                <a:latin typeface="Amatic SC"/>
                <a:ea typeface="Amatic SC"/>
                <a:cs typeface="Amatic SC"/>
                <a:sym typeface="Amatic SC"/>
              </a:defRPr>
            </a:lvl1pPr>
            <a:lvl2pPr marR="0" lvl="1"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2pPr>
            <a:lvl3pPr marR="0" lvl="2"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3pPr>
            <a:lvl4pPr marR="0" lvl="3"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4pPr>
            <a:lvl5pPr marR="0" lvl="4"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5pPr>
            <a:lvl6pPr marR="0" lvl="5"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6pPr>
            <a:lvl7pPr marR="0" lvl="6"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7pPr>
            <a:lvl8pPr marR="0" lvl="7"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8pPr>
            <a:lvl9pPr marR="0" lvl="8"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9pPr>
          </a:lstStyle>
          <a:p>
            <a:pPr algn="ctr"/>
            <a:r>
              <a:rPr lang="en-US" sz="5000" dirty="0">
                <a:solidFill>
                  <a:srgbClr val="0070C0"/>
                </a:solidFill>
                <a:latin typeface="+mj-lt"/>
              </a:rPr>
              <a:t>IV.</a:t>
            </a:r>
            <a:endParaRPr lang="vi-VN" sz="5000" dirty="0">
              <a:solidFill>
                <a:srgbClr val="0070C0"/>
              </a:solidFill>
              <a:latin typeface="+mj-lt"/>
            </a:endParaRPr>
          </a:p>
        </p:txBody>
      </p:sp>
    </p:spTree>
    <p:extLst>
      <p:ext uri="{BB962C8B-B14F-4D97-AF65-F5344CB8AC3E}">
        <p14:creationId xmlns:p14="http://schemas.microsoft.com/office/powerpoint/2010/main" val="329073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
            <a:extLst>
              <a:ext uri="{FF2B5EF4-FFF2-40B4-BE49-F238E27FC236}">
                <a16:creationId xmlns:a16="http://schemas.microsoft.com/office/drawing/2014/main" id="{CAA3CFFD-145C-F55B-F2D6-91BE176836E1}"/>
              </a:ext>
            </a:extLst>
          </p:cNvPr>
          <p:cNvGrpSpPr/>
          <p:nvPr/>
        </p:nvGrpSpPr>
        <p:grpSpPr>
          <a:xfrm>
            <a:off x="815824" y="1239342"/>
            <a:ext cx="7512352" cy="2229393"/>
            <a:chOff x="2248233" y="2598741"/>
            <a:chExt cx="9275311" cy="2972524"/>
          </a:xfrm>
        </p:grpSpPr>
        <p:sp>
          <p:nvSpPr>
            <p:cNvPr id="4" name="文本框 23">
              <a:extLst>
                <a:ext uri="{FF2B5EF4-FFF2-40B4-BE49-F238E27FC236}">
                  <a16:creationId xmlns:a16="http://schemas.microsoft.com/office/drawing/2014/main" id="{571DBE3D-44E1-76FF-802F-ED28AC92510A}"/>
                </a:ext>
              </a:extLst>
            </p:cNvPr>
            <p:cNvSpPr txBox="1"/>
            <p:nvPr/>
          </p:nvSpPr>
          <p:spPr>
            <a:xfrm>
              <a:off x="2248233" y="2598741"/>
              <a:ext cx="9051146" cy="2972524"/>
            </a:xfrm>
            <a:prstGeom prst="rect">
              <a:avLst/>
            </a:prstGeom>
            <a:noFill/>
          </p:spPr>
          <p:txBody>
            <a:bodyPr vert="horz" wrap="square" rtlCol="0">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vi-VN" sz="3200" kern="0" dirty="0">
                  <a:solidFill>
                    <a:schemeClr val="accent2">
                      <a:lumMod val="50000"/>
                    </a:schemeClr>
                  </a:solidFill>
                  <a:effectLst/>
                  <a:latin typeface="Times New Roman" panose="02020603050405020304" pitchFamily="18" charset="0"/>
                  <a:ea typeface="Times New Roman" panose="02020603050405020304" pitchFamily="18" charset="0"/>
                </a:rPr>
                <a:t>    HS thực hành kể những trải nghiệm của bản thân trong học tập, cuộc sống để bày tỏ tình yêu quê hương, đất nước của mình.</a:t>
              </a:r>
              <a:endParaRPr kumimoji="0" lang="en-US" sz="3200" b="0" i="0" u="none" strike="noStrike" kern="1200" cap="none" spc="0" normalizeH="0" baseline="0" noProof="0" dirty="0">
                <a:ln>
                  <a:noFill/>
                </a:ln>
                <a:solidFill>
                  <a:schemeClr val="accent2">
                    <a:lumMod val="50000"/>
                  </a:schemeClr>
                </a:solidFill>
                <a:effectLst/>
                <a:uLnTx/>
                <a:uFillTx/>
                <a:latin typeface="Calibri" panose="020F0502020204030204" pitchFamily="34" charset="0"/>
                <a:ea typeface="Calibri" panose="020F0502020204030204" pitchFamily="34" charset="0"/>
                <a:cs typeface="+mn-cs"/>
              </a:endParaRPr>
            </a:p>
          </p:txBody>
        </p:sp>
        <p:pic>
          <p:nvPicPr>
            <p:cNvPr id="5" name="图片 26">
              <a:extLst>
                <a:ext uri="{FF2B5EF4-FFF2-40B4-BE49-F238E27FC236}">
                  <a16:creationId xmlns:a16="http://schemas.microsoft.com/office/drawing/2014/main" id="{8F18ED9A-973F-A568-252C-7597E4A9DD0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76603" t="67429" r="1709" b="8793"/>
            <a:stretch/>
          </p:blipFill>
          <p:spPr>
            <a:xfrm>
              <a:off x="11051571" y="4483127"/>
              <a:ext cx="471973" cy="691796"/>
            </a:xfrm>
            <a:prstGeom prst="rect">
              <a:avLst/>
            </a:prstGeom>
          </p:spPr>
        </p:pic>
      </p:grpSp>
      <p:pic>
        <p:nvPicPr>
          <p:cNvPr id="6" name="图片 1">
            <a:extLst>
              <a:ext uri="{FF2B5EF4-FFF2-40B4-BE49-F238E27FC236}">
                <a16:creationId xmlns:a16="http://schemas.microsoft.com/office/drawing/2014/main" id="{3C2C881D-AD3E-34EB-C829-E16D575539FC}"/>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61219" y="3612730"/>
            <a:ext cx="1366957" cy="1366957"/>
          </a:xfrm>
          <a:prstGeom prst="rect">
            <a:avLst/>
          </a:prstGeom>
        </p:spPr>
      </p:pic>
      <p:pic>
        <p:nvPicPr>
          <p:cNvPr id="7" name="图片 8">
            <a:extLst>
              <a:ext uri="{FF2B5EF4-FFF2-40B4-BE49-F238E27FC236}">
                <a16:creationId xmlns:a16="http://schemas.microsoft.com/office/drawing/2014/main" id="{86D25458-84A0-F871-F764-3D174E007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843" y="349771"/>
            <a:ext cx="843558" cy="843558"/>
          </a:xfrm>
          <a:prstGeom prst="rect">
            <a:avLst/>
          </a:prstGeom>
        </p:spPr>
      </p:pic>
      <p:grpSp>
        <p:nvGrpSpPr>
          <p:cNvPr id="8" name="组合 5">
            <a:extLst>
              <a:ext uri="{FF2B5EF4-FFF2-40B4-BE49-F238E27FC236}">
                <a16:creationId xmlns:a16="http://schemas.microsoft.com/office/drawing/2014/main" id="{689E7BDF-A4F7-8395-D384-FF0A26B81D17}"/>
              </a:ext>
            </a:extLst>
          </p:cNvPr>
          <p:cNvGrpSpPr>
            <a:grpSpLocks/>
          </p:cNvGrpSpPr>
          <p:nvPr/>
        </p:nvGrpSpPr>
        <p:grpSpPr bwMode="auto">
          <a:xfrm>
            <a:off x="1227501" y="456444"/>
            <a:ext cx="6788361" cy="1103002"/>
            <a:chOff x="691379" y="265160"/>
            <a:chExt cx="9051213" cy="1470676"/>
          </a:xfrm>
        </p:grpSpPr>
        <p:sp>
          <p:nvSpPr>
            <p:cNvPr id="9" name="TextBox 12">
              <a:extLst>
                <a:ext uri="{FF2B5EF4-FFF2-40B4-BE49-F238E27FC236}">
                  <a16:creationId xmlns:a16="http://schemas.microsoft.com/office/drawing/2014/main" id="{C5305C07-36AA-B28D-1238-5DFD0C822E88}"/>
                </a:ext>
              </a:extLst>
            </p:cNvPr>
            <p:cNvSpPr txBox="1">
              <a:spLocks noChangeArrowheads="1"/>
            </p:cNvSpPr>
            <p:nvPr/>
          </p:nvSpPr>
          <p:spPr bwMode="auto">
            <a:xfrm>
              <a:off x="691379" y="265160"/>
              <a:ext cx="9051213" cy="94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字魂73号-江南手书" panose="00000500000000000000" pitchFamily="2" charset="-122"/>
                  <a:cs typeface="Times New Roman" panose="02020603050405020304" pitchFamily="18" charset="0"/>
                </a:rPr>
                <a:t>NHIỆM VỤ</a:t>
              </a:r>
              <a:endParaRPr kumimoji="0" lang="zh-CN" altLang="zh-CN" sz="40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字魂73号-江南手书" panose="00000500000000000000" pitchFamily="2" charset="-122"/>
                <a:cs typeface="Times New Roman" panose="02020603050405020304" pitchFamily="18" charset="0"/>
              </a:endParaRPr>
            </a:p>
          </p:txBody>
        </p:sp>
        <p:sp>
          <p:nvSpPr>
            <p:cNvPr id="10" name="矩形 8">
              <a:extLst>
                <a:ext uri="{FF2B5EF4-FFF2-40B4-BE49-F238E27FC236}">
                  <a16:creationId xmlns:a16="http://schemas.microsoft.com/office/drawing/2014/main" id="{C7358DFF-9842-7710-C868-D97998855428}"/>
                </a:ext>
              </a:extLst>
            </p:cNvPr>
            <p:cNvSpPr>
              <a:spLocks noChangeArrowheads="1"/>
            </p:cNvSpPr>
            <p:nvPr/>
          </p:nvSpPr>
          <p:spPr bwMode="auto">
            <a:xfrm>
              <a:off x="857256" y="791984"/>
              <a:ext cx="2571768" cy="94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srgbClr val="ED7D31">
                    <a:lumMod val="50000"/>
                  </a:srgbClr>
                </a:solidFill>
                <a:effectLst/>
                <a:uLnTx/>
                <a:uFillTx/>
                <a:latin typeface="字魂73号-江南手书" panose="00000500000000000000" pitchFamily="2" charset="-122"/>
                <a:ea typeface="字魂73号-江南手书" panose="00000500000000000000" pitchFamily="2" charset="-122"/>
                <a:cs typeface="+mn-cs"/>
              </a:endParaRPr>
            </a:p>
          </p:txBody>
        </p:sp>
      </p:grpSp>
    </p:spTree>
    <p:extLst>
      <p:ext uri="{BB962C8B-B14F-4D97-AF65-F5344CB8AC3E}">
        <p14:creationId xmlns:p14="http://schemas.microsoft.com/office/powerpoint/2010/main" val="232599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FDCB5-3DEC-2A00-7AF9-A18D55191E3A}"/>
              </a:ext>
            </a:extLst>
          </p:cNvPr>
          <p:cNvSpPr>
            <a:spLocks noGrp="1"/>
          </p:cNvSpPr>
          <p:nvPr>
            <p:ph type="title"/>
          </p:nvPr>
        </p:nvSpPr>
        <p:spPr>
          <a:xfrm flipH="1">
            <a:off x="228600" y="1103855"/>
            <a:ext cx="2717800" cy="2203015"/>
          </a:xfrm>
        </p:spPr>
        <p:txBody>
          <a:bodyPr/>
          <a:lstStyle/>
          <a:p>
            <a:pPr algn="ctr"/>
            <a:r>
              <a:rPr lang="en-US" sz="5000" dirty="0">
                <a:solidFill>
                  <a:srgbClr val="0070C0"/>
                </a:solidFill>
                <a:latin typeface="+mj-lt"/>
              </a:rPr>
              <a:t>I. KHỞI ĐỘNG</a:t>
            </a:r>
            <a:endParaRPr lang="vi-VN" sz="5000" dirty="0">
              <a:solidFill>
                <a:srgbClr val="0070C0"/>
              </a:solidFill>
              <a:latin typeface="+mj-lt"/>
            </a:endParaRPr>
          </a:p>
        </p:txBody>
      </p:sp>
      <p:sp>
        <p:nvSpPr>
          <p:cNvPr id="5" name="Rectangle: Rounded Corners 4">
            <a:extLst>
              <a:ext uri="{FF2B5EF4-FFF2-40B4-BE49-F238E27FC236}">
                <a16:creationId xmlns:a16="http://schemas.microsoft.com/office/drawing/2014/main" id="{89D5D215-178C-E2FB-22FB-C0972AAB5723}"/>
              </a:ext>
            </a:extLst>
          </p:cNvPr>
          <p:cNvSpPr/>
          <p:nvPr/>
        </p:nvSpPr>
        <p:spPr>
          <a:xfrm>
            <a:off x="3939644" y="1450683"/>
            <a:ext cx="4696356" cy="2242133"/>
          </a:xfrm>
          <a:prstGeom prst="roundRect">
            <a:avLst/>
          </a:prstGeom>
          <a:solidFill>
            <a:schemeClr val="bg2">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R="0" lvl="0" algn="ctr">
              <a:lnSpc>
                <a:spcPct val="150000"/>
              </a:lnSpc>
              <a:spcBef>
                <a:spcPts val="0"/>
              </a:spcBef>
              <a:spcAft>
                <a:spcPts val="800"/>
              </a:spcAft>
            </a:pPr>
            <a:r>
              <a:rPr lang="en-US" sz="1800" dirty="0">
                <a:solidFill>
                  <a:schemeClr val="bg1"/>
                </a:solidFill>
                <a:effectLst/>
                <a:latin typeface="Times New Roman" panose="02020603050405020304" pitchFamily="18" charset="0"/>
                <a:ea typeface="Times New Roman" panose="02020603050405020304" pitchFamily="18" charset="0"/>
                <a:cs typeface="Noto Sans Symbols"/>
              </a:rPr>
              <a:t>GV </a:t>
            </a:r>
            <a:r>
              <a:rPr lang="en-US" sz="1800" dirty="0" err="1">
                <a:solidFill>
                  <a:schemeClr val="bg1"/>
                </a:solidFill>
                <a:effectLst/>
                <a:latin typeface="Times New Roman" panose="02020603050405020304" pitchFamily="18" charset="0"/>
                <a:ea typeface="Times New Roman" panose="02020603050405020304" pitchFamily="18" charset="0"/>
                <a:cs typeface="Noto Sans Symbols"/>
              </a:rPr>
              <a:t>chiếu</a:t>
            </a:r>
            <a:r>
              <a:rPr lang="en-US" sz="1800" dirty="0">
                <a:solidFill>
                  <a:schemeClr val="bg1"/>
                </a:solidFill>
                <a:effectLst/>
                <a:latin typeface="Times New Roman" panose="02020603050405020304" pitchFamily="18" charset="0"/>
                <a:ea typeface="Times New Roman" panose="02020603050405020304" pitchFamily="18" charset="0"/>
                <a:cs typeface="Noto Sans Symbols"/>
              </a:rPr>
              <a:t> video </a:t>
            </a:r>
            <a:r>
              <a:rPr lang="en-US" sz="1800" dirty="0" err="1">
                <a:solidFill>
                  <a:schemeClr val="bg1"/>
                </a:solidFill>
                <a:effectLst/>
                <a:latin typeface="Times New Roman" panose="02020603050405020304" pitchFamily="18" charset="0"/>
                <a:ea typeface="Times New Roman" panose="02020603050405020304" pitchFamily="18" charset="0"/>
                <a:cs typeface="Noto Sans Symbols"/>
              </a:rPr>
              <a:t>tr</a:t>
            </a:r>
            <a:r>
              <a:rPr lang="en-US" sz="1800" dirty="0" err="1">
                <a:solidFill>
                  <a:schemeClr val="bg1"/>
                </a:solidFill>
                <a:latin typeface="Times New Roman" panose="02020603050405020304" pitchFamily="18" charset="0"/>
                <a:ea typeface="Times New Roman" panose="02020603050405020304" pitchFamily="18" charset="0"/>
                <a:cs typeface="Noto Sans Symbols"/>
              </a:rPr>
              <a:t>ò</a:t>
            </a:r>
            <a:r>
              <a:rPr lang="en-US" sz="1800" dirty="0">
                <a:solidFill>
                  <a:schemeClr val="bg1"/>
                </a:solidFill>
                <a:latin typeface="Times New Roman" panose="02020603050405020304" pitchFamily="18" charset="0"/>
                <a:ea typeface="Times New Roman" panose="02020603050405020304" pitchFamily="18" charset="0"/>
                <a:cs typeface="Noto Sans Symbols"/>
              </a:rPr>
              <a:t> </a:t>
            </a:r>
            <a:r>
              <a:rPr lang="en-US" sz="1800" dirty="0" err="1">
                <a:solidFill>
                  <a:schemeClr val="bg1"/>
                </a:solidFill>
                <a:latin typeface="Times New Roman" panose="02020603050405020304" pitchFamily="18" charset="0"/>
                <a:ea typeface="Times New Roman" panose="02020603050405020304" pitchFamily="18" charset="0"/>
                <a:cs typeface="Noto Sans Symbols"/>
              </a:rPr>
              <a:t>chuyện</a:t>
            </a:r>
            <a:r>
              <a:rPr lang="en-US" sz="1800" dirty="0">
                <a:solidFill>
                  <a:schemeClr val="bg1"/>
                </a:solidFill>
                <a:latin typeface="Times New Roman" panose="02020603050405020304" pitchFamily="18" charset="0"/>
                <a:ea typeface="Times New Roman" panose="02020603050405020304" pitchFamily="18" charset="0"/>
                <a:cs typeface="Noto Sans Symbols"/>
              </a:rPr>
              <a:t> </a:t>
            </a:r>
            <a:r>
              <a:rPr lang="en-US" sz="1800" dirty="0" err="1">
                <a:solidFill>
                  <a:schemeClr val="bg1"/>
                </a:solidFill>
                <a:latin typeface="Times New Roman" panose="02020603050405020304" pitchFamily="18" charset="0"/>
                <a:ea typeface="Times New Roman" panose="02020603050405020304" pitchFamily="18" charset="0"/>
                <a:cs typeface="Noto Sans Symbols"/>
              </a:rPr>
              <a:t>ngắn</a:t>
            </a:r>
            <a:r>
              <a:rPr lang="en-US" sz="1800" dirty="0">
                <a:solidFill>
                  <a:schemeClr val="bg1"/>
                </a:solidFill>
                <a:latin typeface="Times New Roman" panose="02020603050405020304" pitchFamily="18" charset="0"/>
                <a:ea typeface="Times New Roman" panose="02020603050405020304" pitchFamily="18" charset="0"/>
                <a:cs typeface="Noto Sans Symbols"/>
              </a:rPr>
              <a:t> </a:t>
            </a:r>
            <a:r>
              <a:rPr lang="en-US" sz="1800" dirty="0" err="1">
                <a:solidFill>
                  <a:schemeClr val="bg1"/>
                </a:solidFill>
                <a:latin typeface="Times New Roman" panose="02020603050405020304" pitchFamily="18" charset="0"/>
                <a:ea typeface="Times New Roman" panose="02020603050405020304" pitchFamily="18" charset="0"/>
                <a:cs typeface="Noto Sans Symbols"/>
              </a:rPr>
              <a:t>cùng</a:t>
            </a:r>
            <a:r>
              <a:rPr lang="en-US" sz="1800" dirty="0">
                <a:solidFill>
                  <a:schemeClr val="bg1"/>
                </a:solidFill>
                <a:latin typeface="Times New Roman" panose="02020603050405020304" pitchFamily="18" charset="0"/>
                <a:ea typeface="Times New Roman" panose="02020603050405020304" pitchFamily="18" charset="0"/>
                <a:cs typeface="Noto Sans Symbols"/>
              </a:rPr>
              <a:t> </a:t>
            </a:r>
            <a:r>
              <a:rPr lang="en-US" sz="1800" dirty="0" err="1">
                <a:solidFill>
                  <a:schemeClr val="bg1"/>
                </a:solidFill>
                <a:latin typeface="Times New Roman" panose="02020603050405020304" pitchFamily="18" charset="0"/>
                <a:ea typeface="Times New Roman" panose="02020603050405020304" pitchFamily="18" charset="0"/>
                <a:cs typeface="Noto Sans Symbols"/>
              </a:rPr>
              <a:t>nhà</a:t>
            </a:r>
            <a:r>
              <a:rPr lang="en-US" sz="1800" dirty="0">
                <a:solidFill>
                  <a:schemeClr val="bg1"/>
                </a:solidFill>
                <a:latin typeface="Times New Roman" panose="02020603050405020304" pitchFamily="18" charset="0"/>
                <a:ea typeface="Times New Roman" panose="02020603050405020304" pitchFamily="18" charset="0"/>
                <a:cs typeface="Noto Sans Symbols"/>
              </a:rPr>
              <a:t> </a:t>
            </a:r>
            <a:r>
              <a:rPr lang="en-US" sz="1800" dirty="0" err="1">
                <a:solidFill>
                  <a:schemeClr val="bg1"/>
                </a:solidFill>
                <a:latin typeface="Times New Roman" panose="02020603050405020304" pitchFamily="18" charset="0"/>
                <a:ea typeface="Times New Roman" panose="02020603050405020304" pitchFamily="18" charset="0"/>
                <a:cs typeface="Noto Sans Symbols"/>
              </a:rPr>
              <a:t>văn</a:t>
            </a:r>
            <a:r>
              <a:rPr lang="en-US" sz="1800" dirty="0">
                <a:solidFill>
                  <a:schemeClr val="bg1"/>
                </a:solidFill>
                <a:latin typeface="Times New Roman" panose="02020603050405020304" pitchFamily="18" charset="0"/>
                <a:ea typeface="Times New Roman" panose="02020603050405020304" pitchFamily="18" charset="0"/>
                <a:cs typeface="Noto Sans Symbols"/>
              </a:rPr>
              <a:t> </a:t>
            </a:r>
            <a:r>
              <a:rPr lang="en-US" sz="1800" dirty="0" err="1">
                <a:solidFill>
                  <a:schemeClr val="bg1"/>
                </a:solidFill>
                <a:latin typeface="Times New Roman" panose="02020603050405020304" pitchFamily="18" charset="0"/>
                <a:ea typeface="Times New Roman" panose="02020603050405020304" pitchFamily="18" charset="0"/>
                <a:cs typeface="Noto Sans Symbols"/>
              </a:rPr>
              <a:t>Trần</a:t>
            </a:r>
            <a:r>
              <a:rPr lang="en-US" sz="1800" dirty="0">
                <a:solidFill>
                  <a:schemeClr val="bg1"/>
                </a:solidFill>
                <a:latin typeface="Times New Roman" panose="02020603050405020304" pitchFamily="18" charset="0"/>
                <a:ea typeface="Times New Roman" panose="02020603050405020304" pitchFamily="18" charset="0"/>
                <a:cs typeface="Noto Sans Symbols"/>
              </a:rPr>
              <a:t> </a:t>
            </a:r>
            <a:r>
              <a:rPr lang="en-US" sz="1800" dirty="0" err="1">
                <a:solidFill>
                  <a:schemeClr val="bg1"/>
                </a:solidFill>
                <a:latin typeface="Times New Roman" panose="02020603050405020304" pitchFamily="18" charset="0"/>
                <a:ea typeface="Times New Roman" panose="02020603050405020304" pitchFamily="18" charset="0"/>
                <a:cs typeface="Noto Sans Symbols"/>
              </a:rPr>
              <a:t>Bảo</a:t>
            </a:r>
            <a:r>
              <a:rPr lang="en-US" sz="1800" dirty="0">
                <a:solidFill>
                  <a:schemeClr val="bg1"/>
                </a:solidFill>
                <a:latin typeface="Times New Roman" panose="02020603050405020304" pitchFamily="18" charset="0"/>
                <a:ea typeface="Times New Roman" panose="02020603050405020304" pitchFamily="18" charset="0"/>
                <a:cs typeface="Noto Sans Symbols"/>
              </a:rPr>
              <a:t> </a:t>
            </a:r>
            <a:r>
              <a:rPr lang="en-US" sz="1800" dirty="0" err="1">
                <a:solidFill>
                  <a:schemeClr val="bg1"/>
                </a:solidFill>
                <a:latin typeface="Times New Roman" panose="02020603050405020304" pitchFamily="18" charset="0"/>
                <a:ea typeface="Times New Roman" panose="02020603050405020304" pitchFamily="18" charset="0"/>
                <a:cs typeface="Noto Sans Symbols"/>
              </a:rPr>
              <a:t>Định</a:t>
            </a:r>
            <a:r>
              <a:rPr lang="en-US" sz="1800" dirty="0">
                <a:solidFill>
                  <a:schemeClr val="bg1"/>
                </a:solidFill>
                <a:effectLst/>
                <a:latin typeface="Times New Roman" panose="02020603050405020304" pitchFamily="18" charset="0"/>
                <a:ea typeface="Times New Roman" panose="02020603050405020304" pitchFamily="18" charset="0"/>
                <a:cs typeface="Noto Sans Symbols"/>
              </a:rPr>
              <a:t>: </a:t>
            </a:r>
          </a:p>
          <a:p>
            <a:pPr algn="ctr">
              <a:lnSpc>
                <a:spcPct val="150000"/>
              </a:lnSpc>
              <a:spcAft>
                <a:spcPts val="800"/>
              </a:spcAft>
            </a:pPr>
            <a:r>
              <a:rPr lang="en-US" sz="1800" dirty="0">
                <a:solidFill>
                  <a:schemeClr val="bg1"/>
                </a:solidFill>
                <a:effectLst/>
                <a:latin typeface="Times New Roman" panose="02020603050405020304" pitchFamily="18" charset="0"/>
                <a:ea typeface="Times New Roman" panose="02020603050405020304" pitchFamily="18" charset="0"/>
                <a:cs typeface="Noto Sans Symbols"/>
              </a:rPr>
              <a:t>Link:</a:t>
            </a:r>
            <a:r>
              <a:rPr lang="vi-VN" sz="1800" kern="100" dirty="0">
                <a:effectLst/>
                <a:latin typeface="Times New Roman" panose="02020603050405020304" pitchFamily="18" charset="0"/>
                <a:ea typeface="Times New Roman" panose="02020603050405020304" pitchFamily="18" charset="0"/>
                <a:cs typeface="Mangal" panose="02040503050203030202" pitchFamily="18" charset="0"/>
              </a:rPr>
              <a:t>https://www.youtube.com/watch?v=7Z4K10n0rVU&amp;t=128s</a:t>
            </a:r>
            <a:endParaRPr lang="vi-VN" sz="1800" kern="100" dirty="0">
              <a:effectLst/>
              <a:latin typeface="Arial" panose="020B0604020202020204" pitchFamily="34" charset="0"/>
              <a:ea typeface="DengXian" panose="02010600030101010101" pitchFamily="2" charset="-122"/>
              <a:cs typeface="Mangal" panose="02040503050203030202" pitchFamily="18" charset="0"/>
            </a:endParaRPr>
          </a:p>
          <a:p>
            <a:pPr marR="0" lvl="0" algn="ctr">
              <a:lnSpc>
                <a:spcPct val="150000"/>
              </a:lnSpc>
              <a:spcBef>
                <a:spcPts val="0"/>
              </a:spcBef>
              <a:spcAft>
                <a:spcPts val="800"/>
              </a:spcAft>
            </a:pPr>
            <a:endParaRPr lang="en-US" sz="1800" dirty="0">
              <a:solidFill>
                <a:schemeClr val="bg1"/>
              </a:solidFill>
              <a:effectLst/>
              <a:latin typeface="Times New Roman" panose="02020603050405020304" pitchFamily="18" charset="0"/>
              <a:ea typeface="Times New Roman" panose="02020603050405020304" pitchFamily="18" charset="0"/>
              <a:cs typeface="Noto Sans Symbols"/>
            </a:endParaRPr>
          </a:p>
        </p:txBody>
      </p:sp>
    </p:spTree>
    <p:extLst>
      <p:ext uri="{BB962C8B-B14F-4D97-AF65-F5344CB8AC3E}">
        <p14:creationId xmlns:p14="http://schemas.microsoft.com/office/powerpoint/2010/main" val="680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8"/>
          <p:cNvSpPr txBox="1">
            <a:spLocks noGrp="1"/>
          </p:cNvSpPr>
          <p:nvPr>
            <p:ph type="ctrTitle"/>
          </p:nvPr>
        </p:nvSpPr>
        <p:spPr>
          <a:xfrm>
            <a:off x="582050" y="242250"/>
            <a:ext cx="7268700" cy="57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70C0"/>
                </a:solidFill>
              </a:rPr>
              <a:t>MỤC TIÊU BÀI HỌC</a:t>
            </a:r>
            <a:endParaRPr dirty="0">
              <a:solidFill>
                <a:srgbClr val="0070C0"/>
              </a:solidFill>
            </a:endParaRPr>
          </a:p>
        </p:txBody>
      </p:sp>
      <p:sp>
        <p:nvSpPr>
          <p:cNvPr id="8" name="TextBox 7">
            <a:extLst>
              <a:ext uri="{FF2B5EF4-FFF2-40B4-BE49-F238E27FC236}">
                <a16:creationId xmlns:a16="http://schemas.microsoft.com/office/drawing/2014/main" id="{1C94F341-5DE0-10E0-9F63-9F7AC6B63983}"/>
              </a:ext>
            </a:extLst>
          </p:cNvPr>
          <p:cNvSpPr txBox="1"/>
          <p:nvPr/>
        </p:nvSpPr>
        <p:spPr>
          <a:xfrm>
            <a:off x="876300" y="1049042"/>
            <a:ext cx="7509934" cy="3852208"/>
          </a:xfrm>
          <a:prstGeom prst="rect">
            <a:avLst/>
          </a:prstGeom>
          <a:noFill/>
        </p:spPr>
        <p:txBody>
          <a:bodyPr wrap="square">
            <a:spAutoFit/>
          </a:bodyPr>
          <a:lstStyle/>
          <a:p>
            <a:pPr marL="342900" lvl="0" indent="-342900" algn="just">
              <a:lnSpc>
                <a:spcPct val="106000"/>
              </a:lnSpc>
              <a:spcAft>
                <a:spcPts val="800"/>
              </a:spcAft>
              <a:buFont typeface="Arial" panose="020B0604020202020204" pitchFamily="34" charset="0"/>
              <a:buChar char="❖"/>
            </a:pPr>
            <a:r>
              <a:rPr lang="en-US" sz="2000" b="1" dirty="0" err="1">
                <a:effectLst/>
                <a:latin typeface="Times New Roman" panose="02020603050405020304" pitchFamily="18" charset="0"/>
                <a:ea typeface="Times New Roman" panose="02020603050405020304" pitchFamily="18" charset="0"/>
                <a:cs typeface="Noto Sans Symbols"/>
              </a:rPr>
              <a:t>Học</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sinh</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phân</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tích</a:t>
            </a:r>
            <a:r>
              <a:rPr lang="en-US" sz="2000" b="1"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được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các</a:t>
            </a:r>
            <a:r>
              <a:rPr lang="en-US" sz="2000" dirty="0">
                <a:effectLst/>
                <a:latin typeface="Times New Roman" panose="02020603050405020304" pitchFamily="18" charset="0"/>
                <a:ea typeface="Times New Roman" panose="02020603050405020304" pitchFamily="18" charset="0"/>
                <a:cs typeface="Noto Sans Symbols"/>
              </a:rPr>
              <a:t> chi </a:t>
            </a:r>
            <a:r>
              <a:rPr lang="en-US" sz="2000" dirty="0" err="1">
                <a:effectLst/>
                <a:latin typeface="Times New Roman" panose="02020603050405020304" pitchFamily="18" charset="0"/>
                <a:ea typeface="Times New Roman" panose="02020603050405020304" pitchFamily="18" charset="0"/>
                <a:cs typeface="Noto Sans Symbols"/>
              </a:rPr>
              <a:t>tiết</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tiêu</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biểu</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đề</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tài</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câu</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chuyện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sự</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kiện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nhân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vật</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trong</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văn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bản</a:t>
            </a:r>
            <a:r>
              <a:rPr lang="en-US" sz="2000" dirty="0">
                <a:effectLst/>
                <a:latin typeface="Times New Roman" panose="02020603050405020304" pitchFamily="18" charset="0"/>
                <a:ea typeface="Times New Roman" panose="02020603050405020304" pitchFamily="18" charset="0"/>
                <a:cs typeface="Noto Sans Symbols"/>
              </a:rPr>
              <a:t>.</a:t>
            </a:r>
            <a:r>
              <a:rPr lang="en-US" sz="2000" b="1" dirty="0">
                <a:effectLst/>
                <a:latin typeface="Times New Roman" panose="02020603050405020304" pitchFamily="18" charset="0"/>
                <a:ea typeface="Times New Roman" panose="02020603050405020304" pitchFamily="18" charset="0"/>
                <a:cs typeface="Noto Sans Symbols"/>
              </a:rPr>
              <a:t> </a:t>
            </a:r>
            <a:r>
              <a:rPr lang="en-US" sz="2000" dirty="0">
                <a:effectLst/>
                <a:latin typeface="Times New Roman" panose="02020603050405020304" pitchFamily="18" charset="0"/>
                <a:ea typeface="Times New Roman" panose="02020603050405020304" pitchFamily="18" charset="0"/>
                <a:cs typeface="Noto Sans Symbols"/>
              </a:rPr>
              <a:t> </a:t>
            </a:r>
            <a:endParaRPr lang="vi-VN" sz="2000" dirty="0">
              <a:effectLst/>
              <a:latin typeface="Noto Sans Symbols"/>
              <a:ea typeface="Noto Sans Symbols"/>
              <a:cs typeface="Noto Sans Symbols"/>
            </a:endParaRPr>
          </a:p>
          <a:p>
            <a:pPr marL="342900" lvl="0" indent="-342900" algn="just">
              <a:lnSpc>
                <a:spcPct val="106000"/>
              </a:lnSpc>
              <a:spcAft>
                <a:spcPts val="800"/>
              </a:spcAft>
              <a:buFont typeface="Arial" panose="020B0604020202020204" pitchFamily="34" charset="0"/>
              <a:buChar char="❖"/>
            </a:pPr>
            <a:r>
              <a:rPr lang="en-US" sz="2000" b="1" dirty="0" err="1">
                <a:effectLst/>
                <a:latin typeface="Times New Roman" panose="02020603050405020304" pitchFamily="18" charset="0"/>
                <a:ea typeface="Times New Roman" panose="02020603050405020304" pitchFamily="18" charset="0"/>
                <a:cs typeface="Noto Sans Symbols"/>
              </a:rPr>
              <a:t>Học</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sinh</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xác</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định</a:t>
            </a:r>
            <a:r>
              <a:rPr lang="en-US" sz="2000"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và</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phân</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tích</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được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sự</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kết</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hợp</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giữa</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hư</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cấu</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và</a:t>
            </a:r>
            <a:r>
              <a:rPr lang="en-US" sz="2000" dirty="0">
                <a:effectLst/>
                <a:latin typeface="Times New Roman" panose="02020603050405020304" pitchFamily="18" charset="0"/>
                <a:ea typeface="Times New Roman" panose="02020603050405020304" pitchFamily="18" charset="0"/>
                <a:cs typeface="Noto Sans Symbols"/>
              </a:rPr>
              <a:t> phi </a:t>
            </a:r>
            <a:r>
              <a:rPr lang="en-US" sz="2000" dirty="0" err="1">
                <a:effectLst/>
                <a:latin typeface="Times New Roman" panose="02020603050405020304" pitchFamily="18" charset="0"/>
                <a:ea typeface="Times New Roman" panose="02020603050405020304" pitchFamily="18" charset="0"/>
                <a:cs typeface="Noto Sans Symbols"/>
              </a:rPr>
              <a:t>hư</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cấu</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trong</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văn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bản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truyện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kí</a:t>
            </a:r>
            <a:r>
              <a:rPr lang="en-US" sz="2000" dirty="0">
                <a:effectLst/>
                <a:latin typeface="Times New Roman" panose="02020603050405020304" pitchFamily="18" charset="0"/>
                <a:ea typeface="Times New Roman" panose="02020603050405020304" pitchFamily="18" charset="0"/>
                <a:cs typeface="Noto Sans Symbols"/>
              </a:rPr>
              <a:t>.</a:t>
            </a:r>
            <a:endParaRPr lang="vi-VN" sz="2000" dirty="0">
              <a:effectLst/>
              <a:latin typeface="Noto Sans Symbols"/>
              <a:ea typeface="Noto Sans Symbols"/>
              <a:cs typeface="Noto Sans Symbols"/>
            </a:endParaRPr>
          </a:p>
          <a:p>
            <a:pPr marL="342900" lvl="0" indent="-342900" algn="just">
              <a:lnSpc>
                <a:spcPct val="106000"/>
              </a:lnSpc>
              <a:spcAft>
                <a:spcPts val="800"/>
              </a:spcAft>
              <a:buFont typeface="Arial" panose="020B0604020202020204" pitchFamily="34" charset="0"/>
              <a:buChar char="❖"/>
            </a:pPr>
            <a:r>
              <a:rPr lang="en-US" sz="2000" b="1" dirty="0" err="1">
                <a:effectLst/>
                <a:latin typeface="Times New Roman" panose="02020603050405020304" pitchFamily="18" charset="0"/>
                <a:ea typeface="Times New Roman" panose="02020603050405020304" pitchFamily="18" charset="0"/>
                <a:cs typeface="Noto Sans Symbols"/>
              </a:rPr>
              <a:t>Học</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sinh</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nêu</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nhận</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xét</a:t>
            </a:r>
            <a:r>
              <a:rPr lang="en-US" sz="2000" b="1"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được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những</a:t>
            </a:r>
            <a:r>
              <a:rPr lang="en-US" sz="2000" dirty="0">
                <a:effectLst/>
                <a:latin typeface="Times New Roman" panose="02020603050405020304" pitchFamily="18" charset="0"/>
                <a:ea typeface="Times New Roman" panose="02020603050405020304" pitchFamily="18" charset="0"/>
                <a:cs typeface="Noto Sans Symbols"/>
              </a:rPr>
              <a:t> chi </a:t>
            </a:r>
            <a:r>
              <a:rPr lang="en-US" sz="2000" dirty="0" err="1">
                <a:effectLst/>
                <a:latin typeface="Times New Roman" panose="02020603050405020304" pitchFamily="18" charset="0"/>
                <a:ea typeface="Times New Roman" panose="02020603050405020304" pitchFamily="18" charset="0"/>
                <a:cs typeface="Noto Sans Symbols"/>
              </a:rPr>
              <a:t>tiết</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quan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trọng</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trong</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việc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thể</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hiện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nội</a:t>
            </a:r>
            <a:r>
              <a:rPr lang="en-US" sz="2000" dirty="0">
                <a:effectLst/>
                <a:latin typeface="Times New Roman" panose="02020603050405020304" pitchFamily="18" charset="0"/>
                <a:ea typeface="Times New Roman" panose="02020603050405020304" pitchFamily="18" charset="0"/>
                <a:cs typeface="Noto Sans Symbols"/>
              </a:rPr>
              <a:t> dung </a:t>
            </a:r>
            <a:r>
              <a:rPr lang="en-US" sz="2000" dirty="0" err="1">
                <a:effectLst/>
                <a:latin typeface="Times New Roman" panose="02020603050405020304" pitchFamily="18" charset="0"/>
                <a:ea typeface="Times New Roman" panose="02020603050405020304" pitchFamily="18" charset="0"/>
                <a:cs typeface="Noto Sans Symbols"/>
              </a:rPr>
              <a:t>văn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bản</a:t>
            </a:r>
            <a:r>
              <a:rPr lang="en-US" sz="2000" dirty="0">
                <a:effectLst/>
                <a:latin typeface="Times New Roman" panose="02020603050405020304" pitchFamily="18" charset="0"/>
                <a:ea typeface="Times New Roman" panose="02020603050405020304" pitchFamily="18" charset="0"/>
                <a:cs typeface="Noto Sans Symbols"/>
              </a:rPr>
              <a:t>.</a:t>
            </a:r>
            <a:endParaRPr lang="vi-VN" sz="2000" dirty="0">
              <a:effectLst/>
              <a:latin typeface="Noto Sans Symbols"/>
              <a:ea typeface="Noto Sans Symbols"/>
              <a:cs typeface="Noto Sans Symbols"/>
            </a:endParaRPr>
          </a:p>
          <a:p>
            <a:pPr marL="342900" lvl="0" indent="-342900" algn="just">
              <a:lnSpc>
                <a:spcPct val="106000"/>
              </a:lnSpc>
              <a:spcAft>
                <a:spcPts val="800"/>
              </a:spcAft>
              <a:buFont typeface="Arial" panose="020B0604020202020204" pitchFamily="34" charset="0"/>
              <a:buChar char="❖"/>
            </a:pPr>
            <a:r>
              <a:rPr lang="en-US" sz="2000" b="1" dirty="0" err="1">
                <a:effectLst/>
                <a:latin typeface="Times New Roman" panose="02020603050405020304" pitchFamily="18" charset="0"/>
                <a:ea typeface="Times New Roman" panose="02020603050405020304" pitchFamily="18" charset="0"/>
                <a:cs typeface="Noto Sans Symbols"/>
              </a:rPr>
              <a:t>Học</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sinh</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phát</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hiện</a:t>
            </a:r>
            <a:r>
              <a:rPr lang="en-US" sz="2000" b="1"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được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những</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liên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tưởng</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biểu</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cảm</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bất</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ngờ</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thú</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vị</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của</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tác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giả</a:t>
            </a:r>
            <a:endParaRPr lang="vi-VN" sz="2000" dirty="0">
              <a:effectLst/>
              <a:latin typeface="Noto Sans Symbols"/>
              <a:ea typeface="Noto Sans Symbols"/>
              <a:cs typeface="Noto Sans Symbols"/>
            </a:endParaRPr>
          </a:p>
          <a:p>
            <a:pPr marL="342900" lvl="0" indent="-342900" algn="just">
              <a:lnSpc>
                <a:spcPct val="106000"/>
              </a:lnSpc>
              <a:spcAft>
                <a:spcPts val="800"/>
              </a:spcAft>
              <a:buFont typeface="Arial" panose="020B0604020202020204" pitchFamily="34" charset="0"/>
              <a:buChar char="❖"/>
            </a:pPr>
            <a:r>
              <a:rPr lang="en-US" sz="2000" b="1" dirty="0" err="1">
                <a:effectLst/>
                <a:latin typeface="Times New Roman" panose="02020603050405020304" pitchFamily="18" charset="0"/>
                <a:ea typeface="Times New Roman" panose="02020603050405020304" pitchFamily="18" charset="0"/>
                <a:cs typeface="Noto Sans Symbols"/>
              </a:rPr>
              <a:t>Học</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sinh</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khái</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quát</a:t>
            </a:r>
            <a:r>
              <a:rPr lang="en-US" sz="2000" b="1"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được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đặc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điểm</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thể</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loại</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truyện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kí</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được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thể</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hiện</a:t>
            </a:r>
            <a:r>
              <a:rPr lang="en-US" sz="2000" dirty="0">
                <a:effectLst/>
                <a:latin typeface="Times New Roman" panose="02020603050405020304" pitchFamily="18" charset="0"/>
                <a:ea typeface="Times New Roman" panose="02020603050405020304" pitchFamily="18" charset="0"/>
                <a:cs typeface="Noto Sans Symbols"/>
              </a:rPr>
              <a:t>. </a:t>
            </a:r>
            <a:endParaRPr lang="vi-VN" sz="2000" dirty="0">
              <a:effectLst/>
              <a:latin typeface="Noto Sans Symbols"/>
              <a:ea typeface="Noto Sans Symbols"/>
              <a:cs typeface="Noto Sans Symbols"/>
            </a:endParaRPr>
          </a:p>
          <a:p>
            <a:pPr marL="342900" lvl="0" indent="-342900" algn="just">
              <a:lnSpc>
                <a:spcPct val="106000"/>
              </a:lnSpc>
              <a:spcAft>
                <a:spcPts val="800"/>
              </a:spcAft>
              <a:buFont typeface="Arial" panose="020B0604020202020204" pitchFamily="34" charset="0"/>
              <a:buChar char="❖"/>
            </a:pPr>
            <a:r>
              <a:rPr lang="en-US" sz="2000" b="1" dirty="0" err="1">
                <a:effectLst/>
                <a:latin typeface="Times New Roman" panose="02020603050405020304" pitchFamily="18" charset="0"/>
                <a:ea typeface="Times New Roman" panose="02020603050405020304" pitchFamily="18" charset="0"/>
                <a:cs typeface="Noto Sans Symbols"/>
              </a:rPr>
              <a:t>Học</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sinh</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vận</a:t>
            </a:r>
            <a:r>
              <a:rPr lang="en-US" sz="2000" b="1" dirty="0">
                <a:effectLst/>
                <a:latin typeface="Times New Roman" panose="02020603050405020304" pitchFamily="18" charset="0"/>
                <a:ea typeface="Times New Roman" panose="02020603050405020304" pitchFamily="18" charset="0"/>
                <a:cs typeface="Noto Sans Symbols"/>
              </a:rPr>
              <a:t> </a:t>
            </a:r>
            <a:r>
              <a:rPr lang="en-US" sz="2000" b="1" dirty="0" err="1">
                <a:effectLst/>
                <a:latin typeface="Times New Roman" panose="02020603050405020304" pitchFamily="18" charset="0"/>
                <a:ea typeface="Times New Roman" panose="02020603050405020304" pitchFamily="18" charset="0"/>
                <a:cs typeface="Noto Sans Symbols"/>
              </a:rPr>
              <a:t>dụng</a:t>
            </a:r>
            <a:r>
              <a:rPr lang="en-US" sz="2000" b="1"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năng</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lực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ngôn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ngữ</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để</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đọc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hiểu</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văn</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bản</a:t>
            </a:r>
            <a:r>
              <a:rPr lang="en-US" sz="2000" dirty="0">
                <a:effectLst/>
                <a:latin typeface="Times New Roman" panose="02020603050405020304" pitchFamily="18" charset="0"/>
                <a:ea typeface="Times New Roman" panose="02020603050405020304" pitchFamily="18" charset="0"/>
                <a:cs typeface="Noto Sans Symbols"/>
              </a:rPr>
              <a:t>.</a:t>
            </a:r>
            <a:endParaRPr lang="vi-VN" sz="2000" dirty="0">
              <a:effectLst/>
              <a:latin typeface="Noto Sans Symbols"/>
              <a:ea typeface="Noto Sans Symbols"/>
              <a:cs typeface="Noto Sans Symbol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3CB4-FADE-0046-4339-3925FC4C4F40}"/>
              </a:ext>
            </a:extLst>
          </p:cNvPr>
          <p:cNvSpPr>
            <a:spLocks noGrp="1"/>
          </p:cNvSpPr>
          <p:nvPr>
            <p:ph type="title"/>
          </p:nvPr>
        </p:nvSpPr>
        <p:spPr>
          <a:xfrm flipH="1">
            <a:off x="3776134" y="1431450"/>
            <a:ext cx="4842933" cy="2280600"/>
          </a:xfrm>
        </p:spPr>
        <p:txBody>
          <a:bodyPr/>
          <a:lstStyle/>
          <a:p>
            <a:pPr algn="ctr"/>
            <a:r>
              <a:rPr lang="en-US" sz="7000" dirty="0">
                <a:solidFill>
                  <a:srgbClr val="0070C0"/>
                </a:solidFill>
              </a:rPr>
              <a:t>HÌNH THÀNH KIẾN THỨC MỚI</a:t>
            </a:r>
            <a:endParaRPr lang="vi-VN" sz="7000" dirty="0">
              <a:solidFill>
                <a:srgbClr val="0070C0"/>
              </a:solidFill>
            </a:endParaRPr>
          </a:p>
        </p:txBody>
      </p:sp>
      <p:sp>
        <p:nvSpPr>
          <p:cNvPr id="3" name="Subtitle 2">
            <a:extLst>
              <a:ext uri="{FF2B5EF4-FFF2-40B4-BE49-F238E27FC236}">
                <a16:creationId xmlns:a16="http://schemas.microsoft.com/office/drawing/2014/main" id="{D6859F6A-985E-6F50-F4DC-C6D2A220C0A5}"/>
              </a:ext>
            </a:extLst>
          </p:cNvPr>
          <p:cNvSpPr>
            <a:spLocks noGrp="1"/>
          </p:cNvSpPr>
          <p:nvPr>
            <p:ph type="subTitle" idx="1"/>
          </p:nvPr>
        </p:nvSpPr>
        <p:spPr/>
        <p:txBody>
          <a:bodyPr/>
          <a:lstStyle/>
          <a:p>
            <a:endParaRPr lang="vi-VN"/>
          </a:p>
        </p:txBody>
      </p:sp>
      <p:sp>
        <p:nvSpPr>
          <p:cNvPr id="5" name="Title 1">
            <a:extLst>
              <a:ext uri="{FF2B5EF4-FFF2-40B4-BE49-F238E27FC236}">
                <a16:creationId xmlns:a16="http://schemas.microsoft.com/office/drawing/2014/main" id="{1C7B4069-D1FD-84CE-3E74-8963C6521178}"/>
              </a:ext>
            </a:extLst>
          </p:cNvPr>
          <p:cNvSpPr txBox="1">
            <a:spLocks/>
          </p:cNvSpPr>
          <p:nvPr/>
        </p:nvSpPr>
        <p:spPr>
          <a:xfrm flipH="1">
            <a:off x="255508" y="1300173"/>
            <a:ext cx="2717800" cy="2203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Amatic SC"/>
              <a:buNone/>
              <a:defRPr sz="6000" b="1" i="0" u="none" strike="noStrike" cap="none">
                <a:solidFill>
                  <a:schemeClr val="lt1"/>
                </a:solidFill>
                <a:latin typeface="Amatic SC"/>
                <a:ea typeface="Amatic SC"/>
                <a:cs typeface="Amatic SC"/>
                <a:sym typeface="Amatic SC"/>
              </a:defRPr>
            </a:lvl1pPr>
            <a:lvl2pPr marR="0" lvl="1"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2pPr>
            <a:lvl3pPr marR="0" lvl="2"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3pPr>
            <a:lvl4pPr marR="0" lvl="3"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4pPr>
            <a:lvl5pPr marR="0" lvl="4"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5pPr>
            <a:lvl6pPr marR="0" lvl="5"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6pPr>
            <a:lvl7pPr marR="0" lvl="6"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7pPr>
            <a:lvl8pPr marR="0" lvl="7"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8pPr>
            <a:lvl9pPr marR="0" lvl="8" algn="r" rtl="0">
              <a:lnSpc>
                <a:spcPct val="100000"/>
              </a:lnSpc>
              <a:spcBef>
                <a:spcPts val="0"/>
              </a:spcBef>
              <a:spcAft>
                <a:spcPts val="0"/>
              </a:spcAft>
              <a:buClr>
                <a:schemeClr val="lt1"/>
              </a:buClr>
              <a:buSzPts val="4200"/>
              <a:buFont typeface="Amatic SC"/>
              <a:buNone/>
              <a:defRPr sz="4200" b="1" i="0" u="none" strike="noStrike" cap="none">
                <a:solidFill>
                  <a:schemeClr val="lt1"/>
                </a:solidFill>
                <a:latin typeface="Amatic SC"/>
                <a:ea typeface="Amatic SC"/>
                <a:cs typeface="Amatic SC"/>
                <a:sym typeface="Amatic SC"/>
              </a:defRPr>
            </a:lvl9pPr>
          </a:lstStyle>
          <a:p>
            <a:pPr algn="ctr"/>
            <a:r>
              <a:rPr lang="en-US" sz="5000" dirty="0">
                <a:solidFill>
                  <a:srgbClr val="0070C0"/>
                </a:solidFill>
                <a:latin typeface="+mj-lt"/>
              </a:rPr>
              <a:t>II.</a:t>
            </a:r>
            <a:endParaRPr lang="vi-VN" sz="5000" dirty="0">
              <a:solidFill>
                <a:srgbClr val="0070C0"/>
              </a:solidFill>
              <a:latin typeface="+mj-lt"/>
            </a:endParaRPr>
          </a:p>
        </p:txBody>
      </p:sp>
    </p:spTree>
    <p:extLst>
      <p:ext uri="{BB962C8B-B14F-4D97-AF65-F5344CB8AC3E}">
        <p14:creationId xmlns:p14="http://schemas.microsoft.com/office/powerpoint/2010/main" val="408835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0"/>
          <p:cNvSpPr txBox="1">
            <a:spLocks noGrp="1"/>
          </p:cNvSpPr>
          <p:nvPr>
            <p:ph type="ctrTitle"/>
          </p:nvPr>
        </p:nvSpPr>
        <p:spPr>
          <a:xfrm>
            <a:off x="111076" y="773927"/>
            <a:ext cx="1582258" cy="723184"/>
          </a:xfrm>
          <a:prstGeom prst="rect">
            <a:avLst/>
          </a:prstGeom>
          <a:solidFill>
            <a:schemeClr val="bg2">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NHIỆM VỤ</a:t>
            </a:r>
            <a:endParaRPr sz="4000" dirty="0"/>
          </a:p>
        </p:txBody>
      </p:sp>
      <p:sp>
        <p:nvSpPr>
          <p:cNvPr id="312" name="Google Shape;312;p60"/>
          <p:cNvSpPr txBox="1">
            <a:spLocks noGrp="1"/>
          </p:cNvSpPr>
          <p:nvPr>
            <p:ph type="subTitle" idx="1"/>
          </p:nvPr>
        </p:nvSpPr>
        <p:spPr>
          <a:xfrm>
            <a:off x="1513675" y="167327"/>
            <a:ext cx="7519249" cy="1213200"/>
          </a:xfrm>
          <a:prstGeom prst="rect">
            <a:avLst/>
          </a:prstGeom>
        </p:spPr>
        <p:txBody>
          <a:bodyPr spcFirstLastPara="1" wrap="square" lIns="91425" tIns="91425" rIns="91425" bIns="91425" anchor="t" anchorCtr="0">
            <a:noAutofit/>
          </a:bodyPr>
          <a:lstStyle/>
          <a:p>
            <a:endParaRPr lang="en-US" sz="2800" dirty="0"/>
          </a:p>
          <a:p>
            <a:r>
              <a:rPr lang="en-US" sz="2800" dirty="0"/>
              <a:t>HS </a:t>
            </a:r>
            <a:r>
              <a:rPr lang="en-US" sz="2800" dirty="0" err="1"/>
              <a:t>trả</a:t>
            </a:r>
            <a:r>
              <a:rPr lang="en-US" sz="2800" dirty="0"/>
              <a:t> </a:t>
            </a:r>
            <a:r>
              <a:rPr lang="en-US" sz="2800" dirty="0" err="1"/>
              <a:t>lời</a:t>
            </a:r>
            <a:r>
              <a:rPr lang="en-US" sz="2800" dirty="0"/>
              <a:t> </a:t>
            </a:r>
            <a:r>
              <a:rPr lang="en-US" sz="2800" dirty="0" err="1"/>
              <a:t>câu</a:t>
            </a:r>
            <a:r>
              <a:rPr lang="en-US" sz="2800" dirty="0"/>
              <a:t> </a:t>
            </a:r>
            <a:r>
              <a:rPr lang="en-US" sz="2800" dirty="0" err="1"/>
              <a:t>hỏi</a:t>
            </a:r>
            <a:r>
              <a:rPr lang="en-US" sz="2800" dirty="0"/>
              <a:t> 1,2 - </a:t>
            </a:r>
            <a:r>
              <a:rPr lang="en-US" sz="2800" dirty="0" err="1"/>
              <a:t>Thời</a:t>
            </a:r>
            <a:r>
              <a:rPr lang="en-US" sz="2800" dirty="0"/>
              <a:t> </a:t>
            </a:r>
            <a:r>
              <a:rPr lang="en-US" sz="2800" dirty="0" err="1"/>
              <a:t>gian</a:t>
            </a:r>
            <a:r>
              <a:rPr lang="en-US" sz="2800" dirty="0"/>
              <a:t>: 10 </a:t>
            </a:r>
            <a:r>
              <a:rPr lang="en-US" sz="2800" dirty="0" err="1"/>
              <a:t>phút</a:t>
            </a:r>
            <a:r>
              <a:rPr lang="en-US" sz="2800" dirty="0"/>
              <a:t> </a:t>
            </a:r>
          </a:p>
        </p:txBody>
      </p:sp>
      <p:sp>
        <p:nvSpPr>
          <p:cNvPr id="3" name="TextBox 2">
            <a:extLst>
              <a:ext uri="{FF2B5EF4-FFF2-40B4-BE49-F238E27FC236}">
                <a16:creationId xmlns:a16="http://schemas.microsoft.com/office/drawing/2014/main" id="{F00F11CD-8128-B004-BED1-BC52E7D38D52}"/>
              </a:ext>
            </a:extLst>
          </p:cNvPr>
          <p:cNvSpPr txBox="1"/>
          <p:nvPr/>
        </p:nvSpPr>
        <p:spPr>
          <a:xfrm>
            <a:off x="330624" y="1552906"/>
            <a:ext cx="8601710" cy="434221"/>
          </a:xfrm>
          <a:prstGeom prst="rect">
            <a:avLst/>
          </a:prstGeom>
          <a:noFill/>
        </p:spPr>
        <p:txBody>
          <a:bodyPr wrap="square">
            <a:spAutoFit/>
          </a:bodyPr>
          <a:lstStyle/>
          <a:p>
            <a:pPr algn="just">
              <a:lnSpc>
                <a:spcPct val="106000"/>
              </a:lnSpc>
              <a:spcAft>
                <a:spcPts val="800"/>
              </a:spcAft>
            </a:pPr>
            <a:r>
              <a:rPr lang="en-US" sz="2200" b="1" dirty="0" err="1">
                <a:solidFill>
                  <a:srgbClr val="002060"/>
                </a:solidFill>
                <a:effectLst/>
                <a:latin typeface="Times New Roman" panose="02020603050405020304" pitchFamily="18" charset="0"/>
                <a:ea typeface="Times New Roman" panose="02020603050405020304" pitchFamily="18" charset="0"/>
              </a:rPr>
              <a:t>Câu</a:t>
            </a:r>
            <a:r>
              <a:rPr lang="en-US" sz="2200" b="1" dirty="0">
                <a:solidFill>
                  <a:srgbClr val="002060"/>
                </a:solidFill>
                <a:effectLst/>
                <a:latin typeface="Times New Roman" panose="02020603050405020304" pitchFamily="18" charset="0"/>
                <a:ea typeface="Times New Roman" panose="02020603050405020304" pitchFamily="18" charset="0"/>
              </a:rPr>
              <a:t> 1: </a:t>
            </a:r>
            <a:r>
              <a:rPr lang="en-US" sz="2200" b="1" dirty="0" err="1">
                <a:solidFill>
                  <a:srgbClr val="002060"/>
                </a:solidFill>
                <a:effectLst/>
                <a:latin typeface="Times New Roman" panose="02020603050405020304" pitchFamily="18" charset="0"/>
                <a:ea typeface="Times New Roman" panose="02020603050405020304" pitchFamily="18" charset="0"/>
              </a:rPr>
              <a:t>Tóm</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tắt</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câu</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chuyện</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và</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xác</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latin typeface="Times New Roman" panose="02020603050405020304" pitchFamily="18" charset="0"/>
                <a:ea typeface="Times New Roman" panose="02020603050405020304" pitchFamily="18" charset="0"/>
              </a:rPr>
              <a:t>định</a:t>
            </a:r>
            <a:r>
              <a:rPr lang="en-US" sz="2200" b="1" dirty="0">
                <a:solidFill>
                  <a:srgbClr val="002060"/>
                </a:solidFill>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đề</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tài</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chủ</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đề</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của</a:t>
            </a:r>
            <a:r>
              <a:rPr lang="en-US" sz="2200" b="1" dirty="0">
                <a:solidFill>
                  <a:srgbClr val="002060"/>
                </a:solidFill>
                <a:effectLst/>
                <a:latin typeface="Times New Roman" panose="02020603050405020304" pitchFamily="18" charset="0"/>
                <a:ea typeface="Times New Roman" panose="02020603050405020304" pitchFamily="18" charset="0"/>
              </a:rPr>
              <a:t> </a:t>
            </a:r>
            <a:r>
              <a:rPr lang="en-US" sz="2200" b="1" dirty="0" err="1">
                <a:solidFill>
                  <a:srgbClr val="002060"/>
                </a:solidFill>
                <a:effectLst/>
                <a:latin typeface="Times New Roman" panose="02020603050405020304" pitchFamily="18" charset="0"/>
                <a:ea typeface="Times New Roman" panose="02020603050405020304" pitchFamily="18" charset="0"/>
              </a:rPr>
              <a:t>truyện</a:t>
            </a:r>
            <a:r>
              <a:rPr lang="en-US" sz="2200" b="1" dirty="0">
                <a:solidFill>
                  <a:srgbClr val="002060"/>
                </a:solidFill>
                <a:effectLst/>
                <a:latin typeface="Times New Roman" panose="02020603050405020304" pitchFamily="18" charset="0"/>
                <a:ea typeface="Times New Roman" panose="02020603050405020304" pitchFamily="18" charset="0"/>
              </a:rPr>
              <a:t>.</a:t>
            </a:r>
            <a:endParaRPr lang="vi-VN" sz="2200" dirty="0">
              <a:solidFill>
                <a:srgbClr val="002060"/>
              </a:solidFill>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5CDAB88B-A1A0-813C-E5FE-61D59A5AA9F1}"/>
              </a:ext>
            </a:extLst>
          </p:cNvPr>
          <p:cNvSpPr txBox="1"/>
          <p:nvPr/>
        </p:nvSpPr>
        <p:spPr>
          <a:xfrm>
            <a:off x="330624" y="1898227"/>
            <a:ext cx="8601710" cy="1151982"/>
          </a:xfrm>
          <a:prstGeom prst="rect">
            <a:avLst/>
          </a:prstGeom>
          <a:noFill/>
        </p:spPr>
        <p:txBody>
          <a:bodyPr wrap="square">
            <a:spAutoFit/>
          </a:bodyPr>
          <a:lstStyle/>
          <a:p>
            <a:pPr algn="just">
              <a:lnSpc>
                <a:spcPct val="106000"/>
              </a:lnSpc>
              <a:spcAft>
                <a:spcPts val="800"/>
              </a:spcAft>
            </a:pPr>
            <a:r>
              <a:rPr lang="vi-VN" sz="2200" b="1" dirty="0">
                <a:solidFill>
                  <a:srgbClr val="002060"/>
                </a:solidFill>
                <a:effectLst/>
                <a:latin typeface="Times New Roman" panose="02020603050405020304" pitchFamily="18" charset="0"/>
                <a:ea typeface="Times New Roman" panose="02020603050405020304" pitchFamily="18" charset="0"/>
              </a:rPr>
              <a:t>Câu 2: Kẻ mẫu bảng dưới đây vào vở và liệt kê một số nội dung, chi tiết thuộc loại yếu tố xác định (phi hư cấu) hoặc yếu tố không xác định (có thể hư cấu) được sử dụng trong các đoạn của văn bản:</a:t>
            </a:r>
            <a:endParaRPr lang="vi-VN" sz="2200" dirty="0">
              <a:solidFill>
                <a:srgbClr val="002060"/>
              </a:solidFill>
              <a:effectLst/>
              <a:latin typeface="Calibri" panose="020F0502020204030204" pitchFamily="34" charset="0"/>
              <a:ea typeface="Calibri" panose="020F0502020204030204" pitchFamily="34" charset="0"/>
            </a:endParaRPr>
          </a:p>
        </p:txBody>
      </p:sp>
      <p:graphicFrame>
        <p:nvGraphicFramePr>
          <p:cNvPr id="5" name="Table 4">
            <a:extLst>
              <a:ext uri="{FF2B5EF4-FFF2-40B4-BE49-F238E27FC236}">
                <a16:creationId xmlns:a16="http://schemas.microsoft.com/office/drawing/2014/main" id="{25B9D291-1726-0FEC-BC7B-8CC051DFE54A}"/>
              </a:ext>
            </a:extLst>
          </p:cNvPr>
          <p:cNvGraphicFramePr>
            <a:graphicFrameLocks noGrp="1"/>
          </p:cNvGraphicFramePr>
          <p:nvPr>
            <p:extLst>
              <p:ext uri="{D42A27DB-BD31-4B8C-83A1-F6EECF244321}">
                <p14:modId xmlns:p14="http://schemas.microsoft.com/office/powerpoint/2010/main" val="1714682694"/>
              </p:ext>
            </p:extLst>
          </p:nvPr>
        </p:nvGraphicFramePr>
        <p:xfrm>
          <a:off x="111076" y="3357759"/>
          <a:ext cx="8857359" cy="1691387"/>
        </p:xfrm>
        <a:graphic>
          <a:graphicData uri="http://schemas.openxmlformats.org/drawingml/2006/table">
            <a:tbl>
              <a:tblPr firstRow="1" firstCol="1" bandRow="1">
                <a:tableStyleId>{CE1CEF06-EB63-403C-BCEF-C1AFC7CD1821}</a:tableStyleId>
              </a:tblPr>
              <a:tblGrid>
                <a:gridCol w="648127">
                  <a:extLst>
                    <a:ext uri="{9D8B030D-6E8A-4147-A177-3AD203B41FA5}">
                      <a16:colId xmlns:a16="http://schemas.microsoft.com/office/drawing/2014/main" val="1868785570"/>
                    </a:ext>
                  </a:extLst>
                </a:gridCol>
                <a:gridCol w="3010237">
                  <a:extLst>
                    <a:ext uri="{9D8B030D-6E8A-4147-A177-3AD203B41FA5}">
                      <a16:colId xmlns:a16="http://schemas.microsoft.com/office/drawing/2014/main" val="1212293934"/>
                    </a:ext>
                  </a:extLst>
                </a:gridCol>
                <a:gridCol w="2788797">
                  <a:extLst>
                    <a:ext uri="{9D8B030D-6E8A-4147-A177-3AD203B41FA5}">
                      <a16:colId xmlns:a16="http://schemas.microsoft.com/office/drawing/2014/main" val="3546732216"/>
                    </a:ext>
                  </a:extLst>
                </a:gridCol>
                <a:gridCol w="2410198">
                  <a:extLst>
                    <a:ext uri="{9D8B030D-6E8A-4147-A177-3AD203B41FA5}">
                      <a16:colId xmlns:a16="http://schemas.microsoft.com/office/drawing/2014/main" val="909961296"/>
                    </a:ext>
                  </a:extLst>
                </a:gridCol>
              </a:tblGrid>
              <a:tr h="294690">
                <a:tc>
                  <a:txBody>
                    <a:bodyPr/>
                    <a:lstStyle/>
                    <a:p>
                      <a:pPr algn="ctr">
                        <a:lnSpc>
                          <a:spcPct val="106000"/>
                        </a:lnSpc>
                        <a:spcAft>
                          <a:spcPts val="800"/>
                        </a:spcAft>
                      </a:pPr>
                      <a:r>
                        <a:rPr lang="vi-VN" sz="1600" b="1" kern="100">
                          <a:effectLst/>
                          <a:latin typeface="+mj-lt"/>
                        </a:rPr>
                        <a:t>Đoạn</a:t>
                      </a:r>
                      <a:endParaRPr lang="vi-VN" sz="1600" b="1" kern="10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r>
                        <a:rPr lang="vi-VN" sz="1600" b="1" kern="100">
                          <a:effectLst/>
                          <a:latin typeface="+mj-lt"/>
                        </a:rPr>
                        <a:t>Nội dung, chi tiết</a:t>
                      </a:r>
                      <a:endParaRPr lang="vi-VN" sz="1600" b="1" kern="10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r>
                        <a:rPr lang="vi-VN" sz="1600" b="1" kern="100" dirty="0">
                          <a:effectLst/>
                          <a:latin typeface="+mj-lt"/>
                        </a:rPr>
                        <a:t>Yếu tố xác định</a:t>
                      </a:r>
                    </a:p>
                    <a:p>
                      <a:pPr algn="ctr">
                        <a:lnSpc>
                          <a:spcPct val="106000"/>
                        </a:lnSpc>
                        <a:spcAft>
                          <a:spcPts val="800"/>
                        </a:spcAft>
                      </a:pPr>
                      <a:r>
                        <a:rPr lang="vi-VN" sz="1600" b="1" kern="100" dirty="0">
                          <a:effectLst/>
                          <a:latin typeface="+mj-lt"/>
                        </a:rPr>
                        <a:t>(phi hư cấu)</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r>
                        <a:rPr lang="vi-VN" sz="1600" b="1" kern="100" dirty="0">
                          <a:effectLst/>
                          <a:latin typeface="+mj-lt"/>
                        </a:rPr>
                        <a:t>Yếu tố không xác </a:t>
                      </a:r>
                    </a:p>
                    <a:p>
                      <a:pPr algn="ctr">
                        <a:lnSpc>
                          <a:spcPct val="106000"/>
                        </a:lnSpc>
                        <a:spcAft>
                          <a:spcPts val="800"/>
                        </a:spcAft>
                      </a:pPr>
                      <a:r>
                        <a:rPr lang="vi-VN" sz="1600" b="1" kern="100" dirty="0">
                          <a:effectLst/>
                          <a:latin typeface="+mj-lt"/>
                        </a:rPr>
                        <a:t>định (có thể hư cấu)</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nchor="ctr">
                    <a:solidFill>
                      <a:schemeClr val="accent2">
                        <a:lumMod val="20000"/>
                        <a:lumOff val="80000"/>
                      </a:schemeClr>
                    </a:solidFill>
                  </a:tcPr>
                </a:tc>
                <a:extLst>
                  <a:ext uri="{0D108BD9-81ED-4DB2-BD59-A6C34878D82A}">
                    <a16:rowId xmlns:a16="http://schemas.microsoft.com/office/drawing/2014/main" val="1211507989"/>
                  </a:ext>
                </a:extLst>
              </a:tr>
              <a:tr h="0">
                <a:tc>
                  <a:txBody>
                    <a:bodyPr/>
                    <a:lstStyle/>
                    <a:p>
                      <a:pPr algn="ctr">
                        <a:lnSpc>
                          <a:spcPct val="106000"/>
                        </a:lnSpc>
                        <a:spcAft>
                          <a:spcPts val="800"/>
                        </a:spcAft>
                      </a:pPr>
                      <a:r>
                        <a:rPr lang="vi-VN" sz="1600" b="1" kern="100" dirty="0">
                          <a:effectLst/>
                          <a:latin typeface="+mj-lt"/>
                        </a:rPr>
                        <a:t>Một</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extLst>
                  <a:ext uri="{0D108BD9-81ED-4DB2-BD59-A6C34878D82A}">
                    <a16:rowId xmlns:a16="http://schemas.microsoft.com/office/drawing/2014/main" val="3034113731"/>
                  </a:ext>
                </a:extLst>
              </a:tr>
              <a:tr h="240773">
                <a:tc>
                  <a:txBody>
                    <a:bodyPr/>
                    <a:lstStyle/>
                    <a:p>
                      <a:pPr algn="ctr">
                        <a:lnSpc>
                          <a:spcPct val="106000"/>
                        </a:lnSpc>
                        <a:spcAft>
                          <a:spcPts val="800"/>
                        </a:spcAft>
                      </a:pPr>
                      <a:r>
                        <a:rPr lang="vi-VN" sz="1600" b="1" kern="100" dirty="0">
                          <a:effectLst/>
                          <a:latin typeface="+mj-lt"/>
                        </a:rPr>
                        <a:t>Hai</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r>
                        <a:rPr lang="vi-VN" sz="1600" b="1" kern="100">
                          <a:effectLst/>
                          <a:latin typeface="+mj-lt"/>
                        </a:rPr>
                        <a:t> </a:t>
                      </a:r>
                      <a:endParaRPr lang="vi-VN" sz="1600" b="1" kern="10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extLst>
                  <a:ext uri="{0D108BD9-81ED-4DB2-BD59-A6C34878D82A}">
                    <a16:rowId xmlns:a16="http://schemas.microsoft.com/office/drawing/2014/main" val="2208278512"/>
                  </a:ext>
                </a:extLst>
              </a:tr>
              <a:tr h="247914">
                <a:tc>
                  <a:txBody>
                    <a:bodyPr/>
                    <a:lstStyle/>
                    <a:p>
                      <a:pPr algn="ctr">
                        <a:lnSpc>
                          <a:spcPct val="106000"/>
                        </a:lnSpc>
                        <a:spcAft>
                          <a:spcPts val="800"/>
                        </a:spcAft>
                      </a:pPr>
                      <a:r>
                        <a:rPr lang="vi-VN" sz="1600" b="1" kern="100">
                          <a:effectLst/>
                          <a:latin typeface="+mj-lt"/>
                        </a:rPr>
                        <a:t>Ba</a:t>
                      </a:r>
                      <a:endParaRPr lang="vi-VN" sz="1600" b="1" kern="10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extLst>
                  <a:ext uri="{0D108BD9-81ED-4DB2-BD59-A6C34878D82A}">
                    <a16:rowId xmlns:a16="http://schemas.microsoft.com/office/drawing/2014/main" val="3874498742"/>
                  </a:ext>
                </a:extLst>
              </a:tr>
              <a:tr h="294690">
                <a:tc>
                  <a:txBody>
                    <a:bodyPr/>
                    <a:lstStyle/>
                    <a:p>
                      <a:pPr algn="ctr">
                        <a:lnSpc>
                          <a:spcPct val="106000"/>
                        </a:lnSpc>
                        <a:spcAft>
                          <a:spcPts val="800"/>
                        </a:spcAft>
                      </a:pPr>
                      <a:r>
                        <a:rPr lang="vi-VN" sz="1600" b="1" kern="100">
                          <a:effectLst/>
                          <a:latin typeface="+mj-lt"/>
                        </a:rPr>
                        <a:t>Tư</a:t>
                      </a:r>
                      <a:endParaRPr lang="vi-VN" sz="1600" b="1" kern="10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tc>
                  <a:txBody>
                    <a:bodyPr/>
                    <a:lstStyle/>
                    <a:p>
                      <a:pPr algn="ctr">
                        <a:lnSpc>
                          <a:spcPct val="106000"/>
                        </a:lnSpc>
                        <a:spcAft>
                          <a:spcPts val="800"/>
                        </a:spcAft>
                      </a:pP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chemeClr val="accent2">
                        <a:lumMod val="20000"/>
                        <a:lumOff val="80000"/>
                      </a:schemeClr>
                    </a:solidFill>
                  </a:tcPr>
                </a:tc>
                <a:extLst>
                  <a:ext uri="{0D108BD9-81ED-4DB2-BD59-A6C34878D82A}">
                    <a16:rowId xmlns:a16="http://schemas.microsoft.com/office/drawing/2014/main" val="2340730860"/>
                  </a:ext>
                </a:extLst>
              </a:tr>
            </a:tbl>
          </a:graphicData>
        </a:graphic>
      </p:graphicFrame>
      <p:sp>
        <p:nvSpPr>
          <p:cNvPr id="6" name="Rectangle 1">
            <a:extLst>
              <a:ext uri="{FF2B5EF4-FFF2-40B4-BE49-F238E27FC236}">
                <a16:creationId xmlns:a16="http://schemas.microsoft.com/office/drawing/2014/main" id="{0DC18FE4-232D-604B-EAFA-DDEFDC417B7E}"/>
              </a:ext>
            </a:extLst>
          </p:cNvPr>
          <p:cNvSpPr>
            <a:spLocks noChangeArrowheads="1"/>
          </p:cNvSpPr>
          <p:nvPr/>
        </p:nvSpPr>
        <p:spPr bwMode="auto">
          <a:xfrm>
            <a:off x="4341813" y="-410106"/>
            <a:ext cx="49057378"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13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Một số nội dung, chi tiết thuộc loại yếu tố xác định (phi hư cấu) hoặc yếu tố không xác định (có thể hư cấu) được sử dụng trong các đoạn của văn bản:</a:t>
            </a:r>
            <a:endParaRPr kumimoji="0" lang="vi-VN" altLang="vi-VN"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 calcmode="lin" valueType="num">
                                      <p:cBhvr additive="base">
                                        <p:cTn id="7" dur="1000"/>
                                        <p:tgtEl>
                                          <p:spTgt spid="311"/>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12"/>
                                        </p:tgtEl>
                                        <p:attrNameLst>
                                          <p:attrName>style.visibility</p:attrName>
                                        </p:attrNameLst>
                                      </p:cBhvr>
                                      <p:to>
                                        <p:strVal val="visible"/>
                                      </p:to>
                                    </p:set>
                                    <p:anim calcmode="lin" valueType="num">
                                      <p:cBhvr additive="base">
                                        <p:cTn id="10" dur="1000"/>
                                        <p:tgtEl>
                                          <p:spTgt spid="3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7;p61">
            <a:extLst>
              <a:ext uri="{FF2B5EF4-FFF2-40B4-BE49-F238E27FC236}">
                <a16:creationId xmlns:a16="http://schemas.microsoft.com/office/drawing/2014/main" id="{66358A57-43DE-FDA9-9CBD-6F099B1D3F01}"/>
              </a:ext>
            </a:extLst>
          </p:cNvPr>
          <p:cNvSpPr txBox="1">
            <a:spLocks noGrp="1"/>
          </p:cNvSpPr>
          <p:nvPr>
            <p:ph type="ctrTitle"/>
          </p:nvPr>
        </p:nvSpPr>
        <p:spPr>
          <a:xfrm>
            <a:off x="238760" y="153939"/>
            <a:ext cx="8666480" cy="615404"/>
          </a:xfrm>
          <a:prstGeom prst="rect">
            <a:avLst/>
          </a:prstGeom>
          <a:solidFill>
            <a:srgbClr val="FFC000"/>
          </a:solidFill>
        </p:spPr>
        <p:txBody>
          <a:bodyPr spcFirstLastPara="1" wrap="square" lIns="91425" tIns="91425" rIns="91425" bIns="91425" anchor="t" anchorCtr="0">
            <a:noAutofit/>
          </a:bodyPr>
          <a:lstStyle/>
          <a:p>
            <a:pPr lvl="0"/>
            <a:r>
              <a:rPr lang="en" sz="2500" dirty="0">
                <a:solidFill>
                  <a:schemeClr val="accent5">
                    <a:lumMod val="75000"/>
                  </a:schemeClr>
                </a:solidFill>
                <a:latin typeface="Times New Roman" panose="02020603050405020304" pitchFamily="18" charset="0"/>
                <a:cs typeface="Times New Roman" panose="02020603050405020304" pitchFamily="18" charset="0"/>
              </a:rPr>
              <a:t>1.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sz="25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169366-B814-C351-FF20-1FEF607C3C3E}"/>
              </a:ext>
            </a:extLst>
          </p:cNvPr>
          <p:cNvSpPr txBox="1"/>
          <p:nvPr/>
        </p:nvSpPr>
        <p:spPr>
          <a:xfrm>
            <a:off x="0" y="800580"/>
            <a:ext cx="9144000" cy="4342920"/>
          </a:xfrm>
          <a:prstGeom prst="rect">
            <a:avLst/>
          </a:prstGeom>
          <a:solidFill>
            <a:schemeClr val="tx1"/>
          </a:solidFill>
        </p:spPr>
        <p:txBody>
          <a:bodyPr wrap="square">
            <a:spAutoFit/>
          </a:bodyPr>
          <a:lstStyle/>
          <a:p>
            <a:pPr indent="113030" algn="just">
              <a:lnSpc>
                <a:spcPct val="106000"/>
              </a:lnSpc>
              <a:spcAft>
                <a:spcPts val="800"/>
              </a:spcAft>
            </a:pPr>
            <a:r>
              <a:rPr lang="en-US" sz="1500" b="1" dirty="0">
                <a:effectLst/>
                <a:latin typeface="Times New Roman" panose="02020603050405020304" pitchFamily="18" charset="0"/>
                <a:ea typeface="Times New Roman" panose="02020603050405020304" pitchFamily="18" charset="0"/>
              </a:rPr>
              <a:t>a</a:t>
            </a:r>
            <a:r>
              <a:rPr lang="en-US" sz="1500"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Tóm</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tắt</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câu</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chuyện</a:t>
            </a:r>
            <a:r>
              <a:rPr lang="en-US" sz="1500" b="1" dirty="0">
                <a:effectLst/>
                <a:latin typeface="Times New Roman" panose="02020603050405020304" pitchFamily="18" charset="0"/>
                <a:ea typeface="Times New Roman" panose="02020603050405020304" pitchFamily="18" charset="0"/>
              </a:rPr>
              <a:t>:</a:t>
            </a:r>
            <a:endParaRPr lang="vi-VN" sz="1500" dirty="0">
              <a:effectLst/>
              <a:latin typeface="Calibri" panose="020F0502020204030204" pitchFamily="34" charset="0"/>
              <a:ea typeface="Calibri" panose="020F0502020204030204" pitchFamily="34" charset="0"/>
            </a:endParaRPr>
          </a:p>
          <a:p>
            <a:pPr algn="just">
              <a:lnSpc>
                <a:spcPct val="106000"/>
              </a:lnSpc>
              <a:spcAft>
                <a:spcPts val="800"/>
              </a:spcAft>
            </a:pP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Truyện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kể</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về</a:t>
            </a:r>
            <a:r>
              <a:rPr lang="en-US" sz="1500" dirty="0">
                <a:effectLst/>
                <a:latin typeface="Times New Roman" panose="02020603050405020304" pitchFamily="18" charset="0"/>
                <a:ea typeface="Times New Roman" panose="02020603050405020304" pitchFamily="18" charset="0"/>
              </a:rPr>
              <a:t> Cai </a:t>
            </a:r>
            <a:r>
              <a:rPr lang="en-US" sz="1500" dirty="0" err="1">
                <a:effectLst/>
                <a:latin typeface="Times New Roman" panose="02020603050405020304" pitchFamily="18" charset="0"/>
                <a:ea typeface="Times New Roman" panose="02020603050405020304" pitchFamily="18" charset="0"/>
              </a:rPr>
              <a:t>Tuất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cùng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với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một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số</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nhân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sĩ</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yêu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nước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khác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mở</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một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xưởng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hiệu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là</a:t>
            </a:r>
            <a:r>
              <a:rPr lang="en-US" sz="1500" dirty="0">
                <a:effectLst/>
                <a:latin typeface="Times New Roman" panose="02020603050405020304" pitchFamily="18" charset="0"/>
                <a:ea typeface="Times New Roman" panose="02020603050405020304" pitchFamily="18" charset="0"/>
              </a:rPr>
              <a:t> “Con </a:t>
            </a:r>
            <a:r>
              <a:rPr lang="en-US" sz="1500" dirty="0" err="1">
                <a:effectLst/>
                <a:latin typeface="Times New Roman" panose="02020603050405020304" pitchFamily="18" charset="0"/>
                <a:ea typeface="Times New Roman" panose="02020603050405020304" pitchFamily="18" charset="0"/>
              </a:rPr>
              <a:t>Vịt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để</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có</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thể</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dùng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hàng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biết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có</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thực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sự</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có</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tấm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lòng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với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nước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không</a:t>
            </a:r>
            <a:r>
              <a:rPr lang="en-US" sz="1500" dirty="0">
                <a:effectLst/>
                <a:latin typeface="Times New Roman" panose="02020603050405020304" pitchFamily="18" charset="0"/>
                <a:ea typeface="Times New Roman" panose="02020603050405020304" pitchFamily="18" charset="0"/>
              </a:rPr>
              <a:t>, hay </a:t>
            </a:r>
            <a:r>
              <a:rPr lang="en-US" sz="1500" dirty="0" err="1">
                <a:effectLst/>
                <a:latin typeface="Times New Roman" panose="02020603050405020304" pitchFamily="18" charset="0"/>
                <a:ea typeface="Times New Roman" panose="02020603050405020304" pitchFamily="18" charset="0"/>
              </a:rPr>
              <a:t>chỉ</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nghĩ</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đến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thân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Nhưng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cùng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với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điền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chủ</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Dương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vẫn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mua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dừa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khô</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từ</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nhiều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nơi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về</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để</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làm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đã</a:t>
            </a:r>
            <a:r>
              <a:rPr lang="en-US" sz="1500" dirty="0">
                <a:effectLst/>
                <a:latin typeface="Times New Roman" panose="02020603050405020304" pitchFamily="18" charset="0"/>
                <a:ea typeface="Times New Roman" panose="02020603050405020304" pitchFamily="18" charset="0"/>
              </a:rPr>
              <a:t> di </a:t>
            </a:r>
            <a:r>
              <a:rPr lang="en-US" sz="1500" dirty="0" err="1">
                <a:effectLst/>
                <a:latin typeface="Times New Roman" panose="02020603050405020304" pitchFamily="18" charset="0"/>
                <a:ea typeface="Times New Roman" panose="02020603050405020304" pitchFamily="18" charset="0"/>
              </a:rPr>
              <a:t>dời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những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ngôi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mộ</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xung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quanh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đấy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để</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có</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thể</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làm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cơ</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sở</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xung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quanh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Cơ</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sở</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tạo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nên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nhiều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khí</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cuộc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sống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trở</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nên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nhộn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nhịp</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tấp</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nập</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hơn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gặp</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được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điền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chủ</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Dương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nghe</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tâm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sự</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về</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mình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mở</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máy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xay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xát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gạo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rồi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bán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hết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vườn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tược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một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Trần</a:t>
            </a:r>
            <a:r>
              <a:rPr lang="en-US" sz="1500" dirty="0">
                <a:effectLst/>
                <a:latin typeface="Times New Roman" panose="02020603050405020304" pitchFamily="18" charset="0"/>
                <a:ea typeface="Times New Roman" panose="02020603050405020304" pitchFamily="18" charset="0"/>
              </a:rPr>
              <a:t> Bá </a:t>
            </a:r>
            <a:r>
              <a:rPr lang="en-US" sz="1500" dirty="0" err="1">
                <a:effectLst/>
                <a:latin typeface="Times New Roman" panose="02020603050405020304" pitchFamily="18" charset="0"/>
                <a:ea typeface="Times New Roman" panose="02020603050405020304" pitchFamily="18" charset="0"/>
              </a:rPr>
              <a:t>Thọ</a:t>
            </a:r>
            <a:r>
              <a:rPr lang="en-US" sz="1500" dirty="0">
                <a:effectLst/>
                <a:latin typeface="Times New Roman" panose="02020603050405020304" pitchFamily="18" charset="0"/>
                <a:ea typeface="Times New Roman" panose="02020603050405020304" pitchFamily="18" charset="0"/>
              </a:rPr>
              <a:t>. Khi </a:t>
            </a:r>
            <a:r>
              <a:rPr lang="en-US" sz="1500" dirty="0" err="1">
                <a:effectLst/>
                <a:latin typeface="Times New Roman" panose="02020603050405020304" pitchFamily="18" charset="0"/>
                <a:ea typeface="Times New Roman" panose="02020603050405020304" pitchFamily="18" charset="0"/>
              </a:rPr>
              <a:t>mình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làm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chủ</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có</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thể</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tạo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ăn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làm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phẩm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còn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điền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chủ</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giàu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thì</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dân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chúng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lại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bị</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bóc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lột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khổ</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cực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hai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đều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chịu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nổi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sự</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ràng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buộc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thực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dân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Pháp</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đứng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lên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mở</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ra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một</a:t>
            </a:r>
            <a:r>
              <a:rPr lang="en-US" sz="1500" dirty="0">
                <a:effectLst/>
                <a:latin typeface="Times New Roman" panose="02020603050405020304" pitchFamily="18" charset="0"/>
                <a:ea typeface="Times New Roman" panose="02020603050405020304" pitchFamily="18" charset="0"/>
              </a:rPr>
              <a:t> con </a:t>
            </a:r>
            <a:r>
              <a:rPr lang="en-US" sz="1500" dirty="0" err="1">
                <a:effectLst/>
                <a:latin typeface="Times New Roman" panose="02020603050405020304" pitchFamily="18" charset="0"/>
                <a:ea typeface="Times New Roman" panose="02020603050405020304" pitchFamily="18" charset="0"/>
              </a:rPr>
              <a:t>đường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mới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lúc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bấy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giờ</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Rồi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ngày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có</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càng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nhiều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đứng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lên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mở</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xưởng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càng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thấy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sự</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phát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triển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các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phẩm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Việt</a:t>
            </a:r>
            <a:r>
              <a:rPr lang="en-US" sz="1500" dirty="0">
                <a:effectLst/>
                <a:latin typeface="Times New Roman" panose="02020603050405020304" pitchFamily="18" charset="0"/>
                <a:ea typeface="Times New Roman" panose="02020603050405020304" pitchFamily="18" charset="0"/>
              </a:rPr>
              <a:t>. Khi </a:t>
            </a:r>
            <a:r>
              <a:rPr lang="en-US" sz="1500" dirty="0" err="1">
                <a:effectLst/>
                <a:latin typeface="Times New Roman" panose="02020603050405020304" pitchFamily="18" charset="0"/>
                <a:ea typeface="Times New Roman" panose="02020603050405020304" pitchFamily="18" charset="0"/>
              </a:rPr>
              <a:t>những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mẻ</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đầu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tiên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Cai </a:t>
            </a:r>
            <a:r>
              <a:rPr lang="en-US" sz="1500" dirty="0" err="1">
                <a:effectLst/>
                <a:latin typeface="Times New Roman" panose="02020603050405020304" pitchFamily="18" charset="0"/>
                <a:ea typeface="Times New Roman" panose="02020603050405020304" pitchFamily="18" charset="0"/>
              </a:rPr>
              <a:t>Tuất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ra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lò</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mọi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đều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hết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sức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vui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mừng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còn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được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Trần</a:t>
            </a:r>
            <a:r>
              <a:rPr lang="en-US" sz="1500" dirty="0">
                <a:effectLst/>
                <a:latin typeface="Times New Roman" panose="02020603050405020304" pitchFamily="18" charset="0"/>
                <a:ea typeface="Times New Roman" panose="02020603050405020304" pitchFamily="18" charset="0"/>
              </a:rPr>
              <a:t> Chánh </a:t>
            </a:r>
            <a:r>
              <a:rPr lang="en-US" sz="1500" dirty="0" err="1">
                <a:effectLst/>
                <a:latin typeface="Times New Roman" panose="02020603050405020304" pitchFamily="18" charset="0"/>
                <a:ea typeface="Times New Roman" panose="02020603050405020304" pitchFamily="18" charset="0"/>
              </a:rPr>
              <a:t>Chiêu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khen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ngợi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trước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phẩm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làm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ra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hứa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mình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sẽ</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đưa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phẩm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ngày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càng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phát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triển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hơn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Nhưng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niềm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vui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chưa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được</a:t>
            </a:r>
            <a:r>
              <a:rPr lang="en-US" sz="1500" dirty="0">
                <a:effectLst/>
                <a:latin typeface="Times New Roman" panose="02020603050405020304" pitchFamily="18" charset="0"/>
                <a:ea typeface="Times New Roman" panose="02020603050405020304" pitchFamily="18" charset="0"/>
              </a:rPr>
              <a:t> bao </a:t>
            </a:r>
            <a:r>
              <a:rPr lang="en-US" sz="1500" dirty="0" err="1">
                <a:effectLst/>
                <a:latin typeface="Times New Roman" panose="02020603050405020304" pitchFamily="18" charset="0"/>
                <a:ea typeface="Times New Roman" panose="02020603050405020304" pitchFamily="18" charset="0"/>
              </a:rPr>
              <a:t>lâu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thì</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có</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chỉ</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điểm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Pháp</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khiến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những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cơ</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sở</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như</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bị</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đàn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áp</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kinh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doanh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nổi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Trước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sự</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đó</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như</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chết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lặng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ngậm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ngùi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nhìn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những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xưởng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mình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Nhưng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quyết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bọn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Pháp</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lấy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những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phẩm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Việt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châm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lửa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đốt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xưởng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sản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mình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cũng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như</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những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đại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diện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những</a:t>
            </a:r>
            <a:r>
              <a:rPr lang="en-US" sz="1500" dirty="0">
                <a:effectLst/>
                <a:latin typeface="Times New Roman" panose="02020603050405020304" pitchFamily="18" charset="0"/>
                <a:ea typeface="Times New Roman" panose="02020603050405020304" pitchFamily="18" charset="0"/>
              </a:rPr>
              <a:t> con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yêu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nước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bấy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giờ</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chứ</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quyết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không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bán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cho</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bọn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thực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dân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Pháp</a:t>
            </a:r>
            <a:r>
              <a:rPr lang="en-US" sz="1500" dirty="0">
                <a:effectLst/>
                <a:latin typeface="Times New Roman" panose="02020603050405020304" pitchFamily="18" charset="0"/>
                <a:ea typeface="Times New Roman" panose="02020603050405020304" pitchFamily="18" charset="0"/>
              </a:rPr>
              <a:t>. </a:t>
            </a:r>
            <a:endParaRPr lang="vi-VN" sz="15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4277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7;p61">
            <a:extLst>
              <a:ext uri="{FF2B5EF4-FFF2-40B4-BE49-F238E27FC236}">
                <a16:creationId xmlns:a16="http://schemas.microsoft.com/office/drawing/2014/main" id="{EF17214E-2728-21B7-5EC8-CEEBFFA2E916}"/>
              </a:ext>
            </a:extLst>
          </p:cNvPr>
          <p:cNvSpPr txBox="1">
            <a:spLocks noGrp="1"/>
          </p:cNvSpPr>
          <p:nvPr>
            <p:ph type="ctrTitle"/>
          </p:nvPr>
        </p:nvSpPr>
        <p:spPr>
          <a:xfrm>
            <a:off x="955041" y="406400"/>
            <a:ext cx="7030719" cy="1422400"/>
          </a:xfrm>
          <a:prstGeom prst="rect">
            <a:avLst/>
          </a:prstGeom>
          <a:solidFill>
            <a:srgbClr val="FFC000"/>
          </a:solidFill>
        </p:spPr>
        <p:txBody>
          <a:bodyPr spcFirstLastPara="1" wrap="square" lIns="91425" tIns="91425" rIns="91425" bIns="91425" anchor="t" anchorCtr="0">
            <a:noAutofit/>
          </a:bodyPr>
          <a:lstStyle/>
          <a:p>
            <a:pPr lvl="0"/>
            <a:r>
              <a:rPr lang="en" sz="3500" dirty="0">
                <a:solidFill>
                  <a:schemeClr val="accent5">
                    <a:lumMod val="75000"/>
                  </a:schemeClr>
                </a:solidFill>
                <a:latin typeface="Times New Roman" panose="02020603050405020304" pitchFamily="18" charset="0"/>
                <a:cs typeface="Times New Roman" panose="02020603050405020304" pitchFamily="18" charset="0"/>
              </a:rPr>
              <a:t>1.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35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sz="35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4C56C52-1CEE-42EF-01F4-A6D0B0CCCC67}"/>
              </a:ext>
            </a:extLst>
          </p:cNvPr>
          <p:cNvSpPr txBox="1"/>
          <p:nvPr/>
        </p:nvSpPr>
        <p:spPr>
          <a:xfrm>
            <a:off x="853440" y="2263542"/>
            <a:ext cx="7437120" cy="2111988"/>
          </a:xfrm>
          <a:prstGeom prst="rect">
            <a:avLst/>
          </a:prstGeom>
          <a:noFill/>
        </p:spPr>
        <p:txBody>
          <a:bodyPr wrap="square">
            <a:spAutoFit/>
          </a:bodyPr>
          <a:lstStyle/>
          <a:p>
            <a:pPr indent="202565" algn="just">
              <a:lnSpc>
                <a:spcPct val="106000"/>
              </a:lnSpc>
              <a:spcAft>
                <a:spcPts val="800"/>
              </a:spcAft>
            </a:pPr>
            <a:r>
              <a:rPr lang="en-US" sz="2500" b="1" dirty="0">
                <a:effectLst/>
                <a:latin typeface="Times New Roman" panose="02020603050405020304" pitchFamily="18" charset="0"/>
                <a:ea typeface="Times New Roman" panose="02020603050405020304" pitchFamily="18" charset="0"/>
              </a:rPr>
              <a:t>b. </a:t>
            </a:r>
            <a:r>
              <a:rPr lang="en-US" sz="2500" b="1" dirty="0" err="1">
                <a:effectLst/>
                <a:latin typeface="Times New Roman" panose="02020603050405020304" pitchFamily="18" charset="0"/>
                <a:ea typeface="Times New Roman" panose="02020603050405020304" pitchFamily="18" charset="0"/>
              </a:rPr>
              <a:t>Đề</a:t>
            </a:r>
            <a:r>
              <a:rPr lang="en-US" sz="2500" b="1" dirty="0">
                <a:effectLst/>
                <a:latin typeface="Times New Roman" panose="02020603050405020304" pitchFamily="18" charset="0"/>
                <a:ea typeface="Times New Roman" panose="02020603050405020304" pitchFamily="18" charset="0"/>
              </a:rPr>
              <a:t> </a:t>
            </a:r>
            <a:r>
              <a:rPr lang="en-US" sz="2500" b="1" dirty="0" err="1">
                <a:effectLst/>
                <a:latin typeface="Times New Roman" panose="02020603050405020304" pitchFamily="18" charset="0"/>
                <a:ea typeface="Times New Roman" panose="02020603050405020304" pitchFamily="18" charset="0"/>
              </a:rPr>
              <a:t>tài</a:t>
            </a:r>
            <a:r>
              <a:rPr lang="en-US" sz="2500" b="1" dirty="0">
                <a:effectLst/>
                <a:latin typeface="Times New Roman" panose="02020603050405020304" pitchFamily="18" charset="0"/>
                <a:ea typeface="Times New Roman" panose="02020603050405020304" pitchFamily="18" charset="0"/>
              </a:rPr>
              <a:t>, </a:t>
            </a:r>
            <a:r>
              <a:rPr lang="en-US" sz="2500" b="1" dirty="0" err="1">
                <a:effectLst/>
                <a:latin typeface="Times New Roman" panose="02020603050405020304" pitchFamily="18" charset="0"/>
                <a:ea typeface="Times New Roman" panose="02020603050405020304" pitchFamily="18" charset="0"/>
              </a:rPr>
              <a:t>chủ</a:t>
            </a:r>
            <a:r>
              <a:rPr lang="en-US" sz="2500" b="1" dirty="0">
                <a:effectLst/>
                <a:latin typeface="Times New Roman" panose="02020603050405020304" pitchFamily="18" charset="0"/>
                <a:ea typeface="Times New Roman" panose="02020603050405020304" pitchFamily="18" charset="0"/>
              </a:rPr>
              <a:t> </a:t>
            </a:r>
            <a:r>
              <a:rPr lang="en-US" sz="2500" b="1" dirty="0" err="1">
                <a:effectLst/>
                <a:latin typeface="Times New Roman" panose="02020603050405020304" pitchFamily="18" charset="0"/>
                <a:ea typeface="Times New Roman" panose="02020603050405020304" pitchFamily="18" charset="0"/>
              </a:rPr>
              <a:t>đề</a:t>
            </a:r>
            <a:r>
              <a:rPr lang="en-US" sz="2500" b="1" dirty="0">
                <a:effectLst/>
                <a:latin typeface="Times New Roman" panose="02020603050405020304" pitchFamily="18" charset="0"/>
                <a:ea typeface="Times New Roman" panose="02020603050405020304" pitchFamily="18" charset="0"/>
              </a:rPr>
              <a:t> </a:t>
            </a:r>
            <a:r>
              <a:rPr lang="en-US" sz="2500" b="1" dirty="0" err="1">
                <a:effectLst/>
                <a:latin typeface="Times New Roman" panose="02020603050405020304" pitchFamily="18" charset="0"/>
                <a:ea typeface="Times New Roman" panose="02020603050405020304" pitchFamily="18" charset="0"/>
              </a:rPr>
              <a:t>của</a:t>
            </a:r>
            <a:r>
              <a:rPr lang="en-US" sz="2500" b="1" dirty="0">
                <a:effectLst/>
                <a:latin typeface="Times New Roman" panose="02020603050405020304" pitchFamily="18" charset="0"/>
                <a:ea typeface="Times New Roman" panose="02020603050405020304" pitchFamily="18" charset="0"/>
              </a:rPr>
              <a:t> </a:t>
            </a:r>
            <a:r>
              <a:rPr lang="en-US" sz="2500" b="1" dirty="0" err="1">
                <a:effectLst/>
                <a:latin typeface="Times New Roman" panose="02020603050405020304" pitchFamily="18" charset="0"/>
                <a:ea typeface="Times New Roman" panose="02020603050405020304" pitchFamily="18" charset="0"/>
              </a:rPr>
              <a:t>văn</a:t>
            </a:r>
            <a:r>
              <a:rPr lang="en-US" sz="2500" b="1" dirty="0">
                <a:effectLst/>
                <a:latin typeface="Times New Roman" panose="02020603050405020304" pitchFamily="18" charset="0"/>
                <a:ea typeface="Times New Roman" panose="02020603050405020304" pitchFamily="18" charset="0"/>
              </a:rPr>
              <a:t> </a:t>
            </a:r>
            <a:r>
              <a:rPr lang="en-US" sz="2500" b="1" dirty="0" err="1">
                <a:effectLst/>
                <a:latin typeface="Times New Roman" panose="02020603050405020304" pitchFamily="18" charset="0"/>
                <a:ea typeface="Times New Roman" panose="02020603050405020304" pitchFamily="18" charset="0"/>
              </a:rPr>
              <a:t>bản</a:t>
            </a:r>
            <a:r>
              <a:rPr lang="en-US" sz="2500" b="1"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Tấm</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lòng</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của</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những</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người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dân</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yêu</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nước</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khi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xưa</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khó</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thay</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đổi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khó</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có</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thể</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phai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mờ</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được</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bởi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lợi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ích</a:t>
            </a:r>
            <a:r>
              <a:rPr lang="en-US" sz="2500" dirty="0">
                <a:effectLst/>
                <a:latin typeface="Times New Roman" panose="02020603050405020304" pitchFamily="18" charset="0"/>
                <a:ea typeface="Times New Roman" panose="02020603050405020304" pitchFamily="18" charset="0"/>
              </a:rPr>
              <a:t> hay </a:t>
            </a:r>
            <a:r>
              <a:rPr lang="en-US" sz="2500" dirty="0" err="1">
                <a:effectLst/>
                <a:latin typeface="Times New Roman" panose="02020603050405020304" pitchFamily="18" charset="0"/>
                <a:ea typeface="Times New Roman" panose="02020603050405020304" pitchFamily="18" charset="0"/>
              </a:rPr>
              <a:t>tiền</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tài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Người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nông</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dân</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có</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thể</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mất</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hết</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tất</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cả</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nhưng</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không</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thể</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mất</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đi</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được</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lòng</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trung</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trinh</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và</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đất</a:t>
            </a:r>
            <a:r>
              <a:rPr lang="en-US" sz="2500" dirty="0">
                <a:effectLst/>
                <a:latin typeface="Times New Roman" panose="02020603050405020304" pitchFamily="18" charset="0"/>
                <a:ea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rPr>
              <a:t>nước</a:t>
            </a:r>
            <a:r>
              <a:rPr lang="en-US" sz="2500" dirty="0">
                <a:effectLst/>
                <a:latin typeface="Times New Roman" panose="02020603050405020304" pitchFamily="18" charset="0"/>
                <a:ea typeface="Times New Roman" panose="02020603050405020304" pitchFamily="18" charset="0"/>
              </a:rPr>
              <a:t>.</a:t>
            </a:r>
            <a:endParaRPr lang="vi-VN" sz="25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61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BBF723-79AD-FF0F-3E9B-CA5DA757B3FC}"/>
              </a:ext>
            </a:extLst>
          </p:cNvPr>
          <p:cNvSpPr>
            <a:spLocks noGrp="1"/>
          </p:cNvSpPr>
          <p:nvPr>
            <p:ph type="body" idx="1"/>
          </p:nvPr>
        </p:nvSpPr>
        <p:spPr/>
        <p:txBody>
          <a:bodyPr/>
          <a:lstStyle/>
          <a:p>
            <a:endParaRPr lang="vi-VN"/>
          </a:p>
        </p:txBody>
      </p:sp>
      <p:sp>
        <p:nvSpPr>
          <p:cNvPr id="3" name="Title 2">
            <a:extLst>
              <a:ext uri="{FF2B5EF4-FFF2-40B4-BE49-F238E27FC236}">
                <a16:creationId xmlns:a16="http://schemas.microsoft.com/office/drawing/2014/main" id="{6B5E38CC-7D9F-A6D9-BA52-8AA08A2CF21E}"/>
              </a:ext>
            </a:extLst>
          </p:cNvPr>
          <p:cNvSpPr>
            <a:spLocks noGrp="1"/>
          </p:cNvSpPr>
          <p:nvPr>
            <p:ph type="ctrTitle"/>
          </p:nvPr>
        </p:nvSpPr>
        <p:spPr/>
        <p:txBody>
          <a:bodyPr/>
          <a:lstStyle/>
          <a:p>
            <a:endParaRPr lang="vi-VN"/>
          </a:p>
        </p:txBody>
      </p:sp>
      <p:graphicFrame>
        <p:nvGraphicFramePr>
          <p:cNvPr id="4" name="Table 3">
            <a:extLst>
              <a:ext uri="{FF2B5EF4-FFF2-40B4-BE49-F238E27FC236}">
                <a16:creationId xmlns:a16="http://schemas.microsoft.com/office/drawing/2014/main" id="{625B63EA-3279-CF59-A49F-72BA8A4F4892}"/>
              </a:ext>
            </a:extLst>
          </p:cNvPr>
          <p:cNvGraphicFramePr>
            <a:graphicFrameLocks noGrp="1"/>
          </p:cNvGraphicFramePr>
          <p:nvPr>
            <p:extLst>
              <p:ext uri="{D42A27DB-BD31-4B8C-83A1-F6EECF244321}">
                <p14:modId xmlns:p14="http://schemas.microsoft.com/office/powerpoint/2010/main" val="3207431888"/>
              </p:ext>
            </p:extLst>
          </p:nvPr>
        </p:nvGraphicFramePr>
        <p:xfrm>
          <a:off x="68880" y="822150"/>
          <a:ext cx="9006189" cy="5005950"/>
        </p:xfrm>
        <a:graphic>
          <a:graphicData uri="http://schemas.openxmlformats.org/drawingml/2006/table">
            <a:tbl>
              <a:tblPr firstRow="1" firstCol="1" bandRow="1">
                <a:tableStyleId>{CE1CEF06-EB63-403C-BCEF-C1AFC7CD1821}</a:tableStyleId>
              </a:tblPr>
              <a:tblGrid>
                <a:gridCol w="610462">
                  <a:extLst>
                    <a:ext uri="{9D8B030D-6E8A-4147-A177-3AD203B41FA5}">
                      <a16:colId xmlns:a16="http://schemas.microsoft.com/office/drawing/2014/main" val="875654077"/>
                    </a:ext>
                  </a:extLst>
                </a:gridCol>
                <a:gridCol w="5228322">
                  <a:extLst>
                    <a:ext uri="{9D8B030D-6E8A-4147-A177-3AD203B41FA5}">
                      <a16:colId xmlns:a16="http://schemas.microsoft.com/office/drawing/2014/main" val="3716107461"/>
                    </a:ext>
                  </a:extLst>
                </a:gridCol>
                <a:gridCol w="1551913">
                  <a:extLst>
                    <a:ext uri="{9D8B030D-6E8A-4147-A177-3AD203B41FA5}">
                      <a16:colId xmlns:a16="http://schemas.microsoft.com/office/drawing/2014/main" val="1602405090"/>
                    </a:ext>
                  </a:extLst>
                </a:gridCol>
                <a:gridCol w="1615492">
                  <a:extLst>
                    <a:ext uri="{9D8B030D-6E8A-4147-A177-3AD203B41FA5}">
                      <a16:colId xmlns:a16="http://schemas.microsoft.com/office/drawing/2014/main" val="866915919"/>
                    </a:ext>
                  </a:extLst>
                </a:gridCol>
              </a:tblGrid>
              <a:tr h="854266">
                <a:tc>
                  <a:txBody>
                    <a:bodyPr/>
                    <a:lstStyle/>
                    <a:p>
                      <a:pPr algn="just">
                        <a:lnSpc>
                          <a:spcPct val="100000"/>
                        </a:lnSpc>
                        <a:spcAft>
                          <a:spcPts val="800"/>
                        </a:spcAft>
                      </a:pPr>
                      <a:r>
                        <a:rPr lang="vi-VN" sz="1500" b="1" kern="100" dirty="0">
                          <a:effectLst/>
                          <a:latin typeface="+mj-lt"/>
                        </a:rPr>
                        <a:t>Đoạn</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500" b="1" kern="100" dirty="0">
                          <a:effectLst/>
                          <a:latin typeface="+mj-lt"/>
                        </a:rPr>
                        <a:t>Nội dung, chi tiết</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500" b="1" kern="100" dirty="0">
                          <a:effectLst/>
                          <a:latin typeface="+mj-lt"/>
                        </a:rPr>
                        <a:t>Yếu tố xác định</a:t>
                      </a:r>
                    </a:p>
                    <a:p>
                      <a:pPr algn="just">
                        <a:lnSpc>
                          <a:spcPct val="100000"/>
                        </a:lnSpc>
                        <a:spcAft>
                          <a:spcPts val="800"/>
                        </a:spcAft>
                      </a:pPr>
                      <a:r>
                        <a:rPr lang="vi-VN" sz="1500" b="1" kern="100" dirty="0">
                          <a:effectLst/>
                          <a:latin typeface="+mj-lt"/>
                        </a:rPr>
                        <a:t> (phi hư cấu)</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500" b="1" kern="100" dirty="0">
                          <a:effectLst/>
                          <a:latin typeface="+mj-lt"/>
                        </a:rPr>
                        <a:t>Yếu tố không xác </a:t>
                      </a:r>
                    </a:p>
                    <a:p>
                      <a:pPr algn="just">
                        <a:lnSpc>
                          <a:spcPct val="100000"/>
                        </a:lnSpc>
                        <a:spcAft>
                          <a:spcPts val="800"/>
                        </a:spcAft>
                      </a:pPr>
                      <a:r>
                        <a:rPr lang="vi-VN" sz="1500" b="1" kern="100" dirty="0">
                          <a:effectLst/>
                          <a:latin typeface="+mj-lt"/>
                        </a:rPr>
                        <a:t>định (có thể hư cấu)</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extLst>
                  <a:ext uri="{0D108BD9-81ED-4DB2-BD59-A6C34878D82A}">
                    <a16:rowId xmlns:a16="http://schemas.microsoft.com/office/drawing/2014/main" val="3414373038"/>
                  </a:ext>
                </a:extLst>
              </a:tr>
              <a:tr h="1865601">
                <a:tc>
                  <a:txBody>
                    <a:bodyPr/>
                    <a:lstStyle/>
                    <a:p>
                      <a:pPr algn="just">
                        <a:lnSpc>
                          <a:spcPct val="100000"/>
                        </a:lnSpc>
                        <a:spcAft>
                          <a:spcPts val="800"/>
                        </a:spcAft>
                      </a:pPr>
                      <a:r>
                        <a:rPr lang="vi-VN" sz="1500" b="1" kern="100" dirty="0">
                          <a:effectLst/>
                          <a:latin typeface="+mj-lt"/>
                        </a:rPr>
                        <a:t>Một</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0"/>
                        </a:spcAft>
                      </a:pPr>
                      <a:r>
                        <a:rPr lang="vi-VN" sz="1500" b="1" kern="100" dirty="0">
                          <a:effectLst/>
                          <a:latin typeface="+mj-lt"/>
                        </a:rPr>
                        <a:t>- Cai Tuất có tài lựa chọn chó tốt cả vùng Sầm Giang</a:t>
                      </a:r>
                    </a:p>
                    <a:p>
                      <a:pPr algn="just">
                        <a:lnSpc>
                          <a:spcPct val="100000"/>
                        </a:lnSpc>
                        <a:spcAft>
                          <a:spcPts val="0"/>
                        </a:spcAft>
                      </a:pPr>
                      <a:r>
                        <a:rPr lang="vi-VN" sz="1500" b="1" kern="100" dirty="0">
                          <a:effectLst/>
                          <a:latin typeface="+mj-lt"/>
                        </a:rPr>
                        <a:t>- Chọn chó khôn cần lưu ý “Mắt to, phá trên chân mày điểm sậm màu…. đốm đầu thì nuôi, đốm đuôi thì…”</a:t>
                      </a:r>
                    </a:p>
                    <a:p>
                      <a:pPr algn="just">
                        <a:lnSpc>
                          <a:spcPct val="100000"/>
                        </a:lnSpc>
                        <a:spcAft>
                          <a:spcPts val="0"/>
                        </a:spcAft>
                      </a:pPr>
                      <a:r>
                        <a:rPr lang="vi-VN" sz="1500" b="1" kern="100" dirty="0">
                          <a:effectLst/>
                          <a:latin typeface="+mj-lt"/>
                        </a:rPr>
                        <a:t>- </a:t>
                      </a:r>
                      <a:r>
                        <a:rPr lang="vi-VN" sz="1500" b="1" kern="100" dirty="0" err="1">
                          <a:effectLst/>
                          <a:latin typeface="+mj-lt"/>
                        </a:rPr>
                        <a:t>Giu-béc</a:t>
                      </a:r>
                      <a:r>
                        <a:rPr lang="vi-VN" sz="1500" b="1" kern="100" dirty="0">
                          <a:effectLst/>
                          <a:latin typeface="+mj-lt"/>
                        </a:rPr>
                        <a:t> Chiếu nhờ điền chủ Dương nói với Cai Tuất câu ca dao “Tham chi đồng bạc con cò/ Bỏ cha, bỏ mẹ theo phò Lang Sa</a:t>
                      </a:r>
                    </a:p>
                    <a:p>
                      <a:pPr algn="just">
                        <a:lnSpc>
                          <a:spcPct val="100000"/>
                        </a:lnSpc>
                        <a:spcAft>
                          <a:spcPts val="0"/>
                        </a:spcAft>
                      </a:pPr>
                      <a:r>
                        <a:rPr lang="vi-VN" sz="1500" b="1" kern="100" dirty="0">
                          <a:effectLst/>
                          <a:latin typeface="+mj-lt"/>
                        </a:rPr>
                        <a:t>- Phong trào Minh Tân trên đất Mỹ Tho</a:t>
                      </a:r>
                    </a:p>
                    <a:p>
                      <a:pPr algn="just">
                        <a:lnSpc>
                          <a:spcPct val="100000"/>
                        </a:lnSpc>
                        <a:spcAft>
                          <a:spcPts val="0"/>
                        </a:spcAft>
                      </a:pPr>
                      <a:r>
                        <a:rPr lang="vi-VN" sz="1500" b="1" kern="100" dirty="0">
                          <a:effectLst/>
                          <a:latin typeface="+mj-lt"/>
                        </a:rPr>
                        <a:t>-Nam Kỳ thuộc Pháp</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500" b="1" kern="100" dirty="0">
                          <a:effectLst/>
                          <a:latin typeface="+mj-lt"/>
                        </a:rPr>
                        <a:t> </a:t>
                      </a:r>
                    </a:p>
                    <a:p>
                      <a:pPr algn="just">
                        <a:lnSpc>
                          <a:spcPct val="100000"/>
                        </a:lnSpc>
                        <a:spcAft>
                          <a:spcPts val="800"/>
                        </a:spcAft>
                      </a:pPr>
                      <a:r>
                        <a:rPr lang="vi-VN" sz="1500" b="1" kern="100" dirty="0">
                          <a:effectLst/>
                          <a:latin typeface="+mj-lt"/>
                        </a:rPr>
                        <a:t> </a:t>
                      </a:r>
                    </a:p>
                    <a:p>
                      <a:pPr algn="just">
                        <a:lnSpc>
                          <a:spcPct val="100000"/>
                        </a:lnSpc>
                        <a:spcAft>
                          <a:spcPts val="800"/>
                        </a:spcAft>
                      </a:pPr>
                      <a:r>
                        <a:rPr lang="vi-VN" sz="1500" b="1" kern="100" dirty="0">
                          <a:effectLst/>
                          <a:latin typeface="+mj-lt"/>
                        </a:rPr>
                        <a:t> </a:t>
                      </a:r>
                    </a:p>
                    <a:p>
                      <a:pPr algn="just">
                        <a:lnSpc>
                          <a:spcPct val="100000"/>
                        </a:lnSpc>
                        <a:spcAft>
                          <a:spcPts val="800"/>
                        </a:spcAft>
                      </a:pPr>
                      <a:r>
                        <a:rPr lang="vi-VN" sz="1500" b="1" kern="100" dirty="0">
                          <a:effectLst/>
                          <a:latin typeface="+mj-lt"/>
                        </a:rPr>
                        <a:t> </a:t>
                      </a:r>
                    </a:p>
                    <a:p>
                      <a:pPr algn="just">
                        <a:lnSpc>
                          <a:spcPct val="100000"/>
                        </a:lnSpc>
                        <a:spcAft>
                          <a:spcPts val="800"/>
                        </a:spcAft>
                      </a:pPr>
                      <a:r>
                        <a:rPr lang="vi-VN" sz="1500" b="1" kern="100" dirty="0">
                          <a:effectLst/>
                          <a:latin typeface="+mj-lt"/>
                        </a:rPr>
                        <a:t>  x</a:t>
                      </a:r>
                    </a:p>
                    <a:p>
                      <a:pPr algn="just">
                        <a:lnSpc>
                          <a:spcPct val="100000"/>
                        </a:lnSpc>
                        <a:spcAft>
                          <a:spcPts val="800"/>
                        </a:spcAft>
                      </a:pPr>
                      <a:r>
                        <a:rPr lang="vi-VN" sz="1500" b="1" kern="100" dirty="0">
                          <a:effectLst/>
                          <a:latin typeface="+mj-lt"/>
                        </a:rPr>
                        <a:t> x</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500" b="1" kern="100" dirty="0">
                          <a:effectLst/>
                          <a:latin typeface="+mj-lt"/>
                        </a:rPr>
                        <a:t> x</a:t>
                      </a:r>
                    </a:p>
                    <a:p>
                      <a:pPr algn="just">
                        <a:lnSpc>
                          <a:spcPct val="100000"/>
                        </a:lnSpc>
                        <a:spcAft>
                          <a:spcPts val="800"/>
                        </a:spcAft>
                      </a:pPr>
                      <a:r>
                        <a:rPr lang="vi-VN" sz="1500" b="1" kern="100" dirty="0">
                          <a:effectLst/>
                          <a:latin typeface="+mj-lt"/>
                        </a:rPr>
                        <a:t> x</a:t>
                      </a:r>
                    </a:p>
                    <a:p>
                      <a:pPr algn="just">
                        <a:lnSpc>
                          <a:spcPct val="100000"/>
                        </a:lnSpc>
                        <a:spcAft>
                          <a:spcPts val="800"/>
                        </a:spcAft>
                      </a:pPr>
                      <a:r>
                        <a:rPr lang="vi-VN" sz="1500" b="1" kern="100" dirty="0">
                          <a:effectLst/>
                          <a:latin typeface="+mj-lt"/>
                        </a:rPr>
                        <a:t> </a:t>
                      </a:r>
                    </a:p>
                    <a:p>
                      <a:pPr algn="just">
                        <a:lnSpc>
                          <a:spcPct val="100000"/>
                        </a:lnSpc>
                        <a:spcAft>
                          <a:spcPts val="800"/>
                        </a:spcAft>
                      </a:pPr>
                      <a:r>
                        <a:rPr lang="vi-VN" sz="1500" b="1" kern="100" dirty="0">
                          <a:effectLst/>
                          <a:latin typeface="+mj-lt"/>
                        </a:rPr>
                        <a:t>x</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extLst>
                  <a:ext uri="{0D108BD9-81ED-4DB2-BD59-A6C34878D82A}">
                    <a16:rowId xmlns:a16="http://schemas.microsoft.com/office/drawing/2014/main" val="2622693871"/>
                  </a:ext>
                </a:extLst>
              </a:tr>
              <a:tr h="2254412">
                <a:tc>
                  <a:txBody>
                    <a:bodyPr/>
                    <a:lstStyle/>
                    <a:p>
                      <a:pPr algn="just">
                        <a:lnSpc>
                          <a:spcPct val="100000"/>
                        </a:lnSpc>
                        <a:spcAft>
                          <a:spcPts val="800"/>
                        </a:spcAft>
                      </a:pPr>
                      <a:r>
                        <a:rPr lang="vi-VN" sz="1500" b="1" kern="100" dirty="0">
                          <a:effectLst/>
                          <a:latin typeface="+mj-lt"/>
                        </a:rPr>
                        <a:t>Hai</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0"/>
                        </a:spcAft>
                      </a:pPr>
                      <a:r>
                        <a:rPr lang="vi-VN" sz="1500" b="1" kern="100" dirty="0">
                          <a:effectLst/>
                          <a:latin typeface="+mj-lt"/>
                        </a:rPr>
                        <a:t>- Lê Văn Cửu, một trong tám người gốc gác dân Mỹ Tho, là sáng lập viên Công ty Cổ phần “Nam Kỳ Minh Tân công nghệ”</a:t>
                      </a:r>
                    </a:p>
                    <a:p>
                      <a:pPr algn="just">
                        <a:lnSpc>
                          <a:spcPct val="100000"/>
                        </a:lnSpc>
                        <a:spcAft>
                          <a:spcPts val="0"/>
                        </a:spcAft>
                      </a:pPr>
                      <a:r>
                        <a:rPr lang="vi-VN" sz="1500" b="1" kern="100" dirty="0">
                          <a:effectLst/>
                          <a:latin typeface="+mj-lt"/>
                        </a:rPr>
                        <a:t>- ông Huỳnh Đình Điển, chủ khách sạn Nam Kỳ</a:t>
                      </a:r>
                    </a:p>
                    <a:p>
                      <a:pPr algn="just">
                        <a:lnSpc>
                          <a:spcPct val="100000"/>
                        </a:lnSpc>
                        <a:spcAft>
                          <a:spcPts val="0"/>
                        </a:spcAft>
                      </a:pPr>
                      <a:r>
                        <a:rPr lang="vi-VN" sz="1500" b="1" kern="100" dirty="0">
                          <a:effectLst/>
                          <a:latin typeface="+mj-lt"/>
                        </a:rPr>
                        <a:t>- Minh Tân là phong trào yêu nước, kết nối giữa phong trào Đông Du và phong trào Duy Tân. Mục đích cuối cùng là đánh đuổi thực dân Pháp, giành độc lập, tự do cho Tổ quốc</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500" b="1" kern="100" dirty="0">
                          <a:effectLst/>
                          <a:latin typeface="+mj-lt"/>
                        </a:rPr>
                        <a:t>  x</a:t>
                      </a:r>
                    </a:p>
                    <a:p>
                      <a:pPr algn="just">
                        <a:lnSpc>
                          <a:spcPct val="100000"/>
                        </a:lnSpc>
                        <a:spcAft>
                          <a:spcPts val="800"/>
                        </a:spcAft>
                      </a:pPr>
                      <a:r>
                        <a:rPr lang="vi-VN" sz="1500" b="1" kern="100" dirty="0">
                          <a:effectLst/>
                          <a:latin typeface="+mj-lt"/>
                        </a:rPr>
                        <a:t>  </a:t>
                      </a:r>
                    </a:p>
                    <a:p>
                      <a:pPr algn="just">
                        <a:lnSpc>
                          <a:spcPct val="100000"/>
                        </a:lnSpc>
                        <a:spcAft>
                          <a:spcPts val="800"/>
                        </a:spcAft>
                      </a:pPr>
                      <a:r>
                        <a:rPr lang="vi-VN" sz="1500" b="1" kern="100" dirty="0">
                          <a:effectLst/>
                          <a:latin typeface="+mj-lt"/>
                        </a:rPr>
                        <a:t>x</a:t>
                      </a:r>
                    </a:p>
                    <a:p>
                      <a:pPr algn="just">
                        <a:lnSpc>
                          <a:spcPct val="100000"/>
                        </a:lnSpc>
                        <a:spcAft>
                          <a:spcPts val="800"/>
                        </a:spcAft>
                      </a:pPr>
                      <a:r>
                        <a:rPr lang="vi-VN" sz="1500" b="1" kern="100" dirty="0">
                          <a:effectLst/>
                          <a:latin typeface="+mj-lt"/>
                        </a:rPr>
                        <a:t> x</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500" b="1" kern="100" dirty="0">
                          <a:effectLst/>
                          <a:latin typeface="+mj-lt"/>
                        </a:rPr>
                        <a:t> </a:t>
                      </a:r>
                      <a:endParaRPr lang="vi-VN" sz="15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extLst>
                  <a:ext uri="{0D108BD9-81ED-4DB2-BD59-A6C34878D82A}">
                    <a16:rowId xmlns:a16="http://schemas.microsoft.com/office/drawing/2014/main" val="2422390895"/>
                  </a:ext>
                </a:extLst>
              </a:tr>
            </a:tbl>
          </a:graphicData>
        </a:graphic>
      </p:graphicFrame>
      <p:sp>
        <p:nvSpPr>
          <p:cNvPr id="5" name="Title 2">
            <a:extLst>
              <a:ext uri="{FF2B5EF4-FFF2-40B4-BE49-F238E27FC236}">
                <a16:creationId xmlns:a16="http://schemas.microsoft.com/office/drawing/2014/main" id="{CB1359D3-3866-D7E5-394B-FF425FB90B5D}"/>
              </a:ext>
            </a:extLst>
          </p:cNvPr>
          <p:cNvSpPr txBox="1">
            <a:spLocks/>
          </p:cNvSpPr>
          <p:nvPr/>
        </p:nvSpPr>
        <p:spPr>
          <a:xfrm>
            <a:off x="734035" y="0"/>
            <a:ext cx="7675880" cy="6413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Amatic SC"/>
              <a:buNone/>
              <a:defRPr sz="3300" b="1" i="0" u="none" strike="noStrike" cap="none">
                <a:solidFill>
                  <a:schemeClr val="lt1"/>
                </a:solidFill>
                <a:latin typeface="Amatic SC"/>
                <a:ea typeface="Amatic SC"/>
                <a:cs typeface="Amatic SC"/>
                <a:sym typeface="Amatic SC"/>
              </a:defRPr>
            </a:lvl1pPr>
            <a:lvl2pPr marR="0" lvl="1"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2pPr>
            <a:lvl3pPr marR="0" lvl="2"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3pPr>
            <a:lvl4pPr marR="0" lvl="3"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4pPr>
            <a:lvl5pPr marR="0" lvl="4"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5pPr>
            <a:lvl6pPr marR="0" lvl="5"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6pPr>
            <a:lvl7pPr marR="0" lvl="6"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7pPr>
            <a:lvl8pPr marR="0" lvl="7"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8pPr>
            <a:lvl9pPr marR="0" lvl="8" algn="ctr" rtl="0">
              <a:lnSpc>
                <a:spcPct val="100000"/>
              </a:lnSpc>
              <a:spcBef>
                <a:spcPts val="0"/>
              </a:spcBef>
              <a:spcAft>
                <a:spcPts val="0"/>
              </a:spcAft>
              <a:buClr>
                <a:schemeClr val="lt1"/>
              </a:buClr>
              <a:buSzPts val="3600"/>
              <a:buFont typeface="Amatic SC"/>
              <a:buNone/>
              <a:defRPr sz="3600" b="1" i="0" u="none" strike="noStrike" cap="none">
                <a:solidFill>
                  <a:schemeClr val="lt1"/>
                </a:solidFill>
                <a:latin typeface="Amatic SC"/>
                <a:ea typeface="Amatic SC"/>
                <a:cs typeface="Amatic SC"/>
                <a:sym typeface="Amatic SC"/>
              </a:defRPr>
            </a:lvl9pPr>
          </a:lstStyle>
          <a:p>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dung, chi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(phi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hư</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hư</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br>
              <a:rPr lang="vi-VN" sz="18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br>
            <a:endParaRPr lang="vi-VN" sz="1800"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0332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AE3523-A0D6-0A0D-810C-16436B8767A5}"/>
              </a:ext>
            </a:extLst>
          </p:cNvPr>
          <p:cNvSpPr>
            <a:spLocks noGrp="1"/>
          </p:cNvSpPr>
          <p:nvPr>
            <p:ph type="body" idx="1"/>
          </p:nvPr>
        </p:nvSpPr>
        <p:spPr/>
        <p:txBody>
          <a:bodyPr/>
          <a:lstStyle/>
          <a:p>
            <a:endParaRPr lang="vi-VN"/>
          </a:p>
        </p:txBody>
      </p:sp>
      <p:sp>
        <p:nvSpPr>
          <p:cNvPr id="3" name="Title 2">
            <a:extLst>
              <a:ext uri="{FF2B5EF4-FFF2-40B4-BE49-F238E27FC236}">
                <a16:creationId xmlns:a16="http://schemas.microsoft.com/office/drawing/2014/main" id="{437F2875-DE4E-1019-4F3C-1F83E5E8CB9B}"/>
              </a:ext>
            </a:extLst>
          </p:cNvPr>
          <p:cNvSpPr>
            <a:spLocks noGrp="1"/>
          </p:cNvSpPr>
          <p:nvPr>
            <p:ph type="ctrTitle"/>
          </p:nvPr>
        </p:nvSpPr>
        <p:spPr>
          <a:xfrm>
            <a:off x="734060" y="0"/>
            <a:ext cx="7675880" cy="641353"/>
          </a:xfrm>
        </p:spPr>
        <p:txBody>
          <a:bodyPr/>
          <a:lstStyle/>
          <a:p>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dung, chi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hư</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hư</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b="1" dirty="0">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vi-VN" sz="18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br>
            <a:endParaRPr lang="vi-VN" sz="1800" dirty="0">
              <a:solidFill>
                <a:schemeClr val="accent5">
                  <a:lumMod val="75000"/>
                </a:schemeClr>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06CFB873-953D-1E6D-02B9-1C19632E9068}"/>
              </a:ext>
            </a:extLst>
          </p:cNvPr>
          <p:cNvGraphicFramePr>
            <a:graphicFrameLocks noGrp="1"/>
          </p:cNvGraphicFramePr>
          <p:nvPr>
            <p:extLst>
              <p:ext uri="{D42A27DB-BD31-4B8C-83A1-F6EECF244321}">
                <p14:modId xmlns:p14="http://schemas.microsoft.com/office/powerpoint/2010/main" val="948006252"/>
              </p:ext>
            </p:extLst>
          </p:nvPr>
        </p:nvGraphicFramePr>
        <p:xfrm>
          <a:off x="119102" y="714615"/>
          <a:ext cx="8848165" cy="4313592"/>
        </p:xfrm>
        <a:graphic>
          <a:graphicData uri="http://schemas.openxmlformats.org/drawingml/2006/table">
            <a:tbl>
              <a:tblPr firstRow="1" firstCol="1" bandRow="1">
                <a:tableStyleId>{CE1CEF06-EB63-403C-BCEF-C1AFC7CD1821}</a:tableStyleId>
              </a:tblPr>
              <a:tblGrid>
                <a:gridCol w="613695">
                  <a:extLst>
                    <a:ext uri="{9D8B030D-6E8A-4147-A177-3AD203B41FA5}">
                      <a16:colId xmlns:a16="http://schemas.microsoft.com/office/drawing/2014/main" val="875654077"/>
                    </a:ext>
                  </a:extLst>
                </a:gridCol>
                <a:gridCol w="4794946">
                  <a:extLst>
                    <a:ext uri="{9D8B030D-6E8A-4147-A177-3AD203B41FA5}">
                      <a16:colId xmlns:a16="http://schemas.microsoft.com/office/drawing/2014/main" val="3716107461"/>
                    </a:ext>
                  </a:extLst>
                </a:gridCol>
                <a:gridCol w="1349536">
                  <a:extLst>
                    <a:ext uri="{9D8B030D-6E8A-4147-A177-3AD203B41FA5}">
                      <a16:colId xmlns:a16="http://schemas.microsoft.com/office/drawing/2014/main" val="1602405090"/>
                    </a:ext>
                  </a:extLst>
                </a:gridCol>
                <a:gridCol w="2089988">
                  <a:extLst>
                    <a:ext uri="{9D8B030D-6E8A-4147-A177-3AD203B41FA5}">
                      <a16:colId xmlns:a16="http://schemas.microsoft.com/office/drawing/2014/main" val="866915919"/>
                    </a:ext>
                  </a:extLst>
                </a:gridCol>
              </a:tblGrid>
              <a:tr h="733625">
                <a:tc>
                  <a:txBody>
                    <a:bodyPr/>
                    <a:lstStyle/>
                    <a:p>
                      <a:pPr algn="just">
                        <a:lnSpc>
                          <a:spcPct val="100000"/>
                        </a:lnSpc>
                        <a:spcAft>
                          <a:spcPts val="800"/>
                        </a:spcAft>
                      </a:pPr>
                      <a:r>
                        <a:rPr lang="vi-VN" sz="1600" b="1" kern="100" dirty="0">
                          <a:effectLst/>
                          <a:latin typeface="+mj-lt"/>
                        </a:rPr>
                        <a:t>Đoạn</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600" b="1" kern="100" dirty="0">
                          <a:effectLst/>
                          <a:latin typeface="+mj-lt"/>
                        </a:rPr>
                        <a:t>Nội dung, chi tiết</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600" b="1" kern="100" dirty="0">
                          <a:effectLst/>
                          <a:latin typeface="+mj-lt"/>
                        </a:rPr>
                        <a:t>Yếu tố xác định (phi hư cấu)</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600" b="1" kern="100" dirty="0">
                          <a:effectLst/>
                          <a:latin typeface="+mj-lt"/>
                        </a:rPr>
                        <a:t>Yếu tố không xác </a:t>
                      </a:r>
                    </a:p>
                    <a:p>
                      <a:pPr algn="just">
                        <a:lnSpc>
                          <a:spcPct val="100000"/>
                        </a:lnSpc>
                        <a:spcAft>
                          <a:spcPts val="800"/>
                        </a:spcAft>
                      </a:pPr>
                      <a:r>
                        <a:rPr lang="vi-VN" sz="1600" b="1" kern="100" dirty="0">
                          <a:effectLst/>
                          <a:latin typeface="+mj-lt"/>
                        </a:rPr>
                        <a:t>định (có thể hư cấu)</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extLst>
                  <a:ext uri="{0D108BD9-81ED-4DB2-BD59-A6C34878D82A}">
                    <a16:rowId xmlns:a16="http://schemas.microsoft.com/office/drawing/2014/main" val="3414373038"/>
                  </a:ext>
                </a:extLst>
              </a:tr>
              <a:tr h="2374361">
                <a:tc>
                  <a:txBody>
                    <a:bodyPr/>
                    <a:lstStyle/>
                    <a:p>
                      <a:pPr algn="just">
                        <a:lnSpc>
                          <a:spcPct val="100000"/>
                        </a:lnSpc>
                        <a:spcAft>
                          <a:spcPts val="800"/>
                        </a:spcAft>
                      </a:pPr>
                      <a:r>
                        <a:rPr lang="vi-VN" sz="1600" b="1" kern="100" dirty="0">
                          <a:effectLst/>
                          <a:latin typeface="+mj-lt"/>
                        </a:rPr>
                        <a:t>Ba</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600" b="1" kern="100" dirty="0">
                          <a:effectLst/>
                          <a:latin typeface="+mj-lt"/>
                        </a:rPr>
                        <a:t>- Điền chủ Dương là chủ nhà máy xay xát gạo lớn bậc nhứt ở Long Hưng</a:t>
                      </a:r>
                    </a:p>
                    <a:p>
                      <a:pPr algn="just">
                        <a:lnSpc>
                          <a:spcPct val="100000"/>
                        </a:lnSpc>
                        <a:spcAft>
                          <a:spcPts val="800"/>
                        </a:spcAft>
                      </a:pPr>
                      <a:r>
                        <a:rPr lang="vi-VN" sz="1600" b="1" kern="100" dirty="0">
                          <a:effectLst/>
                          <a:latin typeface="+mj-lt"/>
                        </a:rPr>
                        <a:t>- “Nam Kỳ thương cuộc” do ông Trần Văn Thạnh ở Chợ gạo thành lập: “,,,lập sở nhà máy xay lúa, lập hãng ăn lúa gạo (để trực tiếp xuất khẩu) hoặc là lựa con dân đứa nào thông thái thì cho nó qua bên Tây học bác vật…” (Lục Tỉnh tân văn)</a:t>
                      </a:r>
                    </a:p>
                    <a:p>
                      <a:pPr algn="just">
                        <a:lnSpc>
                          <a:spcPct val="100000"/>
                        </a:lnSpc>
                        <a:spcAft>
                          <a:spcPts val="800"/>
                        </a:spcAft>
                      </a:pPr>
                      <a:r>
                        <a:rPr lang="vi-VN" sz="1600" b="1" kern="100" dirty="0">
                          <a:effectLst/>
                          <a:latin typeface="+mj-lt"/>
                        </a:rPr>
                        <a:t>-Chủ tỉnh Mỹ Tho phát lịnh từ tòa Bố đàn áp, bắt bớ và tịch thu các cơ sở của Minh Tân</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600" b="1" kern="100" dirty="0">
                          <a:effectLst/>
                          <a:latin typeface="+mj-lt"/>
                        </a:rPr>
                        <a:t>  </a:t>
                      </a:r>
                    </a:p>
                    <a:p>
                      <a:pPr algn="just">
                        <a:lnSpc>
                          <a:spcPct val="100000"/>
                        </a:lnSpc>
                        <a:spcAft>
                          <a:spcPts val="800"/>
                        </a:spcAft>
                      </a:pPr>
                      <a:r>
                        <a:rPr lang="vi-VN" sz="1600" b="1" kern="100" dirty="0">
                          <a:effectLst/>
                          <a:latin typeface="+mj-lt"/>
                        </a:rPr>
                        <a:t> </a:t>
                      </a:r>
                    </a:p>
                    <a:p>
                      <a:pPr algn="just">
                        <a:lnSpc>
                          <a:spcPct val="100000"/>
                        </a:lnSpc>
                        <a:spcAft>
                          <a:spcPts val="800"/>
                        </a:spcAft>
                      </a:pPr>
                      <a:r>
                        <a:rPr lang="vi-VN" sz="1600" b="1" kern="100" dirty="0">
                          <a:effectLst/>
                          <a:latin typeface="+mj-lt"/>
                        </a:rPr>
                        <a:t>   x</a:t>
                      </a:r>
                    </a:p>
                    <a:p>
                      <a:pPr algn="just">
                        <a:lnSpc>
                          <a:spcPct val="100000"/>
                        </a:lnSpc>
                        <a:spcAft>
                          <a:spcPts val="800"/>
                        </a:spcAft>
                      </a:pPr>
                      <a:r>
                        <a:rPr lang="vi-VN" sz="1600" b="1" kern="100" dirty="0">
                          <a:effectLst/>
                          <a:latin typeface="+mj-lt"/>
                        </a:rPr>
                        <a:t> </a:t>
                      </a:r>
                    </a:p>
                    <a:p>
                      <a:pPr algn="just">
                        <a:lnSpc>
                          <a:spcPct val="100000"/>
                        </a:lnSpc>
                        <a:spcAft>
                          <a:spcPts val="800"/>
                        </a:spcAft>
                      </a:pPr>
                      <a:r>
                        <a:rPr lang="vi-VN" sz="1600" b="1" kern="100" dirty="0">
                          <a:effectLst/>
                          <a:latin typeface="+mj-lt"/>
                        </a:rPr>
                        <a:t> </a:t>
                      </a:r>
                    </a:p>
                    <a:p>
                      <a:pPr algn="just">
                        <a:lnSpc>
                          <a:spcPct val="100000"/>
                        </a:lnSpc>
                        <a:spcAft>
                          <a:spcPts val="800"/>
                        </a:spcAft>
                      </a:pPr>
                      <a:r>
                        <a:rPr lang="vi-VN" sz="1600" b="1" kern="100" dirty="0">
                          <a:effectLst/>
                          <a:latin typeface="+mj-lt"/>
                        </a:rPr>
                        <a:t> x </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600" b="1" kern="100" dirty="0">
                          <a:effectLst/>
                          <a:latin typeface="+mj-lt"/>
                        </a:rPr>
                        <a:t>  x                   </a:t>
                      </a:r>
                    </a:p>
                    <a:p>
                      <a:pPr algn="just">
                        <a:lnSpc>
                          <a:spcPct val="100000"/>
                        </a:lnSpc>
                        <a:spcAft>
                          <a:spcPts val="800"/>
                        </a:spcAft>
                      </a:pPr>
                      <a:r>
                        <a:rPr lang="vi-VN" sz="1600" b="1" kern="100" dirty="0">
                          <a:effectLst/>
                          <a:latin typeface="+mj-lt"/>
                        </a:rPr>
                        <a:t> </a:t>
                      </a:r>
                    </a:p>
                    <a:p>
                      <a:pPr algn="just">
                        <a:lnSpc>
                          <a:spcPct val="100000"/>
                        </a:lnSpc>
                        <a:spcAft>
                          <a:spcPts val="800"/>
                        </a:spcAft>
                      </a:pPr>
                      <a:r>
                        <a:rPr lang="vi-VN" sz="1600" b="1" kern="100" dirty="0">
                          <a:effectLst/>
                          <a:latin typeface="+mj-lt"/>
                        </a:rPr>
                        <a:t> </a:t>
                      </a:r>
                    </a:p>
                    <a:p>
                      <a:pPr algn="just">
                        <a:lnSpc>
                          <a:spcPct val="100000"/>
                        </a:lnSpc>
                        <a:spcAft>
                          <a:spcPts val="800"/>
                        </a:spcAft>
                      </a:pPr>
                      <a:r>
                        <a:rPr lang="vi-VN" sz="1600" b="1" kern="100" dirty="0">
                          <a:effectLst/>
                          <a:latin typeface="+mj-lt"/>
                        </a:rPr>
                        <a:t> </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extLst>
                  <a:ext uri="{0D108BD9-81ED-4DB2-BD59-A6C34878D82A}">
                    <a16:rowId xmlns:a16="http://schemas.microsoft.com/office/drawing/2014/main" val="2622693871"/>
                  </a:ext>
                </a:extLst>
              </a:tr>
              <a:tr h="1148968">
                <a:tc>
                  <a:txBody>
                    <a:bodyPr/>
                    <a:lstStyle/>
                    <a:p>
                      <a:pPr algn="just">
                        <a:lnSpc>
                          <a:spcPct val="100000"/>
                        </a:lnSpc>
                        <a:spcAft>
                          <a:spcPts val="800"/>
                        </a:spcAft>
                      </a:pPr>
                      <a:r>
                        <a:rPr lang="vi-VN" sz="1600" b="1" kern="100" dirty="0">
                          <a:effectLst/>
                          <a:latin typeface="+mj-lt"/>
                        </a:rPr>
                        <a:t>Tư</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600" b="1" kern="100" dirty="0">
                          <a:effectLst/>
                          <a:latin typeface="+mj-lt"/>
                        </a:rPr>
                        <a:t>Cai Tuất châm lửa đốt những thùng dầu bao quanh thành chiến lũy. Rừng lửa trùm mất hút bọn thực dân Pháp và lũ tay sai</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600" b="1" kern="100" dirty="0">
                          <a:effectLst/>
                          <a:latin typeface="+mj-lt"/>
                        </a:rPr>
                        <a:t> </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tc>
                  <a:txBody>
                    <a:bodyPr/>
                    <a:lstStyle/>
                    <a:p>
                      <a:pPr algn="just">
                        <a:lnSpc>
                          <a:spcPct val="100000"/>
                        </a:lnSpc>
                        <a:spcAft>
                          <a:spcPts val="800"/>
                        </a:spcAft>
                      </a:pPr>
                      <a:r>
                        <a:rPr lang="vi-VN" sz="1600" b="1" kern="100" dirty="0">
                          <a:effectLst/>
                          <a:latin typeface="+mj-lt"/>
                        </a:rPr>
                        <a:t> x</a:t>
                      </a:r>
                      <a:endParaRPr lang="vi-VN" sz="1600" b="1" kern="100" dirty="0">
                        <a:effectLst/>
                        <a:latin typeface="+mj-lt"/>
                        <a:ea typeface="Calibri" panose="020F0502020204030204" pitchFamily="34" charset="0"/>
                        <a:cs typeface="Mangal" panose="02040503050203030202" pitchFamily="18" charset="0"/>
                      </a:endParaRPr>
                    </a:p>
                  </a:txBody>
                  <a:tcPr marL="8836" marR="8836" marT="8836" marB="8836">
                    <a:solidFill>
                      <a:srgbClr val="FFC000"/>
                    </a:solidFill>
                  </a:tcPr>
                </a:tc>
                <a:extLst>
                  <a:ext uri="{0D108BD9-81ED-4DB2-BD59-A6C34878D82A}">
                    <a16:rowId xmlns:a16="http://schemas.microsoft.com/office/drawing/2014/main" val="2422390895"/>
                  </a:ext>
                </a:extLst>
              </a:tr>
            </a:tbl>
          </a:graphicData>
        </a:graphic>
      </p:graphicFrame>
    </p:spTree>
    <p:extLst>
      <p:ext uri="{BB962C8B-B14F-4D97-AF65-F5344CB8AC3E}">
        <p14:creationId xmlns:p14="http://schemas.microsoft.com/office/powerpoint/2010/main" val="2660229463"/>
      </p:ext>
    </p:extLst>
  </p:cSld>
  <p:clrMapOvr>
    <a:masterClrMapping/>
  </p:clrMapOvr>
</p:sld>
</file>

<file path=ppt/theme/theme1.xml><?xml version="1.0" encoding="utf-8"?>
<a:theme xmlns:a="http://schemas.openxmlformats.org/drawingml/2006/main" name="Floral Pattern XL by Slidesgo">
  <a:themeElements>
    <a:clrScheme name="Simple Light">
      <a:dk1>
        <a:srgbClr val="F8F5F1"/>
      </a:dk1>
      <a:lt1>
        <a:srgbClr val="324055"/>
      </a:lt1>
      <a:dk2>
        <a:srgbClr val="09537E"/>
      </a:dk2>
      <a:lt2>
        <a:srgbClr val="7A99A1"/>
      </a:lt2>
      <a:accent1>
        <a:srgbClr val="349390"/>
      </a:accent1>
      <a:accent2>
        <a:srgbClr val="1F847F"/>
      </a:accent2>
      <a:accent3>
        <a:srgbClr val="F8B687"/>
      </a:accent3>
      <a:accent4>
        <a:srgbClr val="EF9E67"/>
      </a:accent4>
      <a:accent5>
        <a:srgbClr val="EB6352"/>
      </a:accent5>
      <a:accent6>
        <a:srgbClr val="E2473B"/>
      </a:accent6>
      <a:hlink>
        <a:srgbClr val="3240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2370</Words>
  <Application>Microsoft Office PowerPoint</Application>
  <PresentationFormat>On-screen Show (16:9)</PresentationFormat>
  <Paragraphs>124</Paragraphs>
  <Slides>17</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Didact Gothic</vt:lpstr>
      <vt:lpstr>Bahiana</vt:lpstr>
      <vt:lpstr>Times New Roman</vt:lpstr>
      <vt:lpstr>Fira Sans Extra Condensed Medium</vt:lpstr>
      <vt:lpstr>Muli</vt:lpstr>
      <vt:lpstr>Noto Sans Symbols</vt:lpstr>
      <vt:lpstr>字魂73号-江南手书</vt:lpstr>
      <vt:lpstr>Amatic SC</vt:lpstr>
      <vt:lpstr>Calibri</vt:lpstr>
      <vt:lpstr>Arial</vt:lpstr>
      <vt:lpstr>Floral Pattern XL by Slidesgo</vt:lpstr>
      <vt:lpstr>XÀ BÔNG “CON VỊT”</vt:lpstr>
      <vt:lpstr>I. KHỞI ĐỘNG</vt:lpstr>
      <vt:lpstr>MỤC TIÊU BÀI HỌC</vt:lpstr>
      <vt:lpstr>HÌNH THÀNH KIẾN THỨC MỚI</vt:lpstr>
      <vt:lpstr>NHIỆM VỤ</vt:lpstr>
      <vt:lpstr>1. Tóm tắt câu chuyện và xác định đề tài, chủ đề của truyện.</vt:lpstr>
      <vt:lpstr>1. Tóm tắt câu chuyện và xác định đề tài, chủ đề của truyện.</vt:lpstr>
      <vt:lpstr>PowerPoint Presentation</vt:lpstr>
      <vt:lpstr>2. Một số nội dung, chi tiết thuộc loại yếu tố xác định (phi hư cấu) hoặc yếu tố không xác định (có thể hư cấu) được sử dụng trong các đoạn của văn bản: </vt:lpstr>
      <vt:lpstr>3. Tính cách của Cai Tuất, tác động của sự kết hợp giữa hư cấu và phi hư cấu đã có tác dụng trong việc thể hiện tính cách của nhân vật này như sau: </vt:lpstr>
      <vt:lpstr>PowerPoint Presentation</vt:lpstr>
      <vt:lpstr>4. Bình luận về cách lựa chọn hành động của Cai Tuất ở cuối văn bản. Tác phẩm giúp bạn hiểu thêm điều về ý thức và khát vọng tự cường dân tộc của danh nhân Việt Nam vào đầu thế kỉ XX là:  </vt:lpstr>
      <vt:lpstr>5. Những dấu hiệu giúp bạn nhận biết văn bản Xà bông “Con Vịt” thuộc thể loại truyện kí.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dc:title>
  <dc:creator>Linh Nguyễn Thị Mai</dc:creator>
  <cp:lastModifiedBy>Vip258</cp:lastModifiedBy>
  <cp:revision>5</cp:revision>
  <dcterms:modified xsi:type="dcterms:W3CDTF">2023-08-09T14:08:11Z</dcterms:modified>
</cp:coreProperties>
</file>