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</p:sldMasterIdLst>
  <p:notesMasterIdLst>
    <p:notesMasterId r:id="rId26"/>
  </p:notesMasterIdLst>
  <p:handoutMasterIdLst>
    <p:handoutMasterId r:id="rId27"/>
  </p:handoutMasterIdLst>
  <p:sldIdLst>
    <p:sldId id="1075" r:id="rId3"/>
    <p:sldId id="1074" r:id="rId4"/>
    <p:sldId id="291" r:id="rId5"/>
    <p:sldId id="319" r:id="rId6"/>
    <p:sldId id="2007577579" r:id="rId7"/>
    <p:sldId id="318" r:id="rId8"/>
    <p:sldId id="321" r:id="rId9"/>
    <p:sldId id="322" r:id="rId10"/>
    <p:sldId id="323" r:id="rId11"/>
    <p:sldId id="324" r:id="rId12"/>
    <p:sldId id="325" r:id="rId13"/>
    <p:sldId id="292" r:id="rId14"/>
    <p:sldId id="271" r:id="rId15"/>
    <p:sldId id="2007577576" r:id="rId16"/>
    <p:sldId id="2007577577" r:id="rId17"/>
    <p:sldId id="266" r:id="rId18"/>
    <p:sldId id="267" r:id="rId19"/>
    <p:sldId id="268" r:id="rId20"/>
    <p:sldId id="269" r:id="rId21"/>
    <p:sldId id="2007577578" r:id="rId22"/>
    <p:sldId id="2007577580" r:id="rId23"/>
    <p:sldId id="2007577581" r:id="rId24"/>
    <p:sldId id="316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DA3"/>
    <a:srgbClr val="BAD9DB"/>
    <a:srgbClr val="323232"/>
    <a:srgbClr val="E6E6E6"/>
    <a:srgbClr val="79D7D7"/>
    <a:srgbClr val="737373"/>
    <a:srgbClr val="FF9870"/>
    <a:srgbClr val="274991"/>
    <a:srgbClr val="7CA82A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6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黑体" charset="0"/>
                <a:ea typeface="黑体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黑体" charset="0"/>
                <a:ea typeface="黑体" charset="0"/>
              </a:defRPr>
            </a:lvl1pPr>
          </a:lstStyle>
          <a:p>
            <a:fld id="{04E8BE76-29C8-41AB-8544-889D89FA4F96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黑体" charset="0"/>
                <a:ea typeface="黑体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黑体" charset="0"/>
                <a:ea typeface="黑体" charset="0"/>
              </a:defRPr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21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3301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68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5449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57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7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44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8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58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9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0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10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99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11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5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12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8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8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8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5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6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6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7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4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8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19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9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5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0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3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33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56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86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36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241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10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511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97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716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00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4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74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090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59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248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831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205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51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83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73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358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394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084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578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623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384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黑体" charset="0"/>
              </a:defRPr>
            </a:lvl1pPr>
          </a:lstStyle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黑体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黑体" charset="0"/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36" r:id="rId8"/>
    <p:sldLayoutId id="2147483735" r:id="rId9"/>
    <p:sldLayoutId id="2147483734" r:id="rId10"/>
    <p:sldLayoutId id="2147483733" r:id="rId11"/>
    <p:sldLayoutId id="2147483732" r:id="rId12"/>
    <p:sldLayoutId id="2147483731" r:id="rId13"/>
    <p:sldLayoutId id="2147483730" r:id="rId14"/>
    <p:sldLayoutId id="2147483729" r:id="rId15"/>
    <p:sldLayoutId id="2147483728" r:id="rId16"/>
    <p:sldLayoutId id="2147483726" r:id="rId17"/>
    <p:sldLayoutId id="2147483722" r:id="rId18"/>
    <p:sldLayoutId id="2147483719" r:id="rId19"/>
    <p:sldLayoutId id="2147483718" r:id="rId20"/>
    <p:sldLayoutId id="2147483717" r:id="rId21"/>
    <p:sldLayoutId id="2147483713" r:id="rId22"/>
    <p:sldLayoutId id="2147483679" r:id="rId23"/>
    <p:sldLayoutId id="2147483678" r:id="rId24"/>
    <p:sldLayoutId id="2147483677" r:id="rId25"/>
    <p:sldLayoutId id="2147483675" r:id="rId26"/>
    <p:sldLayoutId id="2147483674" r:id="rId27"/>
    <p:sldLayoutId id="2147483673" r:id="rId28"/>
    <p:sldLayoutId id="2147483672" r:id="rId29"/>
    <p:sldLayoutId id="2147483671" r:id="rId30"/>
    <p:sldLayoutId id="2147483666" r:id="rId31"/>
    <p:sldLayoutId id="2147483738" r:id="rId32"/>
    <p:sldLayoutId id="2147483725" r:id="rId33"/>
    <p:sldLayoutId id="2147483724" r:id="rId34"/>
    <p:sldLayoutId id="2147483721" r:id="rId35"/>
    <p:sldLayoutId id="2147483712" r:id="rId36"/>
    <p:sldLayoutId id="2147483667" r:id="rId37"/>
    <p:sldLayoutId id="2147483656" r:id="rId38"/>
    <p:sldLayoutId id="2147483657" r:id="rId39"/>
    <p:sldLayoutId id="2147483658" r:id="rId40"/>
    <p:sldLayoutId id="2147483659" r:id="rId41"/>
    <p:sldLayoutId id="2147483660" r:id="rId42"/>
    <p:sldLayoutId id="2147483737" r:id="rId43"/>
    <p:sldLayoutId id="2147483727" r:id="rId44"/>
    <p:sldLayoutId id="2147483723" r:id="rId45"/>
    <p:sldLayoutId id="2147483720" r:id="rId46"/>
    <p:sldLayoutId id="2147483716" r:id="rId47"/>
    <p:sldLayoutId id="2147483715" r:id="rId48"/>
    <p:sldLayoutId id="2147483714" r:id="rId49"/>
    <p:sldLayoutId id="2147483711" r:id="rId50"/>
    <p:sldLayoutId id="2147483710" r:id="rId51"/>
    <p:sldLayoutId id="2147483709" r:id="rId52"/>
    <p:sldLayoutId id="2147483676" r:id="rId53"/>
    <p:sldLayoutId id="2147483670" r:id="rId54"/>
    <p:sldLayoutId id="2147483669" r:id="rId55"/>
    <p:sldLayoutId id="2147483668" r:id="rId56"/>
    <p:sldLayoutId id="2147483665" r:id="rId57"/>
    <p:sldLayoutId id="2147483664" r:id="rId58"/>
    <p:sldLayoutId id="2147483663" r:id="rId59"/>
    <p:sldLayoutId id="2147483662" r:id="rId60"/>
    <p:sldLayoutId id="2147483661" r:id="rId6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黑体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黑体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黑体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黑体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黑体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黑体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5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8" r:id="rId2"/>
    <p:sldLayoutId id="2147483707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01" r:id="rId9"/>
    <p:sldLayoutId id="2147483700" r:id="rId10"/>
    <p:sldLayoutId id="2147483699" r:id="rId11"/>
    <p:sldLayoutId id="2147483698" r:id="rId12"/>
    <p:sldLayoutId id="2147483697" r:id="rId13"/>
    <p:sldLayoutId id="2147483696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0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5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3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6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8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3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CA5AB9-E2F1-C582-DACD-DA1E95B1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 descr="ý nghĩa hoa hướng dương">
            <a:extLst>
              <a:ext uri="{FF2B5EF4-FFF2-40B4-BE49-F238E27FC236}">
                <a16:creationId xmlns:a16="http://schemas.microsoft.com/office/drawing/2014/main" id="{000229A0-9104-1431-8BE4-F51A41B2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" y="21123"/>
            <a:ext cx="9201554" cy="51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F0869A5-9B11-C10C-0028-A7324C764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" y="837574"/>
            <a:ext cx="3070491" cy="139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53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algn="just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Cách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thức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triển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khai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mạch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cảm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xúc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và 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tổ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chức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hình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tượng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zh-CN" altLang="en-US" sz="18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2816296" y="2571750"/>
            <a:ext cx="5638492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 algn="just">
              <a:lnSpc>
                <a:spcPct val="150000"/>
              </a:lnSpc>
            </a:pPr>
            <a:r>
              <a:rPr lang="en-US" sz="1800" dirty="0"/>
              <a:t>Trong bài </a:t>
            </a:r>
            <a:r>
              <a:rPr lang="en-US" sz="1800" dirty="0" err="1"/>
              <a:t>thơ</a:t>
            </a:r>
            <a:r>
              <a:rPr lang="en-US" sz="1800" dirty="0"/>
              <a:t> </a:t>
            </a:r>
            <a:r>
              <a:rPr lang="en-US" sz="1800" i="1" dirty="0" err="1"/>
              <a:t>Dáng</a:t>
            </a:r>
            <a:r>
              <a:rPr lang="en-US" sz="1800" i="1" dirty="0"/>
              <a:t> </a:t>
            </a:r>
            <a:r>
              <a:rPr lang="en-US" sz="1800" i="1" dirty="0" err="1"/>
              <a:t>đứng</a:t>
            </a:r>
            <a:r>
              <a:rPr lang="en-US" sz="1800" i="1" dirty="0"/>
              <a:t> </a:t>
            </a:r>
            <a:r>
              <a:rPr lang="en-US" sz="1800" i="1" dirty="0" err="1"/>
              <a:t>Việt</a:t>
            </a:r>
            <a:r>
              <a:rPr lang="en-US" sz="1800" i="1" dirty="0"/>
              <a:t> Nam </a:t>
            </a:r>
            <a:r>
              <a:rPr lang="en-US" sz="1800" dirty="0"/>
              <a:t>(Lê Anh Xuân), </a:t>
            </a:r>
            <a:r>
              <a:rPr lang="en-US" sz="1800" dirty="0" err="1"/>
              <a:t>cấu</a:t>
            </a:r>
            <a:r>
              <a:rPr lang="en-US" sz="1800" dirty="0"/>
              <a:t> </a:t>
            </a:r>
            <a:r>
              <a:rPr lang="en-US" sz="1800" dirty="0" err="1"/>
              <a:t>tứ</a:t>
            </a:r>
            <a:r>
              <a:rPr lang="en-US" sz="1800" dirty="0"/>
              <a:t> bài </a:t>
            </a:r>
            <a:r>
              <a:rPr lang="en-US" sz="1800" dirty="0" err="1"/>
              <a:t>thơ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sự</a:t>
            </a:r>
            <a:r>
              <a:rPr lang="en-US" sz="1800" dirty="0"/>
              <a:t> khai quát </a:t>
            </a: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tư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thế</a:t>
            </a:r>
            <a:r>
              <a:rPr lang="en-US" sz="1800" dirty="0">
                <a:solidFill>
                  <a:srgbClr val="FF0000"/>
                </a:solidFill>
              </a:rPr>
              <a:t> hi sinh </a:t>
            </a:r>
            <a:r>
              <a:rPr lang="en-US" sz="1800" dirty="0" err="1"/>
              <a:t>hiên</a:t>
            </a:r>
            <a:r>
              <a:rPr lang="en-US" sz="1800" dirty="0"/>
              <a:t> </a:t>
            </a:r>
            <a:r>
              <a:rPr lang="en-US" sz="1800" dirty="0" err="1"/>
              <a:t>ngang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anh</a:t>
            </a:r>
            <a:r>
              <a:rPr lang="en-US" sz="1800" dirty="0"/>
              <a:t> </a:t>
            </a:r>
            <a:r>
              <a:rPr lang="en-US" sz="1800" dirty="0" err="1"/>
              <a:t>Giải</a:t>
            </a:r>
            <a:r>
              <a:rPr lang="en-US" sz="1800" dirty="0"/>
              <a:t> </a:t>
            </a:r>
            <a:r>
              <a:rPr lang="en-US" sz="1800" dirty="0" err="1"/>
              <a:t>phóng</a:t>
            </a:r>
            <a:r>
              <a:rPr lang="en-US" sz="1800" dirty="0"/>
              <a:t> </a:t>
            </a:r>
            <a:r>
              <a:rPr lang="en-US" sz="1800" dirty="0" err="1"/>
              <a:t>quân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đường</a:t>
            </a:r>
            <a:r>
              <a:rPr lang="en-US" sz="1800" dirty="0"/>
              <a:t> bang Tân </a:t>
            </a:r>
            <a:r>
              <a:rPr lang="en-US" sz="1800" dirty="0" err="1"/>
              <a:t>Sơn</a:t>
            </a:r>
            <a:r>
              <a:rPr lang="en-US" sz="1800" dirty="0"/>
              <a:t> </a:t>
            </a:r>
            <a:r>
              <a:rPr lang="en-US" sz="1800" dirty="0" err="1"/>
              <a:t>Nhất</a:t>
            </a:r>
            <a:r>
              <a:rPr lang="en-US" sz="1800" dirty="0"/>
              <a:t> </a:t>
            </a:r>
            <a:r>
              <a:rPr lang="en-US" sz="1800" dirty="0" err="1"/>
              <a:t>đến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hình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ảnh</a:t>
            </a:r>
            <a:r>
              <a:rPr lang="en-US" sz="1800" dirty="0">
                <a:solidFill>
                  <a:srgbClr val="FF0000"/>
                </a:solidFill>
              </a:rPr>
              <a:t> “</a:t>
            </a:r>
            <a:r>
              <a:rPr lang="en-US" sz="1800" dirty="0" err="1">
                <a:solidFill>
                  <a:srgbClr val="FF0000"/>
                </a:solidFill>
              </a:rPr>
              <a:t>dáng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đứng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Việt</a:t>
            </a:r>
            <a:r>
              <a:rPr lang="en-US" sz="1800" dirty="0">
                <a:solidFill>
                  <a:srgbClr val="FF0000"/>
                </a:solidFill>
              </a:rPr>
              <a:t> Nam </a:t>
            </a:r>
            <a:r>
              <a:rPr lang="en-US" sz="1800" dirty="0" err="1">
                <a:solidFill>
                  <a:srgbClr val="FF0000"/>
                </a:solidFill>
              </a:rPr>
              <a:t>tạc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vào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thế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kỉ</a:t>
            </a:r>
            <a:r>
              <a:rPr lang="en-US" sz="1800" dirty="0">
                <a:solidFill>
                  <a:srgbClr val="FF0000"/>
                </a:solidFill>
              </a:rPr>
              <a:t>”</a:t>
            </a:r>
            <a:r>
              <a:rPr lang="en-US" sz="1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1D30D-B038-A8EC-8927-ED0B0C177361}"/>
              </a:ext>
            </a:extLst>
          </p:cNvPr>
          <p:cNvSpPr txBox="1"/>
          <p:nvPr/>
        </p:nvSpPr>
        <p:spPr>
          <a:xfrm>
            <a:off x="532915" y="1155457"/>
            <a:ext cx="1766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kern="0" dirty="0" err="1">
                <a:ea typeface="微软雅黑" pitchFamily="34" charset="-122"/>
              </a:rPr>
              <a:t>Cấu</a:t>
            </a:r>
            <a:r>
              <a:rPr lang="en-US" altLang="zh-CN" sz="2800" b="1" kern="0" dirty="0">
                <a:ea typeface="微软雅黑" pitchFamily="34" charset="-122"/>
              </a:rPr>
              <a:t> </a:t>
            </a:r>
            <a:r>
              <a:rPr lang="en-US" altLang="zh-CN" sz="2800" b="1" kern="0" dirty="0" err="1">
                <a:ea typeface="微软雅黑" pitchFamily="34" charset="-122"/>
              </a:rPr>
              <a:t>tứ</a:t>
            </a:r>
            <a:endParaRPr lang="zh-CN" altLang="en-US" sz="2800" b="1" kern="0" dirty="0">
              <a:ea typeface="微软雅黑" pitchFamily="34" charset="-122"/>
            </a:endParaRPr>
          </a:p>
        </p:txBody>
      </p:sp>
      <p:pic>
        <p:nvPicPr>
          <p:cNvPr id="6" name="Picture 5" descr="A person standing on a roof&#10;&#10;Description automatically generated">
            <a:extLst>
              <a:ext uri="{FF2B5EF4-FFF2-40B4-BE49-F238E27FC236}">
                <a16:creationId xmlns:a16="http://schemas.microsoft.com/office/drawing/2014/main" id="{34158C32-94BC-1998-72ED-8E637A584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5"/>
          <a:stretch/>
        </p:blipFill>
        <p:spPr>
          <a:xfrm>
            <a:off x="921224" y="2695433"/>
            <a:ext cx="1530027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81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algn="just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Tổ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chức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vế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câu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hoặc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câu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có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cùng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một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kết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cấu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ngữ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pháp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zh-CN" altLang="en-US" sz="18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3252554" y="2758474"/>
            <a:ext cx="540648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rgbClr val="FF0000"/>
                </a:solidFill>
              </a:rPr>
              <a:t>Nước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Việt</a:t>
            </a:r>
            <a:r>
              <a:rPr lang="en-US" sz="1800" i="1" dirty="0">
                <a:solidFill>
                  <a:srgbClr val="FF0000"/>
                </a:solidFill>
              </a:rPr>
              <a:t> Nam </a:t>
            </a:r>
            <a:r>
              <a:rPr lang="en-US" sz="1800" i="1" dirty="0" err="1">
                <a:solidFill>
                  <a:srgbClr val="FF0000"/>
                </a:solidFill>
              </a:rPr>
              <a:t>là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một</a:t>
            </a:r>
            <a:r>
              <a:rPr lang="en-US" sz="1800" i="1" dirty="0">
                <a:solidFill>
                  <a:srgbClr val="FF0000"/>
                </a:solidFill>
              </a:rPr>
              <a:t>, </a:t>
            </a:r>
            <a:r>
              <a:rPr lang="en-US" sz="1800" i="1" dirty="0" err="1">
                <a:solidFill>
                  <a:srgbClr val="FF0000"/>
                </a:solidFill>
              </a:rPr>
              <a:t>dân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tộc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Việt</a:t>
            </a:r>
            <a:r>
              <a:rPr lang="en-US" sz="1800" i="1" dirty="0">
                <a:solidFill>
                  <a:srgbClr val="FF0000"/>
                </a:solidFill>
              </a:rPr>
              <a:t> Nam </a:t>
            </a:r>
            <a:r>
              <a:rPr lang="en-US" sz="1800" i="1" dirty="0" err="1">
                <a:solidFill>
                  <a:srgbClr val="FF0000"/>
                </a:solidFill>
              </a:rPr>
              <a:t>là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một</a:t>
            </a:r>
            <a:r>
              <a:rPr lang="en-US" sz="1800" i="1" dirty="0">
                <a:solidFill>
                  <a:srgbClr val="FF0000"/>
                </a:solidFill>
              </a:rPr>
              <a:t>. </a:t>
            </a:r>
            <a:r>
              <a:rPr lang="en-US" sz="1800" i="1" dirty="0" err="1">
                <a:solidFill>
                  <a:srgbClr val="FF0000"/>
                </a:solidFill>
              </a:rPr>
              <a:t>Sông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có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thể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cạn</a:t>
            </a:r>
            <a:r>
              <a:rPr lang="en-US" sz="1800" i="1" dirty="0">
                <a:solidFill>
                  <a:srgbClr val="FF0000"/>
                </a:solidFill>
              </a:rPr>
              <a:t>, </a:t>
            </a:r>
            <a:r>
              <a:rPr lang="en-US" sz="1800" i="1" dirty="0" err="1">
                <a:solidFill>
                  <a:srgbClr val="FF0000"/>
                </a:solidFill>
              </a:rPr>
              <a:t>núi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có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thể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mòn</a:t>
            </a:r>
            <a:r>
              <a:rPr lang="en-US" sz="1800" i="1" dirty="0"/>
              <a:t>, song </a:t>
            </a:r>
            <a:r>
              <a:rPr lang="en-US" sz="1800" i="1" dirty="0" err="1"/>
              <a:t>chân</a:t>
            </a:r>
            <a:r>
              <a:rPr lang="en-US" sz="1800" i="1" dirty="0"/>
              <a:t> </a:t>
            </a:r>
            <a:r>
              <a:rPr lang="en-US" sz="1800" i="1" dirty="0" err="1"/>
              <a:t>lí</a:t>
            </a:r>
            <a:r>
              <a:rPr lang="en-US" sz="1800" i="1" dirty="0"/>
              <a:t> </a:t>
            </a:r>
            <a:r>
              <a:rPr lang="en-US" sz="1800" i="1" dirty="0" err="1"/>
              <a:t>ấy</a:t>
            </a:r>
            <a:r>
              <a:rPr lang="en-US" sz="1800" i="1" dirty="0"/>
              <a:t> </a:t>
            </a:r>
            <a:r>
              <a:rPr lang="en-US" sz="1800" i="1" dirty="0" err="1"/>
              <a:t>không</a:t>
            </a:r>
            <a:r>
              <a:rPr lang="en-US" sz="1800" i="1" dirty="0"/>
              <a:t> bao </a:t>
            </a:r>
            <a:r>
              <a:rPr lang="en-US" sz="1800" i="1" dirty="0" err="1"/>
              <a:t>giờ</a:t>
            </a:r>
            <a:r>
              <a:rPr lang="en-US" sz="1800" i="1" dirty="0"/>
              <a:t> </a:t>
            </a:r>
            <a:r>
              <a:rPr lang="en-US" sz="1800" i="1" dirty="0" err="1"/>
              <a:t>thay</a:t>
            </a:r>
            <a:r>
              <a:rPr lang="en-US" sz="1800" i="1" dirty="0"/>
              <a:t> đổi. </a:t>
            </a:r>
            <a:r>
              <a:rPr lang="en-US" sz="1800" dirty="0"/>
              <a:t>(Hồ Chí Minh)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1D30D-B038-A8EC-8927-ED0B0C177361}"/>
              </a:ext>
            </a:extLst>
          </p:cNvPr>
          <p:cNvSpPr txBox="1"/>
          <p:nvPr/>
        </p:nvSpPr>
        <p:spPr>
          <a:xfrm>
            <a:off x="526091" y="966432"/>
            <a:ext cx="17667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kern="0" dirty="0" err="1">
                <a:ea typeface="微软雅黑" pitchFamily="34" charset="-122"/>
              </a:rPr>
              <a:t>Lặp</a:t>
            </a:r>
            <a:endParaRPr lang="en-US" altLang="zh-CN" sz="2800" b="1" kern="0" dirty="0">
              <a:ea typeface="微软雅黑" pitchFamily="34" charset="-122"/>
            </a:endParaRPr>
          </a:p>
          <a:p>
            <a:pPr algn="ctr">
              <a:defRPr/>
            </a:pPr>
            <a:r>
              <a:rPr lang="en-US" altLang="zh-CN" sz="2800" b="1" kern="0" dirty="0" err="1">
                <a:ea typeface="微软雅黑" pitchFamily="34" charset="-122"/>
              </a:rPr>
              <a:t>cấu</a:t>
            </a:r>
            <a:r>
              <a:rPr lang="en-US" altLang="zh-CN" sz="2800" b="1" kern="0" dirty="0">
                <a:ea typeface="微软雅黑" pitchFamily="34" charset="-122"/>
              </a:rPr>
              <a:t> </a:t>
            </a:r>
            <a:r>
              <a:rPr lang="en-US" altLang="zh-CN" sz="2800" b="1" kern="0" dirty="0" err="1">
                <a:ea typeface="微软雅黑" pitchFamily="34" charset="-122"/>
              </a:rPr>
              <a:t>trúc</a:t>
            </a:r>
            <a:endParaRPr lang="zh-CN" altLang="en-US" sz="2800" b="1" kern="0" dirty="0">
              <a:ea typeface="微软雅黑" pitchFamily="34" charset="-122"/>
            </a:endParaRPr>
          </a:p>
        </p:txBody>
      </p:sp>
      <p:pic>
        <p:nvPicPr>
          <p:cNvPr id="7" name="Picture 6" descr="A person standing in front of a flag&#10;&#10;Description automatically generated">
            <a:extLst>
              <a:ext uri="{FF2B5EF4-FFF2-40B4-BE49-F238E27FC236}">
                <a16:creationId xmlns:a16="http://schemas.microsoft.com/office/drawing/2014/main" id="{58C81211-9330-63C3-AB5F-0E3C2ADCE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9" y="2817032"/>
            <a:ext cx="2252193" cy="1594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91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54" y="0"/>
            <a:ext cx="9141291" cy="5143500"/>
            <a:chOff x="1354" y="0"/>
            <a:chExt cx="9141291" cy="51435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" y="0"/>
              <a:ext cx="9141291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87078" y="221955"/>
              <a:ext cx="8569842" cy="469959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黑体" charset="0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4295634" y="1220662"/>
            <a:ext cx="1030117" cy="1027560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2</a:t>
            </a:r>
            <a:endParaRPr lang="zh-CN" altLang="en-US" sz="44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5" name="文本框 17"/>
          <p:cNvSpPr txBox="1">
            <a:spLocks noChangeArrowheads="1"/>
          </p:cNvSpPr>
          <p:nvPr/>
        </p:nvSpPr>
        <p:spPr bwMode="auto">
          <a:xfrm>
            <a:off x="2030412" y="2581375"/>
            <a:ext cx="5560560" cy="115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solidFill>
                  <a:srgbClr val="549DA3"/>
                </a:solidFill>
                <a:latin typeface="+mn-lt"/>
                <a:ea typeface="华文中宋" pitchFamily="2" charset="-122"/>
              </a:rPr>
              <a:t>LUYỆN TẬP</a:t>
            </a:r>
            <a:endParaRPr lang="zh-CN" altLang="en-US" sz="7200" b="1" dirty="0">
              <a:solidFill>
                <a:srgbClr val="549DA3"/>
              </a:solidFill>
              <a:latin typeface="+mn-lt"/>
              <a:ea typeface="华文中宋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1564589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5881" y="1575198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4" y="2680886"/>
            <a:ext cx="396090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34003" y="4166767"/>
            <a:ext cx="11944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736376" y="198612"/>
            <a:ext cx="4333164" cy="973730"/>
          </a:xfrm>
          <a:prstGeom prst="wedgeRectCallout">
            <a:avLst>
              <a:gd name="adj1" fmla="val -24926"/>
              <a:gd name="adj2" fmla="val 102849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>
                <a:solidFill>
                  <a:srgbClr val="002060"/>
                </a:solidFill>
                <a:cs typeface="Times New Roman" panose="02020603050405020304" pitchFamily="18" charset="0"/>
                <a:sym typeface="Arial"/>
              </a:rPr>
              <a:t>h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ình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trưng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đạt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715110" y="2548928"/>
            <a:ext cx="303106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tưởng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niệm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khái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niệm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trừu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770496" y="410072"/>
            <a:ext cx="4203509" cy="1025822"/>
          </a:xfrm>
          <a:prstGeom prst="wedgeRectCallout">
            <a:avLst>
              <a:gd name="adj1" fmla="val -20596"/>
              <a:gd name="adj2" fmla="val 8255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cs typeface="Times New Roman" panose="02020603050405020304" pitchFamily="18" charset="0"/>
                <a:sym typeface="Arial"/>
              </a:rPr>
              <a:t>                          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ượng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trưng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7224" y="2725019"/>
            <a:ext cx="4044993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xui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xẻo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8" name="Picture 7" descr="A crow sitting on a stick&#10;&#10;Description automatically generated">
            <a:extLst>
              <a:ext uri="{FF2B5EF4-FFF2-40B4-BE49-F238E27FC236}">
                <a16:creationId xmlns:a16="http://schemas.microsoft.com/office/drawing/2014/main" id="{439326D6-80E5-A4A2-A5B0-8025F19C52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96" y="416846"/>
            <a:ext cx="1801504" cy="10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50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649"/>
                            </p:stCondLst>
                            <p:childTnLst>
                              <p:par>
                                <p:cTn id="7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149"/>
                            </p:stCondLst>
                            <p:childTnLst>
                              <p:par>
                                <p:cTn id="8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50276" y="484496"/>
            <a:ext cx="3855491" cy="95139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t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trưng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3"/>
            <a:ext cx="3960904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may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mắn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8" name="Picture 7" descr="A hand holding a four leaf clover&#10;&#10;Description automatically generated">
            <a:extLst>
              <a:ext uri="{FF2B5EF4-FFF2-40B4-BE49-F238E27FC236}">
                <a16:creationId xmlns:a16="http://schemas.microsoft.com/office/drawing/2014/main" id="{D1B2EB58-AB0E-5323-0505-E8E136EEFD9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2"/>
          <a:stretch/>
        </p:blipFill>
        <p:spPr>
          <a:xfrm>
            <a:off x="3050275" y="493174"/>
            <a:ext cx="1208248" cy="9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5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56519" y="342284"/>
            <a:ext cx="3653716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trưng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trong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trữ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051594" y="2604757"/>
            <a:ext cx="42782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hi tiết,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gợi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những</a:t>
            </a:r>
            <a:endParaRPr lang="en-US" sz="22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ý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niệm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trừu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giàu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triết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lí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419"/>
            <a:ext cx="867710" cy="186262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064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410072"/>
            <a:ext cx="4136643" cy="1025822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tổng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hòa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các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trữ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632053"/>
            <a:ext cx="396090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giọng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điệu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nhịp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,…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89" y="1517809"/>
            <a:ext cx="1146100" cy="18945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90" y="1524088"/>
            <a:ext cx="1143285" cy="188829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65504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Cấu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tứ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trữ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8789" y="2601276"/>
            <a:ext cx="396090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khai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mạch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và tổ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chức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7D6CF-7A4D-4A77-B82C-316B1C89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66BFF-B838-4DA6-AFB2-3057B3F46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48" name="Picture 3" descr="Tall grass at sunrise">
            <a:extLst>
              <a:ext uri="{FF2B5EF4-FFF2-40B4-BE49-F238E27FC236}">
                <a16:creationId xmlns:a16="http://schemas.microsoft.com/office/drawing/2014/main" id="{B2B3A021-0113-4D4A-8396-42C96D81F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495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B720B171-1CC6-ADDD-F705-2BECA233318D}"/>
              </a:ext>
            </a:extLst>
          </p:cNvPr>
          <p:cNvSpPr txBox="1"/>
          <p:nvPr/>
        </p:nvSpPr>
        <p:spPr>
          <a:xfrm>
            <a:off x="6784102" y="3876070"/>
            <a:ext cx="5840397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mo" panose="020B0604020202020204"/>
              </a:rPr>
              <a:t>TRƯỜNG IGC SCHOOL TÂY NINH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7162CA-280D-A2CC-8455-2125651E0DFC}"/>
              </a:ext>
            </a:extLst>
          </p:cNvPr>
          <p:cNvSpPr/>
          <p:nvPr/>
        </p:nvSpPr>
        <p:spPr>
          <a:xfrm>
            <a:off x="2379728" y="1949599"/>
            <a:ext cx="4503165" cy="1726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viên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Trương Thị Tịnh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Email</a:t>
            </a: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truongtinhttt@gmail.com</a:t>
            </a:r>
            <a:endParaRPr lang="vi-VN" alt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iện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: 0975 869 839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61314" y="296006"/>
            <a:ext cx="4590904" cy="113988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Lặp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cấu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trúc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biện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tổ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chức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vế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3"/>
            <a:ext cx="3960904" cy="40780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kết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cấu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pháp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54" y="0"/>
            <a:ext cx="9141291" cy="5143500"/>
            <a:chOff x="1354" y="0"/>
            <a:chExt cx="9141291" cy="51435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" y="0"/>
              <a:ext cx="9141291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87078" y="221955"/>
              <a:ext cx="8569842" cy="469959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黑体" charset="0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4295634" y="1220662"/>
            <a:ext cx="1030117" cy="1027560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3</a:t>
            </a:r>
            <a:endParaRPr lang="zh-CN" altLang="en-US" sz="44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5" name="文本框 17"/>
          <p:cNvSpPr txBox="1">
            <a:spLocks noChangeArrowheads="1"/>
          </p:cNvSpPr>
          <p:nvPr/>
        </p:nvSpPr>
        <p:spPr bwMode="auto">
          <a:xfrm>
            <a:off x="2030412" y="2581375"/>
            <a:ext cx="5560560" cy="115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solidFill>
                  <a:srgbClr val="549DA3"/>
                </a:solidFill>
                <a:latin typeface="+mn-lt"/>
                <a:ea typeface="华文中宋" pitchFamily="2" charset="-122"/>
              </a:rPr>
              <a:t>VẬN DỤNG</a:t>
            </a:r>
            <a:endParaRPr lang="zh-CN" altLang="en-US" sz="7200" b="1" dirty="0">
              <a:solidFill>
                <a:srgbClr val="549DA3"/>
              </a:solidFill>
              <a:latin typeface="+mn-lt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676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D42D5EB-0484-4E1D-E2C8-03D6436C1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209" y="250735"/>
            <a:ext cx="4767858" cy="4767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C0E483-3E23-710E-E9BB-4BFE0E8E621F}"/>
              </a:ext>
            </a:extLst>
          </p:cNvPr>
          <p:cNvSpPr/>
          <p:nvPr/>
        </p:nvSpPr>
        <p:spPr>
          <a:xfrm>
            <a:off x="4850679" y="2013691"/>
            <a:ext cx="3186917" cy="19645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cs typeface="Times New Roman" panose="02020603050405020304" pitchFamily="18" charset="0"/>
              </a:rPr>
              <a:t>Làm </a:t>
            </a:r>
            <a:r>
              <a:rPr lang="en-US" sz="2800" i="1" dirty="0" err="1">
                <a:cs typeface="Times New Roman" panose="02020603050405020304" pitchFamily="18" charset="0"/>
              </a:rPr>
              <a:t>thẻ</a:t>
            </a:r>
            <a:endParaRPr lang="en-US" sz="2800" i="1" dirty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cs typeface="Times New Roman" panose="02020603050405020304" pitchFamily="18" charset="0"/>
              </a:rPr>
              <a:t> tin các</a:t>
            </a: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cs typeface="Times New Roman" panose="02020603050405020304" pitchFamily="18" charset="0"/>
              </a:rPr>
              <a:t>khóa</a:t>
            </a:r>
            <a:r>
              <a:rPr lang="en-US" sz="2800" i="1" dirty="0"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cs typeface="Times New Roman" panose="02020603050405020304" pitchFamily="18" charset="0"/>
              </a:rPr>
              <a:t>trọng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D342B2-A3DA-FA59-D8B3-DE12385398FB}"/>
              </a:ext>
            </a:extLst>
          </p:cNvPr>
          <p:cNvSpPr/>
          <p:nvPr/>
        </p:nvSpPr>
        <p:spPr>
          <a:xfrm>
            <a:off x="4990447" y="952406"/>
            <a:ext cx="28378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992324E-F40C-CB16-C118-3DA097232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6" y="1528171"/>
            <a:ext cx="3649932" cy="32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" y="0"/>
            <a:ext cx="9141291" cy="5143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87078" y="221955"/>
            <a:ext cx="8569842" cy="469959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黑体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5038955" y="601815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5622389" y="525475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5370119" y="1219856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2510628" y="2859225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3094062" y="2782885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2841792" y="3477266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CD91593-3D6D-986D-390A-55A0DB306A74}"/>
              </a:ext>
            </a:extLst>
          </p:cNvPr>
          <p:cNvSpPr txBox="1"/>
          <p:nvPr/>
        </p:nvSpPr>
        <p:spPr>
          <a:xfrm>
            <a:off x="1773948" y="1692563"/>
            <a:ext cx="56251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549DA3"/>
                </a:solidFill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3" descr="花2">
            <a:extLst>
              <a:ext uri="{FF2B5EF4-FFF2-40B4-BE49-F238E27FC236}">
                <a16:creationId xmlns:a16="http://schemas.microsoft.com/office/drawing/2014/main" id="{5B7A1D82-293F-B7B8-AD34-81A84A5A5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01889">
            <a:off x="4876193" y="658706"/>
            <a:ext cx="887095" cy="8978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7078" y="221955"/>
            <a:ext cx="8569842" cy="469959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黑体" charset="0"/>
            </a:endParaRPr>
          </a:p>
        </p:txBody>
      </p:sp>
      <p:pic>
        <p:nvPicPr>
          <p:cNvPr id="4" name="班得瑞 - Snow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167" y="-803422"/>
            <a:ext cx="609600" cy="609600"/>
          </a:xfrm>
          <a:prstGeom prst="rect">
            <a:avLst/>
          </a:prstGeom>
        </p:spPr>
      </p:pic>
      <p:grpSp>
        <p:nvGrpSpPr>
          <p:cNvPr id="5" name="组合 11">
            <a:extLst>
              <a:ext uri="{FF2B5EF4-FFF2-40B4-BE49-F238E27FC236}">
                <a16:creationId xmlns:a16="http://schemas.microsoft.com/office/drawing/2014/main" id="{0C61E9E7-1667-D165-9011-01AFFBBFFBCE}"/>
              </a:ext>
            </a:extLst>
          </p:cNvPr>
          <p:cNvGrpSpPr/>
          <p:nvPr/>
        </p:nvGrpSpPr>
        <p:grpSpPr>
          <a:xfrm>
            <a:off x="1470463" y="1290955"/>
            <a:ext cx="6197119" cy="2562225"/>
            <a:chOff x="5261" y="3406"/>
            <a:chExt cx="8762" cy="4035"/>
          </a:xfrm>
        </p:grpSpPr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7E5584A4-22A6-F6CB-F16F-10D1A6EE3A96}"/>
                </a:ext>
              </a:extLst>
            </p:cNvPr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11" name="直接连接符 1">
                <a:extLst>
                  <a:ext uri="{FF2B5EF4-FFF2-40B4-BE49-F238E27FC236}">
                    <a16:creationId xmlns:a16="http://schemas.microsoft.com/office/drawing/2014/main" id="{42ACE1C7-D09D-5886-C24D-4B7A755EDF66}"/>
                  </a:ext>
                </a:extLst>
              </p:cNvPr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2">
                <a:extLst>
                  <a:ext uri="{FF2B5EF4-FFF2-40B4-BE49-F238E27FC236}">
                    <a16:creationId xmlns:a16="http://schemas.microsoft.com/office/drawing/2014/main" id="{E87AE778-A1DC-6796-99CF-0B1CCF7723E6}"/>
                  </a:ext>
                </a:extLst>
              </p:cNvPr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5">
                <a:extLst>
                  <a:ext uri="{FF2B5EF4-FFF2-40B4-BE49-F238E27FC236}">
                    <a16:creationId xmlns:a16="http://schemas.microsoft.com/office/drawing/2014/main" id="{AE31F758-CDDD-4936-F230-3DA2B2BD9A0F}"/>
                  </a:ext>
                </a:extLst>
              </p:cNvPr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6">
                <a:extLst>
                  <a:ext uri="{FF2B5EF4-FFF2-40B4-BE49-F238E27FC236}">
                    <a16:creationId xmlns:a16="http://schemas.microsoft.com/office/drawing/2014/main" id="{7FD8DE47-05CD-8F1A-8976-139E6DAC8323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 flipV="1">
                <a:off x="5219" y="2121"/>
                <a:ext cx="3410" cy="3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87978A31-6E73-4B1C-A07B-50F132E7AFDF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10622" y="3406"/>
              <a:ext cx="3386" cy="27"/>
            </a:xfrm>
            <a:prstGeom prst="line">
              <a:avLst/>
            </a:prstGeom>
            <a:ln w="22225">
              <a:solidFill>
                <a:srgbClr val="549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8DC48DF-2660-4636-63BB-F3702DDF1F01}"/>
              </a:ext>
            </a:extLst>
          </p:cNvPr>
          <p:cNvSpPr txBox="1"/>
          <p:nvPr/>
        </p:nvSpPr>
        <p:spPr>
          <a:xfrm>
            <a:off x="1728166" y="1807942"/>
            <a:ext cx="5671104" cy="166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CÁI TÔI – THẾ GIỚI ĐỘC ĐÁO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(THƠ)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1AC3E-110B-9D75-299D-BA9EC9BD0D1C}"/>
              </a:ext>
            </a:extLst>
          </p:cNvPr>
          <p:cNvSpPr txBox="1"/>
          <p:nvPr/>
        </p:nvSpPr>
        <p:spPr>
          <a:xfrm>
            <a:off x="3882103" y="967789"/>
            <a:ext cx="1379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bg2">
                    <a:lumMod val="50000"/>
                  </a:schemeClr>
                </a:solidFill>
              </a:rPr>
              <a:t>BÀI 8</a:t>
            </a:r>
          </a:p>
        </p:txBody>
      </p:sp>
      <p:pic>
        <p:nvPicPr>
          <p:cNvPr id="29" name="图片 23" descr="花2">
            <a:extLst>
              <a:ext uri="{FF2B5EF4-FFF2-40B4-BE49-F238E27FC236}">
                <a16:creationId xmlns:a16="http://schemas.microsoft.com/office/drawing/2014/main" id="{D3AFF428-E882-7C0A-427D-C6DB53E3B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01889">
            <a:off x="1645594" y="3274377"/>
            <a:ext cx="618498" cy="626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6E47BFD-9283-5168-B550-0215D4BA46C2}"/>
              </a:ext>
            </a:extLst>
          </p:cNvPr>
          <p:cNvGrpSpPr/>
          <p:nvPr/>
        </p:nvGrpSpPr>
        <p:grpSpPr>
          <a:xfrm>
            <a:off x="459367" y="448261"/>
            <a:ext cx="8225266" cy="4331753"/>
            <a:chOff x="5261" y="3406"/>
            <a:chExt cx="8762" cy="4035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id="{ABE81432-B2E3-2824-9F03-A4CC9F54AF49}"/>
                </a:ext>
              </a:extLst>
            </p:cNvPr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5" name="直接连接符 1">
                <a:extLst>
                  <a:ext uri="{FF2B5EF4-FFF2-40B4-BE49-F238E27FC236}">
                    <a16:creationId xmlns:a16="http://schemas.microsoft.com/office/drawing/2014/main" id="{78522FC4-B419-5822-B13E-D92DC8AD6E53}"/>
                  </a:ext>
                </a:extLst>
              </p:cNvPr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2">
                <a:extLst>
                  <a:ext uri="{FF2B5EF4-FFF2-40B4-BE49-F238E27FC236}">
                    <a16:creationId xmlns:a16="http://schemas.microsoft.com/office/drawing/2014/main" id="{505C1575-E836-CB94-7220-CA624E72FA3A}"/>
                  </a:ext>
                </a:extLst>
              </p:cNvPr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5">
                <a:extLst>
                  <a:ext uri="{FF2B5EF4-FFF2-40B4-BE49-F238E27FC236}">
                    <a16:creationId xmlns:a16="http://schemas.microsoft.com/office/drawing/2014/main" id="{F83A562A-5122-50CB-B8AF-812F17D853FD}"/>
                  </a:ext>
                </a:extLst>
              </p:cNvPr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6">
                <a:extLst>
                  <a:ext uri="{FF2B5EF4-FFF2-40B4-BE49-F238E27FC236}">
                    <a16:creationId xmlns:a16="http://schemas.microsoft.com/office/drawing/2014/main" id="{3B9A831B-58B2-B1C2-C8DC-B68FB5C15215}"/>
                  </a:ext>
                </a:extLst>
              </p:cNvPr>
              <p:cNvCxnSpPr>
                <a:cxnSpLocks/>
                <a:endCxn id="9" idx="1"/>
              </p:cNvCxnSpPr>
              <p:nvPr/>
            </p:nvCxnSpPr>
            <p:spPr>
              <a:xfrm flipV="1">
                <a:off x="5219" y="2121"/>
                <a:ext cx="2775" cy="3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10">
              <a:extLst>
                <a:ext uri="{FF2B5EF4-FFF2-40B4-BE49-F238E27FC236}">
                  <a16:creationId xmlns:a16="http://schemas.microsoft.com/office/drawing/2014/main" id="{9E5563E3-C2EB-AA41-08E8-93E93011CCC7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11257" y="3406"/>
              <a:ext cx="2751" cy="27"/>
            </a:xfrm>
            <a:prstGeom prst="line">
              <a:avLst/>
            </a:prstGeom>
            <a:ln w="22225">
              <a:solidFill>
                <a:srgbClr val="549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5E33D7D-790B-A190-6514-CCCF24306A68}"/>
              </a:ext>
            </a:extLst>
          </p:cNvPr>
          <p:cNvSpPr txBox="1"/>
          <p:nvPr/>
        </p:nvSpPr>
        <p:spPr>
          <a:xfrm>
            <a:off x="3064593" y="186651"/>
            <a:ext cx="3023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MỤC TIÊU BÀI HỌC</a:t>
            </a:r>
          </a:p>
        </p:txBody>
      </p:sp>
      <p:sp>
        <p:nvSpPr>
          <p:cNvPr id="12" name="椭圆 20">
            <a:extLst>
              <a:ext uri="{FF2B5EF4-FFF2-40B4-BE49-F238E27FC236}">
                <a16:creationId xmlns:a16="http://schemas.microsoft.com/office/drawing/2014/main" id="{BCD45C11-2080-BCB0-AE26-A510E51D4215}"/>
              </a:ext>
            </a:extLst>
          </p:cNvPr>
          <p:cNvSpPr/>
          <p:nvPr/>
        </p:nvSpPr>
        <p:spPr>
          <a:xfrm>
            <a:off x="665643" y="953271"/>
            <a:ext cx="479822" cy="478631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01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3" name="椭圆 21">
            <a:extLst>
              <a:ext uri="{FF2B5EF4-FFF2-40B4-BE49-F238E27FC236}">
                <a16:creationId xmlns:a16="http://schemas.microsoft.com/office/drawing/2014/main" id="{738B23C3-BD5E-4BB8-CFC5-8A8311AA6890}"/>
              </a:ext>
            </a:extLst>
          </p:cNvPr>
          <p:cNvSpPr/>
          <p:nvPr/>
        </p:nvSpPr>
        <p:spPr>
          <a:xfrm>
            <a:off x="665643" y="3093276"/>
            <a:ext cx="479822" cy="479822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02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4" name="椭圆 22">
            <a:extLst>
              <a:ext uri="{FF2B5EF4-FFF2-40B4-BE49-F238E27FC236}">
                <a16:creationId xmlns:a16="http://schemas.microsoft.com/office/drawing/2014/main" id="{7F7932E4-F73E-0556-2EF3-4BD8592502C5}"/>
              </a:ext>
            </a:extLst>
          </p:cNvPr>
          <p:cNvSpPr/>
          <p:nvPr/>
        </p:nvSpPr>
        <p:spPr>
          <a:xfrm>
            <a:off x="4786951" y="953270"/>
            <a:ext cx="479822" cy="478631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03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5" name="椭圆 23">
            <a:extLst>
              <a:ext uri="{FF2B5EF4-FFF2-40B4-BE49-F238E27FC236}">
                <a16:creationId xmlns:a16="http://schemas.microsoft.com/office/drawing/2014/main" id="{C06FB413-8E3B-E919-A89C-16B17296D686}"/>
              </a:ext>
            </a:extLst>
          </p:cNvPr>
          <p:cNvSpPr/>
          <p:nvPr/>
        </p:nvSpPr>
        <p:spPr>
          <a:xfrm>
            <a:off x="4786951" y="3093276"/>
            <a:ext cx="479822" cy="479822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04</a:t>
            </a:r>
            <a:endParaRPr lang="zh-CN" altLang="en-US" sz="1800" b="1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F6916-F72A-ED53-2FCC-63D01A8CD920}"/>
              </a:ext>
            </a:extLst>
          </p:cNvPr>
          <p:cNvSpPr txBox="1"/>
          <p:nvPr/>
        </p:nvSpPr>
        <p:spPr>
          <a:xfrm>
            <a:off x="1176649" y="911231"/>
            <a:ext cx="3023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,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vai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yếu</a:t>
            </a:r>
            <a:r>
              <a:rPr lang="en-US" sz="2000" dirty="0"/>
              <a:t> </a:t>
            </a:r>
            <a:r>
              <a:rPr lang="en-US" sz="2000" dirty="0" err="1"/>
              <a:t>tố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trog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r>
              <a:rPr lang="en-US" sz="2000" dirty="0"/>
              <a:t>;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,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;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đa</a:t>
            </a:r>
            <a:r>
              <a:rPr lang="en-US" sz="2000" dirty="0"/>
              <a:t> </a:t>
            </a:r>
            <a:r>
              <a:rPr lang="en-US" sz="2000" dirty="0" err="1"/>
              <a:t>nghĩa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ngôn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trong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văn học.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8BDE5C-1554-6CF9-D292-3270D0D6DDA6}"/>
              </a:ext>
            </a:extLst>
          </p:cNvPr>
          <p:cNvSpPr txBox="1"/>
          <p:nvPr/>
        </p:nvSpPr>
        <p:spPr>
          <a:xfrm>
            <a:off x="1189227" y="3063938"/>
            <a:ext cx="3023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và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điểm và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biện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lặp</a:t>
            </a:r>
            <a:r>
              <a:rPr lang="en-US" sz="2000" dirty="0"/>
              <a:t> </a:t>
            </a:r>
            <a:r>
              <a:rPr lang="en-US" sz="2000" dirty="0" err="1"/>
              <a:t>cấu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08250B-65F3-2A79-DD36-89C8CCB8CDFF}"/>
              </a:ext>
            </a:extLst>
          </p:cNvPr>
          <p:cNvSpPr txBox="1"/>
          <p:nvPr/>
        </p:nvSpPr>
        <p:spPr>
          <a:xfrm>
            <a:off x="5338101" y="930308"/>
            <a:ext cx="3023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văn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nghị</a:t>
            </a:r>
            <a:r>
              <a:rPr lang="en-US" sz="2000" dirty="0"/>
              <a:t> </a:t>
            </a:r>
            <a:r>
              <a:rPr lang="en-US" sz="2000" dirty="0" err="1"/>
              <a:t>luận</a:t>
            </a:r>
            <a:r>
              <a:rPr lang="en-US" sz="2000" dirty="0"/>
              <a:t> về </a:t>
            </a:r>
            <a:r>
              <a:rPr lang="en-US" sz="2000" dirty="0" err="1"/>
              <a:t>một</a:t>
            </a:r>
            <a:r>
              <a:rPr lang="en-US" sz="2000" dirty="0"/>
              <a:t> bài </a:t>
            </a:r>
            <a:r>
              <a:rPr lang="en-US" sz="2000" dirty="0" err="1"/>
              <a:t>thơ</a:t>
            </a:r>
            <a:r>
              <a:rPr lang="en-US" sz="2000" dirty="0"/>
              <a:t>; </a:t>
            </a:r>
            <a:r>
              <a:rPr lang="en-US" sz="2000" dirty="0" err="1"/>
              <a:t>nêu</a:t>
            </a:r>
            <a:r>
              <a:rPr lang="en-US" sz="2000" dirty="0"/>
              <a:t> và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xét</a:t>
            </a:r>
            <a:r>
              <a:rPr lang="en-US" sz="2000" dirty="0"/>
              <a:t> về nội dung,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nét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săc</a:t>
            </a:r>
            <a:r>
              <a:rPr lang="en-US" sz="20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2026D-5256-6296-0B42-F0FA8651B752}"/>
              </a:ext>
            </a:extLst>
          </p:cNvPr>
          <p:cNvSpPr txBox="1"/>
          <p:nvPr/>
        </p:nvSpPr>
        <p:spPr>
          <a:xfrm>
            <a:off x="5325523" y="3070175"/>
            <a:ext cx="3023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nghệt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lựa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cá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. </a:t>
            </a:r>
            <a:r>
              <a:rPr lang="en-US" sz="2000" dirty="0" err="1"/>
              <a:t>Có</a:t>
            </a:r>
            <a:r>
              <a:rPr lang="en-US" sz="2000" dirty="0"/>
              <a:t> ý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học,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trau</a:t>
            </a:r>
            <a:r>
              <a:rPr lang="en-US" sz="2000" dirty="0"/>
              <a:t> </a:t>
            </a:r>
            <a:r>
              <a:rPr lang="en-US" sz="2000" dirty="0" err="1"/>
              <a:t>dồi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thẩm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17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54" y="0"/>
            <a:ext cx="9141291" cy="5143500"/>
            <a:chOff x="1354" y="0"/>
            <a:chExt cx="9141291" cy="51435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" y="0"/>
              <a:ext cx="9141291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87078" y="221955"/>
              <a:ext cx="8569842" cy="469959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黑体" charset="0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4056941" y="765287"/>
            <a:ext cx="1030117" cy="1027560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1</a:t>
            </a:r>
            <a:endParaRPr lang="zh-CN" altLang="en-US" sz="44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5" name="文本框 17"/>
          <p:cNvSpPr txBox="1">
            <a:spLocks noChangeArrowheads="1"/>
          </p:cNvSpPr>
          <p:nvPr/>
        </p:nvSpPr>
        <p:spPr bwMode="auto">
          <a:xfrm>
            <a:off x="1791719" y="2571750"/>
            <a:ext cx="5560560" cy="115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solidFill>
                  <a:srgbClr val="549DA3"/>
                </a:solidFill>
                <a:latin typeface="+mn-lt"/>
                <a:ea typeface="华文中宋" pitchFamily="2" charset="-122"/>
              </a:rPr>
              <a:t>TRI THỨC NGỮ VĂN</a:t>
            </a:r>
            <a:endParaRPr lang="zh-CN" altLang="en-US" sz="7200" b="1" dirty="0">
              <a:solidFill>
                <a:srgbClr val="549DA3"/>
              </a:solidFill>
              <a:latin typeface="+mn-lt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2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" y="0"/>
            <a:ext cx="9141291" cy="51435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5E7B74-156A-0EB4-9A72-E2B2FFEF0794}"/>
              </a:ext>
            </a:extLst>
          </p:cNvPr>
          <p:cNvCxnSpPr>
            <a:cxnSpLocks/>
          </p:cNvCxnSpPr>
          <p:nvPr/>
        </p:nvCxnSpPr>
        <p:spPr>
          <a:xfrm>
            <a:off x="2482702" y="1276449"/>
            <a:ext cx="0" cy="2640413"/>
          </a:xfrm>
          <a:prstGeom prst="line">
            <a:avLst/>
          </a:prstGeom>
          <a:ln w="19050"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87078" y="221955"/>
            <a:ext cx="8569842" cy="469959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黑体" charset="0"/>
            </a:endParaRPr>
          </a:p>
        </p:txBody>
      </p:sp>
      <p:sp>
        <p:nvSpPr>
          <p:cNvPr id="11" name="椭圆 20">
            <a:extLst>
              <a:ext uri="{FF2B5EF4-FFF2-40B4-BE49-F238E27FC236}">
                <a16:creationId xmlns:a16="http://schemas.microsoft.com/office/drawing/2014/main" id="{09216F5A-0E5D-B917-92D9-6E1C46E7F2BB}"/>
              </a:ext>
            </a:extLst>
          </p:cNvPr>
          <p:cNvSpPr/>
          <p:nvPr/>
        </p:nvSpPr>
        <p:spPr>
          <a:xfrm>
            <a:off x="2239273" y="1574028"/>
            <a:ext cx="479822" cy="478631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01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2" name="椭圆 21">
            <a:extLst>
              <a:ext uri="{FF2B5EF4-FFF2-40B4-BE49-F238E27FC236}">
                <a16:creationId xmlns:a16="http://schemas.microsoft.com/office/drawing/2014/main" id="{A7BA94B3-DF17-C058-2C7B-1259C772C0E5}"/>
              </a:ext>
            </a:extLst>
          </p:cNvPr>
          <p:cNvSpPr/>
          <p:nvPr/>
        </p:nvSpPr>
        <p:spPr>
          <a:xfrm>
            <a:off x="2239273" y="2361031"/>
            <a:ext cx="479822" cy="479822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02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3" name="椭圆 22">
            <a:extLst>
              <a:ext uri="{FF2B5EF4-FFF2-40B4-BE49-F238E27FC236}">
                <a16:creationId xmlns:a16="http://schemas.microsoft.com/office/drawing/2014/main" id="{8EB3F0A1-AA6D-59DA-1424-643E03D04471}"/>
              </a:ext>
            </a:extLst>
          </p:cNvPr>
          <p:cNvSpPr/>
          <p:nvPr/>
        </p:nvSpPr>
        <p:spPr>
          <a:xfrm>
            <a:off x="2239273" y="3149225"/>
            <a:ext cx="479822" cy="478631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03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E72E305B-5AA4-893E-BB80-1AEE6393F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888" y="1487112"/>
            <a:ext cx="501559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 err="1">
                <a:latin typeface="+mn-lt"/>
                <a:ea typeface="华文中宋" pitchFamily="2" charset="-122"/>
              </a:rPr>
              <a:t>Tượng</a:t>
            </a:r>
            <a:r>
              <a:rPr lang="en-US" altLang="zh-CN" sz="2400" dirty="0"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latin typeface="+mn-lt"/>
                <a:ea typeface="华文中宋" pitchFamily="2" charset="-122"/>
              </a:rPr>
              <a:t>trưng</a:t>
            </a:r>
            <a:endParaRPr lang="zh-CN" altLang="en-US" sz="2400" dirty="0">
              <a:latin typeface="+mn-lt"/>
              <a:ea typeface="华文中宋" pitchFamily="2" charset="-122"/>
            </a:endParaRPr>
          </a:p>
        </p:txBody>
      </p:sp>
      <p:sp>
        <p:nvSpPr>
          <p:cNvPr id="15" name="文本框 19">
            <a:extLst>
              <a:ext uri="{FF2B5EF4-FFF2-40B4-BE49-F238E27FC236}">
                <a16:creationId xmlns:a16="http://schemas.microsoft.com/office/drawing/2014/main" id="{65323E0E-F172-CFBF-1294-3F292D278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888" y="2276496"/>
            <a:ext cx="5015594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Yếu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tố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tượng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trưng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trong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thơ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trữ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tình</a:t>
            </a:r>
            <a:endParaRPr lang="zh-CN" altLang="en-US" sz="2400" dirty="0">
              <a:solidFill>
                <a:prstClr val="black"/>
              </a:solidFill>
              <a:latin typeface="+mn-lt"/>
              <a:ea typeface="华文中宋" pitchFamily="2" charset="-122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id="{D0F154B7-354A-1FF4-FEA0-C7582E8AD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888" y="3067071"/>
            <a:ext cx="501559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Hình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thức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và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cấu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tứ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trong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thơ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trữ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tình</a:t>
            </a:r>
            <a:endParaRPr lang="zh-CN" altLang="en-US" sz="2400" dirty="0">
              <a:solidFill>
                <a:prstClr val="black"/>
              </a:solidFill>
              <a:latin typeface="+mn-lt"/>
              <a:ea typeface="华文中宋" pitchFamily="2" charset="-122"/>
            </a:endParaRPr>
          </a:p>
        </p:txBody>
      </p:sp>
      <p:sp>
        <p:nvSpPr>
          <p:cNvPr id="17" name="KSO_Shape">
            <a:extLst>
              <a:ext uri="{FF2B5EF4-FFF2-40B4-BE49-F238E27FC236}">
                <a16:creationId xmlns:a16="http://schemas.microsoft.com/office/drawing/2014/main" id="{D9EF3521-CF71-D232-5008-30A83E749566}"/>
              </a:ext>
            </a:extLst>
          </p:cNvPr>
          <p:cNvSpPr>
            <a:spLocks noChangeAspect="1"/>
          </p:cNvSpPr>
          <p:nvPr/>
        </p:nvSpPr>
        <p:spPr bwMode="auto">
          <a:xfrm>
            <a:off x="2947695" y="1726428"/>
            <a:ext cx="207169" cy="173831"/>
          </a:xfrm>
          <a:custGeom>
            <a:avLst/>
            <a:gdLst>
              <a:gd name="T0" fmla="*/ 424099885 w 6436"/>
              <a:gd name="T1" fmla="*/ 423983062 h 5397"/>
              <a:gd name="T2" fmla="*/ 424099885 w 6436"/>
              <a:gd name="T3" fmla="*/ 423983062 h 5397"/>
              <a:gd name="T4" fmla="*/ 424099885 w 6436"/>
              <a:gd name="T5" fmla="*/ 423983062 h 5397"/>
              <a:gd name="T6" fmla="*/ 424099885 w 6436"/>
              <a:gd name="T7" fmla="*/ 423983062 h 5397"/>
              <a:gd name="T8" fmla="*/ 424099885 w 6436"/>
              <a:gd name="T9" fmla="*/ 423983062 h 5397"/>
              <a:gd name="T10" fmla="*/ 424099885 w 6436"/>
              <a:gd name="T11" fmla="*/ 423983062 h 5397"/>
              <a:gd name="T12" fmla="*/ 424099885 w 6436"/>
              <a:gd name="T13" fmla="*/ 423983062 h 5397"/>
              <a:gd name="T14" fmla="*/ 424099885 w 6436"/>
              <a:gd name="T15" fmla="*/ 423983062 h 5397"/>
              <a:gd name="T16" fmla="*/ 424099885 w 6436"/>
              <a:gd name="T17" fmla="*/ 423983062 h 5397"/>
              <a:gd name="T18" fmla="*/ 424099885 w 6436"/>
              <a:gd name="T19" fmla="*/ 423983062 h 5397"/>
              <a:gd name="T20" fmla="*/ 424099885 w 6436"/>
              <a:gd name="T21" fmla="*/ 423983062 h 5397"/>
              <a:gd name="T22" fmla="*/ 424099885 w 6436"/>
              <a:gd name="T23" fmla="*/ 423983062 h 5397"/>
              <a:gd name="T24" fmla="*/ 424099885 w 6436"/>
              <a:gd name="T25" fmla="*/ 423983062 h 5397"/>
              <a:gd name="T26" fmla="*/ 424099885 w 6436"/>
              <a:gd name="T27" fmla="*/ 423983062 h 5397"/>
              <a:gd name="T28" fmla="*/ 424099885 w 6436"/>
              <a:gd name="T29" fmla="*/ 423983062 h 5397"/>
              <a:gd name="T30" fmla="*/ 424099885 w 6436"/>
              <a:gd name="T31" fmla="*/ 423983062 h 5397"/>
              <a:gd name="T32" fmla="*/ 424099885 w 6436"/>
              <a:gd name="T33" fmla="*/ 423983062 h 53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36" h="5397">
                <a:moveTo>
                  <a:pt x="0" y="2017"/>
                </a:moveTo>
                <a:lnTo>
                  <a:pt x="3141" y="2017"/>
                </a:lnTo>
                <a:lnTo>
                  <a:pt x="3821" y="2698"/>
                </a:lnTo>
                <a:lnTo>
                  <a:pt x="3141" y="3379"/>
                </a:lnTo>
                <a:lnTo>
                  <a:pt x="0" y="3379"/>
                </a:lnTo>
                <a:lnTo>
                  <a:pt x="0" y="2017"/>
                </a:lnTo>
                <a:close/>
                <a:moveTo>
                  <a:pt x="2775" y="4434"/>
                </a:moveTo>
                <a:lnTo>
                  <a:pt x="4510" y="2698"/>
                </a:lnTo>
                <a:lnTo>
                  <a:pt x="2775" y="963"/>
                </a:lnTo>
                <a:lnTo>
                  <a:pt x="3737" y="0"/>
                </a:lnTo>
                <a:lnTo>
                  <a:pt x="5473" y="1736"/>
                </a:lnTo>
                <a:lnTo>
                  <a:pt x="6436" y="2698"/>
                </a:lnTo>
                <a:lnTo>
                  <a:pt x="5473" y="3661"/>
                </a:lnTo>
                <a:lnTo>
                  <a:pt x="3737" y="5397"/>
                </a:lnTo>
                <a:lnTo>
                  <a:pt x="2775" y="4434"/>
                </a:lnTo>
                <a:close/>
              </a:path>
            </a:pathLst>
          </a:cu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9" name="KSO_Shape">
            <a:extLst>
              <a:ext uri="{FF2B5EF4-FFF2-40B4-BE49-F238E27FC236}">
                <a16:creationId xmlns:a16="http://schemas.microsoft.com/office/drawing/2014/main" id="{473E274E-1656-7F6B-9A02-4324FCAC962F}"/>
              </a:ext>
            </a:extLst>
          </p:cNvPr>
          <p:cNvSpPr>
            <a:spLocks noChangeAspect="1"/>
          </p:cNvSpPr>
          <p:nvPr/>
        </p:nvSpPr>
        <p:spPr bwMode="auto">
          <a:xfrm>
            <a:off x="2947695" y="2514621"/>
            <a:ext cx="207169" cy="172641"/>
          </a:xfrm>
          <a:custGeom>
            <a:avLst/>
            <a:gdLst>
              <a:gd name="T0" fmla="*/ 424099885 w 6436"/>
              <a:gd name="T1" fmla="*/ 423983062 h 5397"/>
              <a:gd name="T2" fmla="*/ 424099885 w 6436"/>
              <a:gd name="T3" fmla="*/ 423983062 h 5397"/>
              <a:gd name="T4" fmla="*/ 424099885 w 6436"/>
              <a:gd name="T5" fmla="*/ 423983062 h 5397"/>
              <a:gd name="T6" fmla="*/ 424099885 w 6436"/>
              <a:gd name="T7" fmla="*/ 423983062 h 5397"/>
              <a:gd name="T8" fmla="*/ 424099885 w 6436"/>
              <a:gd name="T9" fmla="*/ 423983062 h 5397"/>
              <a:gd name="T10" fmla="*/ 424099885 w 6436"/>
              <a:gd name="T11" fmla="*/ 423983062 h 5397"/>
              <a:gd name="T12" fmla="*/ 424099885 w 6436"/>
              <a:gd name="T13" fmla="*/ 423983062 h 5397"/>
              <a:gd name="T14" fmla="*/ 424099885 w 6436"/>
              <a:gd name="T15" fmla="*/ 423983062 h 5397"/>
              <a:gd name="T16" fmla="*/ 424099885 w 6436"/>
              <a:gd name="T17" fmla="*/ 423983062 h 5397"/>
              <a:gd name="T18" fmla="*/ 424099885 w 6436"/>
              <a:gd name="T19" fmla="*/ 423983062 h 5397"/>
              <a:gd name="T20" fmla="*/ 424099885 w 6436"/>
              <a:gd name="T21" fmla="*/ 423983062 h 5397"/>
              <a:gd name="T22" fmla="*/ 424099885 w 6436"/>
              <a:gd name="T23" fmla="*/ 423983062 h 5397"/>
              <a:gd name="T24" fmla="*/ 424099885 w 6436"/>
              <a:gd name="T25" fmla="*/ 423983062 h 5397"/>
              <a:gd name="T26" fmla="*/ 424099885 w 6436"/>
              <a:gd name="T27" fmla="*/ 423983062 h 5397"/>
              <a:gd name="T28" fmla="*/ 424099885 w 6436"/>
              <a:gd name="T29" fmla="*/ 423983062 h 5397"/>
              <a:gd name="T30" fmla="*/ 424099885 w 6436"/>
              <a:gd name="T31" fmla="*/ 423983062 h 5397"/>
              <a:gd name="T32" fmla="*/ 424099885 w 6436"/>
              <a:gd name="T33" fmla="*/ 423983062 h 53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36" h="5397">
                <a:moveTo>
                  <a:pt x="0" y="2017"/>
                </a:moveTo>
                <a:lnTo>
                  <a:pt x="3141" y="2017"/>
                </a:lnTo>
                <a:lnTo>
                  <a:pt x="3821" y="2698"/>
                </a:lnTo>
                <a:lnTo>
                  <a:pt x="3141" y="3379"/>
                </a:lnTo>
                <a:lnTo>
                  <a:pt x="0" y="3379"/>
                </a:lnTo>
                <a:lnTo>
                  <a:pt x="0" y="2017"/>
                </a:lnTo>
                <a:close/>
                <a:moveTo>
                  <a:pt x="2775" y="4434"/>
                </a:moveTo>
                <a:lnTo>
                  <a:pt x="4510" y="2698"/>
                </a:lnTo>
                <a:lnTo>
                  <a:pt x="2775" y="963"/>
                </a:lnTo>
                <a:lnTo>
                  <a:pt x="3737" y="0"/>
                </a:lnTo>
                <a:lnTo>
                  <a:pt x="5473" y="1736"/>
                </a:lnTo>
                <a:lnTo>
                  <a:pt x="6436" y="2698"/>
                </a:lnTo>
                <a:lnTo>
                  <a:pt x="5473" y="3661"/>
                </a:lnTo>
                <a:lnTo>
                  <a:pt x="3737" y="5397"/>
                </a:lnTo>
                <a:lnTo>
                  <a:pt x="2775" y="4434"/>
                </a:lnTo>
                <a:close/>
              </a:path>
            </a:pathLst>
          </a:cu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4" name="KSO_Shape">
            <a:extLst>
              <a:ext uri="{FF2B5EF4-FFF2-40B4-BE49-F238E27FC236}">
                <a16:creationId xmlns:a16="http://schemas.microsoft.com/office/drawing/2014/main" id="{717BCD94-37CE-3CD2-D67A-D4C815F60909}"/>
              </a:ext>
            </a:extLst>
          </p:cNvPr>
          <p:cNvSpPr>
            <a:spLocks noChangeAspect="1"/>
          </p:cNvSpPr>
          <p:nvPr/>
        </p:nvSpPr>
        <p:spPr bwMode="auto">
          <a:xfrm>
            <a:off x="2947695" y="3301625"/>
            <a:ext cx="207169" cy="173831"/>
          </a:xfrm>
          <a:custGeom>
            <a:avLst/>
            <a:gdLst>
              <a:gd name="T0" fmla="*/ 424099885 w 6436"/>
              <a:gd name="T1" fmla="*/ 423983062 h 5397"/>
              <a:gd name="T2" fmla="*/ 424099885 w 6436"/>
              <a:gd name="T3" fmla="*/ 423983062 h 5397"/>
              <a:gd name="T4" fmla="*/ 424099885 w 6436"/>
              <a:gd name="T5" fmla="*/ 423983062 h 5397"/>
              <a:gd name="T6" fmla="*/ 424099885 w 6436"/>
              <a:gd name="T7" fmla="*/ 423983062 h 5397"/>
              <a:gd name="T8" fmla="*/ 424099885 w 6436"/>
              <a:gd name="T9" fmla="*/ 423983062 h 5397"/>
              <a:gd name="T10" fmla="*/ 424099885 w 6436"/>
              <a:gd name="T11" fmla="*/ 423983062 h 5397"/>
              <a:gd name="T12" fmla="*/ 424099885 w 6436"/>
              <a:gd name="T13" fmla="*/ 423983062 h 5397"/>
              <a:gd name="T14" fmla="*/ 424099885 w 6436"/>
              <a:gd name="T15" fmla="*/ 423983062 h 5397"/>
              <a:gd name="T16" fmla="*/ 424099885 w 6436"/>
              <a:gd name="T17" fmla="*/ 423983062 h 5397"/>
              <a:gd name="T18" fmla="*/ 424099885 w 6436"/>
              <a:gd name="T19" fmla="*/ 423983062 h 5397"/>
              <a:gd name="T20" fmla="*/ 424099885 w 6436"/>
              <a:gd name="T21" fmla="*/ 423983062 h 5397"/>
              <a:gd name="T22" fmla="*/ 424099885 w 6436"/>
              <a:gd name="T23" fmla="*/ 423983062 h 5397"/>
              <a:gd name="T24" fmla="*/ 424099885 w 6436"/>
              <a:gd name="T25" fmla="*/ 423983062 h 5397"/>
              <a:gd name="T26" fmla="*/ 424099885 w 6436"/>
              <a:gd name="T27" fmla="*/ 423983062 h 5397"/>
              <a:gd name="T28" fmla="*/ 424099885 w 6436"/>
              <a:gd name="T29" fmla="*/ 423983062 h 5397"/>
              <a:gd name="T30" fmla="*/ 424099885 w 6436"/>
              <a:gd name="T31" fmla="*/ 423983062 h 5397"/>
              <a:gd name="T32" fmla="*/ 424099885 w 6436"/>
              <a:gd name="T33" fmla="*/ 423983062 h 53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36" h="5397">
                <a:moveTo>
                  <a:pt x="0" y="2017"/>
                </a:moveTo>
                <a:lnTo>
                  <a:pt x="3141" y="2017"/>
                </a:lnTo>
                <a:lnTo>
                  <a:pt x="3821" y="2698"/>
                </a:lnTo>
                <a:lnTo>
                  <a:pt x="3141" y="3379"/>
                </a:lnTo>
                <a:lnTo>
                  <a:pt x="0" y="3379"/>
                </a:lnTo>
                <a:lnTo>
                  <a:pt x="0" y="2017"/>
                </a:lnTo>
                <a:close/>
                <a:moveTo>
                  <a:pt x="2775" y="4434"/>
                </a:moveTo>
                <a:lnTo>
                  <a:pt x="4510" y="2698"/>
                </a:lnTo>
                <a:lnTo>
                  <a:pt x="2775" y="963"/>
                </a:lnTo>
                <a:lnTo>
                  <a:pt x="3737" y="0"/>
                </a:lnTo>
                <a:lnTo>
                  <a:pt x="5473" y="1736"/>
                </a:lnTo>
                <a:lnTo>
                  <a:pt x="6436" y="2698"/>
                </a:lnTo>
                <a:lnTo>
                  <a:pt x="5473" y="3661"/>
                </a:lnTo>
                <a:lnTo>
                  <a:pt x="3737" y="5397"/>
                </a:lnTo>
                <a:lnTo>
                  <a:pt x="2775" y="4434"/>
                </a:lnTo>
                <a:close/>
              </a:path>
            </a:pathLst>
          </a:cu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A76A1FC0-8542-22A0-E2F5-A3F8060507B7}"/>
              </a:ext>
            </a:extLst>
          </p:cNvPr>
          <p:cNvSpPr/>
          <p:nvPr/>
        </p:nvSpPr>
        <p:spPr>
          <a:xfrm>
            <a:off x="2239273" y="3918327"/>
            <a:ext cx="479822" cy="479822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04</a:t>
            </a:r>
            <a:endParaRPr lang="zh-CN" altLang="en-US" sz="1800" b="1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8" name="文本框 21">
            <a:extLst>
              <a:ext uri="{FF2B5EF4-FFF2-40B4-BE49-F238E27FC236}">
                <a16:creationId xmlns:a16="http://schemas.microsoft.com/office/drawing/2014/main" id="{448F1E33-794A-8B0F-B195-1D4760D83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887" y="3838555"/>
            <a:ext cx="391254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Biện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pháp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tu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từ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lặp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cấu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trúc</a:t>
            </a:r>
            <a:endParaRPr lang="zh-CN" altLang="en-US" sz="2400" dirty="0">
              <a:solidFill>
                <a:prstClr val="black"/>
              </a:solidFill>
              <a:latin typeface="+mn-lt"/>
              <a:ea typeface="华文中宋" pitchFamily="2" charset="-122"/>
            </a:endParaRPr>
          </a:p>
        </p:txBody>
      </p:sp>
      <p:sp>
        <p:nvSpPr>
          <p:cNvPr id="29" name="KSO_Shape">
            <a:extLst>
              <a:ext uri="{FF2B5EF4-FFF2-40B4-BE49-F238E27FC236}">
                <a16:creationId xmlns:a16="http://schemas.microsoft.com/office/drawing/2014/main" id="{2AF4DFB6-226D-6027-CE37-92E76EA8884F}"/>
              </a:ext>
            </a:extLst>
          </p:cNvPr>
          <p:cNvSpPr>
            <a:spLocks noChangeAspect="1"/>
          </p:cNvSpPr>
          <p:nvPr/>
        </p:nvSpPr>
        <p:spPr bwMode="auto">
          <a:xfrm>
            <a:off x="2947695" y="4071918"/>
            <a:ext cx="207169" cy="172640"/>
          </a:xfrm>
          <a:custGeom>
            <a:avLst/>
            <a:gdLst>
              <a:gd name="T0" fmla="*/ 424099885 w 6436"/>
              <a:gd name="T1" fmla="*/ 423983062 h 5397"/>
              <a:gd name="T2" fmla="*/ 424099885 w 6436"/>
              <a:gd name="T3" fmla="*/ 423983062 h 5397"/>
              <a:gd name="T4" fmla="*/ 424099885 w 6436"/>
              <a:gd name="T5" fmla="*/ 423983062 h 5397"/>
              <a:gd name="T6" fmla="*/ 424099885 w 6436"/>
              <a:gd name="T7" fmla="*/ 423983062 h 5397"/>
              <a:gd name="T8" fmla="*/ 424099885 w 6436"/>
              <a:gd name="T9" fmla="*/ 423983062 h 5397"/>
              <a:gd name="T10" fmla="*/ 424099885 w 6436"/>
              <a:gd name="T11" fmla="*/ 423983062 h 5397"/>
              <a:gd name="T12" fmla="*/ 424099885 w 6436"/>
              <a:gd name="T13" fmla="*/ 423983062 h 5397"/>
              <a:gd name="T14" fmla="*/ 424099885 w 6436"/>
              <a:gd name="T15" fmla="*/ 423983062 h 5397"/>
              <a:gd name="T16" fmla="*/ 424099885 w 6436"/>
              <a:gd name="T17" fmla="*/ 423983062 h 5397"/>
              <a:gd name="T18" fmla="*/ 424099885 w 6436"/>
              <a:gd name="T19" fmla="*/ 423983062 h 5397"/>
              <a:gd name="T20" fmla="*/ 424099885 w 6436"/>
              <a:gd name="T21" fmla="*/ 423983062 h 5397"/>
              <a:gd name="T22" fmla="*/ 424099885 w 6436"/>
              <a:gd name="T23" fmla="*/ 423983062 h 5397"/>
              <a:gd name="T24" fmla="*/ 424099885 w 6436"/>
              <a:gd name="T25" fmla="*/ 423983062 h 5397"/>
              <a:gd name="T26" fmla="*/ 424099885 w 6436"/>
              <a:gd name="T27" fmla="*/ 423983062 h 5397"/>
              <a:gd name="T28" fmla="*/ 424099885 w 6436"/>
              <a:gd name="T29" fmla="*/ 423983062 h 5397"/>
              <a:gd name="T30" fmla="*/ 424099885 w 6436"/>
              <a:gd name="T31" fmla="*/ 423983062 h 5397"/>
              <a:gd name="T32" fmla="*/ 424099885 w 6436"/>
              <a:gd name="T33" fmla="*/ 423983062 h 53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36" h="5397">
                <a:moveTo>
                  <a:pt x="0" y="2017"/>
                </a:moveTo>
                <a:lnTo>
                  <a:pt x="3141" y="2017"/>
                </a:lnTo>
                <a:lnTo>
                  <a:pt x="3821" y="2698"/>
                </a:lnTo>
                <a:lnTo>
                  <a:pt x="3141" y="3379"/>
                </a:lnTo>
                <a:lnTo>
                  <a:pt x="0" y="3379"/>
                </a:lnTo>
                <a:lnTo>
                  <a:pt x="0" y="2017"/>
                </a:lnTo>
                <a:close/>
                <a:moveTo>
                  <a:pt x="2775" y="4434"/>
                </a:moveTo>
                <a:lnTo>
                  <a:pt x="4510" y="2698"/>
                </a:lnTo>
                <a:lnTo>
                  <a:pt x="2775" y="963"/>
                </a:lnTo>
                <a:lnTo>
                  <a:pt x="3737" y="0"/>
                </a:lnTo>
                <a:lnTo>
                  <a:pt x="5473" y="1736"/>
                </a:lnTo>
                <a:lnTo>
                  <a:pt x="6436" y="2698"/>
                </a:lnTo>
                <a:lnTo>
                  <a:pt x="5473" y="3661"/>
                </a:lnTo>
                <a:lnTo>
                  <a:pt x="3737" y="5397"/>
                </a:lnTo>
                <a:lnTo>
                  <a:pt x="2775" y="4434"/>
                </a:lnTo>
                <a:close/>
              </a:path>
            </a:pathLst>
          </a:cu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AAA17F-77DA-7B9E-6FF8-52B2F5626BCA}"/>
              </a:ext>
            </a:extLst>
          </p:cNvPr>
          <p:cNvSpPr/>
          <p:nvPr/>
        </p:nvSpPr>
        <p:spPr>
          <a:xfrm>
            <a:off x="1885923" y="593340"/>
            <a:ext cx="5204089" cy="683109"/>
          </a:xfrm>
          <a:prstGeom prst="round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</p:spTree>
    <p:extLst>
      <p:ext uri="{BB962C8B-B14F-4D97-AF65-F5344CB8AC3E}">
        <p14:creationId xmlns:p14="http://schemas.microsoft.com/office/powerpoint/2010/main" val="23660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 animBg="1"/>
      <p:bldP spid="19" grpId="0" animBg="1"/>
      <p:bldP spid="24" grpId="0" animBg="1"/>
      <p:bldP spid="27" grpId="0" animBg="1"/>
      <p:bldP spid="28" grpId="0"/>
      <p:bldP spid="29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flag with a yellow star on it&#10;&#10;Description automatically generated">
            <a:extLst>
              <a:ext uri="{FF2B5EF4-FFF2-40B4-BE49-F238E27FC236}">
                <a16:creationId xmlns:a16="http://schemas.microsoft.com/office/drawing/2014/main" id="{D12AAB1D-914D-B14B-82C0-BFFAAC9E9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t="22686" b="21579"/>
          <a:stretch/>
        </p:blipFill>
        <p:spPr>
          <a:xfrm>
            <a:off x="6372070" y="3088712"/>
            <a:ext cx="2336102" cy="1510112"/>
          </a:xfrm>
          <a:prstGeom prst="rect">
            <a:avLst/>
          </a:prstGeom>
        </p:spPr>
      </p:pic>
      <p:pic>
        <p:nvPicPr>
          <p:cNvPr id="7" name="Picture 6" descr="A group of red roses with green leaves&#10;&#10;Description automatically generated">
            <a:extLst>
              <a:ext uri="{FF2B5EF4-FFF2-40B4-BE49-F238E27FC236}">
                <a16:creationId xmlns:a16="http://schemas.microsoft.com/office/drawing/2014/main" id="{8139770D-DBEF-4678-BED1-A845ED611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8" y="3708042"/>
            <a:ext cx="1655261" cy="1178069"/>
          </a:xfrm>
          <a:prstGeom prst="rect">
            <a:avLst/>
          </a:prstGeom>
        </p:spPr>
      </p:pic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Loại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hình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ảnh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mang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tính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trực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quan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sinh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động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  <a:p>
            <a:pPr marL="0" lvl="1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Hàm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nghĩa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biểu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đạt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tư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tưởng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quan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niệm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khái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niệm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trừu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tượng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  <a:endParaRPr lang="zh-CN" altLang="en-US" sz="1800" dirty="0">
              <a:ea typeface="幼圆" pitchFamily="49" charset="-122"/>
              <a:cs typeface="Times New Roman" pitchFamily="18" charset="0"/>
            </a:endParaRP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altLang="zh-CN" sz="2400" b="1" kern="0" dirty="0">
                <a:ea typeface="微软雅黑" pitchFamily="34" charset="-122"/>
              </a:rPr>
              <a:t>   </a:t>
            </a:r>
            <a:r>
              <a:rPr lang="en-US" altLang="zh-CN" sz="2400" b="1" kern="0" dirty="0" err="1">
                <a:ea typeface="微软雅黑" pitchFamily="34" charset="-122"/>
              </a:rPr>
              <a:t>Tượng</a:t>
            </a:r>
            <a:r>
              <a:rPr lang="en-US" altLang="zh-CN" sz="2400" b="1" kern="0" dirty="0">
                <a:ea typeface="微软雅黑" pitchFamily="34" charset="-122"/>
              </a:rPr>
              <a:t> </a:t>
            </a:r>
            <a:r>
              <a:rPr lang="en-US" altLang="zh-CN" sz="2400" b="1" kern="0" dirty="0" err="1">
                <a:ea typeface="微软雅黑" pitchFamily="34" charset="-122"/>
              </a:rPr>
              <a:t>trưng</a:t>
            </a:r>
            <a:endParaRPr lang="zh-CN" altLang="en-US" sz="24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2448604" y="2519486"/>
            <a:ext cx="3815853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70C0"/>
                </a:solidFill>
              </a:rPr>
              <a:t>Bồ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câu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/>
              <a:t>tượng</a:t>
            </a:r>
            <a:r>
              <a:rPr lang="en-US" sz="1800" dirty="0"/>
              <a:t> </a:t>
            </a:r>
            <a:r>
              <a:rPr lang="en-US" sz="1800" dirty="0" err="1"/>
              <a:t>trưng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70C0"/>
                </a:solidFill>
              </a:rPr>
              <a:t>hòa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bình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</a:rPr>
              <a:t>Hoa </a:t>
            </a:r>
            <a:r>
              <a:rPr lang="en-US" sz="1800" dirty="0" err="1">
                <a:solidFill>
                  <a:srgbClr val="FF0000"/>
                </a:solidFill>
              </a:rPr>
              <a:t>hồng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đỏ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/>
              <a:t>tượng</a:t>
            </a:r>
            <a:r>
              <a:rPr lang="en-US" sz="1800" dirty="0"/>
              <a:t> </a:t>
            </a:r>
            <a:r>
              <a:rPr lang="en-US" sz="1800" dirty="0" err="1"/>
              <a:t>trưng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tình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yêu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B050"/>
                </a:solidFill>
              </a:rPr>
              <a:t>Lá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>
                <a:solidFill>
                  <a:srgbClr val="00B050"/>
                </a:solidFill>
              </a:rPr>
              <a:t>cờ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/>
              <a:t>tượng</a:t>
            </a:r>
            <a:r>
              <a:rPr lang="en-US" sz="1800" dirty="0"/>
              <a:t> </a:t>
            </a:r>
            <a:r>
              <a:rPr lang="en-US" sz="1800" dirty="0" err="1"/>
              <a:t>trưng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B050"/>
                </a:solidFill>
              </a:rPr>
              <a:t>quốc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>
                <a:solidFill>
                  <a:srgbClr val="00B050"/>
                </a:solidFill>
              </a:rPr>
              <a:t>gia</a:t>
            </a:r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5" name="Picture 4" descr="A white dove with blue outline holding a branch&#10;&#10;Description automatically generated">
            <a:extLst>
              <a:ext uri="{FF2B5EF4-FFF2-40B4-BE49-F238E27FC236}">
                <a16:creationId xmlns:a16="http://schemas.microsoft.com/office/drawing/2014/main" id="{73AF0BA9-B514-7E60-3EAA-F140FA80B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3" b="93804" l="7000" r="93222">
                        <a14:foregroundMark x1="33333" y1="7391" x2="27222" y2="15652"/>
                        <a14:foregroundMark x1="27222" y1="15652" x2="25222" y2="26087"/>
                        <a14:foregroundMark x1="25222" y1="26087" x2="18667" y2="18587"/>
                        <a14:foregroundMark x1="18667" y1="18587" x2="9667" y2="23804"/>
                        <a14:foregroundMark x1="9667" y1="23804" x2="8222" y2="35109"/>
                        <a14:foregroundMark x1="8222" y1="35109" x2="15111" y2="54348"/>
                        <a14:foregroundMark x1="15111" y1="54348" x2="21778" y2="64891"/>
                        <a14:foregroundMark x1="21778" y1="64891" x2="32556" y2="68696"/>
                        <a14:foregroundMark x1="31721" y1="76409" x2="31556" y2="77935"/>
                        <a14:foregroundMark x1="32556" y1="68696" x2="32379" y2="70331"/>
                        <a14:foregroundMark x1="31556" y1="77935" x2="23111" y2="83152"/>
                        <a14:foregroundMark x1="23111" y1="83152" x2="31556" y2="92826"/>
                        <a14:foregroundMark x1="31556" y1="92826" x2="41000" y2="91413"/>
                        <a14:foregroundMark x1="41000" y1="91413" x2="49222" y2="80870"/>
                        <a14:foregroundMark x1="49222" y1="80870" x2="61222" y2="72826"/>
                        <a14:foregroundMark x1="61222" y1="72826" x2="67667" y2="64457"/>
                        <a14:foregroundMark x1="67667" y1="64457" x2="68222" y2="54022"/>
                        <a14:foregroundMark x1="68222" y1="54022" x2="87889" y2="45978"/>
                        <a14:foregroundMark x1="87889" y1="45978" x2="92556" y2="36413"/>
                        <a14:foregroundMark x1="92556" y1="36413" x2="82444" y2="34783"/>
                        <a14:foregroundMark x1="82444" y1="34783" x2="72778" y2="39239"/>
                        <a14:foregroundMark x1="72778" y1="39239" x2="61556" y2="38152"/>
                        <a14:foregroundMark x1="53171" y1="39729" x2="50000" y2="40326"/>
                        <a14:foregroundMark x1="61556" y1="38152" x2="56236" y2="39153"/>
                        <a14:foregroundMark x1="37965" y1="19946" x2="36778" y2="17935"/>
                        <a14:foregroundMark x1="50000" y1="40326" x2="46302" y2="34063"/>
                        <a14:foregroundMark x1="36778" y1="17935" x2="33444" y2="7826"/>
                        <a14:foregroundMark x1="33444" y1="7826" x2="32889" y2="7391"/>
                        <a14:foregroundMark x1="18556" y1="17935" x2="14222" y2="9565"/>
                        <a14:foregroundMark x1="11111" y1="14239" x2="11222" y2="22717"/>
                        <a14:foregroundMark x1="8222" y1="41957" x2="7333" y2="34348"/>
                        <a14:foregroundMark x1="18000" y1="35000" x2="29556" y2="46957"/>
                        <a14:foregroundMark x1="29556" y1="46957" x2="53556" y2="59457"/>
                        <a14:foregroundMark x1="53556" y1="59457" x2="62111" y2="52826"/>
                        <a14:foregroundMark x1="62111" y1="52826" x2="62222" y2="52283"/>
                        <a14:foregroundMark x1="13889" y1="23261" x2="21333" y2="50543"/>
                        <a14:foregroundMark x1="27444" y1="39239" x2="33000" y2="65435"/>
                        <a14:foregroundMark x1="40333" y1="48261" x2="46333" y2="69891"/>
                        <a14:foregroundMark x1="61000" y1="50761" x2="47778" y2="73478"/>
                        <a14:foregroundMark x1="35889" y1="86522" x2="56222" y2="60109"/>
                        <a14:foregroundMark x1="26556" y1="86848" x2="44222" y2="77391"/>
                        <a14:foregroundMark x1="57444" y1="67826" x2="62778" y2="55435"/>
                        <a14:foregroundMark x1="54778" y1="50435" x2="65889" y2="42717"/>
                        <a14:foregroundMark x1="46556" y1="42500" x2="25889" y2="25652"/>
                        <a14:foregroundMark x1="31444" y1="16087" x2="33778" y2="36848"/>
                        <a14:foregroundMark x1="30222" y1="9565" x2="32778" y2="8043"/>
                        <a14:foregroundMark x1="33444" y1="7391" x2="36000" y2="12826"/>
                        <a14:foregroundMark x1="33000" y1="11522" x2="32889" y2="18261"/>
                        <a14:foregroundMark x1="40231" y1="29434" x2="40673" y2="30176"/>
                        <a14:foregroundMark x1="33556" y1="7391" x2="36333" y2="9783"/>
                        <a14:foregroundMark x1="59889" y1="37391" x2="67000" y2="36196"/>
                        <a14:foregroundMark x1="84000" y1="32500" x2="88667" y2="28043"/>
                        <a14:foregroundMark x1="86778" y1="28478" x2="93444" y2="36196"/>
                        <a14:foregroundMark x1="88000" y1="27609" x2="92889" y2="33804"/>
                        <a14:foregroundMark x1="78889" y1="52283" x2="84222" y2="50435"/>
                        <a14:foregroundMark x1="18889" y1="14239" x2="15778" y2="10000"/>
                        <a14:foregroundMark x1="8556" y1="23587" x2="9444" y2="30217"/>
                        <a14:foregroundMark x1="36262" y1="69165" x2="42778" y2="65978"/>
                        <a14:foregroundMark x1="21889" y1="83152" x2="21222" y2="87065"/>
                        <a14:foregroundMark x1="21778" y1="90435" x2="25889" y2="90761"/>
                        <a14:foregroundMark x1="36556" y1="93804" x2="40667" y2="93261"/>
                        <a14:backgroundMark x1="39778" y1="22391" x2="42556" y2="28478"/>
                        <a14:backgroundMark x1="39000" y1="21413" x2="39444" y2="23261"/>
                        <a14:backgroundMark x1="42111" y1="28804" x2="45556" y2="31087"/>
                        <a14:backgroundMark x1="44889" y1="32065" x2="45667" y2="32500"/>
                        <a14:backgroundMark x1="38778" y1="20870" x2="39333" y2="21848"/>
                        <a14:backgroundMark x1="38444" y1="19783" x2="38889" y2="20978"/>
                        <a14:backgroundMark x1="45111" y1="31196" x2="46444" y2="32283"/>
                        <a14:backgroundMark x1="45444" y1="32609" x2="46889" y2="33478"/>
                        <a14:backgroundMark x1="53889" y1="39674" x2="53889" y2="39674"/>
                        <a14:backgroundMark x1="53222" y1="39674" x2="53444" y2="39783"/>
                        <a14:backgroundMark x1="53667" y1="39783" x2="54333" y2="38587"/>
                        <a14:backgroundMark x1="32000" y1="73804" x2="34667" y2="72391"/>
                        <a14:backgroundMark x1="32222" y1="71630" x2="33333" y2="72174"/>
                        <a14:backgroundMark x1="31667" y1="71087" x2="33556" y2="72065"/>
                        <a14:backgroundMark x1="32222" y1="70761" x2="32333" y2="71087"/>
                        <a14:backgroundMark x1="54111" y1="39674" x2="54778" y2="38587"/>
                        <a14:backgroundMark x1="53778" y1="39565" x2="53889" y2="39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892">
            <a:off x="732813" y="1884320"/>
            <a:ext cx="1916103" cy="19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algn="just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chi tiết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hình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ảnh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gợi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lên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ý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niệm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trừu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tượng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và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giàu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tính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triết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lí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đánh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thức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suy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ngẫm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của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người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đọc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về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bản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chất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sâu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xa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của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con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người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và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thế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giới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zh-CN" altLang="en-US" sz="18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2789000" y="2571750"/>
            <a:ext cx="540648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FF0000"/>
                </a:solidFill>
              </a:rPr>
              <a:t>Hình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ảnh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tháp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Bayon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trong bài </a:t>
            </a:r>
            <a:r>
              <a:rPr lang="en-US" sz="1800" dirty="0" err="1"/>
              <a:t>thơ</a:t>
            </a:r>
            <a:r>
              <a:rPr lang="en-US" sz="1800" dirty="0"/>
              <a:t> </a:t>
            </a:r>
            <a:r>
              <a:rPr lang="en-US" sz="1800" i="1" dirty="0" err="1"/>
              <a:t>Tháp</a:t>
            </a:r>
            <a:r>
              <a:rPr lang="en-US" sz="1800" i="1" dirty="0"/>
              <a:t> </a:t>
            </a:r>
            <a:r>
              <a:rPr lang="en-US" sz="1800" i="1" dirty="0" err="1"/>
              <a:t>Bayon</a:t>
            </a:r>
            <a:r>
              <a:rPr lang="en-US" sz="1800" i="1" dirty="0"/>
              <a:t> </a:t>
            </a:r>
            <a:r>
              <a:rPr lang="en-US" sz="1800" i="1" dirty="0" err="1"/>
              <a:t>bốn</a:t>
            </a:r>
            <a:r>
              <a:rPr lang="en-US" sz="1800" i="1" dirty="0"/>
              <a:t> </a:t>
            </a:r>
            <a:r>
              <a:rPr lang="en-US" sz="1800" i="1" dirty="0" err="1"/>
              <a:t>mặt</a:t>
            </a:r>
            <a:r>
              <a:rPr lang="en-US" sz="1800" i="1" dirty="0"/>
              <a:t> </a:t>
            </a:r>
            <a:r>
              <a:rPr lang="en-US" sz="1800" dirty="0" err="1"/>
              <a:t>tượng</a:t>
            </a:r>
            <a:r>
              <a:rPr lang="en-US" sz="1800" dirty="0"/>
              <a:t> </a:t>
            </a:r>
            <a:r>
              <a:rPr lang="en-US" sz="1800" dirty="0" err="1"/>
              <a:t>trưng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thế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giới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tâm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hồn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/>
              <a:t>đa</a:t>
            </a:r>
            <a:r>
              <a:rPr lang="en-US" sz="1800" dirty="0"/>
              <a:t> </a:t>
            </a:r>
            <a:r>
              <a:rPr lang="en-US" sz="1800" dirty="0" err="1"/>
              <a:t>diện</a:t>
            </a:r>
            <a:r>
              <a:rPr lang="en-US" sz="1800" dirty="0"/>
              <a:t>, </a:t>
            </a:r>
            <a:r>
              <a:rPr lang="en-US" sz="1800" dirty="0" err="1"/>
              <a:t>phức</a:t>
            </a:r>
            <a:r>
              <a:rPr lang="en-US" sz="1800" dirty="0"/>
              <a:t> </a:t>
            </a:r>
            <a:r>
              <a:rPr lang="en-US" sz="1800" dirty="0" err="1"/>
              <a:t>tạp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con </a:t>
            </a:r>
            <a:r>
              <a:rPr lang="en-US" sz="1800" dirty="0" err="1"/>
              <a:t>người</a:t>
            </a:r>
            <a:r>
              <a:rPr lang="en-US" sz="1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1D30D-B038-A8EC-8927-ED0B0C177361}"/>
              </a:ext>
            </a:extLst>
          </p:cNvPr>
          <p:cNvSpPr txBox="1"/>
          <p:nvPr/>
        </p:nvSpPr>
        <p:spPr>
          <a:xfrm>
            <a:off x="435828" y="984901"/>
            <a:ext cx="2086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>
                <a:ea typeface="微软雅黑" pitchFamily="34" charset="-122"/>
              </a:rPr>
              <a:t>Yếu</a:t>
            </a:r>
            <a:r>
              <a:rPr lang="en-US" altLang="zh-CN" sz="2400" b="1" kern="0" dirty="0">
                <a:ea typeface="微软雅黑" pitchFamily="34" charset="-122"/>
              </a:rPr>
              <a:t> </a:t>
            </a:r>
            <a:r>
              <a:rPr lang="en-US" altLang="zh-CN" sz="2400" b="1" kern="0" dirty="0" err="1">
                <a:ea typeface="微软雅黑" pitchFamily="34" charset="-122"/>
              </a:rPr>
              <a:t>tố</a:t>
            </a:r>
            <a:endParaRPr lang="en-US" altLang="zh-CN" sz="2400" b="1" kern="0" dirty="0">
              <a:ea typeface="微软雅黑" pitchFamily="34" charset="-122"/>
            </a:endParaRPr>
          </a:p>
          <a:p>
            <a:pPr algn="ctr">
              <a:defRPr/>
            </a:pPr>
            <a:r>
              <a:rPr lang="en-US" altLang="zh-CN" sz="2400" b="1" kern="0" dirty="0" err="1">
                <a:ea typeface="微软雅黑" pitchFamily="34" charset="-122"/>
              </a:rPr>
              <a:t>tượng</a:t>
            </a:r>
            <a:r>
              <a:rPr lang="en-US" altLang="zh-CN" sz="2400" b="1" kern="0" dirty="0">
                <a:ea typeface="微软雅黑" pitchFamily="34" charset="-122"/>
              </a:rPr>
              <a:t> </a:t>
            </a:r>
            <a:r>
              <a:rPr lang="en-US" altLang="zh-CN" sz="2400" b="1" kern="0" dirty="0" err="1">
                <a:ea typeface="微软雅黑" pitchFamily="34" charset="-122"/>
              </a:rPr>
              <a:t>trưng</a:t>
            </a:r>
            <a:endParaRPr lang="zh-CN" altLang="en-US" sz="2400" b="1" kern="0" dirty="0">
              <a:ea typeface="微软雅黑" pitchFamily="34" charset="-122"/>
            </a:endParaRPr>
          </a:p>
        </p:txBody>
      </p:sp>
      <p:pic>
        <p:nvPicPr>
          <p:cNvPr id="7" name="Picture 6" descr="A stone structure with faces carved into it with Angkor Wat in the background&#10;&#10;Description automatically generated">
            <a:extLst>
              <a:ext uri="{FF2B5EF4-FFF2-40B4-BE49-F238E27FC236}">
                <a16:creationId xmlns:a16="http://schemas.microsoft.com/office/drawing/2014/main" id="{97F9C66C-7E36-5033-582C-9A0906B37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9" y="2704423"/>
            <a:ext cx="1542704" cy="2056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95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algn="just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Tổng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hòa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của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thể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thơ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câu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thơ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lời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thơ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giọng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điệu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nhịp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vần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hình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ảnh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,….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thể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hiện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chủ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đề,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tư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tưởng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chung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của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tác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phẩm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zh-CN" altLang="en-US" sz="18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2802647" y="2590218"/>
            <a:ext cx="573402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FF0000"/>
                </a:solidFill>
              </a:rPr>
              <a:t>Hình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ảnh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từ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ngữ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giọng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điệu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trong bài </a:t>
            </a:r>
            <a:r>
              <a:rPr lang="en-US" sz="1800" dirty="0" err="1"/>
              <a:t>thơ</a:t>
            </a:r>
            <a:r>
              <a:rPr lang="en-US" sz="1800" dirty="0"/>
              <a:t> </a:t>
            </a:r>
            <a:r>
              <a:rPr lang="en-US" sz="1800" i="1" dirty="0" err="1"/>
              <a:t>Dáng</a:t>
            </a:r>
            <a:r>
              <a:rPr lang="en-US" sz="1800" i="1" dirty="0"/>
              <a:t> </a:t>
            </a:r>
            <a:r>
              <a:rPr lang="en-US" sz="1800" i="1" dirty="0" err="1"/>
              <a:t>đứng</a:t>
            </a:r>
            <a:r>
              <a:rPr lang="en-US" sz="1800" i="1" dirty="0"/>
              <a:t> </a:t>
            </a:r>
            <a:r>
              <a:rPr lang="en-US" sz="1800" i="1" dirty="0" err="1"/>
              <a:t>Việt</a:t>
            </a:r>
            <a:r>
              <a:rPr lang="en-US" sz="1800" i="1" dirty="0"/>
              <a:t> Nam</a:t>
            </a:r>
            <a:r>
              <a:rPr lang="en-US" sz="1800" dirty="0"/>
              <a:t> (Lê Anh Xuân) </a:t>
            </a:r>
            <a:r>
              <a:rPr lang="en-US" sz="1800" dirty="0" err="1"/>
              <a:t>toát</a:t>
            </a:r>
            <a:r>
              <a:rPr lang="en-US" sz="1800" dirty="0"/>
              <a:t> </a:t>
            </a:r>
            <a:r>
              <a:rPr lang="en-US" sz="1800" dirty="0" err="1"/>
              <a:t>lên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âm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hưởng</a:t>
            </a:r>
            <a:r>
              <a:rPr lang="en-US" sz="1800" dirty="0">
                <a:solidFill>
                  <a:srgbClr val="FF0000"/>
                </a:solidFill>
              </a:rPr>
              <a:t> bi </a:t>
            </a:r>
            <a:r>
              <a:rPr lang="en-US" sz="1800" dirty="0" err="1">
                <a:solidFill>
                  <a:srgbClr val="FF0000"/>
                </a:solidFill>
              </a:rPr>
              <a:t>tráng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hào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hùng</a:t>
            </a:r>
            <a:r>
              <a:rPr lang="en-US" sz="1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1D30D-B038-A8EC-8927-ED0B0C177361}"/>
              </a:ext>
            </a:extLst>
          </p:cNvPr>
          <p:cNvSpPr txBox="1"/>
          <p:nvPr/>
        </p:nvSpPr>
        <p:spPr>
          <a:xfrm>
            <a:off x="546562" y="1169567"/>
            <a:ext cx="1766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>
                <a:ea typeface="微软雅黑" pitchFamily="34" charset="-122"/>
              </a:rPr>
              <a:t>Hình</a:t>
            </a:r>
            <a:r>
              <a:rPr lang="en-US" altLang="zh-CN" sz="2400" b="1" kern="0" dirty="0">
                <a:ea typeface="微软雅黑" pitchFamily="34" charset="-122"/>
              </a:rPr>
              <a:t> </a:t>
            </a:r>
            <a:r>
              <a:rPr lang="en-US" altLang="zh-CN" sz="2400" b="1" kern="0" dirty="0" err="1">
                <a:ea typeface="微软雅黑" pitchFamily="34" charset="-122"/>
              </a:rPr>
              <a:t>thức</a:t>
            </a:r>
            <a:endParaRPr lang="zh-CN" altLang="en-US" sz="2400" b="1" kern="0" dirty="0">
              <a:ea typeface="微软雅黑" pitchFamily="34" charset="-122"/>
            </a:endParaRPr>
          </a:p>
        </p:txBody>
      </p:sp>
      <p:pic>
        <p:nvPicPr>
          <p:cNvPr id="4" name="Picture 3" descr="A person standing on a roof&#10;&#10;Description automatically generated">
            <a:extLst>
              <a:ext uri="{FF2B5EF4-FFF2-40B4-BE49-F238E27FC236}">
                <a16:creationId xmlns:a16="http://schemas.microsoft.com/office/drawing/2014/main" id="{7C0D5427-2330-984E-E829-C53BF2196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5"/>
          <a:stretch/>
        </p:blipFill>
        <p:spPr>
          <a:xfrm>
            <a:off x="921224" y="2695433"/>
            <a:ext cx="1530027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77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5902282"/>
</p:tagLst>
</file>

<file path=ppt/theme/theme1.xml><?xml version="1.0" encoding="utf-8"?>
<a:theme xmlns:a="http://schemas.openxmlformats.org/drawingml/2006/main" name="www.freeppt7.com-Best powerpoint templates free download-slideshow​​">
  <a:themeElements>
    <a:clrScheme name="自定义 11">
      <a:dk1>
        <a:sysClr val="windowText" lastClr="000000"/>
      </a:dk1>
      <a:lt1>
        <a:sysClr val="window" lastClr="FFFFFF"/>
      </a:lt1>
      <a:dk2>
        <a:srgbClr val="549DA3"/>
      </a:dk2>
      <a:lt2>
        <a:srgbClr val="79D7D7"/>
      </a:lt2>
      <a:accent1>
        <a:srgbClr val="7F7F7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</TotalTime>
  <Words>897</Words>
  <Application>Microsoft Office PowerPoint</Application>
  <PresentationFormat>Trình chiếu Trên màn hình (16:9)</PresentationFormat>
  <Paragraphs>116</Paragraphs>
  <Slides>23</Slides>
  <Notes>12</Notes>
  <HiddenSlides>0</HiddenSlides>
  <MMClips>26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2" baseType="lpstr">
      <vt:lpstr>黑体</vt:lpstr>
      <vt:lpstr>华文中宋</vt:lpstr>
      <vt:lpstr>Arial</vt:lpstr>
      <vt:lpstr>Arimo</vt:lpstr>
      <vt:lpstr>Calibri</vt:lpstr>
      <vt:lpstr>Calibri Light</vt:lpstr>
      <vt:lpstr>Tahoma</vt:lpstr>
      <vt:lpstr>www.freeppt7.com-Best powerpoint templates free download-slideshow​​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User</dc:creator>
  <cp:keywords>RP</cp:keywords>
  <dc:description>RP</dc:description>
  <cp:lastModifiedBy>Trương Thị Tịnh -  TH-THCS-THPT IGC Tây Ninh</cp:lastModifiedBy>
  <cp:revision>84</cp:revision>
  <dcterms:created xsi:type="dcterms:W3CDTF">2017-03-04T06:55:00Z</dcterms:created>
  <dcterms:modified xsi:type="dcterms:W3CDTF">2023-07-31T08:51:15Z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