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86" r:id="rId5"/>
    <p:sldId id="278" r:id="rId6"/>
    <p:sldId id="277" r:id="rId7"/>
    <p:sldId id="259" r:id="rId8"/>
    <p:sldId id="261" r:id="rId9"/>
    <p:sldId id="262" r:id="rId10"/>
    <p:sldId id="279" r:id="rId11"/>
    <p:sldId id="287" r:id="rId12"/>
    <p:sldId id="280" r:id="rId13"/>
    <p:sldId id="263" r:id="rId14"/>
    <p:sldId id="270" r:id="rId15"/>
    <p:sldId id="282" r:id="rId16"/>
    <p:sldId id="271" r:id="rId17"/>
    <p:sldId id="272" r:id="rId18"/>
    <p:sldId id="273" r:id="rId19"/>
    <p:sldId id="28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vi-VN"/>
              <a:t>Bấm để sửa kiểu tiêu đề Bản cái</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a:xfrm>
            <a:off x="2416500" y="329307"/>
            <a:ext cx="4973915" cy="309201"/>
          </a:xfrm>
        </p:spPr>
        <p:txBody>
          <a:bodyPr/>
          <a:lstStyle/>
          <a:p>
            <a:endParaRPr lang="vi-VN"/>
          </a:p>
        </p:txBody>
      </p:sp>
      <p:sp>
        <p:nvSpPr>
          <p:cNvPr id="6" name="Slide Number Placeholder 5"/>
          <p:cNvSpPr>
            <a:spLocks noGrp="1"/>
          </p:cNvSpPr>
          <p:nvPr>
            <p:ph type="sldNum" sz="quarter" idx="12"/>
          </p:nvPr>
        </p:nvSpPr>
        <p:spPr>
          <a:xfrm>
            <a:off x="1437664" y="798973"/>
            <a:ext cx="811019" cy="503578"/>
          </a:xfrm>
        </p:spPr>
        <p:txBody>
          <a:bodyPr/>
          <a:lstStyle/>
          <a:p>
            <a:fld id="{C659B18A-C3EF-49C8-BA88-2409C444C8BF}" type="slidenum">
              <a:rPr lang="vi-VN" smtClean="0"/>
              <a:pPr/>
              <a:t>‹#›</a:t>
            </a:fld>
            <a:endParaRPr lang="vi-V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1569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659B18A-C3EF-49C8-BA88-2409C444C8BF}" type="slidenum">
              <a:rPr lang="vi-VN" smtClean="0"/>
              <a:pPr/>
              <a:t>‹#›</a:t>
            </a:fld>
            <a:endParaRPr lang="vi-V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717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659B18A-C3EF-49C8-BA88-2409C444C8BF}" type="slidenum">
              <a:rPr lang="vi-VN" smtClean="0"/>
              <a:pPr/>
              <a:t>‹#›</a:t>
            </a:fld>
            <a:endParaRPr lang="vi-V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00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659B18A-C3EF-49C8-BA88-2409C444C8BF}" type="slidenum">
              <a:rPr lang="vi-VN" smtClean="0"/>
              <a:pPr/>
              <a:t>‹#›</a:t>
            </a:fld>
            <a:endParaRPr lang="vi-V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890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vi-VN"/>
              <a:t>Bấm để sửa kiểu tiêu đề Bản cái</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659B18A-C3EF-49C8-BA88-2409C444C8BF}" type="slidenum">
              <a:rPr lang="vi-VN" smtClean="0"/>
              <a:pPr/>
              <a:t>‹#›</a:t>
            </a:fld>
            <a:endParaRPr lang="vi-V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589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659B18A-C3EF-49C8-BA88-2409C444C8BF}" type="slidenum">
              <a:rPr lang="vi-VN" smtClean="0"/>
              <a:pPr/>
              <a:t>‹#›</a:t>
            </a:fld>
            <a:endParaRPr lang="vi-V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257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447191" y="2824269"/>
            <a:ext cx="4645152" cy="2644457"/>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412362" y="2821491"/>
            <a:ext cx="4645152" cy="2637371"/>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659B18A-C3EF-49C8-BA88-2409C444C8BF}" type="slidenum">
              <a:rPr lang="vi-VN" smtClean="0"/>
              <a:pPr/>
              <a:t>‹#›</a:t>
            </a:fld>
            <a:endParaRPr lang="vi-V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459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659B18A-C3EF-49C8-BA88-2409C444C8BF}" type="slidenum">
              <a:rPr lang="vi-VN" smtClean="0"/>
              <a:pPr/>
              <a:t>‹#›</a:t>
            </a:fld>
            <a:endParaRPr lang="vi-V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5844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659B18A-C3EF-49C8-BA88-2409C444C8BF}" type="slidenum">
              <a:rPr lang="vi-VN" smtClean="0"/>
              <a:pPr/>
              <a:t>‹#›</a:t>
            </a:fld>
            <a:endParaRPr lang="vi-VN"/>
          </a:p>
        </p:txBody>
      </p:sp>
    </p:spTree>
    <p:extLst>
      <p:ext uri="{BB962C8B-B14F-4D97-AF65-F5344CB8AC3E}">
        <p14:creationId xmlns:p14="http://schemas.microsoft.com/office/powerpoint/2010/main" val="170549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vi-VN"/>
              <a:t>Bấm để sửa kiểu tiêu đề Bản cái</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ABD4E84-CACA-4587-A87F-BECA7F7C3BB1}" type="datetimeFigureOut">
              <a:rPr lang="vi-VN" smtClean="0"/>
              <a:pPr/>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659B18A-C3EF-49C8-BA88-2409C444C8BF}" type="slidenum">
              <a:rPr lang="vi-VN" smtClean="0"/>
              <a:pPr/>
              <a:t>‹#›</a:t>
            </a:fld>
            <a:endParaRPr lang="vi-V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9966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ABD4E84-CACA-4587-A87F-BECA7F7C3BB1}" type="datetimeFigureOut">
              <a:rPr lang="vi-VN" smtClean="0"/>
              <a:pPr/>
              <a:t>04/08/2023</a:t>
            </a:fld>
            <a:endParaRPr lang="vi-VN"/>
          </a:p>
        </p:txBody>
      </p:sp>
      <p:sp>
        <p:nvSpPr>
          <p:cNvPr id="6" name="Footer Placeholder 5"/>
          <p:cNvSpPr>
            <a:spLocks noGrp="1"/>
          </p:cNvSpPr>
          <p:nvPr>
            <p:ph type="ftr" sz="quarter" idx="11"/>
          </p:nvPr>
        </p:nvSpPr>
        <p:spPr>
          <a:xfrm>
            <a:off x="1447382" y="318640"/>
            <a:ext cx="5541004" cy="320931"/>
          </a:xfrm>
        </p:spPr>
        <p:txBody>
          <a:bodyPr/>
          <a:lstStyle/>
          <a:p>
            <a:endParaRPr lang="vi-VN"/>
          </a:p>
        </p:txBody>
      </p:sp>
      <p:sp>
        <p:nvSpPr>
          <p:cNvPr id="7" name="Slide Number Placeholder 6"/>
          <p:cNvSpPr>
            <a:spLocks noGrp="1"/>
          </p:cNvSpPr>
          <p:nvPr>
            <p:ph type="sldNum" sz="quarter" idx="12"/>
          </p:nvPr>
        </p:nvSpPr>
        <p:spPr/>
        <p:txBody>
          <a:bodyPr/>
          <a:lstStyle/>
          <a:p>
            <a:fld id="{C659B18A-C3EF-49C8-BA88-2409C444C8BF}" type="slidenum">
              <a:rPr lang="vi-VN" smtClean="0"/>
              <a:pPr/>
              <a:t>‹#›</a:t>
            </a:fld>
            <a:endParaRPr lang="vi-V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823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vi-VN"/>
              <a:t>Bấm để sửa kiểu tiêu đề Bản cái</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ABD4E84-CACA-4587-A87F-BECA7F7C3BB1}" type="datetimeFigureOut">
              <a:rPr lang="vi-VN" smtClean="0"/>
              <a:pPr/>
              <a:t>04/08/2023</a:t>
            </a:fld>
            <a:endParaRPr lang="vi-V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659B18A-C3EF-49C8-BA88-2409C444C8BF}" type="slidenum">
              <a:rPr lang="vi-VN" smtClean="0"/>
              <a:pPr/>
              <a:t>‹#›</a:t>
            </a:fld>
            <a:endParaRPr lang="vi-V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857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Ribbon 3"/>
          <p:cNvSpPr/>
          <p:nvPr/>
        </p:nvSpPr>
        <p:spPr>
          <a:xfrm>
            <a:off x="414779" y="75413"/>
            <a:ext cx="11472421" cy="3393649"/>
          </a:xfrm>
          <a:prstGeom prst="ribbon2">
            <a:avLst>
              <a:gd name="adj1" fmla="val 16667"/>
              <a:gd name="adj2" fmla="val 675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a:solidFill>
                  <a:srgbClr val="FF0000"/>
                </a:solidFill>
                <a:latin typeface="Times New Roman" panose="02020603050405020304" pitchFamily="18" charset="0"/>
                <a:cs typeface="Times New Roman" panose="02020603050405020304" pitchFamily="18" charset="0"/>
              </a:rPr>
              <a:t>       </a:t>
            </a:r>
            <a:r>
              <a:rPr lang="pt-BR" sz="2800" b="1" dirty="0">
                <a:solidFill>
                  <a:schemeClr val="tx1"/>
                </a:solidFill>
                <a:latin typeface="Times New Roman" panose="02020603050405020304" pitchFamily="18" charset="0"/>
                <a:cs typeface="Times New Roman" panose="02020603050405020304" pitchFamily="18" charset="0"/>
              </a:rPr>
              <a:t>ĐỌC KẾT NỐI CHỦ ĐIỂM</a:t>
            </a:r>
            <a:endParaRPr lang="vi-VN" sz="2800" dirty="0">
              <a:solidFill>
                <a:schemeClr val="tx1"/>
              </a:solidFill>
              <a:latin typeface="Times New Roman" panose="02020603050405020304" pitchFamily="18" charset="0"/>
              <a:cs typeface="Times New Roman" panose="02020603050405020304" pitchFamily="18" charset="0"/>
            </a:endParaRPr>
          </a:p>
          <a:p>
            <a:pPr algn="ctr"/>
            <a:r>
              <a:rPr lang="en-US" sz="4000" b="1"/>
              <a:t> </a:t>
            </a:r>
            <a:r>
              <a:rPr lang="vi-VN" sz="3200" b="1">
                <a:solidFill>
                  <a:srgbClr val="FF0000"/>
                </a:solidFill>
              </a:rPr>
              <a:t>ÉT-VA-MUN-CHƠ VÀ “TIẾNG THÉT”</a:t>
            </a:r>
            <a:endParaRPr lang="en-US" sz="3200" b="1">
              <a:solidFill>
                <a:srgbClr val="FF0000"/>
              </a:solidFill>
            </a:endParaRPr>
          </a:p>
          <a:p>
            <a:pPr algn="ctr"/>
            <a:r>
              <a:rPr lang="en-US" sz="4000">
                <a:solidFill>
                  <a:srgbClr val="FF0000"/>
                </a:solidFill>
              </a:rPr>
              <a:t>				Su-si Hút-gi</a:t>
            </a:r>
          </a:p>
        </p:txBody>
      </p:sp>
      <p:pic>
        <p:nvPicPr>
          <p:cNvPr id="1026" name="Picture 2" descr="C:\Users\Administrator\Desktop\images.jpg"/>
          <p:cNvPicPr>
            <a:picLocks noChangeAspect="1" noChangeArrowheads="1"/>
          </p:cNvPicPr>
          <p:nvPr/>
        </p:nvPicPr>
        <p:blipFill>
          <a:blip r:embed="rId2"/>
          <a:srcRect/>
          <a:stretch>
            <a:fillRect/>
          </a:stretch>
        </p:blipFill>
        <p:spPr bwMode="auto">
          <a:xfrm>
            <a:off x="3713358" y="3433298"/>
            <a:ext cx="4962292" cy="3101316"/>
          </a:xfrm>
          <a:prstGeom prst="rect">
            <a:avLst/>
          </a:prstGeom>
          <a:noFill/>
        </p:spPr>
      </p:pic>
    </p:spTree>
    <p:extLst>
      <p:ext uri="{BB962C8B-B14F-4D97-AF65-F5344CB8AC3E}">
        <p14:creationId xmlns:p14="http://schemas.microsoft.com/office/powerpoint/2010/main" val="42898079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A9A8E2BE-68E8-B284-8BF5-7EDFE6901EF8}"/>
              </a:ext>
            </a:extLst>
          </p:cNvPr>
          <p:cNvSpPr/>
          <p:nvPr/>
        </p:nvSpPr>
        <p:spPr>
          <a:xfrm>
            <a:off x="254000" y="301083"/>
            <a:ext cx="7105805" cy="6356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bg2">
                    <a:lumMod val="10000"/>
                  </a:schemeClr>
                </a:solidFill>
              </a:rPr>
              <a:t>Câu 1:  </a:t>
            </a:r>
          </a:p>
          <a:p>
            <a:r>
              <a:rPr lang="en-US" sz="2800">
                <a:solidFill>
                  <a:srgbClr val="FF0000"/>
                </a:solidFill>
              </a:rPr>
              <a:t>Những chi tiết nghệ thuật quan trọng trong bức tranh "Tiếng thét" </a:t>
            </a:r>
          </a:p>
          <a:p>
            <a:r>
              <a:rPr lang="en-US" sz="2800">
                <a:solidFill>
                  <a:schemeClr val="bg2">
                    <a:lumMod val="10000"/>
                  </a:schemeClr>
                </a:solidFill>
              </a:rPr>
              <a:t>+ Nhân vật chính trong tranh có đôi bàn tay xương xẩu, gầy gò ôm lấy chiếc đầu trông như hộp sọ với đôi mắt mở to và miệng há hốc như thốt lên một tiếng thét câm lặng. </a:t>
            </a:r>
          </a:p>
          <a:p>
            <a:r>
              <a:rPr lang="en-US" sz="2800">
                <a:solidFill>
                  <a:schemeClr val="bg2">
                    <a:lumMod val="10000"/>
                  </a:schemeClr>
                </a:solidFill>
              </a:rPr>
              <a:t> + Hai người đang đi bộ trên cầu ở đằng sau </a:t>
            </a:r>
          </a:p>
          <a:p>
            <a:r>
              <a:rPr lang="en-US" sz="2800">
                <a:solidFill>
                  <a:schemeClr val="bg2">
                    <a:lumMod val="10000"/>
                  </a:schemeClr>
                </a:solidFill>
              </a:rPr>
              <a:t>+ Những đường xoáy và màu sắc chói chang thiếu tự nhiên càng làm tăng thêm cảm giác lo âu.</a:t>
            </a:r>
          </a:p>
        </p:txBody>
      </p:sp>
      <p:pic>
        <p:nvPicPr>
          <p:cNvPr id="23553" name="Picture 1" descr="C:\Users\Administrator\Desktop\download.jpg"/>
          <p:cNvPicPr>
            <a:picLocks noChangeAspect="1" noChangeArrowheads="1"/>
          </p:cNvPicPr>
          <p:nvPr/>
        </p:nvPicPr>
        <p:blipFill>
          <a:blip r:embed="rId2"/>
          <a:srcRect/>
          <a:stretch>
            <a:fillRect/>
          </a:stretch>
        </p:blipFill>
        <p:spPr bwMode="auto">
          <a:xfrm>
            <a:off x="7496407" y="323385"/>
            <a:ext cx="4513456" cy="6155473"/>
          </a:xfrm>
          <a:prstGeom prst="rect">
            <a:avLst/>
          </a:prstGeom>
          <a:noFill/>
        </p:spPr>
      </p:pic>
    </p:spTree>
    <p:extLst>
      <p:ext uri="{BB962C8B-B14F-4D97-AF65-F5344CB8AC3E}">
        <p14:creationId xmlns:p14="http://schemas.microsoft.com/office/powerpoint/2010/main" val="36651603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A9A8E2BE-68E8-B284-8BF5-7EDFE6901EF8}"/>
              </a:ext>
            </a:extLst>
          </p:cNvPr>
          <p:cNvSpPr/>
          <p:nvPr/>
        </p:nvSpPr>
        <p:spPr>
          <a:xfrm>
            <a:off x="254000" y="301083"/>
            <a:ext cx="7105805" cy="635619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Câu 2: Cảm giác đối với người xem: </a:t>
            </a:r>
          </a:p>
          <a:p>
            <a:pPr lvl="0"/>
            <a:r>
              <a:rPr lang="en-US" sz="2800">
                <a:solidFill>
                  <a:schemeClr val="bg2">
                    <a:lumMod val="10000"/>
                  </a:schemeClr>
                </a:solidFill>
              </a:rPr>
              <a:t>Nhân vật quái dị với những hình thù uốn éo xuất hiện trong bức tranh mang lại cảm giác ghê sợ và rùng rợn.</a:t>
            </a:r>
          </a:p>
          <a:p>
            <a:pPr lvl="0"/>
            <a:r>
              <a:rPr lang="en-US" sz="2800">
                <a:solidFill>
                  <a:schemeClr val="bg2">
                    <a:lumMod val="10000"/>
                  </a:schemeClr>
                </a:solidFill>
              </a:rPr>
              <a:t>Sự mô hồ, dị thường của nhân vật chính và hai người đang đi bộ trên cầu ở đằng sau tạo nên một cảm giác đe dọa khó hiểu.</a:t>
            </a:r>
          </a:p>
          <a:p>
            <a:pPr lvl="0"/>
            <a:r>
              <a:rPr lang="en-US" sz="2800">
                <a:solidFill>
                  <a:schemeClr val="bg2">
                    <a:lumMod val="10000"/>
                  </a:schemeClr>
                </a:solidFill>
              </a:rPr>
              <a:t>Những đường xoáy và màu sắc chói chang thiếu tự nhiên càng làm tăng thêm cảm giác lo âu.</a:t>
            </a:r>
          </a:p>
        </p:txBody>
      </p:sp>
      <p:pic>
        <p:nvPicPr>
          <p:cNvPr id="23553" name="Picture 1" descr="C:\Users\Administrator\Desktop\download.jpg"/>
          <p:cNvPicPr>
            <a:picLocks noChangeAspect="1" noChangeArrowheads="1"/>
          </p:cNvPicPr>
          <p:nvPr/>
        </p:nvPicPr>
        <p:blipFill>
          <a:blip r:embed="rId2"/>
          <a:srcRect/>
          <a:stretch>
            <a:fillRect/>
          </a:stretch>
        </p:blipFill>
        <p:spPr bwMode="auto">
          <a:xfrm>
            <a:off x="7496407" y="323385"/>
            <a:ext cx="4513456" cy="6155473"/>
          </a:xfrm>
          <a:prstGeom prst="rect">
            <a:avLst/>
          </a:prstGeom>
          <a:noFill/>
        </p:spPr>
      </p:pic>
    </p:spTree>
    <p:extLst>
      <p:ext uri="{BB962C8B-B14F-4D97-AF65-F5344CB8AC3E}">
        <p14:creationId xmlns:p14="http://schemas.microsoft.com/office/powerpoint/2010/main" val="36651603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xmlns="" id="{62B82C43-1F00-4545-0126-3612B5C59674}"/>
              </a:ext>
            </a:extLst>
          </p:cNvPr>
          <p:cNvSpPr/>
          <p:nvPr/>
        </p:nvSpPr>
        <p:spPr>
          <a:xfrm>
            <a:off x="144966" y="50800"/>
            <a:ext cx="12047034" cy="631596"/>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Câu 3: Giá trị của các yếu tố tượng trưng trong bức tranh "Tiếng thét":</a:t>
            </a:r>
          </a:p>
        </p:txBody>
      </p:sp>
      <p:sp>
        <p:nvSpPr>
          <p:cNvPr id="6" name="Flowchart: Display 5">
            <a:extLst>
              <a:ext uri="{FF2B5EF4-FFF2-40B4-BE49-F238E27FC236}">
                <a16:creationId xmlns:a16="http://schemas.microsoft.com/office/drawing/2014/main" xmlns="" id="{127BD5A2-B106-86AB-28A2-70837A233C42}"/>
              </a:ext>
            </a:extLst>
          </p:cNvPr>
          <p:cNvSpPr/>
          <p:nvPr/>
        </p:nvSpPr>
        <p:spPr>
          <a:xfrm>
            <a:off x="345438" y="914399"/>
            <a:ext cx="11653273" cy="3334215"/>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a:solidFill>
                  <a:srgbClr val="FF0000"/>
                </a:solidFill>
              </a:rPr>
              <a:t>Các yếu tố tượng trưng trong bức tranh</a:t>
            </a:r>
          </a:p>
          <a:p>
            <a:r>
              <a:rPr lang="en-US" sz="2400">
                <a:solidFill>
                  <a:srgbClr val="00B050"/>
                </a:solidFill>
              </a:rPr>
              <a:t>+ Nhân vật chính trong tranh có đôi bàn tay xương xẩu, gầy gò ôm lấy chiếc đầu trông như họp sọ</a:t>
            </a:r>
          </a:p>
          <a:p>
            <a:r>
              <a:rPr lang="en-US" sz="2400">
                <a:solidFill>
                  <a:srgbClr val="00B050"/>
                </a:solidFill>
              </a:rPr>
              <a:t>+ Hai người đang đi bộ trên cầu</a:t>
            </a:r>
          </a:p>
          <a:p>
            <a:r>
              <a:rPr lang="en-US" sz="2400">
                <a:solidFill>
                  <a:srgbClr val="00B050"/>
                </a:solidFill>
              </a:rPr>
              <a:t>+ Những đường xoáy và màu sắc chói chang thiếu tự nhiên: bầu trời đột nhiên chuyển sang màu đỏ như máu, những lưỡi lửa lửng lơ phía trên vịnh biển hẹp màu xanh đen và trên thành phố.</a:t>
            </a:r>
          </a:p>
        </p:txBody>
      </p:sp>
      <p:sp>
        <p:nvSpPr>
          <p:cNvPr id="7" name="Flowchart: Display 6">
            <a:extLst>
              <a:ext uri="{FF2B5EF4-FFF2-40B4-BE49-F238E27FC236}">
                <a16:creationId xmlns:a16="http://schemas.microsoft.com/office/drawing/2014/main" xmlns="" id="{9DC178FC-0D7F-0FCB-CFBC-E452F3396173}"/>
              </a:ext>
            </a:extLst>
          </p:cNvPr>
          <p:cNvSpPr/>
          <p:nvPr/>
        </p:nvSpPr>
        <p:spPr>
          <a:xfrm>
            <a:off x="182880" y="4382427"/>
            <a:ext cx="11501120" cy="2319455"/>
          </a:xfrm>
          <a:prstGeom prst="flowChartDisp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a:solidFill>
                  <a:schemeClr val="accent4">
                    <a:lumMod val="50000"/>
                  </a:schemeClr>
                </a:solidFill>
                <a:latin typeface="Times New Roman" panose="02020603050405020304" pitchFamily="18" charset="0"/>
                <a:cs typeface="Times New Roman" panose="02020603050405020304" pitchFamily="18" charset="0"/>
              </a:rPr>
              <a:t> </a:t>
            </a:r>
            <a:r>
              <a:rPr lang="en-US" sz="2000">
                <a:solidFill>
                  <a:srgbClr val="FF0000"/>
                </a:solidFill>
              </a:rPr>
              <a:t>Giá trị của các yếu tố tượng trưng</a:t>
            </a:r>
          </a:p>
          <a:p>
            <a:r>
              <a:rPr lang="en-US" sz="2000">
                <a:solidFill>
                  <a:schemeClr val="tx1"/>
                </a:solidFill>
              </a:rPr>
              <a:t>+ Thể hiện được cảm xúc của nhân vật, sự vật trong bức tranh</a:t>
            </a:r>
          </a:p>
          <a:p>
            <a:r>
              <a:rPr lang="en-US" sz="2000">
                <a:solidFill>
                  <a:schemeClr val="tx1"/>
                </a:solidFill>
              </a:rPr>
              <a:t>+ Thể hiện được tài năng hội họa trong việc nắm bắt chi tiết để phác họa vào trong tranh của nghệ sĩ</a:t>
            </a:r>
          </a:p>
          <a:p>
            <a:r>
              <a:rPr lang="en-US" sz="2000">
                <a:solidFill>
                  <a:schemeClr val="tx1"/>
                </a:solidFill>
              </a:rPr>
              <a:t>+ Gợi cho người đọc nhiều liên tưởng, cảm xúc khi xem tranh</a:t>
            </a:r>
            <a:r>
              <a:rPr lang="en-US" sz="2800"/>
              <a:t>.</a:t>
            </a:r>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01776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D70A6F6-7A22-C2F6-FAD6-4E7D190B7773}"/>
              </a:ext>
            </a:extLst>
          </p:cNvPr>
          <p:cNvSpPr/>
          <p:nvPr/>
        </p:nvSpPr>
        <p:spPr>
          <a:xfrm>
            <a:off x="294639" y="172720"/>
            <a:ext cx="11704073" cy="7213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a:solidFill>
                  <a:srgbClr val="FF0000"/>
                </a:solidFill>
              </a:rPr>
              <a:t>Câu 4: </a:t>
            </a:r>
          </a:p>
          <a:p>
            <a:r>
              <a:rPr lang="en-US" sz="2200">
                <a:solidFill>
                  <a:srgbClr val="FF0000"/>
                </a:solidFill>
              </a:rPr>
              <a:t>Để xác định yếu tố tượng trưng trong một tác phẩm nghệ thuật, ta cần dựa vào các cơ sở như:</a:t>
            </a:r>
          </a:p>
        </p:txBody>
      </p:sp>
      <p:sp>
        <p:nvSpPr>
          <p:cNvPr id="3" name="Flowchart: Terminator 2">
            <a:extLst>
              <a:ext uri="{FF2B5EF4-FFF2-40B4-BE49-F238E27FC236}">
                <a16:creationId xmlns:a16="http://schemas.microsoft.com/office/drawing/2014/main" xmlns="" id="{44F67630-BA83-65B7-B1C0-8A02828928C7}"/>
              </a:ext>
            </a:extLst>
          </p:cNvPr>
          <p:cNvSpPr/>
          <p:nvPr/>
        </p:nvSpPr>
        <p:spPr>
          <a:xfrm>
            <a:off x="386080" y="1188720"/>
            <a:ext cx="11460480" cy="4364587"/>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1</a:t>
            </a:r>
            <a:r>
              <a:rPr lang="en-US" sz="2800">
                <a:solidFill>
                  <a:srgbClr val="7030A0"/>
                </a:solidFill>
              </a:rPr>
              <a:t>. Ngữ cảnh lịch sử, văn hóa, xã hội trong thời điểm tác phẩm được sáng tác.</a:t>
            </a:r>
          </a:p>
          <a:p>
            <a:r>
              <a:rPr lang="en-US" sz="2800">
                <a:solidFill>
                  <a:srgbClr val="7030A0"/>
                </a:solidFill>
              </a:rPr>
              <a:t>2. Các yếu tố nghệ thuật như phong cách, kỹ thuật, màu sắc, âm nhạc, hình ảnh, biểu tượng và sử dụng ngôn ngữ tượng trưng.</a:t>
            </a:r>
          </a:p>
          <a:p>
            <a:r>
              <a:rPr lang="en-US" sz="2800">
                <a:solidFill>
                  <a:srgbClr val="7030A0"/>
                </a:solidFill>
              </a:rPr>
              <a:t>3. Nội dung của tác phẩm, bao gồm các sự kiện, nhân vật, đối tượng và mối liên hệ giữa chúng.</a:t>
            </a:r>
          </a:p>
          <a:p>
            <a:r>
              <a:rPr lang="en-US" sz="2800">
                <a:solidFill>
                  <a:srgbClr val="7030A0"/>
                </a:solidFill>
              </a:rPr>
              <a:t>4. Cách tác giả truyền đạt thông điệp của mình thông qua các yếu tố tượng trưng.</a:t>
            </a:r>
          </a:p>
        </p:txBody>
      </p:sp>
    </p:spTree>
    <p:extLst>
      <p:ext uri="{BB962C8B-B14F-4D97-AF65-F5344CB8AC3E}">
        <p14:creationId xmlns:p14="http://schemas.microsoft.com/office/powerpoint/2010/main" val="32832012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308808" y="65202"/>
            <a:ext cx="2941163" cy="82955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rgbClr val="FF0000"/>
                </a:solidFill>
                <a:latin typeface="Times New Roman" panose="02020603050405020304" pitchFamily="18" charset="0"/>
                <a:cs typeface="Times New Roman" panose="02020603050405020304" pitchFamily="18" charset="0"/>
              </a:rPr>
              <a:t>III. Tổng kết</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169682" y="1772743"/>
            <a:ext cx="3016577" cy="2874671"/>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921" y="1583702"/>
            <a:ext cx="3061097" cy="3553906"/>
          </a:xfrm>
          <a:prstGeom prst="rect">
            <a:avLst/>
          </a:prstGeom>
        </p:spPr>
      </p:pic>
      <p:sp>
        <p:nvSpPr>
          <p:cNvPr id="7" name="Flowchart: Stored Data 6"/>
          <p:cNvSpPr/>
          <p:nvPr/>
        </p:nvSpPr>
        <p:spPr>
          <a:xfrm>
            <a:off x="7324627" y="1432875"/>
            <a:ext cx="4006392" cy="4072379"/>
          </a:xfrm>
          <a:prstGeom prst="flowChartOnlineStorag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002060"/>
                </a:solidFill>
                <a:latin typeface="Times New Roman" panose="02020603050405020304" pitchFamily="18" charset="0"/>
                <a:cs typeface="Times New Roman" panose="02020603050405020304" pitchFamily="18" charset="0"/>
              </a:rPr>
              <a:t>Trình bày </a:t>
            </a:r>
            <a:r>
              <a:rPr lang="en-US" sz="3200" dirty="0" err="1">
                <a:solidFill>
                  <a:srgbClr val="002060"/>
                </a:solidFill>
                <a:latin typeface="Times New Roman" panose="02020603050405020304" pitchFamily="18" charset="0"/>
                <a:cs typeface="Times New Roman" panose="02020603050405020304" pitchFamily="18" charset="0"/>
              </a:rPr>
              <a:t>đặc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sắc</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giá trị nội dung và nghệ thuật của văn bản?</a:t>
            </a:r>
          </a:p>
        </p:txBody>
      </p:sp>
    </p:spTree>
    <p:extLst>
      <p:ext uri="{BB962C8B-B14F-4D97-AF65-F5344CB8AC3E}">
        <p14:creationId xmlns:p14="http://schemas.microsoft.com/office/powerpoint/2010/main" val="21661170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xmlns="" id="{149233A9-613E-D9B3-C3BF-5AC8E28F5A0D}"/>
              </a:ext>
            </a:extLst>
          </p:cNvPr>
          <p:cNvSpPr/>
          <p:nvPr/>
        </p:nvSpPr>
        <p:spPr>
          <a:xfrm>
            <a:off x="4348480" y="30480"/>
            <a:ext cx="3291840" cy="77216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chemeClr val="bg1"/>
                </a:solidFill>
                <a:latin typeface="Times New Roman" panose="02020603050405020304" pitchFamily="18" charset="0"/>
                <a:cs typeface="Times New Roman" panose="02020603050405020304" pitchFamily="18" charset="0"/>
              </a:rPr>
              <a:t>1.</a:t>
            </a:r>
            <a:r>
              <a:rPr lang="vi-VN" sz="3200" b="1">
                <a:solidFill>
                  <a:schemeClr val="bg1"/>
                </a:solidFill>
                <a:latin typeface="Times New Roman" panose="02020603050405020304" pitchFamily="18" charset="0"/>
                <a:cs typeface="Times New Roman" panose="02020603050405020304" pitchFamily="18" charset="0"/>
              </a:rPr>
              <a:t> Nghệ thuật</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Flowchart: Delay 4">
            <a:extLst>
              <a:ext uri="{FF2B5EF4-FFF2-40B4-BE49-F238E27FC236}">
                <a16:creationId xmlns:a16="http://schemas.microsoft.com/office/drawing/2014/main" xmlns="" id="{09C1AB54-697C-EBEE-DCF9-8FF5368F041C}"/>
              </a:ext>
            </a:extLst>
          </p:cNvPr>
          <p:cNvSpPr/>
          <p:nvPr/>
        </p:nvSpPr>
        <p:spPr>
          <a:xfrm>
            <a:off x="2442117" y="1553736"/>
            <a:ext cx="3629598" cy="3454400"/>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solidFill>
                  <a:srgbClr val="002060"/>
                </a:solidFill>
                <a:latin typeface="Times New Roman" panose="02020603050405020304" pitchFamily="18" charset="0"/>
                <a:cs typeface="Times New Roman" panose="02020603050405020304" pitchFamily="18" charset="0"/>
              </a:rPr>
              <a:t> </a:t>
            </a:r>
            <a:r>
              <a:rPr lang="en-US" sz="3200">
                <a:solidFill>
                  <a:srgbClr val="7030A0"/>
                </a:solidFill>
              </a:rPr>
              <a:t>- Văn bản ngắn gọn, súc tích, cô đọng, cung cấp đầy đủ thông tin</a:t>
            </a:r>
            <a:endParaRPr lang="vi-VN" sz="3200" dirty="0">
              <a:solidFill>
                <a:srgbClr val="7030A0"/>
              </a:solidFill>
              <a:latin typeface="Times New Roman" panose="02020603050405020304" pitchFamily="18" charset="0"/>
              <a:cs typeface="Times New Roman" panose="02020603050405020304" pitchFamily="18" charset="0"/>
            </a:endParaRPr>
          </a:p>
        </p:txBody>
      </p:sp>
      <p:sp>
        <p:nvSpPr>
          <p:cNvPr id="6" name="Flowchart: Delay 5">
            <a:extLst>
              <a:ext uri="{FF2B5EF4-FFF2-40B4-BE49-F238E27FC236}">
                <a16:creationId xmlns:a16="http://schemas.microsoft.com/office/drawing/2014/main" xmlns="" id="{CF735570-4D15-4E02-054F-F0FAF1F31D4A}"/>
              </a:ext>
            </a:extLst>
          </p:cNvPr>
          <p:cNvSpPr/>
          <p:nvPr/>
        </p:nvSpPr>
        <p:spPr>
          <a:xfrm>
            <a:off x="6143578" y="1543328"/>
            <a:ext cx="3403600" cy="3430116"/>
          </a:xfrm>
          <a:prstGeom prst="flowChartDelay">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solidFill>
                  <a:srgbClr val="7030A0"/>
                </a:solidFill>
                <a:latin typeface="Times New Roman" panose="02020603050405020304" pitchFamily="18" charset="0"/>
                <a:cs typeface="Times New Roman" panose="02020603050405020304" pitchFamily="18" charset="0"/>
              </a:rPr>
              <a:t> </a:t>
            </a:r>
            <a:r>
              <a:rPr lang="en-US" sz="3200">
                <a:solidFill>
                  <a:srgbClr val="7030A0"/>
                </a:solidFill>
              </a:rPr>
              <a:t>- Văn phong, ngôn từ rõ ràng, mạch lạc</a:t>
            </a:r>
            <a:r>
              <a:rPr lang="en-US" sz="3200"/>
              <a:t>.</a:t>
            </a:r>
            <a:endParaRPr lang="vi-VN"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430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xmlns="" id="{5760DD7B-BCBE-040C-2245-5DF3D9EAE786}"/>
              </a:ext>
            </a:extLst>
          </p:cNvPr>
          <p:cNvSpPr/>
          <p:nvPr/>
        </p:nvSpPr>
        <p:spPr>
          <a:xfrm>
            <a:off x="4404360" y="154940"/>
            <a:ext cx="3037840" cy="944880"/>
          </a:xfrm>
          <a:prstGeom prst="hexag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a:solidFill>
                  <a:schemeClr val="bg1"/>
                </a:solidFill>
                <a:latin typeface="Times New Roman" panose="02020603050405020304" pitchFamily="18" charset="0"/>
                <a:cs typeface="Times New Roman" panose="02020603050405020304" pitchFamily="18" charset="0"/>
              </a:rPr>
              <a:t>2</a:t>
            </a:r>
            <a:r>
              <a:rPr lang="vi-VN" sz="3200" b="1">
                <a:solidFill>
                  <a:schemeClr val="bg1"/>
                </a:solidFill>
                <a:latin typeface="Times New Roman" panose="02020603050405020304" pitchFamily="18" charset="0"/>
                <a:cs typeface="Times New Roman" panose="02020603050405020304" pitchFamily="18" charset="0"/>
              </a:rPr>
              <a:t>. Nội dung</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3" name="Plaque 2">
            <a:extLst>
              <a:ext uri="{FF2B5EF4-FFF2-40B4-BE49-F238E27FC236}">
                <a16:creationId xmlns:a16="http://schemas.microsoft.com/office/drawing/2014/main" xmlns="" id="{4563A946-E996-E344-D38F-DF6CC9F37FAA}"/>
              </a:ext>
            </a:extLst>
          </p:cNvPr>
          <p:cNvSpPr/>
          <p:nvPr/>
        </p:nvSpPr>
        <p:spPr>
          <a:xfrm>
            <a:off x="508001" y="1338580"/>
            <a:ext cx="5415279" cy="5080000"/>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7030A0"/>
                </a:solidFill>
              </a:rPr>
              <a:t>Văn bản trên đề cập đến những chi tiết nghệ thuật quan trọng sâu trong bức tranh "Tiếng thét". </a:t>
            </a:r>
            <a:r>
              <a:rPr lang="en-US" sz="2800"/>
              <a:t>họa sĩ.</a:t>
            </a:r>
            <a:endParaRPr lang="vi-VN"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Plaque 5">
            <a:extLst>
              <a:ext uri="{FF2B5EF4-FFF2-40B4-BE49-F238E27FC236}">
                <a16:creationId xmlns:a16="http://schemas.microsoft.com/office/drawing/2014/main" xmlns="" id="{AB4310B7-0B3A-6C71-6C03-033B2AF88EEC}"/>
              </a:ext>
            </a:extLst>
          </p:cNvPr>
          <p:cNvSpPr/>
          <p:nvPr/>
        </p:nvSpPr>
        <p:spPr>
          <a:xfrm>
            <a:off x="6350000" y="1338580"/>
            <a:ext cx="5333999" cy="4963160"/>
          </a:xfrm>
          <a:prstGeom prst="plaqu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7030A0"/>
                </a:solidFill>
              </a:rPr>
              <a:t>Qua đó, người đọc cảm nhận một cách rõ nét hơn những dụng ý của người họa sĩ ẩn sau bức tranh. Đồng thời thấu hiểu hơn về cảm xúc của nhân vật chính và nghệ thuật vẽ tài tình của người</a:t>
            </a:r>
            <a:r>
              <a:rPr lang="en-US" sz="2800"/>
              <a:t> </a:t>
            </a:r>
            <a:r>
              <a:rPr lang="en-US" sz="2800">
                <a:solidFill>
                  <a:srgbClr val="7030A0"/>
                </a:solidFill>
              </a:rPr>
              <a:t>họa sĩ.</a:t>
            </a:r>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1215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00899" y="18067"/>
            <a:ext cx="7183225" cy="80127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0070C0"/>
                </a:solidFill>
                <a:latin typeface="Times New Roman" panose="02020603050405020304" pitchFamily="18" charset="0"/>
                <a:cs typeface="Times New Roman" panose="02020603050405020304" pitchFamily="18" charset="0"/>
              </a:rPr>
              <a:t>HOẠT ĐỘNG 3: LUYỆN TẬP</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5" name="Vertical Scroll 4"/>
          <p:cNvSpPr/>
          <p:nvPr/>
        </p:nvSpPr>
        <p:spPr>
          <a:xfrm>
            <a:off x="0" y="1159497"/>
            <a:ext cx="4279770" cy="5260157"/>
          </a:xfrm>
          <a:prstGeom prst="vertic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u="sng">
                <a:latin typeface="Times New Roman" panose="02020603050405020304" pitchFamily="18" charset="0"/>
                <a:cs typeface="Times New Roman" panose="02020603050405020304" pitchFamily="18" charset="0"/>
              </a:rPr>
              <a:t>Câu 1</a:t>
            </a:r>
            <a:r>
              <a:rPr lang="vi-VN" sz="3200" u="sng">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pt-BR" sz="3200"/>
              <a:t>Thông điệp em ấn tượng sâu sắc nhất về cuộc đời và sự nghiệp của Ét-va mun-chơ là gì? Vì sao?</a:t>
            </a:r>
            <a:endParaRPr lang="en-US" sz="3200"/>
          </a:p>
          <a:p>
            <a:endParaRPr lang="vi-VN" sz="3200">
              <a:latin typeface="Times New Roman" panose="02020603050405020304" pitchFamily="18" charset="0"/>
              <a:cs typeface="Times New Roman" panose="02020603050405020304" pitchFamily="18" charset="0"/>
            </a:endParaRPr>
          </a:p>
        </p:txBody>
      </p:sp>
      <p:sp>
        <p:nvSpPr>
          <p:cNvPr id="6" name="Vertical Scroll 5"/>
          <p:cNvSpPr/>
          <p:nvPr/>
        </p:nvSpPr>
        <p:spPr>
          <a:xfrm>
            <a:off x="7258639" y="999241"/>
            <a:ext cx="4828096" cy="5535105"/>
          </a:xfrm>
          <a:prstGeom prst="verticalScroll">
            <a:avLst>
              <a:gd name="adj" fmla="val 1029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u="sng" dirty="0">
                <a:solidFill>
                  <a:schemeClr val="bg1"/>
                </a:solidFill>
                <a:latin typeface="Times New Roman" panose="02020603050405020304" pitchFamily="18" charset="0"/>
                <a:cs typeface="Times New Roman" panose="02020603050405020304" pitchFamily="18" charset="0"/>
              </a:rPr>
              <a:t>Câu 2</a:t>
            </a:r>
            <a:r>
              <a:rPr lang="pt-BR" sz="3200" b="1" u="sng">
                <a:solidFill>
                  <a:schemeClr val="bg1"/>
                </a:solidFill>
                <a:latin typeface="Times New Roman" panose="02020603050405020304" pitchFamily="18" charset="0"/>
                <a:cs typeface="Times New Roman" panose="02020603050405020304" pitchFamily="18" charset="0"/>
              </a:rPr>
              <a:t>:</a:t>
            </a:r>
            <a:r>
              <a:rPr lang="pt-BR" sz="3200">
                <a:solidFill>
                  <a:srgbClr val="002060"/>
                </a:solidFill>
                <a:latin typeface="Times New Roman" panose="02020603050405020304" pitchFamily="18" charset="0"/>
                <a:cs typeface="Times New Roman" panose="02020603050405020304" pitchFamily="18" charset="0"/>
              </a:rPr>
              <a:t> </a:t>
            </a:r>
            <a:r>
              <a:rPr lang="pt-BR" sz="3200"/>
              <a:t>Từ những thông điệp mà bản thân rút ra hãy viết đoạn văn ngắn trình bày suy nghĩ của bản thân về vấn đề đó </a:t>
            </a:r>
            <a:endParaRPr lang="vi-VN" sz="3200" dirty="0">
              <a:solidFill>
                <a:srgbClr val="002060"/>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xmlns="" id="{EE2CD13B-09F5-6A67-6253-90FB402FD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016" y="999241"/>
            <a:ext cx="4762500" cy="4762500"/>
          </a:xfrm>
          <a:prstGeom prst="rect">
            <a:avLst/>
          </a:prstGeom>
        </p:spPr>
      </p:pic>
    </p:spTree>
    <p:extLst>
      <p:ext uri="{BB962C8B-B14F-4D97-AF65-F5344CB8AC3E}">
        <p14:creationId xmlns:p14="http://schemas.microsoft.com/office/powerpoint/2010/main" val="42853401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xmlns="" id="{909F3CF1-77F7-D82E-1042-6BEAF692F6B8}"/>
              </a:ext>
            </a:extLst>
          </p:cNvPr>
          <p:cNvSpPr/>
          <p:nvPr/>
        </p:nvSpPr>
        <p:spPr>
          <a:xfrm>
            <a:off x="894079" y="182880"/>
            <a:ext cx="7579361" cy="965200"/>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u="sng">
                <a:solidFill>
                  <a:schemeClr val="bg1"/>
                </a:solidFill>
                <a:latin typeface="Times New Roman" panose="02020603050405020304" pitchFamily="18" charset="0"/>
                <a:cs typeface="Times New Roman" panose="02020603050405020304" pitchFamily="18" charset="0"/>
              </a:rPr>
              <a:t>Câu 1: </a:t>
            </a:r>
            <a:r>
              <a:rPr lang="pt-BR" sz="2800">
                <a:solidFill>
                  <a:schemeClr val="bg1"/>
                </a:solidFill>
                <a:latin typeface="Times New Roman" panose="02020603050405020304" pitchFamily="18" charset="0"/>
                <a:cs typeface="Times New Roman" panose="02020603050405020304" pitchFamily="18" charset="0"/>
              </a:rPr>
              <a:t>Tự đưa ra thông điệp và lí giải.</a:t>
            </a:r>
            <a:endParaRPr lang="vi-VN" sz="2800">
              <a:solidFill>
                <a:schemeClr val="bg1"/>
              </a:solidFill>
              <a:latin typeface="Times New Roman" panose="02020603050405020304" pitchFamily="18" charset="0"/>
              <a:cs typeface="Times New Roman" panose="02020603050405020304" pitchFamily="18" charset="0"/>
            </a:endParaRPr>
          </a:p>
          <a:p>
            <a:r>
              <a:rPr lang="pt-BR" sz="2800">
                <a:solidFill>
                  <a:schemeClr val="bg1"/>
                </a:solidFill>
                <a:latin typeface="Times New Roman" panose="02020603050405020304" pitchFamily="18" charset="0"/>
                <a:cs typeface="Times New Roman" panose="02020603050405020304" pitchFamily="18" charset="0"/>
              </a:rPr>
              <a:t>Có thể chọn 1 trong những thông điệp sau:</a:t>
            </a:r>
            <a:endParaRPr lang="vi-VN" sz="2800" dirty="0">
              <a:solidFill>
                <a:schemeClr val="bg1"/>
              </a:solidFill>
              <a:latin typeface="Times New Roman" panose="02020603050405020304" pitchFamily="18" charset="0"/>
              <a:cs typeface="Times New Roman" panose="02020603050405020304" pitchFamily="18" charset="0"/>
            </a:endParaRPr>
          </a:p>
        </p:txBody>
      </p:sp>
      <p:sp>
        <p:nvSpPr>
          <p:cNvPr id="3" name="Arrow: Pentagon 2">
            <a:extLst>
              <a:ext uri="{FF2B5EF4-FFF2-40B4-BE49-F238E27FC236}">
                <a16:creationId xmlns:a16="http://schemas.microsoft.com/office/drawing/2014/main" xmlns="" id="{06A318FA-B245-459C-855E-3D599C1DDE00}"/>
              </a:ext>
            </a:extLst>
          </p:cNvPr>
          <p:cNvSpPr/>
          <p:nvPr/>
        </p:nvSpPr>
        <p:spPr>
          <a:xfrm>
            <a:off x="172721" y="1310640"/>
            <a:ext cx="3830320" cy="356616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800">
                <a:solidFill>
                  <a:srgbClr val="7030A0"/>
                </a:solidFill>
              </a:rPr>
              <a:t>Trong cuộc sống cần biết vượt lên nghịch cảnh.</a:t>
            </a:r>
            <a:endParaRPr lang="en-US" sz="2800">
              <a:solidFill>
                <a:srgbClr val="7030A0"/>
              </a:solidFill>
            </a:endParaRPr>
          </a:p>
        </p:txBody>
      </p:sp>
      <p:sp>
        <p:nvSpPr>
          <p:cNvPr id="6" name="Arrow: Pentagon 5">
            <a:extLst>
              <a:ext uri="{FF2B5EF4-FFF2-40B4-BE49-F238E27FC236}">
                <a16:creationId xmlns:a16="http://schemas.microsoft.com/office/drawing/2014/main" xmlns="" id="{84863D5B-158B-5056-866D-113214AEB10C}"/>
              </a:ext>
            </a:extLst>
          </p:cNvPr>
          <p:cNvSpPr/>
          <p:nvPr/>
        </p:nvSpPr>
        <p:spPr>
          <a:xfrm>
            <a:off x="4246880" y="2021840"/>
            <a:ext cx="3830320" cy="356616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a:solidFill>
                  <a:schemeClr val="tx1"/>
                </a:solidFill>
                <a:latin typeface="Times New Roman" panose="02020603050405020304" pitchFamily="18" charset="0"/>
                <a:cs typeface="Times New Roman" panose="02020603050405020304" pitchFamily="18" charset="0"/>
              </a:rPr>
              <a:t> </a:t>
            </a:r>
            <a:r>
              <a:rPr lang="pt-BR" sz="2800">
                <a:solidFill>
                  <a:srgbClr val="7030A0"/>
                </a:solidFill>
              </a:rPr>
              <a:t>Xây dựng nguồn cảm hứng cho bản thân trong cuộc sống</a:t>
            </a:r>
            <a:endParaRPr lang="en-US" sz="2800">
              <a:solidFill>
                <a:srgbClr val="7030A0"/>
              </a:solidFill>
            </a:endParaRPr>
          </a:p>
          <a:p>
            <a:pPr lvl="0"/>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7" name="Arrow: Pentagon 6">
            <a:extLst>
              <a:ext uri="{FF2B5EF4-FFF2-40B4-BE49-F238E27FC236}">
                <a16:creationId xmlns:a16="http://schemas.microsoft.com/office/drawing/2014/main" xmlns="" id="{90E3647F-8CB5-DE82-3B89-F73AC8144DE0}"/>
              </a:ext>
            </a:extLst>
          </p:cNvPr>
          <p:cNvSpPr/>
          <p:nvPr/>
        </p:nvSpPr>
        <p:spPr>
          <a:xfrm>
            <a:off x="8188959" y="2987040"/>
            <a:ext cx="3830320" cy="356616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a:solidFill>
                  <a:schemeClr val="tx1"/>
                </a:solidFill>
                <a:latin typeface="Times New Roman" panose="02020603050405020304" pitchFamily="18" charset="0"/>
                <a:cs typeface="Times New Roman" panose="02020603050405020304" pitchFamily="18" charset="0"/>
              </a:rPr>
              <a:t>Phải biết tạo dựng cho mình một phong cách</a:t>
            </a:r>
            <a:endParaRPr lang="en-US" sz="2800" dirty="0">
              <a:solidFill>
                <a:schemeClr val="tx1"/>
              </a:solidFill>
            </a:endParaRPr>
          </a:p>
        </p:txBody>
      </p:sp>
    </p:spTree>
    <p:extLst>
      <p:ext uri="{BB962C8B-B14F-4D97-AF65-F5344CB8AC3E}">
        <p14:creationId xmlns:p14="http://schemas.microsoft.com/office/powerpoint/2010/main" val="3733559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a:extLst>
              <a:ext uri="{FF2B5EF4-FFF2-40B4-BE49-F238E27FC236}">
                <a16:creationId xmlns:a16="http://schemas.microsoft.com/office/drawing/2014/main" xmlns="" id="{47CF3A93-B25F-1890-1DFD-4D77ABF45495}"/>
              </a:ext>
            </a:extLst>
          </p:cNvPr>
          <p:cNvSpPr/>
          <p:nvPr/>
        </p:nvSpPr>
        <p:spPr>
          <a:xfrm>
            <a:off x="213360" y="66302"/>
            <a:ext cx="11206480" cy="1051297"/>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800" b="1" u="sng">
              <a:latin typeface="Times New Roman" panose="02020603050405020304" pitchFamily="18" charset="0"/>
              <a:cs typeface="Times New Roman" panose="02020603050405020304" pitchFamily="18" charset="0"/>
            </a:endParaRPr>
          </a:p>
          <a:p>
            <a:r>
              <a:rPr lang="pt-BR" sz="2800" b="1" u="sng">
                <a:latin typeface="Times New Roman" panose="02020603050405020304" pitchFamily="18" charset="0"/>
                <a:cs typeface="Times New Roman" panose="02020603050405020304" pitchFamily="18" charset="0"/>
              </a:rPr>
              <a:t>Câu </a:t>
            </a:r>
            <a:r>
              <a:rPr lang="pt-BR" sz="2800" b="1" u="sng" dirty="0">
                <a:latin typeface="Times New Roman" panose="02020603050405020304" pitchFamily="18" charset="0"/>
                <a:cs typeface="Times New Roman" panose="02020603050405020304" pitchFamily="18" charset="0"/>
              </a:rPr>
              <a:t>2</a:t>
            </a:r>
            <a:r>
              <a:rPr lang="pt-BR" sz="2800">
                <a:latin typeface="Times New Roman" panose="02020603050405020304" pitchFamily="18" charset="0"/>
                <a:cs typeface="Times New Roman" panose="02020603050405020304" pitchFamily="18" charset="0"/>
              </a:rPr>
              <a:t>: </a:t>
            </a:r>
            <a:r>
              <a:rPr lang="pt-BR" sz="2800"/>
              <a:t>Từ những thông điệp mà bản thân rút ra hãy viết đoạn văn ngắn trình bày suy nghĩ của bản thân về vấn đề đó </a:t>
            </a:r>
            <a:endParaRPr lang="vi-VN" sz="2800">
              <a:solidFill>
                <a:srgbClr val="002060"/>
              </a:solidFill>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sp>
        <p:nvSpPr>
          <p:cNvPr id="6" name="Double Wave 5">
            <a:extLst>
              <a:ext uri="{FF2B5EF4-FFF2-40B4-BE49-F238E27FC236}">
                <a16:creationId xmlns:a16="http://schemas.microsoft.com/office/drawing/2014/main" xmlns="" id="{88539B8B-04FB-E46A-28AF-4B588E2374A3}"/>
              </a:ext>
            </a:extLst>
          </p:cNvPr>
          <p:cNvSpPr/>
          <p:nvPr/>
        </p:nvSpPr>
        <p:spPr>
          <a:xfrm>
            <a:off x="213360" y="1706137"/>
            <a:ext cx="6471920" cy="4315522"/>
          </a:xfrm>
          <a:prstGeom prst="doubleWave">
            <a:avLst>
              <a:gd name="adj1" fmla="val 6250"/>
              <a:gd name="adj2" fmla="val -12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a:solidFill>
                  <a:srgbClr val="7030A0"/>
                </a:solidFill>
              </a:rPr>
              <a:t>HS thực hiện theo các bước làm bài</a:t>
            </a:r>
          </a:p>
          <a:p>
            <a:r>
              <a:rPr lang="en-US" sz="2800">
                <a:solidFill>
                  <a:srgbClr val="7030A0"/>
                </a:solidFill>
              </a:rPr>
              <a:t>+ Đặt vấn đề</a:t>
            </a:r>
          </a:p>
          <a:p>
            <a:r>
              <a:rPr lang="en-US" sz="2800">
                <a:solidFill>
                  <a:srgbClr val="7030A0"/>
                </a:solidFill>
              </a:rPr>
              <a:t>+ Lý giải vấn đề</a:t>
            </a:r>
          </a:p>
          <a:p>
            <a:r>
              <a:rPr lang="en-US" sz="2800">
                <a:solidFill>
                  <a:srgbClr val="7030A0"/>
                </a:solidFill>
              </a:rPr>
              <a:t>+ Kết thúc vấn đề</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7" name="Picture 1" descr="C:\Users\Administrator\Desktop\download (1).jpg"/>
          <p:cNvPicPr>
            <a:picLocks noChangeAspect="1" noChangeArrowheads="1"/>
          </p:cNvPicPr>
          <p:nvPr/>
        </p:nvPicPr>
        <p:blipFill>
          <a:blip r:embed="rId2"/>
          <a:srcRect/>
          <a:stretch>
            <a:fillRect/>
          </a:stretch>
        </p:blipFill>
        <p:spPr bwMode="auto">
          <a:xfrm>
            <a:off x="6791094" y="2137084"/>
            <a:ext cx="5241072" cy="4096447"/>
          </a:xfrm>
          <a:prstGeom prst="rect">
            <a:avLst/>
          </a:prstGeom>
          <a:noFill/>
        </p:spPr>
      </p:pic>
    </p:spTree>
    <p:extLst>
      <p:ext uri="{BB962C8B-B14F-4D97-AF65-F5344CB8AC3E}">
        <p14:creationId xmlns:p14="http://schemas.microsoft.com/office/powerpoint/2010/main" val="3708028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389" y="428534"/>
            <a:ext cx="11906053" cy="14234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					KHỞI ĐỘNG</a:t>
            </a:r>
          </a:p>
          <a:p>
            <a:r>
              <a:rPr lang="en-US" sz="2800">
                <a:latin typeface="Times New Roman" panose="02020603050405020304" pitchFamily="18" charset="0"/>
                <a:cs typeface="Times New Roman" panose="02020603050405020304" pitchFamily="18" charset="0"/>
              </a:rPr>
              <a:t>Quan sát các bức tranh sau và cho biết tên của bức tranh là gì? Của họa sĩ nào?</a:t>
            </a:r>
            <a:endParaRPr lang="vi-VN" sz="2800">
              <a:latin typeface="Times New Roman" panose="02020603050405020304" pitchFamily="18" charset="0"/>
              <a:cs typeface="Times New Roman" panose="02020603050405020304" pitchFamily="18" charset="0"/>
            </a:endParaRPr>
          </a:p>
        </p:txBody>
      </p:sp>
      <p:sp>
        <p:nvSpPr>
          <p:cNvPr id="10" name="Oval 9"/>
          <p:cNvSpPr/>
          <p:nvPr/>
        </p:nvSpPr>
        <p:spPr>
          <a:xfrm>
            <a:off x="843266" y="6310167"/>
            <a:ext cx="1338607" cy="447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endParaRPr lang="vi-V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Oval 11"/>
          <p:cNvSpPr/>
          <p:nvPr/>
        </p:nvSpPr>
        <p:spPr>
          <a:xfrm>
            <a:off x="7042099" y="6330692"/>
            <a:ext cx="1338607" cy="447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endParaRPr lang="vi-VN"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074" name="Picture 2" descr="C:\Users\Administrator\Desktop\6_47.jpg"/>
          <p:cNvPicPr>
            <a:picLocks noChangeAspect="1" noChangeArrowheads="1"/>
          </p:cNvPicPr>
          <p:nvPr/>
        </p:nvPicPr>
        <p:blipFill>
          <a:blip r:embed="rId2"/>
          <a:srcRect/>
          <a:stretch>
            <a:fillRect/>
          </a:stretch>
        </p:blipFill>
        <p:spPr bwMode="auto">
          <a:xfrm>
            <a:off x="381000" y="1873404"/>
            <a:ext cx="4358268" cy="4204011"/>
          </a:xfrm>
          <a:prstGeom prst="rect">
            <a:avLst/>
          </a:prstGeom>
          <a:noFill/>
        </p:spPr>
      </p:pic>
      <p:pic>
        <p:nvPicPr>
          <p:cNvPr id="3075" name="Picture 3" descr="C:\Users\Administrator\Desktop\1_94.jpg"/>
          <p:cNvPicPr>
            <a:picLocks noChangeAspect="1" noChangeArrowheads="1"/>
          </p:cNvPicPr>
          <p:nvPr/>
        </p:nvPicPr>
        <p:blipFill>
          <a:blip r:embed="rId3" cstate="print"/>
          <a:srcRect/>
          <a:stretch>
            <a:fillRect/>
          </a:stretch>
        </p:blipFill>
        <p:spPr bwMode="auto">
          <a:xfrm>
            <a:off x="5910145" y="1906858"/>
            <a:ext cx="4638909" cy="4270917"/>
          </a:xfrm>
          <a:prstGeom prst="rect">
            <a:avLst/>
          </a:prstGeom>
          <a:noFill/>
        </p:spPr>
      </p:pic>
    </p:spTree>
    <p:extLst>
      <p:ext uri="{BB962C8B-B14F-4D97-AF65-F5344CB8AC3E}">
        <p14:creationId xmlns:p14="http://schemas.microsoft.com/office/powerpoint/2010/main" val="838742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33253" y="-58994"/>
            <a:ext cx="7890236" cy="94268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0070C0"/>
                </a:solidFill>
                <a:latin typeface="Times New Roman" panose="02020603050405020304" pitchFamily="18" charset="0"/>
                <a:cs typeface="Times New Roman" panose="02020603050405020304" pitchFamily="18" charset="0"/>
              </a:rPr>
              <a:t>HOẠT ĐỘNG 4: VẬN DỤNG, LIÊN HỆ</a:t>
            </a:r>
            <a:endParaRPr lang="vi-VN" sz="3200" dirty="0">
              <a:solidFill>
                <a:srgbClr val="0070C0"/>
              </a:solidFill>
              <a:latin typeface="Times New Roman" panose="02020603050405020304" pitchFamily="18" charset="0"/>
              <a:cs typeface="Times New Roman" panose="02020603050405020304" pitchFamily="18" charset="0"/>
            </a:endParaRPr>
          </a:p>
        </p:txBody>
      </p:sp>
      <p:sp>
        <p:nvSpPr>
          <p:cNvPr id="5" name="Flowchart: Terminator 4"/>
          <p:cNvSpPr/>
          <p:nvPr/>
        </p:nvSpPr>
        <p:spPr>
          <a:xfrm>
            <a:off x="1150069" y="1124223"/>
            <a:ext cx="8653807" cy="79185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latin typeface="Times New Roman" panose="02020603050405020304" pitchFamily="18" charset="0"/>
                <a:cs typeface="Times New Roman" panose="02020603050405020304" pitchFamily="18" charset="0"/>
              </a:rPr>
              <a:t>Hoạt động cá nhân:</a:t>
            </a:r>
            <a:r>
              <a:rPr lang="en-US" sz="2800"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Chọn một trong 2 yêu cầu sau:</a:t>
            </a:r>
            <a:endParaRPr lang="vi-VN" sz="2800" dirty="0">
              <a:latin typeface="Times New Roman" panose="02020603050405020304" pitchFamily="18" charset="0"/>
              <a:cs typeface="Times New Roman" panose="02020603050405020304" pitchFamily="18" charset="0"/>
            </a:endParaRPr>
          </a:p>
        </p:txBody>
      </p:sp>
      <p:sp>
        <p:nvSpPr>
          <p:cNvPr id="6" name="Plaque 5"/>
          <p:cNvSpPr/>
          <p:nvPr/>
        </p:nvSpPr>
        <p:spPr>
          <a:xfrm>
            <a:off x="188537" y="1979628"/>
            <a:ext cx="7107810" cy="1376314"/>
          </a:xfrm>
          <a:prstGeom prst="plaqu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a:solidFill>
                  <a:schemeClr val="tx1"/>
                </a:solidFill>
              </a:rPr>
              <a:t>Vấn đề 1: Chia sẻ  về những lần bản thân thể hiện cái tôi của mình</a:t>
            </a:r>
            <a:r>
              <a:rPr lang="nl-NL" sz="2800"/>
              <a:t>.</a:t>
            </a:r>
            <a:endParaRPr lang="en-US" sz="2800"/>
          </a:p>
        </p:txBody>
      </p:sp>
      <p:sp>
        <p:nvSpPr>
          <p:cNvPr id="8" name="Plaque 7"/>
          <p:cNvSpPr/>
          <p:nvPr/>
        </p:nvSpPr>
        <p:spPr>
          <a:xfrm>
            <a:off x="8286161" y="1979628"/>
            <a:ext cx="3459637" cy="4100661"/>
          </a:xfrm>
          <a:prstGeom prst="plaqu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NL" sz="2800">
                <a:solidFill>
                  <a:schemeClr val="tx1"/>
                </a:solidFill>
              </a:rPr>
              <a:t>Vấn đề 2: Theo em, mỗi người có cần tạo dựng cho mình một phong cách riêng không? Tại sao?</a:t>
            </a:r>
            <a:endParaRPr lang="en-US" sz="2800">
              <a:solidFill>
                <a:schemeClr val="tx1"/>
              </a:solidFill>
            </a:endParaRPr>
          </a:p>
        </p:txBody>
      </p:sp>
      <p:pic>
        <p:nvPicPr>
          <p:cNvPr id="7169" name="Picture 1" descr="C:\Users\Administrator\Desktop\download (1).jpg"/>
          <p:cNvPicPr>
            <a:picLocks noChangeAspect="1" noChangeArrowheads="1"/>
          </p:cNvPicPr>
          <p:nvPr/>
        </p:nvPicPr>
        <p:blipFill>
          <a:blip r:embed="rId2"/>
          <a:srcRect/>
          <a:stretch>
            <a:fillRect/>
          </a:stretch>
        </p:blipFill>
        <p:spPr bwMode="auto">
          <a:xfrm>
            <a:off x="970157" y="3698255"/>
            <a:ext cx="6200078" cy="2802906"/>
          </a:xfrm>
          <a:prstGeom prst="rect">
            <a:avLst/>
          </a:prstGeom>
          <a:noFill/>
        </p:spPr>
      </p:pic>
    </p:spTree>
    <p:extLst>
      <p:ext uri="{BB962C8B-B14F-4D97-AF65-F5344CB8AC3E}">
        <p14:creationId xmlns:p14="http://schemas.microsoft.com/office/powerpoint/2010/main" val="1976902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4602" y="148396"/>
            <a:ext cx="5608948" cy="6881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0070C0"/>
                </a:solidFill>
                <a:latin typeface="Times New Roman" panose="02020603050405020304" pitchFamily="18" charset="0"/>
                <a:cs typeface="Times New Roman" panose="02020603050405020304" pitchFamily="18" charset="0"/>
              </a:rPr>
              <a:t>HƯỚNG DẪN TỰ HỌC</a:t>
            </a:r>
            <a:endParaRPr lang="vi-VN" sz="3200">
              <a:solidFill>
                <a:srgbClr val="0070C0"/>
              </a:solidFill>
              <a:latin typeface="Times New Roman" panose="02020603050405020304" pitchFamily="18" charset="0"/>
              <a:cs typeface="Times New Roman" panose="02020603050405020304" pitchFamily="18" charset="0"/>
            </a:endParaRPr>
          </a:p>
        </p:txBody>
      </p:sp>
      <p:sp>
        <p:nvSpPr>
          <p:cNvPr id="5" name="Hexagon 4"/>
          <p:cNvSpPr/>
          <p:nvPr/>
        </p:nvSpPr>
        <p:spPr>
          <a:xfrm>
            <a:off x="545835" y="1195481"/>
            <a:ext cx="11246177" cy="3346515"/>
          </a:xfrm>
          <a:prstGeom prst="hexagon">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a:t>- </a:t>
            </a:r>
            <a:r>
              <a:rPr lang="pt-BR" sz="3200">
                <a:solidFill>
                  <a:schemeClr val="tx1">
                    <a:lumMod val="95000"/>
                    <a:lumOff val="5000"/>
                  </a:schemeClr>
                </a:solidFill>
              </a:rPr>
              <a:t>Vẽ sơ đồ tư duy về các đơn vị kiến thức của bài học.</a:t>
            </a:r>
            <a:endParaRPr lang="en-US" sz="3200">
              <a:solidFill>
                <a:schemeClr val="tx1">
                  <a:lumMod val="95000"/>
                  <a:lumOff val="5000"/>
                </a:schemeClr>
              </a:solidFill>
            </a:endParaRPr>
          </a:p>
          <a:p>
            <a:r>
              <a:rPr lang="pt-BR" sz="3200">
                <a:solidFill>
                  <a:schemeClr val="tx1">
                    <a:lumMod val="95000"/>
                    <a:lumOff val="5000"/>
                  </a:schemeClr>
                </a:solidFill>
              </a:rPr>
              <a:t>- Tìm đọc hoàn chỉnh thêm các câu chuyện khác về chủ đề “</a:t>
            </a:r>
            <a:r>
              <a:rPr lang="pt-BR" sz="3200" i="1">
                <a:solidFill>
                  <a:schemeClr val="tx1">
                    <a:lumMod val="95000"/>
                    <a:lumOff val="5000"/>
                  </a:schemeClr>
                </a:solidFill>
              </a:rPr>
              <a:t>Cái tôi- thế giới độc đáo</a:t>
            </a:r>
            <a:r>
              <a:rPr lang="pt-BR" sz="3200">
                <a:solidFill>
                  <a:schemeClr val="tx1">
                    <a:lumMod val="95000"/>
                    <a:lumOff val="5000"/>
                  </a:schemeClr>
                </a:solidFill>
              </a:rPr>
              <a:t>”.</a:t>
            </a:r>
            <a:endParaRPr lang="en-US" sz="3200">
              <a:solidFill>
                <a:schemeClr val="tx1">
                  <a:lumMod val="95000"/>
                  <a:lumOff val="5000"/>
                </a:schemeClr>
              </a:solidFill>
            </a:endParaRPr>
          </a:p>
          <a:p>
            <a:r>
              <a:rPr lang="pt-BR" sz="3200">
                <a:solidFill>
                  <a:schemeClr val="tx1">
                    <a:lumMod val="95000"/>
                    <a:lumOff val="5000"/>
                  </a:schemeClr>
                </a:solidFill>
              </a:rPr>
              <a:t>- Chuẩn bị: Thực hành tiếng Việt</a:t>
            </a:r>
            <a:endParaRPr lang="en-US" sz="3200">
              <a:solidFill>
                <a:schemeClr val="tx1">
                  <a:lumMod val="95000"/>
                  <a:lumOff val="5000"/>
                </a:schemeClr>
              </a:solidFill>
            </a:endParaRPr>
          </a:p>
          <a:p>
            <a:r>
              <a:rPr lang="en-US" sz="3200">
                <a:solidFill>
                  <a:schemeClr val="tx1">
                    <a:lumMod val="95000"/>
                    <a:lumOff val="5000"/>
                  </a:schemeClr>
                </a:solidFill>
              </a:rPr>
              <a:t> </a:t>
            </a:r>
          </a:p>
        </p:txBody>
      </p:sp>
    </p:spTree>
    <p:extLst>
      <p:ext uri="{BB962C8B-B14F-4D97-AF65-F5344CB8AC3E}">
        <p14:creationId xmlns:p14="http://schemas.microsoft.com/office/powerpoint/2010/main" val="28327424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099717" y="1293541"/>
            <a:ext cx="5765181" cy="4304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solidFill>
                  <a:srgbClr val="FFFF00"/>
                </a:solidFill>
              </a:rPr>
              <a:t>Sự dai dẳng của ký ức – Salvador Dali. Bức tranh được họa sỹ người Tây Ban nha vẽ năm 1931. Đây là một trong những tác phẩm được biết đến nhiều nhất trong lịch sử nghệ thuật. Tác phẩm nghệ thuật này làm cho mọi người suy nghĩ về cách sống và sử dụng thời gian của mình. Bức tranh tuyệt vời này được lấy cảm hứng từ Thuyết tương đối của Albert Einstein.</a:t>
            </a:r>
            <a:endParaRPr lang="en-US">
              <a:solidFill>
                <a:srgbClr val="FFFF00"/>
              </a:solidFill>
            </a:endParaRPr>
          </a:p>
        </p:txBody>
      </p:sp>
      <p:pic>
        <p:nvPicPr>
          <p:cNvPr id="3074" name="Picture 2" descr="C:\Users\Administrator\Desktop\6_47.jpg"/>
          <p:cNvPicPr>
            <a:picLocks noChangeAspect="1" noChangeArrowheads="1"/>
          </p:cNvPicPr>
          <p:nvPr/>
        </p:nvPicPr>
        <p:blipFill>
          <a:blip r:embed="rId2"/>
          <a:srcRect/>
          <a:stretch>
            <a:fillRect/>
          </a:stretch>
        </p:blipFill>
        <p:spPr bwMode="auto">
          <a:xfrm>
            <a:off x="380999" y="334538"/>
            <a:ext cx="5741021" cy="6345042"/>
          </a:xfrm>
          <a:prstGeom prst="rect">
            <a:avLst/>
          </a:prstGeom>
          <a:noFill/>
        </p:spPr>
      </p:pic>
    </p:spTree>
    <p:extLst>
      <p:ext uri="{BB962C8B-B14F-4D97-AF65-F5344CB8AC3E}">
        <p14:creationId xmlns:p14="http://schemas.microsoft.com/office/powerpoint/2010/main" val="838742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96770" y="347241"/>
            <a:ext cx="6472930" cy="59420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FFFF00"/>
                </a:solidFill>
              </a:rPr>
              <a:t>Mona Lisa - Leonardo da Vinci. Bức tranh nổi tiếng nhất trên thế giới là điểm thu hút chính của Bảo tàng Louvre ở Paris, nơi mỗi năm có 6 triệu người đến tham quan. Leonardo da Vinci đã vẽ bức tranh này từ năm 1503 hoặc 1504 trong khoảng thời gian ngắn trước khi ông qua đời năm 1519</a:t>
            </a:r>
            <a:r>
              <a:rPr lang="vi-VN" sz="3200">
                <a:solidFill>
                  <a:srgbClr val="FFFF00"/>
                </a:solidFill>
              </a:rPr>
              <a:t>.</a:t>
            </a:r>
          </a:p>
        </p:txBody>
      </p:sp>
      <p:pic>
        <p:nvPicPr>
          <p:cNvPr id="3075" name="Picture 3" descr="C:\Users\Administrator\Desktop\1_94.jpg"/>
          <p:cNvPicPr>
            <a:picLocks noChangeAspect="1" noChangeArrowheads="1"/>
          </p:cNvPicPr>
          <p:nvPr/>
        </p:nvPicPr>
        <p:blipFill>
          <a:blip r:embed="rId2" cstate="print"/>
          <a:srcRect/>
          <a:stretch>
            <a:fillRect/>
          </a:stretch>
        </p:blipFill>
        <p:spPr bwMode="auto">
          <a:xfrm>
            <a:off x="6724892" y="208344"/>
            <a:ext cx="4803494" cy="6319778"/>
          </a:xfrm>
          <a:prstGeom prst="rect">
            <a:avLst/>
          </a:prstGeom>
          <a:noFill/>
        </p:spPr>
      </p:pic>
    </p:spTree>
    <p:extLst>
      <p:ext uri="{BB962C8B-B14F-4D97-AF65-F5344CB8AC3E}">
        <p14:creationId xmlns:p14="http://schemas.microsoft.com/office/powerpoint/2010/main" val="8387422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xmlns="" id="{F7B7E16E-910B-4F37-8617-598F172E6BAF}"/>
              </a:ext>
            </a:extLst>
          </p:cNvPr>
          <p:cNvPicPr>
            <a:picLocks noChangeAspect="1"/>
          </p:cNvPicPr>
          <p:nvPr/>
        </p:nvPicPr>
        <p:blipFill rotWithShape="1">
          <a:blip r:embed="rId2"/>
          <a:srcRect l="335" r="3010"/>
          <a:stretch/>
        </p:blipFill>
        <p:spPr>
          <a:xfrm>
            <a:off x="1460597" y="5"/>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Rectangle 5">
            <a:extLst>
              <a:ext uri="{FF2B5EF4-FFF2-40B4-BE49-F238E27FC236}">
                <a16:creationId xmlns:a16="http://schemas.microsoft.com/office/drawing/2014/main" xmlns="" id="{33FA90E8-6519-4E5B-9951-F8F798818E43}"/>
              </a:ext>
            </a:extLst>
          </p:cNvPr>
          <p:cNvSpPr/>
          <p:nvPr/>
        </p:nvSpPr>
        <p:spPr>
          <a:xfrm>
            <a:off x="2454074" y="2526655"/>
            <a:ext cx="7283853" cy="1804690"/>
          </a:xfrm>
          <a:prstGeom prst="rect">
            <a:avLst/>
          </a:prstGeom>
          <a:noFill/>
        </p:spPr>
        <p:txBody>
          <a:bodyPr wrap="none" lIns="91440" tIns="45720" rIns="91440" bIns="45720" numCol="1">
            <a:prstTxWarp prst="textCurveUp">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HÌNH THÀNH KIẾN THỨC</a:t>
            </a:r>
          </a:p>
        </p:txBody>
      </p:sp>
    </p:spTree>
    <p:extLst>
      <p:ext uri="{BB962C8B-B14F-4D97-AF65-F5344CB8AC3E}">
        <p14:creationId xmlns:p14="http://schemas.microsoft.com/office/powerpoint/2010/main" val="364833982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
            <a:extLst>
              <a:ext uri="{FF2B5EF4-FFF2-40B4-BE49-F238E27FC236}">
                <a16:creationId xmlns:a16="http://schemas.microsoft.com/office/drawing/2014/main" xmlns="" id="{523D4107-3007-39F3-5BCF-1B396A4A8DF0}"/>
              </a:ext>
            </a:extLst>
          </p:cNvPr>
          <p:cNvSpPr/>
          <p:nvPr/>
        </p:nvSpPr>
        <p:spPr>
          <a:xfrm>
            <a:off x="3538928" y="184242"/>
            <a:ext cx="3733014" cy="760638"/>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0000"/>
                </a:solidFill>
                <a:latin typeface="Times New Roman" panose="02020603050405020304" pitchFamily="18" charset="0"/>
                <a:cs typeface="Times New Roman" panose="02020603050405020304" pitchFamily="18" charset="0"/>
              </a:rPr>
              <a:t>I. Tìm hiểu chung</a:t>
            </a:r>
            <a:endParaRPr lang="vi-VN" sz="320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1126273" y="2129883"/>
          <a:ext cx="9857678" cy="4036740"/>
        </p:xfrm>
        <a:graphic>
          <a:graphicData uri="http://schemas.openxmlformats.org/drawingml/2006/table">
            <a:tbl>
              <a:tblPr/>
              <a:tblGrid>
                <a:gridCol w="5167227">
                  <a:extLst>
                    <a:ext uri="{9D8B030D-6E8A-4147-A177-3AD203B41FA5}">
                      <a16:colId xmlns:a16="http://schemas.microsoft.com/office/drawing/2014/main" xmlns="" val="20000"/>
                    </a:ext>
                  </a:extLst>
                </a:gridCol>
                <a:gridCol w="4690451">
                  <a:extLst>
                    <a:ext uri="{9D8B030D-6E8A-4147-A177-3AD203B41FA5}">
                      <a16:colId xmlns:a16="http://schemas.microsoft.com/office/drawing/2014/main" xmlns="" val="20001"/>
                    </a:ext>
                  </a:extLst>
                </a:gridCol>
              </a:tblGrid>
              <a:tr h="1009185">
                <a:tc>
                  <a:txBody>
                    <a:bodyPr/>
                    <a:lstStyle/>
                    <a:p>
                      <a:pPr marL="0" marR="0" algn="ctr">
                        <a:lnSpc>
                          <a:spcPct val="115000"/>
                        </a:lnSpc>
                        <a:spcBef>
                          <a:spcPts val="0"/>
                        </a:spcBef>
                        <a:spcAft>
                          <a:spcPts val="0"/>
                        </a:spcAft>
                      </a:pPr>
                      <a:r>
                        <a:rPr lang="pt-BR" sz="2800">
                          <a:latin typeface="Times New Roman"/>
                          <a:ea typeface="Times New Roman"/>
                          <a:cs typeface="Times New Roman"/>
                        </a:rPr>
                        <a:t>Câu hỏi</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2800">
                          <a:latin typeface="Times New Roman"/>
                          <a:ea typeface="Times New Roman"/>
                          <a:cs typeface="Times New Roman"/>
                        </a:rPr>
                        <a:t>Câu trả lời</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009185">
                <a:tc>
                  <a:txBody>
                    <a:bodyPr/>
                    <a:lstStyle/>
                    <a:p>
                      <a:pPr marL="0" marR="0" algn="just">
                        <a:lnSpc>
                          <a:spcPct val="115000"/>
                        </a:lnSpc>
                        <a:spcBef>
                          <a:spcPts val="0"/>
                        </a:spcBef>
                        <a:spcAft>
                          <a:spcPts val="0"/>
                        </a:spcAft>
                      </a:pPr>
                      <a:r>
                        <a:rPr lang="pt-BR" sz="2800">
                          <a:latin typeface="Times New Roman"/>
                          <a:ea typeface="Times New Roman"/>
                          <a:cs typeface="Times New Roman"/>
                        </a:rPr>
                        <a:t>1. Nêu xuất xứ văn bản</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009185">
                <a:tc>
                  <a:txBody>
                    <a:bodyPr/>
                    <a:lstStyle/>
                    <a:p>
                      <a:pPr marL="0" marR="0" algn="just">
                        <a:lnSpc>
                          <a:spcPct val="115000"/>
                        </a:lnSpc>
                        <a:spcBef>
                          <a:spcPts val="0"/>
                        </a:spcBef>
                        <a:spcAft>
                          <a:spcPts val="0"/>
                        </a:spcAft>
                      </a:pPr>
                      <a:r>
                        <a:rPr lang="pt-BR" sz="2800">
                          <a:latin typeface="Times New Roman"/>
                          <a:ea typeface="Times New Roman"/>
                          <a:cs typeface="Times New Roman"/>
                        </a:rPr>
                        <a:t>2. Nêu nội dung văn bản</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r h="1009185">
                <a:tc>
                  <a:txBody>
                    <a:bodyPr/>
                    <a:lstStyle/>
                    <a:p>
                      <a:pPr marL="0" marR="0" algn="just">
                        <a:lnSpc>
                          <a:spcPct val="115000"/>
                        </a:lnSpc>
                        <a:spcBef>
                          <a:spcPts val="0"/>
                        </a:spcBef>
                        <a:spcAft>
                          <a:spcPts val="0"/>
                        </a:spcAft>
                      </a:pPr>
                      <a:r>
                        <a:rPr lang="pt-BR" sz="2800">
                          <a:latin typeface="Times New Roman"/>
                          <a:ea typeface="Times New Roman"/>
                          <a:cs typeface="Times New Roman"/>
                        </a:rPr>
                        <a:t>3. Nêu bố cục văn bản</a:t>
                      </a:r>
                      <a:endParaRPr lang="en-US" sz="28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0"/>
                        </a:spcAft>
                      </a:pP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3"/>
                  </a:ext>
                </a:extLst>
              </a:tr>
            </a:tbl>
          </a:graphicData>
        </a:graphic>
      </p:graphicFrame>
      <p:sp>
        <p:nvSpPr>
          <p:cNvPr id="30721" name="Rectangle 1"/>
          <p:cNvSpPr>
            <a:spLocks noChangeArrowheads="1"/>
          </p:cNvSpPr>
          <p:nvPr/>
        </p:nvSpPr>
        <p:spPr bwMode="auto">
          <a:xfrm>
            <a:off x="3579542" y="1193180"/>
            <a:ext cx="3813716" cy="523220"/>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800" b="0" i="0" u="none" strike="noStrike" cap="none" normalizeH="0" baseline="0">
                <a:ln>
                  <a:noFill/>
                </a:ln>
                <a:solidFill>
                  <a:srgbClr val="FF0000"/>
                </a:solidFill>
                <a:effectLst/>
                <a:latin typeface="Times New Roman" pitchFamily="18" charset="0"/>
                <a:ea typeface="Times New Roman" pitchFamily="18" charset="0"/>
                <a:cs typeface="Times New Roman" pitchFamily="18" charset="0"/>
              </a:rPr>
              <a:t>PHIẾU  HỌC TẬP 01</a:t>
            </a:r>
            <a:endParaRPr kumimoji="0" lang="pt-BR" sz="2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46613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Up Ribbon 3"/>
          <p:cNvSpPr/>
          <p:nvPr/>
        </p:nvSpPr>
        <p:spPr>
          <a:xfrm>
            <a:off x="587605" y="204248"/>
            <a:ext cx="6570482" cy="2073896"/>
          </a:xfrm>
          <a:prstGeom prst="ellipseRibbon2">
            <a:avLst>
              <a:gd name="adj1" fmla="val 25000"/>
              <a:gd name="adj2" fmla="val 64516"/>
              <a:gd name="adj3" fmla="val 125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pt-BR" sz="3200" b="1">
                <a:solidFill>
                  <a:schemeClr val="accent6">
                    <a:lumMod val="50000"/>
                  </a:schemeClr>
                </a:solidFill>
                <a:latin typeface="Times New Roman" panose="02020603050405020304" pitchFamily="18" charset="0"/>
                <a:cs typeface="Times New Roman" panose="02020603050405020304" pitchFamily="18" charset="0"/>
              </a:rPr>
              <a:t>I.Tìm hiểu chung </a:t>
            </a:r>
            <a:endParaRPr lang="pt-BR"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Flowchart: Terminator 5"/>
          <p:cNvSpPr/>
          <p:nvPr/>
        </p:nvSpPr>
        <p:spPr>
          <a:xfrm>
            <a:off x="113121" y="2557806"/>
            <a:ext cx="11896627" cy="1049518"/>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latin typeface="Times New Roman" panose="02020603050405020304" pitchFamily="18" charset="0"/>
              <a:cs typeface="Times New Roman" panose="02020603050405020304" pitchFamily="18" charset="0"/>
            </a:endParaRPr>
          </a:p>
          <a:p>
            <a:r>
              <a:rPr lang="vi-VN" sz="2400"/>
              <a:t>1. Xuất xứ:</a:t>
            </a:r>
            <a:r>
              <a:rPr lang="vi-VN" sz="2400" i="1"/>
              <a:t>Ét-va-mun- chơ và “Tiếng thét”</a:t>
            </a:r>
            <a:r>
              <a:rPr lang="en-US" sz="2400" i="1"/>
              <a:t>.</a:t>
            </a:r>
            <a:r>
              <a:rPr lang="en-US" sz="2400"/>
              <a:t>trích từ </a:t>
            </a:r>
            <a:r>
              <a:rPr lang="vi-VN" sz="2400"/>
              <a:t>“Câu chuyện nghệ thuât”</a:t>
            </a:r>
            <a:r>
              <a:rPr lang="en-US" sz="2400"/>
              <a:t> của </a:t>
            </a:r>
            <a:r>
              <a:rPr lang="vi-VN" sz="2400"/>
              <a:t>Su-si Hút-gi</a:t>
            </a:r>
            <a:r>
              <a:rPr lang="en-US" sz="2400"/>
              <a:t>.</a:t>
            </a:r>
          </a:p>
          <a:p>
            <a:r>
              <a:rPr lang="en-US" sz="240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7" name="Flowchart: Terminator 6"/>
          <p:cNvSpPr/>
          <p:nvPr/>
        </p:nvSpPr>
        <p:spPr>
          <a:xfrm>
            <a:off x="211873" y="3679902"/>
            <a:ext cx="11675327" cy="1449659"/>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a:solidFill>
                  <a:srgbClr val="FF0000"/>
                </a:solidFill>
              </a:rPr>
              <a:t>2. Nội dung</a:t>
            </a:r>
            <a:endParaRPr lang="en-US" sz="2400">
              <a:solidFill>
                <a:srgbClr val="FF0000"/>
              </a:solidFill>
            </a:endParaRPr>
          </a:p>
          <a:p>
            <a:r>
              <a:rPr lang="en-US" sz="2400">
                <a:solidFill>
                  <a:srgbClr val="FF0000"/>
                </a:solidFill>
              </a:rPr>
              <a:t>Văn bản trên đề cập đến những chi tiết nghệ thuật quan trọng, những cái hay, cái thú vị sâu trong bức </a:t>
            </a:r>
            <a:r>
              <a:rPr lang="en-US" sz="2800">
                <a:solidFill>
                  <a:srgbClr val="FF0000"/>
                </a:solidFill>
              </a:rPr>
              <a:t>tranh "Tiếng thét".</a:t>
            </a:r>
            <a:r>
              <a:rPr lang="en-US" sz="3200"/>
              <a:t> </a:t>
            </a:r>
          </a:p>
        </p:txBody>
      </p:sp>
      <p:sp>
        <p:nvSpPr>
          <p:cNvPr id="8" name="Flowchart: Terminator 7"/>
          <p:cNvSpPr/>
          <p:nvPr/>
        </p:nvSpPr>
        <p:spPr>
          <a:xfrm>
            <a:off x="479502" y="5230304"/>
            <a:ext cx="11385396" cy="1627696"/>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200">
                <a:solidFill>
                  <a:schemeClr val="bg2">
                    <a:lumMod val="10000"/>
                  </a:schemeClr>
                </a:solidFill>
              </a:rPr>
              <a:t>3. Bố cục</a:t>
            </a:r>
            <a:endParaRPr lang="en-US" sz="2200">
              <a:solidFill>
                <a:schemeClr val="bg2">
                  <a:lumMod val="10000"/>
                </a:schemeClr>
              </a:solidFill>
            </a:endParaRPr>
          </a:p>
          <a:p>
            <a:pPr lvl="0"/>
            <a:r>
              <a:rPr lang="en-US" sz="2200">
                <a:solidFill>
                  <a:schemeClr val="bg2">
                    <a:lumMod val="10000"/>
                  </a:schemeClr>
                </a:solidFill>
              </a:rPr>
              <a:t>Phần 1 (Từng trải... Trường phái Biểu hiện Đức): Phong cách vẽ của Ét-va-Mun-chơ.</a:t>
            </a:r>
          </a:p>
          <a:p>
            <a:r>
              <a:rPr lang="en-US" sz="2200">
                <a:solidFill>
                  <a:schemeClr val="bg2">
                    <a:lumMod val="10000"/>
                  </a:schemeClr>
                </a:solidFill>
              </a:rPr>
              <a:t>Phần 2 (Còn lại): Cảm nhận về bức tranh của họa sĩ Ét-va-Mun-chơ.</a:t>
            </a:r>
            <a:r>
              <a:rPr lang="en-US" sz="2200">
                <a:solidFill>
                  <a:schemeClr val="bg2">
                    <a:lumMod val="10000"/>
                  </a:schemeClr>
                </a:solidFill>
                <a:latin typeface="Times New Roman" panose="02020603050405020304" pitchFamily="18" charset="0"/>
                <a:cs typeface="Times New Roman" panose="02020603050405020304" pitchFamily="18" charset="0"/>
              </a:rPr>
              <a:t> </a:t>
            </a:r>
            <a:endParaRPr lang="vi-VN" sz="22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28673" name="Picture 1" descr="C:\Users\Administrator\Desktop\download.jpg"/>
          <p:cNvPicPr>
            <a:picLocks noChangeAspect="1" noChangeArrowheads="1"/>
          </p:cNvPicPr>
          <p:nvPr/>
        </p:nvPicPr>
        <p:blipFill>
          <a:blip r:embed="rId2"/>
          <a:srcRect/>
          <a:stretch>
            <a:fillRect/>
          </a:stretch>
        </p:blipFill>
        <p:spPr bwMode="auto">
          <a:xfrm>
            <a:off x="7641372" y="165874"/>
            <a:ext cx="3599057" cy="2400300"/>
          </a:xfrm>
          <a:prstGeom prst="rect">
            <a:avLst/>
          </a:prstGeom>
          <a:noFill/>
        </p:spPr>
      </p:pic>
    </p:spTree>
    <p:extLst>
      <p:ext uri="{BB962C8B-B14F-4D97-AF65-F5344CB8AC3E}">
        <p14:creationId xmlns:p14="http://schemas.microsoft.com/office/powerpoint/2010/main" val="8357221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496299" y="108405"/>
            <a:ext cx="4034672" cy="65044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II. Đọc hiểu chi tiết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45617" y="893187"/>
            <a:ext cx="7645138" cy="8389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a:latin typeface="Times New Roman" panose="02020603050405020304" pitchFamily="18" charset="0"/>
                <a:cs typeface="Times New Roman" panose="02020603050405020304" pitchFamily="18" charset="0"/>
              </a:rPr>
              <a:t>PHIẾU  HỌC TẬP 02</a:t>
            </a:r>
            <a:endParaRPr lang="vi-VN" sz="280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646771" y="1955914"/>
          <a:ext cx="10638263" cy="4486656"/>
        </p:xfrm>
        <a:graphic>
          <a:graphicData uri="http://schemas.openxmlformats.org/drawingml/2006/table">
            <a:tbl>
              <a:tblPr/>
              <a:tblGrid>
                <a:gridCol w="8452624">
                  <a:extLst>
                    <a:ext uri="{9D8B030D-6E8A-4147-A177-3AD203B41FA5}">
                      <a16:colId xmlns:a16="http://schemas.microsoft.com/office/drawing/2014/main" xmlns="" val="20000"/>
                    </a:ext>
                  </a:extLst>
                </a:gridCol>
                <a:gridCol w="2185639">
                  <a:extLst>
                    <a:ext uri="{9D8B030D-6E8A-4147-A177-3AD203B41FA5}">
                      <a16:colId xmlns:a16="http://schemas.microsoft.com/office/drawing/2014/main" xmlns="" val="20001"/>
                    </a:ext>
                  </a:extLst>
                </a:gridCol>
              </a:tblGrid>
              <a:tr h="0">
                <a:tc>
                  <a:txBody>
                    <a:bodyPr/>
                    <a:lstStyle/>
                    <a:p>
                      <a:pPr marL="0" marR="0" algn="ctr">
                        <a:lnSpc>
                          <a:spcPct val="115000"/>
                        </a:lnSpc>
                        <a:spcBef>
                          <a:spcPts val="0"/>
                        </a:spcBef>
                        <a:spcAft>
                          <a:spcPts val="0"/>
                        </a:spcAft>
                      </a:pPr>
                      <a:r>
                        <a:rPr lang="pt-BR" sz="3200">
                          <a:latin typeface="Times New Roman"/>
                          <a:ea typeface="Times New Roman"/>
                          <a:cs typeface="Times New Roman"/>
                        </a:rPr>
                        <a:t>Câu hỏi</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pt-BR" sz="3200">
                          <a:latin typeface="Times New Roman"/>
                          <a:ea typeface="Times New Roman"/>
                          <a:cs typeface="Times New Roman"/>
                        </a:rPr>
                        <a:t>Câu trả lời</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0">
                <a:tc>
                  <a:txBody>
                    <a:bodyPr/>
                    <a:lstStyle/>
                    <a:p>
                      <a:pPr marL="0" marR="0" algn="just">
                        <a:lnSpc>
                          <a:spcPct val="115000"/>
                        </a:lnSpc>
                        <a:spcBef>
                          <a:spcPts val="0"/>
                        </a:spcBef>
                        <a:spcAft>
                          <a:spcPts val="0"/>
                        </a:spcAft>
                      </a:pPr>
                      <a:r>
                        <a:rPr lang="pt-BR" sz="3200">
                          <a:latin typeface="Times New Roman"/>
                          <a:ea typeface="Times New Roman"/>
                          <a:cs typeface="Times New Roman"/>
                        </a:rPr>
                        <a:t>1. Nêu những chi tiết quan trọng của bức tranh</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0"/>
                        </a:spcAft>
                      </a:pP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0">
                <a:tc>
                  <a:txBody>
                    <a:bodyPr/>
                    <a:lstStyle/>
                    <a:p>
                      <a:pPr marL="0" marR="0" algn="just">
                        <a:lnSpc>
                          <a:spcPct val="115000"/>
                        </a:lnSpc>
                        <a:spcBef>
                          <a:spcPts val="0"/>
                        </a:spcBef>
                        <a:spcAft>
                          <a:spcPts val="0"/>
                        </a:spcAft>
                      </a:pPr>
                      <a:r>
                        <a:rPr lang="pt-BR" sz="3200">
                          <a:latin typeface="Times New Roman"/>
                          <a:ea typeface="Times New Roman"/>
                          <a:cs typeface="Times New Roman"/>
                        </a:rPr>
                        <a:t>2. Cảm xúc của người xem như thế nào khi xem những chi tiết trong bức tranh</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0"/>
                        </a:spcAft>
                      </a:pP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2"/>
                  </a:ext>
                </a:extLst>
              </a:tr>
              <a:tr h="0">
                <a:tc>
                  <a:txBody>
                    <a:bodyPr/>
                    <a:lstStyle/>
                    <a:p>
                      <a:pPr marL="0" marR="0" algn="just">
                        <a:lnSpc>
                          <a:spcPct val="115000"/>
                        </a:lnSpc>
                        <a:spcBef>
                          <a:spcPts val="0"/>
                        </a:spcBef>
                        <a:spcAft>
                          <a:spcPts val="0"/>
                        </a:spcAft>
                      </a:pPr>
                      <a:r>
                        <a:rPr lang="pt-BR" sz="3200">
                          <a:latin typeface="Times New Roman"/>
                          <a:ea typeface="Times New Roman"/>
                          <a:cs typeface="Times New Roman"/>
                        </a:rPr>
                        <a:t>3. Nêu giá trị của các yếu tố tượng trưng trong bức tranh</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0"/>
                        </a:spcAft>
                      </a:pP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3"/>
                  </a:ext>
                </a:extLst>
              </a:tr>
              <a:tr h="0">
                <a:tc>
                  <a:txBody>
                    <a:bodyPr/>
                    <a:lstStyle/>
                    <a:p>
                      <a:pPr marL="0" marR="0" algn="just">
                        <a:lnSpc>
                          <a:spcPct val="115000"/>
                        </a:lnSpc>
                        <a:spcBef>
                          <a:spcPts val="0"/>
                        </a:spcBef>
                        <a:spcAft>
                          <a:spcPts val="0"/>
                        </a:spcAft>
                      </a:pPr>
                      <a:r>
                        <a:rPr lang="pt-BR" sz="3200">
                          <a:latin typeface="Times New Roman"/>
                          <a:ea typeface="Times New Roman"/>
                          <a:cs typeface="Times New Roman"/>
                        </a:rPr>
                        <a:t>4. Nêu những cơ sở để xác định yếu tố tượng trưng trong tác phẩm nghệ thuật</a:t>
                      </a: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0"/>
                        </a:spcAft>
                      </a:pPr>
                      <a:endParaRPr lang="en-US" sz="320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49317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a:off x="3547099" y="150829"/>
            <a:ext cx="4034672" cy="650449"/>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II. Đọc hiểu chi tiết</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5" name="Flowchart: Stored Data 4"/>
          <p:cNvSpPr/>
          <p:nvPr/>
        </p:nvSpPr>
        <p:spPr>
          <a:xfrm>
            <a:off x="414779" y="1244338"/>
            <a:ext cx="5552388" cy="5137608"/>
          </a:xfrm>
          <a:prstGeom prst="flowChartOnlineStorag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Times New Roman" panose="02020603050405020304" pitchFamily="18" charset="0"/>
                <a:cs typeface="Times New Roman" panose="02020603050405020304" pitchFamily="18" charset="0"/>
              </a:rPr>
              <a:t>Thảo luận nhóm theo kĩ thuật Khăn trải bàn trong thời gian 05 phút: Hoàn thành </a:t>
            </a:r>
            <a:r>
              <a:rPr lang="vi-VN" sz="3200" b="1">
                <a:latin typeface="Times New Roman" panose="02020603050405020304" pitchFamily="18" charset="0"/>
                <a:cs typeface="Times New Roman" panose="02020603050405020304" pitchFamily="18" charset="0"/>
              </a:rPr>
              <a:t>Phiếu học tập 0</a:t>
            </a:r>
            <a:r>
              <a:rPr lang="en-US" sz="3200" b="1">
                <a:latin typeface="Times New Roman" panose="02020603050405020304" pitchFamily="18" charset="0"/>
                <a:cs typeface="Times New Roman" panose="02020603050405020304" pitchFamily="18" charset="0"/>
              </a:rPr>
              <a:t>2</a:t>
            </a:r>
            <a:endParaRPr lang="vi-VN"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44338"/>
            <a:ext cx="5696933" cy="4306870"/>
          </a:xfrm>
          <a:prstGeom prst="rect">
            <a:avLst/>
          </a:prstGeom>
        </p:spPr>
      </p:pic>
    </p:spTree>
    <p:extLst>
      <p:ext uri="{BB962C8B-B14F-4D97-AF65-F5344CB8AC3E}">
        <p14:creationId xmlns:p14="http://schemas.microsoft.com/office/powerpoint/2010/main" val="2653795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Bộ sưu tập">
  <a:themeElements>
    <a:clrScheme name="Bộ sưu tập">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Bộ sưu tập">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ộ sưu tập">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278</TotalTime>
  <Words>1079</Words>
  <Application>Microsoft Office PowerPoint</Application>
  <PresentationFormat>Custom</PresentationFormat>
  <Paragraphs>92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Bộ sưu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35</cp:revision>
  <dcterms:created xsi:type="dcterms:W3CDTF">2022-07-27T01:21:54Z</dcterms:created>
  <dcterms:modified xsi:type="dcterms:W3CDTF">2023-08-04T08:27:43Z</dcterms:modified>
</cp:coreProperties>
</file>