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1" r:id="rId4"/>
    <p:sldId id="263" r:id="rId5"/>
    <p:sldId id="265" r:id="rId6"/>
    <p:sldId id="267" r:id="rId7"/>
    <p:sldId id="268" r:id="rId8"/>
    <p:sldId id="270" r:id="rId9"/>
    <p:sldId id="269" r:id="rId10"/>
    <p:sldId id="271" r:id="rId11"/>
    <p:sldId id="273" r:id="rId12"/>
    <p:sldId id="260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81" autoAdjust="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67791-3A7C-44A3-8832-27BCF1A6471C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6CE4A-76E0-4107-9421-054AD168D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8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1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D6B9A9-B1B0-44B2-A190-AB2954BACF60}" type="slidenum">
              <a:rPr lang="zh-CN" altLang="en-US">
                <a:solidFill>
                  <a:srgbClr val="000000"/>
                </a:solidFill>
                <a:latin typeface="等线"/>
              </a:rPr>
              <a:pPr eaLnBrk="1" hangingPunct="1"/>
              <a:t>2</a:t>
            </a:fld>
            <a:endParaRPr lang="zh-CN" altLang="en-US">
              <a:solidFill>
                <a:srgbClr val="000000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15117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E987-EFCF-4F25-AEA8-BCF6A58883EA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91C-BD35-4D52-B6CF-61B72C2B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E987-EFCF-4F25-AEA8-BCF6A58883EA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91C-BD35-4D52-B6CF-61B72C2B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1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E987-EFCF-4F25-AEA8-BCF6A58883EA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91C-BD35-4D52-B6CF-61B72C2B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195929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E987-EFCF-4F25-AEA8-BCF6A58883EA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91C-BD35-4D52-B6CF-61B72C2B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8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E987-EFCF-4F25-AEA8-BCF6A58883EA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91C-BD35-4D52-B6CF-61B72C2B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2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E987-EFCF-4F25-AEA8-BCF6A58883EA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91C-BD35-4D52-B6CF-61B72C2B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2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E987-EFCF-4F25-AEA8-BCF6A58883EA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91C-BD35-4D52-B6CF-61B72C2B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4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E987-EFCF-4F25-AEA8-BCF6A58883EA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91C-BD35-4D52-B6CF-61B72C2B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E987-EFCF-4F25-AEA8-BCF6A58883EA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91C-BD35-4D52-B6CF-61B72C2B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3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E987-EFCF-4F25-AEA8-BCF6A58883EA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91C-BD35-4D52-B6CF-61B72C2B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E987-EFCF-4F25-AEA8-BCF6A58883EA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91C-BD35-4D52-B6CF-61B72C2B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6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5E987-EFCF-4F25-AEA8-BCF6A58883EA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DE91C-BD35-4D52-B6CF-61B72C2B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9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773" y="1937982"/>
            <a:ext cx="11897737" cy="4920018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2699" y="0"/>
            <a:ext cx="12065569" cy="1127125"/>
            <a:chOff x="13095" y="0"/>
            <a:chExt cx="9144000" cy="844913"/>
          </a:xfrm>
        </p:grpSpPr>
        <p:pic>
          <p:nvPicPr>
            <p:cNvPr id="5" name="Google Shape;490;p47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525" y="225088"/>
              <a:ext cx="1361074" cy="61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3095" y="0"/>
              <a:ext cx="9144000" cy="655982"/>
              <a:chOff x="13095" y="0"/>
              <a:chExt cx="9144000" cy="655982"/>
            </a:xfrm>
          </p:grpSpPr>
          <p:sp>
            <p:nvSpPr>
              <p:cNvPr id="7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815158" y="53551"/>
                <a:ext cx="2389187" cy="291554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" name="Rectangle 2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5" y="0"/>
                <a:ext cx="9144000" cy="489098"/>
              </a:xfrm>
              <a:prstGeom prst="rect">
                <a:avLst/>
              </a:prstGeom>
              <a:solidFill>
                <a:srgbClr val="B1C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419620" y="53551"/>
                <a:ext cx="7737475" cy="512897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10" name="Group 56"/>
              <p:cNvGrpSpPr>
                <a:grpSpLocks/>
              </p:cNvGrpSpPr>
              <p:nvPr/>
            </p:nvGrpSpPr>
            <p:grpSpPr bwMode="auto">
              <a:xfrm>
                <a:off x="1206398" y="39923"/>
                <a:ext cx="404209" cy="616059"/>
                <a:chOff x="908603" y="80216"/>
                <a:chExt cx="538945" cy="676514"/>
              </a:xfrm>
            </p:grpSpPr>
            <p:sp>
              <p:nvSpPr>
                <p:cNvPr id="13" name="Freeform 4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750" y="80806"/>
                  <a:ext cx="311149" cy="675614"/>
                </a:xfrm>
                <a:custGeom>
                  <a:avLst/>
                  <a:gdLst>
                    <a:gd name="T0" fmla="+- 0 3055 3055"/>
                    <a:gd name="T1" fmla="*/ T0 w 430"/>
                    <a:gd name="T2" fmla="+- 0 2450 761"/>
                    <a:gd name="T3" fmla="*/ 2450 h 1690"/>
                    <a:gd name="T4" fmla="+- 0 3086 3055"/>
                    <a:gd name="T5" fmla="*/ T4 w 430"/>
                    <a:gd name="T6" fmla="+- 0 1116 761"/>
                    <a:gd name="T7" fmla="*/ 1116 h 1690"/>
                    <a:gd name="T8" fmla="+- 0 3485 3055"/>
                    <a:gd name="T9" fmla="*/ T8 w 430"/>
                    <a:gd name="T10" fmla="+- 0 761 761"/>
                    <a:gd name="T11" fmla="*/ 761 h 1690"/>
                    <a:gd name="T12" fmla="+- 0 3326 3055"/>
                    <a:gd name="T13" fmla="*/ T12 w 430"/>
                    <a:gd name="T14" fmla="+- 0 2203 761"/>
                    <a:gd name="T15" fmla="*/ 2203 h 1690"/>
                    <a:gd name="T16" fmla="+- 0 3055 3055"/>
                    <a:gd name="T17" fmla="*/ T16 w 430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0" h="1690">
                      <a:moveTo>
                        <a:pt x="0" y="1689"/>
                      </a:moveTo>
                      <a:lnTo>
                        <a:pt x="31" y="355"/>
                      </a:lnTo>
                      <a:lnTo>
                        <a:pt x="430" y="0"/>
                      </a:lnTo>
                      <a:lnTo>
                        <a:pt x="271" y="1442"/>
                      </a:lnTo>
                      <a:lnTo>
                        <a:pt x="0" y="1689"/>
                      </a:lnTo>
                      <a:close/>
                    </a:path>
                  </a:pathLst>
                </a:custGeom>
                <a:solidFill>
                  <a:srgbClr val="FBB6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" name="Freeform 5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66" y="80806"/>
                  <a:ext cx="258233" cy="675614"/>
                </a:xfrm>
                <a:custGeom>
                  <a:avLst/>
                  <a:gdLst>
                    <a:gd name="T0" fmla="+- 0 3055 2731"/>
                    <a:gd name="T1" fmla="*/ T0 w 356"/>
                    <a:gd name="T2" fmla="+- 0 2450 761"/>
                    <a:gd name="T3" fmla="*/ 2450 h 1690"/>
                    <a:gd name="T4" fmla="+- 0 2798 2731"/>
                    <a:gd name="T5" fmla="*/ T4 w 356"/>
                    <a:gd name="T6" fmla="+- 0 2203 761"/>
                    <a:gd name="T7" fmla="*/ 2203 h 1690"/>
                    <a:gd name="T8" fmla="+- 0 2731 2731"/>
                    <a:gd name="T9" fmla="*/ T8 w 356"/>
                    <a:gd name="T10" fmla="+- 0 761 761"/>
                    <a:gd name="T11" fmla="*/ 761 h 1690"/>
                    <a:gd name="T12" fmla="+- 0 3086 2731"/>
                    <a:gd name="T13" fmla="*/ T12 w 356"/>
                    <a:gd name="T14" fmla="+- 0 1116 761"/>
                    <a:gd name="T15" fmla="*/ 1116 h 1690"/>
                    <a:gd name="T16" fmla="+- 0 3055 2731"/>
                    <a:gd name="T17" fmla="*/ T16 w 356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56" h="1690">
                      <a:moveTo>
                        <a:pt x="324" y="1689"/>
                      </a:moveTo>
                      <a:lnTo>
                        <a:pt x="67" y="1442"/>
                      </a:lnTo>
                      <a:lnTo>
                        <a:pt x="0" y="0"/>
                      </a:lnTo>
                      <a:lnTo>
                        <a:pt x="355" y="355"/>
                      </a:lnTo>
                      <a:lnTo>
                        <a:pt x="324" y="1689"/>
                      </a:lnTo>
                      <a:close/>
                    </a:path>
                  </a:pathLst>
                </a:custGeom>
                <a:solidFill>
                  <a:srgbClr val="DB6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1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67145" y="53551"/>
                <a:ext cx="579438" cy="512897"/>
              </a:xfrm>
              <a:custGeom>
                <a:avLst/>
                <a:gdLst>
                  <a:gd name="T0" fmla="+- 0 2798 1553"/>
                  <a:gd name="T1" fmla="*/ T0 w 1246"/>
                  <a:gd name="T2" fmla="+- 0 2203 761"/>
                  <a:gd name="T3" fmla="*/ 2203 h 1443"/>
                  <a:gd name="T4" fmla="+- 0 1553 1553"/>
                  <a:gd name="T5" fmla="*/ T4 w 1246"/>
                  <a:gd name="T6" fmla="+- 0 2203 761"/>
                  <a:gd name="T7" fmla="*/ 2203 h 1443"/>
                  <a:gd name="T8" fmla="+- 0 1553 1553"/>
                  <a:gd name="T9" fmla="*/ T8 w 1246"/>
                  <a:gd name="T10" fmla="+- 0 761 761"/>
                  <a:gd name="T11" fmla="*/ 761 h 1443"/>
                  <a:gd name="T12" fmla="+- 0 2731 1553"/>
                  <a:gd name="T13" fmla="*/ T12 w 1246"/>
                  <a:gd name="T14" fmla="+- 0 761 761"/>
                  <a:gd name="T15" fmla="*/ 761 h 1443"/>
                  <a:gd name="T16" fmla="+- 0 2798 1553"/>
                  <a:gd name="T17" fmla="*/ T16 w 1246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46" h="1443">
                    <a:moveTo>
                      <a:pt x="1245" y="1442"/>
                    </a:moveTo>
                    <a:lnTo>
                      <a:pt x="0" y="1442"/>
                    </a:lnTo>
                    <a:lnTo>
                      <a:pt x="0" y="0"/>
                    </a:lnTo>
                    <a:lnTo>
                      <a:pt x="1178" y="0"/>
                    </a:lnTo>
                    <a:lnTo>
                      <a:pt x="1245" y="1442"/>
                    </a:lnTo>
                    <a:close/>
                  </a:path>
                </a:pathLst>
              </a:custGeom>
              <a:solidFill>
                <a:srgbClr val="F483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610120" y="98772"/>
                <a:ext cx="7534275" cy="4236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BÀI LUẬN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 VẤN ĐỀ XÃ HỘI TRONG TÁC PHẨM NGHỆ THUẬT HOẶC TÁC PHẨM VĂN HỌC</a:t>
                </a:r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2978150" y="874714"/>
            <a:ext cx="4541887" cy="557212"/>
          </a:xfrm>
          <a:custGeom>
            <a:avLst/>
            <a:gdLst>
              <a:gd name="T0" fmla="*/ 1364 w 2724"/>
              <a:gd name="T1" fmla="*/ 0 h 409"/>
              <a:gd name="T2" fmla="*/ 1360 w 2724"/>
              <a:gd name="T3" fmla="*/ 0 h 409"/>
              <a:gd name="T4" fmla="*/ 0 w 2724"/>
              <a:gd name="T5" fmla="*/ 0 h 409"/>
              <a:gd name="T6" fmla="*/ 294 w 2724"/>
              <a:gd name="T7" fmla="*/ 309 h 409"/>
              <a:gd name="T8" fmla="*/ 503 w 2724"/>
              <a:gd name="T9" fmla="*/ 409 h 409"/>
              <a:gd name="T10" fmla="*/ 1360 w 2724"/>
              <a:gd name="T11" fmla="*/ 409 h 409"/>
              <a:gd name="T12" fmla="*/ 1364 w 2724"/>
              <a:gd name="T13" fmla="*/ 409 h 409"/>
              <a:gd name="T14" fmla="*/ 2221 w 2724"/>
              <a:gd name="T15" fmla="*/ 409 h 409"/>
              <a:gd name="T16" fmla="*/ 2430 w 2724"/>
              <a:gd name="T17" fmla="*/ 309 h 409"/>
              <a:gd name="T18" fmla="*/ 2724 w 2724"/>
              <a:gd name="T19" fmla="*/ 0 h 409"/>
              <a:gd name="T20" fmla="*/ 1364 w 2724"/>
              <a:gd name="T21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24" h="409">
                <a:moveTo>
                  <a:pt x="1364" y="0"/>
                </a:moveTo>
                <a:cubicBezTo>
                  <a:pt x="1360" y="0"/>
                  <a:pt x="1360" y="0"/>
                  <a:pt x="1360" y="0"/>
                </a:cubicBezTo>
                <a:cubicBezTo>
                  <a:pt x="0" y="0"/>
                  <a:pt x="0" y="0"/>
                  <a:pt x="0" y="0"/>
                </a:cubicBezTo>
                <a:cubicBezTo>
                  <a:pt x="216" y="96"/>
                  <a:pt x="232" y="210"/>
                  <a:pt x="294" y="309"/>
                </a:cubicBezTo>
                <a:cubicBezTo>
                  <a:pt x="331" y="368"/>
                  <a:pt x="379" y="409"/>
                  <a:pt x="503" y="409"/>
                </a:cubicBezTo>
                <a:cubicBezTo>
                  <a:pt x="744" y="409"/>
                  <a:pt x="1307" y="409"/>
                  <a:pt x="1360" y="409"/>
                </a:cubicBezTo>
                <a:cubicBezTo>
                  <a:pt x="1360" y="409"/>
                  <a:pt x="1362" y="409"/>
                  <a:pt x="1364" y="409"/>
                </a:cubicBezTo>
                <a:cubicBezTo>
                  <a:pt x="1417" y="409"/>
                  <a:pt x="1981" y="409"/>
                  <a:pt x="2221" y="409"/>
                </a:cubicBezTo>
                <a:cubicBezTo>
                  <a:pt x="2345" y="409"/>
                  <a:pt x="2393" y="368"/>
                  <a:pt x="2430" y="309"/>
                </a:cubicBezTo>
                <a:cubicBezTo>
                  <a:pt x="2492" y="210"/>
                  <a:pt x="2509" y="96"/>
                  <a:pt x="2724" y="0"/>
                </a:cubicBezTo>
                <a:lnTo>
                  <a:pt x="1364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11" tIns="22855" rIns="45711" bIns="22855" anchor="ctr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360361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2190412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957513" y="301625"/>
            <a:ext cx="2509837" cy="149383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9051" y="2828836"/>
            <a:ext cx="80248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75"/>
              </a:spcBef>
              <a:buSzPts val="1300"/>
            </a:pP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thảo luận nhóm đôi để trả lời cho câu hỏi sau: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8" name="Picture 2" descr="C:\Users\Dell\Videos\images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454895"/>
              </p:ext>
            </p:extLst>
          </p:nvPr>
        </p:nvGraphicFramePr>
        <p:xfrm>
          <a:off x="2" y="963613"/>
          <a:ext cx="12191998" cy="5927726"/>
        </p:xfrm>
        <a:graphic>
          <a:graphicData uri="http://schemas.openxmlformats.org/drawingml/2006/table">
            <a:tbl>
              <a:tblPr firstRow="1" firstCol="1" bandRow="1"/>
              <a:tblGrid>
                <a:gridCol w="1343208">
                  <a:extLst>
                    <a:ext uri="{9D8B030D-6E8A-4147-A177-3AD203B41FA5}"/>
                  </a:extLst>
                </a:gridCol>
                <a:gridCol w="3466601">
                  <a:extLst>
                    <a:ext uri="{9D8B030D-6E8A-4147-A177-3AD203B41FA5}"/>
                  </a:extLst>
                </a:gridCol>
                <a:gridCol w="3386357">
                  <a:extLst>
                    <a:ext uri="{9D8B030D-6E8A-4147-A177-3AD203B41FA5}"/>
                  </a:extLst>
                </a:gridCol>
                <a:gridCol w="3995832">
                  <a:extLst>
                    <a:ext uri="{9D8B030D-6E8A-4147-A177-3AD203B41FA5}"/>
                  </a:extLst>
                </a:gridCol>
              </a:tblGrid>
              <a:tr h="581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 CHÍ</a:t>
                      </a:r>
                      <a:endParaRPr lang="en-US" sz="1200" dirty="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 CỐ GẮNG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 – 4 điểm)</a:t>
                      </a:r>
                      <a:endParaRPr lang="en-US" sz="120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 LÀM TỐT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 – 7 điểm)</a:t>
                      </a:r>
                      <a:endParaRPr lang="en-US" sz="1200" dirty="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 XUẤT SẮC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 – 10 điểm)</a:t>
                      </a:r>
                      <a:endParaRPr lang="en-US" sz="120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extLst>
                  <a:ext uri="{0D108BD9-81ED-4DB2-BD59-A6C34878D82A}"/>
                </a:extLst>
              </a:tr>
              <a:tr h="16461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điểm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sơ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sài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cẩu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thả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 lỗi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điểm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đẩy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cẩn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 có lỗi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điểm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 làm tương đối đẩy đủ, chỉn chu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 bày cẩn thận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 có lỗi chính tả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sự sáng tạo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extLst>
                  <a:ext uri="{0D108BD9-81ED-4DB2-BD59-A6C34878D82A}"/>
                </a:extLst>
              </a:tr>
              <a:tr h="1518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 điểm)</a:t>
                      </a:r>
                      <a:endParaRPr lang="en-US" sz="120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1 - 3 điểm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lơi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trọng tâm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các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sơ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sài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dừng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– 5 điểm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các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trọng tâm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– 2 ý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nâng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điểm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các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trọng tâm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nhiều hơn 2 ý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nâng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sự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extLst>
                  <a:ext uri="{0D108BD9-81ED-4DB2-BD59-A6C34878D82A}"/>
                </a:extLst>
              </a:tr>
              <a:tr h="1600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 quả nhóm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điểm)</a:t>
                      </a:r>
                      <a:endParaRPr lang="en-US" sz="120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điểm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thành viên chưa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gắn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kết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chặt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chẽ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Vẫn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thành viên không tham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động </a:t>
                      </a:r>
                      <a:endParaRPr lang="en-US" sz="1200" dirty="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điểm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động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gắn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kết, có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vẫn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thông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nhát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Vẫn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thành viên không tham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động </a:t>
                      </a:r>
                      <a:endParaRPr lang="en-US" sz="1200" dirty="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gắn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thuận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tưởng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1200" dirty="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extLst>
                  <a:ext uri="{0D108BD9-81ED-4DB2-BD59-A6C34878D82A}"/>
                </a:extLst>
              </a:tr>
              <a:tr h="2906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 </a:t>
                      </a:r>
                      <a:endParaRPr lang="en-US" sz="120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extLst>
                  <a:ext uri="{0D108BD9-81ED-4DB2-BD59-A6C34878D82A}"/>
                </a:extLst>
              </a:tr>
              <a:tr h="2906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 </a:t>
                      </a:r>
                      <a:endParaRPr lang="en-US" sz="120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itchFamily="18" charset="0"/>
                        <a:ea typeface="Yu Mincho"/>
                        <a:cs typeface="Times New Roman" pitchFamily="18" charset="0"/>
                      </a:endParaRPr>
                    </a:p>
                  </a:txBody>
                  <a:tcPr marL="34626" marR="3462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E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กล่องข้อความ 7"/>
          <p:cNvSpPr txBox="1">
            <a:spLocks noChangeArrowheads="1"/>
          </p:cNvSpPr>
          <p:nvPr/>
        </p:nvSpPr>
        <p:spPr bwMode="auto">
          <a:xfrm>
            <a:off x="2130425" y="304801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RUBIC ĐÁNH GIÁ 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25498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3220"/>
            <a:ext cx="10515600" cy="70369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NGỮ VĂN: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" y="1746914"/>
            <a:ext cx="12065569" cy="212905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VB NLXH?</a:t>
            </a:r>
          </a:p>
          <a:p>
            <a:pPr lvl="0"/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MB, TB, KB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VBNL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XH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VBNL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XH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2699" y="0"/>
            <a:ext cx="12065569" cy="1127125"/>
            <a:chOff x="13095" y="0"/>
            <a:chExt cx="9144000" cy="844913"/>
          </a:xfrm>
        </p:grpSpPr>
        <p:pic>
          <p:nvPicPr>
            <p:cNvPr id="5" name="Google Shape;490;p47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525" y="225088"/>
              <a:ext cx="1361074" cy="61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3095" y="0"/>
              <a:ext cx="9144000" cy="655982"/>
              <a:chOff x="13095" y="0"/>
              <a:chExt cx="9144000" cy="655982"/>
            </a:xfrm>
          </p:grpSpPr>
          <p:sp>
            <p:nvSpPr>
              <p:cNvPr id="7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815158" y="53551"/>
                <a:ext cx="2389187" cy="291554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" name="Rectangle 2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5" y="0"/>
                <a:ext cx="9144000" cy="489098"/>
              </a:xfrm>
              <a:prstGeom prst="rect">
                <a:avLst/>
              </a:prstGeom>
              <a:solidFill>
                <a:srgbClr val="B1C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419620" y="53551"/>
                <a:ext cx="7737475" cy="512897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10" name="Group 56"/>
              <p:cNvGrpSpPr>
                <a:grpSpLocks/>
              </p:cNvGrpSpPr>
              <p:nvPr/>
            </p:nvGrpSpPr>
            <p:grpSpPr bwMode="auto">
              <a:xfrm>
                <a:off x="1206398" y="39923"/>
                <a:ext cx="404209" cy="616059"/>
                <a:chOff x="908603" y="80216"/>
                <a:chExt cx="538945" cy="676514"/>
              </a:xfrm>
            </p:grpSpPr>
            <p:sp>
              <p:nvSpPr>
                <p:cNvPr id="13" name="Freeform 4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750" y="80806"/>
                  <a:ext cx="311149" cy="675614"/>
                </a:xfrm>
                <a:custGeom>
                  <a:avLst/>
                  <a:gdLst>
                    <a:gd name="T0" fmla="+- 0 3055 3055"/>
                    <a:gd name="T1" fmla="*/ T0 w 430"/>
                    <a:gd name="T2" fmla="+- 0 2450 761"/>
                    <a:gd name="T3" fmla="*/ 2450 h 1690"/>
                    <a:gd name="T4" fmla="+- 0 3086 3055"/>
                    <a:gd name="T5" fmla="*/ T4 w 430"/>
                    <a:gd name="T6" fmla="+- 0 1116 761"/>
                    <a:gd name="T7" fmla="*/ 1116 h 1690"/>
                    <a:gd name="T8" fmla="+- 0 3485 3055"/>
                    <a:gd name="T9" fmla="*/ T8 w 430"/>
                    <a:gd name="T10" fmla="+- 0 761 761"/>
                    <a:gd name="T11" fmla="*/ 761 h 1690"/>
                    <a:gd name="T12" fmla="+- 0 3326 3055"/>
                    <a:gd name="T13" fmla="*/ T12 w 430"/>
                    <a:gd name="T14" fmla="+- 0 2203 761"/>
                    <a:gd name="T15" fmla="*/ 2203 h 1690"/>
                    <a:gd name="T16" fmla="+- 0 3055 3055"/>
                    <a:gd name="T17" fmla="*/ T16 w 430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0" h="1690">
                      <a:moveTo>
                        <a:pt x="0" y="1689"/>
                      </a:moveTo>
                      <a:lnTo>
                        <a:pt x="31" y="355"/>
                      </a:lnTo>
                      <a:lnTo>
                        <a:pt x="430" y="0"/>
                      </a:lnTo>
                      <a:lnTo>
                        <a:pt x="271" y="1442"/>
                      </a:lnTo>
                      <a:lnTo>
                        <a:pt x="0" y="1689"/>
                      </a:lnTo>
                      <a:close/>
                    </a:path>
                  </a:pathLst>
                </a:custGeom>
                <a:solidFill>
                  <a:srgbClr val="FBB6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" name="Freeform 5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66" y="80806"/>
                  <a:ext cx="258233" cy="675614"/>
                </a:xfrm>
                <a:custGeom>
                  <a:avLst/>
                  <a:gdLst>
                    <a:gd name="T0" fmla="+- 0 3055 2731"/>
                    <a:gd name="T1" fmla="*/ T0 w 356"/>
                    <a:gd name="T2" fmla="+- 0 2450 761"/>
                    <a:gd name="T3" fmla="*/ 2450 h 1690"/>
                    <a:gd name="T4" fmla="+- 0 2798 2731"/>
                    <a:gd name="T5" fmla="*/ T4 w 356"/>
                    <a:gd name="T6" fmla="+- 0 2203 761"/>
                    <a:gd name="T7" fmla="*/ 2203 h 1690"/>
                    <a:gd name="T8" fmla="+- 0 2731 2731"/>
                    <a:gd name="T9" fmla="*/ T8 w 356"/>
                    <a:gd name="T10" fmla="+- 0 761 761"/>
                    <a:gd name="T11" fmla="*/ 761 h 1690"/>
                    <a:gd name="T12" fmla="+- 0 3086 2731"/>
                    <a:gd name="T13" fmla="*/ T12 w 356"/>
                    <a:gd name="T14" fmla="+- 0 1116 761"/>
                    <a:gd name="T15" fmla="*/ 1116 h 1690"/>
                    <a:gd name="T16" fmla="+- 0 3055 2731"/>
                    <a:gd name="T17" fmla="*/ T16 w 356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56" h="1690">
                      <a:moveTo>
                        <a:pt x="324" y="1689"/>
                      </a:moveTo>
                      <a:lnTo>
                        <a:pt x="67" y="1442"/>
                      </a:lnTo>
                      <a:lnTo>
                        <a:pt x="0" y="0"/>
                      </a:lnTo>
                      <a:lnTo>
                        <a:pt x="355" y="355"/>
                      </a:lnTo>
                      <a:lnTo>
                        <a:pt x="324" y="1689"/>
                      </a:lnTo>
                      <a:close/>
                    </a:path>
                  </a:pathLst>
                </a:custGeom>
                <a:solidFill>
                  <a:srgbClr val="DB6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1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67145" y="53551"/>
                <a:ext cx="579438" cy="512897"/>
              </a:xfrm>
              <a:custGeom>
                <a:avLst/>
                <a:gdLst>
                  <a:gd name="T0" fmla="+- 0 2798 1553"/>
                  <a:gd name="T1" fmla="*/ T0 w 1246"/>
                  <a:gd name="T2" fmla="+- 0 2203 761"/>
                  <a:gd name="T3" fmla="*/ 2203 h 1443"/>
                  <a:gd name="T4" fmla="+- 0 1553 1553"/>
                  <a:gd name="T5" fmla="*/ T4 w 1246"/>
                  <a:gd name="T6" fmla="+- 0 2203 761"/>
                  <a:gd name="T7" fmla="*/ 2203 h 1443"/>
                  <a:gd name="T8" fmla="+- 0 1553 1553"/>
                  <a:gd name="T9" fmla="*/ T8 w 1246"/>
                  <a:gd name="T10" fmla="+- 0 761 761"/>
                  <a:gd name="T11" fmla="*/ 761 h 1443"/>
                  <a:gd name="T12" fmla="+- 0 2731 1553"/>
                  <a:gd name="T13" fmla="*/ T12 w 1246"/>
                  <a:gd name="T14" fmla="+- 0 761 761"/>
                  <a:gd name="T15" fmla="*/ 761 h 1443"/>
                  <a:gd name="T16" fmla="+- 0 2798 1553"/>
                  <a:gd name="T17" fmla="*/ T16 w 1246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46" h="1443">
                    <a:moveTo>
                      <a:pt x="1245" y="1442"/>
                    </a:moveTo>
                    <a:lnTo>
                      <a:pt x="0" y="1442"/>
                    </a:lnTo>
                    <a:lnTo>
                      <a:pt x="0" y="0"/>
                    </a:lnTo>
                    <a:lnTo>
                      <a:pt x="1178" y="0"/>
                    </a:lnTo>
                    <a:lnTo>
                      <a:pt x="1245" y="1442"/>
                    </a:lnTo>
                    <a:close/>
                  </a:path>
                </a:pathLst>
              </a:custGeom>
              <a:solidFill>
                <a:srgbClr val="F483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610120" y="98772"/>
                <a:ext cx="7534275" cy="4236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BÀI LUẬN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 VẤN ĐỀ XÃ HỘI TRONG TÁC PHẨM NGHỆ THUẬT HOẶC TÁC PHẨM VĂN HỌC</a:t>
                </a:r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286603" y="3507475"/>
            <a:ext cx="110671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0220" indent="179705">
              <a:spcBef>
                <a:spcPts val="875"/>
              </a:spcBef>
              <a:spcAft>
                <a:spcPts val="0"/>
              </a:spcAft>
              <a:tabLst>
                <a:tab pos="49085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snag1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2699" y="0"/>
            <a:ext cx="12065569" cy="1127125"/>
            <a:chOff x="13095" y="0"/>
            <a:chExt cx="9144000" cy="844913"/>
          </a:xfrm>
        </p:grpSpPr>
        <p:pic>
          <p:nvPicPr>
            <p:cNvPr id="5" name="Google Shape;490;p47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525" y="225088"/>
              <a:ext cx="1361074" cy="61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3095" y="0"/>
              <a:ext cx="9144000" cy="655982"/>
              <a:chOff x="13095" y="0"/>
              <a:chExt cx="9144000" cy="655982"/>
            </a:xfrm>
          </p:grpSpPr>
          <p:sp>
            <p:nvSpPr>
              <p:cNvPr id="7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815158" y="53551"/>
                <a:ext cx="2389187" cy="291554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" name="Rectangle 2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5" y="0"/>
                <a:ext cx="9144000" cy="489098"/>
              </a:xfrm>
              <a:prstGeom prst="rect">
                <a:avLst/>
              </a:prstGeom>
              <a:solidFill>
                <a:srgbClr val="B1C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419620" y="53551"/>
                <a:ext cx="7737475" cy="512897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10" name="Group 56"/>
              <p:cNvGrpSpPr>
                <a:grpSpLocks/>
              </p:cNvGrpSpPr>
              <p:nvPr/>
            </p:nvGrpSpPr>
            <p:grpSpPr bwMode="auto">
              <a:xfrm>
                <a:off x="1206398" y="39923"/>
                <a:ext cx="404209" cy="616059"/>
                <a:chOff x="908603" y="80216"/>
                <a:chExt cx="538945" cy="676514"/>
              </a:xfrm>
            </p:grpSpPr>
            <p:sp>
              <p:nvSpPr>
                <p:cNvPr id="13" name="Freeform 4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750" y="80806"/>
                  <a:ext cx="311149" cy="675614"/>
                </a:xfrm>
                <a:custGeom>
                  <a:avLst/>
                  <a:gdLst>
                    <a:gd name="T0" fmla="+- 0 3055 3055"/>
                    <a:gd name="T1" fmla="*/ T0 w 430"/>
                    <a:gd name="T2" fmla="+- 0 2450 761"/>
                    <a:gd name="T3" fmla="*/ 2450 h 1690"/>
                    <a:gd name="T4" fmla="+- 0 3086 3055"/>
                    <a:gd name="T5" fmla="*/ T4 w 430"/>
                    <a:gd name="T6" fmla="+- 0 1116 761"/>
                    <a:gd name="T7" fmla="*/ 1116 h 1690"/>
                    <a:gd name="T8" fmla="+- 0 3485 3055"/>
                    <a:gd name="T9" fmla="*/ T8 w 430"/>
                    <a:gd name="T10" fmla="+- 0 761 761"/>
                    <a:gd name="T11" fmla="*/ 761 h 1690"/>
                    <a:gd name="T12" fmla="+- 0 3326 3055"/>
                    <a:gd name="T13" fmla="*/ T12 w 430"/>
                    <a:gd name="T14" fmla="+- 0 2203 761"/>
                    <a:gd name="T15" fmla="*/ 2203 h 1690"/>
                    <a:gd name="T16" fmla="+- 0 3055 3055"/>
                    <a:gd name="T17" fmla="*/ T16 w 430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0" h="1690">
                      <a:moveTo>
                        <a:pt x="0" y="1689"/>
                      </a:moveTo>
                      <a:lnTo>
                        <a:pt x="31" y="355"/>
                      </a:lnTo>
                      <a:lnTo>
                        <a:pt x="430" y="0"/>
                      </a:lnTo>
                      <a:lnTo>
                        <a:pt x="271" y="1442"/>
                      </a:lnTo>
                      <a:lnTo>
                        <a:pt x="0" y="1689"/>
                      </a:lnTo>
                      <a:close/>
                    </a:path>
                  </a:pathLst>
                </a:custGeom>
                <a:solidFill>
                  <a:srgbClr val="FBB6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" name="Freeform 5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66" y="80806"/>
                  <a:ext cx="258233" cy="675614"/>
                </a:xfrm>
                <a:custGeom>
                  <a:avLst/>
                  <a:gdLst>
                    <a:gd name="T0" fmla="+- 0 3055 2731"/>
                    <a:gd name="T1" fmla="*/ T0 w 356"/>
                    <a:gd name="T2" fmla="+- 0 2450 761"/>
                    <a:gd name="T3" fmla="*/ 2450 h 1690"/>
                    <a:gd name="T4" fmla="+- 0 2798 2731"/>
                    <a:gd name="T5" fmla="*/ T4 w 356"/>
                    <a:gd name="T6" fmla="+- 0 2203 761"/>
                    <a:gd name="T7" fmla="*/ 2203 h 1690"/>
                    <a:gd name="T8" fmla="+- 0 2731 2731"/>
                    <a:gd name="T9" fmla="*/ T8 w 356"/>
                    <a:gd name="T10" fmla="+- 0 761 761"/>
                    <a:gd name="T11" fmla="*/ 761 h 1690"/>
                    <a:gd name="T12" fmla="+- 0 3086 2731"/>
                    <a:gd name="T13" fmla="*/ T12 w 356"/>
                    <a:gd name="T14" fmla="+- 0 1116 761"/>
                    <a:gd name="T15" fmla="*/ 1116 h 1690"/>
                    <a:gd name="T16" fmla="+- 0 3055 2731"/>
                    <a:gd name="T17" fmla="*/ T16 w 356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56" h="1690">
                      <a:moveTo>
                        <a:pt x="324" y="1689"/>
                      </a:moveTo>
                      <a:lnTo>
                        <a:pt x="67" y="1442"/>
                      </a:lnTo>
                      <a:lnTo>
                        <a:pt x="0" y="0"/>
                      </a:lnTo>
                      <a:lnTo>
                        <a:pt x="355" y="355"/>
                      </a:lnTo>
                      <a:lnTo>
                        <a:pt x="324" y="1689"/>
                      </a:lnTo>
                      <a:close/>
                    </a:path>
                  </a:pathLst>
                </a:custGeom>
                <a:solidFill>
                  <a:srgbClr val="DB6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1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67145" y="53551"/>
                <a:ext cx="579438" cy="512897"/>
              </a:xfrm>
              <a:custGeom>
                <a:avLst/>
                <a:gdLst>
                  <a:gd name="T0" fmla="+- 0 2798 1553"/>
                  <a:gd name="T1" fmla="*/ T0 w 1246"/>
                  <a:gd name="T2" fmla="+- 0 2203 761"/>
                  <a:gd name="T3" fmla="*/ 2203 h 1443"/>
                  <a:gd name="T4" fmla="+- 0 1553 1553"/>
                  <a:gd name="T5" fmla="*/ T4 w 1246"/>
                  <a:gd name="T6" fmla="+- 0 2203 761"/>
                  <a:gd name="T7" fmla="*/ 2203 h 1443"/>
                  <a:gd name="T8" fmla="+- 0 1553 1553"/>
                  <a:gd name="T9" fmla="*/ T8 w 1246"/>
                  <a:gd name="T10" fmla="+- 0 761 761"/>
                  <a:gd name="T11" fmla="*/ 761 h 1443"/>
                  <a:gd name="T12" fmla="+- 0 2731 1553"/>
                  <a:gd name="T13" fmla="*/ T12 w 1246"/>
                  <a:gd name="T14" fmla="+- 0 761 761"/>
                  <a:gd name="T15" fmla="*/ 761 h 1443"/>
                  <a:gd name="T16" fmla="+- 0 2798 1553"/>
                  <a:gd name="T17" fmla="*/ T16 w 1246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46" h="1443">
                    <a:moveTo>
                      <a:pt x="1245" y="1442"/>
                    </a:moveTo>
                    <a:lnTo>
                      <a:pt x="0" y="1442"/>
                    </a:lnTo>
                    <a:lnTo>
                      <a:pt x="0" y="0"/>
                    </a:lnTo>
                    <a:lnTo>
                      <a:pt x="1178" y="0"/>
                    </a:lnTo>
                    <a:lnTo>
                      <a:pt x="1245" y="1442"/>
                    </a:lnTo>
                    <a:close/>
                  </a:path>
                </a:pathLst>
              </a:custGeom>
              <a:solidFill>
                <a:srgbClr val="F483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610120" y="98772"/>
                <a:ext cx="7534275" cy="4236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BÀI LUẬN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 VẤN ĐỀ XÃ HỘI TRONG TÁC PHẨM NGHỆ THUẬT HOẶC TÁC PHẨM VĂN HỌC</a:t>
                </a:r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646445"/>
              </p:ext>
            </p:extLst>
          </p:nvPr>
        </p:nvGraphicFramePr>
        <p:xfrm>
          <a:off x="12700" y="755652"/>
          <a:ext cx="12065568" cy="6208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7932"/>
                <a:gridCol w="5227512"/>
                <a:gridCol w="5780124"/>
              </a:tblGrid>
              <a:tr h="1313686">
                <a:tc>
                  <a:txBody>
                    <a:bodyPr/>
                    <a:lstStyle/>
                    <a:p>
                      <a:pPr marL="114300" indent="179705">
                        <a:spcBef>
                          <a:spcPts val="875"/>
                        </a:spcBef>
                        <a:spcAft>
                          <a:spcPts val="0"/>
                        </a:spcAft>
                        <a:tabLst>
                          <a:tab pos="49085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179705">
                        <a:spcBef>
                          <a:spcPts val="875"/>
                        </a:spcBef>
                        <a:spcAft>
                          <a:spcPts val="0"/>
                        </a:spcAft>
                        <a:tabLst>
                          <a:tab pos="49085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VBNL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79375" indent="179705">
                        <a:spcBef>
                          <a:spcPts val="875"/>
                        </a:spcBef>
                        <a:spcAft>
                          <a:spcPts val="0"/>
                        </a:spcAft>
                        <a:tabLst>
                          <a:tab pos="49085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VBNL vấn đề XH trong tp nghệ thuật hoặc tpVH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34835">
                <a:tc>
                  <a:txBody>
                    <a:bodyPr/>
                    <a:lstStyle/>
                    <a:p>
                      <a:pPr marL="114300" indent="179705">
                        <a:spcBef>
                          <a:spcPts val="875"/>
                        </a:spcBef>
                        <a:spcAft>
                          <a:spcPts val="0"/>
                        </a:spcAft>
                        <a:tabLst>
                          <a:tab pos="49085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179705">
                        <a:spcBef>
                          <a:spcPts val="875"/>
                        </a:spcBef>
                        <a:spcAft>
                          <a:spcPts val="0"/>
                        </a:spcAft>
                        <a:tabLst>
                          <a:tab pos="49085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79375" indent="179705">
                        <a:spcBef>
                          <a:spcPts val="875"/>
                        </a:spcBef>
                        <a:spcAft>
                          <a:spcPts val="0"/>
                        </a:spcAft>
                        <a:tabLst>
                          <a:tab pos="49085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4725">
                <a:tc>
                  <a:txBody>
                    <a:bodyPr/>
                    <a:lstStyle/>
                    <a:p>
                      <a:pPr marL="114300" indent="179705">
                        <a:spcBef>
                          <a:spcPts val="875"/>
                        </a:spcBef>
                        <a:spcAft>
                          <a:spcPts val="0"/>
                        </a:spcAft>
                        <a:tabLst>
                          <a:tab pos="49085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179705">
                        <a:spcBef>
                          <a:spcPts val="875"/>
                        </a:spcBef>
                        <a:spcAft>
                          <a:spcPts val="0"/>
                        </a:spcAft>
                        <a:tabLst>
                          <a:tab pos="49085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XH;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snag1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79375" indent="179705">
                        <a:spcBef>
                          <a:spcPts val="875"/>
                        </a:spcBef>
                        <a:spcAft>
                          <a:spcPts val="0"/>
                        </a:spcAft>
                        <a:tabLst>
                          <a:tab pos="49085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tpVH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34835">
                <a:tc>
                  <a:txBody>
                    <a:bodyPr/>
                    <a:lstStyle/>
                    <a:p>
                      <a:pPr marL="114300" indent="179705">
                        <a:spcBef>
                          <a:spcPts val="875"/>
                        </a:spcBef>
                        <a:spcAft>
                          <a:spcPts val="0"/>
                        </a:spcAft>
                        <a:tabLst>
                          <a:tab pos="49085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179705">
                        <a:spcBef>
                          <a:spcPts val="875"/>
                        </a:spcBef>
                        <a:spcAft>
                          <a:spcPts val="0"/>
                        </a:spcAft>
                        <a:tabLst>
                          <a:tab pos="49085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 định quan điểm người viết; Đưa ra đề xuất, giải pháp phù hợp.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79375" indent="179705">
                        <a:spcBef>
                          <a:spcPts val="875"/>
                        </a:spcBef>
                        <a:spcAft>
                          <a:spcPts val="0"/>
                        </a:spcAft>
                        <a:tabLst>
                          <a:tab pos="49085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0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2177"/>
            <a:ext cx="10515600" cy="84518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NGỮ LIỆU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" y="1873887"/>
            <a:ext cx="12065569" cy="4755513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(2a - 2b)</a:t>
            </a:r>
          </a:p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dó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",...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12699" y="0"/>
            <a:ext cx="12065569" cy="1127125"/>
            <a:chOff x="13095" y="0"/>
            <a:chExt cx="9144000" cy="844913"/>
          </a:xfrm>
        </p:grpSpPr>
        <p:pic>
          <p:nvPicPr>
            <p:cNvPr id="6" name="Google Shape;490;p47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525" y="225088"/>
              <a:ext cx="1361074" cy="61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13095" y="0"/>
              <a:ext cx="9144000" cy="655982"/>
              <a:chOff x="13095" y="0"/>
              <a:chExt cx="9144000" cy="655982"/>
            </a:xfrm>
          </p:grpSpPr>
          <p:sp>
            <p:nvSpPr>
              <p:cNvPr id="8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815158" y="53551"/>
                <a:ext cx="2389187" cy="291554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" name="Rectangle 2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5" y="0"/>
                <a:ext cx="9144000" cy="489098"/>
              </a:xfrm>
              <a:prstGeom prst="rect">
                <a:avLst/>
              </a:prstGeom>
              <a:solidFill>
                <a:srgbClr val="B1C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419620" y="53551"/>
                <a:ext cx="7737475" cy="512897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11" name="Group 56"/>
              <p:cNvGrpSpPr>
                <a:grpSpLocks/>
              </p:cNvGrpSpPr>
              <p:nvPr/>
            </p:nvGrpSpPr>
            <p:grpSpPr bwMode="auto">
              <a:xfrm>
                <a:off x="1206398" y="39923"/>
                <a:ext cx="404209" cy="616059"/>
                <a:chOff x="908603" y="80216"/>
                <a:chExt cx="538945" cy="676514"/>
              </a:xfrm>
            </p:grpSpPr>
            <p:sp>
              <p:nvSpPr>
                <p:cNvPr id="14" name="Freeform 4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750" y="80806"/>
                  <a:ext cx="311149" cy="675614"/>
                </a:xfrm>
                <a:custGeom>
                  <a:avLst/>
                  <a:gdLst>
                    <a:gd name="T0" fmla="+- 0 3055 3055"/>
                    <a:gd name="T1" fmla="*/ T0 w 430"/>
                    <a:gd name="T2" fmla="+- 0 2450 761"/>
                    <a:gd name="T3" fmla="*/ 2450 h 1690"/>
                    <a:gd name="T4" fmla="+- 0 3086 3055"/>
                    <a:gd name="T5" fmla="*/ T4 w 430"/>
                    <a:gd name="T6" fmla="+- 0 1116 761"/>
                    <a:gd name="T7" fmla="*/ 1116 h 1690"/>
                    <a:gd name="T8" fmla="+- 0 3485 3055"/>
                    <a:gd name="T9" fmla="*/ T8 w 430"/>
                    <a:gd name="T10" fmla="+- 0 761 761"/>
                    <a:gd name="T11" fmla="*/ 761 h 1690"/>
                    <a:gd name="T12" fmla="+- 0 3326 3055"/>
                    <a:gd name="T13" fmla="*/ T12 w 430"/>
                    <a:gd name="T14" fmla="+- 0 2203 761"/>
                    <a:gd name="T15" fmla="*/ 2203 h 1690"/>
                    <a:gd name="T16" fmla="+- 0 3055 3055"/>
                    <a:gd name="T17" fmla="*/ T16 w 430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0" h="1690">
                      <a:moveTo>
                        <a:pt x="0" y="1689"/>
                      </a:moveTo>
                      <a:lnTo>
                        <a:pt x="31" y="355"/>
                      </a:lnTo>
                      <a:lnTo>
                        <a:pt x="430" y="0"/>
                      </a:lnTo>
                      <a:lnTo>
                        <a:pt x="271" y="1442"/>
                      </a:lnTo>
                      <a:lnTo>
                        <a:pt x="0" y="1689"/>
                      </a:lnTo>
                      <a:close/>
                    </a:path>
                  </a:pathLst>
                </a:custGeom>
                <a:solidFill>
                  <a:srgbClr val="FBB6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" name="Freeform 5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66" y="80806"/>
                  <a:ext cx="258233" cy="675614"/>
                </a:xfrm>
                <a:custGeom>
                  <a:avLst/>
                  <a:gdLst>
                    <a:gd name="T0" fmla="+- 0 3055 2731"/>
                    <a:gd name="T1" fmla="*/ T0 w 356"/>
                    <a:gd name="T2" fmla="+- 0 2450 761"/>
                    <a:gd name="T3" fmla="*/ 2450 h 1690"/>
                    <a:gd name="T4" fmla="+- 0 2798 2731"/>
                    <a:gd name="T5" fmla="*/ T4 w 356"/>
                    <a:gd name="T6" fmla="+- 0 2203 761"/>
                    <a:gd name="T7" fmla="*/ 2203 h 1690"/>
                    <a:gd name="T8" fmla="+- 0 2731 2731"/>
                    <a:gd name="T9" fmla="*/ T8 w 356"/>
                    <a:gd name="T10" fmla="+- 0 761 761"/>
                    <a:gd name="T11" fmla="*/ 761 h 1690"/>
                    <a:gd name="T12" fmla="+- 0 3086 2731"/>
                    <a:gd name="T13" fmla="*/ T12 w 356"/>
                    <a:gd name="T14" fmla="+- 0 1116 761"/>
                    <a:gd name="T15" fmla="*/ 1116 h 1690"/>
                    <a:gd name="T16" fmla="+- 0 3055 2731"/>
                    <a:gd name="T17" fmla="*/ T16 w 356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56" h="1690">
                      <a:moveTo>
                        <a:pt x="324" y="1689"/>
                      </a:moveTo>
                      <a:lnTo>
                        <a:pt x="67" y="1442"/>
                      </a:lnTo>
                      <a:lnTo>
                        <a:pt x="0" y="0"/>
                      </a:lnTo>
                      <a:lnTo>
                        <a:pt x="355" y="355"/>
                      </a:lnTo>
                      <a:lnTo>
                        <a:pt x="324" y="1689"/>
                      </a:lnTo>
                      <a:close/>
                    </a:path>
                  </a:pathLst>
                </a:custGeom>
                <a:solidFill>
                  <a:srgbClr val="DB6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2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67145" y="53551"/>
                <a:ext cx="579438" cy="512897"/>
              </a:xfrm>
              <a:custGeom>
                <a:avLst/>
                <a:gdLst>
                  <a:gd name="T0" fmla="+- 0 2798 1553"/>
                  <a:gd name="T1" fmla="*/ T0 w 1246"/>
                  <a:gd name="T2" fmla="+- 0 2203 761"/>
                  <a:gd name="T3" fmla="*/ 2203 h 1443"/>
                  <a:gd name="T4" fmla="+- 0 1553 1553"/>
                  <a:gd name="T5" fmla="*/ T4 w 1246"/>
                  <a:gd name="T6" fmla="+- 0 2203 761"/>
                  <a:gd name="T7" fmla="*/ 2203 h 1443"/>
                  <a:gd name="T8" fmla="+- 0 1553 1553"/>
                  <a:gd name="T9" fmla="*/ T8 w 1246"/>
                  <a:gd name="T10" fmla="+- 0 761 761"/>
                  <a:gd name="T11" fmla="*/ 761 h 1443"/>
                  <a:gd name="T12" fmla="+- 0 2731 1553"/>
                  <a:gd name="T13" fmla="*/ T12 w 1246"/>
                  <a:gd name="T14" fmla="+- 0 761 761"/>
                  <a:gd name="T15" fmla="*/ 761 h 1443"/>
                  <a:gd name="T16" fmla="+- 0 2798 1553"/>
                  <a:gd name="T17" fmla="*/ T16 w 1246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46" h="1443">
                    <a:moveTo>
                      <a:pt x="1245" y="1442"/>
                    </a:moveTo>
                    <a:lnTo>
                      <a:pt x="0" y="1442"/>
                    </a:lnTo>
                    <a:lnTo>
                      <a:pt x="0" y="0"/>
                    </a:lnTo>
                    <a:lnTo>
                      <a:pt x="1178" y="0"/>
                    </a:lnTo>
                    <a:lnTo>
                      <a:pt x="1245" y="1442"/>
                    </a:lnTo>
                    <a:close/>
                  </a:path>
                </a:pathLst>
              </a:custGeom>
              <a:solidFill>
                <a:srgbClr val="F483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610120" y="98772"/>
                <a:ext cx="7534275" cy="4236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BÀI LUẬN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 VẤN ĐỀ XÃ HỘI TRONG TÁC PHẨM NGHỆ THUẬT HOẶC TÁC PHẨM VĂN HỌC</a:t>
                </a:r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24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LIỆU 1: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/>
              <a:t>Câu</a:t>
            </a:r>
            <a:r>
              <a:rPr lang="en-US" b="1" dirty="0"/>
              <a:t> 3: 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.</a:t>
            </a:r>
          </a:p>
          <a:p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: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,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đắc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điệp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,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khát</a:t>
            </a:r>
            <a:r>
              <a:rPr lang="en-US" dirty="0"/>
              <a:t> </a:t>
            </a:r>
            <a:r>
              <a:rPr lang="en-US" dirty="0" err="1"/>
              <a:t>vọng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,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buông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thù</a:t>
            </a:r>
            <a:r>
              <a:rPr lang="en-US" dirty="0"/>
              <a:t> </a:t>
            </a:r>
            <a:r>
              <a:rPr lang="en-US" dirty="0" err="1"/>
              <a:t>hận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ngời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,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.</a:t>
            </a:r>
          </a:p>
          <a:p>
            <a:r>
              <a:rPr lang="en-US" b="1" dirty="0" err="1"/>
              <a:t>Câu</a:t>
            </a:r>
            <a:r>
              <a:rPr lang="en-US" b="1" dirty="0"/>
              <a:t> 4:</a:t>
            </a:r>
            <a:r>
              <a:rPr lang="en-US" dirty="0"/>
              <a:t> 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,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lẽ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lẽ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trích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minh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lẽ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2699" y="0"/>
            <a:ext cx="12065569" cy="1127125"/>
            <a:chOff x="13095" y="0"/>
            <a:chExt cx="9144000" cy="844913"/>
          </a:xfrm>
        </p:grpSpPr>
        <p:pic>
          <p:nvPicPr>
            <p:cNvPr id="5" name="Google Shape;490;p47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525" y="225088"/>
              <a:ext cx="1361074" cy="61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3095" y="0"/>
              <a:ext cx="9144000" cy="655982"/>
              <a:chOff x="13095" y="0"/>
              <a:chExt cx="9144000" cy="655982"/>
            </a:xfrm>
          </p:grpSpPr>
          <p:sp>
            <p:nvSpPr>
              <p:cNvPr id="7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815158" y="53551"/>
                <a:ext cx="2389187" cy="291554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" name="Rectangle 2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5" y="0"/>
                <a:ext cx="9144000" cy="489098"/>
              </a:xfrm>
              <a:prstGeom prst="rect">
                <a:avLst/>
              </a:prstGeom>
              <a:solidFill>
                <a:srgbClr val="B1C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419620" y="53551"/>
                <a:ext cx="7737475" cy="512897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10" name="Group 56"/>
              <p:cNvGrpSpPr>
                <a:grpSpLocks/>
              </p:cNvGrpSpPr>
              <p:nvPr/>
            </p:nvGrpSpPr>
            <p:grpSpPr bwMode="auto">
              <a:xfrm>
                <a:off x="1206398" y="39923"/>
                <a:ext cx="404209" cy="616059"/>
                <a:chOff x="908603" y="80216"/>
                <a:chExt cx="538945" cy="676514"/>
              </a:xfrm>
            </p:grpSpPr>
            <p:sp>
              <p:nvSpPr>
                <p:cNvPr id="13" name="Freeform 4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750" y="80806"/>
                  <a:ext cx="311149" cy="675614"/>
                </a:xfrm>
                <a:custGeom>
                  <a:avLst/>
                  <a:gdLst>
                    <a:gd name="T0" fmla="+- 0 3055 3055"/>
                    <a:gd name="T1" fmla="*/ T0 w 430"/>
                    <a:gd name="T2" fmla="+- 0 2450 761"/>
                    <a:gd name="T3" fmla="*/ 2450 h 1690"/>
                    <a:gd name="T4" fmla="+- 0 3086 3055"/>
                    <a:gd name="T5" fmla="*/ T4 w 430"/>
                    <a:gd name="T6" fmla="+- 0 1116 761"/>
                    <a:gd name="T7" fmla="*/ 1116 h 1690"/>
                    <a:gd name="T8" fmla="+- 0 3485 3055"/>
                    <a:gd name="T9" fmla="*/ T8 w 430"/>
                    <a:gd name="T10" fmla="+- 0 761 761"/>
                    <a:gd name="T11" fmla="*/ 761 h 1690"/>
                    <a:gd name="T12" fmla="+- 0 3326 3055"/>
                    <a:gd name="T13" fmla="*/ T12 w 430"/>
                    <a:gd name="T14" fmla="+- 0 2203 761"/>
                    <a:gd name="T15" fmla="*/ 2203 h 1690"/>
                    <a:gd name="T16" fmla="+- 0 3055 3055"/>
                    <a:gd name="T17" fmla="*/ T16 w 430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0" h="1690">
                      <a:moveTo>
                        <a:pt x="0" y="1689"/>
                      </a:moveTo>
                      <a:lnTo>
                        <a:pt x="31" y="355"/>
                      </a:lnTo>
                      <a:lnTo>
                        <a:pt x="430" y="0"/>
                      </a:lnTo>
                      <a:lnTo>
                        <a:pt x="271" y="1442"/>
                      </a:lnTo>
                      <a:lnTo>
                        <a:pt x="0" y="1689"/>
                      </a:lnTo>
                      <a:close/>
                    </a:path>
                  </a:pathLst>
                </a:custGeom>
                <a:solidFill>
                  <a:srgbClr val="FBB6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" name="Freeform 5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66" y="80806"/>
                  <a:ext cx="258233" cy="675614"/>
                </a:xfrm>
                <a:custGeom>
                  <a:avLst/>
                  <a:gdLst>
                    <a:gd name="T0" fmla="+- 0 3055 2731"/>
                    <a:gd name="T1" fmla="*/ T0 w 356"/>
                    <a:gd name="T2" fmla="+- 0 2450 761"/>
                    <a:gd name="T3" fmla="*/ 2450 h 1690"/>
                    <a:gd name="T4" fmla="+- 0 2798 2731"/>
                    <a:gd name="T5" fmla="*/ T4 w 356"/>
                    <a:gd name="T6" fmla="+- 0 2203 761"/>
                    <a:gd name="T7" fmla="*/ 2203 h 1690"/>
                    <a:gd name="T8" fmla="+- 0 2731 2731"/>
                    <a:gd name="T9" fmla="*/ T8 w 356"/>
                    <a:gd name="T10" fmla="+- 0 761 761"/>
                    <a:gd name="T11" fmla="*/ 761 h 1690"/>
                    <a:gd name="T12" fmla="+- 0 3086 2731"/>
                    <a:gd name="T13" fmla="*/ T12 w 356"/>
                    <a:gd name="T14" fmla="+- 0 1116 761"/>
                    <a:gd name="T15" fmla="*/ 1116 h 1690"/>
                    <a:gd name="T16" fmla="+- 0 3055 2731"/>
                    <a:gd name="T17" fmla="*/ T16 w 356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56" h="1690">
                      <a:moveTo>
                        <a:pt x="324" y="1689"/>
                      </a:moveTo>
                      <a:lnTo>
                        <a:pt x="67" y="1442"/>
                      </a:lnTo>
                      <a:lnTo>
                        <a:pt x="0" y="0"/>
                      </a:lnTo>
                      <a:lnTo>
                        <a:pt x="355" y="355"/>
                      </a:lnTo>
                      <a:lnTo>
                        <a:pt x="324" y="1689"/>
                      </a:lnTo>
                      <a:close/>
                    </a:path>
                  </a:pathLst>
                </a:custGeom>
                <a:solidFill>
                  <a:srgbClr val="DB6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1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67145" y="53551"/>
                <a:ext cx="579438" cy="512897"/>
              </a:xfrm>
              <a:custGeom>
                <a:avLst/>
                <a:gdLst>
                  <a:gd name="T0" fmla="+- 0 2798 1553"/>
                  <a:gd name="T1" fmla="*/ T0 w 1246"/>
                  <a:gd name="T2" fmla="+- 0 2203 761"/>
                  <a:gd name="T3" fmla="*/ 2203 h 1443"/>
                  <a:gd name="T4" fmla="+- 0 1553 1553"/>
                  <a:gd name="T5" fmla="*/ T4 w 1246"/>
                  <a:gd name="T6" fmla="+- 0 2203 761"/>
                  <a:gd name="T7" fmla="*/ 2203 h 1443"/>
                  <a:gd name="T8" fmla="+- 0 1553 1553"/>
                  <a:gd name="T9" fmla="*/ T8 w 1246"/>
                  <a:gd name="T10" fmla="+- 0 761 761"/>
                  <a:gd name="T11" fmla="*/ 761 h 1443"/>
                  <a:gd name="T12" fmla="+- 0 2731 1553"/>
                  <a:gd name="T13" fmla="*/ T12 w 1246"/>
                  <a:gd name="T14" fmla="+- 0 761 761"/>
                  <a:gd name="T15" fmla="*/ 761 h 1443"/>
                  <a:gd name="T16" fmla="+- 0 2798 1553"/>
                  <a:gd name="T17" fmla="*/ T16 w 1246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46" h="1443">
                    <a:moveTo>
                      <a:pt x="1245" y="1442"/>
                    </a:moveTo>
                    <a:lnTo>
                      <a:pt x="0" y="1442"/>
                    </a:lnTo>
                    <a:lnTo>
                      <a:pt x="0" y="0"/>
                    </a:lnTo>
                    <a:lnTo>
                      <a:pt x="1178" y="0"/>
                    </a:lnTo>
                    <a:lnTo>
                      <a:pt x="1245" y="1442"/>
                    </a:lnTo>
                    <a:close/>
                  </a:path>
                </a:pathLst>
              </a:custGeom>
              <a:solidFill>
                <a:srgbClr val="F483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610120" y="98772"/>
                <a:ext cx="7534275" cy="4236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BÀI LUẬN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 VẤN ĐỀ XÃ HỘI TRONG TÁC PHẨM NGHỆ THUẬT HOẶC TÁC PHẨM VĂN HỌC</a:t>
                </a:r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792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Câu</a:t>
            </a:r>
            <a:r>
              <a:rPr lang="en-US" b="1" dirty="0"/>
              <a:t> 5: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vi,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,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NL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XH.</a:t>
            </a:r>
          </a:p>
          <a:p>
            <a:r>
              <a:rPr lang="en-US" dirty="0"/>
              <a:t> +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: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, </a:t>
            </a:r>
            <a:r>
              <a:rPr lang="en-US" dirty="0" err="1"/>
              <a:t>phạm</a:t>
            </a:r>
            <a:r>
              <a:rPr lang="en-US" dirty="0"/>
              <a:t> vi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XH.</a:t>
            </a:r>
          </a:p>
          <a:p>
            <a:endParaRPr lang="en-US" dirty="0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2699" y="0"/>
            <a:ext cx="12065569" cy="1127125"/>
            <a:chOff x="13095" y="0"/>
            <a:chExt cx="9144000" cy="844913"/>
          </a:xfrm>
        </p:grpSpPr>
        <p:pic>
          <p:nvPicPr>
            <p:cNvPr id="5" name="Google Shape;490;p47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525" y="225088"/>
              <a:ext cx="1361074" cy="61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3095" y="0"/>
              <a:ext cx="9144000" cy="655982"/>
              <a:chOff x="13095" y="0"/>
              <a:chExt cx="9144000" cy="655982"/>
            </a:xfrm>
          </p:grpSpPr>
          <p:sp>
            <p:nvSpPr>
              <p:cNvPr id="7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815158" y="53551"/>
                <a:ext cx="2389187" cy="291554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" name="Rectangle 2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5" y="0"/>
                <a:ext cx="9144000" cy="489098"/>
              </a:xfrm>
              <a:prstGeom prst="rect">
                <a:avLst/>
              </a:prstGeom>
              <a:solidFill>
                <a:srgbClr val="B1C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419620" y="53551"/>
                <a:ext cx="7737475" cy="512897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10" name="Group 56"/>
              <p:cNvGrpSpPr>
                <a:grpSpLocks/>
              </p:cNvGrpSpPr>
              <p:nvPr/>
            </p:nvGrpSpPr>
            <p:grpSpPr bwMode="auto">
              <a:xfrm>
                <a:off x="1206398" y="39923"/>
                <a:ext cx="404209" cy="616059"/>
                <a:chOff x="908603" y="80216"/>
                <a:chExt cx="538945" cy="676514"/>
              </a:xfrm>
            </p:grpSpPr>
            <p:sp>
              <p:nvSpPr>
                <p:cNvPr id="13" name="Freeform 4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750" y="80806"/>
                  <a:ext cx="311149" cy="675614"/>
                </a:xfrm>
                <a:custGeom>
                  <a:avLst/>
                  <a:gdLst>
                    <a:gd name="T0" fmla="+- 0 3055 3055"/>
                    <a:gd name="T1" fmla="*/ T0 w 430"/>
                    <a:gd name="T2" fmla="+- 0 2450 761"/>
                    <a:gd name="T3" fmla="*/ 2450 h 1690"/>
                    <a:gd name="T4" fmla="+- 0 3086 3055"/>
                    <a:gd name="T5" fmla="*/ T4 w 430"/>
                    <a:gd name="T6" fmla="+- 0 1116 761"/>
                    <a:gd name="T7" fmla="*/ 1116 h 1690"/>
                    <a:gd name="T8" fmla="+- 0 3485 3055"/>
                    <a:gd name="T9" fmla="*/ T8 w 430"/>
                    <a:gd name="T10" fmla="+- 0 761 761"/>
                    <a:gd name="T11" fmla="*/ 761 h 1690"/>
                    <a:gd name="T12" fmla="+- 0 3326 3055"/>
                    <a:gd name="T13" fmla="*/ T12 w 430"/>
                    <a:gd name="T14" fmla="+- 0 2203 761"/>
                    <a:gd name="T15" fmla="*/ 2203 h 1690"/>
                    <a:gd name="T16" fmla="+- 0 3055 3055"/>
                    <a:gd name="T17" fmla="*/ T16 w 430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0" h="1690">
                      <a:moveTo>
                        <a:pt x="0" y="1689"/>
                      </a:moveTo>
                      <a:lnTo>
                        <a:pt x="31" y="355"/>
                      </a:lnTo>
                      <a:lnTo>
                        <a:pt x="430" y="0"/>
                      </a:lnTo>
                      <a:lnTo>
                        <a:pt x="271" y="1442"/>
                      </a:lnTo>
                      <a:lnTo>
                        <a:pt x="0" y="1689"/>
                      </a:lnTo>
                      <a:close/>
                    </a:path>
                  </a:pathLst>
                </a:custGeom>
                <a:solidFill>
                  <a:srgbClr val="FBB6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" name="Freeform 5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66" y="80806"/>
                  <a:ext cx="258233" cy="675614"/>
                </a:xfrm>
                <a:custGeom>
                  <a:avLst/>
                  <a:gdLst>
                    <a:gd name="T0" fmla="+- 0 3055 2731"/>
                    <a:gd name="T1" fmla="*/ T0 w 356"/>
                    <a:gd name="T2" fmla="+- 0 2450 761"/>
                    <a:gd name="T3" fmla="*/ 2450 h 1690"/>
                    <a:gd name="T4" fmla="+- 0 2798 2731"/>
                    <a:gd name="T5" fmla="*/ T4 w 356"/>
                    <a:gd name="T6" fmla="+- 0 2203 761"/>
                    <a:gd name="T7" fmla="*/ 2203 h 1690"/>
                    <a:gd name="T8" fmla="+- 0 2731 2731"/>
                    <a:gd name="T9" fmla="*/ T8 w 356"/>
                    <a:gd name="T10" fmla="+- 0 761 761"/>
                    <a:gd name="T11" fmla="*/ 761 h 1690"/>
                    <a:gd name="T12" fmla="+- 0 3086 2731"/>
                    <a:gd name="T13" fmla="*/ T12 w 356"/>
                    <a:gd name="T14" fmla="+- 0 1116 761"/>
                    <a:gd name="T15" fmla="*/ 1116 h 1690"/>
                    <a:gd name="T16" fmla="+- 0 3055 2731"/>
                    <a:gd name="T17" fmla="*/ T16 w 356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56" h="1690">
                      <a:moveTo>
                        <a:pt x="324" y="1689"/>
                      </a:moveTo>
                      <a:lnTo>
                        <a:pt x="67" y="1442"/>
                      </a:lnTo>
                      <a:lnTo>
                        <a:pt x="0" y="0"/>
                      </a:lnTo>
                      <a:lnTo>
                        <a:pt x="355" y="355"/>
                      </a:lnTo>
                      <a:lnTo>
                        <a:pt x="324" y="1689"/>
                      </a:lnTo>
                      <a:close/>
                    </a:path>
                  </a:pathLst>
                </a:custGeom>
                <a:solidFill>
                  <a:srgbClr val="DB6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1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67145" y="53551"/>
                <a:ext cx="579438" cy="512897"/>
              </a:xfrm>
              <a:custGeom>
                <a:avLst/>
                <a:gdLst>
                  <a:gd name="T0" fmla="+- 0 2798 1553"/>
                  <a:gd name="T1" fmla="*/ T0 w 1246"/>
                  <a:gd name="T2" fmla="+- 0 2203 761"/>
                  <a:gd name="T3" fmla="*/ 2203 h 1443"/>
                  <a:gd name="T4" fmla="+- 0 1553 1553"/>
                  <a:gd name="T5" fmla="*/ T4 w 1246"/>
                  <a:gd name="T6" fmla="+- 0 2203 761"/>
                  <a:gd name="T7" fmla="*/ 2203 h 1443"/>
                  <a:gd name="T8" fmla="+- 0 1553 1553"/>
                  <a:gd name="T9" fmla="*/ T8 w 1246"/>
                  <a:gd name="T10" fmla="+- 0 761 761"/>
                  <a:gd name="T11" fmla="*/ 761 h 1443"/>
                  <a:gd name="T12" fmla="+- 0 2731 1553"/>
                  <a:gd name="T13" fmla="*/ T12 w 1246"/>
                  <a:gd name="T14" fmla="+- 0 761 761"/>
                  <a:gd name="T15" fmla="*/ 761 h 1443"/>
                  <a:gd name="T16" fmla="+- 0 2798 1553"/>
                  <a:gd name="T17" fmla="*/ T16 w 1246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46" h="1443">
                    <a:moveTo>
                      <a:pt x="1245" y="1442"/>
                    </a:moveTo>
                    <a:lnTo>
                      <a:pt x="0" y="1442"/>
                    </a:lnTo>
                    <a:lnTo>
                      <a:pt x="0" y="0"/>
                    </a:lnTo>
                    <a:lnTo>
                      <a:pt x="1178" y="0"/>
                    </a:lnTo>
                    <a:lnTo>
                      <a:pt x="1245" y="1442"/>
                    </a:lnTo>
                    <a:close/>
                  </a:path>
                </a:pathLst>
              </a:custGeom>
              <a:solidFill>
                <a:srgbClr val="F483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610120" y="98772"/>
                <a:ext cx="7534275" cy="4236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BÀI LUẬN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 VẤN ĐỀ XÃ HỘI TRONG TÁC PHẨM NGHỆ THUẬT HOẶC TÁC PHẨM VĂN HỌC</a:t>
                </a:r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493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425258"/>
              </p:ext>
            </p:extLst>
          </p:nvPr>
        </p:nvGraphicFramePr>
        <p:xfrm>
          <a:off x="12699" y="874714"/>
          <a:ext cx="12179302" cy="5789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8726"/>
                <a:gridCol w="3712630"/>
                <a:gridCol w="4757946"/>
              </a:tblGrid>
              <a:tr h="2257386">
                <a:tc>
                  <a:txBody>
                    <a:bodyPr/>
                    <a:lstStyle/>
                    <a:p>
                      <a:pPr marL="114300" indent="179705">
                        <a:lnSpc>
                          <a:spcPct val="122000"/>
                        </a:lnSpc>
                        <a:spcBef>
                          <a:spcPts val="920"/>
                        </a:spcBef>
                        <a:spcAft>
                          <a:spcPts val="0"/>
                        </a:spcAft>
                        <a:tabLst>
                          <a:tab pos="418465" algn="l"/>
                        </a:tabLs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179705">
                        <a:lnSpc>
                          <a:spcPct val="122000"/>
                        </a:lnSpc>
                        <a:spcBef>
                          <a:spcPts val="920"/>
                        </a:spcBef>
                        <a:spcAft>
                          <a:spcPts val="0"/>
                        </a:spcAft>
                        <a:tabLst>
                          <a:tab pos="418465" algn="l"/>
                        </a:tabLs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VBNL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179705">
                        <a:lnSpc>
                          <a:spcPct val="122000"/>
                        </a:lnSpc>
                        <a:spcBef>
                          <a:spcPts val="920"/>
                        </a:spcBef>
                        <a:spcAft>
                          <a:spcPts val="0"/>
                        </a:spcAft>
                        <a:tabLst>
                          <a:tab pos="418465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VBNL về 1 vấn đề XH trong tác phẩm nghệ thuật hoặc tác phẩm văn học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80070">
                <a:tc>
                  <a:txBody>
                    <a:bodyPr/>
                    <a:lstStyle/>
                    <a:p>
                      <a:pPr marL="114300" indent="179705">
                        <a:lnSpc>
                          <a:spcPct val="122000"/>
                        </a:lnSpc>
                        <a:spcBef>
                          <a:spcPts val="920"/>
                        </a:spcBef>
                        <a:spcAft>
                          <a:spcPts val="0"/>
                        </a:spcAft>
                        <a:tabLst>
                          <a:tab pos="418465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đối tượng, phạm vi NL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179705">
                        <a:lnSpc>
                          <a:spcPct val="122000"/>
                        </a:lnSpc>
                        <a:spcBef>
                          <a:spcPts val="920"/>
                        </a:spcBef>
                        <a:spcAft>
                          <a:spcPts val="0"/>
                        </a:spcAft>
                        <a:tabLst>
                          <a:tab pos="418465" algn="l"/>
                        </a:tabLs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tiễn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XH.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179705">
                        <a:lnSpc>
                          <a:spcPct val="122000"/>
                        </a:lnSpc>
                        <a:spcBef>
                          <a:spcPts val="920"/>
                        </a:spcBef>
                        <a:spcAft>
                          <a:spcPts val="0"/>
                        </a:spcAft>
                        <a:tabLst>
                          <a:tab pos="418465" algn="l"/>
                        </a:tabLs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XH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80070">
                <a:tc>
                  <a:txBody>
                    <a:bodyPr/>
                    <a:lstStyle/>
                    <a:p>
                      <a:pPr marL="114300" indent="179705">
                        <a:lnSpc>
                          <a:spcPct val="122000"/>
                        </a:lnSpc>
                        <a:spcBef>
                          <a:spcPts val="920"/>
                        </a:spcBef>
                        <a:spcAft>
                          <a:spcPts val="0"/>
                        </a:spcAft>
                        <a:tabLst>
                          <a:tab pos="418465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việc sử dụng bằng chứng trong NL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179705">
                        <a:lnSpc>
                          <a:spcPct val="122000"/>
                        </a:lnSpc>
                        <a:spcBef>
                          <a:spcPts val="920"/>
                        </a:spcBef>
                        <a:spcAft>
                          <a:spcPts val="0"/>
                        </a:spcAft>
                        <a:tabLst>
                          <a:tab pos="418465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 từ thực tế đời sống, người thật, việc thật.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179705">
                        <a:lnSpc>
                          <a:spcPct val="122000"/>
                        </a:lnSpc>
                        <a:spcBef>
                          <a:spcPts val="920"/>
                        </a:spcBef>
                        <a:spcAft>
                          <a:spcPts val="0"/>
                        </a:spcAft>
                        <a:tabLst>
                          <a:tab pos="418465" algn="l"/>
                        </a:tabLs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2699" y="0"/>
            <a:ext cx="12065569" cy="1127125"/>
            <a:chOff x="13095" y="0"/>
            <a:chExt cx="9144000" cy="844913"/>
          </a:xfrm>
        </p:grpSpPr>
        <p:pic>
          <p:nvPicPr>
            <p:cNvPr id="5" name="Google Shape;490;p47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525" y="225088"/>
              <a:ext cx="1361074" cy="61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3095" y="0"/>
              <a:ext cx="9144000" cy="655982"/>
              <a:chOff x="13095" y="0"/>
              <a:chExt cx="9144000" cy="655982"/>
            </a:xfrm>
          </p:grpSpPr>
          <p:sp>
            <p:nvSpPr>
              <p:cNvPr id="7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815158" y="53551"/>
                <a:ext cx="2389187" cy="291554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" name="Rectangle 2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5" y="0"/>
                <a:ext cx="9144000" cy="489098"/>
              </a:xfrm>
              <a:prstGeom prst="rect">
                <a:avLst/>
              </a:prstGeom>
              <a:solidFill>
                <a:srgbClr val="B1C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419620" y="53551"/>
                <a:ext cx="7737475" cy="512897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10" name="Group 56"/>
              <p:cNvGrpSpPr>
                <a:grpSpLocks/>
              </p:cNvGrpSpPr>
              <p:nvPr/>
            </p:nvGrpSpPr>
            <p:grpSpPr bwMode="auto">
              <a:xfrm>
                <a:off x="1206398" y="39923"/>
                <a:ext cx="404209" cy="616059"/>
                <a:chOff x="908603" y="80216"/>
                <a:chExt cx="538945" cy="676514"/>
              </a:xfrm>
            </p:grpSpPr>
            <p:sp>
              <p:nvSpPr>
                <p:cNvPr id="13" name="Freeform 4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750" y="80806"/>
                  <a:ext cx="311149" cy="675614"/>
                </a:xfrm>
                <a:custGeom>
                  <a:avLst/>
                  <a:gdLst>
                    <a:gd name="T0" fmla="+- 0 3055 3055"/>
                    <a:gd name="T1" fmla="*/ T0 w 430"/>
                    <a:gd name="T2" fmla="+- 0 2450 761"/>
                    <a:gd name="T3" fmla="*/ 2450 h 1690"/>
                    <a:gd name="T4" fmla="+- 0 3086 3055"/>
                    <a:gd name="T5" fmla="*/ T4 w 430"/>
                    <a:gd name="T6" fmla="+- 0 1116 761"/>
                    <a:gd name="T7" fmla="*/ 1116 h 1690"/>
                    <a:gd name="T8" fmla="+- 0 3485 3055"/>
                    <a:gd name="T9" fmla="*/ T8 w 430"/>
                    <a:gd name="T10" fmla="+- 0 761 761"/>
                    <a:gd name="T11" fmla="*/ 761 h 1690"/>
                    <a:gd name="T12" fmla="+- 0 3326 3055"/>
                    <a:gd name="T13" fmla="*/ T12 w 430"/>
                    <a:gd name="T14" fmla="+- 0 2203 761"/>
                    <a:gd name="T15" fmla="*/ 2203 h 1690"/>
                    <a:gd name="T16" fmla="+- 0 3055 3055"/>
                    <a:gd name="T17" fmla="*/ T16 w 430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0" h="1690">
                      <a:moveTo>
                        <a:pt x="0" y="1689"/>
                      </a:moveTo>
                      <a:lnTo>
                        <a:pt x="31" y="355"/>
                      </a:lnTo>
                      <a:lnTo>
                        <a:pt x="430" y="0"/>
                      </a:lnTo>
                      <a:lnTo>
                        <a:pt x="271" y="1442"/>
                      </a:lnTo>
                      <a:lnTo>
                        <a:pt x="0" y="1689"/>
                      </a:lnTo>
                      <a:close/>
                    </a:path>
                  </a:pathLst>
                </a:custGeom>
                <a:solidFill>
                  <a:srgbClr val="FBB6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" name="Freeform 5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66" y="80806"/>
                  <a:ext cx="258233" cy="675614"/>
                </a:xfrm>
                <a:custGeom>
                  <a:avLst/>
                  <a:gdLst>
                    <a:gd name="T0" fmla="+- 0 3055 2731"/>
                    <a:gd name="T1" fmla="*/ T0 w 356"/>
                    <a:gd name="T2" fmla="+- 0 2450 761"/>
                    <a:gd name="T3" fmla="*/ 2450 h 1690"/>
                    <a:gd name="T4" fmla="+- 0 2798 2731"/>
                    <a:gd name="T5" fmla="*/ T4 w 356"/>
                    <a:gd name="T6" fmla="+- 0 2203 761"/>
                    <a:gd name="T7" fmla="*/ 2203 h 1690"/>
                    <a:gd name="T8" fmla="+- 0 2731 2731"/>
                    <a:gd name="T9" fmla="*/ T8 w 356"/>
                    <a:gd name="T10" fmla="+- 0 761 761"/>
                    <a:gd name="T11" fmla="*/ 761 h 1690"/>
                    <a:gd name="T12" fmla="+- 0 3086 2731"/>
                    <a:gd name="T13" fmla="*/ T12 w 356"/>
                    <a:gd name="T14" fmla="+- 0 1116 761"/>
                    <a:gd name="T15" fmla="*/ 1116 h 1690"/>
                    <a:gd name="T16" fmla="+- 0 3055 2731"/>
                    <a:gd name="T17" fmla="*/ T16 w 356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56" h="1690">
                      <a:moveTo>
                        <a:pt x="324" y="1689"/>
                      </a:moveTo>
                      <a:lnTo>
                        <a:pt x="67" y="1442"/>
                      </a:lnTo>
                      <a:lnTo>
                        <a:pt x="0" y="0"/>
                      </a:lnTo>
                      <a:lnTo>
                        <a:pt x="355" y="355"/>
                      </a:lnTo>
                      <a:lnTo>
                        <a:pt x="324" y="1689"/>
                      </a:lnTo>
                      <a:close/>
                    </a:path>
                  </a:pathLst>
                </a:custGeom>
                <a:solidFill>
                  <a:srgbClr val="DB6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1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67145" y="53551"/>
                <a:ext cx="579438" cy="512897"/>
              </a:xfrm>
              <a:custGeom>
                <a:avLst/>
                <a:gdLst>
                  <a:gd name="T0" fmla="+- 0 2798 1553"/>
                  <a:gd name="T1" fmla="*/ T0 w 1246"/>
                  <a:gd name="T2" fmla="+- 0 2203 761"/>
                  <a:gd name="T3" fmla="*/ 2203 h 1443"/>
                  <a:gd name="T4" fmla="+- 0 1553 1553"/>
                  <a:gd name="T5" fmla="*/ T4 w 1246"/>
                  <a:gd name="T6" fmla="+- 0 2203 761"/>
                  <a:gd name="T7" fmla="*/ 2203 h 1443"/>
                  <a:gd name="T8" fmla="+- 0 1553 1553"/>
                  <a:gd name="T9" fmla="*/ T8 w 1246"/>
                  <a:gd name="T10" fmla="+- 0 761 761"/>
                  <a:gd name="T11" fmla="*/ 761 h 1443"/>
                  <a:gd name="T12" fmla="+- 0 2731 1553"/>
                  <a:gd name="T13" fmla="*/ T12 w 1246"/>
                  <a:gd name="T14" fmla="+- 0 761 761"/>
                  <a:gd name="T15" fmla="*/ 761 h 1443"/>
                  <a:gd name="T16" fmla="+- 0 2798 1553"/>
                  <a:gd name="T17" fmla="*/ T16 w 1246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46" h="1443">
                    <a:moveTo>
                      <a:pt x="1245" y="1442"/>
                    </a:moveTo>
                    <a:lnTo>
                      <a:pt x="0" y="1442"/>
                    </a:lnTo>
                    <a:lnTo>
                      <a:pt x="0" y="0"/>
                    </a:lnTo>
                    <a:lnTo>
                      <a:pt x="1178" y="0"/>
                    </a:lnTo>
                    <a:lnTo>
                      <a:pt x="1245" y="1442"/>
                    </a:lnTo>
                    <a:close/>
                  </a:path>
                </a:pathLst>
              </a:custGeom>
              <a:solidFill>
                <a:srgbClr val="F483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610120" y="98772"/>
                <a:ext cx="7534275" cy="4236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BÀI LUẬN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 VẤN ĐỀ XÃ HỘI TRONG TÁC PHẨM NGHỆ THUẬT HOẶC TÁC PHẨM VĂN HỌC</a:t>
                </a:r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06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926"/>
            <a:ext cx="10515600" cy="96361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LIỆU 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" y="1295632"/>
            <a:ext cx="12179301" cy="5562368"/>
          </a:xfrm>
        </p:spPr>
        <p:txBody>
          <a:bodyPr>
            <a:normAutofit fontScale="40000" lnSpcReduction="20000"/>
          </a:bodyPr>
          <a:lstStyle/>
          <a:p>
            <a:r>
              <a:rPr lang="en-US" sz="6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6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"? Theo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US" sz="6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  <a:p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6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 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"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"Con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"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?"</a:t>
            </a:r>
          </a:p>
          <a:p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2699" y="0"/>
            <a:ext cx="12065569" cy="1127125"/>
            <a:chOff x="13095" y="0"/>
            <a:chExt cx="9144000" cy="844913"/>
          </a:xfrm>
        </p:grpSpPr>
        <p:pic>
          <p:nvPicPr>
            <p:cNvPr id="5" name="Google Shape;490;p47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525" y="225088"/>
              <a:ext cx="1361074" cy="61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3095" y="0"/>
              <a:ext cx="9144000" cy="655982"/>
              <a:chOff x="13095" y="0"/>
              <a:chExt cx="9144000" cy="655982"/>
            </a:xfrm>
          </p:grpSpPr>
          <p:sp>
            <p:nvSpPr>
              <p:cNvPr id="7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815158" y="53551"/>
                <a:ext cx="2389187" cy="291554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" name="Rectangle 2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5" y="0"/>
                <a:ext cx="9144000" cy="489098"/>
              </a:xfrm>
              <a:prstGeom prst="rect">
                <a:avLst/>
              </a:prstGeom>
              <a:solidFill>
                <a:srgbClr val="B1C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419620" y="53551"/>
                <a:ext cx="7737475" cy="512897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10" name="Group 56"/>
              <p:cNvGrpSpPr>
                <a:grpSpLocks/>
              </p:cNvGrpSpPr>
              <p:nvPr/>
            </p:nvGrpSpPr>
            <p:grpSpPr bwMode="auto">
              <a:xfrm>
                <a:off x="1206398" y="39923"/>
                <a:ext cx="404209" cy="616059"/>
                <a:chOff x="908603" y="80216"/>
                <a:chExt cx="538945" cy="676514"/>
              </a:xfrm>
            </p:grpSpPr>
            <p:sp>
              <p:nvSpPr>
                <p:cNvPr id="13" name="Freeform 4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750" y="80806"/>
                  <a:ext cx="311149" cy="675614"/>
                </a:xfrm>
                <a:custGeom>
                  <a:avLst/>
                  <a:gdLst>
                    <a:gd name="T0" fmla="+- 0 3055 3055"/>
                    <a:gd name="T1" fmla="*/ T0 w 430"/>
                    <a:gd name="T2" fmla="+- 0 2450 761"/>
                    <a:gd name="T3" fmla="*/ 2450 h 1690"/>
                    <a:gd name="T4" fmla="+- 0 3086 3055"/>
                    <a:gd name="T5" fmla="*/ T4 w 430"/>
                    <a:gd name="T6" fmla="+- 0 1116 761"/>
                    <a:gd name="T7" fmla="*/ 1116 h 1690"/>
                    <a:gd name="T8" fmla="+- 0 3485 3055"/>
                    <a:gd name="T9" fmla="*/ T8 w 430"/>
                    <a:gd name="T10" fmla="+- 0 761 761"/>
                    <a:gd name="T11" fmla="*/ 761 h 1690"/>
                    <a:gd name="T12" fmla="+- 0 3326 3055"/>
                    <a:gd name="T13" fmla="*/ T12 w 430"/>
                    <a:gd name="T14" fmla="+- 0 2203 761"/>
                    <a:gd name="T15" fmla="*/ 2203 h 1690"/>
                    <a:gd name="T16" fmla="+- 0 3055 3055"/>
                    <a:gd name="T17" fmla="*/ T16 w 430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0" h="1690">
                      <a:moveTo>
                        <a:pt x="0" y="1689"/>
                      </a:moveTo>
                      <a:lnTo>
                        <a:pt x="31" y="355"/>
                      </a:lnTo>
                      <a:lnTo>
                        <a:pt x="430" y="0"/>
                      </a:lnTo>
                      <a:lnTo>
                        <a:pt x="271" y="1442"/>
                      </a:lnTo>
                      <a:lnTo>
                        <a:pt x="0" y="1689"/>
                      </a:lnTo>
                      <a:close/>
                    </a:path>
                  </a:pathLst>
                </a:custGeom>
                <a:solidFill>
                  <a:srgbClr val="FBB6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" name="Freeform 5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66" y="80806"/>
                  <a:ext cx="258233" cy="675614"/>
                </a:xfrm>
                <a:custGeom>
                  <a:avLst/>
                  <a:gdLst>
                    <a:gd name="T0" fmla="+- 0 3055 2731"/>
                    <a:gd name="T1" fmla="*/ T0 w 356"/>
                    <a:gd name="T2" fmla="+- 0 2450 761"/>
                    <a:gd name="T3" fmla="*/ 2450 h 1690"/>
                    <a:gd name="T4" fmla="+- 0 2798 2731"/>
                    <a:gd name="T5" fmla="*/ T4 w 356"/>
                    <a:gd name="T6" fmla="+- 0 2203 761"/>
                    <a:gd name="T7" fmla="*/ 2203 h 1690"/>
                    <a:gd name="T8" fmla="+- 0 2731 2731"/>
                    <a:gd name="T9" fmla="*/ T8 w 356"/>
                    <a:gd name="T10" fmla="+- 0 761 761"/>
                    <a:gd name="T11" fmla="*/ 761 h 1690"/>
                    <a:gd name="T12" fmla="+- 0 3086 2731"/>
                    <a:gd name="T13" fmla="*/ T12 w 356"/>
                    <a:gd name="T14" fmla="+- 0 1116 761"/>
                    <a:gd name="T15" fmla="*/ 1116 h 1690"/>
                    <a:gd name="T16" fmla="+- 0 3055 2731"/>
                    <a:gd name="T17" fmla="*/ T16 w 356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56" h="1690">
                      <a:moveTo>
                        <a:pt x="324" y="1689"/>
                      </a:moveTo>
                      <a:lnTo>
                        <a:pt x="67" y="1442"/>
                      </a:lnTo>
                      <a:lnTo>
                        <a:pt x="0" y="0"/>
                      </a:lnTo>
                      <a:lnTo>
                        <a:pt x="355" y="355"/>
                      </a:lnTo>
                      <a:lnTo>
                        <a:pt x="324" y="1689"/>
                      </a:lnTo>
                      <a:close/>
                    </a:path>
                  </a:pathLst>
                </a:custGeom>
                <a:solidFill>
                  <a:srgbClr val="DB6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1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67145" y="53551"/>
                <a:ext cx="579438" cy="512897"/>
              </a:xfrm>
              <a:custGeom>
                <a:avLst/>
                <a:gdLst>
                  <a:gd name="T0" fmla="+- 0 2798 1553"/>
                  <a:gd name="T1" fmla="*/ T0 w 1246"/>
                  <a:gd name="T2" fmla="+- 0 2203 761"/>
                  <a:gd name="T3" fmla="*/ 2203 h 1443"/>
                  <a:gd name="T4" fmla="+- 0 1553 1553"/>
                  <a:gd name="T5" fmla="*/ T4 w 1246"/>
                  <a:gd name="T6" fmla="+- 0 2203 761"/>
                  <a:gd name="T7" fmla="*/ 2203 h 1443"/>
                  <a:gd name="T8" fmla="+- 0 1553 1553"/>
                  <a:gd name="T9" fmla="*/ T8 w 1246"/>
                  <a:gd name="T10" fmla="+- 0 761 761"/>
                  <a:gd name="T11" fmla="*/ 761 h 1443"/>
                  <a:gd name="T12" fmla="+- 0 2731 1553"/>
                  <a:gd name="T13" fmla="*/ T12 w 1246"/>
                  <a:gd name="T14" fmla="+- 0 761 761"/>
                  <a:gd name="T15" fmla="*/ 761 h 1443"/>
                  <a:gd name="T16" fmla="+- 0 2798 1553"/>
                  <a:gd name="T17" fmla="*/ T16 w 1246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46" h="1443">
                    <a:moveTo>
                      <a:pt x="1245" y="1442"/>
                    </a:moveTo>
                    <a:lnTo>
                      <a:pt x="0" y="1442"/>
                    </a:lnTo>
                    <a:lnTo>
                      <a:pt x="0" y="0"/>
                    </a:lnTo>
                    <a:lnTo>
                      <a:pt x="1178" y="0"/>
                    </a:lnTo>
                    <a:lnTo>
                      <a:pt x="1245" y="1442"/>
                    </a:lnTo>
                    <a:close/>
                  </a:path>
                </a:pathLst>
              </a:custGeom>
              <a:solidFill>
                <a:srgbClr val="F483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610120" y="98772"/>
                <a:ext cx="7534275" cy="4236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BÀI LUẬN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 VẤN ĐỀ XÃ HỘI TRONG TÁC PHẨM NGHỆ THUẬT HOẶC TÁC PHẨM VĂN HỌC</a:t>
                </a:r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60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" y="892176"/>
            <a:ext cx="12065569" cy="5965824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v.v.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2699" y="0"/>
            <a:ext cx="12065569" cy="1127125"/>
            <a:chOff x="13095" y="0"/>
            <a:chExt cx="9144000" cy="844913"/>
          </a:xfrm>
        </p:grpSpPr>
        <p:pic>
          <p:nvPicPr>
            <p:cNvPr id="5" name="Google Shape;490;p47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525" y="225088"/>
              <a:ext cx="1361074" cy="61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3095" y="0"/>
              <a:ext cx="9144000" cy="655982"/>
              <a:chOff x="13095" y="0"/>
              <a:chExt cx="9144000" cy="655982"/>
            </a:xfrm>
          </p:grpSpPr>
          <p:sp>
            <p:nvSpPr>
              <p:cNvPr id="7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815158" y="53551"/>
                <a:ext cx="2389187" cy="291554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" name="Rectangle 2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5" y="0"/>
                <a:ext cx="9144000" cy="489098"/>
              </a:xfrm>
              <a:prstGeom prst="rect">
                <a:avLst/>
              </a:prstGeom>
              <a:solidFill>
                <a:srgbClr val="B1C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419620" y="53551"/>
                <a:ext cx="7737475" cy="512897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10" name="Group 56"/>
              <p:cNvGrpSpPr>
                <a:grpSpLocks/>
              </p:cNvGrpSpPr>
              <p:nvPr/>
            </p:nvGrpSpPr>
            <p:grpSpPr bwMode="auto">
              <a:xfrm>
                <a:off x="1206398" y="39923"/>
                <a:ext cx="404209" cy="616059"/>
                <a:chOff x="908603" y="80216"/>
                <a:chExt cx="538945" cy="676514"/>
              </a:xfrm>
            </p:grpSpPr>
            <p:sp>
              <p:nvSpPr>
                <p:cNvPr id="13" name="Freeform 4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750" y="80806"/>
                  <a:ext cx="311149" cy="675614"/>
                </a:xfrm>
                <a:custGeom>
                  <a:avLst/>
                  <a:gdLst>
                    <a:gd name="T0" fmla="+- 0 3055 3055"/>
                    <a:gd name="T1" fmla="*/ T0 w 430"/>
                    <a:gd name="T2" fmla="+- 0 2450 761"/>
                    <a:gd name="T3" fmla="*/ 2450 h 1690"/>
                    <a:gd name="T4" fmla="+- 0 3086 3055"/>
                    <a:gd name="T5" fmla="*/ T4 w 430"/>
                    <a:gd name="T6" fmla="+- 0 1116 761"/>
                    <a:gd name="T7" fmla="*/ 1116 h 1690"/>
                    <a:gd name="T8" fmla="+- 0 3485 3055"/>
                    <a:gd name="T9" fmla="*/ T8 w 430"/>
                    <a:gd name="T10" fmla="+- 0 761 761"/>
                    <a:gd name="T11" fmla="*/ 761 h 1690"/>
                    <a:gd name="T12" fmla="+- 0 3326 3055"/>
                    <a:gd name="T13" fmla="*/ T12 w 430"/>
                    <a:gd name="T14" fmla="+- 0 2203 761"/>
                    <a:gd name="T15" fmla="*/ 2203 h 1690"/>
                    <a:gd name="T16" fmla="+- 0 3055 3055"/>
                    <a:gd name="T17" fmla="*/ T16 w 430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0" h="1690">
                      <a:moveTo>
                        <a:pt x="0" y="1689"/>
                      </a:moveTo>
                      <a:lnTo>
                        <a:pt x="31" y="355"/>
                      </a:lnTo>
                      <a:lnTo>
                        <a:pt x="430" y="0"/>
                      </a:lnTo>
                      <a:lnTo>
                        <a:pt x="271" y="1442"/>
                      </a:lnTo>
                      <a:lnTo>
                        <a:pt x="0" y="1689"/>
                      </a:lnTo>
                      <a:close/>
                    </a:path>
                  </a:pathLst>
                </a:custGeom>
                <a:solidFill>
                  <a:srgbClr val="FBB6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" name="Freeform 5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66" y="80806"/>
                  <a:ext cx="258233" cy="675614"/>
                </a:xfrm>
                <a:custGeom>
                  <a:avLst/>
                  <a:gdLst>
                    <a:gd name="T0" fmla="+- 0 3055 2731"/>
                    <a:gd name="T1" fmla="*/ T0 w 356"/>
                    <a:gd name="T2" fmla="+- 0 2450 761"/>
                    <a:gd name="T3" fmla="*/ 2450 h 1690"/>
                    <a:gd name="T4" fmla="+- 0 2798 2731"/>
                    <a:gd name="T5" fmla="*/ T4 w 356"/>
                    <a:gd name="T6" fmla="+- 0 2203 761"/>
                    <a:gd name="T7" fmla="*/ 2203 h 1690"/>
                    <a:gd name="T8" fmla="+- 0 2731 2731"/>
                    <a:gd name="T9" fmla="*/ T8 w 356"/>
                    <a:gd name="T10" fmla="+- 0 761 761"/>
                    <a:gd name="T11" fmla="*/ 761 h 1690"/>
                    <a:gd name="T12" fmla="+- 0 3086 2731"/>
                    <a:gd name="T13" fmla="*/ T12 w 356"/>
                    <a:gd name="T14" fmla="+- 0 1116 761"/>
                    <a:gd name="T15" fmla="*/ 1116 h 1690"/>
                    <a:gd name="T16" fmla="+- 0 3055 2731"/>
                    <a:gd name="T17" fmla="*/ T16 w 356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56" h="1690">
                      <a:moveTo>
                        <a:pt x="324" y="1689"/>
                      </a:moveTo>
                      <a:lnTo>
                        <a:pt x="67" y="1442"/>
                      </a:lnTo>
                      <a:lnTo>
                        <a:pt x="0" y="0"/>
                      </a:lnTo>
                      <a:lnTo>
                        <a:pt x="355" y="355"/>
                      </a:lnTo>
                      <a:lnTo>
                        <a:pt x="324" y="1689"/>
                      </a:lnTo>
                      <a:close/>
                    </a:path>
                  </a:pathLst>
                </a:custGeom>
                <a:solidFill>
                  <a:srgbClr val="DB6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1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67145" y="53551"/>
                <a:ext cx="579438" cy="512897"/>
              </a:xfrm>
              <a:custGeom>
                <a:avLst/>
                <a:gdLst>
                  <a:gd name="T0" fmla="+- 0 2798 1553"/>
                  <a:gd name="T1" fmla="*/ T0 w 1246"/>
                  <a:gd name="T2" fmla="+- 0 2203 761"/>
                  <a:gd name="T3" fmla="*/ 2203 h 1443"/>
                  <a:gd name="T4" fmla="+- 0 1553 1553"/>
                  <a:gd name="T5" fmla="*/ T4 w 1246"/>
                  <a:gd name="T6" fmla="+- 0 2203 761"/>
                  <a:gd name="T7" fmla="*/ 2203 h 1443"/>
                  <a:gd name="T8" fmla="+- 0 1553 1553"/>
                  <a:gd name="T9" fmla="*/ T8 w 1246"/>
                  <a:gd name="T10" fmla="+- 0 761 761"/>
                  <a:gd name="T11" fmla="*/ 761 h 1443"/>
                  <a:gd name="T12" fmla="+- 0 2731 1553"/>
                  <a:gd name="T13" fmla="*/ T12 w 1246"/>
                  <a:gd name="T14" fmla="+- 0 761 761"/>
                  <a:gd name="T15" fmla="*/ 761 h 1443"/>
                  <a:gd name="T16" fmla="+- 0 2798 1553"/>
                  <a:gd name="T17" fmla="*/ T16 w 1246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46" h="1443">
                    <a:moveTo>
                      <a:pt x="1245" y="1442"/>
                    </a:moveTo>
                    <a:lnTo>
                      <a:pt x="0" y="1442"/>
                    </a:lnTo>
                    <a:lnTo>
                      <a:pt x="0" y="0"/>
                    </a:lnTo>
                    <a:lnTo>
                      <a:pt x="1178" y="0"/>
                    </a:lnTo>
                    <a:lnTo>
                      <a:pt x="1245" y="1442"/>
                    </a:lnTo>
                    <a:close/>
                  </a:path>
                </a:pathLst>
              </a:custGeom>
              <a:solidFill>
                <a:srgbClr val="F483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610120" y="98772"/>
                <a:ext cx="7534275" cy="4236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BÀI LUẬN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 VẤN ĐỀ XÃ HỘI TRONG TÁC PHẨM NGHỆ THUẬT HOẶC TÁC PHẨM VĂN HỌC</a:t>
                </a:r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902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1589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3619500" y="1473200"/>
            <a:ext cx="5240338" cy="2336800"/>
            <a:chOff x="2616663" y="1789966"/>
            <a:chExt cx="6989002" cy="2338070"/>
          </a:xfrm>
        </p:grpSpPr>
        <p:sp>
          <p:nvSpPr>
            <p:cNvPr id="13" name="文本框 28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2616663" y="3019359"/>
              <a:ext cx="6989002" cy="11086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217">
                <a:defRPr/>
              </a:pPr>
              <a:r>
                <a:rPr lang="en-US" altLang="zh-CN" sz="6599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6599" b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38277" name="组合 13"/>
            <p:cNvGrpSpPr>
              <a:grpSpLocks/>
            </p:cNvGrpSpPr>
            <p:nvPr/>
          </p:nvGrpSpPr>
          <p:grpSpPr bwMode="auto"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16" name="直接连接符 15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3201031" y="2919292"/>
                <a:ext cx="571442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3201031" y="4075620"/>
                <a:ext cx="571442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文本框 28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995774" y="1789966"/>
              <a:ext cx="247717" cy="11086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217">
                <a:defRPr/>
              </a:pPr>
              <a:endParaRPr lang="zh-CN" altLang="en-US" sz="6599" b="1" spc="600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427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632"/>
            <a:ext cx="10515600" cy="104561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TRÌNH VIẾT BÀI LUẬN VỀ MỘT VẤN ĐỀ XÃ HỘI TRONG TÁC PHẨM NGHỆ THUẬT HOẶC TÁC PHẨM VĂN 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159440"/>
              </p:ext>
            </p:extLst>
          </p:nvPr>
        </p:nvGraphicFramePr>
        <p:xfrm>
          <a:off x="716280" y="2341244"/>
          <a:ext cx="11064239" cy="30958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30320"/>
                <a:gridCol w="5375303"/>
                <a:gridCol w="3558616"/>
              </a:tblGrid>
              <a:tr h="2721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3200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200" spc="-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Lựa chọn đề tài ( dựa theo sgk trang 56, 57)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Xác định mục đích viết.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Thu thập tài liệu.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2699" y="0"/>
            <a:ext cx="12065569" cy="1127125"/>
            <a:chOff x="13095" y="0"/>
            <a:chExt cx="9144000" cy="844913"/>
          </a:xfrm>
        </p:grpSpPr>
        <p:pic>
          <p:nvPicPr>
            <p:cNvPr id="5" name="Google Shape;490;p47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525" y="225088"/>
              <a:ext cx="1361074" cy="61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3095" y="0"/>
              <a:ext cx="9144000" cy="655982"/>
              <a:chOff x="13095" y="0"/>
              <a:chExt cx="9144000" cy="655982"/>
            </a:xfrm>
          </p:grpSpPr>
          <p:sp>
            <p:nvSpPr>
              <p:cNvPr id="7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815158" y="53551"/>
                <a:ext cx="2389187" cy="291554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" name="Rectangle 2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5" y="0"/>
                <a:ext cx="9144000" cy="489098"/>
              </a:xfrm>
              <a:prstGeom prst="rect">
                <a:avLst/>
              </a:prstGeom>
              <a:solidFill>
                <a:srgbClr val="B1C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419620" y="53551"/>
                <a:ext cx="7737475" cy="512897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10" name="Group 56"/>
              <p:cNvGrpSpPr>
                <a:grpSpLocks/>
              </p:cNvGrpSpPr>
              <p:nvPr/>
            </p:nvGrpSpPr>
            <p:grpSpPr bwMode="auto">
              <a:xfrm>
                <a:off x="1206398" y="39923"/>
                <a:ext cx="404209" cy="616059"/>
                <a:chOff x="908603" y="80216"/>
                <a:chExt cx="538945" cy="676514"/>
              </a:xfrm>
            </p:grpSpPr>
            <p:sp>
              <p:nvSpPr>
                <p:cNvPr id="13" name="Freeform 4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750" y="80806"/>
                  <a:ext cx="311149" cy="675614"/>
                </a:xfrm>
                <a:custGeom>
                  <a:avLst/>
                  <a:gdLst>
                    <a:gd name="T0" fmla="+- 0 3055 3055"/>
                    <a:gd name="T1" fmla="*/ T0 w 430"/>
                    <a:gd name="T2" fmla="+- 0 2450 761"/>
                    <a:gd name="T3" fmla="*/ 2450 h 1690"/>
                    <a:gd name="T4" fmla="+- 0 3086 3055"/>
                    <a:gd name="T5" fmla="*/ T4 w 430"/>
                    <a:gd name="T6" fmla="+- 0 1116 761"/>
                    <a:gd name="T7" fmla="*/ 1116 h 1690"/>
                    <a:gd name="T8" fmla="+- 0 3485 3055"/>
                    <a:gd name="T9" fmla="*/ T8 w 430"/>
                    <a:gd name="T10" fmla="+- 0 761 761"/>
                    <a:gd name="T11" fmla="*/ 761 h 1690"/>
                    <a:gd name="T12" fmla="+- 0 3326 3055"/>
                    <a:gd name="T13" fmla="*/ T12 w 430"/>
                    <a:gd name="T14" fmla="+- 0 2203 761"/>
                    <a:gd name="T15" fmla="*/ 2203 h 1690"/>
                    <a:gd name="T16" fmla="+- 0 3055 3055"/>
                    <a:gd name="T17" fmla="*/ T16 w 430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0" h="1690">
                      <a:moveTo>
                        <a:pt x="0" y="1689"/>
                      </a:moveTo>
                      <a:lnTo>
                        <a:pt x="31" y="355"/>
                      </a:lnTo>
                      <a:lnTo>
                        <a:pt x="430" y="0"/>
                      </a:lnTo>
                      <a:lnTo>
                        <a:pt x="271" y="1442"/>
                      </a:lnTo>
                      <a:lnTo>
                        <a:pt x="0" y="1689"/>
                      </a:lnTo>
                      <a:close/>
                    </a:path>
                  </a:pathLst>
                </a:custGeom>
                <a:solidFill>
                  <a:srgbClr val="FBB6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" name="Freeform 5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66" y="80806"/>
                  <a:ext cx="258233" cy="675614"/>
                </a:xfrm>
                <a:custGeom>
                  <a:avLst/>
                  <a:gdLst>
                    <a:gd name="T0" fmla="+- 0 3055 2731"/>
                    <a:gd name="T1" fmla="*/ T0 w 356"/>
                    <a:gd name="T2" fmla="+- 0 2450 761"/>
                    <a:gd name="T3" fmla="*/ 2450 h 1690"/>
                    <a:gd name="T4" fmla="+- 0 2798 2731"/>
                    <a:gd name="T5" fmla="*/ T4 w 356"/>
                    <a:gd name="T6" fmla="+- 0 2203 761"/>
                    <a:gd name="T7" fmla="*/ 2203 h 1690"/>
                    <a:gd name="T8" fmla="+- 0 2731 2731"/>
                    <a:gd name="T9" fmla="*/ T8 w 356"/>
                    <a:gd name="T10" fmla="+- 0 761 761"/>
                    <a:gd name="T11" fmla="*/ 761 h 1690"/>
                    <a:gd name="T12" fmla="+- 0 3086 2731"/>
                    <a:gd name="T13" fmla="*/ T12 w 356"/>
                    <a:gd name="T14" fmla="+- 0 1116 761"/>
                    <a:gd name="T15" fmla="*/ 1116 h 1690"/>
                    <a:gd name="T16" fmla="+- 0 3055 2731"/>
                    <a:gd name="T17" fmla="*/ T16 w 356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56" h="1690">
                      <a:moveTo>
                        <a:pt x="324" y="1689"/>
                      </a:moveTo>
                      <a:lnTo>
                        <a:pt x="67" y="1442"/>
                      </a:lnTo>
                      <a:lnTo>
                        <a:pt x="0" y="0"/>
                      </a:lnTo>
                      <a:lnTo>
                        <a:pt x="355" y="355"/>
                      </a:lnTo>
                      <a:lnTo>
                        <a:pt x="324" y="1689"/>
                      </a:lnTo>
                      <a:close/>
                    </a:path>
                  </a:pathLst>
                </a:custGeom>
                <a:solidFill>
                  <a:srgbClr val="DB6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1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67145" y="53551"/>
                <a:ext cx="579438" cy="512897"/>
              </a:xfrm>
              <a:custGeom>
                <a:avLst/>
                <a:gdLst>
                  <a:gd name="T0" fmla="+- 0 2798 1553"/>
                  <a:gd name="T1" fmla="*/ T0 w 1246"/>
                  <a:gd name="T2" fmla="+- 0 2203 761"/>
                  <a:gd name="T3" fmla="*/ 2203 h 1443"/>
                  <a:gd name="T4" fmla="+- 0 1553 1553"/>
                  <a:gd name="T5" fmla="*/ T4 w 1246"/>
                  <a:gd name="T6" fmla="+- 0 2203 761"/>
                  <a:gd name="T7" fmla="*/ 2203 h 1443"/>
                  <a:gd name="T8" fmla="+- 0 1553 1553"/>
                  <a:gd name="T9" fmla="*/ T8 w 1246"/>
                  <a:gd name="T10" fmla="+- 0 761 761"/>
                  <a:gd name="T11" fmla="*/ 761 h 1443"/>
                  <a:gd name="T12" fmla="+- 0 2731 1553"/>
                  <a:gd name="T13" fmla="*/ T12 w 1246"/>
                  <a:gd name="T14" fmla="+- 0 761 761"/>
                  <a:gd name="T15" fmla="*/ 761 h 1443"/>
                  <a:gd name="T16" fmla="+- 0 2798 1553"/>
                  <a:gd name="T17" fmla="*/ T16 w 1246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46" h="1443">
                    <a:moveTo>
                      <a:pt x="1245" y="1442"/>
                    </a:moveTo>
                    <a:lnTo>
                      <a:pt x="0" y="1442"/>
                    </a:lnTo>
                    <a:lnTo>
                      <a:pt x="0" y="0"/>
                    </a:lnTo>
                    <a:lnTo>
                      <a:pt x="1178" y="0"/>
                    </a:lnTo>
                    <a:lnTo>
                      <a:pt x="1245" y="1442"/>
                    </a:lnTo>
                    <a:close/>
                  </a:path>
                </a:pathLst>
              </a:custGeom>
              <a:solidFill>
                <a:srgbClr val="F483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610120" y="98772"/>
                <a:ext cx="7534275" cy="4236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BÀI LUẬN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 VẤN ĐỀ XÃ HỘI TRONG TÁC PHẨM NGHỆ THUẬT HOẶC TÁC PHẨM VĂN HỌC</a:t>
                </a:r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772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476138"/>
              </p:ext>
            </p:extLst>
          </p:nvPr>
        </p:nvGraphicFramePr>
        <p:xfrm>
          <a:off x="1" y="773113"/>
          <a:ext cx="12061509" cy="87146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2039"/>
                <a:gridCol w="9692640"/>
                <a:gridCol w="1286830"/>
              </a:tblGrid>
              <a:tr h="414683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2: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ý,</a:t>
                      </a:r>
                      <a:r>
                        <a:rPr lang="en-US" sz="3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32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3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XH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XH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XH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 kết hợp tri thức kiểu bài ở bài 2 và bài 6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3647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12699" y="0"/>
            <a:ext cx="12065569" cy="1127125"/>
            <a:chOff x="13095" y="0"/>
            <a:chExt cx="9144000" cy="844913"/>
          </a:xfrm>
        </p:grpSpPr>
        <p:pic>
          <p:nvPicPr>
            <p:cNvPr id="6" name="Google Shape;490;p47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525" y="225088"/>
              <a:ext cx="1361074" cy="61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13095" y="0"/>
              <a:ext cx="9144000" cy="655982"/>
              <a:chOff x="13095" y="0"/>
              <a:chExt cx="9144000" cy="655982"/>
            </a:xfrm>
          </p:grpSpPr>
          <p:sp>
            <p:nvSpPr>
              <p:cNvPr id="8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815158" y="53551"/>
                <a:ext cx="2389187" cy="291554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" name="Rectangle 2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5" y="0"/>
                <a:ext cx="9144000" cy="489098"/>
              </a:xfrm>
              <a:prstGeom prst="rect">
                <a:avLst/>
              </a:prstGeom>
              <a:solidFill>
                <a:srgbClr val="B1C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419620" y="53551"/>
                <a:ext cx="7737475" cy="512897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11" name="Group 56"/>
              <p:cNvGrpSpPr>
                <a:grpSpLocks/>
              </p:cNvGrpSpPr>
              <p:nvPr/>
            </p:nvGrpSpPr>
            <p:grpSpPr bwMode="auto">
              <a:xfrm>
                <a:off x="1206398" y="39923"/>
                <a:ext cx="404209" cy="616059"/>
                <a:chOff x="908603" y="80216"/>
                <a:chExt cx="538945" cy="676514"/>
              </a:xfrm>
            </p:grpSpPr>
            <p:sp>
              <p:nvSpPr>
                <p:cNvPr id="14" name="Freeform 4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750" y="80806"/>
                  <a:ext cx="311149" cy="675614"/>
                </a:xfrm>
                <a:custGeom>
                  <a:avLst/>
                  <a:gdLst>
                    <a:gd name="T0" fmla="+- 0 3055 3055"/>
                    <a:gd name="T1" fmla="*/ T0 w 430"/>
                    <a:gd name="T2" fmla="+- 0 2450 761"/>
                    <a:gd name="T3" fmla="*/ 2450 h 1690"/>
                    <a:gd name="T4" fmla="+- 0 3086 3055"/>
                    <a:gd name="T5" fmla="*/ T4 w 430"/>
                    <a:gd name="T6" fmla="+- 0 1116 761"/>
                    <a:gd name="T7" fmla="*/ 1116 h 1690"/>
                    <a:gd name="T8" fmla="+- 0 3485 3055"/>
                    <a:gd name="T9" fmla="*/ T8 w 430"/>
                    <a:gd name="T10" fmla="+- 0 761 761"/>
                    <a:gd name="T11" fmla="*/ 761 h 1690"/>
                    <a:gd name="T12" fmla="+- 0 3326 3055"/>
                    <a:gd name="T13" fmla="*/ T12 w 430"/>
                    <a:gd name="T14" fmla="+- 0 2203 761"/>
                    <a:gd name="T15" fmla="*/ 2203 h 1690"/>
                    <a:gd name="T16" fmla="+- 0 3055 3055"/>
                    <a:gd name="T17" fmla="*/ T16 w 430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0" h="1690">
                      <a:moveTo>
                        <a:pt x="0" y="1689"/>
                      </a:moveTo>
                      <a:lnTo>
                        <a:pt x="31" y="355"/>
                      </a:lnTo>
                      <a:lnTo>
                        <a:pt x="430" y="0"/>
                      </a:lnTo>
                      <a:lnTo>
                        <a:pt x="271" y="1442"/>
                      </a:lnTo>
                      <a:lnTo>
                        <a:pt x="0" y="1689"/>
                      </a:lnTo>
                      <a:close/>
                    </a:path>
                  </a:pathLst>
                </a:custGeom>
                <a:solidFill>
                  <a:srgbClr val="FBB6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" name="Freeform 5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66" y="80806"/>
                  <a:ext cx="258233" cy="675614"/>
                </a:xfrm>
                <a:custGeom>
                  <a:avLst/>
                  <a:gdLst>
                    <a:gd name="T0" fmla="+- 0 3055 2731"/>
                    <a:gd name="T1" fmla="*/ T0 w 356"/>
                    <a:gd name="T2" fmla="+- 0 2450 761"/>
                    <a:gd name="T3" fmla="*/ 2450 h 1690"/>
                    <a:gd name="T4" fmla="+- 0 2798 2731"/>
                    <a:gd name="T5" fmla="*/ T4 w 356"/>
                    <a:gd name="T6" fmla="+- 0 2203 761"/>
                    <a:gd name="T7" fmla="*/ 2203 h 1690"/>
                    <a:gd name="T8" fmla="+- 0 2731 2731"/>
                    <a:gd name="T9" fmla="*/ T8 w 356"/>
                    <a:gd name="T10" fmla="+- 0 761 761"/>
                    <a:gd name="T11" fmla="*/ 761 h 1690"/>
                    <a:gd name="T12" fmla="+- 0 3086 2731"/>
                    <a:gd name="T13" fmla="*/ T12 w 356"/>
                    <a:gd name="T14" fmla="+- 0 1116 761"/>
                    <a:gd name="T15" fmla="*/ 1116 h 1690"/>
                    <a:gd name="T16" fmla="+- 0 3055 2731"/>
                    <a:gd name="T17" fmla="*/ T16 w 356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56" h="1690">
                      <a:moveTo>
                        <a:pt x="324" y="1689"/>
                      </a:moveTo>
                      <a:lnTo>
                        <a:pt x="67" y="1442"/>
                      </a:lnTo>
                      <a:lnTo>
                        <a:pt x="0" y="0"/>
                      </a:lnTo>
                      <a:lnTo>
                        <a:pt x="355" y="355"/>
                      </a:lnTo>
                      <a:lnTo>
                        <a:pt x="324" y="1689"/>
                      </a:lnTo>
                      <a:close/>
                    </a:path>
                  </a:pathLst>
                </a:custGeom>
                <a:solidFill>
                  <a:srgbClr val="DB6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2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67145" y="53551"/>
                <a:ext cx="579438" cy="512897"/>
              </a:xfrm>
              <a:custGeom>
                <a:avLst/>
                <a:gdLst>
                  <a:gd name="T0" fmla="+- 0 2798 1553"/>
                  <a:gd name="T1" fmla="*/ T0 w 1246"/>
                  <a:gd name="T2" fmla="+- 0 2203 761"/>
                  <a:gd name="T3" fmla="*/ 2203 h 1443"/>
                  <a:gd name="T4" fmla="+- 0 1553 1553"/>
                  <a:gd name="T5" fmla="*/ T4 w 1246"/>
                  <a:gd name="T6" fmla="+- 0 2203 761"/>
                  <a:gd name="T7" fmla="*/ 2203 h 1443"/>
                  <a:gd name="T8" fmla="+- 0 1553 1553"/>
                  <a:gd name="T9" fmla="*/ T8 w 1246"/>
                  <a:gd name="T10" fmla="+- 0 761 761"/>
                  <a:gd name="T11" fmla="*/ 761 h 1443"/>
                  <a:gd name="T12" fmla="+- 0 2731 1553"/>
                  <a:gd name="T13" fmla="*/ T12 w 1246"/>
                  <a:gd name="T14" fmla="+- 0 761 761"/>
                  <a:gd name="T15" fmla="*/ 761 h 1443"/>
                  <a:gd name="T16" fmla="+- 0 2798 1553"/>
                  <a:gd name="T17" fmla="*/ T16 w 1246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46" h="1443">
                    <a:moveTo>
                      <a:pt x="1245" y="1442"/>
                    </a:moveTo>
                    <a:lnTo>
                      <a:pt x="0" y="1442"/>
                    </a:lnTo>
                    <a:lnTo>
                      <a:pt x="0" y="0"/>
                    </a:lnTo>
                    <a:lnTo>
                      <a:pt x="1178" y="0"/>
                    </a:lnTo>
                    <a:lnTo>
                      <a:pt x="1245" y="1442"/>
                    </a:lnTo>
                    <a:close/>
                  </a:path>
                </a:pathLst>
              </a:custGeom>
              <a:solidFill>
                <a:srgbClr val="F483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610120" y="98772"/>
                <a:ext cx="7534275" cy="4236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BÀI LUẬN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 VẤN ĐỀ XÃ HỘI TRONG TÁC PHẨM NGHỆ THUẬT HOẶC TÁC PHẨM VĂN HỌC</a:t>
                </a:r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887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" y="827088"/>
            <a:ext cx="11920221" cy="630523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Lập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MB: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TB: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XH.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KB: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2699" y="0"/>
            <a:ext cx="12065569" cy="1127125"/>
            <a:chOff x="13095" y="0"/>
            <a:chExt cx="9144000" cy="844913"/>
          </a:xfrm>
        </p:grpSpPr>
        <p:pic>
          <p:nvPicPr>
            <p:cNvPr id="5" name="Google Shape;490;p47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525" y="225088"/>
              <a:ext cx="1361074" cy="61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3095" y="0"/>
              <a:ext cx="9144000" cy="655982"/>
              <a:chOff x="13095" y="0"/>
              <a:chExt cx="9144000" cy="655982"/>
            </a:xfrm>
          </p:grpSpPr>
          <p:sp>
            <p:nvSpPr>
              <p:cNvPr id="7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815158" y="53551"/>
                <a:ext cx="2389187" cy="291554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" name="Rectangle 2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5" y="0"/>
                <a:ext cx="9144000" cy="489098"/>
              </a:xfrm>
              <a:prstGeom prst="rect">
                <a:avLst/>
              </a:prstGeom>
              <a:solidFill>
                <a:srgbClr val="B1C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419620" y="53551"/>
                <a:ext cx="7737475" cy="512897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10" name="Group 56"/>
              <p:cNvGrpSpPr>
                <a:grpSpLocks/>
              </p:cNvGrpSpPr>
              <p:nvPr/>
            </p:nvGrpSpPr>
            <p:grpSpPr bwMode="auto">
              <a:xfrm>
                <a:off x="1206398" y="39923"/>
                <a:ext cx="404209" cy="616059"/>
                <a:chOff x="908603" y="80216"/>
                <a:chExt cx="538945" cy="676514"/>
              </a:xfrm>
            </p:grpSpPr>
            <p:sp>
              <p:nvSpPr>
                <p:cNvPr id="13" name="Freeform 4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750" y="80806"/>
                  <a:ext cx="311149" cy="675614"/>
                </a:xfrm>
                <a:custGeom>
                  <a:avLst/>
                  <a:gdLst>
                    <a:gd name="T0" fmla="+- 0 3055 3055"/>
                    <a:gd name="T1" fmla="*/ T0 w 430"/>
                    <a:gd name="T2" fmla="+- 0 2450 761"/>
                    <a:gd name="T3" fmla="*/ 2450 h 1690"/>
                    <a:gd name="T4" fmla="+- 0 3086 3055"/>
                    <a:gd name="T5" fmla="*/ T4 w 430"/>
                    <a:gd name="T6" fmla="+- 0 1116 761"/>
                    <a:gd name="T7" fmla="*/ 1116 h 1690"/>
                    <a:gd name="T8" fmla="+- 0 3485 3055"/>
                    <a:gd name="T9" fmla="*/ T8 w 430"/>
                    <a:gd name="T10" fmla="+- 0 761 761"/>
                    <a:gd name="T11" fmla="*/ 761 h 1690"/>
                    <a:gd name="T12" fmla="+- 0 3326 3055"/>
                    <a:gd name="T13" fmla="*/ T12 w 430"/>
                    <a:gd name="T14" fmla="+- 0 2203 761"/>
                    <a:gd name="T15" fmla="*/ 2203 h 1690"/>
                    <a:gd name="T16" fmla="+- 0 3055 3055"/>
                    <a:gd name="T17" fmla="*/ T16 w 430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0" h="1690">
                      <a:moveTo>
                        <a:pt x="0" y="1689"/>
                      </a:moveTo>
                      <a:lnTo>
                        <a:pt x="31" y="355"/>
                      </a:lnTo>
                      <a:lnTo>
                        <a:pt x="430" y="0"/>
                      </a:lnTo>
                      <a:lnTo>
                        <a:pt x="271" y="1442"/>
                      </a:lnTo>
                      <a:lnTo>
                        <a:pt x="0" y="1689"/>
                      </a:lnTo>
                      <a:close/>
                    </a:path>
                  </a:pathLst>
                </a:custGeom>
                <a:solidFill>
                  <a:srgbClr val="FBB6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" name="Freeform 5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66" y="80806"/>
                  <a:ext cx="258233" cy="675614"/>
                </a:xfrm>
                <a:custGeom>
                  <a:avLst/>
                  <a:gdLst>
                    <a:gd name="T0" fmla="+- 0 3055 2731"/>
                    <a:gd name="T1" fmla="*/ T0 w 356"/>
                    <a:gd name="T2" fmla="+- 0 2450 761"/>
                    <a:gd name="T3" fmla="*/ 2450 h 1690"/>
                    <a:gd name="T4" fmla="+- 0 2798 2731"/>
                    <a:gd name="T5" fmla="*/ T4 w 356"/>
                    <a:gd name="T6" fmla="+- 0 2203 761"/>
                    <a:gd name="T7" fmla="*/ 2203 h 1690"/>
                    <a:gd name="T8" fmla="+- 0 2731 2731"/>
                    <a:gd name="T9" fmla="*/ T8 w 356"/>
                    <a:gd name="T10" fmla="+- 0 761 761"/>
                    <a:gd name="T11" fmla="*/ 761 h 1690"/>
                    <a:gd name="T12" fmla="+- 0 3086 2731"/>
                    <a:gd name="T13" fmla="*/ T12 w 356"/>
                    <a:gd name="T14" fmla="+- 0 1116 761"/>
                    <a:gd name="T15" fmla="*/ 1116 h 1690"/>
                    <a:gd name="T16" fmla="+- 0 3055 2731"/>
                    <a:gd name="T17" fmla="*/ T16 w 356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56" h="1690">
                      <a:moveTo>
                        <a:pt x="324" y="1689"/>
                      </a:moveTo>
                      <a:lnTo>
                        <a:pt x="67" y="1442"/>
                      </a:lnTo>
                      <a:lnTo>
                        <a:pt x="0" y="0"/>
                      </a:lnTo>
                      <a:lnTo>
                        <a:pt x="355" y="355"/>
                      </a:lnTo>
                      <a:lnTo>
                        <a:pt x="324" y="1689"/>
                      </a:lnTo>
                      <a:close/>
                    </a:path>
                  </a:pathLst>
                </a:custGeom>
                <a:solidFill>
                  <a:srgbClr val="DB6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1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67145" y="53551"/>
                <a:ext cx="579438" cy="512897"/>
              </a:xfrm>
              <a:custGeom>
                <a:avLst/>
                <a:gdLst>
                  <a:gd name="T0" fmla="+- 0 2798 1553"/>
                  <a:gd name="T1" fmla="*/ T0 w 1246"/>
                  <a:gd name="T2" fmla="+- 0 2203 761"/>
                  <a:gd name="T3" fmla="*/ 2203 h 1443"/>
                  <a:gd name="T4" fmla="+- 0 1553 1553"/>
                  <a:gd name="T5" fmla="*/ T4 w 1246"/>
                  <a:gd name="T6" fmla="+- 0 2203 761"/>
                  <a:gd name="T7" fmla="*/ 2203 h 1443"/>
                  <a:gd name="T8" fmla="+- 0 1553 1553"/>
                  <a:gd name="T9" fmla="*/ T8 w 1246"/>
                  <a:gd name="T10" fmla="+- 0 761 761"/>
                  <a:gd name="T11" fmla="*/ 761 h 1443"/>
                  <a:gd name="T12" fmla="+- 0 2731 1553"/>
                  <a:gd name="T13" fmla="*/ T12 w 1246"/>
                  <a:gd name="T14" fmla="+- 0 761 761"/>
                  <a:gd name="T15" fmla="*/ 761 h 1443"/>
                  <a:gd name="T16" fmla="+- 0 2798 1553"/>
                  <a:gd name="T17" fmla="*/ T16 w 1246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46" h="1443">
                    <a:moveTo>
                      <a:pt x="1245" y="1442"/>
                    </a:moveTo>
                    <a:lnTo>
                      <a:pt x="0" y="1442"/>
                    </a:lnTo>
                    <a:lnTo>
                      <a:pt x="0" y="0"/>
                    </a:lnTo>
                    <a:lnTo>
                      <a:pt x="1178" y="0"/>
                    </a:lnTo>
                    <a:lnTo>
                      <a:pt x="1245" y="1442"/>
                    </a:lnTo>
                    <a:close/>
                  </a:path>
                </a:pathLst>
              </a:custGeom>
              <a:solidFill>
                <a:srgbClr val="F483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610120" y="98772"/>
                <a:ext cx="7534275" cy="4236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BÀI LUẬN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 VẤN ĐỀ XÃ HỘI TRONG TÁC PHẨM NGHỆ THUẬT HOẶC TÁC PHẨM VĂN HỌC</a:t>
                </a:r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785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824183"/>
              </p:ext>
            </p:extLst>
          </p:nvPr>
        </p:nvGraphicFramePr>
        <p:xfrm>
          <a:off x="213360" y="1859280"/>
          <a:ext cx="11864907" cy="31974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10802"/>
                <a:gridCol w="5748452"/>
                <a:gridCol w="3805653"/>
              </a:tblGrid>
              <a:tr h="2565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3200" spc="-8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3: </a:t>
                      </a:r>
                      <a:r>
                        <a:rPr lang="en-US" sz="3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spc="-6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Hs chuẩn bị viết ở nhà.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Dựa vào bảng kiểm kĩ năng viết VBNL vấn đề XH.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chi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2699" y="0"/>
            <a:ext cx="12065569" cy="1127125"/>
            <a:chOff x="13095" y="0"/>
            <a:chExt cx="9144000" cy="844913"/>
          </a:xfrm>
        </p:grpSpPr>
        <p:pic>
          <p:nvPicPr>
            <p:cNvPr id="5" name="Google Shape;490;p47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525" y="225088"/>
              <a:ext cx="1361074" cy="61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3095" y="0"/>
              <a:ext cx="9144000" cy="655982"/>
              <a:chOff x="13095" y="0"/>
              <a:chExt cx="9144000" cy="655982"/>
            </a:xfrm>
          </p:grpSpPr>
          <p:sp>
            <p:nvSpPr>
              <p:cNvPr id="7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815158" y="53551"/>
                <a:ext cx="2389187" cy="291554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" name="Rectangle 2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5" y="0"/>
                <a:ext cx="9144000" cy="489098"/>
              </a:xfrm>
              <a:prstGeom prst="rect">
                <a:avLst/>
              </a:prstGeom>
              <a:solidFill>
                <a:srgbClr val="B1C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419620" y="53551"/>
                <a:ext cx="7737475" cy="512897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10" name="Group 56"/>
              <p:cNvGrpSpPr>
                <a:grpSpLocks/>
              </p:cNvGrpSpPr>
              <p:nvPr/>
            </p:nvGrpSpPr>
            <p:grpSpPr bwMode="auto">
              <a:xfrm>
                <a:off x="1206398" y="39923"/>
                <a:ext cx="404209" cy="616059"/>
                <a:chOff x="908603" y="80216"/>
                <a:chExt cx="538945" cy="676514"/>
              </a:xfrm>
            </p:grpSpPr>
            <p:sp>
              <p:nvSpPr>
                <p:cNvPr id="13" name="Freeform 4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750" y="80806"/>
                  <a:ext cx="311149" cy="675614"/>
                </a:xfrm>
                <a:custGeom>
                  <a:avLst/>
                  <a:gdLst>
                    <a:gd name="T0" fmla="+- 0 3055 3055"/>
                    <a:gd name="T1" fmla="*/ T0 w 430"/>
                    <a:gd name="T2" fmla="+- 0 2450 761"/>
                    <a:gd name="T3" fmla="*/ 2450 h 1690"/>
                    <a:gd name="T4" fmla="+- 0 3086 3055"/>
                    <a:gd name="T5" fmla="*/ T4 w 430"/>
                    <a:gd name="T6" fmla="+- 0 1116 761"/>
                    <a:gd name="T7" fmla="*/ 1116 h 1690"/>
                    <a:gd name="T8" fmla="+- 0 3485 3055"/>
                    <a:gd name="T9" fmla="*/ T8 w 430"/>
                    <a:gd name="T10" fmla="+- 0 761 761"/>
                    <a:gd name="T11" fmla="*/ 761 h 1690"/>
                    <a:gd name="T12" fmla="+- 0 3326 3055"/>
                    <a:gd name="T13" fmla="*/ T12 w 430"/>
                    <a:gd name="T14" fmla="+- 0 2203 761"/>
                    <a:gd name="T15" fmla="*/ 2203 h 1690"/>
                    <a:gd name="T16" fmla="+- 0 3055 3055"/>
                    <a:gd name="T17" fmla="*/ T16 w 430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0" h="1690">
                      <a:moveTo>
                        <a:pt x="0" y="1689"/>
                      </a:moveTo>
                      <a:lnTo>
                        <a:pt x="31" y="355"/>
                      </a:lnTo>
                      <a:lnTo>
                        <a:pt x="430" y="0"/>
                      </a:lnTo>
                      <a:lnTo>
                        <a:pt x="271" y="1442"/>
                      </a:lnTo>
                      <a:lnTo>
                        <a:pt x="0" y="1689"/>
                      </a:lnTo>
                      <a:close/>
                    </a:path>
                  </a:pathLst>
                </a:custGeom>
                <a:solidFill>
                  <a:srgbClr val="FBB6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" name="Freeform 5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66" y="80806"/>
                  <a:ext cx="258233" cy="675614"/>
                </a:xfrm>
                <a:custGeom>
                  <a:avLst/>
                  <a:gdLst>
                    <a:gd name="T0" fmla="+- 0 3055 2731"/>
                    <a:gd name="T1" fmla="*/ T0 w 356"/>
                    <a:gd name="T2" fmla="+- 0 2450 761"/>
                    <a:gd name="T3" fmla="*/ 2450 h 1690"/>
                    <a:gd name="T4" fmla="+- 0 2798 2731"/>
                    <a:gd name="T5" fmla="*/ T4 w 356"/>
                    <a:gd name="T6" fmla="+- 0 2203 761"/>
                    <a:gd name="T7" fmla="*/ 2203 h 1690"/>
                    <a:gd name="T8" fmla="+- 0 2731 2731"/>
                    <a:gd name="T9" fmla="*/ T8 w 356"/>
                    <a:gd name="T10" fmla="+- 0 761 761"/>
                    <a:gd name="T11" fmla="*/ 761 h 1690"/>
                    <a:gd name="T12" fmla="+- 0 3086 2731"/>
                    <a:gd name="T13" fmla="*/ T12 w 356"/>
                    <a:gd name="T14" fmla="+- 0 1116 761"/>
                    <a:gd name="T15" fmla="*/ 1116 h 1690"/>
                    <a:gd name="T16" fmla="+- 0 3055 2731"/>
                    <a:gd name="T17" fmla="*/ T16 w 356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56" h="1690">
                      <a:moveTo>
                        <a:pt x="324" y="1689"/>
                      </a:moveTo>
                      <a:lnTo>
                        <a:pt x="67" y="1442"/>
                      </a:lnTo>
                      <a:lnTo>
                        <a:pt x="0" y="0"/>
                      </a:lnTo>
                      <a:lnTo>
                        <a:pt x="355" y="355"/>
                      </a:lnTo>
                      <a:lnTo>
                        <a:pt x="324" y="1689"/>
                      </a:lnTo>
                      <a:close/>
                    </a:path>
                  </a:pathLst>
                </a:custGeom>
                <a:solidFill>
                  <a:srgbClr val="DB6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1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67145" y="53551"/>
                <a:ext cx="579438" cy="512897"/>
              </a:xfrm>
              <a:custGeom>
                <a:avLst/>
                <a:gdLst>
                  <a:gd name="T0" fmla="+- 0 2798 1553"/>
                  <a:gd name="T1" fmla="*/ T0 w 1246"/>
                  <a:gd name="T2" fmla="+- 0 2203 761"/>
                  <a:gd name="T3" fmla="*/ 2203 h 1443"/>
                  <a:gd name="T4" fmla="+- 0 1553 1553"/>
                  <a:gd name="T5" fmla="*/ T4 w 1246"/>
                  <a:gd name="T6" fmla="+- 0 2203 761"/>
                  <a:gd name="T7" fmla="*/ 2203 h 1443"/>
                  <a:gd name="T8" fmla="+- 0 1553 1553"/>
                  <a:gd name="T9" fmla="*/ T8 w 1246"/>
                  <a:gd name="T10" fmla="+- 0 761 761"/>
                  <a:gd name="T11" fmla="*/ 761 h 1443"/>
                  <a:gd name="T12" fmla="+- 0 2731 1553"/>
                  <a:gd name="T13" fmla="*/ T12 w 1246"/>
                  <a:gd name="T14" fmla="+- 0 761 761"/>
                  <a:gd name="T15" fmla="*/ 761 h 1443"/>
                  <a:gd name="T16" fmla="+- 0 2798 1553"/>
                  <a:gd name="T17" fmla="*/ T16 w 1246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46" h="1443">
                    <a:moveTo>
                      <a:pt x="1245" y="1442"/>
                    </a:moveTo>
                    <a:lnTo>
                      <a:pt x="0" y="1442"/>
                    </a:lnTo>
                    <a:lnTo>
                      <a:pt x="0" y="0"/>
                    </a:lnTo>
                    <a:lnTo>
                      <a:pt x="1178" y="0"/>
                    </a:lnTo>
                    <a:lnTo>
                      <a:pt x="1245" y="1442"/>
                    </a:lnTo>
                    <a:close/>
                  </a:path>
                </a:pathLst>
              </a:custGeom>
              <a:solidFill>
                <a:srgbClr val="F483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610120" y="98772"/>
                <a:ext cx="7534275" cy="4236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BÀI LUẬN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 VẤN ĐỀ XÃ HỘI TRONG TÁC PHẨM NGHỆ THUẬT HOẶC TÁC PHẨM VĂN HỌC</a:t>
                </a:r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19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694570"/>
              </p:ext>
            </p:extLst>
          </p:nvPr>
        </p:nvGraphicFramePr>
        <p:xfrm>
          <a:off x="12699" y="874714"/>
          <a:ext cx="12179301" cy="64056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72033"/>
                <a:gridCol w="6500188"/>
                <a:gridCol w="3307080"/>
              </a:tblGrid>
              <a:tr h="6405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32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4:</a:t>
                      </a:r>
                      <a:r>
                        <a:rPr lang="en-US" sz="32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32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2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321: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2699" y="0"/>
            <a:ext cx="12065569" cy="1127125"/>
            <a:chOff x="13095" y="0"/>
            <a:chExt cx="9144000" cy="844913"/>
          </a:xfrm>
        </p:grpSpPr>
        <p:pic>
          <p:nvPicPr>
            <p:cNvPr id="5" name="Google Shape;490;p47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525" y="225088"/>
              <a:ext cx="1361074" cy="61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3095" y="0"/>
              <a:ext cx="9144000" cy="655982"/>
              <a:chOff x="13095" y="0"/>
              <a:chExt cx="9144000" cy="655982"/>
            </a:xfrm>
          </p:grpSpPr>
          <p:sp>
            <p:nvSpPr>
              <p:cNvPr id="7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815158" y="53551"/>
                <a:ext cx="2389187" cy="291554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" name="Rectangle 2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5" y="0"/>
                <a:ext cx="9144000" cy="489098"/>
              </a:xfrm>
              <a:prstGeom prst="rect">
                <a:avLst/>
              </a:prstGeom>
              <a:solidFill>
                <a:srgbClr val="B1C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419620" y="53551"/>
                <a:ext cx="7737475" cy="512897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10" name="Group 56"/>
              <p:cNvGrpSpPr>
                <a:grpSpLocks/>
              </p:cNvGrpSpPr>
              <p:nvPr/>
            </p:nvGrpSpPr>
            <p:grpSpPr bwMode="auto">
              <a:xfrm>
                <a:off x="1206398" y="39923"/>
                <a:ext cx="404209" cy="616059"/>
                <a:chOff x="908603" y="80216"/>
                <a:chExt cx="538945" cy="676514"/>
              </a:xfrm>
            </p:grpSpPr>
            <p:sp>
              <p:nvSpPr>
                <p:cNvPr id="13" name="Freeform 4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750" y="80806"/>
                  <a:ext cx="311149" cy="675614"/>
                </a:xfrm>
                <a:custGeom>
                  <a:avLst/>
                  <a:gdLst>
                    <a:gd name="T0" fmla="+- 0 3055 3055"/>
                    <a:gd name="T1" fmla="*/ T0 w 430"/>
                    <a:gd name="T2" fmla="+- 0 2450 761"/>
                    <a:gd name="T3" fmla="*/ 2450 h 1690"/>
                    <a:gd name="T4" fmla="+- 0 3086 3055"/>
                    <a:gd name="T5" fmla="*/ T4 w 430"/>
                    <a:gd name="T6" fmla="+- 0 1116 761"/>
                    <a:gd name="T7" fmla="*/ 1116 h 1690"/>
                    <a:gd name="T8" fmla="+- 0 3485 3055"/>
                    <a:gd name="T9" fmla="*/ T8 w 430"/>
                    <a:gd name="T10" fmla="+- 0 761 761"/>
                    <a:gd name="T11" fmla="*/ 761 h 1690"/>
                    <a:gd name="T12" fmla="+- 0 3326 3055"/>
                    <a:gd name="T13" fmla="*/ T12 w 430"/>
                    <a:gd name="T14" fmla="+- 0 2203 761"/>
                    <a:gd name="T15" fmla="*/ 2203 h 1690"/>
                    <a:gd name="T16" fmla="+- 0 3055 3055"/>
                    <a:gd name="T17" fmla="*/ T16 w 430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0" h="1690">
                      <a:moveTo>
                        <a:pt x="0" y="1689"/>
                      </a:moveTo>
                      <a:lnTo>
                        <a:pt x="31" y="355"/>
                      </a:lnTo>
                      <a:lnTo>
                        <a:pt x="430" y="0"/>
                      </a:lnTo>
                      <a:lnTo>
                        <a:pt x="271" y="1442"/>
                      </a:lnTo>
                      <a:lnTo>
                        <a:pt x="0" y="1689"/>
                      </a:lnTo>
                      <a:close/>
                    </a:path>
                  </a:pathLst>
                </a:custGeom>
                <a:solidFill>
                  <a:srgbClr val="FBB6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" name="Freeform 5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66" y="80806"/>
                  <a:ext cx="258233" cy="675614"/>
                </a:xfrm>
                <a:custGeom>
                  <a:avLst/>
                  <a:gdLst>
                    <a:gd name="T0" fmla="+- 0 3055 2731"/>
                    <a:gd name="T1" fmla="*/ T0 w 356"/>
                    <a:gd name="T2" fmla="+- 0 2450 761"/>
                    <a:gd name="T3" fmla="*/ 2450 h 1690"/>
                    <a:gd name="T4" fmla="+- 0 2798 2731"/>
                    <a:gd name="T5" fmla="*/ T4 w 356"/>
                    <a:gd name="T6" fmla="+- 0 2203 761"/>
                    <a:gd name="T7" fmla="*/ 2203 h 1690"/>
                    <a:gd name="T8" fmla="+- 0 2731 2731"/>
                    <a:gd name="T9" fmla="*/ T8 w 356"/>
                    <a:gd name="T10" fmla="+- 0 761 761"/>
                    <a:gd name="T11" fmla="*/ 761 h 1690"/>
                    <a:gd name="T12" fmla="+- 0 3086 2731"/>
                    <a:gd name="T13" fmla="*/ T12 w 356"/>
                    <a:gd name="T14" fmla="+- 0 1116 761"/>
                    <a:gd name="T15" fmla="*/ 1116 h 1690"/>
                    <a:gd name="T16" fmla="+- 0 3055 2731"/>
                    <a:gd name="T17" fmla="*/ T16 w 356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56" h="1690">
                      <a:moveTo>
                        <a:pt x="324" y="1689"/>
                      </a:moveTo>
                      <a:lnTo>
                        <a:pt x="67" y="1442"/>
                      </a:lnTo>
                      <a:lnTo>
                        <a:pt x="0" y="0"/>
                      </a:lnTo>
                      <a:lnTo>
                        <a:pt x="355" y="355"/>
                      </a:lnTo>
                      <a:lnTo>
                        <a:pt x="324" y="1689"/>
                      </a:lnTo>
                      <a:close/>
                    </a:path>
                  </a:pathLst>
                </a:custGeom>
                <a:solidFill>
                  <a:srgbClr val="DB6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1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67145" y="53551"/>
                <a:ext cx="579438" cy="512897"/>
              </a:xfrm>
              <a:custGeom>
                <a:avLst/>
                <a:gdLst>
                  <a:gd name="T0" fmla="+- 0 2798 1553"/>
                  <a:gd name="T1" fmla="*/ T0 w 1246"/>
                  <a:gd name="T2" fmla="+- 0 2203 761"/>
                  <a:gd name="T3" fmla="*/ 2203 h 1443"/>
                  <a:gd name="T4" fmla="+- 0 1553 1553"/>
                  <a:gd name="T5" fmla="*/ T4 w 1246"/>
                  <a:gd name="T6" fmla="+- 0 2203 761"/>
                  <a:gd name="T7" fmla="*/ 2203 h 1443"/>
                  <a:gd name="T8" fmla="+- 0 1553 1553"/>
                  <a:gd name="T9" fmla="*/ T8 w 1246"/>
                  <a:gd name="T10" fmla="+- 0 761 761"/>
                  <a:gd name="T11" fmla="*/ 761 h 1443"/>
                  <a:gd name="T12" fmla="+- 0 2731 1553"/>
                  <a:gd name="T13" fmla="*/ T12 w 1246"/>
                  <a:gd name="T14" fmla="+- 0 761 761"/>
                  <a:gd name="T15" fmla="*/ 761 h 1443"/>
                  <a:gd name="T16" fmla="+- 0 2798 1553"/>
                  <a:gd name="T17" fmla="*/ T16 w 1246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46" h="1443">
                    <a:moveTo>
                      <a:pt x="1245" y="1442"/>
                    </a:moveTo>
                    <a:lnTo>
                      <a:pt x="0" y="1442"/>
                    </a:lnTo>
                    <a:lnTo>
                      <a:pt x="0" y="0"/>
                    </a:lnTo>
                    <a:lnTo>
                      <a:pt x="1178" y="0"/>
                    </a:lnTo>
                    <a:lnTo>
                      <a:pt x="1245" y="1442"/>
                    </a:lnTo>
                    <a:close/>
                  </a:path>
                </a:pathLst>
              </a:custGeom>
              <a:solidFill>
                <a:srgbClr val="F483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610120" y="98772"/>
                <a:ext cx="7534275" cy="4236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BÀI LUẬN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 VẤN ĐỀ XÃ HỘI TRONG TÁC PHẨM NGHỆ THUẬT HOẶC TÁC PHẨM VĂN HỌC</a:t>
                </a:r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12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90" y="1295631"/>
            <a:ext cx="11595219" cy="1307551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VIẾT BÀI LUẬN VỀ MỘT VẤN ĐỀ XÃ HỘI TRONG TÁC PHẨM NGHỆ THUẬT HOẶC TÁC PHẨM VĂN 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1240"/>
            <a:ext cx="10515600" cy="3875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2699" y="0"/>
            <a:ext cx="12065569" cy="1127125"/>
            <a:chOff x="13095" y="0"/>
            <a:chExt cx="9144000" cy="844913"/>
          </a:xfrm>
        </p:grpSpPr>
        <p:pic>
          <p:nvPicPr>
            <p:cNvPr id="5" name="Google Shape;490;p47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525" y="225088"/>
              <a:ext cx="1361074" cy="61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3095" y="0"/>
              <a:ext cx="9144000" cy="655982"/>
              <a:chOff x="13095" y="0"/>
              <a:chExt cx="9144000" cy="655982"/>
            </a:xfrm>
          </p:grpSpPr>
          <p:sp>
            <p:nvSpPr>
              <p:cNvPr id="7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815158" y="53551"/>
                <a:ext cx="2389187" cy="291554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" name="Rectangle 2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5" y="0"/>
                <a:ext cx="9144000" cy="489098"/>
              </a:xfrm>
              <a:prstGeom prst="rect">
                <a:avLst/>
              </a:prstGeom>
              <a:solidFill>
                <a:srgbClr val="B1C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" name="Freeform 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419620" y="53551"/>
                <a:ext cx="7737475" cy="512897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10" name="Group 56"/>
              <p:cNvGrpSpPr>
                <a:grpSpLocks/>
              </p:cNvGrpSpPr>
              <p:nvPr/>
            </p:nvGrpSpPr>
            <p:grpSpPr bwMode="auto">
              <a:xfrm>
                <a:off x="1206398" y="39923"/>
                <a:ext cx="404209" cy="616059"/>
                <a:chOff x="908603" y="80216"/>
                <a:chExt cx="538945" cy="676514"/>
              </a:xfrm>
            </p:grpSpPr>
            <p:sp>
              <p:nvSpPr>
                <p:cNvPr id="13" name="Freeform 4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750" y="80806"/>
                  <a:ext cx="311149" cy="675614"/>
                </a:xfrm>
                <a:custGeom>
                  <a:avLst/>
                  <a:gdLst>
                    <a:gd name="T0" fmla="+- 0 3055 3055"/>
                    <a:gd name="T1" fmla="*/ T0 w 430"/>
                    <a:gd name="T2" fmla="+- 0 2450 761"/>
                    <a:gd name="T3" fmla="*/ 2450 h 1690"/>
                    <a:gd name="T4" fmla="+- 0 3086 3055"/>
                    <a:gd name="T5" fmla="*/ T4 w 430"/>
                    <a:gd name="T6" fmla="+- 0 1116 761"/>
                    <a:gd name="T7" fmla="*/ 1116 h 1690"/>
                    <a:gd name="T8" fmla="+- 0 3485 3055"/>
                    <a:gd name="T9" fmla="*/ T8 w 430"/>
                    <a:gd name="T10" fmla="+- 0 761 761"/>
                    <a:gd name="T11" fmla="*/ 761 h 1690"/>
                    <a:gd name="T12" fmla="+- 0 3326 3055"/>
                    <a:gd name="T13" fmla="*/ T12 w 430"/>
                    <a:gd name="T14" fmla="+- 0 2203 761"/>
                    <a:gd name="T15" fmla="*/ 2203 h 1690"/>
                    <a:gd name="T16" fmla="+- 0 3055 3055"/>
                    <a:gd name="T17" fmla="*/ T16 w 430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0" h="1690">
                      <a:moveTo>
                        <a:pt x="0" y="1689"/>
                      </a:moveTo>
                      <a:lnTo>
                        <a:pt x="31" y="355"/>
                      </a:lnTo>
                      <a:lnTo>
                        <a:pt x="430" y="0"/>
                      </a:lnTo>
                      <a:lnTo>
                        <a:pt x="271" y="1442"/>
                      </a:lnTo>
                      <a:lnTo>
                        <a:pt x="0" y="1689"/>
                      </a:lnTo>
                      <a:close/>
                    </a:path>
                  </a:pathLst>
                </a:custGeom>
                <a:solidFill>
                  <a:srgbClr val="FBB6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" name="Freeform 5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66" y="80806"/>
                  <a:ext cx="258233" cy="675614"/>
                </a:xfrm>
                <a:custGeom>
                  <a:avLst/>
                  <a:gdLst>
                    <a:gd name="T0" fmla="+- 0 3055 2731"/>
                    <a:gd name="T1" fmla="*/ T0 w 356"/>
                    <a:gd name="T2" fmla="+- 0 2450 761"/>
                    <a:gd name="T3" fmla="*/ 2450 h 1690"/>
                    <a:gd name="T4" fmla="+- 0 2798 2731"/>
                    <a:gd name="T5" fmla="*/ T4 w 356"/>
                    <a:gd name="T6" fmla="+- 0 2203 761"/>
                    <a:gd name="T7" fmla="*/ 2203 h 1690"/>
                    <a:gd name="T8" fmla="+- 0 2731 2731"/>
                    <a:gd name="T9" fmla="*/ T8 w 356"/>
                    <a:gd name="T10" fmla="+- 0 761 761"/>
                    <a:gd name="T11" fmla="*/ 761 h 1690"/>
                    <a:gd name="T12" fmla="+- 0 3086 2731"/>
                    <a:gd name="T13" fmla="*/ T12 w 356"/>
                    <a:gd name="T14" fmla="+- 0 1116 761"/>
                    <a:gd name="T15" fmla="*/ 1116 h 1690"/>
                    <a:gd name="T16" fmla="+- 0 3055 2731"/>
                    <a:gd name="T17" fmla="*/ T16 w 356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56" h="1690">
                      <a:moveTo>
                        <a:pt x="324" y="1689"/>
                      </a:moveTo>
                      <a:lnTo>
                        <a:pt x="67" y="1442"/>
                      </a:lnTo>
                      <a:lnTo>
                        <a:pt x="0" y="0"/>
                      </a:lnTo>
                      <a:lnTo>
                        <a:pt x="355" y="355"/>
                      </a:lnTo>
                      <a:lnTo>
                        <a:pt x="324" y="1689"/>
                      </a:lnTo>
                      <a:close/>
                    </a:path>
                  </a:pathLst>
                </a:custGeom>
                <a:solidFill>
                  <a:srgbClr val="DB6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1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67145" y="53551"/>
                <a:ext cx="579438" cy="512897"/>
              </a:xfrm>
              <a:custGeom>
                <a:avLst/>
                <a:gdLst>
                  <a:gd name="T0" fmla="+- 0 2798 1553"/>
                  <a:gd name="T1" fmla="*/ T0 w 1246"/>
                  <a:gd name="T2" fmla="+- 0 2203 761"/>
                  <a:gd name="T3" fmla="*/ 2203 h 1443"/>
                  <a:gd name="T4" fmla="+- 0 1553 1553"/>
                  <a:gd name="T5" fmla="*/ T4 w 1246"/>
                  <a:gd name="T6" fmla="+- 0 2203 761"/>
                  <a:gd name="T7" fmla="*/ 2203 h 1443"/>
                  <a:gd name="T8" fmla="+- 0 1553 1553"/>
                  <a:gd name="T9" fmla="*/ T8 w 1246"/>
                  <a:gd name="T10" fmla="+- 0 761 761"/>
                  <a:gd name="T11" fmla="*/ 761 h 1443"/>
                  <a:gd name="T12" fmla="+- 0 2731 1553"/>
                  <a:gd name="T13" fmla="*/ T12 w 1246"/>
                  <a:gd name="T14" fmla="+- 0 761 761"/>
                  <a:gd name="T15" fmla="*/ 761 h 1443"/>
                  <a:gd name="T16" fmla="+- 0 2798 1553"/>
                  <a:gd name="T17" fmla="*/ T16 w 1246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46" h="1443">
                    <a:moveTo>
                      <a:pt x="1245" y="1442"/>
                    </a:moveTo>
                    <a:lnTo>
                      <a:pt x="0" y="1442"/>
                    </a:lnTo>
                    <a:lnTo>
                      <a:pt x="0" y="0"/>
                    </a:lnTo>
                    <a:lnTo>
                      <a:pt x="1178" y="0"/>
                    </a:lnTo>
                    <a:lnTo>
                      <a:pt x="1245" y="1442"/>
                    </a:lnTo>
                    <a:close/>
                  </a:path>
                </a:pathLst>
              </a:custGeom>
              <a:solidFill>
                <a:srgbClr val="F483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610120" y="98772"/>
                <a:ext cx="7534275" cy="4236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BÀI LUẬN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 VẤN ĐỀ XÃ HỘI TRONG TÁC PHẨM NGHỆ THUẬT HOẶC TÁC PHẨM VĂN HỌC</a:t>
                </a:r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53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mtClean="0">
              <a:cs typeface="等线 Light"/>
            </a:endParaRPr>
          </a:p>
        </p:txBody>
      </p:sp>
      <p:sp>
        <p:nvSpPr>
          <p:cNvPr id="439299" name="副标题 2"/>
          <p:cNvSpPr>
            <a:spLocks noGrp="1"/>
          </p:cNvSpPr>
          <p:nvPr>
            <p:ph type="subTitle" idx="1"/>
          </p:nvPr>
        </p:nvSpPr>
        <p:spPr>
          <a:xfrm>
            <a:off x="2667000" y="3516313"/>
            <a:ext cx="6858000" cy="1655762"/>
          </a:xfrm>
        </p:spPr>
        <p:txBody>
          <a:bodyPr/>
          <a:lstStyle/>
          <a:p>
            <a:endParaRPr lang="zh-CN" altLang="en-US" smtClean="0">
              <a:cs typeface="等线"/>
            </a:endParaRPr>
          </a:p>
        </p:txBody>
      </p:sp>
      <p:pic>
        <p:nvPicPr>
          <p:cNvPr id="439300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9302" name="组合 20"/>
          <p:cNvGrpSpPr>
            <a:grpSpLocks/>
          </p:cNvGrpSpPr>
          <p:nvPr/>
        </p:nvGrpSpPr>
        <p:grpSpPr bwMode="auto">
          <a:xfrm>
            <a:off x="2620964" y="293688"/>
            <a:ext cx="4783137" cy="6096000"/>
            <a:chOff x="1463455" y="293300"/>
            <a:chExt cx="6375995" cy="6096012"/>
          </a:xfrm>
        </p:grpSpPr>
        <p:sp>
          <p:nvSpPr>
            <p:cNvPr id="20" name="矩形: 圆角 1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55980" y="1560127"/>
              <a:ext cx="5377167" cy="3524257"/>
            </a:xfrm>
            <a:custGeom>
              <a:avLst/>
              <a:gdLst>
                <a:gd name="connsiteX0" fmla="*/ 0 w 5023104"/>
                <a:gd name="connsiteY0" fmla="*/ 560843 h 3364992"/>
                <a:gd name="connsiteX1" fmla="*/ 560843 w 5023104"/>
                <a:gd name="connsiteY1" fmla="*/ 0 h 3364992"/>
                <a:gd name="connsiteX2" fmla="*/ 4462261 w 5023104"/>
                <a:gd name="connsiteY2" fmla="*/ 0 h 3364992"/>
                <a:gd name="connsiteX3" fmla="*/ 5023104 w 5023104"/>
                <a:gd name="connsiteY3" fmla="*/ 560843 h 3364992"/>
                <a:gd name="connsiteX4" fmla="*/ 5023104 w 5023104"/>
                <a:gd name="connsiteY4" fmla="*/ 2804149 h 3364992"/>
                <a:gd name="connsiteX5" fmla="*/ 4462261 w 5023104"/>
                <a:gd name="connsiteY5" fmla="*/ 3364992 h 3364992"/>
                <a:gd name="connsiteX6" fmla="*/ 560843 w 5023104"/>
                <a:gd name="connsiteY6" fmla="*/ 3364992 h 3364992"/>
                <a:gd name="connsiteX7" fmla="*/ 0 w 5023104"/>
                <a:gd name="connsiteY7" fmla="*/ 2804149 h 3364992"/>
                <a:gd name="connsiteX8" fmla="*/ 0 w 5023104"/>
                <a:gd name="connsiteY8" fmla="*/ 560843 h 3364992"/>
                <a:gd name="connsiteX0" fmla="*/ 0 w 5157216"/>
                <a:gd name="connsiteY0" fmla="*/ 512075 h 3364992"/>
                <a:gd name="connsiteX1" fmla="*/ 694955 w 5157216"/>
                <a:gd name="connsiteY1" fmla="*/ 0 h 3364992"/>
                <a:gd name="connsiteX2" fmla="*/ 4596373 w 5157216"/>
                <a:gd name="connsiteY2" fmla="*/ 0 h 3364992"/>
                <a:gd name="connsiteX3" fmla="*/ 5157216 w 5157216"/>
                <a:gd name="connsiteY3" fmla="*/ 560843 h 3364992"/>
                <a:gd name="connsiteX4" fmla="*/ 5157216 w 5157216"/>
                <a:gd name="connsiteY4" fmla="*/ 2804149 h 3364992"/>
                <a:gd name="connsiteX5" fmla="*/ 4596373 w 5157216"/>
                <a:gd name="connsiteY5" fmla="*/ 3364992 h 3364992"/>
                <a:gd name="connsiteX6" fmla="*/ 694955 w 5157216"/>
                <a:gd name="connsiteY6" fmla="*/ 3364992 h 3364992"/>
                <a:gd name="connsiteX7" fmla="*/ 134112 w 5157216"/>
                <a:gd name="connsiteY7" fmla="*/ 2804149 h 3364992"/>
                <a:gd name="connsiteX8" fmla="*/ 0 w 5157216"/>
                <a:gd name="connsiteY8" fmla="*/ 512075 h 3364992"/>
                <a:gd name="connsiteX0" fmla="*/ 2550 w 5159766"/>
                <a:gd name="connsiteY0" fmla="*/ 512075 h 3364992"/>
                <a:gd name="connsiteX1" fmla="*/ 697505 w 5159766"/>
                <a:gd name="connsiteY1" fmla="*/ 0 h 3364992"/>
                <a:gd name="connsiteX2" fmla="*/ 4598923 w 5159766"/>
                <a:gd name="connsiteY2" fmla="*/ 0 h 3364992"/>
                <a:gd name="connsiteX3" fmla="*/ 5159766 w 5159766"/>
                <a:gd name="connsiteY3" fmla="*/ 560843 h 3364992"/>
                <a:gd name="connsiteX4" fmla="*/ 5159766 w 5159766"/>
                <a:gd name="connsiteY4" fmla="*/ 2804149 h 3364992"/>
                <a:gd name="connsiteX5" fmla="*/ 4598923 w 5159766"/>
                <a:gd name="connsiteY5" fmla="*/ 3364992 h 3364992"/>
                <a:gd name="connsiteX6" fmla="*/ 697505 w 5159766"/>
                <a:gd name="connsiteY6" fmla="*/ 3364992 h 3364992"/>
                <a:gd name="connsiteX7" fmla="*/ 136662 w 5159766"/>
                <a:gd name="connsiteY7" fmla="*/ 2804149 h 3364992"/>
                <a:gd name="connsiteX8" fmla="*/ 2550 w 5159766"/>
                <a:gd name="connsiteY8" fmla="*/ 512075 h 3364992"/>
                <a:gd name="connsiteX0" fmla="*/ 2550 w 5159766"/>
                <a:gd name="connsiteY0" fmla="*/ 512075 h 3364992"/>
                <a:gd name="connsiteX1" fmla="*/ 697505 w 5159766"/>
                <a:gd name="connsiteY1" fmla="*/ 0 h 3364992"/>
                <a:gd name="connsiteX2" fmla="*/ 4598923 w 5159766"/>
                <a:gd name="connsiteY2" fmla="*/ 0 h 3364992"/>
                <a:gd name="connsiteX3" fmla="*/ 5159766 w 5159766"/>
                <a:gd name="connsiteY3" fmla="*/ 560843 h 3364992"/>
                <a:gd name="connsiteX4" fmla="*/ 5159766 w 5159766"/>
                <a:gd name="connsiteY4" fmla="*/ 2804149 h 3364992"/>
                <a:gd name="connsiteX5" fmla="*/ 4598923 w 5159766"/>
                <a:gd name="connsiteY5" fmla="*/ 3364992 h 3364992"/>
                <a:gd name="connsiteX6" fmla="*/ 697505 w 5159766"/>
                <a:gd name="connsiteY6" fmla="*/ 3364992 h 3364992"/>
                <a:gd name="connsiteX7" fmla="*/ 136662 w 5159766"/>
                <a:gd name="connsiteY7" fmla="*/ 3023605 h 3364992"/>
                <a:gd name="connsiteX8" fmla="*/ 2550 w 5159766"/>
                <a:gd name="connsiteY8" fmla="*/ 512075 h 3364992"/>
                <a:gd name="connsiteX0" fmla="*/ 8363 w 5165579"/>
                <a:gd name="connsiteY0" fmla="*/ 512075 h 3364992"/>
                <a:gd name="connsiteX1" fmla="*/ 703318 w 5165579"/>
                <a:gd name="connsiteY1" fmla="*/ 0 h 3364992"/>
                <a:gd name="connsiteX2" fmla="*/ 4604736 w 5165579"/>
                <a:gd name="connsiteY2" fmla="*/ 0 h 3364992"/>
                <a:gd name="connsiteX3" fmla="*/ 5165579 w 5165579"/>
                <a:gd name="connsiteY3" fmla="*/ 560843 h 3364992"/>
                <a:gd name="connsiteX4" fmla="*/ 5165579 w 5165579"/>
                <a:gd name="connsiteY4" fmla="*/ 2804149 h 3364992"/>
                <a:gd name="connsiteX5" fmla="*/ 4604736 w 5165579"/>
                <a:gd name="connsiteY5" fmla="*/ 3364992 h 3364992"/>
                <a:gd name="connsiteX6" fmla="*/ 703318 w 5165579"/>
                <a:gd name="connsiteY6" fmla="*/ 3364992 h 3364992"/>
                <a:gd name="connsiteX7" fmla="*/ 142475 w 5165579"/>
                <a:gd name="connsiteY7" fmla="*/ 3023605 h 3364992"/>
                <a:gd name="connsiteX8" fmla="*/ 8363 w 5165579"/>
                <a:gd name="connsiteY8" fmla="*/ 512075 h 3364992"/>
                <a:gd name="connsiteX0" fmla="*/ 29045 w 5186261"/>
                <a:gd name="connsiteY0" fmla="*/ 512075 h 3368551"/>
                <a:gd name="connsiteX1" fmla="*/ 724000 w 5186261"/>
                <a:gd name="connsiteY1" fmla="*/ 0 h 3368551"/>
                <a:gd name="connsiteX2" fmla="*/ 4625418 w 5186261"/>
                <a:gd name="connsiteY2" fmla="*/ 0 h 3368551"/>
                <a:gd name="connsiteX3" fmla="*/ 5186261 w 5186261"/>
                <a:gd name="connsiteY3" fmla="*/ 560843 h 3368551"/>
                <a:gd name="connsiteX4" fmla="*/ 5186261 w 5186261"/>
                <a:gd name="connsiteY4" fmla="*/ 2804149 h 3368551"/>
                <a:gd name="connsiteX5" fmla="*/ 4625418 w 5186261"/>
                <a:gd name="connsiteY5" fmla="*/ 3364992 h 3368551"/>
                <a:gd name="connsiteX6" fmla="*/ 724000 w 5186261"/>
                <a:gd name="connsiteY6" fmla="*/ 3364992 h 3368551"/>
                <a:gd name="connsiteX7" fmla="*/ 90005 w 5186261"/>
                <a:gd name="connsiteY7" fmla="*/ 3108949 h 3368551"/>
                <a:gd name="connsiteX8" fmla="*/ 29045 w 5186261"/>
                <a:gd name="connsiteY8" fmla="*/ 512075 h 3368551"/>
                <a:gd name="connsiteX0" fmla="*/ 29045 w 5186261"/>
                <a:gd name="connsiteY0" fmla="*/ 512075 h 3368551"/>
                <a:gd name="connsiteX1" fmla="*/ 724000 w 5186261"/>
                <a:gd name="connsiteY1" fmla="*/ 0 h 3368551"/>
                <a:gd name="connsiteX2" fmla="*/ 4625418 w 5186261"/>
                <a:gd name="connsiteY2" fmla="*/ 0 h 3368551"/>
                <a:gd name="connsiteX3" fmla="*/ 5186261 w 5186261"/>
                <a:gd name="connsiteY3" fmla="*/ 560843 h 3368551"/>
                <a:gd name="connsiteX4" fmla="*/ 5186261 w 5186261"/>
                <a:gd name="connsiteY4" fmla="*/ 2804149 h 3368551"/>
                <a:gd name="connsiteX5" fmla="*/ 4625418 w 5186261"/>
                <a:gd name="connsiteY5" fmla="*/ 3364992 h 3368551"/>
                <a:gd name="connsiteX6" fmla="*/ 2089494 w 5186261"/>
                <a:gd name="connsiteY6" fmla="*/ 3340607 h 3368551"/>
                <a:gd name="connsiteX7" fmla="*/ 724000 w 5186261"/>
                <a:gd name="connsiteY7" fmla="*/ 3364992 h 3368551"/>
                <a:gd name="connsiteX8" fmla="*/ 90005 w 5186261"/>
                <a:gd name="connsiteY8" fmla="*/ 3108949 h 3368551"/>
                <a:gd name="connsiteX9" fmla="*/ 29045 w 5186261"/>
                <a:gd name="connsiteY9" fmla="*/ 512075 h 3368551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149930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373112"/>
                <a:gd name="connsiteY0" fmla="*/ 512075 h 3523487"/>
                <a:gd name="connsiteX1" fmla="*/ 724000 w 5373112"/>
                <a:gd name="connsiteY1" fmla="*/ 0 h 3523487"/>
                <a:gd name="connsiteX2" fmla="*/ 4625418 w 5373112"/>
                <a:gd name="connsiteY2" fmla="*/ 0 h 3523487"/>
                <a:gd name="connsiteX3" fmla="*/ 5186261 w 5373112"/>
                <a:gd name="connsiteY3" fmla="*/ 560843 h 3523487"/>
                <a:gd name="connsiteX4" fmla="*/ 5186261 w 5373112"/>
                <a:gd name="connsiteY4" fmla="*/ 2804149 h 3523487"/>
                <a:gd name="connsiteX5" fmla="*/ 5320374 w 5373112"/>
                <a:gd name="connsiteY5" fmla="*/ 3096767 h 3523487"/>
                <a:gd name="connsiteX6" fmla="*/ 4149930 w 5373112"/>
                <a:gd name="connsiteY6" fmla="*/ 3425952 h 3523487"/>
                <a:gd name="connsiteX7" fmla="*/ 2247990 w 5373112"/>
                <a:gd name="connsiteY7" fmla="*/ 3523487 h 3523487"/>
                <a:gd name="connsiteX8" fmla="*/ 724000 w 5373112"/>
                <a:gd name="connsiteY8" fmla="*/ 3364992 h 3523487"/>
                <a:gd name="connsiteX9" fmla="*/ 90005 w 5373112"/>
                <a:gd name="connsiteY9" fmla="*/ 3108949 h 3523487"/>
                <a:gd name="connsiteX10" fmla="*/ 29045 w 5373112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186261 w 5378050"/>
                <a:gd name="connsiteY3" fmla="*/ 560843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186261 w 5378050"/>
                <a:gd name="connsiteY3" fmla="*/ 560843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174069 w 5378050"/>
                <a:gd name="connsiteY4" fmla="*/ 1426463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59413 w 5378050"/>
                <a:gd name="connsiteY4" fmla="*/ 1450847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59413 w 5378050"/>
                <a:gd name="connsiteY4" fmla="*/ 1450847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78050" h="3523487">
                  <a:moveTo>
                    <a:pt x="29045" y="512075"/>
                  </a:moveTo>
                  <a:cubicBezTo>
                    <a:pt x="29045" y="202330"/>
                    <a:pt x="414255" y="0"/>
                    <a:pt x="724000" y="0"/>
                  </a:cubicBezTo>
                  <a:lnTo>
                    <a:pt x="4625418" y="0"/>
                  </a:lnTo>
                  <a:cubicBezTo>
                    <a:pt x="4935163" y="0"/>
                    <a:pt x="5210645" y="104794"/>
                    <a:pt x="5210645" y="414539"/>
                  </a:cubicBezTo>
                  <a:cubicBezTo>
                    <a:pt x="5302087" y="652283"/>
                    <a:pt x="5257381" y="1058675"/>
                    <a:pt x="5259413" y="1450847"/>
                  </a:cubicBezTo>
                  <a:cubicBezTo>
                    <a:pt x="5115141" y="1830827"/>
                    <a:pt x="5198453" y="2489189"/>
                    <a:pt x="5222837" y="2767573"/>
                  </a:cubicBezTo>
                  <a:cubicBezTo>
                    <a:pt x="5222837" y="3155683"/>
                    <a:pt x="5493096" y="2993133"/>
                    <a:pt x="5320374" y="3096767"/>
                  </a:cubicBezTo>
                  <a:cubicBezTo>
                    <a:pt x="5147652" y="3200401"/>
                    <a:pt x="4639642" y="3320288"/>
                    <a:pt x="4149930" y="3425952"/>
                  </a:cubicBezTo>
                  <a:cubicBezTo>
                    <a:pt x="3089230" y="3125216"/>
                    <a:pt x="3162386" y="3251199"/>
                    <a:pt x="2247990" y="3523487"/>
                  </a:cubicBezTo>
                  <a:cubicBezTo>
                    <a:pt x="1800953" y="3336543"/>
                    <a:pt x="1231997" y="3417824"/>
                    <a:pt x="724000" y="3364992"/>
                  </a:cubicBezTo>
                  <a:cubicBezTo>
                    <a:pt x="414255" y="3364992"/>
                    <a:pt x="90005" y="3418694"/>
                    <a:pt x="90005" y="3108949"/>
                  </a:cubicBezTo>
                  <a:cubicBezTo>
                    <a:pt x="-44107" y="2348988"/>
                    <a:pt x="4661" y="1857252"/>
                    <a:pt x="29045" y="512075"/>
                  </a:cubicBezTo>
                  <a:close/>
                </a:path>
              </a:pathLst>
            </a:custGeom>
            <a:pattFill prst="pct20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pic>
          <p:nvPicPr>
            <p:cNvPr id="439311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455" y="293300"/>
              <a:ext cx="6375995" cy="609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9303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7672388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4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1793875"/>
            <a:ext cx="424815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5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4692651"/>
            <a:ext cx="20256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4" y="1760538"/>
            <a:ext cx="719137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直接连接符 2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990976" y="2593975"/>
            <a:ext cx="1979613" cy="0"/>
          </a:xfrm>
          <a:prstGeom prst="line">
            <a:avLst/>
          </a:prstGeom>
          <a:ln w="22225">
            <a:solidFill>
              <a:srgbClr val="925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/>
            </a:extLst>
          </p:cNvPr>
          <p:cNvSpPr txBox="1"/>
          <p:nvPr/>
        </p:nvSpPr>
        <p:spPr>
          <a:xfrm>
            <a:off x="3133726" y="2568576"/>
            <a:ext cx="3890963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400" b="1" spc="300" dirty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TRÒ CHƠI KHÁM PHÁ TRI THỨC</a:t>
            </a:r>
            <a:endParaRPr lang="zh-CN" altLang="en-US" sz="4400" b="1" spc="300" dirty="0">
              <a:solidFill>
                <a:srgbClr val="C000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3" name="直接连接符 3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900488" y="4610100"/>
            <a:ext cx="1981200" cy="0"/>
          </a:xfrm>
          <a:prstGeom prst="line">
            <a:avLst/>
          </a:prstGeom>
          <a:ln w="22225">
            <a:solidFill>
              <a:srgbClr val="925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96181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标题 1"/>
          <p:cNvSpPr>
            <a:spLocks noGrp="1"/>
          </p:cNvSpPr>
          <p:nvPr>
            <p:ph type="ctrTitle"/>
          </p:nvPr>
        </p:nvSpPr>
        <p:spPr>
          <a:xfrm>
            <a:off x="2667000" y="1311275"/>
            <a:ext cx="6858000" cy="2387600"/>
          </a:xfrm>
        </p:spPr>
        <p:txBody>
          <a:bodyPr/>
          <a:lstStyle/>
          <a:p>
            <a:endParaRPr lang="zh-CN" altLang="en-US" smtClean="0">
              <a:cs typeface="等线 Light"/>
            </a:endParaRPr>
          </a:p>
        </p:txBody>
      </p:sp>
      <p:sp>
        <p:nvSpPr>
          <p:cNvPr id="442371" name="副标题 2"/>
          <p:cNvSpPr>
            <a:spLocks noGrp="1"/>
          </p:cNvSpPr>
          <p:nvPr>
            <p:ph type="subTitle" idx="1"/>
          </p:nvPr>
        </p:nvSpPr>
        <p:spPr>
          <a:xfrm>
            <a:off x="2667000" y="3516313"/>
            <a:ext cx="6858000" cy="1655762"/>
          </a:xfrm>
        </p:spPr>
        <p:txBody>
          <a:bodyPr/>
          <a:lstStyle/>
          <a:p>
            <a:endParaRPr lang="zh-CN" altLang="en-US" smtClean="0">
              <a:cs typeface="等线"/>
            </a:endParaRPr>
          </a:p>
        </p:txBody>
      </p:sp>
      <p:pic>
        <p:nvPicPr>
          <p:cNvPr id="44237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2373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>
            <a:extLst>
              <a:ext uri="{FF2B5EF4-FFF2-40B4-BE49-F238E27FC236}"/>
            </a:extLst>
          </p:cNvPr>
          <p:cNvSpPr/>
          <p:nvPr/>
        </p:nvSpPr>
        <p:spPr>
          <a:xfrm>
            <a:off x="2006600" y="646113"/>
            <a:ext cx="8178800" cy="5308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9" name="矩形 18">
            <a:extLst>
              <a:ext uri="{FF2B5EF4-FFF2-40B4-BE49-F238E27FC236}"/>
            </a:extLst>
          </p:cNvPr>
          <p:cNvSpPr/>
          <p:nvPr/>
        </p:nvSpPr>
        <p:spPr>
          <a:xfrm>
            <a:off x="2366964" y="946151"/>
            <a:ext cx="7458075" cy="4733925"/>
          </a:xfrm>
          <a:prstGeom prst="rect">
            <a:avLst/>
          </a:prstGeom>
          <a:solidFill>
            <a:schemeClr val="bg1"/>
          </a:solidFill>
          <a:ln w="47625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442376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3883026"/>
            <a:ext cx="172243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2377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373688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2378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5051425"/>
            <a:ext cx="9477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14289"/>
            <a:ext cx="1397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: Rounded Corners 11">
            <a:extLst>
              <a:ext uri="{FF2B5EF4-FFF2-40B4-BE49-F238E27FC236}"/>
            </a:extLst>
          </p:cNvPr>
          <p:cNvSpPr/>
          <p:nvPr/>
        </p:nvSpPr>
        <p:spPr>
          <a:xfrm>
            <a:off x="2811464" y="1878013"/>
            <a:ext cx="6713537" cy="11620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/>
            </a:extLst>
          </p:cNvPr>
          <p:cNvSpPr/>
          <p:nvPr/>
        </p:nvSpPr>
        <p:spPr>
          <a:xfrm>
            <a:off x="3689350" y="4330701"/>
            <a:ext cx="4973638" cy="1141413"/>
          </a:xfrm>
          <a:prstGeom prst="roundRect">
            <a:avLst/>
          </a:prstGeom>
          <a:solidFill>
            <a:srgbClr val="5B9BD5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图片 20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1" y="4114800"/>
            <a:ext cx="1433513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rrow: Up 15">
            <a:extLst>
              <a:ext uri="{FF2B5EF4-FFF2-40B4-BE49-F238E27FC236}"/>
            </a:extLst>
          </p:cNvPr>
          <p:cNvSpPr/>
          <p:nvPr/>
        </p:nvSpPr>
        <p:spPr>
          <a:xfrm>
            <a:off x="2228850" y="6013451"/>
            <a:ext cx="438150" cy="614363"/>
          </a:xfrm>
          <a:prstGeom prst="upArrow">
            <a:avLst/>
          </a:prstGeom>
          <a:solidFill>
            <a:schemeClr val="accent4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等线" panose="020F0502020204030204"/>
            </a:endParaRPr>
          </a:p>
        </p:txBody>
      </p:sp>
      <p:sp>
        <p:nvSpPr>
          <p:cNvPr id="20" name="Arrow: Right 19">
            <a:hlinkClick r:id="" action="ppaction://noaction"/>
            <a:extLst>
              <a:ext uri="{FF2B5EF4-FFF2-40B4-BE49-F238E27FC236}"/>
            </a:extLst>
          </p:cNvPr>
          <p:cNvSpPr/>
          <p:nvPr/>
        </p:nvSpPr>
        <p:spPr>
          <a:xfrm>
            <a:off x="2757489" y="3290888"/>
            <a:ext cx="1011237" cy="7747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标题 1"/>
          <p:cNvSpPr>
            <a:spLocks noGrp="1"/>
          </p:cNvSpPr>
          <p:nvPr>
            <p:ph type="ctrTitle"/>
          </p:nvPr>
        </p:nvSpPr>
        <p:spPr>
          <a:xfrm>
            <a:off x="2667000" y="1311275"/>
            <a:ext cx="6858000" cy="2387600"/>
          </a:xfrm>
        </p:spPr>
        <p:txBody>
          <a:bodyPr/>
          <a:lstStyle/>
          <a:p>
            <a:endParaRPr lang="zh-CN" altLang="en-US" smtClean="0">
              <a:cs typeface="等线 Light"/>
            </a:endParaRPr>
          </a:p>
        </p:txBody>
      </p:sp>
      <p:sp>
        <p:nvSpPr>
          <p:cNvPr id="443395" name="副标题 2"/>
          <p:cNvSpPr>
            <a:spLocks noGrp="1"/>
          </p:cNvSpPr>
          <p:nvPr>
            <p:ph type="subTitle" idx="1"/>
          </p:nvPr>
        </p:nvSpPr>
        <p:spPr>
          <a:xfrm>
            <a:off x="2667000" y="3516313"/>
            <a:ext cx="6858000" cy="1655762"/>
          </a:xfrm>
        </p:spPr>
        <p:txBody>
          <a:bodyPr/>
          <a:lstStyle/>
          <a:p>
            <a:endParaRPr lang="zh-CN" altLang="en-US" smtClean="0">
              <a:cs typeface="等线"/>
            </a:endParaRPr>
          </a:p>
        </p:txBody>
      </p:sp>
      <p:pic>
        <p:nvPicPr>
          <p:cNvPr id="44339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339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>
            <a:extLst>
              <a:ext uri="{FF2B5EF4-FFF2-40B4-BE49-F238E27FC236}"/>
            </a:extLst>
          </p:cNvPr>
          <p:cNvSpPr/>
          <p:nvPr/>
        </p:nvSpPr>
        <p:spPr>
          <a:xfrm>
            <a:off x="2006600" y="646113"/>
            <a:ext cx="8178800" cy="5308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9" name="矩形 18">
            <a:extLst>
              <a:ext uri="{FF2B5EF4-FFF2-40B4-BE49-F238E27FC236}"/>
            </a:extLst>
          </p:cNvPr>
          <p:cNvSpPr/>
          <p:nvPr/>
        </p:nvSpPr>
        <p:spPr>
          <a:xfrm>
            <a:off x="2366964" y="946151"/>
            <a:ext cx="7458075" cy="4733925"/>
          </a:xfrm>
          <a:prstGeom prst="rect">
            <a:avLst/>
          </a:prstGeom>
          <a:solidFill>
            <a:schemeClr val="bg1"/>
          </a:solidFill>
          <a:ln w="47625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443400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3883026"/>
            <a:ext cx="172243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3401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373688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3402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5051425"/>
            <a:ext cx="9477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14289"/>
            <a:ext cx="1397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: Rounded Corners 11">
            <a:extLst>
              <a:ext uri="{FF2B5EF4-FFF2-40B4-BE49-F238E27FC236}"/>
            </a:extLst>
          </p:cNvPr>
          <p:cNvSpPr/>
          <p:nvPr/>
        </p:nvSpPr>
        <p:spPr>
          <a:xfrm>
            <a:off x="2811464" y="1878013"/>
            <a:ext cx="6713537" cy="11620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/>
            </a:extLst>
          </p:cNvPr>
          <p:cNvSpPr/>
          <p:nvPr/>
        </p:nvSpPr>
        <p:spPr>
          <a:xfrm>
            <a:off x="4800600" y="4316413"/>
            <a:ext cx="3060700" cy="876300"/>
          </a:xfrm>
          <a:prstGeom prst="roundRect">
            <a:avLst/>
          </a:prstGeom>
          <a:solidFill>
            <a:srgbClr val="5B9BD5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20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1" y="4114800"/>
            <a:ext cx="1433513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rrow: Up 15">
            <a:extLst>
              <a:ext uri="{FF2B5EF4-FFF2-40B4-BE49-F238E27FC236}"/>
            </a:extLst>
          </p:cNvPr>
          <p:cNvSpPr/>
          <p:nvPr/>
        </p:nvSpPr>
        <p:spPr>
          <a:xfrm>
            <a:off x="2228850" y="6013451"/>
            <a:ext cx="438150" cy="614363"/>
          </a:xfrm>
          <a:prstGeom prst="upArrow">
            <a:avLst/>
          </a:prstGeom>
          <a:solidFill>
            <a:schemeClr val="accent4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等线" panose="020F0502020204030204"/>
            </a:endParaRPr>
          </a:p>
        </p:txBody>
      </p:sp>
      <p:sp>
        <p:nvSpPr>
          <p:cNvPr id="20" name="Arrow: Right 19">
            <a:hlinkClick r:id="" action="ppaction://noaction"/>
            <a:extLst>
              <a:ext uri="{FF2B5EF4-FFF2-40B4-BE49-F238E27FC236}"/>
            </a:extLst>
          </p:cNvPr>
          <p:cNvSpPr/>
          <p:nvPr/>
        </p:nvSpPr>
        <p:spPr>
          <a:xfrm>
            <a:off x="2935289" y="3503613"/>
            <a:ext cx="1011237" cy="7731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标题 1"/>
          <p:cNvSpPr>
            <a:spLocks noGrp="1"/>
          </p:cNvSpPr>
          <p:nvPr>
            <p:ph type="ctrTitle"/>
          </p:nvPr>
        </p:nvSpPr>
        <p:spPr>
          <a:xfrm>
            <a:off x="2667000" y="1311275"/>
            <a:ext cx="6858000" cy="2387600"/>
          </a:xfrm>
        </p:spPr>
        <p:txBody>
          <a:bodyPr/>
          <a:lstStyle/>
          <a:p>
            <a:endParaRPr lang="zh-CN" altLang="en-US" smtClean="0">
              <a:cs typeface="等线 Light"/>
            </a:endParaRPr>
          </a:p>
        </p:txBody>
      </p:sp>
      <p:sp>
        <p:nvSpPr>
          <p:cNvPr id="444419" name="副标题 2"/>
          <p:cNvSpPr>
            <a:spLocks noGrp="1"/>
          </p:cNvSpPr>
          <p:nvPr>
            <p:ph type="subTitle" idx="1"/>
          </p:nvPr>
        </p:nvSpPr>
        <p:spPr>
          <a:xfrm>
            <a:off x="2667000" y="3516313"/>
            <a:ext cx="6858000" cy="1655762"/>
          </a:xfrm>
        </p:spPr>
        <p:txBody>
          <a:bodyPr/>
          <a:lstStyle/>
          <a:p>
            <a:endParaRPr lang="zh-CN" altLang="en-US" smtClean="0">
              <a:cs typeface="等线"/>
            </a:endParaRPr>
          </a:p>
        </p:txBody>
      </p:sp>
      <p:pic>
        <p:nvPicPr>
          <p:cNvPr id="444420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42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>
            <a:extLst>
              <a:ext uri="{FF2B5EF4-FFF2-40B4-BE49-F238E27FC236}"/>
            </a:extLst>
          </p:cNvPr>
          <p:cNvSpPr/>
          <p:nvPr/>
        </p:nvSpPr>
        <p:spPr>
          <a:xfrm>
            <a:off x="2006600" y="646113"/>
            <a:ext cx="8178800" cy="5308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9" name="矩形 18">
            <a:extLst>
              <a:ext uri="{FF2B5EF4-FFF2-40B4-BE49-F238E27FC236}"/>
            </a:extLst>
          </p:cNvPr>
          <p:cNvSpPr/>
          <p:nvPr/>
        </p:nvSpPr>
        <p:spPr>
          <a:xfrm>
            <a:off x="2366964" y="946151"/>
            <a:ext cx="7458075" cy="4733925"/>
          </a:xfrm>
          <a:prstGeom prst="rect">
            <a:avLst/>
          </a:prstGeom>
          <a:solidFill>
            <a:schemeClr val="bg1"/>
          </a:solidFill>
          <a:ln w="47625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444424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3883026"/>
            <a:ext cx="172243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425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373688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426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5051425"/>
            <a:ext cx="9477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14289"/>
            <a:ext cx="1397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: Rounded Corners 11">
            <a:extLst>
              <a:ext uri="{FF2B5EF4-FFF2-40B4-BE49-F238E27FC236}"/>
            </a:extLst>
          </p:cNvPr>
          <p:cNvSpPr/>
          <p:nvPr/>
        </p:nvSpPr>
        <p:spPr>
          <a:xfrm>
            <a:off x="2811464" y="1878013"/>
            <a:ext cx="6713537" cy="11620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/>
            </a:extLst>
          </p:cNvPr>
          <p:cNvSpPr/>
          <p:nvPr/>
        </p:nvSpPr>
        <p:spPr>
          <a:xfrm>
            <a:off x="6003925" y="4330701"/>
            <a:ext cx="2573338" cy="874713"/>
          </a:xfrm>
          <a:prstGeom prst="roundRect">
            <a:avLst/>
          </a:prstGeom>
          <a:solidFill>
            <a:srgbClr val="5B9BD5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20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1" y="4114800"/>
            <a:ext cx="1433513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rrow: Up 15">
            <a:extLst>
              <a:ext uri="{FF2B5EF4-FFF2-40B4-BE49-F238E27FC236}"/>
            </a:extLst>
          </p:cNvPr>
          <p:cNvSpPr/>
          <p:nvPr/>
        </p:nvSpPr>
        <p:spPr>
          <a:xfrm>
            <a:off x="2228850" y="6013451"/>
            <a:ext cx="438150" cy="614363"/>
          </a:xfrm>
          <a:prstGeom prst="upArrow">
            <a:avLst/>
          </a:prstGeom>
          <a:solidFill>
            <a:schemeClr val="accent4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等线" panose="020F0502020204030204"/>
            </a:endParaRPr>
          </a:p>
        </p:txBody>
      </p:sp>
      <p:sp>
        <p:nvSpPr>
          <p:cNvPr id="20" name="Arrow: Right 19">
            <a:hlinkClick r:id="" action="ppaction://noaction"/>
            <a:extLst>
              <a:ext uri="{FF2B5EF4-FFF2-40B4-BE49-F238E27FC236}"/>
            </a:extLst>
          </p:cNvPr>
          <p:cNvSpPr/>
          <p:nvPr/>
        </p:nvSpPr>
        <p:spPr>
          <a:xfrm>
            <a:off x="3155950" y="3627438"/>
            <a:ext cx="1011238" cy="7747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2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534"/>
            <a:ext cx="10515600" cy="859809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030" name="Picture 6" descr="101 hình ảnh lăng bác Hồ đẹp, chất lượng cao, tải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736979"/>
            <a:ext cx="5527343" cy="48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lăng bác - Niềm tự hào bao trái tim dân tộc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736979"/>
            <a:ext cx="6305266" cy="479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478" y="5909481"/>
            <a:ext cx="534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2310" y="5909481"/>
            <a:ext cx="342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1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3957" y="0"/>
            <a:ext cx="79702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THƠ VIẾNG LĂNG BÁC CỦA NHÀ THƠ VIỄN PHƯƠNG ( </a:t>
            </a:r>
            <a:r>
              <a:rPr lang="en-US" sz="32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ở miền Nam ra thăm lăng Bác</a:t>
            </a:r>
            <a:b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 thấy trong sương hàng tre bát ngát</a:t>
            </a:r>
            <a:b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Ôi! Hàng tre xanh xanh Việt Nam</a:t>
            </a:r>
            <a:b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Bão táp mưa sa, đứng thẳng hàng.</a:t>
            </a:r>
            <a:b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 ngày mặt trời đi qua trên lăng</a:t>
            </a:r>
            <a:b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 một mặt trời trong lăng rất đỏ</a:t>
            </a:r>
            <a:b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 ngày dòng người đi trong thương nhớ</a:t>
            </a:r>
            <a:b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 tràng hoa dâng bảy mươi chín mùa xuân...</a:t>
            </a:r>
            <a:b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53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474345"/>
            <a:ext cx="8607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8329612" cy="54625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30352" y="474345"/>
            <a:ext cx="22472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5659</TotalTime>
  <Words>1738</Words>
  <Application>Microsoft Office PowerPoint</Application>
  <PresentationFormat>Widescreen</PresentationFormat>
  <Paragraphs>191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SimSun</vt:lpstr>
      <vt:lpstr>Arial</vt:lpstr>
      <vt:lpstr>Calibri</vt:lpstr>
      <vt:lpstr>Calibri Light</vt:lpstr>
      <vt:lpstr>华文新魏</vt:lpstr>
      <vt:lpstr>Tahoma</vt:lpstr>
      <vt:lpstr>Times New Roman</vt:lpstr>
      <vt:lpstr>Yu Mincho</vt:lpstr>
      <vt:lpstr>字魂59号-创粗黑</vt:lpstr>
      <vt:lpstr>等线</vt:lpstr>
      <vt:lpstr>等线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4: Hãy cho biết tên gọi chung của những hình ảnh trên? </vt:lpstr>
      <vt:lpstr>PowerPoint Presentation</vt:lpstr>
      <vt:lpstr>PowerPoint Presentation</vt:lpstr>
      <vt:lpstr>PowerPoint Presentation</vt:lpstr>
      <vt:lpstr>PowerPoint Presentation</vt:lpstr>
      <vt:lpstr>I. TRI THỨC NGỮ VĂN:</vt:lpstr>
      <vt:lpstr>PowerPoint Presentation</vt:lpstr>
      <vt:lpstr>TÌM HIỂU NGỮ LIỆU 1</vt:lpstr>
      <vt:lpstr>NGỮ LIỆU 1:</vt:lpstr>
      <vt:lpstr>PowerPoint Presentation</vt:lpstr>
      <vt:lpstr>PowerPoint Presentation</vt:lpstr>
      <vt:lpstr>NGỮ LIỆU 2</vt:lpstr>
      <vt:lpstr>PowerPoint Presentation</vt:lpstr>
      <vt:lpstr>QUY TRÌNH VIẾT BÀI LUẬN VỀ MỘT VẤN ĐỀ XÃ HỘI TRONG TÁC PHẨM NGHỆ THUẬT HOẶC TÁC PHẨM VĂN HỌC </vt:lpstr>
      <vt:lpstr>PowerPoint Presentation</vt:lpstr>
      <vt:lpstr>PowerPoint Presentation</vt:lpstr>
      <vt:lpstr>PowerPoint Presentation</vt:lpstr>
      <vt:lpstr>PowerPoint Presentation</vt:lpstr>
      <vt:lpstr>LUYỆN TẬP VIẾT BÀI LUẬN VỀ MỘT VẤN ĐỀ XÃ HỘI TRONG TÁC PHẨM NGHỆ THUẬT HOẶC TÁC PHẨM VĂN HỌC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15</cp:revision>
  <dcterms:created xsi:type="dcterms:W3CDTF">2023-07-26T13:42:22Z</dcterms:created>
  <dcterms:modified xsi:type="dcterms:W3CDTF">2023-07-30T12:48:47Z</dcterms:modified>
</cp:coreProperties>
</file>