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86" r:id="rId11"/>
    <p:sldId id="265" r:id="rId12"/>
    <p:sldId id="287" r:id="rId13"/>
    <p:sldId id="288" r:id="rId14"/>
    <p:sldId id="289" r:id="rId15"/>
    <p:sldId id="290" r:id="rId16"/>
    <p:sldId id="295" r:id="rId17"/>
    <p:sldId id="291" r:id="rId18"/>
    <p:sldId id="292" r:id="rId19"/>
    <p:sldId id="293" r:id="rId20"/>
    <p:sldId id="294" r:id="rId21"/>
    <p:sldId id="264" r:id="rId22"/>
    <p:sldId id="277" r:id="rId23"/>
    <p:sldId id="303"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E6DA"/>
    <a:srgbClr val="FDF731"/>
    <a:srgbClr val="FA2447"/>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22T23:28:58.423"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1765" y="1695450"/>
            <a:ext cx="9607550" cy="3150235"/>
          </a:xfrm>
        </p:spPr>
        <p:style>
          <a:lnRef idx="2">
            <a:schemeClr val="accent2"/>
          </a:lnRef>
          <a:fillRef idx="1">
            <a:schemeClr val="lt1"/>
          </a:fillRef>
          <a:effectRef idx="0">
            <a:schemeClr val="accent2"/>
          </a:effectRef>
          <a:fontRef idx="minor">
            <a:schemeClr val="dk1"/>
          </a:fontRef>
        </p:style>
        <p:txBody>
          <a:bodyPr/>
          <a:lstStyle/>
          <a:p>
            <a:pPr algn="ctr"/>
            <a:r>
              <a:rPr lang="en-US" b="1" dirty="0">
                <a:solidFill>
                  <a:srgbClr val="FF0000"/>
                </a:solidFill>
                <a:latin typeface="Times New Roman" panose="02020603050405020304" charset="0"/>
                <a:cs typeface="Times New Roman" panose="02020603050405020304" charset="0"/>
              </a:rPr>
              <a:t>CHÀO MỪNG QUÝ THẦY CÔ GIÁO ĐẾN DỰ GIỜ LỚP 11A3</a:t>
            </a:r>
            <a:endParaRPr lang="en-US" b="1" dirty="0">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64285" y="1102995"/>
            <a:ext cx="9460865" cy="4939665"/>
          </a:xfrm>
        </p:spPr>
        <p:txBody>
          <a:bodyPr>
            <a:noAutofit/>
          </a:bodyPr>
          <a:p>
            <a:pPr marL="0" indent="0" algn="just">
              <a:buNone/>
            </a:pP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b="1">
                <a:solidFill>
                  <a:srgbClr val="FF0000"/>
                </a:solidFill>
                <a:latin typeface="Times New Roman" panose="02020603050405020304" charset="0"/>
                <a:cs typeface="Times New Roman" panose="02020603050405020304" charset="0"/>
              </a:rPr>
              <a:t>1. 12 câu đầu: Hoàn cảnh trớ trêu của Thúy Kiều </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- 10 câu tiếp:</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Trước lời hỏi han của Vân, Kiều dường như thẹn thùng, vừa như ngập ngừng muốn giải bày tâm sự cùng em về tâm tư của mình.</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Lời của người kể chuyện: Không có dấu ngoặc kép.</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Lời của nhân vật được đặt trong dấu ngoặc kép.</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74445" y="819785"/>
            <a:ext cx="9450705" cy="5466080"/>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rPr>
              <a:t>2. 12 câu thơ tiếp: Kiều tìm cách thuyết phục trao duyên cho Thúy Vân</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2 câu: </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“Cậy”: Tin cậy, tin tưởng nhất, gửi gắm.</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“Chịu”: Nghe lời, có phần nài ép, bắt buộc (đặt Thúy Vân vào tình thế khó chối từ.)</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“Lạy,thưa”: Thái độ trân trọng, biết ơn. Thái độ khẩn thiết và sự hệ trọng của vấn đề Kiều sắp nói.</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Nguyễn Du sử dụng từ ngữ chính xác, tinh tế diễn tả đúng tâm trạng khẩn khoản tha thiết của việc Kiều sắp nói, chứng tỏ nó rất hệ trọng.</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64285" y="1102995"/>
            <a:ext cx="9460865" cy="4939665"/>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sym typeface="+mn-ea"/>
              </a:rPr>
              <a:t>2. 12 câu thơ tiếp: Kiều tìm cách thuyết phục trao duyên cho Thúy Vân</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10 câu thơ tiếp (Kiều kể rõ sự tình)</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Cảnh ngộ của Thúy Kiều:</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Giữa đường đứt gánh.</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Sóng gió bất kỳ.</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Lựa chọn giữa hiếu – tình: “ Hiếu tình khôn lẽ hai bề vẹn hai”.</a:t>
            </a:r>
            <a:endParaRPr lang="en-US" sz="3200">
              <a:latin typeface="Times New Roman" panose="02020603050405020304" charset="0"/>
              <a:cs typeface="Times New Roman" panose="02020603050405020304" charset="0"/>
            </a:endParaRPr>
          </a:p>
          <a:p>
            <a:pPr marL="0" indent="0" algn="just">
              <a:buNone/>
            </a:pP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64285" y="1102995"/>
            <a:ext cx="9460865" cy="4939665"/>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sym typeface="+mn-ea"/>
              </a:rPr>
              <a:t>2. 12 câu thơ tiếp: Kiều tìm cách thuyết phục trao duyên cho Thúy Vân</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sym typeface="+mn-ea"/>
              </a:rPr>
              <a:t>+ Mối tơ thừa - mối tình duyên Kim - Kiều;cách nói nhún mình.; trân trọng với Vân vì nàng hiểu sự thiệt thòi của em.</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sym typeface="+mn-ea"/>
              </a:rPr>
              <a:t>+ Mặc em: phó mặc, ủy thác; vừa có ý mong muốn vừa có ý ép buộc Thúy Vân phải nhận lời.</a:t>
            </a:r>
            <a:endParaRPr lang="en-US" sz="3200">
              <a:latin typeface="Times New Roman" panose="02020603050405020304" charset="0"/>
              <a:cs typeface="Times New Roman" panose="02020603050405020304" charset="0"/>
              <a:sym typeface="+mn-ea"/>
            </a:endParaRPr>
          </a:p>
          <a:p>
            <a:pPr marL="0" indent="0" algn="just">
              <a:buNone/>
            </a:pP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64285" y="1102995"/>
            <a:ext cx="9460865" cy="4939665"/>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sym typeface="+mn-ea"/>
              </a:rPr>
              <a:t>2. 12 câu thơ tiếp: Kiều tìm cách thuyết phục trao duyên cho Thúy Vân</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Kể lại vắn tắt câu chuyện tình yêu của Kiều - Kim.</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Khi gặp chàng Kim</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Khi quạt ước</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Khi chén thề</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Điệp từ “Khi” → Tình yêu sâu nặng, gắn bó bền chặt của Kim – Kiều.</a:t>
            </a:r>
            <a:endParaRPr lang="en-US" sz="3200">
              <a:latin typeface="Times New Roman" panose="02020603050405020304" charset="0"/>
              <a:cs typeface="Times New Roman" panose="02020603050405020304" charset="0"/>
            </a:endParaRPr>
          </a:p>
          <a:p>
            <a:pPr marL="0" indent="0" algn="just">
              <a:buNone/>
            </a:pP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64285" y="799465"/>
            <a:ext cx="9460865" cy="5605780"/>
          </a:xfrm>
        </p:spPr>
        <p:txBody>
          <a:bodyPr>
            <a:noAutofit/>
          </a:bodyPr>
          <a:p>
            <a:pPr marL="0" indent="0" algn="just">
              <a:buNone/>
            </a:pPr>
            <a:r>
              <a:rPr lang="en-US" sz="3200">
                <a:latin typeface="Times New Roman" panose="02020603050405020304" charset="0"/>
                <a:cs typeface="Times New Roman" panose="02020603050405020304" charset="0"/>
              </a:rPr>
              <a:t>- Lời lẽ thuyết phục Thúy Vân:</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 Ngày xuân”: Thúy Vân còn trẻ còn có tương lai</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“Tình máu mủ”:Tình chị em, tình ruột thịt thiêng liêng</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Dự cảm hạnh phúc, yên lòng.</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Sử dụng thành ngữ, ngôn ngữ bình dân và ngôn ngữ bác học.</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Phẩm chất của Thúy Kiều:</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Sắc sảo khôn ngoan.</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Luôn nghĩ đến người khác hơn cả bản thân mình  đức hi sinh, lòng vị tha.</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64285" y="928370"/>
            <a:ext cx="9460865" cy="5114290"/>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rPr>
              <a:t>3. 14 câu tiếp: Kiều trao kỉ vật và dặn dò Thúy Vân.</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solidFill>
                  <a:schemeClr val="tx1"/>
                </a:solidFill>
                <a:latin typeface="Times New Roman" panose="02020603050405020304" charset="0"/>
                <a:cs typeface="Times New Roman" panose="02020603050405020304" charset="0"/>
              </a:rPr>
              <a:t>+ Bức tờ mây: ghi lời chung thuỷ của Kim – Kiều</a:t>
            </a:r>
            <a:endParaRPr lang="en-US" sz="3200">
              <a:solidFill>
                <a:schemeClr val="tx1"/>
              </a:solidFill>
              <a:latin typeface="Times New Roman" panose="02020603050405020304" charset="0"/>
              <a:cs typeface="Times New Roman" panose="02020603050405020304" charset="0"/>
            </a:endParaRPr>
          </a:p>
          <a:p>
            <a:pPr marL="0" indent="0" algn="just">
              <a:buNone/>
            </a:pPr>
            <a:r>
              <a:rPr lang="en-US" sz="3200">
                <a:solidFill>
                  <a:schemeClr val="tx1"/>
                </a:solidFill>
                <a:latin typeface="Times New Roman" panose="02020603050405020304" charset="0"/>
                <a:cs typeface="Times New Roman" panose="02020603050405020304" charset="0"/>
              </a:rPr>
              <a:t>+ Chiếc vành là xuyến vàng K.Trọng trao cho Kiều làm tin. Kiều như sống lại với kỉ niệm tình yêu qua kỉ vật. (đặc biệt là sự kiện đêm thề nguyền)</a:t>
            </a:r>
            <a:endParaRPr lang="en-US" sz="3200">
              <a:solidFill>
                <a:schemeClr val="tx1"/>
              </a:solidFill>
              <a:latin typeface="Times New Roman" panose="02020603050405020304" charset="0"/>
              <a:cs typeface="Times New Roman" panose="02020603050405020304" charset="0"/>
            </a:endParaRPr>
          </a:p>
          <a:p>
            <a:pPr marL="0" indent="0" algn="just">
              <a:buNone/>
            </a:pPr>
            <a:r>
              <a:rPr lang="en-US" sz="3200">
                <a:solidFill>
                  <a:schemeClr val="tx1"/>
                </a:solidFill>
                <a:latin typeface="Times New Roman" panose="02020603050405020304" charset="0"/>
                <a:cs typeface="Times New Roman" panose="02020603050405020304" charset="0"/>
              </a:rPr>
              <a:t>+ “ giữ” không nghĩa là trao hẳn mà chỉ để em giữ nên tiếng “ của chung” mới thật xót xa.</a:t>
            </a:r>
            <a:endParaRPr lang="en-US" sz="3200">
              <a:solidFill>
                <a:schemeClr val="tx1"/>
              </a:solidFill>
              <a:latin typeface="Times New Roman" panose="02020603050405020304" charset="0"/>
              <a:cs typeface="Times New Roman" panose="02020603050405020304" charset="0"/>
            </a:endParaRPr>
          </a:p>
          <a:p>
            <a:pPr marL="0" indent="0" algn="just">
              <a:buNone/>
            </a:pPr>
            <a:r>
              <a:rPr lang="en-US" sz="3200">
                <a:solidFill>
                  <a:schemeClr val="tx1"/>
                </a:solidFill>
                <a:latin typeface="Times New Roman" panose="02020603050405020304" charset="0"/>
                <a:cs typeface="Times New Roman" panose="02020603050405020304" charset="0"/>
              </a:rPr>
              <a:t>Chú ý cách trao duyên - trao lời tha thiết, tâm huyết ; trao kỉ vật lại dùng dằng, nửa trao, nửa níu - để thấy tâm trạng của Kiều trong thời khắc đoạn trường.</a:t>
            </a:r>
            <a:endParaRPr lang="en-US" sz="3200">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625475" y="1102995"/>
            <a:ext cx="10535285" cy="5680075"/>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rPr>
              <a:t>3. 14 câu tiếp: Kiều trao kỉ vật và dặn dò Thúy Vân.</a:t>
            </a:r>
            <a:endParaRPr lang="en-US" sz="3200" b="1">
              <a:solidFill>
                <a:srgbClr val="FF0000"/>
              </a:solidFill>
              <a:latin typeface="Times New Roman" panose="02020603050405020304" charset="0"/>
              <a:cs typeface="Times New Roman" panose="02020603050405020304" charset="0"/>
            </a:endParaRPr>
          </a:p>
          <a:p>
            <a:pPr marL="0" indent="0" algn="ctr">
              <a:buNone/>
            </a:pPr>
            <a:r>
              <a:rPr lang="en-US" sz="3200">
                <a:latin typeface="Times New Roman" panose="02020603050405020304" charset="0"/>
                <a:cs typeface="Times New Roman" panose="02020603050405020304" charset="0"/>
              </a:rPr>
              <a:t>“ Trông ra ngọn cỏ…..</a:t>
            </a:r>
            <a:endParaRPr lang="en-US" sz="3200">
              <a:latin typeface="Times New Roman" panose="02020603050405020304" charset="0"/>
              <a:cs typeface="Times New Roman" panose="02020603050405020304" charset="0"/>
            </a:endParaRPr>
          </a:p>
          <a:p>
            <a:pPr marL="0" indent="0" algn="ctr">
              <a:buNone/>
            </a:pPr>
            <a:r>
              <a:rPr lang="en-US" sz="3200">
                <a:latin typeface="Times New Roman" panose="02020603050405020304" charset="0"/>
                <a:cs typeface="Times New Roman" panose="02020603050405020304" charset="0"/>
              </a:rPr>
              <a:t>…………người thác oan”</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Những từ ngữ và hình ảnh trong câu: Cách mặt khuất lời, dạ đài,hiu hiu gió là hay chị về… Lời K là lời của oan hồn. Tâm trạng đau đớn tột cùng. Nàng tự khóc cho mình. Đó là tiếng khóc cho thân phận.</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Dù tưởng mình đã chết nhưng K vẫn muốn níu kéo tình yêu bằng mọi cách, ngay cả khi hóa thành oan hồn ,ở bên kia thế giới cũng thủy chung son sắt với KT.</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64285" y="1102995"/>
            <a:ext cx="9460865" cy="4939665"/>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rPr>
              <a:t>4. 10 câu cuối: Kiều đối diện với thực tại và lời nhắn gứi đến Kim Trọng.</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solidFill>
                  <a:schemeClr val="tx1"/>
                </a:solidFill>
                <a:latin typeface="Times New Roman" panose="02020603050405020304" charset="0"/>
                <a:cs typeface="Times New Roman" panose="02020603050405020304" charset="0"/>
              </a:rPr>
              <a:t>- Dự cảm về cái chết trở đi, trở lại trong tâm hồn Kiều ; trong lời độc thoại nội tâm đầy đau đớn, Kiều hướng tới người yêu với tất cả tình yêu thương và mong nhớ.</a:t>
            </a:r>
            <a:endParaRPr lang="en-US" sz="3200">
              <a:solidFill>
                <a:schemeClr val="tx1"/>
              </a:solidFill>
              <a:latin typeface="Times New Roman" panose="02020603050405020304" charset="0"/>
              <a:cs typeface="Times New Roman" panose="02020603050405020304" charset="0"/>
            </a:endParaRPr>
          </a:p>
          <a:p>
            <a:pPr marL="0" indent="0" algn="just">
              <a:buNone/>
            </a:pPr>
            <a:r>
              <a:rPr lang="en-US" sz="3200">
                <a:solidFill>
                  <a:schemeClr val="tx1"/>
                </a:solidFill>
                <a:latin typeface="Times New Roman" panose="02020603050405020304" charset="0"/>
                <a:cs typeface="Times New Roman" panose="02020603050405020304" charset="0"/>
              </a:rPr>
              <a:t>- Từ chỗ nói với em, Kiều chuyển sang nói với mình, nói với người yêu ; từ giọng đau đớn chuyển thành tiếng khóc, khóc cho mình, khóc cho mối tình đầu trong sáng, đẹp đẽ vừa mới chớm nở đã tan vỡ.</a:t>
            </a:r>
            <a:endParaRPr lang="en-US" sz="3200">
              <a:solidFill>
                <a:schemeClr val="tx1"/>
              </a:solidFill>
              <a:latin typeface="Times New Roman" panose="02020603050405020304" charset="0"/>
              <a:cs typeface="Times New Roman" panose="02020603050405020304" charset="0"/>
            </a:endParaRPr>
          </a:p>
          <a:p>
            <a:pPr marL="0" indent="0" algn="just">
              <a:buNone/>
            </a:pPr>
            <a:endParaRPr lang="en-US" sz="3200">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64285" y="1102995"/>
            <a:ext cx="9460865" cy="4939665"/>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sym typeface="+mn-ea"/>
              </a:rPr>
              <a:t>4. 10 câu cuối: Kiều đối diện với thực tại và lời nhắn gứi đến Kim Trọng.</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Trong lời độc thoại nội tâm đầy đau đớn, Kiều hướng tới người yêu với tất cả tình yêu thương và mong nhớ.</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+Câu “ Trăm nghìn ….tình quân”; Cái lạy vĩnh biệt tức tưởi, nghẹn ngào.</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Gọi tên Kim Trọng hai lần “ Ôi ..Kim lang!” + từ “ phụ”; Tự nhận lỗi về mình.</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Cạn lời … đôi tay giá đồng: đau đớn tột cùng từ thể xác đến tâm hồn.</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542290" y="354965"/>
            <a:ext cx="10811510" cy="1325880"/>
          </a:xfrm>
        </p:spPr>
        <p:txBody>
          <a:bodyPr>
            <a:noAutofit/>
          </a:bodyPr>
          <a:p>
            <a:pPr algn="ctr"/>
            <a:br>
              <a:rPr lang="en-US" sz="5400" b="1">
                <a:solidFill>
                  <a:schemeClr val="bg1"/>
                </a:solidFill>
                <a:latin typeface="Times New Roman" panose="02020603050405020304" charset="0"/>
                <a:cs typeface="Times New Roman" panose="02020603050405020304" charset="0"/>
              </a:rPr>
            </a:br>
            <a:r>
              <a:rPr lang="en-US" sz="5400" b="1">
                <a:solidFill>
                  <a:schemeClr val="bg1"/>
                </a:solidFill>
                <a:latin typeface="Times New Roman" panose="02020603050405020304" charset="0"/>
                <a:cs typeface="Times New Roman" panose="02020603050405020304" charset="0"/>
              </a:rPr>
              <a:t>	Văn bản 1:TRAO DUYÊN</a:t>
            </a:r>
            <a:endParaRPr lang="en-US" sz="5400" b="1">
              <a:solidFill>
                <a:schemeClr val="bg1"/>
              </a:solidFill>
              <a:latin typeface="Times New Roman" panose="02020603050405020304" charset="0"/>
              <a:cs typeface="Times New Roman" panose="02020603050405020304" charset="0"/>
            </a:endParaRPr>
          </a:p>
        </p:txBody>
      </p:sp>
      <p:sp>
        <p:nvSpPr>
          <p:cNvPr id="3" name="Content Placeholder 2"/>
          <p:cNvSpPr>
            <a:spLocks noGrp="1"/>
          </p:cNvSpPr>
          <p:nvPr>
            <p:ph idx="1"/>
          </p:nvPr>
        </p:nvSpPr>
        <p:spPr>
          <a:noFill/>
        </p:spPr>
        <p:txBody>
          <a:bodyPr>
            <a:scene3d>
              <a:camera prst="orthographicFront"/>
              <a:lightRig rig="threePt" dir="t"/>
            </a:scene3d>
          </a:bodyPr>
          <a:p>
            <a:pPr marL="0" indent="0">
              <a:buNone/>
            </a:pPr>
            <a:endParaRPr lang="en-US" sz="3600">
              <a:ln w="22225">
                <a:solidFill>
                  <a:schemeClr val="accent2"/>
                </a:solidFill>
                <a:prstDash val="solid"/>
              </a:ln>
              <a:solidFill>
                <a:schemeClr val="accent2">
                  <a:lumMod val="40000"/>
                  <a:lumOff val="60000"/>
                </a:schemeClr>
              </a:solidFill>
              <a:effectLst/>
              <a:latin typeface="Times New Roman" panose="02020603050405020304" charset="0"/>
              <a:cs typeface="Times New Roman" panose="02020603050405020304" charset="0"/>
            </a:endParaRPr>
          </a:p>
        </p:txBody>
      </p:sp>
      <p:sp>
        <p:nvSpPr>
          <p:cNvPr id="4" name="Rounded Rectangle 3"/>
          <p:cNvSpPr/>
          <p:nvPr/>
        </p:nvSpPr>
        <p:spPr>
          <a:xfrm>
            <a:off x="542290" y="532130"/>
            <a:ext cx="985520" cy="64960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en-US" sz="3200" b="1">
                <a:latin typeface="Times New Roman" panose="02020603050405020304" charset="0"/>
                <a:cs typeface="Times New Roman" panose="02020603050405020304" charset="0"/>
              </a:rPr>
              <a:t>Tiết </a:t>
            </a:r>
            <a:endParaRPr lang="en-US" sz="3200" b="1">
              <a:latin typeface="Times New Roman" panose="02020603050405020304" charset="0"/>
              <a:cs typeface="Times New Roman" panose="02020603050405020304" charset="0"/>
            </a:endParaRPr>
          </a:p>
        </p:txBody>
      </p:sp>
      <p:sp>
        <p:nvSpPr>
          <p:cNvPr id="9" name="Rounded Rectangle 8"/>
          <p:cNvSpPr/>
          <p:nvPr/>
        </p:nvSpPr>
        <p:spPr>
          <a:xfrm>
            <a:off x="2329815" y="1973580"/>
            <a:ext cx="4881245" cy="86423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en-US"/>
          </a:p>
        </p:txBody>
      </p:sp>
      <p:sp>
        <p:nvSpPr>
          <p:cNvPr id="10" name="Rounded Rectangle 9"/>
          <p:cNvSpPr/>
          <p:nvPr/>
        </p:nvSpPr>
        <p:spPr>
          <a:xfrm>
            <a:off x="3510280" y="3342640"/>
            <a:ext cx="4930775" cy="86423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en-US"/>
          </a:p>
        </p:txBody>
      </p:sp>
      <p:sp>
        <p:nvSpPr>
          <p:cNvPr id="11" name="Rounded Rectangle 10"/>
          <p:cNvSpPr/>
          <p:nvPr/>
        </p:nvSpPr>
        <p:spPr>
          <a:xfrm>
            <a:off x="4357370" y="4711700"/>
            <a:ext cx="5076825" cy="90868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en-US"/>
          </a:p>
        </p:txBody>
      </p:sp>
      <p:sp>
        <p:nvSpPr>
          <p:cNvPr id="12" name="Rounded Rectangle 11"/>
          <p:cNvSpPr/>
          <p:nvPr/>
        </p:nvSpPr>
        <p:spPr>
          <a:xfrm>
            <a:off x="2625725" y="2156460"/>
            <a:ext cx="4289425" cy="86423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p>
            <a:pPr algn="ctr"/>
            <a:r>
              <a:rPr lang="en-US" sz="3200" b="1">
                <a:latin typeface="Times New Roman" panose="02020603050405020304" charset="0"/>
                <a:cs typeface="Times New Roman" panose="02020603050405020304" charset="0"/>
              </a:rPr>
              <a:t>HĐ 1: KHỞI ĐỘNG</a:t>
            </a:r>
            <a:endParaRPr lang="en-US" sz="3200" b="1">
              <a:latin typeface="Times New Roman" panose="02020603050405020304" charset="0"/>
              <a:cs typeface="Times New Roman" panose="02020603050405020304" charset="0"/>
            </a:endParaRPr>
          </a:p>
        </p:txBody>
      </p:sp>
      <p:sp>
        <p:nvSpPr>
          <p:cNvPr id="13" name="Rounded Rectangle 12"/>
          <p:cNvSpPr/>
          <p:nvPr/>
        </p:nvSpPr>
        <p:spPr>
          <a:xfrm>
            <a:off x="3826510" y="3536315"/>
            <a:ext cx="4297680" cy="8540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14" name="Rounded Rectangle 13"/>
          <p:cNvSpPr/>
          <p:nvPr/>
        </p:nvSpPr>
        <p:spPr>
          <a:xfrm>
            <a:off x="4663440" y="4906010"/>
            <a:ext cx="4464685" cy="86423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p>
            <a:pPr algn="ctr"/>
            <a:r>
              <a:rPr lang="en-US" sz="3200" b="1">
                <a:latin typeface="Times New Roman" panose="02020603050405020304" charset="0"/>
                <a:cs typeface="Times New Roman" panose="02020603050405020304" charset="0"/>
              </a:rPr>
              <a:t>HĐ 3: LUYỆN TẬP</a:t>
            </a:r>
            <a:endParaRPr lang="en-US" sz="3200" b="1">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3160395" y="375285"/>
            <a:ext cx="6521450" cy="1002030"/>
          </a:xfrm>
        </p:spPr>
        <p:style>
          <a:lnRef idx="2">
            <a:schemeClr val="accent2">
              <a:shade val="50000"/>
            </a:schemeClr>
          </a:lnRef>
          <a:fillRef idx="1">
            <a:schemeClr val="accent2"/>
          </a:fillRef>
          <a:effectRef idx="0">
            <a:schemeClr val="accent2"/>
          </a:effectRef>
          <a:fontRef idx="minor">
            <a:schemeClr val="lt1"/>
          </a:fontRef>
        </p:style>
        <p:txBody>
          <a:bodyPr/>
          <a:p>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1278890" y="1304925"/>
            <a:ext cx="9634220" cy="4799965"/>
          </a:xfrm>
        </p:spPr>
        <p:txBody>
          <a:bodyPr/>
          <a:p>
            <a:pPr marL="0" indent="0" algn="just">
              <a:buNone/>
            </a:pPr>
            <a:r>
              <a:rPr lang="en-US" sz="3200" b="1">
                <a:solidFill>
                  <a:srgbClr val="FF0000"/>
                </a:solidFill>
                <a:latin typeface="Times New Roman" panose="02020603050405020304" charset="0"/>
                <a:cs typeface="Times New Roman" panose="02020603050405020304" charset="0"/>
              </a:rPr>
              <a:t>III. Tổng kết</a:t>
            </a:r>
            <a:endParaRPr lang="en-US" sz="3200" b="1">
              <a:solidFill>
                <a:srgbClr val="FF0000"/>
              </a:solidFill>
              <a:latin typeface="Times New Roman" panose="02020603050405020304" charset="0"/>
              <a:cs typeface="Times New Roman" panose="02020603050405020304" charset="0"/>
            </a:endParaRPr>
          </a:p>
        </p:txBody>
      </p:sp>
      <p:sp>
        <p:nvSpPr>
          <p:cNvPr id="8" name="Cloud Callout 7"/>
          <p:cNvSpPr/>
          <p:nvPr/>
        </p:nvSpPr>
        <p:spPr>
          <a:xfrm>
            <a:off x="177800" y="1896110"/>
            <a:ext cx="4797425" cy="420878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en-US" sz="3200">
                <a:latin typeface="Times New Roman" panose="02020603050405020304" charset="0"/>
                <a:cs typeface="Times New Roman" panose="02020603050405020304" charset="0"/>
              </a:rPr>
              <a:t>1. Nghệ thuật:</a:t>
            </a:r>
            <a:endParaRPr lang="en-US" sz="3200">
              <a:latin typeface="Times New Roman" panose="02020603050405020304" charset="0"/>
              <a:cs typeface="Times New Roman" panose="02020603050405020304" charset="0"/>
            </a:endParaRPr>
          </a:p>
          <a:p>
            <a:pPr algn="ctr"/>
            <a:r>
              <a:rPr lang="en-US" sz="3200">
                <a:latin typeface="Times New Roman" panose="02020603050405020304" charset="0"/>
                <a:cs typeface="Times New Roman" panose="02020603050405020304" charset="0"/>
              </a:rPr>
              <a:t>- Miêu tả tinh tế diễn biến tâm trạng nhân vật.</a:t>
            </a:r>
            <a:endParaRPr lang="en-US" sz="3200">
              <a:latin typeface="Times New Roman" panose="02020603050405020304" charset="0"/>
              <a:cs typeface="Times New Roman" panose="02020603050405020304" charset="0"/>
            </a:endParaRPr>
          </a:p>
          <a:p>
            <a:pPr algn="ctr"/>
            <a:r>
              <a:rPr lang="en-US" sz="3200">
                <a:latin typeface="Times New Roman" panose="02020603050405020304" charset="0"/>
                <a:cs typeface="Times New Roman" panose="02020603050405020304" charset="0"/>
              </a:rPr>
              <a:t>- Ngôn ngữ độc thoại nội tâm sinh động.</a:t>
            </a:r>
            <a:endParaRPr lang="en-US" sz="3200">
              <a:latin typeface="Times New Roman" panose="02020603050405020304" charset="0"/>
              <a:cs typeface="Times New Roman" panose="02020603050405020304" charset="0"/>
            </a:endParaRPr>
          </a:p>
        </p:txBody>
      </p:sp>
      <p:sp>
        <p:nvSpPr>
          <p:cNvPr id="4" name="Cloud Callout 3"/>
          <p:cNvSpPr/>
          <p:nvPr/>
        </p:nvSpPr>
        <p:spPr>
          <a:xfrm>
            <a:off x="5062220" y="1642745"/>
            <a:ext cx="6267450" cy="418846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en-US" sz="3200">
                <a:latin typeface="Times New Roman" panose="02020603050405020304" charset="0"/>
                <a:cs typeface="Times New Roman" panose="02020603050405020304" charset="0"/>
              </a:rPr>
              <a:t>2. Ý nghĩa văn bản: Vẻ đẹp nhân cách Thuý Kiều thể hiện qua nỗi đau đớn khi tình duyên tan vỡ và sự hi sinh đến quên mình vì hạnh phúc của người thân.</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4" grpId="0" bldLvl="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3951605" y="324485"/>
            <a:ext cx="4927600" cy="798830"/>
          </a:xfrm>
        </p:spPr>
        <p:style>
          <a:lnRef idx="2">
            <a:schemeClr val="accent2">
              <a:shade val="50000"/>
            </a:schemeClr>
          </a:lnRef>
          <a:fillRef idx="1">
            <a:schemeClr val="accent2"/>
          </a:fillRef>
          <a:effectRef idx="0">
            <a:schemeClr val="accent2"/>
          </a:effectRef>
          <a:fontRef idx="minor">
            <a:schemeClr val="lt1"/>
          </a:fontRef>
        </p:style>
        <p:txBody>
          <a:bodyPr/>
          <a:p>
            <a:pPr algn="ctr"/>
            <a:r>
              <a:rPr lang="en-US" sz="3200" b="1">
                <a:latin typeface="Times New Roman" panose="02020603050405020304" charset="0"/>
                <a:cs typeface="Times New Roman" panose="02020603050405020304" charset="0"/>
              </a:rPr>
              <a:t>HĐ 3: LUYỆN TẬP</a:t>
            </a:r>
            <a:endParaRPr lang="en-US" sz="3200" b="1">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1425575" y="1491615"/>
            <a:ext cx="9330055" cy="4685665"/>
          </a:xfrm>
        </p:spPr>
        <p:txBody>
          <a:bodyPr/>
          <a:p>
            <a:pPr marL="0" indent="0">
              <a:buNone/>
            </a:pPr>
            <a:endParaRPr lang="en-US" sz="3200">
              <a:latin typeface="Times New Roman" panose="02020603050405020304" charset="0"/>
              <a:cs typeface="Times New Roman" panose="02020603050405020304" charset="0"/>
            </a:endParaRPr>
          </a:p>
        </p:txBody>
      </p:sp>
      <p:sp>
        <p:nvSpPr>
          <p:cNvPr id="4" name="Rounded Rectangle 3"/>
          <p:cNvSpPr/>
          <p:nvPr/>
        </p:nvSpPr>
        <p:spPr>
          <a:xfrm>
            <a:off x="1425575" y="1492250"/>
            <a:ext cx="9330055" cy="4684395"/>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p>
            <a:pPr algn="just"/>
            <a:r>
              <a:rPr lang="en-US" sz="3200" b="1">
                <a:solidFill>
                  <a:schemeClr val="accent1"/>
                </a:solidFill>
                <a:latin typeface="Times New Roman" panose="02020603050405020304" charset="0"/>
                <a:cs typeface="Times New Roman" panose="02020603050405020304" charset="0"/>
              </a:rPr>
              <a:t>- Viết đoạn văn (khoảng 150 chữ): Phân tích tâm trạng của nhân vật Thúy Kiều ở 10 câu cuối.</a:t>
            </a:r>
            <a:endParaRPr lang="en-US" sz="3200" b="1">
              <a:solidFill>
                <a:schemeClr val="accent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000250" y="2000885"/>
            <a:ext cx="8719820" cy="1847215"/>
          </a:xfrm>
        </p:spPr>
        <p:style>
          <a:lnRef idx="1">
            <a:schemeClr val="accent2"/>
          </a:lnRef>
          <a:fillRef idx="2">
            <a:schemeClr val="accent2"/>
          </a:fillRef>
          <a:effectRef idx="1">
            <a:schemeClr val="accent2"/>
          </a:effectRef>
          <a:fontRef idx="minor">
            <a:schemeClr val="dk1"/>
          </a:fontRef>
        </p:style>
        <p:txBody>
          <a:bodyPr/>
          <a:p>
            <a:pPr marL="0" indent="0" algn="just">
              <a:buNone/>
            </a:pPr>
            <a:r>
              <a:rPr lang="en-US" sz="3200">
                <a:latin typeface="Times New Roman" panose="02020603050405020304" charset="0"/>
                <a:cs typeface="Times New Roman" panose="02020603050405020304" charset="0"/>
              </a:rPr>
              <a:t>          Hãy vẽ một bức tranh về cuộc trò chuyện giữa hai chị em Thuý Kiều và Thuý Vân trong đêm trao duyên.</a:t>
            </a:r>
            <a:endParaRPr lang="en-US" sz="3200">
              <a:latin typeface="Times New Roman" panose="02020603050405020304" charset="0"/>
              <a:cs typeface="Times New Roman" panose="02020603050405020304" charset="0"/>
            </a:endParaRPr>
          </a:p>
        </p:txBody>
      </p:sp>
      <p:sp>
        <p:nvSpPr>
          <p:cNvPr id="4" name="Title 3"/>
          <p:cNvSpPr>
            <a:spLocks noGrp="1"/>
          </p:cNvSpPr>
          <p:nvPr>
            <p:ph type="title"/>
          </p:nvPr>
        </p:nvSpPr>
        <p:spPr>
          <a:xfrm>
            <a:off x="3951605" y="324485"/>
            <a:ext cx="4927600" cy="798830"/>
          </a:xfrm>
        </p:spPr>
        <p:style>
          <a:lnRef idx="2">
            <a:schemeClr val="accent2">
              <a:shade val="50000"/>
            </a:schemeClr>
          </a:lnRef>
          <a:fillRef idx="1">
            <a:schemeClr val="accent2"/>
          </a:fillRef>
          <a:effectRef idx="0">
            <a:schemeClr val="accent2"/>
          </a:effectRef>
          <a:fontRef idx="minor">
            <a:schemeClr val="lt1"/>
          </a:fontRef>
        </p:style>
        <p:txBody>
          <a:bodyPr/>
          <a:p>
            <a:pPr algn="ctr"/>
            <a:r>
              <a:rPr lang="en-US" sz="3200" b="1">
                <a:latin typeface="Times New Roman" panose="02020603050405020304" charset="0"/>
                <a:cs typeface="Times New Roman" panose="02020603050405020304" charset="0"/>
              </a:rPr>
              <a:t>HĐ 4: VẬN DỤNG</a:t>
            </a:r>
            <a:endParaRPr lang="en-US" sz="3200" b="1">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Content Placeholder 2"/>
          <p:cNvSpPr>
            <a:spLocks noGrp="1"/>
          </p:cNvSpPr>
          <p:nvPr>
            <p:ph idx="1"/>
          </p:nvPr>
        </p:nvSpPr>
        <p:spPr>
          <a:xfrm>
            <a:off x="838200" y="1623695"/>
            <a:ext cx="10444480" cy="3275330"/>
          </a:xfrm>
        </p:spPr>
        <p:txBody>
          <a:bodyPr>
            <a:noAutofit/>
          </a:bodyPr>
          <a:p>
            <a:pPr marL="0" indent="0" algn="ctr">
              <a:buNone/>
            </a:pPr>
            <a:r>
              <a:rPr lang="en-US" sz="6000" b="1">
                <a:solidFill>
                  <a:srgbClr val="FF0000"/>
                </a:solidFill>
                <a:latin typeface="Times New Roman" panose="02020603050405020304" charset="0"/>
                <a:cs typeface="Times New Roman" panose="02020603050405020304" charset="0"/>
              </a:rPr>
              <a:t>CHÂN THÀNH CẢM ƠN QUÝ THẦY CÔ GIÁO VÀ CÁC EM HỌC SINH ĐÃ ĐẾN VÀ THAM DỰ TIẾT HỌC </a:t>
            </a:r>
            <a:endParaRPr lang="en-US" sz="6000" b="1">
              <a:solidFill>
                <a:srgbClr val="FF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3545840" y="0"/>
            <a:ext cx="5734685" cy="904240"/>
          </a:xfrm>
        </p:spPr>
        <p:txBody>
          <a:bodyPr/>
          <a:p>
            <a:endParaRPr lang="en-US"/>
          </a:p>
        </p:txBody>
      </p:sp>
      <p:sp>
        <p:nvSpPr>
          <p:cNvPr id="4" name="Rounded Rectangle 3"/>
          <p:cNvSpPr/>
          <p:nvPr/>
        </p:nvSpPr>
        <p:spPr>
          <a:xfrm>
            <a:off x="3546475" y="0"/>
            <a:ext cx="5734050" cy="9042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1: KHỞI ĐỘNG</a:t>
            </a:r>
            <a:endParaRPr lang="en-US" sz="3200" b="1">
              <a:latin typeface="Times New Roman" panose="02020603050405020304" charset="0"/>
              <a:cs typeface="Times New Roman" panose="02020603050405020304" charset="0"/>
            </a:endParaRPr>
          </a:p>
        </p:txBody>
      </p:sp>
      <p:sp>
        <p:nvSpPr>
          <p:cNvPr id="3" name="Content Placeholder 2"/>
          <p:cNvSpPr/>
          <p:nvPr>
            <p:ph idx="1"/>
          </p:nvPr>
        </p:nvSpPr>
        <p:spPr>
          <a:xfrm>
            <a:off x="1676400" y="1146175"/>
            <a:ext cx="8487410" cy="4351655"/>
          </a:xfrm>
        </p:spPr>
        <p:txBody>
          <a:bodyPr/>
          <a:p>
            <a:pPr marL="0" indent="0">
              <a:buNone/>
            </a:pP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Trong cuộc sống, đôi khi có những điều rất khó nói, nhưng vẫn phải tìm cách nói ra để nhận được sự cảm thông, chia sẻ của một người nào đó. Đã bao giờ bạn gặp một tình huống như vậy chưa? Hãy chia sẻ với các bạn hoặc lắng nghe chia sẻ của bạn về trải nghiệm đó.</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2947035" y="124460"/>
            <a:ext cx="6713855" cy="1325880"/>
          </a:xfrm>
        </p:spPr>
        <p:style>
          <a:lnRef idx="2">
            <a:schemeClr val="accent2">
              <a:shade val="50000"/>
            </a:schemeClr>
          </a:lnRef>
          <a:fillRef idx="1">
            <a:schemeClr val="accent2"/>
          </a:fillRef>
          <a:effectRef idx="0">
            <a:schemeClr val="accent2"/>
          </a:effectRef>
          <a:fontRef idx="minor">
            <a:schemeClr val="lt1"/>
          </a:fontRef>
        </p:style>
        <p:txBody>
          <a:bodyP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a:spLocks noGrp="1"/>
          </p:cNvSpPr>
          <p:nvPr>
            <p:ph sz="half" idx="1"/>
          </p:nvPr>
        </p:nvSpPr>
        <p:spPr>
          <a:xfrm>
            <a:off x="4824095" y="1450340"/>
            <a:ext cx="5830570" cy="4605020"/>
          </a:xfrm>
          <a:ln>
            <a:solidFill>
              <a:schemeClr val="bg1"/>
            </a:solidFill>
          </a:ln>
        </p:spPr>
        <p:txBody>
          <a:bodyPr/>
          <a:p>
            <a:pPr marL="0" indent="0" algn="just">
              <a:buNone/>
            </a:pPr>
            <a:r>
              <a:rPr lang="en-US" sz="3200" b="1">
                <a:solidFill>
                  <a:srgbClr val="FF0000"/>
                </a:solidFill>
                <a:latin typeface="Times New Roman" panose="02020603050405020304" charset="0"/>
                <a:cs typeface="Times New Roman" panose="02020603050405020304" charset="0"/>
              </a:rPr>
              <a:t>1. Cuộc gặp gỡ Kim - Kiều</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b="1">
                <a:solidFill>
                  <a:srgbClr val="0070C0"/>
                </a:solidFill>
                <a:latin typeface="Times New Roman" panose="02020603050405020304" charset="0"/>
                <a:cs typeface="Times New Roman" panose="02020603050405020304" charset="0"/>
              </a:rPr>
              <a:t>- Vào tiết Thanh Minh, ba chị em Thúy Kiều, Thúy Vân, Vương Quan đi chơi xuân, đến viếng nấm mồ vô chủ của người kĩ nữ đã chết là Đạm Tiên, họ gặp Kim Trọng, bạn của Vương Quan.</a:t>
            </a:r>
            <a:endParaRPr lang="en-US" sz="3200" b="1">
              <a:solidFill>
                <a:srgbClr val="0070C0"/>
              </a:solidFill>
              <a:latin typeface="Times New Roman" panose="02020603050405020304" charset="0"/>
              <a:cs typeface="Times New Roman" panose="02020603050405020304" charset="0"/>
            </a:endParaRPr>
          </a:p>
        </p:txBody>
      </p:sp>
      <p:pic>
        <p:nvPicPr>
          <p:cNvPr id="4" name="Content Placeholder 3" descr="Kieu gap Kim Trong"/>
          <p:cNvPicPr>
            <a:picLocks noChangeAspect="1"/>
          </p:cNvPicPr>
          <p:nvPr>
            <p:ph sz="half" idx="2"/>
          </p:nvPr>
        </p:nvPicPr>
        <p:blipFill>
          <a:blip r:embed="rId2"/>
          <a:stretch>
            <a:fillRect/>
          </a:stretch>
        </p:blipFill>
        <p:spPr>
          <a:xfrm>
            <a:off x="1200150" y="1531620"/>
            <a:ext cx="3551555" cy="46259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p>
            <a:pPr algn="ctr"/>
            <a:r>
              <a:rPr lang="en-US" sz="3555" b="1">
                <a:latin typeface="Times New Roman" panose="02020603050405020304" charset="0"/>
                <a:cs typeface="Times New Roman" panose="02020603050405020304" charset="0"/>
              </a:rPr>
              <a:t>HĐ 2: HÌNH THÀNH KIẾN THỨC</a:t>
            </a:r>
            <a:endParaRPr lang="en-US" sz="3555" b="1">
              <a:latin typeface="Times New Roman" panose="02020603050405020304" charset="0"/>
              <a:cs typeface="Times New Roman" panose="02020603050405020304" charset="0"/>
            </a:endParaRPr>
          </a:p>
        </p:txBody>
      </p:sp>
      <p:sp>
        <p:nvSpPr>
          <p:cNvPr id="3" name="Content Placeholder 2"/>
          <p:cNvSpPr/>
          <p:nvPr>
            <p:ph sz="half" idx="1"/>
          </p:nvPr>
        </p:nvSpPr>
        <p:spPr>
          <a:xfrm>
            <a:off x="1305560" y="1967865"/>
            <a:ext cx="5495290" cy="4351655"/>
          </a:xfrm>
        </p:spPr>
        <p:txBody>
          <a:bodyPr/>
          <a:p>
            <a:pPr marL="0" indent="0">
              <a:buNone/>
            </a:pPr>
            <a:r>
              <a:rPr lang="en-US" sz="3200" b="1">
                <a:solidFill>
                  <a:srgbClr val="FF0000"/>
                </a:solidFill>
                <a:latin typeface="Times New Roman" panose="02020603050405020304" charset="0"/>
                <a:cs typeface="Times New Roman" panose="02020603050405020304" charset="0"/>
              </a:rPr>
              <a:t>2. Tình thế éo le của Kiều khi phải trao duyên</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b="1">
                <a:solidFill>
                  <a:schemeClr val="accent5"/>
                </a:solidFill>
                <a:latin typeface="Times New Roman" panose="02020603050405020304" charset="0"/>
                <a:cs typeface="Times New Roman" panose="02020603050405020304" charset="0"/>
              </a:rPr>
              <a:t>- Trong khi Kim Trọng về chịu tang chú, gia đình Kiều bị tai họa ập đến, Kiều phải bán mình chuộc cha và trao duyên cho Thúy Vân để khỏi phụ lòng Kim Trọng.</a:t>
            </a:r>
            <a:endParaRPr lang="en-US" sz="3200" b="1">
              <a:solidFill>
                <a:schemeClr val="accent5"/>
              </a:solidFill>
              <a:latin typeface="Times New Roman" panose="02020603050405020304" charset="0"/>
              <a:cs typeface="Times New Roman" panose="02020603050405020304" charset="0"/>
            </a:endParaRPr>
          </a:p>
        </p:txBody>
      </p:sp>
      <p:pic>
        <p:nvPicPr>
          <p:cNvPr id="5" name="Content Placeholder 4" descr="bai-van-phan-tich-tam-trang-thuy-kieu-trong-doan-trich-trao-duyen-so-6-475434"/>
          <p:cNvPicPr>
            <a:picLocks noChangeAspect="1"/>
          </p:cNvPicPr>
          <p:nvPr>
            <p:ph sz="half" idx="2"/>
          </p:nvPr>
        </p:nvPicPr>
        <p:blipFill>
          <a:blip r:embed="rId2"/>
          <a:stretch>
            <a:fillRect/>
          </a:stretch>
        </p:blipFill>
        <p:spPr>
          <a:xfrm>
            <a:off x="6937375" y="1825625"/>
            <a:ext cx="3761740" cy="43516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3049270" y="101600"/>
            <a:ext cx="7321550" cy="1102360"/>
          </a:xfrm>
          <a:solidFill>
            <a:schemeClr val="accent2"/>
          </a:solidFill>
        </p:spPr>
        <p:txBody>
          <a:bodyPr/>
          <a:p>
            <a:r>
              <a:rPr lang="en-US" sz="3200" b="1">
                <a:solidFill>
                  <a:schemeClr val="bg1"/>
                </a:solidFill>
                <a:latin typeface="Times New Roman" panose="02020603050405020304" charset="0"/>
                <a:cs typeface="Times New Roman" panose="02020603050405020304" charset="0"/>
              </a:rPr>
              <a:t>HĐ 2: HÌNH THÀNH KIẾN THỨC</a:t>
            </a:r>
            <a:endParaRPr lang="en-US" sz="3200" b="1">
              <a:solidFill>
                <a:schemeClr val="bg1"/>
              </a:solidFill>
              <a:latin typeface="Times New Roman" panose="02020603050405020304" charset="0"/>
              <a:cs typeface="Times New Roman" panose="02020603050405020304" charset="0"/>
            </a:endParaRPr>
          </a:p>
        </p:txBody>
      </p:sp>
      <p:sp>
        <p:nvSpPr>
          <p:cNvPr id="3" name="Content Placeholder 2"/>
          <p:cNvSpPr/>
          <p:nvPr>
            <p:ph idx="1"/>
          </p:nvPr>
        </p:nvSpPr>
        <p:spPr>
          <a:xfrm>
            <a:off x="1242695" y="1203960"/>
            <a:ext cx="9777095" cy="5429885"/>
          </a:xfrm>
        </p:spPr>
        <p:txBody>
          <a:bodyPr>
            <a:noAutofit/>
          </a:bodyPr>
          <a:p>
            <a:pPr marL="0" indent="0">
              <a:buNone/>
            </a:pPr>
            <a:r>
              <a:rPr lang="en-US" sz="3200" b="1">
                <a:solidFill>
                  <a:srgbClr val="FF0000"/>
                </a:solidFill>
                <a:latin typeface="Times New Roman" panose="02020603050405020304" charset="0"/>
                <a:cs typeface="Times New Roman" panose="02020603050405020304" charset="0"/>
              </a:rPr>
              <a:t>I. Tìm hiểu chung</a:t>
            </a:r>
            <a:endParaRPr lang="en-US" sz="3200" b="1">
              <a:solidFill>
                <a:srgbClr val="FF0000"/>
              </a:solidFill>
              <a:latin typeface="Times New Roman" panose="02020603050405020304" charset="0"/>
              <a:cs typeface="Times New Roman" panose="02020603050405020304" charset="0"/>
            </a:endParaRPr>
          </a:p>
          <a:p>
            <a:pPr marL="0" indent="0">
              <a:buNone/>
            </a:pPr>
            <a:r>
              <a:rPr lang="en-US" sz="3200" b="1">
                <a:solidFill>
                  <a:schemeClr val="accent5"/>
                </a:solidFill>
                <a:latin typeface="Times New Roman" panose="02020603050405020304" charset="0"/>
                <a:cs typeface="Times New Roman" panose="02020603050405020304" charset="0"/>
              </a:rPr>
              <a:t>1. Tác giả: </a:t>
            </a:r>
            <a:r>
              <a:rPr lang="en-US" sz="3100">
                <a:latin typeface="Times New Roman" panose="02020603050405020304" charset="0"/>
                <a:cs typeface="Times New Roman" panose="02020603050405020304" charset="0"/>
              </a:rPr>
              <a:t>Nguyễn Du</a:t>
            </a:r>
            <a:endParaRPr lang="en-US" sz="3100">
              <a:latin typeface="Times New Roman" panose="02020603050405020304" charset="0"/>
              <a:cs typeface="Times New Roman" panose="02020603050405020304" charset="0"/>
            </a:endParaRPr>
          </a:p>
          <a:p>
            <a:pPr marL="0" indent="0">
              <a:buNone/>
            </a:pPr>
            <a:r>
              <a:rPr lang="en-US" sz="3200" b="1">
                <a:solidFill>
                  <a:schemeClr val="accent5"/>
                </a:solidFill>
                <a:latin typeface="Times New Roman" panose="02020603050405020304" charset="0"/>
                <a:cs typeface="Times New Roman" panose="02020603050405020304" charset="0"/>
              </a:rPr>
              <a:t>2. Văn bản:</a:t>
            </a:r>
            <a:r>
              <a:rPr lang="en-US" sz="3100">
                <a:latin typeface="Times New Roman" panose="02020603050405020304" charset="0"/>
                <a:cs typeface="Times New Roman" panose="02020603050405020304" charset="0"/>
              </a:rPr>
              <a:t> Đoạn trích Trao duyên </a:t>
            </a:r>
            <a:endParaRPr lang="en-US" sz="3100">
              <a:latin typeface="Times New Roman" panose="02020603050405020304" charset="0"/>
              <a:cs typeface="Times New Roman" panose="02020603050405020304" charset="0"/>
            </a:endParaRPr>
          </a:p>
          <a:p>
            <a:pPr marL="0" indent="0">
              <a:buNone/>
            </a:pPr>
            <a:r>
              <a:rPr lang="en-US" sz="3100">
                <a:latin typeface="Times New Roman" panose="02020603050405020304" charset="0"/>
                <a:cs typeface="Times New Roman" panose="02020603050405020304" charset="0"/>
              </a:rPr>
              <a:t>- Vị trí: Đoạn trích từ câu 711 đến câu 758 của Truyện Kiều, mở đầu cho cuộc đời đau khổ của Kiều.</a:t>
            </a:r>
            <a:endParaRPr lang="en-US" sz="3100">
              <a:latin typeface="Times New Roman" panose="02020603050405020304" charset="0"/>
              <a:cs typeface="Times New Roman" panose="02020603050405020304" charset="0"/>
            </a:endParaRPr>
          </a:p>
          <a:p>
            <a:pPr marL="0" indent="0">
              <a:buNone/>
            </a:pPr>
            <a:r>
              <a:rPr lang="en-US" sz="3100">
                <a:latin typeface="Times New Roman" panose="02020603050405020304" charset="0"/>
                <a:cs typeface="Times New Roman" panose="02020603050405020304" charset="0"/>
              </a:rPr>
              <a:t>- Chia làm 4 phần: </a:t>
            </a:r>
            <a:endParaRPr lang="en-US" sz="31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3434080" y="365125"/>
            <a:ext cx="7301865" cy="1042670"/>
          </a:xfrm>
        </p:spPr>
        <p:style>
          <a:lnRef idx="2">
            <a:schemeClr val="accent2">
              <a:shade val="50000"/>
            </a:schemeClr>
          </a:lnRef>
          <a:fillRef idx="1">
            <a:schemeClr val="accent2"/>
          </a:fillRef>
          <a:effectRef idx="0">
            <a:schemeClr val="accent2"/>
          </a:effectRef>
          <a:fontRef idx="minor">
            <a:schemeClr val="lt1"/>
          </a:fontRef>
        </p:style>
        <p:txBody>
          <a:bodyPr>
            <a:normAutofit/>
          </a:bodyPr>
          <a:p>
            <a:r>
              <a:rPr lang="en-US" sz="3555" b="1">
                <a:latin typeface="Times New Roman" panose="02020603050405020304" charset="0"/>
                <a:cs typeface="Times New Roman" panose="02020603050405020304" charset="0"/>
              </a:rPr>
              <a:t>HĐ 2: HÌNH THÀNH KIẾN THỨC</a:t>
            </a:r>
            <a:endParaRPr lang="en-US" sz="3555" b="1">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635" y="1407795"/>
            <a:ext cx="12183110" cy="5337175"/>
          </a:xfrm>
        </p:spPr>
        <p:txBody>
          <a:bodyPr/>
          <a:p>
            <a:pPr marL="0" indent="0">
              <a:buNone/>
            </a:pPr>
            <a:endParaRPr lang="en-US" sz="3200">
              <a:latin typeface="Times New Roman" panose="02020603050405020304" charset="0"/>
              <a:cs typeface="Times New Roman" panose="02020603050405020304" charset="0"/>
            </a:endParaRPr>
          </a:p>
        </p:txBody>
      </p:sp>
      <p:sp>
        <p:nvSpPr>
          <p:cNvPr id="7" name="Cloud 6"/>
          <p:cNvSpPr/>
          <p:nvPr/>
        </p:nvSpPr>
        <p:spPr>
          <a:xfrm>
            <a:off x="-215265" y="1498600"/>
            <a:ext cx="4324985" cy="2543175"/>
          </a:xfrm>
          <a:prstGeom prst="cloud">
            <a:avLst/>
          </a:prstGeom>
          <a:extLst>
            <a:ext uri="{909E8E84-426E-40DD-AFC4-6F175D3DCCD1}">
              <a14:hiddenFill xmlns:a14="http://schemas.microsoft.com/office/drawing/2010/main">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14:hiddenFill>
            </a:ext>
          </a:extLst>
        </p:spPr>
        <p:style>
          <a:lnRef idx="2">
            <a:schemeClr val="accent1"/>
          </a:lnRef>
          <a:fillRef idx="1">
            <a:schemeClr val="lt1"/>
          </a:fillRef>
          <a:effectRef idx="0">
            <a:schemeClr val="accent1"/>
          </a:effectRef>
          <a:fontRef idx="minor">
            <a:schemeClr val="dk1"/>
          </a:fontRef>
        </p:style>
        <p:txBody>
          <a:bodyPr rtlCol="0" anchor="ctr"/>
          <a:p>
            <a:pPr algn="ctr"/>
            <a:endParaRPr lang="en-US" sz="3200">
              <a:latin typeface="Times New Roman" panose="02020603050405020304" charset="0"/>
              <a:cs typeface="Times New Roman" panose="02020603050405020304" charset="0"/>
            </a:endParaRPr>
          </a:p>
        </p:txBody>
      </p:sp>
      <p:sp>
        <p:nvSpPr>
          <p:cNvPr id="10" name="Cloud 9"/>
          <p:cNvSpPr/>
          <p:nvPr/>
        </p:nvSpPr>
        <p:spPr>
          <a:xfrm>
            <a:off x="4156075" y="1448435"/>
            <a:ext cx="4123055" cy="2643505"/>
          </a:xfrm>
          <a:prstGeom prst="cloud">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p>
            <a:pPr algn="ctr"/>
            <a:endParaRPr lang="en-US" sz="3200">
              <a:latin typeface="Times New Roman" panose="02020603050405020304" charset="0"/>
              <a:cs typeface="Times New Roman" panose="02020603050405020304" charset="0"/>
            </a:endParaRPr>
          </a:p>
        </p:txBody>
      </p:sp>
      <p:sp>
        <p:nvSpPr>
          <p:cNvPr id="11" name="Cloud 10"/>
          <p:cNvSpPr/>
          <p:nvPr/>
        </p:nvSpPr>
        <p:spPr>
          <a:xfrm>
            <a:off x="8279130" y="1407795"/>
            <a:ext cx="3831590" cy="2734310"/>
          </a:xfrm>
          <a:prstGeom prst="cloud">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p>
            <a:pPr algn="ctr"/>
            <a:endParaRPr lang="en-US" sz="3200">
              <a:solidFill>
                <a:schemeClr val="tx1"/>
              </a:solidFill>
              <a:latin typeface="Times New Roman" panose="02020603050405020304" charset="0"/>
              <a:cs typeface="Times New Roman" panose="02020603050405020304" charset="0"/>
            </a:endParaRPr>
          </a:p>
        </p:txBody>
      </p:sp>
      <p:sp>
        <p:nvSpPr>
          <p:cNvPr id="12" name="Oval Callout 11"/>
          <p:cNvSpPr/>
          <p:nvPr/>
        </p:nvSpPr>
        <p:spPr>
          <a:xfrm>
            <a:off x="177165" y="1724660"/>
            <a:ext cx="3539490" cy="1997075"/>
          </a:xfrm>
          <a:prstGeom prst="wedgeEllipseCallout">
            <a:avLst/>
          </a:prstGeom>
        </p:spPr>
        <p:style>
          <a:lnRef idx="3">
            <a:schemeClr val="lt1"/>
          </a:lnRef>
          <a:fillRef idx="1">
            <a:schemeClr val="accent4"/>
          </a:fillRef>
          <a:effectRef idx="1">
            <a:schemeClr val="accent4"/>
          </a:effectRef>
          <a:fontRef idx="minor">
            <a:schemeClr val="lt1"/>
          </a:fontRef>
        </p:style>
        <p:txBody>
          <a:bodyPr rtlCol="0" anchor="ctr"/>
          <a:p>
            <a:pPr algn="ctr"/>
            <a:r>
              <a:rPr lang="en-US" sz="3200">
                <a:latin typeface="Times New Roman" panose="02020603050405020304" charset="0"/>
                <a:cs typeface="Times New Roman" panose="02020603050405020304" charset="0"/>
              </a:rPr>
              <a:t>12 câu đầu: Hoàn cảnh trớ trêu của Thúy Kiều </a:t>
            </a:r>
            <a:endParaRPr lang="en-US" sz="3200">
              <a:latin typeface="Times New Roman" panose="02020603050405020304" charset="0"/>
              <a:cs typeface="Times New Roman" panose="02020603050405020304" charset="0"/>
            </a:endParaRPr>
          </a:p>
        </p:txBody>
      </p:sp>
      <p:sp>
        <p:nvSpPr>
          <p:cNvPr id="13" name="Rounded Rectangular Callout 12"/>
          <p:cNvSpPr/>
          <p:nvPr/>
        </p:nvSpPr>
        <p:spPr>
          <a:xfrm>
            <a:off x="4521200" y="1574800"/>
            <a:ext cx="3346450" cy="2320925"/>
          </a:xfrm>
          <a:prstGeom prst="wedgeRoundRectCallout">
            <a:avLst>
              <a:gd name="adj1" fmla="val -14781"/>
              <a:gd name="adj2" fmla="val 96404"/>
              <a:gd name="adj3" fmla="val 16667"/>
            </a:avLst>
          </a:prstGeom>
        </p:spPr>
        <p:style>
          <a:lnRef idx="3">
            <a:schemeClr val="lt1"/>
          </a:lnRef>
          <a:fillRef idx="1">
            <a:schemeClr val="accent6"/>
          </a:fillRef>
          <a:effectRef idx="1">
            <a:schemeClr val="accent6"/>
          </a:effectRef>
          <a:fontRef idx="minor">
            <a:schemeClr val="lt1"/>
          </a:fontRef>
        </p:style>
        <p:txBody>
          <a:bodyPr rtlCol="0" anchor="ctr"/>
          <a:p>
            <a:pPr algn="ctr"/>
            <a:r>
              <a:rPr lang="en-US" sz="3200">
                <a:latin typeface="Times New Roman" panose="02020603050405020304" charset="0"/>
                <a:cs typeface="Times New Roman" panose="02020603050405020304" charset="0"/>
              </a:rPr>
              <a:t>12 câu thơ tiếp:Kiều tìm cách thuyết phục trao duyên cho Thúy Vân</a:t>
            </a:r>
            <a:endParaRPr lang="en-US" sz="3200">
              <a:latin typeface="Times New Roman" panose="02020603050405020304" charset="0"/>
              <a:cs typeface="Times New Roman" panose="02020603050405020304" charset="0"/>
            </a:endParaRPr>
          </a:p>
        </p:txBody>
      </p:sp>
      <p:sp>
        <p:nvSpPr>
          <p:cNvPr id="14" name="Teardrop 13"/>
          <p:cNvSpPr/>
          <p:nvPr/>
        </p:nvSpPr>
        <p:spPr>
          <a:xfrm>
            <a:off x="8609330" y="1715770"/>
            <a:ext cx="2996565" cy="2179320"/>
          </a:xfrm>
          <a:prstGeom prst="teardrop">
            <a:avLst/>
          </a:prstGeom>
        </p:spPr>
        <p:style>
          <a:lnRef idx="1">
            <a:schemeClr val="accent2"/>
          </a:lnRef>
          <a:fillRef idx="3">
            <a:schemeClr val="accent2"/>
          </a:fillRef>
          <a:effectRef idx="2">
            <a:schemeClr val="accent2"/>
          </a:effectRef>
          <a:fontRef idx="minor">
            <a:schemeClr val="lt1"/>
          </a:fontRef>
        </p:style>
        <p:txBody>
          <a:bodyPr rtlCol="0" anchor="ctr"/>
          <a:p>
            <a:pPr algn="ctr"/>
            <a:r>
              <a:rPr lang="en-US" sz="3200">
                <a:latin typeface="Times New Roman" panose="02020603050405020304" charset="0"/>
                <a:cs typeface="Times New Roman" panose="02020603050405020304" charset="0"/>
              </a:rPr>
              <a:t> 14 câu tiếp: Kiều trao kỉ vật và dặn dò Thúy Vân.</a:t>
            </a:r>
            <a:endParaRPr lang="en-US" sz="3200">
              <a:latin typeface="Times New Roman" panose="02020603050405020304" charset="0"/>
              <a:cs typeface="Times New Roman" panose="02020603050405020304" charset="0"/>
            </a:endParaRPr>
          </a:p>
        </p:txBody>
      </p:sp>
      <p:sp>
        <p:nvSpPr>
          <p:cNvPr id="4" name="Cloud 3"/>
          <p:cNvSpPr/>
          <p:nvPr/>
        </p:nvSpPr>
        <p:spPr>
          <a:xfrm>
            <a:off x="793750" y="4038600"/>
            <a:ext cx="4547870" cy="2819400"/>
          </a:xfrm>
          <a:prstGeom prst="cloud">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p>
            <a:pPr algn="ctr"/>
            <a:endParaRPr lang="en-US" sz="3200">
              <a:latin typeface="Times New Roman" panose="02020603050405020304" charset="0"/>
              <a:cs typeface="Times New Roman" panose="02020603050405020304" charset="0"/>
            </a:endParaRPr>
          </a:p>
        </p:txBody>
      </p:sp>
      <p:sp>
        <p:nvSpPr>
          <p:cNvPr id="5" name="Rounded Rectangular Callout 4"/>
          <p:cNvSpPr/>
          <p:nvPr/>
        </p:nvSpPr>
        <p:spPr>
          <a:xfrm>
            <a:off x="1247140" y="4457700"/>
            <a:ext cx="3447415" cy="2217420"/>
          </a:xfrm>
          <a:prstGeom prst="wedgeRoundRectCallout">
            <a:avLst>
              <a:gd name="adj1" fmla="val -14781"/>
              <a:gd name="adj2" fmla="val 96404"/>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p>
            <a:pPr algn="ctr"/>
            <a:r>
              <a:rPr lang="en-US" sz="3200">
                <a:latin typeface="Times New Roman" panose="02020603050405020304" charset="0"/>
                <a:cs typeface="Times New Roman" panose="02020603050405020304" charset="0"/>
              </a:rPr>
              <a:t>10 câu cuối: Kiều đối diện với thực tại và lời nhắn gứi đến Kim Trọng.</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12" grpId="0" bldLvl="0" animBg="1"/>
      <p:bldP spid="12" grpId="1" animBg="1"/>
      <p:bldP spid="10" grpId="0" bldLvl="0" animBg="1"/>
      <p:bldP spid="10" grpId="1" animBg="1"/>
      <p:bldP spid="13" grpId="0" bldLvl="0" animBg="1"/>
      <p:bldP spid="13" grpId="1" animBg="1"/>
      <p:bldP spid="11" grpId="0" animBg="1"/>
      <p:bldP spid="11" grpId="1" animBg="1"/>
      <p:bldP spid="14" grpId="0" animBg="1"/>
      <p:bldP spid="14" grpId="1" animBg="1"/>
      <p:bldP spid="4" grpId="0" bldLvl="0" animBg="1"/>
      <p:bldP spid="4" grpId="1" animBg="1"/>
      <p:bldP spid="5" grpId="0" bldLvl="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3336290" y="299720"/>
            <a:ext cx="7044055" cy="1167130"/>
          </a:xfrm>
        </p:spPr>
        <p:style>
          <a:lnRef idx="1">
            <a:schemeClr val="accent2"/>
          </a:lnRef>
          <a:fillRef idx="3">
            <a:schemeClr val="accent2"/>
          </a:fillRef>
          <a:effectRef idx="2">
            <a:schemeClr val="accent2"/>
          </a:effectRef>
          <a:fontRef idx="minor">
            <a:schemeClr val="lt1"/>
          </a:fontRef>
        </p:style>
        <p:txBody>
          <a:bodyPr/>
          <a:p>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604520" y="1467485"/>
            <a:ext cx="10749280" cy="4709795"/>
          </a:xfrm>
        </p:spPr>
        <p:txBody>
          <a:bodyPr/>
          <a:p>
            <a:pPr marL="0" indent="0">
              <a:buNone/>
            </a:pPr>
            <a:r>
              <a:rPr lang="en-US"/>
              <a:t>	</a:t>
            </a:r>
            <a:r>
              <a:rPr lang="en-US" sz="3200" b="1">
                <a:solidFill>
                  <a:srgbClr val="00B0F0"/>
                </a:solidFill>
                <a:latin typeface="Times New Roman" panose="02020603050405020304" charset="0"/>
                <a:cs typeface="Times New Roman" panose="02020603050405020304" charset="0"/>
              </a:rPr>
              <a:t>Chia lớp thành 4 nhóm:</a:t>
            </a:r>
            <a:endParaRPr lang="en-US" sz="3200" b="1">
              <a:solidFill>
                <a:srgbClr val="00B0F0"/>
              </a:solidFill>
              <a:latin typeface="Times New Roman" panose="02020603050405020304" charset="0"/>
              <a:cs typeface="Times New Roman" panose="02020603050405020304" charset="0"/>
            </a:endParaRPr>
          </a:p>
          <a:p>
            <a:pPr marL="0" indent="0" algn="ctr">
              <a:buNone/>
            </a:pPr>
            <a:r>
              <a:rPr lang="en-US" sz="3200" b="1">
                <a:solidFill>
                  <a:schemeClr val="accent2">
                    <a:lumMod val="75000"/>
                  </a:schemeClr>
                </a:solidFill>
                <a:latin typeface="Times New Roman" panose="02020603050405020304" charset="0"/>
                <a:cs typeface="Times New Roman" panose="02020603050405020304" charset="0"/>
              </a:rPr>
              <a:t>Thảo luận nhóm</a:t>
            </a:r>
            <a:endParaRPr lang="en-US" sz="3200" b="1">
              <a:solidFill>
                <a:schemeClr val="accent2">
                  <a:lumMod val="75000"/>
                </a:schemeClr>
              </a:solidFill>
              <a:latin typeface="Times New Roman" panose="02020603050405020304" charset="0"/>
              <a:cs typeface="Times New Roman" panose="02020603050405020304" charset="0"/>
            </a:endParaRPr>
          </a:p>
          <a:p>
            <a:pPr marL="0" indent="0" algn="ctr">
              <a:buNone/>
            </a:pPr>
            <a:endParaRPr lang="en-US" sz="3200" b="1">
              <a:solidFill>
                <a:schemeClr val="accent2">
                  <a:lumMod val="75000"/>
                </a:schemeClr>
              </a:solidFill>
              <a:latin typeface="Times New Roman" panose="02020603050405020304" charset="0"/>
              <a:cs typeface="Times New Roman" panose="02020603050405020304" charset="0"/>
            </a:endParaRPr>
          </a:p>
        </p:txBody>
      </p:sp>
      <p:sp>
        <p:nvSpPr>
          <p:cNvPr id="4" name="Rectangles 3"/>
          <p:cNvSpPr/>
          <p:nvPr/>
        </p:nvSpPr>
        <p:spPr>
          <a:xfrm>
            <a:off x="-113665" y="2717800"/>
            <a:ext cx="5804535" cy="4140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p>
            <a:pPr algn="just"/>
            <a:r>
              <a:rPr lang="en-US" sz="3200" b="1">
                <a:latin typeface="Times New Roman" panose="02020603050405020304" charset="0"/>
                <a:cs typeface="Times New Roman" panose="02020603050405020304" charset="0"/>
              </a:rPr>
              <a:t>Nhóm 1: Tìm hiểu hoàn cảnh trớ trêu của Thúy Kiều </a:t>
            </a:r>
            <a:endParaRPr lang="en-US" sz="3200" b="1">
              <a:latin typeface="Times New Roman" panose="02020603050405020304" charset="0"/>
              <a:cs typeface="Times New Roman" panose="02020603050405020304" charset="0"/>
            </a:endParaRPr>
          </a:p>
          <a:p>
            <a:pPr algn="just"/>
            <a:r>
              <a:rPr lang="en-US" sz="3200" b="1">
                <a:latin typeface="Times New Roman" panose="02020603050405020304" charset="0"/>
                <a:cs typeface="Times New Roman" panose="02020603050405020304" charset="0"/>
                <a:sym typeface="+mn-ea"/>
              </a:rPr>
              <a:t>Nhóm 2: Kiều tìm cách thuyết phục trao duyên cho Thúy Vân</a:t>
            </a:r>
            <a:endParaRPr lang="en-US" sz="3200" b="1">
              <a:latin typeface="Times New Roman" panose="02020603050405020304" charset="0"/>
              <a:cs typeface="Times New Roman" panose="02020603050405020304" charset="0"/>
            </a:endParaRPr>
          </a:p>
          <a:p>
            <a:pPr algn="just"/>
            <a:endParaRPr lang="en-US" sz="3200" b="1">
              <a:latin typeface="Times New Roman" panose="02020603050405020304" charset="0"/>
              <a:cs typeface="Times New Roman" panose="02020603050405020304" charset="0"/>
            </a:endParaRPr>
          </a:p>
        </p:txBody>
      </p:sp>
      <p:sp>
        <p:nvSpPr>
          <p:cNvPr id="5" name="Rectangles 4"/>
          <p:cNvSpPr/>
          <p:nvPr/>
        </p:nvSpPr>
        <p:spPr>
          <a:xfrm>
            <a:off x="5879465" y="2717800"/>
            <a:ext cx="6172835" cy="41395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p>
            <a:pPr algn="just"/>
            <a:r>
              <a:rPr lang="en-US" sz="3200" b="1">
                <a:latin typeface="Times New Roman" panose="02020603050405020304" charset="0"/>
                <a:cs typeface="Times New Roman" panose="02020603050405020304" charset="0"/>
              </a:rPr>
              <a:t>- Nhóm 3: Kiều trao kỉ vật và dặn dò Thúy Vân</a:t>
            </a:r>
            <a:endParaRPr lang="en-US" sz="3200" b="1">
              <a:latin typeface="Times New Roman" panose="02020603050405020304" charset="0"/>
              <a:cs typeface="Times New Roman" panose="02020603050405020304" charset="0"/>
            </a:endParaRPr>
          </a:p>
          <a:p>
            <a:pPr algn="just"/>
            <a:r>
              <a:rPr lang="en-US" sz="3200" b="1">
                <a:latin typeface="Times New Roman" panose="02020603050405020304" charset="0"/>
                <a:cs typeface="Times New Roman" panose="02020603050405020304" charset="0"/>
              </a:rPr>
              <a:t>- Nhóm 4: </a:t>
            </a:r>
            <a:r>
              <a:rPr lang="en-US" sz="3200" b="1">
                <a:latin typeface="Times New Roman" panose="02020603050405020304" charset="0"/>
                <a:cs typeface="Times New Roman" panose="02020603050405020304" charset="0"/>
                <a:sym typeface="+mn-ea"/>
              </a:rPr>
              <a:t>Kiều đối diện với thực tại và lời nhắn gứi đến Kim Trọng</a:t>
            </a:r>
            <a:endParaRPr lang="en-US" sz="3200" b="1">
              <a:solidFill>
                <a:schemeClr val="accent4">
                  <a:lumMod val="50000"/>
                </a:schemeClr>
              </a:solidFill>
              <a:latin typeface="Times New Roman" panose="02020603050405020304" charset="0"/>
              <a:cs typeface="Times New Roman" panose="02020603050405020304" charset="0"/>
            </a:endParaRPr>
          </a:p>
          <a:p>
            <a:pPr algn="just"/>
            <a:endParaRPr lang="en-US" sz="3200" b="1">
              <a:latin typeface="Times New Roman" panose="02020603050405020304" charset="0"/>
              <a:cs typeface="Times New Roman" panose="02020603050405020304" charset="0"/>
            </a:endParaRPr>
          </a:p>
        </p:txBody>
      </p:sp>
      <p:sp>
        <p:nvSpPr>
          <p:cNvPr id="6" name="Flowchart: Alternate Process 5"/>
          <p:cNvSpPr/>
          <p:nvPr/>
        </p:nvSpPr>
        <p:spPr>
          <a:xfrm>
            <a:off x="777875" y="2114550"/>
            <a:ext cx="3451860" cy="583565"/>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3200" b="1">
                <a:solidFill>
                  <a:schemeClr val="accent5"/>
                </a:solidFill>
                <a:latin typeface="Times New Roman" panose="02020603050405020304" charset="0"/>
                <a:cs typeface="Times New Roman" panose="02020603050405020304" charset="0"/>
              </a:rPr>
              <a:t>Nhóm 1, 2 (5p)</a:t>
            </a:r>
            <a:endParaRPr lang="en-US" sz="3200" b="1">
              <a:solidFill>
                <a:schemeClr val="accent5"/>
              </a:solidFill>
              <a:latin typeface="Times New Roman" panose="02020603050405020304" charset="0"/>
              <a:cs typeface="Times New Roman" panose="02020603050405020304" charset="0"/>
            </a:endParaRPr>
          </a:p>
        </p:txBody>
      </p:sp>
      <p:sp>
        <p:nvSpPr>
          <p:cNvPr id="7" name="Flowchart: Alternate Process 6"/>
          <p:cNvSpPr/>
          <p:nvPr/>
        </p:nvSpPr>
        <p:spPr>
          <a:xfrm>
            <a:off x="7618095" y="2152015"/>
            <a:ext cx="3193415" cy="546100"/>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p>
            <a:pPr algn="ctr"/>
            <a:r>
              <a:rPr lang="en-US" sz="3200" b="1">
                <a:solidFill>
                  <a:schemeClr val="accent5"/>
                </a:solidFill>
                <a:latin typeface="Times New Roman" panose="02020603050405020304" charset="0"/>
                <a:cs typeface="Times New Roman" panose="02020603050405020304" charset="0"/>
              </a:rPr>
              <a:t>Nhóm 3, 4 (5p)</a:t>
            </a:r>
            <a:endParaRPr lang="en-US" sz="3200" b="1">
              <a:solidFill>
                <a:schemeClr val="accent5"/>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4" grpId="0" animBg="1"/>
      <p:bldP spid="4" grpId="1" animBg="1"/>
      <p:bldP spid="7" grpId="0" animBg="1"/>
      <p:bldP spid="7" grpId="1"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54125" y="1072515"/>
            <a:ext cx="9460865" cy="4939665"/>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rPr>
              <a:t>II. Đọc - hiểu văn bản</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b="1">
                <a:solidFill>
                  <a:srgbClr val="FF0000"/>
                </a:solidFill>
                <a:latin typeface="Times New Roman" panose="02020603050405020304" charset="0"/>
                <a:cs typeface="Times New Roman" panose="02020603050405020304" charset="0"/>
              </a:rPr>
              <a:t>1. 12 câu đầu: Hoàn cảnh trớ trêu của Thúy Kiều </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- 2 câu đầu:</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Bàn hoàn trước tình cảnh thực tại: gia đình tan nát, tình yêu sắp đổ vỡ.</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Kiều vẫn cứ thức và khắc khoải đến khi dầu thắp đèn đã cạn hết nhưng vẫn chưa thể ngủ.</a:t>
            </a:r>
            <a:endParaRPr lang="en-US" sz="3200">
              <a:latin typeface="Times New Roman" panose="02020603050405020304" charset="0"/>
              <a:cs typeface="Times New Roman" panose="02020603050405020304" charset="0"/>
            </a:endParaRPr>
          </a:p>
          <a:p>
            <a:pPr marL="0" indent="0" algn="just">
              <a:buNone/>
            </a:pP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6359</Words>
  <Application>WPS Presentation</Application>
  <PresentationFormat>Widescreen</PresentationFormat>
  <Paragraphs>177</Paragraphs>
  <Slides>23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Arial</vt:lpstr>
      <vt:lpstr>SimSun</vt:lpstr>
      <vt:lpstr>Wingdings</vt:lpstr>
      <vt:lpstr>Times New Roman</vt:lpstr>
      <vt:lpstr>Microsoft YaHei</vt:lpstr>
      <vt:lpstr>Arial Unicode MS</vt:lpstr>
      <vt:lpstr>Calibri Light</vt:lpstr>
      <vt:lpstr>Calibri</vt:lpstr>
      <vt:lpstr>Office Theme</vt:lpstr>
      <vt:lpstr>CHÀO MỪNG QUÝ THẦY CÔ GIÁO ĐẾN DỰ GIỜ LỚP 11A3</vt:lpstr>
      <vt:lpstr> 	Văn bản 1:TRAO DUYÊN</vt:lpstr>
      <vt:lpstr>PowerPoint 演示文稿</vt:lpstr>
      <vt:lpstr>HĐ 2: HÌNH THÀNH KIẾN THỨC</vt:lpstr>
      <vt:lpstr>HĐ 2: HÌNH THÀNH KIẾN THỨC</vt:lpstr>
      <vt:lpstr>HĐ 2: HÌNH THÀNH KIẾN THỨC</vt:lpstr>
      <vt:lpstr>HĐ 2: HÌNH THÀNH KIẾN THỨC</vt:lpstr>
      <vt:lpstr>HĐ 2: HÌNH THÀNH KIẾN THỨC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HĐ 2: HÌNH THÀNH KIẾN THỨC</vt:lpstr>
      <vt:lpstr>HĐ 3: LUYỆN TẬP</vt:lpstr>
      <vt:lpstr>HĐ 3: LUYỆN TẬP</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Windows</cp:lastModifiedBy>
  <cp:revision>14</cp:revision>
  <dcterms:created xsi:type="dcterms:W3CDTF">2022-04-10T04:50:00Z</dcterms:created>
  <dcterms:modified xsi:type="dcterms:W3CDTF">2023-08-09T13:46:58Z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6E37326CD6B54F729CBA66BADF9FACF3</vt:lpwstr>
  </property>
  <property fmtid="{D5CDD505-2E9C-101B-9397-08002B2CF9AE}" pid="3" name="KSOProductBuildVer">
    <vt:lpwstr>1033-11.2.0.11537</vt:lpwstr>
  </property>
</Properties>
</file>