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1" r:id="rId4"/>
    <p:sldId id="262" r:id="rId5"/>
    <p:sldId id="263" r:id="rId6"/>
    <p:sldId id="264" r:id="rId7"/>
    <p:sldId id="265" r:id="rId8"/>
    <p:sldId id="266"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54310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9322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82825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5103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6908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262763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ED0750-D758-4A97-B4FD-0551A6F3CC87}" type="datetimeFigureOut">
              <a:rPr lang="en-US" smtClean="0"/>
              <a:t>03/08/2023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32084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ED0750-D758-4A97-B4FD-0551A6F3CC87}" type="datetimeFigureOut">
              <a:rPr lang="en-US" smtClean="0"/>
              <a:t>03/08/2023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206022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D0750-D758-4A97-B4FD-0551A6F3CC87}" type="datetimeFigureOut">
              <a:rPr lang="en-US" smtClean="0"/>
              <a:t>03/08/2023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45130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47374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30078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D0750-D758-4A97-B4FD-0551A6F3CC87}" type="datetimeFigureOut">
              <a:rPr lang="en-US" smtClean="0"/>
              <a:t>03/08/2023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A3208-5CA6-4C27-A7AE-A85A48BD5932}" type="slidenum">
              <a:rPr lang="en-US" smtClean="0"/>
              <a:t>‹#›</a:t>
            </a:fld>
            <a:endParaRPr lang="en-US"/>
          </a:p>
        </p:txBody>
      </p:sp>
    </p:spTree>
    <p:extLst>
      <p:ext uri="{BB962C8B-B14F-4D97-AF65-F5344CB8AC3E}">
        <p14:creationId xmlns:p14="http://schemas.microsoft.com/office/powerpoint/2010/main" val="335324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D:\thao%20giang-van\ai%20da%20dat%20ten%20cho%20dong%20song%201\Trovedongsongtuoitho%202.MP3" TargetMode="Externa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1524000" y="1"/>
            <a:ext cx="9144000" cy="1470025"/>
          </a:xfrm>
          <a:solidFill>
            <a:schemeClr val="accent1"/>
          </a:solidFill>
          <a:ln/>
        </p:spPr>
        <p:txBody>
          <a:bodyPr anchor="ctr"/>
          <a:lstStyle/>
          <a:p>
            <a:endParaRPr lang="en-US" altLang="en-US" sz="3200"/>
          </a:p>
        </p:txBody>
      </p:sp>
      <p:sp>
        <p:nvSpPr>
          <p:cNvPr id="72707" name="Rectangle 3"/>
          <p:cNvSpPr>
            <a:spLocks noGrp="1" noChangeArrowheads="1"/>
          </p:cNvSpPr>
          <p:nvPr>
            <p:ph type="subTitle" idx="1"/>
          </p:nvPr>
        </p:nvSpPr>
        <p:spPr>
          <a:xfrm>
            <a:off x="2895600" y="3886200"/>
            <a:ext cx="6400800" cy="1752600"/>
          </a:xfrm>
          <a:solidFill>
            <a:srgbClr val="FFFF99"/>
          </a:solidFill>
          <a:ln/>
        </p:spPr>
        <p:txBody>
          <a:bodyPr/>
          <a:lstStyle/>
          <a:p>
            <a:endParaRPr lang="en-US" altLang="en-US" sz="2800"/>
          </a:p>
        </p:txBody>
      </p:sp>
      <p:pic>
        <p:nvPicPr>
          <p:cNvPr id="72708" name="Picture 24" descr="aro&amp;ami(6)4685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5"/>
            <a:ext cx="12192000" cy="685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709" name="WordArt 26"/>
          <p:cNvSpPr>
            <a:spLocks noChangeArrowheads="1" noChangeShapeType="1" noTextEdit="1"/>
          </p:cNvSpPr>
          <p:nvPr/>
        </p:nvSpPr>
        <p:spPr bwMode="auto">
          <a:xfrm rot="20458457">
            <a:off x="1524000" y="1844675"/>
            <a:ext cx="9113838" cy="1257300"/>
          </a:xfrm>
          <a:prstGeom prst="rect">
            <a:avLst/>
          </a:prstGeom>
        </p:spPr>
        <p:txBody>
          <a:bodyPr wrap="none" fromWordArt="1">
            <a:prstTxWarp prst="textWave1">
              <a:avLst>
                <a:gd name="adj1" fmla="val 13005"/>
                <a:gd name="adj2" fmla="val 0"/>
              </a:avLst>
            </a:prstTxWarp>
          </a:bodyPr>
          <a:lstStyle/>
          <a:p>
            <a:pPr algn="ctr"/>
            <a:r>
              <a:rPr lang="en-US" sz="1000" b="1" kern="10" dirty="0">
                <a:ln w="9525">
                  <a:solidFill>
                    <a:srgbClr val="000000"/>
                  </a:solidFill>
                  <a:round/>
                  <a:headEnd/>
                  <a:tailEnd/>
                </a:ln>
                <a:solidFill>
                  <a:srgbClr val="FF0000"/>
                </a:solidFill>
                <a:cs typeface="Arial" panose="020B0604020202020204" pitchFamily="34" charset="0"/>
              </a:rPr>
              <a:t>LỚP  11A1  KÍNH CHÀO QUÝ THẦY CÔ ĐẾN DỰ </a:t>
            </a:r>
            <a:r>
              <a:rPr lang="en-US" sz="1000" b="1" kern="10" dirty="0" smtClean="0">
                <a:ln w="9525">
                  <a:solidFill>
                    <a:srgbClr val="000000"/>
                  </a:solidFill>
                  <a:round/>
                  <a:headEnd/>
                  <a:tailEnd/>
                </a:ln>
                <a:solidFill>
                  <a:srgbClr val="FF0000"/>
                </a:solidFill>
                <a:cs typeface="Arial" panose="020B0604020202020204" pitchFamily="34" charset="0"/>
              </a:rPr>
              <a:t>GIỜ, </a:t>
            </a:r>
            <a:r>
              <a:rPr lang="en-US" sz="1000" b="1" kern="10" dirty="0">
                <a:ln w="9525">
                  <a:solidFill>
                    <a:srgbClr val="000000"/>
                  </a:solidFill>
                  <a:round/>
                  <a:headEnd/>
                  <a:tailEnd/>
                </a:ln>
                <a:solidFill>
                  <a:srgbClr val="FF0000"/>
                </a:solidFill>
                <a:cs typeface="Arial" panose="020B0604020202020204" pitchFamily="34" charset="0"/>
              </a:rPr>
              <a:t>THĂM LỚP</a:t>
            </a:r>
          </a:p>
        </p:txBody>
      </p:sp>
      <p:pic>
        <p:nvPicPr>
          <p:cNvPr id="72710" name="Picture 6" descr="COMEINC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872038" y="3789363"/>
            <a:ext cx="2209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1" name="Text Box 7"/>
          <p:cNvSpPr txBox="1">
            <a:spLocks noChangeArrowheads="1"/>
          </p:cNvSpPr>
          <p:nvPr/>
        </p:nvSpPr>
        <p:spPr bwMode="auto">
          <a:xfrm>
            <a:off x="1524001" y="549275"/>
            <a:ext cx="7451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600" b="1" dirty="0">
                <a:solidFill>
                  <a:schemeClr val="bg1"/>
                </a:solidFill>
                <a:latin typeface="Times New Roman" panose="02020603050405020304" pitchFamily="18" charset="0"/>
                <a:cs typeface="Arial" panose="020B0604020202020204" pitchFamily="34" charset="0"/>
              </a:rPr>
              <a:t>TRƯỜNG THPT CHÂU THÀNH 1</a:t>
            </a:r>
          </a:p>
        </p:txBody>
      </p:sp>
      <p:pic>
        <p:nvPicPr>
          <p:cNvPr id="72712" name="Picture 27" descr="Chmunk"/>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063750" y="4221163"/>
            <a:ext cx="1447800"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713" name="Trovedongsongtuoitho 2.MP3">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3071813" y="54451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4" name="Rectangle 10"/>
          <p:cNvSpPr>
            <a:spLocks noChangeArrowheads="1"/>
          </p:cNvSpPr>
          <p:nvPr/>
        </p:nvSpPr>
        <p:spPr bwMode="auto">
          <a:xfrm>
            <a:off x="3376613" y="5964375"/>
            <a:ext cx="789904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b="1" i="1" dirty="0">
                <a:latin typeface="VNI-Times" pitchFamily="2" charset="0"/>
              </a:rPr>
              <a:t>“Khoâng coù taøi saûn naøo quyù hôn bằng sự thoâng minh</a:t>
            </a:r>
          </a:p>
          <a:p>
            <a:r>
              <a:rPr lang="en-US" altLang="en-US" sz="2000" b="1" i="1" dirty="0">
                <a:latin typeface="VNI-Times" pitchFamily="2" charset="0"/>
              </a:rPr>
              <a:t>Khoâng coù vinh quang naøo lôùn hôn baèng hoïc vaán vaø söï hieåu bieát”</a:t>
            </a:r>
          </a:p>
        </p:txBody>
      </p:sp>
      <p:sp>
        <p:nvSpPr>
          <p:cNvPr id="72715" name="Rectangle 11"/>
          <p:cNvSpPr>
            <a:spLocks noChangeArrowheads="1"/>
          </p:cNvSpPr>
          <p:nvPr/>
        </p:nvSpPr>
        <p:spPr bwMode="auto">
          <a:xfrm>
            <a:off x="8975726" y="2060576"/>
            <a:ext cx="1439863" cy="7921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4000" b="1">
                <a:latin typeface="Times New Roman" panose="02020603050405020304" pitchFamily="18" charset="0"/>
              </a:rPr>
              <a:t>11A1</a:t>
            </a:r>
          </a:p>
        </p:txBody>
      </p:sp>
    </p:spTree>
    <p:extLst>
      <p:ext uri="{BB962C8B-B14F-4D97-AF65-F5344CB8AC3E}">
        <p14:creationId xmlns:p14="http://schemas.microsoft.com/office/powerpoint/2010/main" val="3706781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path" presetSubtype="0" repeatCount="indefinite" accel="50000" decel="50000" fill="hold" nodeType="withEffect">
                                  <p:stCondLst>
                                    <p:cond delay="0"/>
                                  </p:stCondLst>
                                  <p:childTnLst>
                                    <p:animMotion origin="layout" path="M -0.30191 0.17894 L 0.26476 -0.20995 " pathEditMode="relative" rAng="0" ptsTypes="AA">
                                      <p:cBhvr>
                                        <p:cTn id="6" dur="5000" fill="hold"/>
                                        <p:tgtEl>
                                          <p:spTgt spid="72710"/>
                                        </p:tgtEl>
                                        <p:attrNameLst>
                                          <p:attrName>ppt_x</p:attrName>
                                          <p:attrName>ppt_y</p:attrName>
                                        </p:attrNameLst>
                                      </p:cBhvr>
                                      <p:rCtr x="28333" y="-19444"/>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2711"/>
                                        </p:tgtEl>
                                        <p:attrNameLst>
                                          <p:attrName>style.visibility</p:attrName>
                                        </p:attrNameLst>
                                      </p:cBhvr>
                                      <p:to>
                                        <p:strVal val="visible"/>
                                      </p:to>
                                    </p:set>
                                    <p:anim calcmode="lin" valueType="num">
                                      <p:cBhvr additive="base">
                                        <p:cTn id="11" dur="500" fill="hold"/>
                                        <p:tgtEl>
                                          <p:spTgt spid="72711"/>
                                        </p:tgtEl>
                                        <p:attrNameLst>
                                          <p:attrName>ppt_x</p:attrName>
                                        </p:attrNameLst>
                                      </p:cBhvr>
                                      <p:tavLst>
                                        <p:tav tm="0">
                                          <p:val>
                                            <p:strVal val="#ppt_x"/>
                                          </p:val>
                                        </p:tav>
                                        <p:tav tm="100000">
                                          <p:val>
                                            <p:strVal val="#ppt_x"/>
                                          </p:val>
                                        </p:tav>
                                      </p:tavLst>
                                    </p:anim>
                                    <p:anim calcmode="lin" valueType="num">
                                      <p:cBhvr additive="base">
                                        <p:cTn id="12" dur="500" fill="hold"/>
                                        <p:tgtEl>
                                          <p:spTgt spid="7271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1" presetClass="entr" presetSubtype="0" fill="hold" nodeType="clickEffect">
                                  <p:stCondLst>
                                    <p:cond delay="0"/>
                                  </p:stCondLst>
                                  <p:childTnLst>
                                    <p:set>
                                      <p:cBhvr>
                                        <p:cTn id="16" dur="1" fill="hold">
                                          <p:stCondLst>
                                            <p:cond delay="0"/>
                                          </p:stCondLst>
                                        </p:cTn>
                                        <p:tgtEl>
                                          <p:spTgt spid="72709"/>
                                        </p:tgtEl>
                                        <p:attrNameLst>
                                          <p:attrName>style.visibility</p:attrName>
                                        </p:attrNameLst>
                                      </p:cBhvr>
                                      <p:to>
                                        <p:strVal val="visible"/>
                                      </p:to>
                                    </p:set>
                                    <p:animEffect transition="in" filter="fade">
                                      <p:cBhvr>
                                        <p:cTn id="17" dur="770" decel="100000"/>
                                        <p:tgtEl>
                                          <p:spTgt spid="72709"/>
                                        </p:tgtEl>
                                      </p:cBhvr>
                                    </p:animEffect>
                                    <p:animScale>
                                      <p:cBhvr>
                                        <p:cTn id="18" dur="770" decel="100000"/>
                                        <p:tgtEl>
                                          <p:spTgt spid="72709"/>
                                        </p:tgtEl>
                                      </p:cBhvr>
                                      <p:from x="10000" y="10000"/>
                                      <p:to x="200000" y="450000"/>
                                    </p:animScale>
                                    <p:animScale>
                                      <p:cBhvr>
                                        <p:cTn id="19" dur="1230" accel="100000" fill="hold">
                                          <p:stCondLst>
                                            <p:cond delay="770"/>
                                          </p:stCondLst>
                                        </p:cTn>
                                        <p:tgtEl>
                                          <p:spTgt spid="72709"/>
                                        </p:tgtEl>
                                      </p:cBhvr>
                                      <p:from x="200000" y="450000"/>
                                      <p:to x="100000" y="100000"/>
                                    </p:animScale>
                                    <p:set>
                                      <p:cBhvr>
                                        <p:cTn id="20" dur="770" fill="hold"/>
                                        <p:tgtEl>
                                          <p:spTgt spid="72709"/>
                                        </p:tgtEl>
                                        <p:attrNameLst>
                                          <p:attrName>ppt_x</p:attrName>
                                        </p:attrNameLst>
                                      </p:cBhvr>
                                      <p:to>
                                        <p:strVal val="(0.5)"/>
                                      </p:to>
                                    </p:set>
                                    <p:anim from="(0.5)" to="(#ppt_x)" calcmode="lin" valueType="num">
                                      <p:cBhvr>
                                        <p:cTn id="21" dur="1230" accel="100000" fill="hold">
                                          <p:stCondLst>
                                            <p:cond delay="770"/>
                                          </p:stCondLst>
                                        </p:cTn>
                                        <p:tgtEl>
                                          <p:spTgt spid="72709"/>
                                        </p:tgtEl>
                                        <p:attrNameLst>
                                          <p:attrName>ppt_x</p:attrName>
                                        </p:attrNameLst>
                                      </p:cBhvr>
                                    </p:anim>
                                    <p:set>
                                      <p:cBhvr>
                                        <p:cTn id="22" dur="770" fill="hold"/>
                                        <p:tgtEl>
                                          <p:spTgt spid="72709"/>
                                        </p:tgtEl>
                                        <p:attrNameLst>
                                          <p:attrName>ppt_y</p:attrName>
                                        </p:attrNameLst>
                                      </p:cBhvr>
                                      <p:to>
                                        <p:strVal val="(#ppt_y+0.4)"/>
                                      </p:to>
                                    </p:set>
                                    <p:anim from="(#ppt_y+0.4)" to="(#ppt_y)" calcmode="lin" valueType="num">
                                      <p:cBhvr>
                                        <p:cTn id="23" dur="1230" accel="100000" fill="hold">
                                          <p:stCondLst>
                                            <p:cond delay="770"/>
                                          </p:stCondLst>
                                        </p:cTn>
                                        <p:tgtEl>
                                          <p:spTgt spid="72709"/>
                                        </p:tgtEl>
                                        <p:attrNameLst>
                                          <p:attrName>ppt_y</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2715"/>
                                        </p:tgtEl>
                                        <p:attrNameLst>
                                          <p:attrName>style.visibility</p:attrName>
                                        </p:attrNameLst>
                                      </p:cBhvr>
                                      <p:to>
                                        <p:strVal val="visible"/>
                                      </p:to>
                                    </p:set>
                                    <p:animEffect transition="in" filter="diamond(in)">
                                      <p:cBhvr>
                                        <p:cTn id="28" dur="2000"/>
                                        <p:tgtEl>
                                          <p:spTgt spid="7271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9" fill="hold" display="0">
                  <p:stCondLst>
                    <p:cond delay="indefinite"/>
                  </p:stCondLst>
                  <p:endCondLst>
                    <p:cond evt="onPrev" delay="0">
                      <p:tgtEl>
                        <p:sldTgt/>
                      </p:tgtEl>
                    </p:cond>
                    <p:cond evt="onStopAudio" delay="0">
                      <p:tgtEl>
                        <p:sldTgt/>
                      </p:tgtEl>
                    </p:cond>
                  </p:endCondLst>
                </p:cTn>
                <p:tgtEl>
                  <p:spTgt spid="72713"/>
                </p:tgtEl>
              </p:cMediaNode>
            </p:audio>
          </p:childTnLst>
        </p:cTn>
      </p:par>
    </p:tnLst>
    <p:bldLst>
      <p:bldP spid="72711" grpId="0"/>
      <p:bldP spid="727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17808"/>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817808"/>
            <a:ext cx="12192000" cy="6040192"/>
          </a:xfrm>
          <a:solidFill>
            <a:schemeClr val="accent4">
              <a:lumMod val="60000"/>
              <a:lumOff val="40000"/>
            </a:schemeClr>
          </a:solidFill>
        </p:spPr>
        <p:txBody>
          <a:bodyPr/>
          <a:lstStyle/>
          <a:p>
            <a:endParaRPr lang="en-US" dirty="0"/>
          </a:p>
        </p:txBody>
      </p:sp>
      <p:sp>
        <p:nvSpPr>
          <p:cNvPr id="4" name="Cloud Callout 3"/>
          <p:cNvSpPr/>
          <p:nvPr/>
        </p:nvSpPr>
        <p:spPr>
          <a:xfrm>
            <a:off x="0" y="3036195"/>
            <a:ext cx="4494727" cy="3821805"/>
          </a:xfrm>
          <a:prstGeom prst="cloudCallout">
            <a:avLst>
              <a:gd name="adj1" fmla="val 84038"/>
              <a:gd name="adj2" fmla="val -57243"/>
            </a:avLst>
          </a:prstGeom>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800" b="1" i="1" dirty="0">
                <a:solidFill>
                  <a:schemeClr val="tx1"/>
                </a:solidFill>
                <a:latin typeface="Times New Roman" panose="02020603050405020304" pitchFamily="18" charset="0"/>
                <a:cs typeface="Times New Roman" panose="02020603050405020304" pitchFamily="18" charset="0"/>
              </a:rPr>
              <a:t>Em hãy lấy 1 ví dụ phá vỡ quy tắc ngôn ngữ viết trong văn học?</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6117466" y="1197736"/>
            <a:ext cx="5898524" cy="2859109"/>
          </a:xfrm>
          <a:prstGeom prst="doubleWave">
            <a:avLst>
              <a:gd name="adj1" fmla="val 6250"/>
              <a:gd name="adj2" fmla="val 93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i="1" dirty="0">
                <a:solidFill>
                  <a:schemeClr val="tx1"/>
                </a:solidFill>
                <a:latin typeface="Times New Roman" panose="02020603050405020304" pitchFamily="18" charset="0"/>
                <a:cs typeface="Times New Roman" panose="02020603050405020304" pitchFamily="18" charset="0"/>
              </a:rPr>
              <a:t>Lom khom dưới núi tiều vài chú</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b="1" i="1" dirty="0">
                <a:solidFill>
                  <a:schemeClr val="tx1"/>
                </a:solidFill>
                <a:latin typeface="Times New Roman" panose="02020603050405020304" pitchFamily="18" charset="0"/>
                <a:cs typeface="Times New Roman" panose="02020603050405020304" pitchFamily="18" charset="0"/>
              </a:rPr>
              <a:t>Lác đác bên sông, chợ mấy nhà</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i="1" dirty="0">
                <a:solidFill>
                  <a:schemeClr val="tx1"/>
                </a:solidFill>
                <a:latin typeface="Times New Roman" panose="02020603050405020304" pitchFamily="18" charset="0"/>
                <a:cs typeface="Times New Roman" panose="02020603050405020304" pitchFamily="18" charset="0"/>
              </a:rPr>
              <a:t>Qua Đèo Ngang</a:t>
            </a:r>
            <a:r>
              <a:rPr lang="en-US" sz="2800" b="1" dirty="0">
                <a:solidFill>
                  <a:schemeClr val="tx1"/>
                </a:solidFill>
                <a:latin typeface="Times New Roman" panose="02020603050405020304" pitchFamily="18" charset="0"/>
                <a:cs typeface="Times New Roman" panose="02020603050405020304" pitchFamily="18" charset="0"/>
              </a:rPr>
              <a:t> – Bà Huyện Thanh Quan)</a:t>
            </a:r>
          </a:p>
        </p:txBody>
      </p:sp>
      <p:sp>
        <p:nvSpPr>
          <p:cNvPr id="6" name="Line Callout 2 5"/>
          <p:cNvSpPr/>
          <p:nvPr/>
        </p:nvSpPr>
        <p:spPr>
          <a:xfrm>
            <a:off x="5022761" y="4565561"/>
            <a:ext cx="6993229" cy="2015543"/>
          </a:xfrm>
          <a:prstGeom prst="borderCallout2">
            <a:avLst>
              <a:gd name="adj1" fmla="val -1592"/>
              <a:gd name="adj2" fmla="val 50347"/>
              <a:gd name="adj3" fmla="val -14649"/>
              <a:gd name="adj4" fmla="val 50610"/>
              <a:gd name="adj5" fmla="val -24519"/>
              <a:gd name="adj6" fmla="val 5061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latin typeface="Times New Roman" panose="02020603050405020304" pitchFamily="18" charset="0"/>
                <a:cs typeface="Times New Roman" panose="02020603050405020304" pitchFamily="18" charset="0"/>
              </a:rPr>
              <a:t>Trong nhiều trường hợp để tăng thêm hiệu quả diễn </a:t>
            </a:r>
            <a:r>
              <a:rPr lang="en-US" sz="2400" b="1" i="1" dirty="0" smtClean="0">
                <a:solidFill>
                  <a:schemeClr val="tx1"/>
                </a:solidFill>
                <a:latin typeface="Times New Roman" panose="02020603050405020304" pitchFamily="18" charset="0"/>
                <a:cs typeface="Times New Roman" panose="02020603050405020304" pitchFamily="18" charset="0"/>
              </a:rPr>
              <a:t>đạt, người </a:t>
            </a:r>
            <a:r>
              <a:rPr lang="en-US" sz="2400" b="1" i="1" dirty="0">
                <a:solidFill>
                  <a:schemeClr val="tx1"/>
                </a:solidFill>
                <a:latin typeface="Times New Roman" panose="02020603050405020304" pitchFamily="18" charset="0"/>
                <a:cs typeface="Times New Roman" panose="02020603050405020304" pitchFamily="18" charset="0"/>
              </a:rPr>
              <a:t>viết hoặc người nói có thể sử dụng các hiện tượng phá vỡ nhũng quy tắc ngôn ngữ thông </a:t>
            </a:r>
            <a:r>
              <a:rPr lang="en-US" sz="2400" b="1" i="1" dirty="0" smtClean="0">
                <a:solidFill>
                  <a:schemeClr val="tx1"/>
                </a:solidFill>
                <a:latin typeface="Times New Roman" panose="02020603050405020304" pitchFamily="18" charset="0"/>
                <a:cs typeface="Times New Roman" panose="02020603050405020304" pitchFamily="18" charset="0"/>
              </a:rPr>
              <a:t>thường.</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11" name="Down Arrow Callout 10"/>
          <p:cNvSpPr/>
          <p:nvPr/>
        </p:nvSpPr>
        <p:spPr>
          <a:xfrm>
            <a:off x="746975" y="1545465"/>
            <a:ext cx="2859110" cy="1159098"/>
          </a:xfrm>
          <a:prstGeom prst="down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KHỞI ĐỘNG</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85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72732"/>
          </a:xfrm>
          <a:solidFill>
            <a:schemeClr val="accent4">
              <a:lumMod val="60000"/>
              <a:lumOff val="4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4" name="Cloud Callout 3"/>
          <p:cNvSpPr/>
          <p:nvPr/>
        </p:nvSpPr>
        <p:spPr>
          <a:xfrm>
            <a:off x="0" y="2781837"/>
            <a:ext cx="4778062" cy="4076164"/>
          </a:xfrm>
          <a:prstGeom prst="cloudCallout">
            <a:avLst>
              <a:gd name="adj1" fmla="val 57690"/>
              <a:gd name="adj2" fmla="val -19232"/>
            </a:avLst>
          </a:prstGeom>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D</a:t>
            </a:r>
            <a:r>
              <a:rPr lang="en-US" sz="2400" b="1" dirty="0" smtClean="0">
                <a:solidFill>
                  <a:schemeClr val="tx1"/>
                </a:solidFill>
                <a:latin typeface="Times New Roman" panose="02020603050405020304" pitchFamily="18" charset="0"/>
                <a:cs typeface="Times New Roman" panose="02020603050405020304" pitchFamily="18" charset="0"/>
              </a:rPr>
              <a:t>ựa </a:t>
            </a:r>
            <a:r>
              <a:rPr lang="en-US" sz="2400" b="1" dirty="0">
                <a:solidFill>
                  <a:schemeClr val="tx1"/>
                </a:solidFill>
                <a:latin typeface="Times New Roman" panose="02020603050405020304" pitchFamily="18" charset="0"/>
                <a:cs typeface="Times New Roman" panose="02020603050405020304" pitchFamily="18" charset="0"/>
              </a:rPr>
              <a:t>vào kiến thức đã học, </a:t>
            </a:r>
            <a:r>
              <a:rPr lang="en-US" sz="2400" b="1" dirty="0" smtClean="0">
                <a:solidFill>
                  <a:schemeClr val="tx1"/>
                </a:solidFill>
                <a:latin typeface="Times New Roman" panose="02020603050405020304" pitchFamily="18" charset="0"/>
                <a:cs typeface="Times New Roman" panose="02020603050405020304" pitchFamily="18" charset="0"/>
              </a:rPr>
              <a:t>em hãy nhớ </a:t>
            </a:r>
            <a:r>
              <a:rPr lang="en-US" sz="2400" b="1" dirty="0">
                <a:solidFill>
                  <a:schemeClr val="tx1"/>
                </a:solidFill>
                <a:latin typeface="Times New Roman" panose="02020603050405020304" pitchFamily="18" charset="0"/>
                <a:cs typeface="Times New Roman" panose="02020603050405020304" pitchFamily="18" charset="0"/>
              </a:rPr>
              <a:t>lại và trả </a:t>
            </a:r>
            <a:r>
              <a:rPr lang="en-US" sz="2400" b="1" dirty="0" smtClean="0">
                <a:solidFill>
                  <a:schemeClr val="tx1"/>
                </a:solidFill>
                <a:latin typeface="Times New Roman" panose="02020603050405020304" pitchFamily="18" charset="0"/>
                <a:cs typeface="Times New Roman" panose="02020603050405020304" pitchFamily="18" charset="0"/>
              </a:rPr>
              <a:t>lời 2 câu hỏi sau?</a:t>
            </a:r>
            <a:endParaRPr lang="en-US" sz="2400" b="1" dirty="0">
              <a:solidFill>
                <a:schemeClr val="tx1"/>
              </a:solidFill>
              <a:latin typeface="Times New Roman" panose="02020603050405020304" pitchFamily="18" charset="0"/>
              <a:cs typeface="Times New Roman" panose="02020603050405020304" pitchFamily="18" charset="0"/>
            </a:endParaRPr>
          </a:p>
          <a:p>
            <a:r>
              <a:rPr lang="en-US" sz="2400" b="1" i="1" dirty="0" smtClean="0">
                <a:solidFill>
                  <a:srgbClr val="FF0000"/>
                </a:solidFill>
                <a:latin typeface="Times New Roman" panose="02020603050405020304" pitchFamily="18" charset="0"/>
                <a:cs typeface="Times New Roman" panose="02020603050405020304" pitchFamily="18" charset="0"/>
              </a:rPr>
              <a:t>1-Yêu </a:t>
            </a:r>
            <a:r>
              <a:rPr lang="en-US" sz="2400" b="1" i="1" dirty="0">
                <a:solidFill>
                  <a:srgbClr val="FF0000"/>
                </a:solidFill>
                <a:latin typeface="Times New Roman" panose="02020603050405020304" pitchFamily="18" charset="0"/>
                <a:cs typeface="Times New Roman" panose="02020603050405020304" pitchFamily="18" charset="0"/>
              </a:rPr>
              <a:t>cầu nhận diện hiện tượng phá vỡ quy tắc ngôn ngữ thông </a:t>
            </a:r>
            <a:r>
              <a:rPr lang="en-US" sz="2400" b="1" i="1" dirty="0" smtClean="0">
                <a:solidFill>
                  <a:srgbClr val="FF0000"/>
                </a:solidFill>
                <a:latin typeface="Times New Roman" panose="02020603050405020304" pitchFamily="18" charset="0"/>
                <a:cs typeface="Times New Roman" panose="02020603050405020304" pitchFamily="18" charset="0"/>
              </a:rPr>
              <a:t>thường.</a:t>
            </a:r>
            <a:endParaRPr lang="en-US" sz="2400" b="1" dirty="0">
              <a:solidFill>
                <a:srgbClr val="FF0000"/>
              </a:solidFill>
              <a:latin typeface="Times New Roman" panose="02020603050405020304" pitchFamily="18" charset="0"/>
              <a:cs typeface="Times New Roman" panose="02020603050405020304" pitchFamily="18" charset="0"/>
            </a:endParaRPr>
          </a:p>
          <a:p>
            <a:r>
              <a:rPr lang="en-US" sz="2400" b="1" i="1" dirty="0" smtClean="0">
                <a:solidFill>
                  <a:srgbClr val="FF0000"/>
                </a:solidFill>
                <a:latin typeface="Times New Roman" panose="02020603050405020304" pitchFamily="18" charset="0"/>
                <a:cs typeface="Times New Roman" panose="02020603050405020304" pitchFamily="18" charset="0"/>
              </a:rPr>
              <a:t>2- Tác </a:t>
            </a:r>
            <a:r>
              <a:rPr lang="en-US" sz="2400" b="1" i="1" dirty="0">
                <a:solidFill>
                  <a:srgbClr val="FF0000"/>
                </a:solidFill>
                <a:latin typeface="Times New Roman" panose="02020603050405020304" pitchFamily="18" charset="0"/>
                <a:cs typeface="Times New Roman" panose="02020603050405020304" pitchFamily="18" charset="0"/>
              </a:rPr>
              <a:t>dụng của </a:t>
            </a:r>
            <a:r>
              <a:rPr lang="en-US" sz="2400" b="1" i="1" dirty="0" smtClean="0">
                <a:solidFill>
                  <a:srgbClr val="FF0000"/>
                </a:solidFill>
                <a:latin typeface="Times New Roman" panose="02020603050405020304" pitchFamily="18" charset="0"/>
                <a:cs typeface="Times New Roman" panose="02020603050405020304" pitchFamily="18" charset="0"/>
              </a:rPr>
              <a:t>nó.</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5499279" y="1200955"/>
            <a:ext cx="6568226" cy="2994338"/>
          </a:xfrm>
          <a:prstGeom prst="doubleWave">
            <a:avLst>
              <a:gd name="adj1" fmla="val 6250"/>
              <a:gd name="adj2" fmla="val -1477"/>
            </a:avLst>
          </a:prstGeom>
          <a:solidFill>
            <a:srgbClr val="92D050"/>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1</a:t>
            </a:r>
            <a:r>
              <a:rPr lang="en-US" sz="2400" b="1" dirty="0" smtClean="0">
                <a:solidFill>
                  <a:srgbClr val="FF0000"/>
                </a:solidFill>
                <a:latin typeface="Times New Roman" panose="02020603050405020304" pitchFamily="18" charset="0"/>
                <a:cs typeface="Times New Roman" panose="02020603050405020304" pitchFamily="18" charset="0"/>
              </a:rPr>
              <a:t>.Yêu </a:t>
            </a:r>
            <a:r>
              <a:rPr lang="en-US" sz="2400" b="1" dirty="0">
                <a:solidFill>
                  <a:srgbClr val="FF0000"/>
                </a:solidFill>
                <a:latin typeface="Times New Roman" panose="02020603050405020304" pitchFamily="18" charset="0"/>
                <a:cs typeface="Times New Roman" panose="02020603050405020304" pitchFamily="18" charset="0"/>
              </a:rPr>
              <a:t>cầu </a:t>
            </a:r>
            <a:endParaRPr lang="en-US" sz="2400" b="1" dirty="0" smtClean="0">
              <a:solidFill>
                <a:srgbClr val="FF0000"/>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p</a:t>
            </a:r>
            <a:r>
              <a:rPr lang="en-US" sz="2400" b="1" dirty="0" smtClean="0">
                <a:solidFill>
                  <a:schemeClr val="tx1"/>
                </a:solidFill>
                <a:latin typeface="Times New Roman" panose="02020603050405020304" pitchFamily="18" charset="0"/>
                <a:cs typeface="Times New Roman" panose="02020603050405020304" pitchFamily="18" charset="0"/>
              </a:rPr>
              <a:t>hải </a:t>
            </a:r>
            <a:r>
              <a:rPr lang="en-US" sz="2400" b="1" dirty="0">
                <a:solidFill>
                  <a:schemeClr val="tx1"/>
                </a:solidFill>
                <a:latin typeface="Times New Roman" panose="02020603050405020304" pitchFamily="18" charset="0"/>
                <a:cs typeface="Times New Roman" panose="02020603050405020304" pitchFamily="18" charset="0"/>
              </a:rPr>
              <a:t>nắm vững những quy ước ngôn ngữ có tính chuẩn mực của tiếng Việt.</a:t>
            </a:r>
          </a:p>
          <a:p>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biết </a:t>
            </a:r>
            <a:r>
              <a:rPr lang="en-US" sz="2400" b="1" dirty="0">
                <a:solidFill>
                  <a:schemeClr val="tx1"/>
                </a:solidFill>
                <a:latin typeface="Times New Roman" panose="02020603050405020304" pitchFamily="18" charset="0"/>
                <a:cs typeface="Times New Roman" panose="02020603050405020304" pitchFamily="18" charset="0"/>
              </a:rPr>
              <a:t>thực hiện việc đối chiếu, so sánh các phương án sử dụng ngôn ngữ khác nhau.</a:t>
            </a:r>
          </a:p>
        </p:txBody>
      </p:sp>
      <p:sp>
        <p:nvSpPr>
          <p:cNvPr id="6" name="Double Wave 5"/>
          <p:cNvSpPr/>
          <p:nvPr/>
        </p:nvSpPr>
        <p:spPr>
          <a:xfrm>
            <a:off x="5499279" y="4195294"/>
            <a:ext cx="6568226" cy="2649830"/>
          </a:xfrm>
          <a:prstGeom prst="doubleWav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rPr>
              <a:t>Tác dụng</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Hình thức đảo trật tự từ: tăng sức biểu cảm.</a:t>
            </a:r>
          </a:p>
          <a:p>
            <a:r>
              <a:rPr lang="en-US" sz="2400" b="1" dirty="0">
                <a:solidFill>
                  <a:schemeClr val="tx1"/>
                </a:solidFill>
                <a:latin typeface="Times New Roman" panose="02020603050405020304" pitchFamily="18" charset="0"/>
                <a:cs typeface="Times New Roman" panose="02020603050405020304" pitchFamily="18" charset="0"/>
              </a:rPr>
              <a:t>- Mở rộng khả năng kết hợp của từ: tăng hiệu quả diễn đạt.</a:t>
            </a:r>
          </a:p>
          <a:p>
            <a:r>
              <a:rPr lang="en-US" sz="2400" b="1" dirty="0">
                <a:solidFill>
                  <a:schemeClr val="tx1"/>
                </a:solidFill>
                <a:latin typeface="Times New Roman" panose="02020603050405020304" pitchFamily="18" charset="0"/>
                <a:cs typeface="Times New Roman" panose="02020603050405020304" pitchFamily="18" charset="0"/>
              </a:rPr>
              <a:t>- Hiện tượng tách biệt: bộc lộ cảm xúc.</a:t>
            </a:r>
          </a:p>
        </p:txBody>
      </p:sp>
      <p:sp>
        <p:nvSpPr>
          <p:cNvPr id="7" name="Subtitle 6"/>
          <p:cNvSpPr>
            <a:spLocks noGrp="1"/>
          </p:cNvSpPr>
          <p:nvPr>
            <p:ph type="subTitle" idx="1"/>
          </p:nvPr>
        </p:nvSpPr>
        <p:spPr>
          <a:xfrm>
            <a:off x="0" y="1095375"/>
            <a:ext cx="5499279" cy="1531915"/>
          </a:xfrm>
          <a:prstGeom prst="down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HÌNH THÀNH KIẾN THỨC</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781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0688"/>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830688"/>
            <a:ext cx="12192000" cy="6027312"/>
          </a:xfrm>
          <a:solidFill>
            <a:schemeClr val="accent4">
              <a:lumMod val="60000"/>
              <a:lumOff val="40000"/>
            </a:schemeClr>
          </a:solidFill>
        </p:spPr>
        <p:txBody>
          <a:bodyPr/>
          <a:lstStyle/>
          <a:p>
            <a:endParaRPr lang="en-US" dirty="0"/>
          </a:p>
        </p:txBody>
      </p:sp>
      <p:sp>
        <p:nvSpPr>
          <p:cNvPr id="8" name="Vertical Scroll 7"/>
          <p:cNvSpPr/>
          <p:nvPr/>
        </p:nvSpPr>
        <p:spPr>
          <a:xfrm>
            <a:off x="5074275" y="1204176"/>
            <a:ext cx="7018987" cy="2472742"/>
          </a:xfrm>
          <a:prstGeom prst="vertic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a. Hiện tượng đảo trật từ trong câu: từ "mùa hoa" đảo với "năm ngoái". </a:t>
            </a:r>
          </a:p>
          <a:p>
            <a:r>
              <a:rPr lang="en-US" sz="2400" b="1" dirty="0">
                <a:solidFill>
                  <a:schemeClr val="tx1"/>
                </a:solidFill>
                <a:latin typeface="Times New Roman" panose="02020603050405020304" pitchFamily="18" charset="0"/>
                <a:cs typeface="Times New Roman" panose="02020603050405020304" pitchFamily="18" charset="0"/>
              </a:rPr>
              <a:t>- Điều này giúp nhấn mạnh thời gian mà cây bưởi quên nở hoa - năm ngoái.</a:t>
            </a:r>
          </a:p>
          <a:p>
            <a:r>
              <a:rPr lang="en-US" sz="2400" b="1" dirty="0">
                <a:solidFill>
                  <a:schemeClr val="tx1"/>
                </a:solidFill>
                <a:latin typeface="Times New Roman" panose="02020603050405020304" pitchFamily="18" charset="0"/>
                <a:cs typeface="Times New Roman" panose="02020603050405020304" pitchFamily="18" charset="0"/>
              </a:rPr>
              <a:t>-  Qua đó cũng giúp câu thơ trở nên sinh động, hấp dẫn và lôi cuốn hơn.</a:t>
            </a:r>
          </a:p>
        </p:txBody>
      </p:sp>
      <p:sp>
        <p:nvSpPr>
          <p:cNvPr id="9" name="Vertical Scroll 8"/>
          <p:cNvSpPr/>
          <p:nvPr/>
        </p:nvSpPr>
        <p:spPr>
          <a:xfrm>
            <a:off x="103031" y="4050406"/>
            <a:ext cx="11990231" cy="2807594"/>
          </a:xfrm>
          <a:prstGeom prst="verticalScrol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b. Hiện tượng đảo trật tự từ trong câu:  "ùn ùn từ đâu đến - dân chài bảo từ Thủy phủ đùn lên - một đám sương mù dày đặc" có câu gốc là "một đám sương mù dày đặc ùn ùn từ đâu đến, dân chài bào từ Thủy phủ đùn lên". </a:t>
            </a:r>
          </a:p>
          <a:p>
            <a:r>
              <a:rPr lang="en-US" sz="2400" b="1" dirty="0">
                <a:solidFill>
                  <a:schemeClr val="tx1"/>
                </a:solidFill>
                <a:latin typeface="Times New Roman" panose="02020603050405020304" pitchFamily="18" charset="0"/>
                <a:cs typeface="Times New Roman" panose="02020603050405020304" pitchFamily="18" charset="0"/>
              </a:rPr>
              <a:t>- Sự đảo trật tự từ này giúp câu trở nên hấp dẫn hơn, làm tăng tính nghệ thuật của văn bản.</a:t>
            </a:r>
          </a:p>
          <a:p>
            <a:r>
              <a:rPr lang="en-US" sz="2400" b="1" dirty="0">
                <a:solidFill>
                  <a:schemeClr val="tx1"/>
                </a:solidFill>
                <a:latin typeface="Times New Roman" panose="02020603050405020304" pitchFamily="18" charset="0"/>
                <a:cs typeface="Times New Roman" panose="02020603050405020304" pitchFamily="18" charset="0"/>
              </a:rPr>
              <a:t>-  Nó cũng có thể giúp tạo ra hiệu ứng nổi bật và độc đáo, thu hút sự chú ý của độc giả. </a:t>
            </a:r>
          </a:p>
        </p:txBody>
      </p:sp>
      <p:sp>
        <p:nvSpPr>
          <p:cNvPr id="10" name="Cloud Callout 9"/>
          <p:cNvSpPr/>
          <p:nvPr/>
        </p:nvSpPr>
        <p:spPr>
          <a:xfrm>
            <a:off x="-1" y="1712890"/>
            <a:ext cx="5241702" cy="2337516"/>
          </a:xfrm>
          <a:prstGeom prst="cloudCallout">
            <a:avLst>
              <a:gd name="adj1" fmla="val 41514"/>
              <a:gd name="adj2" fmla="val -60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Tìm hiện tượng đảo trật tự từ trong </a:t>
            </a:r>
            <a:r>
              <a:rPr lang="en-US" sz="2400" b="1" dirty="0">
                <a:solidFill>
                  <a:srgbClr val="FF0000"/>
                </a:solidFill>
                <a:latin typeface="Times New Roman" panose="02020603050405020304" pitchFamily="18" charset="0"/>
                <a:cs typeface="Times New Roman" panose="02020603050405020304" pitchFamily="18" charset="0"/>
              </a:rPr>
              <a:t>câu a,b </a:t>
            </a:r>
            <a:r>
              <a:rPr lang="en-US" sz="2400" b="1" dirty="0" smtClean="0">
                <a:solidFill>
                  <a:srgbClr val="FF0000"/>
                </a:solidFill>
                <a:latin typeface="Times New Roman" panose="02020603050405020304" pitchFamily="18" charset="0"/>
                <a:cs typeface="Times New Roman" panose="02020603050405020304" pitchFamily="18" charset="0"/>
              </a:rPr>
              <a:t>(Bài tập 1)</a:t>
            </a:r>
            <a:r>
              <a:rPr lang="en-US" sz="2400" b="1" dirty="0" smtClean="0">
                <a:solidFill>
                  <a:schemeClr val="tx1"/>
                </a:solidFill>
                <a:latin typeface="Times New Roman" panose="02020603050405020304" pitchFamily="18" charset="0"/>
                <a:cs typeface="Times New Roman" panose="02020603050405020304" pitchFamily="18" charset="0"/>
              </a:rPr>
              <a:t> và </a:t>
            </a:r>
            <a:r>
              <a:rPr lang="en-US" sz="2400" b="1" dirty="0">
                <a:solidFill>
                  <a:schemeClr val="tx1"/>
                </a:solidFill>
                <a:latin typeface="Times New Roman" panose="02020603050405020304" pitchFamily="18" charset="0"/>
                <a:cs typeface="Times New Roman" panose="02020603050405020304" pitchFamily="18" charset="0"/>
              </a:rPr>
              <a:t>phân tích tác dụng của các hiện tượng </a:t>
            </a:r>
            <a:r>
              <a:rPr lang="en-US" sz="2400" b="1" dirty="0" smtClean="0">
                <a:solidFill>
                  <a:schemeClr val="tx1"/>
                </a:solidFill>
                <a:latin typeface="Times New Roman" panose="02020603050405020304" pitchFamily="18" charset="0"/>
                <a:cs typeface="Times New Roman" panose="02020603050405020304" pitchFamily="18" charset="0"/>
              </a:rPr>
              <a:t>trên .</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12" name="Down Arrow Callout 11"/>
          <p:cNvSpPr/>
          <p:nvPr/>
        </p:nvSpPr>
        <p:spPr>
          <a:xfrm>
            <a:off x="834978" y="1094704"/>
            <a:ext cx="3183230" cy="721217"/>
          </a:xfrm>
          <a:prstGeom prst="downArrow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LUYỆN TẬP</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8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438"/>
            <a:ext cx="12192000" cy="701900"/>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08338"/>
            <a:ext cx="12192000" cy="6149662"/>
          </a:xfrm>
          <a:solidFill>
            <a:schemeClr val="accent4">
              <a:lumMod val="60000"/>
              <a:lumOff val="40000"/>
            </a:schemeClr>
          </a:solidFill>
        </p:spPr>
        <p:txBody>
          <a:bodyPr/>
          <a:lstStyle/>
          <a:p>
            <a:endParaRPr lang="en-US" dirty="0"/>
          </a:p>
        </p:txBody>
      </p:sp>
      <p:sp>
        <p:nvSpPr>
          <p:cNvPr id="4" name="Double Wave 3"/>
          <p:cNvSpPr/>
          <p:nvPr/>
        </p:nvSpPr>
        <p:spPr>
          <a:xfrm>
            <a:off x="1519708" y="708338"/>
            <a:ext cx="10534918" cy="3808927"/>
          </a:xfrm>
          <a:prstGeom prst="doubleWave">
            <a:avLst>
              <a:gd name="adj1" fmla="val 6250"/>
              <a:gd name="adj2" fmla="val 83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a. Trong đoạn trích này, ta có thể thấy sự mở rộng khả năng kết hợp của từ để biểu thị ý nghĩa chi tiết. </a:t>
            </a:r>
          </a:p>
          <a:p>
            <a:r>
              <a:rPr lang="en-US" sz="2200" b="1" dirty="0">
                <a:solidFill>
                  <a:schemeClr val="tx1"/>
                </a:solidFill>
                <a:latin typeface="Times New Roman" panose="02020603050405020304" pitchFamily="18" charset="0"/>
                <a:cs typeface="Times New Roman" panose="02020603050405020304" pitchFamily="18" charset="0"/>
              </a:rPr>
              <a:t>- Cụ thể, từ "vàng" và "hanh" được kết hợp để hình thành thành ngữ "vàng hanh" để mô tả màu sắc của ánh nắng. </a:t>
            </a:r>
          </a:p>
          <a:p>
            <a:r>
              <a:rPr lang="en-US" sz="2200" b="1" dirty="0">
                <a:solidFill>
                  <a:schemeClr val="tx1"/>
                </a:solidFill>
                <a:latin typeface="Times New Roman" panose="02020603050405020304" pitchFamily="18" charset="0"/>
                <a:cs typeface="Times New Roman" panose="02020603050405020304" pitchFamily="18" charset="0"/>
              </a:rPr>
              <a:t>- Từ "vọng" và "gày" được kết hợp để hình thành thành ngữ "vọng sông gày" để mô tả một cảnh vật thiên nhiên. </a:t>
            </a:r>
          </a:p>
          <a:p>
            <a:r>
              <a:rPr lang="en-US" sz="2200" b="1" dirty="0">
                <a:solidFill>
                  <a:schemeClr val="tx1"/>
                </a:solidFill>
                <a:latin typeface="Times New Roman" panose="02020603050405020304" pitchFamily="18" charset="0"/>
                <a:cs typeface="Times New Roman" panose="02020603050405020304" pitchFamily="18" charset="0"/>
              </a:rPr>
              <a:t>- Đây là những cách diễn đạt hình ảnh sống động giúp tác giả tạo ra hình ảnh sắc nét trong trí tưởng tượng của người đọc, tăng tính thẩm mỹ và sinh động cho đoạn thơ.</a:t>
            </a:r>
          </a:p>
        </p:txBody>
      </p:sp>
      <p:sp>
        <p:nvSpPr>
          <p:cNvPr id="11" name="Double Wave 10"/>
          <p:cNvSpPr/>
          <p:nvPr/>
        </p:nvSpPr>
        <p:spPr>
          <a:xfrm>
            <a:off x="1687134" y="4340181"/>
            <a:ext cx="10504867" cy="2514600"/>
          </a:xfrm>
          <a:prstGeom prst="doubleWave">
            <a:avLst>
              <a:gd name="adj1" fmla="val 6250"/>
              <a:gd name="adj2" fmla="val 98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b. Trong đoạn trích này, có hiện tượng mở rộng khả năng kết hợp của từ thông qua việc sử dụng những từ ngữ mô tả hình ảnh cụ thể, ví dụ như “ngõ hẻm”, “hồn lặng thấm”, “êm ái”, “vòm trời trắng hơi biêng biếc như dát bạc”.  </a:t>
            </a:r>
          </a:p>
          <a:p>
            <a:r>
              <a:rPr lang="en-US" sz="2200" b="1" dirty="0">
                <a:solidFill>
                  <a:schemeClr val="tx1"/>
                </a:solidFill>
                <a:latin typeface="Times New Roman" panose="02020603050405020304" pitchFamily="18" charset="0"/>
                <a:cs typeface="Times New Roman" panose="02020603050405020304" pitchFamily="18" charset="0"/>
              </a:rPr>
              <a:t>- Những cách diễn đạt này giúp cho độc giả có thể hình dung được cảnh vật và cảm nhận tình trạng tâm trạng của nhân vật chính.</a:t>
            </a:r>
          </a:p>
          <a:p>
            <a:r>
              <a:rPr lang="en-US" sz="2200" b="1" dirty="0">
                <a:solidFill>
                  <a:schemeClr val="tx1"/>
                </a:solidFill>
                <a:latin typeface="Times New Roman" panose="02020603050405020304" pitchFamily="18" charset="0"/>
                <a:cs typeface="Times New Roman" panose="02020603050405020304" pitchFamily="18" charset="0"/>
              </a:rPr>
              <a:t>- Từ đó tạo ra một sự chân thực và sâu sắc cho tác phẩm.</a:t>
            </a:r>
          </a:p>
        </p:txBody>
      </p:sp>
      <p:sp>
        <p:nvSpPr>
          <p:cNvPr id="5" name="Rectangular Callout 4"/>
          <p:cNvSpPr/>
          <p:nvPr/>
        </p:nvSpPr>
        <p:spPr>
          <a:xfrm>
            <a:off x="167426" y="837126"/>
            <a:ext cx="1352281" cy="6017653"/>
          </a:xfrm>
          <a:prstGeom prst="wedgeRectCallout">
            <a:avLst>
              <a:gd name="adj1" fmla="val 47491"/>
              <a:gd name="adj2" fmla="val -19475"/>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latin typeface="Times New Roman" panose="02020603050405020304" pitchFamily="18" charset="0"/>
                <a:cs typeface="Times New Roman" panose="02020603050405020304" pitchFamily="18" charset="0"/>
              </a:rPr>
              <a:t>Chỉ ra hiện tượng mở rộng khả năng kết hợp của từ trong </a:t>
            </a:r>
            <a:r>
              <a:rPr lang="en-US" sz="2200" b="1" dirty="0">
                <a:solidFill>
                  <a:srgbClr val="FF0000"/>
                </a:solidFill>
                <a:latin typeface="Times New Roman" panose="02020603050405020304" pitchFamily="18" charset="0"/>
                <a:cs typeface="Times New Roman" panose="02020603050405020304" pitchFamily="18" charset="0"/>
              </a:rPr>
              <a:t>câu a,b </a:t>
            </a:r>
            <a:r>
              <a:rPr lang="en-US" sz="2200" b="1" dirty="0" smtClean="0">
                <a:solidFill>
                  <a:srgbClr val="FF0000"/>
                </a:solidFill>
                <a:latin typeface="Times New Roman" panose="02020603050405020304" pitchFamily="18" charset="0"/>
                <a:cs typeface="Times New Roman" panose="02020603050405020304" pitchFamily="18" charset="0"/>
              </a:rPr>
              <a:t>(Bài tập 2) </a:t>
            </a:r>
            <a:r>
              <a:rPr lang="en-US" sz="2200" b="1" dirty="0" smtClean="0">
                <a:solidFill>
                  <a:schemeClr val="tx1"/>
                </a:solidFill>
                <a:latin typeface="Times New Roman" panose="02020603050405020304" pitchFamily="18" charset="0"/>
                <a:cs typeface="Times New Roman" panose="02020603050405020304" pitchFamily="18" charset="0"/>
              </a:rPr>
              <a:t>và </a:t>
            </a:r>
            <a:r>
              <a:rPr lang="en-US" sz="2200" b="1" dirty="0">
                <a:solidFill>
                  <a:schemeClr val="tx1"/>
                </a:solidFill>
                <a:latin typeface="Times New Roman" panose="02020603050405020304" pitchFamily="18" charset="0"/>
                <a:cs typeface="Times New Roman" panose="02020603050405020304" pitchFamily="18" charset="0"/>
              </a:rPr>
              <a:t>phân tích tác dụng biểu đạt của các hiện tượng trên.</a:t>
            </a:r>
          </a:p>
        </p:txBody>
      </p:sp>
    </p:spTree>
    <p:extLst>
      <p:ext uri="{BB962C8B-B14F-4D97-AF65-F5344CB8AC3E}">
        <p14:creationId xmlns:p14="http://schemas.microsoft.com/office/powerpoint/2010/main" val="3629706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14777"/>
            <a:ext cx="12192000" cy="6143223"/>
          </a:xfrm>
          <a:solidFill>
            <a:schemeClr val="accent4">
              <a:lumMod val="60000"/>
              <a:lumOff val="40000"/>
            </a:schemeClr>
          </a:solidFill>
        </p:spPr>
        <p:txBody>
          <a:bodyPr/>
          <a:lstStyle/>
          <a:p>
            <a:endParaRPr lang="en-US" dirty="0"/>
          </a:p>
        </p:txBody>
      </p:sp>
      <p:sp>
        <p:nvSpPr>
          <p:cNvPr id="4" name="Rectangular Callout 3"/>
          <p:cNvSpPr/>
          <p:nvPr/>
        </p:nvSpPr>
        <p:spPr>
          <a:xfrm>
            <a:off x="193184" y="882203"/>
            <a:ext cx="1210614" cy="5756856"/>
          </a:xfrm>
          <a:prstGeom prst="wedgeRectCallout">
            <a:avLst>
              <a:gd name="adj1" fmla="val 93726"/>
              <a:gd name="adj2" fmla="val -165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Times New Roman" panose="02020603050405020304" pitchFamily="18" charset="0"/>
                <a:cs typeface="Times New Roman" panose="02020603050405020304" pitchFamily="18" charset="0"/>
              </a:rPr>
              <a:t>Phân tích hiệu quả của hiện tượng tách biệt trong </a:t>
            </a:r>
            <a:r>
              <a:rPr lang="en-US" sz="2400" b="1" dirty="0">
                <a:solidFill>
                  <a:srgbClr val="FF0000"/>
                </a:solidFill>
                <a:latin typeface="Times New Roman" panose="02020603050405020304" pitchFamily="18" charset="0"/>
                <a:cs typeface="Times New Roman" panose="02020603050405020304" pitchFamily="18" charset="0"/>
              </a:rPr>
              <a:t>câu </a:t>
            </a:r>
            <a:r>
              <a:rPr lang="en-US" sz="2400" b="1" dirty="0" smtClean="0">
                <a:solidFill>
                  <a:srgbClr val="FF0000"/>
                </a:solidFill>
                <a:latin typeface="Times New Roman" panose="02020603050405020304" pitchFamily="18" charset="0"/>
                <a:cs typeface="Times New Roman" panose="02020603050405020304" pitchFamily="18" charset="0"/>
              </a:rPr>
              <a:t>a,b (Bài tập 3)</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996225" y="882202"/>
            <a:ext cx="10071279" cy="331631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a. Trong đoạn văn trên trên, hiện tượng tách biệt được áp dụng để tạo ra sự căng thẳng và hồi hộp cho người đọc. </a:t>
            </a:r>
          </a:p>
          <a:p>
            <a:r>
              <a:rPr lang="en-US" sz="2200" b="1" dirty="0">
                <a:solidFill>
                  <a:schemeClr val="tx1"/>
                </a:solidFill>
                <a:latin typeface="Times New Roman" panose="02020603050405020304" pitchFamily="18" charset="0"/>
                <a:cs typeface="Times New Roman" panose="02020603050405020304" pitchFamily="18" charset="0"/>
              </a:rPr>
              <a:t>- Bằng cách miêu tả âm thanh và cảm giác của con vật khổng lồ, tác giả đã tạo ra một cảnh tượng đáng sợ và bí ẩn. Sau đó, khi tác giả giới thiệu con khỉ và mô tả sự tự tin của nó, hiện tượng tách biệt lại được áp dụng để tạo ra sự tương phản giữa hai nhân vật, tạo ra một căn bản của câu chuyện. </a:t>
            </a:r>
          </a:p>
          <a:p>
            <a:r>
              <a:rPr lang="en-US" sz="2200" b="1" dirty="0">
                <a:solidFill>
                  <a:schemeClr val="tx1"/>
                </a:solidFill>
                <a:latin typeface="Times New Roman" panose="02020603050405020304" pitchFamily="18" charset="0"/>
                <a:cs typeface="Times New Roman" panose="02020603050405020304" pitchFamily="18" charset="0"/>
              </a:rPr>
              <a:t>- Việc sử dụng hiện tượng tách biệt trong trường hợp này giúp cho câu chuyện trở nên sinh động và gay cấn hơn, đồng thời giúp người đọc tập trung hơn vào sự kiện quan trọng của câu chuyện.</a:t>
            </a:r>
          </a:p>
        </p:txBody>
      </p:sp>
      <p:sp>
        <p:nvSpPr>
          <p:cNvPr id="12" name="Rectangle 11"/>
          <p:cNvSpPr/>
          <p:nvPr/>
        </p:nvSpPr>
        <p:spPr>
          <a:xfrm>
            <a:off x="1996225" y="4404574"/>
            <a:ext cx="10071279" cy="2356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b. Trong đoạn văn trên, hiện tượng tách biệt giữa các vế trong một câu. Câu sau như bổ trợ, làm rõ thêm nội dung cho câu trước. </a:t>
            </a:r>
          </a:p>
          <a:p>
            <a:r>
              <a:rPr lang="en-US" sz="2400" b="1" dirty="0">
                <a:solidFill>
                  <a:schemeClr val="tx1"/>
                </a:solidFill>
                <a:latin typeface="Times New Roman" panose="02020603050405020304" pitchFamily="18" charset="0"/>
                <a:cs typeface="Times New Roman" panose="02020603050405020304" pitchFamily="18" charset="0"/>
              </a:rPr>
              <a:t>- Hiện tượng tách biệt sẽ giúp ông diểu có thể giữ được tính bình tĩnh và tránh được những hành động phản ứng quá mức. </a:t>
            </a:r>
          </a:p>
          <a:p>
            <a:r>
              <a:rPr lang="en-US" sz="2400" b="1" dirty="0">
                <a:solidFill>
                  <a:schemeClr val="tx1"/>
                </a:solidFill>
                <a:latin typeface="Times New Roman" panose="02020603050405020304" pitchFamily="18" charset="0"/>
                <a:cs typeface="Times New Roman" panose="02020603050405020304" pitchFamily="18" charset="0"/>
              </a:rPr>
              <a:t>- Tách biệt sẽ giúp ông diểu tách ra khỏi cảm xúc của mình và nghĩ suy về cách giải quyết vấn đề một cách chủ động hơn.</a:t>
            </a:r>
          </a:p>
        </p:txBody>
      </p:sp>
    </p:spTree>
    <p:extLst>
      <p:ext uri="{BB962C8B-B14F-4D97-AF65-F5344CB8AC3E}">
        <p14:creationId xmlns:p14="http://schemas.microsoft.com/office/powerpoint/2010/main" val="149851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14777"/>
            <a:ext cx="12192000" cy="6143223"/>
          </a:xfrm>
          <a:solidFill>
            <a:schemeClr val="accent4">
              <a:lumMod val="60000"/>
              <a:lumOff val="40000"/>
            </a:schemeClr>
          </a:solidFill>
        </p:spPr>
        <p:txBody>
          <a:bodyPr/>
          <a:lstStyle/>
          <a:p>
            <a:endParaRPr lang="en-US" dirty="0"/>
          </a:p>
        </p:txBody>
      </p:sp>
      <p:sp>
        <p:nvSpPr>
          <p:cNvPr id="7" name="Rounded Rectangle 6"/>
          <p:cNvSpPr/>
          <p:nvPr/>
        </p:nvSpPr>
        <p:spPr>
          <a:xfrm>
            <a:off x="3387145" y="1120462"/>
            <a:ext cx="8680359" cy="54864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7030A0"/>
                </a:solidFill>
                <a:latin typeface="Times New Roman" panose="02020603050405020304" pitchFamily="18" charset="0"/>
                <a:cs typeface="Times New Roman" panose="02020603050405020304" pitchFamily="18" charset="0"/>
              </a:rPr>
              <a:t>- Những kết hợp từ được in đậm trong đoạn thơ mang đến sự tươi mới và độc đáo cho đoạn thơ, tạo nên một bức tranh về không gian và thời gian đầy màu sắc và cảm xúc.</a:t>
            </a:r>
          </a:p>
          <a:p>
            <a:r>
              <a:rPr lang="en-US" sz="2400" b="1" dirty="0" smtClean="0">
                <a:solidFill>
                  <a:srgbClr val="FF0000"/>
                </a:solidFill>
                <a:latin typeface="Times New Roman" panose="02020603050405020304" pitchFamily="18" charset="0"/>
                <a:cs typeface="Times New Roman" panose="02020603050405020304" pitchFamily="18" charset="0"/>
              </a:rPr>
              <a:t>- Từ </a:t>
            </a:r>
            <a:r>
              <a:rPr lang="en-US" sz="2400" b="1" dirty="0">
                <a:solidFill>
                  <a:srgbClr val="FF0000"/>
                </a:solidFill>
                <a:latin typeface="Times New Roman" panose="02020603050405020304" pitchFamily="18" charset="0"/>
                <a:cs typeface="Times New Roman" panose="02020603050405020304" pitchFamily="18" charset="0"/>
              </a:rPr>
              <a:t>"nhánh duyên" thể hiện tình cảm ngọt ngào, lãng mạn. </a:t>
            </a:r>
          </a:p>
          <a:p>
            <a:r>
              <a:rPr lang="en-US" sz="2400" b="1" dirty="0">
                <a:solidFill>
                  <a:schemeClr val="tx1"/>
                </a:solidFill>
                <a:latin typeface="Times New Roman" panose="02020603050405020304" pitchFamily="18" charset="0"/>
                <a:cs typeface="Times New Roman" panose="02020603050405020304" pitchFamily="18" charset="0"/>
              </a:rPr>
              <a:t>- Từ "đổ trời xanh ngọc qua muôn lá" mô tả một khung cảnh đẹp, thanh bình, khi mà lá cây mọc um tùm tạo nên một khung cảnh rực rỡ và sống động. </a:t>
            </a:r>
          </a:p>
          <a:p>
            <a:r>
              <a:rPr lang="en-US" sz="2400" b="1" dirty="0">
                <a:solidFill>
                  <a:srgbClr val="002060"/>
                </a:solidFill>
                <a:latin typeface="Times New Roman" panose="02020603050405020304" pitchFamily="18" charset="0"/>
                <a:cs typeface="Times New Roman" panose="02020603050405020304" pitchFamily="18" charset="0"/>
              </a:rPr>
              <a:t>- Những từ được in đậm diễn tả rất chân thật về sự dịu dàng, thanh tịnh của mùa thu, và cho ta thấy tình cảm sâu sắc của tác giả đối với cảnh thiên nhiên, đó là tình yêu thiên nhiên sâu sắc, tâm hồn tinh tế, lãng mạn với thiên nhiên.</a:t>
            </a:r>
          </a:p>
        </p:txBody>
      </p:sp>
      <p:sp>
        <p:nvSpPr>
          <p:cNvPr id="8" name="Right Arrow 7"/>
          <p:cNvSpPr/>
          <p:nvPr/>
        </p:nvSpPr>
        <p:spPr>
          <a:xfrm>
            <a:off x="206062" y="1481069"/>
            <a:ext cx="2975021" cy="4610637"/>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Nhận xét về sự độc đáo của những kết hợp từ được in đậm trong đoạn </a:t>
            </a:r>
            <a:r>
              <a:rPr lang="en-US" sz="2400" b="1" dirty="0" smtClean="0">
                <a:solidFill>
                  <a:schemeClr val="tx1"/>
                </a:solidFill>
                <a:latin typeface="Times New Roman" panose="02020603050405020304" pitchFamily="18" charset="0"/>
                <a:cs typeface="Times New Roman" panose="02020603050405020304" pitchFamily="18" charset="0"/>
              </a:rPr>
              <a:t>thơ </a:t>
            </a:r>
            <a:r>
              <a:rPr lang="en-US" sz="2400" b="1" dirty="0" smtClean="0">
                <a:solidFill>
                  <a:srgbClr val="FF0000"/>
                </a:solidFill>
                <a:latin typeface="Times New Roman" panose="02020603050405020304" pitchFamily="18" charset="0"/>
                <a:cs typeface="Times New Roman" panose="02020603050405020304" pitchFamily="18" charset="0"/>
              </a:rPr>
              <a:t>(Bài tập 4)</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53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4">
              <a:lumMod val="60000"/>
              <a:lumOff val="4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6" name="Subtitle 5"/>
          <p:cNvSpPr>
            <a:spLocks noGrp="1"/>
          </p:cNvSpPr>
          <p:nvPr>
            <p:ph type="subTitle" idx="1"/>
          </p:nvPr>
        </p:nvSpPr>
        <p:spPr>
          <a:xfrm>
            <a:off x="360607" y="901521"/>
            <a:ext cx="3799269" cy="1146219"/>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VẬN DỤNG</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Oval Callout 3"/>
          <p:cNvSpPr/>
          <p:nvPr/>
        </p:nvSpPr>
        <p:spPr>
          <a:xfrm>
            <a:off x="128789" y="2234484"/>
            <a:ext cx="4198512" cy="4488288"/>
          </a:xfrm>
          <a:prstGeom prst="wedgeEllipseCallout">
            <a:avLst>
              <a:gd name="adj1" fmla="val 75857"/>
              <a:gd name="adj2" fmla="val -128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V</a:t>
            </a:r>
            <a:r>
              <a:rPr lang="en-US" sz="2400" b="1" dirty="0" smtClean="0">
                <a:solidFill>
                  <a:schemeClr val="tx1"/>
                </a:solidFill>
                <a:latin typeface="Times New Roman" panose="02020603050405020304" pitchFamily="18" charset="0"/>
                <a:cs typeface="Times New Roman" panose="02020603050405020304" pitchFamily="18" charset="0"/>
              </a:rPr>
              <a:t>iết </a:t>
            </a:r>
            <a:r>
              <a:rPr lang="en-US" sz="2400" b="1" dirty="0">
                <a:solidFill>
                  <a:schemeClr val="tx1"/>
                </a:solidFill>
                <a:latin typeface="Times New Roman" panose="02020603050405020304" pitchFamily="18" charset="0"/>
                <a:cs typeface="Times New Roman" panose="02020603050405020304" pitchFamily="18" charset="0"/>
              </a:rPr>
              <a:t>một đoạn văn nêu cảm nhận về 4 câu thơ trong </a:t>
            </a:r>
            <a:r>
              <a:rPr lang="en-US" sz="2400" b="1" dirty="0">
                <a:solidFill>
                  <a:srgbClr val="FF0000"/>
                </a:solidFill>
                <a:latin typeface="Times New Roman" panose="02020603050405020304" pitchFamily="18" charset="0"/>
                <a:cs typeface="Times New Roman" panose="02020603050405020304" pitchFamily="18" charset="0"/>
              </a:rPr>
              <a:t>bài tập 4.</a:t>
            </a:r>
            <a:r>
              <a:rPr lang="en-US" sz="2400" b="1" dirty="0">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(Vận dụng kiến thức đã học về sự phá vỡ các quy tắc sử dụng ngôn ngữ thông thường trong phần tiếng Việt).</a:t>
            </a:r>
          </a:p>
        </p:txBody>
      </p:sp>
      <p:sp>
        <p:nvSpPr>
          <p:cNvPr id="5" name="Rectangle 4"/>
          <p:cNvSpPr/>
          <p:nvPr/>
        </p:nvSpPr>
        <p:spPr>
          <a:xfrm>
            <a:off x="5576552" y="1906073"/>
            <a:ext cx="6181859" cy="4391696"/>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latin typeface="Times New Roman" panose="02020603050405020304" pitchFamily="18" charset="0"/>
                <a:cs typeface="Times New Roman" panose="02020603050405020304" pitchFamily="18" charset="0"/>
              </a:rPr>
              <a:t>Mở đoạn</a:t>
            </a:r>
          </a:p>
          <a:p>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Thân đoạn</a:t>
            </a:r>
          </a:p>
          <a:p>
            <a:pPr algn="ctr"/>
            <a:r>
              <a:rPr lang="en-US" dirty="0" smtClean="0">
                <a:solidFill>
                  <a:schemeClr val="tx1"/>
                </a:solidFill>
                <a:latin typeface="Times New Roman" panose="02020603050405020304" pitchFamily="18" charset="0"/>
                <a:cs typeface="Times New Roman" panose="02020603050405020304" pitchFamily="18" charset="0"/>
              </a:rPr>
              <a:t>………..…………………………………………………………..</a:t>
            </a:r>
          </a:p>
          <a:p>
            <a:pPr algn="ctr"/>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Kết đoạn</a:t>
            </a:r>
          </a:p>
          <a:p>
            <a:r>
              <a:rPr lang="en-US" dirty="0" smtClean="0">
                <a:solidFill>
                  <a:schemeClr val="tx1"/>
                </a:solidFill>
                <a:latin typeface="Times New Roman" panose="02020603050405020304" pitchFamily="18" charset="0"/>
                <a:cs typeface="Times New Roman" panose="02020603050405020304" pitchFamily="18" charset="0"/>
              </a:rPr>
              <a:t>………………………………………………………………………………………………………………………………………………………………………………………………………</a:t>
            </a:r>
          </a:p>
          <a:p>
            <a:pPr algn="ctr"/>
            <a:endParaRPr lang="en-US" dirty="0"/>
          </a:p>
        </p:txBody>
      </p:sp>
      <p:sp>
        <p:nvSpPr>
          <p:cNvPr id="9" name="Down Arrow Callout 8"/>
          <p:cNvSpPr/>
          <p:nvPr/>
        </p:nvSpPr>
        <p:spPr>
          <a:xfrm>
            <a:off x="7212169" y="901521"/>
            <a:ext cx="3039414" cy="1004552"/>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latin typeface="Times New Roman" panose="02020603050405020304" pitchFamily="18" charset="0"/>
                <a:cs typeface="Times New Roman" panose="02020603050405020304" pitchFamily="18" charset="0"/>
              </a:rPr>
              <a:t>PHIẾU HỌC TẬP</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11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ircle(in)">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4" grpId="0" animBg="1"/>
      <p:bldP spid="5"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ln/>
        </p:spPr>
        <p:txBody>
          <a:bodyPr/>
          <a:lstStyle/>
          <a:p>
            <a:endParaRPr lang="en-US" altLang="en-US"/>
          </a:p>
        </p:txBody>
      </p:sp>
      <p:sp>
        <p:nvSpPr>
          <p:cNvPr id="69635" name="Rectangle 3"/>
          <p:cNvSpPr>
            <a:spLocks noGrp="1" noChangeArrowheads="1"/>
          </p:cNvSpPr>
          <p:nvPr>
            <p:ph type="body" idx="1"/>
          </p:nvPr>
        </p:nvSpPr>
        <p:spPr>
          <a:ln/>
        </p:spPr>
        <p:txBody>
          <a:bodyPr/>
          <a:lstStyle/>
          <a:p>
            <a:endParaRPr lang="en-US" altLang="en-US"/>
          </a:p>
        </p:txBody>
      </p:sp>
      <p:pic>
        <p:nvPicPr>
          <p:cNvPr id="696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w="1905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9637" name="Rectangle 5"/>
          <p:cNvSpPr>
            <a:spLocks noChangeArrowheads="1"/>
          </p:cNvSpPr>
          <p:nvPr/>
        </p:nvSpPr>
        <p:spPr bwMode="auto">
          <a:xfrm>
            <a:off x="2057400" y="0"/>
            <a:ext cx="33528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dirty="0">
                <a:solidFill>
                  <a:srgbClr val="FFFFFF"/>
                </a:solidFill>
                <a:latin typeface="VNI-Times" pitchFamily="2" charset="0"/>
                <a:cs typeface="Arial" panose="020B0604020202020204" pitchFamily="34" charset="0"/>
              </a:rPr>
              <a:t>LÔÙP 11A1</a:t>
            </a:r>
          </a:p>
          <a:p>
            <a:pPr algn="ctr"/>
            <a:r>
              <a:rPr lang="en-US" altLang="en-US" sz="3200" b="1" dirty="0">
                <a:solidFill>
                  <a:srgbClr val="FFFFFF"/>
                </a:solidFill>
                <a:latin typeface="VNI-Times" pitchFamily="2" charset="0"/>
                <a:cs typeface="Arial" panose="020B0604020202020204" pitchFamily="34" charset="0"/>
              </a:rPr>
              <a:t> KÍNH</a:t>
            </a:r>
          </a:p>
          <a:p>
            <a:pPr algn="ctr"/>
            <a:r>
              <a:rPr lang="en-US" altLang="en-US" sz="3200" b="1" dirty="0">
                <a:solidFill>
                  <a:srgbClr val="FFFFFF"/>
                </a:solidFill>
                <a:latin typeface="VNI-Times" pitchFamily="2" charset="0"/>
                <a:cs typeface="Arial" panose="020B0604020202020204" pitchFamily="34" charset="0"/>
              </a:rPr>
              <a:t>TIEÃN</a:t>
            </a:r>
          </a:p>
          <a:p>
            <a:pPr algn="ctr"/>
            <a:r>
              <a:rPr lang="en-US" altLang="en-US" sz="3200" b="1" dirty="0">
                <a:solidFill>
                  <a:srgbClr val="FFFFFF"/>
                </a:solidFill>
                <a:latin typeface="VNI-Times" pitchFamily="2" charset="0"/>
                <a:cs typeface="Arial" panose="020B0604020202020204" pitchFamily="34" charset="0"/>
              </a:rPr>
              <a:t>QUYÙ </a:t>
            </a:r>
          </a:p>
          <a:p>
            <a:pPr algn="ctr"/>
            <a:r>
              <a:rPr lang="en-US" altLang="en-US" sz="3200" b="1" dirty="0">
                <a:solidFill>
                  <a:srgbClr val="FFFFFF"/>
                </a:solidFill>
                <a:latin typeface="VNI-Times" pitchFamily="2" charset="0"/>
                <a:cs typeface="Arial" panose="020B0604020202020204" pitchFamily="34" charset="0"/>
              </a:rPr>
              <a:t>THAÀY</a:t>
            </a:r>
          </a:p>
          <a:p>
            <a:pPr algn="ctr"/>
            <a:r>
              <a:rPr lang="en-US" altLang="en-US" sz="3200" b="1" dirty="0">
                <a:solidFill>
                  <a:srgbClr val="FFFFFF"/>
                </a:solidFill>
                <a:latin typeface="VNI-Times" pitchFamily="2" charset="0"/>
                <a:cs typeface="Arial" panose="020B0604020202020204" pitchFamily="34" charset="0"/>
              </a:rPr>
              <a:t>COÂ</a:t>
            </a:r>
          </a:p>
          <a:p>
            <a:pPr algn="ctr"/>
            <a:r>
              <a:rPr lang="en-US" altLang="en-US" sz="3200" b="1" dirty="0">
                <a:solidFill>
                  <a:srgbClr val="FFFFFF"/>
                </a:solidFill>
                <a:latin typeface="VNI-Times" pitchFamily="2" charset="0"/>
                <a:cs typeface="Arial" panose="020B0604020202020204" pitchFamily="34" charset="0"/>
              </a:rPr>
              <a:t>ÑEÁN</a:t>
            </a:r>
          </a:p>
          <a:p>
            <a:pPr algn="ctr"/>
            <a:r>
              <a:rPr lang="en-US" altLang="en-US" sz="3200" b="1" dirty="0">
                <a:solidFill>
                  <a:srgbClr val="FFFFFF"/>
                </a:solidFill>
                <a:latin typeface="VNI-Times" pitchFamily="2" charset="0"/>
                <a:cs typeface="Arial" panose="020B0604020202020204" pitchFamily="34" charset="0"/>
              </a:rPr>
              <a:t>DÖÏ</a:t>
            </a:r>
          </a:p>
          <a:p>
            <a:pPr algn="ctr"/>
            <a:r>
              <a:rPr lang="en-US" altLang="en-US" sz="3200" b="1" dirty="0" smtClean="0">
                <a:solidFill>
                  <a:srgbClr val="FFFFFF"/>
                </a:solidFill>
                <a:latin typeface="VNI-Times" pitchFamily="2" charset="0"/>
                <a:cs typeface="Arial" panose="020B0604020202020204" pitchFamily="34" charset="0"/>
              </a:rPr>
              <a:t>GIÔ,Ø</a:t>
            </a:r>
            <a:endParaRPr lang="en-US" altLang="en-US" sz="3200" b="1" dirty="0">
              <a:solidFill>
                <a:srgbClr val="FFFFFF"/>
              </a:solidFill>
              <a:latin typeface="VNI-Times" pitchFamily="2" charset="0"/>
              <a:cs typeface="Arial" panose="020B0604020202020204" pitchFamily="34" charset="0"/>
            </a:endParaRPr>
          </a:p>
          <a:p>
            <a:pPr algn="ctr"/>
            <a:r>
              <a:rPr lang="en-US" altLang="en-US" sz="3200" b="1" dirty="0">
                <a:solidFill>
                  <a:srgbClr val="FFFFFF"/>
                </a:solidFill>
                <a:latin typeface="VNI-Times" pitchFamily="2" charset="0"/>
                <a:cs typeface="Arial" panose="020B0604020202020204" pitchFamily="34" charset="0"/>
              </a:rPr>
              <a:t>THAÊM</a:t>
            </a:r>
          </a:p>
          <a:p>
            <a:pPr algn="ctr"/>
            <a:r>
              <a:rPr lang="en-US" altLang="en-US" sz="4000" b="1" dirty="0">
                <a:solidFill>
                  <a:srgbClr val="FFFFFF"/>
                </a:solidFill>
                <a:latin typeface="VNI-Times" pitchFamily="2" charset="0"/>
                <a:cs typeface="Arial" panose="020B0604020202020204" pitchFamily="34" charset="0"/>
              </a:rPr>
              <a:t>LÔÙP</a:t>
            </a:r>
          </a:p>
        </p:txBody>
      </p:sp>
    </p:spTree>
    <p:extLst>
      <p:ext uri="{BB962C8B-B14F-4D97-AF65-F5344CB8AC3E}">
        <p14:creationId xmlns:p14="http://schemas.microsoft.com/office/powerpoint/2010/main" val="5044924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wedge">
                                      <p:cBhvr>
                                        <p:cTn id="7" dur="20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9637"/>
                                        </p:tgtEl>
                                        <p:attrNameLst>
                                          <p:attrName>style.visibility</p:attrName>
                                        </p:attrNameLst>
                                      </p:cBhvr>
                                      <p:to>
                                        <p:strVal val="visible"/>
                                      </p:to>
                                    </p:set>
                                    <p:anim calcmode="lin" valueType="num">
                                      <p:cBhvr>
                                        <p:cTn id="12" dur="500" fill="hold"/>
                                        <p:tgtEl>
                                          <p:spTgt spid="69637"/>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9637"/>
                                        </p:tgtEl>
                                        <p:attrNameLst>
                                          <p:attrName>ppt_y</p:attrName>
                                        </p:attrNameLst>
                                      </p:cBhvr>
                                      <p:tavLst>
                                        <p:tav tm="0">
                                          <p:val>
                                            <p:strVal val="#ppt_y"/>
                                          </p:val>
                                        </p:tav>
                                        <p:tav tm="100000">
                                          <p:val>
                                            <p:strVal val="#ppt_y"/>
                                          </p:val>
                                        </p:tav>
                                      </p:tavLst>
                                    </p:anim>
                                    <p:anim calcmode="lin" valueType="num">
                                      <p:cBhvr>
                                        <p:cTn id="14" dur="500" fill="hold"/>
                                        <p:tgtEl>
                                          <p:spTgt spid="69637"/>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9637"/>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672</Words>
  <Application>Microsoft Office PowerPoint</Application>
  <PresentationFormat>Widescreen</PresentationFormat>
  <Paragraphs>78</Paragraphs>
  <Slides>9</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VNI-Times</vt:lpstr>
      <vt:lpstr>Office Theme</vt:lpstr>
      <vt:lpstr>PowerPoint Presentation</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57</cp:revision>
  <dcterms:created xsi:type="dcterms:W3CDTF">2023-07-24T12:52:43Z</dcterms:created>
  <dcterms:modified xsi:type="dcterms:W3CDTF">2023-08-03T15:05:01Z</dcterms:modified>
</cp:coreProperties>
</file>