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Lst>
  <p:notesMasterIdLst>
    <p:notesMasterId r:id="rId35"/>
  </p:notesMasterIdLst>
  <p:sldIdLst>
    <p:sldId id="256" r:id="rId2"/>
    <p:sldId id="258" r:id="rId3"/>
    <p:sldId id="257" r:id="rId4"/>
    <p:sldId id="260" r:id="rId5"/>
    <p:sldId id="259" r:id="rId6"/>
    <p:sldId id="261" r:id="rId7"/>
    <p:sldId id="262" r:id="rId8"/>
    <p:sldId id="264" r:id="rId9"/>
    <p:sldId id="267" r:id="rId10"/>
    <p:sldId id="266" r:id="rId11"/>
    <p:sldId id="268" r:id="rId12"/>
    <p:sldId id="269" r:id="rId13"/>
    <p:sldId id="270" r:id="rId14"/>
    <p:sldId id="271" r:id="rId15"/>
    <p:sldId id="272" r:id="rId16"/>
    <p:sldId id="274" r:id="rId17"/>
    <p:sldId id="275" r:id="rId18"/>
    <p:sldId id="276" r:id="rId19"/>
    <p:sldId id="786" r:id="rId20"/>
    <p:sldId id="777" r:id="rId21"/>
    <p:sldId id="783" r:id="rId22"/>
    <p:sldId id="779" r:id="rId23"/>
    <p:sldId id="778" r:id="rId24"/>
    <p:sldId id="781" r:id="rId25"/>
    <p:sldId id="784" r:id="rId26"/>
    <p:sldId id="281" r:id="rId27"/>
    <p:sldId id="787" r:id="rId28"/>
    <p:sldId id="788" r:id="rId29"/>
    <p:sldId id="789" r:id="rId30"/>
    <p:sldId id="790" r:id="rId31"/>
    <p:sldId id="791" r:id="rId32"/>
    <p:sldId id="792" r:id="rId33"/>
    <p:sldId id="79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12DA7-BE3D-4F1E-BB04-DE010F868494}"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C6F6D-FBA8-47A3-8E3A-9A622AE29202}" type="slidenum">
              <a:rPr lang="en-US" smtClean="0"/>
              <a:t>‹#›</a:t>
            </a:fld>
            <a:endParaRPr lang="en-US"/>
          </a:p>
        </p:txBody>
      </p:sp>
    </p:spTree>
    <p:extLst>
      <p:ext uri="{BB962C8B-B14F-4D97-AF65-F5344CB8AC3E}">
        <p14:creationId xmlns:p14="http://schemas.microsoft.com/office/powerpoint/2010/main" val="3538166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sng" strike="noStrike" cap="none" dirty="0">
                <a:solidFill>
                  <a:srgbClr val="000000"/>
                </a:solidFill>
                <a:effectLst/>
                <a:latin typeface="Arial" panose="020B0604020202020204"/>
                <a:ea typeface="Arial" panose="020B0604020202020204"/>
                <a:cs typeface="Arial" panose="020B0604020202020204"/>
                <a:sym typeface="Arial" panose="020B0604020202020204"/>
                <a:hlinkClick r:id="rId3"/>
              </a:rPr>
              <a:t>https://www.facebook.com/baokefb</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 fb </a:t>
            </a:r>
            <a:r>
              <a:rPr lang="en-US" sz="1100" b="0" i="0" u="none" strike="noStrike" cap="none" dirty="0" err="1">
                <a:solidFill>
                  <a:srgbClr val="000000"/>
                </a:solidFill>
                <a:effectLst/>
                <a:latin typeface="Arial" panose="020B0604020202020204"/>
                <a:ea typeface="Arial" panose="020B0604020202020204"/>
                <a:cs typeface="Arial" panose="020B0604020202020204"/>
                <a:sym typeface="Arial" panose="020B0604020202020204"/>
              </a:rPr>
              <a:t>Nguyễn</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a:t>
            </a:r>
            <a:r>
              <a:rPr lang="en-US" sz="1100" b="0" i="0" u="none" strike="noStrike" cap="none" dirty="0" err="1">
                <a:solidFill>
                  <a:srgbClr val="000000"/>
                </a:solidFill>
                <a:effectLst/>
                <a:latin typeface="Arial" panose="020B0604020202020204"/>
                <a:ea typeface="Arial" panose="020B0604020202020204"/>
                <a:cs typeface="Arial" panose="020B0604020202020204"/>
                <a:sym typeface="Arial" panose="020B0604020202020204"/>
              </a:rPr>
              <a:t>Nhâm</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0981.713.891(</a:t>
            </a:r>
            <a:r>
              <a:rPr lang="en-US" sz="1100" b="1" i="0" u="none" strike="noStrike" cap="none" dirty="0" err="1">
                <a:solidFill>
                  <a:srgbClr val="000000"/>
                </a:solidFill>
                <a:effectLst/>
                <a:latin typeface="Arial" panose="020B0604020202020204"/>
                <a:ea typeface="Arial" panose="020B0604020202020204"/>
                <a:cs typeface="Arial" panose="020B0604020202020204"/>
                <a:sym typeface="Arial" panose="020B0604020202020204"/>
              </a:rPr>
              <a:t>Zalo</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a:t>
            </a:r>
            <a:endParaRPr lang="en-US" dirty="0"/>
          </a:p>
        </p:txBody>
      </p:sp>
    </p:spTree>
    <p:extLst>
      <p:ext uri="{BB962C8B-B14F-4D97-AF65-F5344CB8AC3E}">
        <p14:creationId xmlns:p14="http://schemas.microsoft.com/office/powerpoint/2010/main" val="184837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sng" strike="noStrike" cap="none" dirty="0">
                <a:solidFill>
                  <a:srgbClr val="000000"/>
                </a:solidFill>
                <a:effectLst/>
                <a:latin typeface="Arial" panose="020B0604020202020204"/>
                <a:ea typeface="Arial" panose="020B0604020202020204"/>
                <a:cs typeface="Arial" panose="020B0604020202020204"/>
                <a:sym typeface="Arial" panose="020B0604020202020204"/>
                <a:hlinkClick r:id="rId3"/>
              </a:rPr>
              <a:t>https://www.facebook.com/baokefb</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 fb </a:t>
            </a:r>
            <a:r>
              <a:rPr lang="en-US" sz="1100" b="0" i="0" u="none" strike="noStrike" cap="none" dirty="0" err="1">
                <a:solidFill>
                  <a:srgbClr val="000000"/>
                </a:solidFill>
                <a:effectLst/>
                <a:latin typeface="Arial" panose="020B0604020202020204"/>
                <a:ea typeface="Arial" panose="020B0604020202020204"/>
                <a:cs typeface="Arial" panose="020B0604020202020204"/>
                <a:sym typeface="Arial" panose="020B0604020202020204"/>
              </a:rPr>
              <a:t>Nguyễn</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a:t>
            </a:r>
            <a:r>
              <a:rPr lang="en-US" sz="1100" b="0" i="0" u="none" strike="noStrike" cap="none" dirty="0" err="1">
                <a:solidFill>
                  <a:srgbClr val="000000"/>
                </a:solidFill>
                <a:effectLst/>
                <a:latin typeface="Arial" panose="020B0604020202020204"/>
                <a:ea typeface="Arial" panose="020B0604020202020204"/>
                <a:cs typeface="Arial" panose="020B0604020202020204"/>
                <a:sym typeface="Arial" panose="020B0604020202020204"/>
              </a:rPr>
              <a:t>Nhâm</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0981.713.891(</a:t>
            </a:r>
            <a:r>
              <a:rPr lang="en-US" sz="1100" b="1" i="0" u="none" strike="noStrike" cap="none" dirty="0" err="1">
                <a:solidFill>
                  <a:srgbClr val="000000"/>
                </a:solidFill>
                <a:effectLst/>
                <a:latin typeface="Arial" panose="020B0604020202020204"/>
                <a:ea typeface="Arial" panose="020B0604020202020204"/>
                <a:cs typeface="Arial" panose="020B0604020202020204"/>
                <a:sym typeface="Arial" panose="020B0604020202020204"/>
              </a:rPr>
              <a:t>Zalo</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83A1-4766-6778-FDF2-F5084D19F2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20020E-CBE1-3904-82CD-E2BCB7AE9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CE9C1-B597-5830-5649-0C88556ABBE2}"/>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5" name="Footer Placeholder 4">
            <a:extLst>
              <a:ext uri="{FF2B5EF4-FFF2-40B4-BE49-F238E27FC236}">
                <a16:creationId xmlns:a16="http://schemas.microsoft.com/office/drawing/2014/main" id="{CA2931D0-7C36-7FB8-408A-6BBB89A02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57255-9D2D-287B-FC17-D75BD8B1E588}"/>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2617888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F118-DACE-8C8F-9889-CD5CED0084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9E816B-4AE4-8ECA-674C-0DF71CCC88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5BC7E-B6D6-8A1C-705B-E9DC3202D926}"/>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5" name="Footer Placeholder 4">
            <a:extLst>
              <a:ext uri="{FF2B5EF4-FFF2-40B4-BE49-F238E27FC236}">
                <a16:creationId xmlns:a16="http://schemas.microsoft.com/office/drawing/2014/main" id="{15AA0E3F-EBF0-F321-68FE-1DE25E38A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76FEF-64E7-81D9-0CFF-7743D6C435C6}"/>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2970862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742D46-2496-7F14-17B2-86657BCE5F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6D3C8F-CE00-BF76-7496-C1CE0690C2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FAE4C-0A7B-4577-957C-64E088CB2673}"/>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5" name="Footer Placeholder 4">
            <a:extLst>
              <a:ext uri="{FF2B5EF4-FFF2-40B4-BE49-F238E27FC236}">
                <a16:creationId xmlns:a16="http://schemas.microsoft.com/office/drawing/2014/main" id="{076BBCE6-818F-D67F-8A83-23B331853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6EFA4-D56D-3C6A-6E22-A2C5CB2FA061}"/>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3177643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A2AE-C841-1BE3-8886-EFD1A3AAD7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9D710-EAEF-8606-DF8E-D0299DA0AC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A681D-66D2-F91A-DA39-B01D16CF1D70}"/>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5" name="Footer Placeholder 4">
            <a:extLst>
              <a:ext uri="{FF2B5EF4-FFF2-40B4-BE49-F238E27FC236}">
                <a16:creationId xmlns:a16="http://schemas.microsoft.com/office/drawing/2014/main" id="{4A0B0004-2751-B166-665E-30339D79A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3DD41-048C-3B58-0C75-1FD1DB03DDA6}"/>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390863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32618-D26F-27F9-EA73-E8312D589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EB465-81E1-2917-D579-4397F23238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82431-B8D4-DD77-5253-1DB0467037C4}"/>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5" name="Footer Placeholder 4">
            <a:extLst>
              <a:ext uri="{FF2B5EF4-FFF2-40B4-BE49-F238E27FC236}">
                <a16:creationId xmlns:a16="http://schemas.microsoft.com/office/drawing/2014/main" id="{E5C172C0-398B-950D-BE91-FCB180E4F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644C1-29FA-BB44-0D5C-C5622DC8C8CC}"/>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2254489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1362-2193-2520-40D0-F98CA80C3D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263573-BD0F-7B77-CE22-5C5C6B6D3F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E456C2-AD1A-93EA-424B-85482B6F06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F1BF60-273E-9B09-DBCB-DD3DC64E631F}"/>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6" name="Footer Placeholder 5">
            <a:extLst>
              <a:ext uri="{FF2B5EF4-FFF2-40B4-BE49-F238E27FC236}">
                <a16:creationId xmlns:a16="http://schemas.microsoft.com/office/drawing/2014/main" id="{32DC0964-F600-BD51-30C5-875F2D043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26EA6-3B24-A747-0659-31414A581F5D}"/>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2308635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5D322-A9FB-8F4D-2251-CE30ECCBF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E899DA-71CB-9C56-AE57-99E16B212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6504A-4482-3D42-DBA0-7BBFA66F8A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09EEF1-6573-E9A9-ED98-50ABC5DD84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4B04D4-8FE5-F59C-8E71-91DDB4E5D4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18FB10-5089-6022-0384-3C8DE618B443}"/>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8" name="Footer Placeholder 7">
            <a:extLst>
              <a:ext uri="{FF2B5EF4-FFF2-40B4-BE49-F238E27FC236}">
                <a16:creationId xmlns:a16="http://schemas.microsoft.com/office/drawing/2014/main" id="{A05BC12F-4490-F137-4E2F-888EE0FD96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2321BE-B9CC-8CD9-969B-B1753B0F91C4}"/>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2454811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B0C2-7F96-7D81-262F-873947CB03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37DFC6-A999-0F4C-6F33-D92CF2DD4BEC}"/>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4" name="Footer Placeholder 3">
            <a:extLst>
              <a:ext uri="{FF2B5EF4-FFF2-40B4-BE49-F238E27FC236}">
                <a16:creationId xmlns:a16="http://schemas.microsoft.com/office/drawing/2014/main" id="{BF647113-EB88-9F27-BDEE-74DDB9F0FC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3E3E6F-A24D-1E89-22D3-7B5D9A2947C6}"/>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4138286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CD4B47-4E19-F733-01B8-0AEB949AE9E1}"/>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3" name="Footer Placeholder 2">
            <a:extLst>
              <a:ext uri="{FF2B5EF4-FFF2-40B4-BE49-F238E27FC236}">
                <a16:creationId xmlns:a16="http://schemas.microsoft.com/office/drawing/2014/main" id="{E635E7FA-1F4B-6565-1B12-51189C4375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6C09CF-0490-8862-6065-4E0DCB423B66}"/>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278844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C96D-32A8-2560-679E-EDBC6D48E5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39A583-2ACB-4232-E915-9A57D65F8A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DAD90-7410-57B8-FE11-9F33624285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843A07-1A48-AF89-060C-3A7D250F2B26}"/>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6" name="Footer Placeholder 5">
            <a:extLst>
              <a:ext uri="{FF2B5EF4-FFF2-40B4-BE49-F238E27FC236}">
                <a16:creationId xmlns:a16="http://schemas.microsoft.com/office/drawing/2014/main" id="{5F650235-C740-1244-98EC-F0639B1C2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57CEF-1B2E-21BF-926A-71439FDBD58D}"/>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2997108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28A6-32E1-3127-64F8-D9C49B211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90D956-C49F-206E-4CC6-E30337314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3F02DE-D5DF-A9E4-9861-DA2BD75B9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D23DB-73A7-3EDF-D521-0C7CF097451C}"/>
              </a:ext>
            </a:extLst>
          </p:cNvPr>
          <p:cNvSpPr>
            <a:spLocks noGrp="1"/>
          </p:cNvSpPr>
          <p:nvPr>
            <p:ph type="dt" sz="half" idx="10"/>
          </p:nvPr>
        </p:nvSpPr>
        <p:spPr/>
        <p:txBody>
          <a:bodyPr/>
          <a:lstStyle/>
          <a:p>
            <a:fld id="{FB2105A6-DF3A-4FE1-A757-F03ADD652032}" type="datetimeFigureOut">
              <a:rPr lang="en-US" smtClean="0"/>
              <a:t>7/18/2023</a:t>
            </a:fld>
            <a:endParaRPr lang="en-US"/>
          </a:p>
        </p:txBody>
      </p:sp>
      <p:sp>
        <p:nvSpPr>
          <p:cNvPr id="6" name="Footer Placeholder 5">
            <a:extLst>
              <a:ext uri="{FF2B5EF4-FFF2-40B4-BE49-F238E27FC236}">
                <a16:creationId xmlns:a16="http://schemas.microsoft.com/office/drawing/2014/main" id="{897F709C-3F84-2C85-6156-5FE573D2AB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C8F79-BEAC-EC77-A18D-27ADB8BCBBC5}"/>
              </a:ext>
            </a:extLst>
          </p:cNvPr>
          <p:cNvSpPr>
            <a:spLocks noGrp="1"/>
          </p:cNvSpPr>
          <p:nvPr>
            <p:ph type="sldNum" sz="quarter" idx="12"/>
          </p:nvPr>
        </p:nvSpPr>
        <p:spPr/>
        <p:txBody>
          <a:bodyPr/>
          <a:lstStyle/>
          <a:p>
            <a:fld id="{C4E57D7D-7656-4C31-865B-F184F45211A6}" type="slidenum">
              <a:rPr lang="en-US" smtClean="0"/>
              <a:t>‹#›</a:t>
            </a:fld>
            <a:endParaRPr lang="en-US"/>
          </a:p>
        </p:txBody>
      </p:sp>
    </p:spTree>
    <p:extLst>
      <p:ext uri="{BB962C8B-B14F-4D97-AF65-F5344CB8AC3E}">
        <p14:creationId xmlns:p14="http://schemas.microsoft.com/office/powerpoint/2010/main" val="2350989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626A1-64FF-0D23-1CE5-F9C1B23B0B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F503C1-8A37-AC1F-6223-082092CAF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2D830-40DA-01B1-A8B6-F3EEB1866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105A6-DF3A-4FE1-A757-F03ADD652032}" type="datetimeFigureOut">
              <a:rPr lang="en-US" smtClean="0"/>
              <a:t>7/18/2023</a:t>
            </a:fld>
            <a:endParaRPr lang="en-US"/>
          </a:p>
        </p:txBody>
      </p:sp>
      <p:sp>
        <p:nvSpPr>
          <p:cNvPr id="5" name="Footer Placeholder 4">
            <a:extLst>
              <a:ext uri="{FF2B5EF4-FFF2-40B4-BE49-F238E27FC236}">
                <a16:creationId xmlns:a16="http://schemas.microsoft.com/office/drawing/2014/main" id="{435C8F8B-F120-168B-6431-FDA0C30EFC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AFE0A0-9ACB-F326-25E5-53852F1313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57D7D-7656-4C31-865B-F184F45211A6}" type="slidenum">
              <a:rPr lang="en-US" smtClean="0"/>
              <a:t>‹#›</a:t>
            </a:fld>
            <a:endParaRPr lang="en-US"/>
          </a:p>
        </p:txBody>
      </p:sp>
    </p:spTree>
    <p:extLst>
      <p:ext uri="{BB962C8B-B14F-4D97-AF65-F5344CB8AC3E}">
        <p14:creationId xmlns:p14="http://schemas.microsoft.com/office/powerpoint/2010/main" val="33185880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slide" Target="slide22.xml"/><Relationship Id="rId12" Type="http://schemas.openxmlformats.org/officeDocument/2006/relationships/image" Target="../media/image16.GI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slide" Target="slide25.xml"/><Relationship Id="rId4" Type="http://schemas.openxmlformats.org/officeDocument/2006/relationships/image" Target="../media/image14.png"/><Relationship Id="rId9" Type="http://schemas.openxmlformats.org/officeDocument/2006/relationships/slide" Target="slide24.xml"/><Relationship Id="rId14" Type="http://schemas.openxmlformats.org/officeDocument/2006/relationships/image" Target="../media/image18.GIF"/></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slide" Target="slide20.xml"/><Relationship Id="rId5" Type="http://schemas.openxmlformats.org/officeDocument/2006/relationships/audio" Target="../media/audio3.wav"/><Relationship Id="rId10"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0.png"/><Relationship Id="rId15" Type="http://schemas.openxmlformats.org/officeDocument/2006/relationships/slide" Target="slide20.xml"/><Relationship Id="rId10" Type="http://schemas.openxmlformats.org/officeDocument/2006/relationships/image" Target="../media/image21.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4.png"/><Relationship Id="rId12"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slide" Target="slide20.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5.png"/><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4.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1.png"/><Relationship Id="rId5" Type="http://schemas.openxmlformats.org/officeDocument/2006/relationships/audio" Target="../media/audio3.wav"/><Relationship Id="rId15" Type="http://schemas.openxmlformats.org/officeDocument/2006/relationships/slide" Target="slide20.xml"/><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0.png"/><Relationship Id="rId15" Type="http://schemas.openxmlformats.org/officeDocument/2006/relationships/slide" Target="slide20.xml"/><Relationship Id="rId10" Type="http://schemas.openxmlformats.org/officeDocument/2006/relationships/image" Target="../media/image21.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slide" Target="slide20.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FxtQli0-oH0?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47F5C-63E6-5AEE-8F55-F4422E6E6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F157F4E1-F857-F5E5-D723-2358BC2304BC}"/>
              </a:ext>
            </a:extLst>
          </p:cNvPr>
          <p:cNvSpPr>
            <a:spLocks noGrp="1"/>
          </p:cNvSpPr>
          <p:nvPr>
            <p:ph type="subTitle" idx="1"/>
          </p:nvPr>
        </p:nvSpPr>
        <p:spPr>
          <a:xfrm>
            <a:off x="304800" y="72873"/>
            <a:ext cx="11363325" cy="3595175"/>
          </a:xfrm>
        </p:spPr>
        <p:txBody>
          <a:bodyPr>
            <a:noAutofit/>
          </a:bodyPr>
          <a:lstStyle/>
          <a:p>
            <a:r>
              <a:rPr lang="vi-VN" sz="7200" b="1" dirty="0">
                <a:solidFill>
                  <a:srgbClr val="FF0000"/>
                </a:solidFill>
                <a:latin typeface="+mj-lt"/>
              </a:rPr>
              <a:t>KÍNH CHÀO </a:t>
            </a:r>
          </a:p>
          <a:p>
            <a:r>
              <a:rPr lang="vi-VN" sz="7200" b="1" dirty="0">
                <a:solidFill>
                  <a:srgbClr val="FF0000"/>
                </a:solidFill>
                <a:latin typeface="+mj-lt"/>
              </a:rPr>
              <a:t>QUÝ THẦY CÔ</a:t>
            </a:r>
          </a:p>
          <a:p>
            <a:r>
              <a:rPr lang="vi-VN" sz="7200" b="1" dirty="0">
                <a:solidFill>
                  <a:srgbClr val="FF0000"/>
                </a:solidFill>
                <a:latin typeface="+mj-lt"/>
              </a:rPr>
              <a:t> VÀ CÁC EM HỌC SINH!</a:t>
            </a:r>
            <a:endParaRPr lang="en-US" sz="7200" b="1" dirty="0">
              <a:solidFill>
                <a:srgbClr val="FF0000"/>
              </a:solidFill>
              <a:latin typeface="+mj-lt"/>
            </a:endParaRPr>
          </a:p>
        </p:txBody>
      </p:sp>
    </p:spTree>
    <p:extLst>
      <p:ext uri="{BB962C8B-B14F-4D97-AF65-F5344CB8AC3E}">
        <p14:creationId xmlns:p14="http://schemas.microsoft.com/office/powerpoint/2010/main" val="180062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47F5C-63E6-5AEE-8F55-F4422E6E6C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727586"/>
            <a:ext cx="12191999" cy="6764595"/>
          </a:xfrm>
          <a:prstGeom prst="rect">
            <a:avLst/>
          </a:prstGeom>
        </p:spPr>
      </p:pic>
      <p:sp>
        <p:nvSpPr>
          <p:cNvPr id="3" name="Subtitle 2">
            <a:extLst>
              <a:ext uri="{FF2B5EF4-FFF2-40B4-BE49-F238E27FC236}">
                <a16:creationId xmlns:a16="http://schemas.microsoft.com/office/drawing/2014/main" id="{F157F4E1-F857-F5E5-D723-2358BC2304BC}"/>
              </a:ext>
            </a:extLst>
          </p:cNvPr>
          <p:cNvSpPr>
            <a:spLocks noGrp="1"/>
          </p:cNvSpPr>
          <p:nvPr>
            <p:ph type="subTitle" idx="1"/>
          </p:nvPr>
        </p:nvSpPr>
        <p:spPr>
          <a:xfrm>
            <a:off x="1523999" y="91925"/>
            <a:ext cx="9144000" cy="1107612"/>
          </a:xfrm>
        </p:spPr>
        <p:txBody>
          <a:bodyPr>
            <a:noAutofit/>
          </a:bodyPr>
          <a:lstStyle/>
          <a:p>
            <a:r>
              <a:rPr lang="vi-VN" sz="7200" b="1" dirty="0">
                <a:solidFill>
                  <a:srgbClr val="FF0000"/>
                </a:solidFill>
                <a:latin typeface="+mj-lt"/>
              </a:rPr>
              <a:t>HÌNH THÀNH </a:t>
            </a:r>
          </a:p>
          <a:p>
            <a:r>
              <a:rPr lang="vi-VN" sz="7200" b="1" dirty="0">
                <a:solidFill>
                  <a:srgbClr val="FF0000"/>
                </a:solidFill>
                <a:latin typeface="+mj-lt"/>
              </a:rPr>
              <a:t>KIẾN THỨC</a:t>
            </a:r>
            <a:endParaRPr lang="en-US" sz="7200" b="1" dirty="0">
              <a:solidFill>
                <a:srgbClr val="FF0000"/>
              </a:solidFill>
              <a:latin typeface="+mj-lt"/>
            </a:endParaRPr>
          </a:p>
        </p:txBody>
      </p:sp>
    </p:spTree>
    <p:extLst>
      <p:ext uri="{BB962C8B-B14F-4D97-AF65-F5344CB8AC3E}">
        <p14:creationId xmlns:p14="http://schemas.microsoft.com/office/powerpoint/2010/main" val="1152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69F08B-A262-1D5B-1836-B0B61ECFEBCA}"/>
              </a:ext>
            </a:extLst>
          </p:cNvPr>
          <p:cNvSpPr txBox="1"/>
          <p:nvPr/>
        </p:nvSpPr>
        <p:spPr>
          <a:xfrm>
            <a:off x="0" y="0"/>
            <a:ext cx="9274629" cy="646331"/>
          </a:xfrm>
          <a:prstGeom prst="rect">
            <a:avLst/>
          </a:prstGeom>
          <a:noFill/>
        </p:spPr>
        <p:txBody>
          <a:bodyPr wrap="square" rtlCol="0">
            <a:spAutoFit/>
          </a:bodyPr>
          <a:lstStyle/>
          <a:p>
            <a:r>
              <a:rPr lang="vi-VN" sz="3600" b="1" u="sng" dirty="0">
                <a:solidFill>
                  <a:schemeClr val="accent6"/>
                </a:solidFill>
                <a:latin typeface="+mj-lt"/>
              </a:rPr>
              <a:t>I. TÌM HIỂU CHUNG</a:t>
            </a:r>
            <a:endParaRPr lang="en-US" sz="3600" b="1" u="sng" dirty="0">
              <a:solidFill>
                <a:schemeClr val="accent6"/>
              </a:solidFill>
              <a:latin typeface="+mj-lt"/>
            </a:endParaRPr>
          </a:p>
        </p:txBody>
      </p:sp>
      <p:sp>
        <p:nvSpPr>
          <p:cNvPr id="6" name="Rectangle: Rounded Corners 5">
            <a:extLst>
              <a:ext uri="{FF2B5EF4-FFF2-40B4-BE49-F238E27FC236}">
                <a16:creationId xmlns:a16="http://schemas.microsoft.com/office/drawing/2014/main" id="{1099187B-AB4F-8FB7-3ACB-51BF011AC538}"/>
              </a:ext>
            </a:extLst>
          </p:cNvPr>
          <p:cNvSpPr/>
          <p:nvPr/>
        </p:nvSpPr>
        <p:spPr>
          <a:xfrm>
            <a:off x="130628" y="1073020"/>
            <a:ext cx="11663265" cy="52717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vi-VN" sz="4800" i="1" dirty="0">
                <a:solidFill>
                  <a:srgbClr val="333333"/>
                </a:solidFill>
                <a:effectLst/>
                <a:latin typeface="Times New Roman" panose="02020603050405020304" pitchFamily="18" charset="0"/>
                <a:ea typeface=""/>
              </a:rPr>
              <a:t>1, Nêu nội dung chính của văn bản “Chân quê”.</a:t>
            </a:r>
            <a:endParaRPr lang="vi-VN" sz="4800" dirty="0">
              <a:effectLst/>
              <a:latin typeface="Times New Roman" panose="02020603050405020304" pitchFamily="18" charset="0"/>
              <a:ea typeface="SimSun" panose="02010600030101010101" pitchFamily="2" charset="-122"/>
            </a:endParaRPr>
          </a:p>
          <a:p>
            <a:pPr algn="just">
              <a:lnSpc>
                <a:spcPct val="120000"/>
              </a:lnSpc>
            </a:pPr>
            <a:r>
              <a:rPr lang="vi-VN" sz="4800" i="1" dirty="0">
                <a:solidFill>
                  <a:srgbClr val="333333"/>
                </a:solidFill>
                <a:effectLst/>
                <a:latin typeface="Times New Roman" panose="02020603050405020304" pitchFamily="18" charset="0"/>
                <a:ea typeface=""/>
              </a:rPr>
              <a:t>2, Xác định thể loại, bố cục của văn bản “Chân quê”. Cho biết nhân vật “em” trong bài thơ là ai?</a:t>
            </a:r>
            <a:endParaRPr lang="vi-VN" sz="4800" dirty="0">
              <a:effectLst/>
              <a:latin typeface="Times New Roman" panose="02020603050405020304" pitchFamily="18" charset="0"/>
              <a:ea typeface="SimSun" panose="02010600030101010101" pitchFamily="2" charset="-122"/>
            </a:endParaRPr>
          </a:p>
          <a:p>
            <a:pPr algn="just">
              <a:lnSpc>
                <a:spcPct val="120000"/>
              </a:lnSpc>
            </a:pPr>
            <a:r>
              <a:rPr lang="vi-VN" sz="4800" i="1" dirty="0">
                <a:solidFill>
                  <a:srgbClr val="333333"/>
                </a:solidFill>
                <a:effectLst/>
                <a:latin typeface="Times New Roman" panose="02020603050405020304" pitchFamily="18" charset="0"/>
                <a:ea typeface=""/>
              </a:rPr>
              <a:t> 3, Nhan đề bài thơ có ý nghĩa gì?</a:t>
            </a:r>
            <a:endParaRPr lang="vi-VN" sz="48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63909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027DAE-8D02-865A-1095-D8FF9E4432EE}"/>
              </a:ext>
            </a:extLst>
          </p:cNvPr>
          <p:cNvSpPr txBox="1"/>
          <p:nvPr/>
        </p:nvSpPr>
        <p:spPr>
          <a:xfrm>
            <a:off x="1" y="979468"/>
            <a:ext cx="12191999" cy="5878532"/>
          </a:xfrm>
          <a:prstGeom prst="rect">
            <a:avLst/>
          </a:prstGeom>
          <a:noFill/>
        </p:spPr>
        <p:txBody>
          <a:bodyPr wrap="square" rtlCol="0">
            <a:spAutoFit/>
          </a:bodyPr>
          <a:lstStyle/>
          <a:p>
            <a:pPr algn="just">
              <a:lnSpc>
                <a:spcPct val="120000"/>
              </a:lnSpc>
            </a:pPr>
            <a:r>
              <a:rPr lang="vi-VN" sz="4000" b="1" i="1" dirty="0">
                <a:effectLst/>
                <a:latin typeface="Times New Roman" panose="02020603050405020304" pitchFamily="18" charset="0"/>
                <a:ea typeface=""/>
              </a:rPr>
              <a:t>1,  Nội dung chính của văn bản “Chân quê”.</a:t>
            </a:r>
            <a:endParaRPr lang="vi-VN" sz="4000" dirty="0">
              <a:effectLst/>
              <a:latin typeface="Times New Roman" panose="02020603050405020304" pitchFamily="18" charset="0"/>
              <a:ea typeface="SimSun" panose="02010600030101010101" pitchFamily="2" charset="-122"/>
            </a:endParaRPr>
          </a:p>
          <a:p>
            <a:pPr algn="just">
              <a:lnSpc>
                <a:spcPct val="120000"/>
              </a:lnSpc>
            </a:pPr>
            <a:r>
              <a:rPr lang="vi-VN" sz="4000" i="0" dirty="0">
                <a:effectLst/>
                <a:latin typeface="Times New Roman" panose="02020603050405020304" pitchFamily="18" charset="0"/>
                <a:ea typeface=""/>
              </a:rPr>
              <a:t>"Chân quê" của Nguyễn Bính là một câu chuyện tình yêu đầy cảm xúc và sâu sắc. Chàng trai trong câu chuyện này không thể giữ được vẻ đẹp chân quê của người yêu mình sau khi nàng trở về từ phương Tây. Điều này làm cho chàng rất buồn và thất vọng, bởi vì nét đẹp mộc mạc, bình dị của quê hương đã bị mất đi.</a:t>
            </a:r>
            <a:endParaRPr lang="vi-VN" sz="4000" dirty="0">
              <a:effectLst/>
              <a:latin typeface="Times New Roman" panose="02020603050405020304" pitchFamily="18" charset="0"/>
              <a:ea typeface="SimSun" panose="02010600030101010101" pitchFamily="2" charset="-122"/>
            </a:endParaRPr>
          </a:p>
          <a:p>
            <a:endParaRPr lang="en-US" sz="4000" dirty="0"/>
          </a:p>
        </p:txBody>
      </p:sp>
      <p:sp>
        <p:nvSpPr>
          <p:cNvPr id="5" name="TextBox 4">
            <a:extLst>
              <a:ext uri="{FF2B5EF4-FFF2-40B4-BE49-F238E27FC236}">
                <a16:creationId xmlns:a16="http://schemas.microsoft.com/office/drawing/2014/main" id="{3269F08B-A262-1D5B-1836-B0B61ECFEBCA}"/>
              </a:ext>
            </a:extLst>
          </p:cNvPr>
          <p:cNvSpPr txBox="1"/>
          <p:nvPr/>
        </p:nvSpPr>
        <p:spPr>
          <a:xfrm>
            <a:off x="0" y="0"/>
            <a:ext cx="9274629" cy="646331"/>
          </a:xfrm>
          <a:prstGeom prst="rect">
            <a:avLst/>
          </a:prstGeom>
          <a:noFill/>
        </p:spPr>
        <p:txBody>
          <a:bodyPr wrap="square" rtlCol="0">
            <a:spAutoFit/>
          </a:bodyPr>
          <a:lstStyle/>
          <a:p>
            <a:r>
              <a:rPr lang="vi-VN" sz="3600" b="1" u="sng" dirty="0">
                <a:solidFill>
                  <a:schemeClr val="accent6"/>
                </a:solidFill>
                <a:latin typeface="+mj-lt"/>
              </a:rPr>
              <a:t>I. TÌM HIỂU CHUNG</a:t>
            </a:r>
            <a:endParaRPr lang="en-US" sz="3600" b="1" u="sng" dirty="0">
              <a:solidFill>
                <a:schemeClr val="accent6"/>
              </a:solidFill>
              <a:latin typeface="+mj-lt"/>
            </a:endParaRPr>
          </a:p>
        </p:txBody>
      </p:sp>
    </p:spTree>
    <p:extLst>
      <p:ext uri="{BB962C8B-B14F-4D97-AF65-F5344CB8AC3E}">
        <p14:creationId xmlns:p14="http://schemas.microsoft.com/office/powerpoint/2010/main" val="228871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027DAE-8D02-865A-1095-D8FF9E4432EE}"/>
              </a:ext>
            </a:extLst>
          </p:cNvPr>
          <p:cNvSpPr txBox="1"/>
          <p:nvPr/>
        </p:nvSpPr>
        <p:spPr>
          <a:xfrm>
            <a:off x="1" y="979468"/>
            <a:ext cx="12191999" cy="3662541"/>
          </a:xfrm>
          <a:prstGeom prst="rect">
            <a:avLst/>
          </a:prstGeom>
          <a:noFill/>
        </p:spPr>
        <p:txBody>
          <a:bodyPr wrap="square" rtlCol="0">
            <a:spAutoFit/>
          </a:bodyPr>
          <a:lstStyle/>
          <a:p>
            <a:pPr algn="just">
              <a:lnSpc>
                <a:spcPct val="120000"/>
              </a:lnSpc>
            </a:pPr>
            <a:r>
              <a:rPr lang="vi-VN" sz="4000" b="1" i="1" dirty="0">
                <a:effectLst/>
                <a:latin typeface="Times New Roman" panose="02020603050405020304" pitchFamily="18" charset="0"/>
                <a:ea typeface=""/>
              </a:rPr>
              <a:t>2, Thể loại: </a:t>
            </a:r>
            <a:endParaRPr lang="vi-VN" sz="4000" dirty="0">
              <a:effectLst/>
              <a:latin typeface="Times New Roman" panose="02020603050405020304" pitchFamily="18" charset="0"/>
              <a:ea typeface="SimSun" panose="02010600030101010101" pitchFamily="2" charset="-122"/>
            </a:endParaRPr>
          </a:p>
          <a:p>
            <a:pPr algn="just">
              <a:lnSpc>
                <a:spcPct val="120000"/>
              </a:lnSpc>
            </a:pPr>
            <a:r>
              <a:rPr lang="vi-VN" sz="4000" i="0" dirty="0">
                <a:effectLst/>
                <a:latin typeface="Times New Roman" panose="02020603050405020304" pitchFamily="18" charset="0"/>
                <a:ea typeface=""/>
              </a:rPr>
              <a:t>- Viết bằng thể thơ lục bát.</a:t>
            </a:r>
            <a:endParaRPr lang="vi-VN" sz="4000" dirty="0">
              <a:effectLst/>
              <a:latin typeface="Times New Roman" panose="02020603050405020304" pitchFamily="18" charset="0"/>
              <a:ea typeface="SimSun" panose="02010600030101010101" pitchFamily="2" charset="-122"/>
            </a:endParaRPr>
          </a:p>
          <a:p>
            <a:pPr algn="just">
              <a:lnSpc>
                <a:spcPct val="120000"/>
              </a:lnSpc>
            </a:pPr>
            <a:r>
              <a:rPr lang="vi-VN" sz="4000" i="0" dirty="0">
                <a:effectLst/>
                <a:latin typeface="Times New Roman" panose="02020603050405020304" pitchFamily="18" charset="0"/>
                <a:ea typeface=""/>
              </a:rPr>
              <a:t>- Nhân vật em trong bài thơ là người yêu của anh – một chàng trai thôn quê - tác giả Nguyễn Bính.</a:t>
            </a:r>
            <a:endParaRPr lang="vi-VN" sz="4000" dirty="0">
              <a:effectLst/>
              <a:latin typeface="Times New Roman" panose="02020603050405020304" pitchFamily="18" charset="0"/>
              <a:ea typeface="SimSun" panose="02010600030101010101" pitchFamily="2" charset="-122"/>
            </a:endParaRPr>
          </a:p>
          <a:p>
            <a:endParaRPr lang="en-US" sz="4000" dirty="0"/>
          </a:p>
        </p:txBody>
      </p:sp>
      <p:sp>
        <p:nvSpPr>
          <p:cNvPr id="5" name="TextBox 4">
            <a:extLst>
              <a:ext uri="{FF2B5EF4-FFF2-40B4-BE49-F238E27FC236}">
                <a16:creationId xmlns:a16="http://schemas.microsoft.com/office/drawing/2014/main" id="{3269F08B-A262-1D5B-1836-B0B61ECFEBCA}"/>
              </a:ext>
            </a:extLst>
          </p:cNvPr>
          <p:cNvSpPr txBox="1"/>
          <p:nvPr/>
        </p:nvSpPr>
        <p:spPr>
          <a:xfrm>
            <a:off x="0" y="0"/>
            <a:ext cx="9274629" cy="646331"/>
          </a:xfrm>
          <a:prstGeom prst="rect">
            <a:avLst/>
          </a:prstGeom>
          <a:noFill/>
        </p:spPr>
        <p:txBody>
          <a:bodyPr wrap="square" rtlCol="0">
            <a:spAutoFit/>
          </a:bodyPr>
          <a:lstStyle/>
          <a:p>
            <a:r>
              <a:rPr lang="vi-VN" sz="3600" b="1" u="sng" dirty="0">
                <a:solidFill>
                  <a:schemeClr val="accent6"/>
                </a:solidFill>
                <a:latin typeface="+mj-lt"/>
              </a:rPr>
              <a:t>I. TÌM HIỂU CHUNG</a:t>
            </a:r>
            <a:endParaRPr lang="en-US" sz="3600" b="1" u="sng" dirty="0">
              <a:solidFill>
                <a:schemeClr val="accent6"/>
              </a:solidFill>
              <a:latin typeface="+mj-lt"/>
            </a:endParaRPr>
          </a:p>
        </p:txBody>
      </p:sp>
    </p:spTree>
    <p:extLst>
      <p:ext uri="{BB962C8B-B14F-4D97-AF65-F5344CB8AC3E}">
        <p14:creationId xmlns:p14="http://schemas.microsoft.com/office/powerpoint/2010/main" val="151497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027DAE-8D02-865A-1095-D8FF9E4432EE}"/>
              </a:ext>
            </a:extLst>
          </p:cNvPr>
          <p:cNvSpPr txBox="1"/>
          <p:nvPr/>
        </p:nvSpPr>
        <p:spPr>
          <a:xfrm>
            <a:off x="1" y="979468"/>
            <a:ext cx="12191999" cy="5632311"/>
          </a:xfrm>
          <a:prstGeom prst="rect">
            <a:avLst/>
          </a:prstGeom>
          <a:noFill/>
        </p:spPr>
        <p:txBody>
          <a:bodyPr wrap="square" rtlCol="0">
            <a:spAutoFit/>
          </a:bodyPr>
          <a:lstStyle/>
          <a:p>
            <a:pPr marL="0" marR="0" algn="just">
              <a:spcBef>
                <a:spcPts val="0"/>
              </a:spcBef>
              <a:spcAft>
                <a:spcPts val="0"/>
              </a:spcAft>
            </a:pPr>
            <a:r>
              <a:rPr lang="vi-VN" sz="4000" b="1" i="1" dirty="0">
                <a:effectLst/>
                <a:latin typeface="Times New Roman" panose="02020603050405020304" pitchFamily="18" charset="0"/>
                <a:ea typeface=""/>
              </a:rPr>
              <a:t>3, Nhan đề: </a:t>
            </a:r>
            <a:r>
              <a:rPr lang="vi-VN" sz="4000" i="0" dirty="0">
                <a:effectLst/>
                <a:latin typeface="Times New Roman" panose="02020603050405020304" pitchFamily="18" charset="0"/>
                <a:ea typeface=""/>
              </a:rPr>
              <a:t>Nghĩa của từ Chân quê là vẻ đẹp mộc mạc, đằm thắm, giản dị và chân chất. Chúng ta hay nghe nói tới từ “Chân Quê” khi nhắc tới những gì vốn rất chân thật của người dân thôn quê, nó thể hiện tính thật thà, mộc mạc của con người, cũng như lối sống giản dị, chân chất. Đó là cái gì đó trong sáng, hồn nhiên và mang đậm tình người. Bởi thế mà nhà thơ Nguyễn Bính đã sáng tác tuyệt phẩm “Chân Quê” để nói lên những tâm tình này.</a:t>
            </a:r>
            <a:endParaRPr lang="vi-VN" sz="4000" dirty="0">
              <a:effectLst/>
              <a:latin typeface="Times New Roman" panose="02020603050405020304" pitchFamily="18" charset="0"/>
              <a:ea typeface="宋体" panose="02010600030101010101" pitchFamily="2" charset="-122"/>
            </a:endParaRPr>
          </a:p>
          <a:p>
            <a:endParaRPr lang="en-US" sz="4000" dirty="0"/>
          </a:p>
        </p:txBody>
      </p:sp>
      <p:sp>
        <p:nvSpPr>
          <p:cNvPr id="5" name="TextBox 4">
            <a:extLst>
              <a:ext uri="{FF2B5EF4-FFF2-40B4-BE49-F238E27FC236}">
                <a16:creationId xmlns:a16="http://schemas.microsoft.com/office/drawing/2014/main" id="{3269F08B-A262-1D5B-1836-B0B61ECFEBCA}"/>
              </a:ext>
            </a:extLst>
          </p:cNvPr>
          <p:cNvSpPr txBox="1"/>
          <p:nvPr/>
        </p:nvSpPr>
        <p:spPr>
          <a:xfrm>
            <a:off x="0" y="0"/>
            <a:ext cx="9274629" cy="646331"/>
          </a:xfrm>
          <a:prstGeom prst="rect">
            <a:avLst/>
          </a:prstGeom>
          <a:noFill/>
        </p:spPr>
        <p:txBody>
          <a:bodyPr wrap="square" rtlCol="0">
            <a:spAutoFit/>
          </a:bodyPr>
          <a:lstStyle/>
          <a:p>
            <a:r>
              <a:rPr lang="vi-VN" sz="3600" b="1" u="sng" dirty="0">
                <a:solidFill>
                  <a:schemeClr val="accent6"/>
                </a:solidFill>
                <a:latin typeface="+mj-lt"/>
              </a:rPr>
              <a:t>I. TÌM HIỂU CHUNG</a:t>
            </a:r>
            <a:endParaRPr lang="en-US" sz="3600" b="1" u="sng" dirty="0">
              <a:solidFill>
                <a:schemeClr val="accent6"/>
              </a:solidFill>
              <a:latin typeface="+mj-lt"/>
            </a:endParaRPr>
          </a:p>
        </p:txBody>
      </p:sp>
    </p:spTree>
    <p:extLst>
      <p:ext uri="{BB962C8B-B14F-4D97-AF65-F5344CB8AC3E}">
        <p14:creationId xmlns:p14="http://schemas.microsoft.com/office/powerpoint/2010/main" val="293477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69F08B-A262-1D5B-1836-B0B61ECFEBCA}"/>
              </a:ext>
            </a:extLst>
          </p:cNvPr>
          <p:cNvSpPr txBox="1"/>
          <p:nvPr/>
        </p:nvSpPr>
        <p:spPr>
          <a:xfrm>
            <a:off x="0" y="0"/>
            <a:ext cx="9274629" cy="646331"/>
          </a:xfrm>
          <a:prstGeom prst="rect">
            <a:avLst/>
          </a:prstGeom>
          <a:noFill/>
        </p:spPr>
        <p:txBody>
          <a:bodyPr wrap="square" rtlCol="0">
            <a:spAutoFit/>
          </a:bodyPr>
          <a:lstStyle/>
          <a:p>
            <a:r>
              <a:rPr lang="vi-VN" sz="3600" b="1" u="sng" dirty="0">
                <a:solidFill>
                  <a:schemeClr val="accent6"/>
                </a:solidFill>
                <a:latin typeface="+mj-lt"/>
              </a:rPr>
              <a:t>II. KHÁM PHÁ VĂN BẢN</a:t>
            </a:r>
            <a:endParaRPr lang="en-US" sz="3600" b="1" u="sng" dirty="0">
              <a:solidFill>
                <a:schemeClr val="accent6"/>
              </a:solidFill>
              <a:latin typeface="+mj-lt"/>
            </a:endParaRPr>
          </a:p>
        </p:txBody>
      </p:sp>
      <p:pic>
        <p:nvPicPr>
          <p:cNvPr id="2" name="Picture 1">
            <a:extLst>
              <a:ext uri="{FF2B5EF4-FFF2-40B4-BE49-F238E27FC236}">
                <a16:creationId xmlns:a16="http://schemas.microsoft.com/office/drawing/2014/main" id="{E2CF7D7E-52E4-F01A-E07A-50E8145C2B50}"/>
              </a:ext>
            </a:extLst>
          </p:cNvPr>
          <p:cNvPicPr>
            <a:picLocks noChangeAspect="1"/>
          </p:cNvPicPr>
          <p:nvPr/>
        </p:nvPicPr>
        <p:blipFill>
          <a:blip r:embed="rId2"/>
          <a:stretch>
            <a:fillRect/>
          </a:stretch>
        </p:blipFill>
        <p:spPr>
          <a:xfrm>
            <a:off x="259702" y="646331"/>
            <a:ext cx="5836298" cy="6090371"/>
          </a:xfrm>
          <a:prstGeom prst="rect">
            <a:avLst/>
          </a:prstGeom>
          <a:noFill/>
          <a:ln>
            <a:noFill/>
          </a:ln>
        </p:spPr>
      </p:pic>
      <p:pic>
        <p:nvPicPr>
          <p:cNvPr id="3" name="Picture 2">
            <a:extLst>
              <a:ext uri="{FF2B5EF4-FFF2-40B4-BE49-F238E27FC236}">
                <a16:creationId xmlns:a16="http://schemas.microsoft.com/office/drawing/2014/main" id="{6322ABD9-3ADD-452B-CB5D-EF73783F9E78}"/>
              </a:ext>
            </a:extLst>
          </p:cNvPr>
          <p:cNvPicPr>
            <a:picLocks noChangeAspect="1"/>
          </p:cNvPicPr>
          <p:nvPr/>
        </p:nvPicPr>
        <p:blipFill>
          <a:blip r:embed="rId3"/>
          <a:stretch>
            <a:fillRect/>
          </a:stretch>
        </p:blipFill>
        <p:spPr>
          <a:xfrm>
            <a:off x="6355701" y="646330"/>
            <a:ext cx="5836298" cy="6090371"/>
          </a:xfrm>
          <a:prstGeom prst="rect">
            <a:avLst/>
          </a:prstGeom>
          <a:noFill/>
          <a:ln>
            <a:noFill/>
          </a:ln>
        </p:spPr>
      </p:pic>
    </p:spTree>
    <p:extLst>
      <p:ext uri="{BB962C8B-B14F-4D97-AF65-F5344CB8AC3E}">
        <p14:creationId xmlns:p14="http://schemas.microsoft.com/office/powerpoint/2010/main" val="15882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69F08B-A262-1D5B-1836-B0B61ECFEBCA}"/>
              </a:ext>
            </a:extLst>
          </p:cNvPr>
          <p:cNvSpPr txBox="1"/>
          <p:nvPr/>
        </p:nvSpPr>
        <p:spPr>
          <a:xfrm>
            <a:off x="0" y="0"/>
            <a:ext cx="9274629" cy="646331"/>
          </a:xfrm>
          <a:prstGeom prst="rect">
            <a:avLst/>
          </a:prstGeom>
          <a:noFill/>
        </p:spPr>
        <p:txBody>
          <a:bodyPr wrap="square" rtlCol="0">
            <a:spAutoFit/>
          </a:bodyPr>
          <a:lstStyle/>
          <a:p>
            <a:r>
              <a:rPr lang="vi-VN" sz="3600" b="1" u="sng" dirty="0">
                <a:solidFill>
                  <a:schemeClr val="accent6"/>
                </a:solidFill>
                <a:latin typeface="+mj-lt"/>
              </a:rPr>
              <a:t>II. KHÁM PHÁ VĂN BẢN</a:t>
            </a:r>
            <a:endParaRPr lang="en-US" sz="3600" b="1" u="sng" dirty="0">
              <a:solidFill>
                <a:schemeClr val="accent6"/>
              </a:solidFill>
              <a:latin typeface="+mj-lt"/>
            </a:endParaRPr>
          </a:p>
        </p:txBody>
      </p:sp>
      <p:pic>
        <p:nvPicPr>
          <p:cNvPr id="8" name="Picture 7">
            <a:extLst>
              <a:ext uri="{FF2B5EF4-FFF2-40B4-BE49-F238E27FC236}">
                <a16:creationId xmlns:a16="http://schemas.microsoft.com/office/drawing/2014/main" id="{21FD3752-143D-A4A2-E58A-5F1E03C95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0"/>
            <a:ext cx="12192000" cy="6211669"/>
          </a:xfrm>
          <a:prstGeom prst="rect">
            <a:avLst/>
          </a:prstGeom>
        </p:spPr>
      </p:pic>
      <p:sp>
        <p:nvSpPr>
          <p:cNvPr id="9" name="Rectangle: Rounded Corners 8">
            <a:extLst>
              <a:ext uri="{FF2B5EF4-FFF2-40B4-BE49-F238E27FC236}">
                <a16:creationId xmlns:a16="http://schemas.microsoft.com/office/drawing/2014/main" id="{36549550-F335-F373-DE99-6C3B88E83F04}"/>
              </a:ext>
            </a:extLst>
          </p:cNvPr>
          <p:cNvSpPr/>
          <p:nvPr/>
        </p:nvSpPr>
        <p:spPr>
          <a:xfrm>
            <a:off x="214603" y="774441"/>
            <a:ext cx="11803225" cy="599958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algn="just">
              <a:lnSpc>
                <a:spcPct val="120000"/>
              </a:lnSpc>
              <a:spcBef>
                <a:spcPts val="0"/>
              </a:spcBef>
              <a:spcAft>
                <a:spcPts val="0"/>
              </a:spcAft>
            </a:pPr>
            <a:r>
              <a:rPr lang="vi-VN" sz="2200" b="1" i="1" dirty="0">
                <a:effectLst/>
                <a:latin typeface="Times New Roman" panose="02020603050405020304" pitchFamily="18" charset="0"/>
                <a:ea typeface="SimSun" panose="02010600030101010101" pitchFamily="2" charset="-122"/>
                <a:cs typeface="Times New Roman" panose="02020603050405020304" pitchFamily="18" charset="0"/>
              </a:rPr>
              <a:t>1, Nhân vật tôi đã thể hiện những tình cảm, cảm xúc gì trong bài thơ? Tình cảm, cảm xúc ấy thể hiện qua những từ ngữ, hình ảnh và biện pháp nào?</a:t>
            </a:r>
            <a:endParaRPr lang="vi-VN" sz="2200" dirty="0">
              <a:effectLst/>
              <a:latin typeface="Calibri" panose="020F0502020204030204" pitchFamily="34" charset="0"/>
              <a:ea typeface="SimSun" panose="02010600030101010101" pitchFamily="2" charset="-122"/>
              <a:cs typeface="Times New Roman" panose="02020603050405020304" pitchFamily="18" charset="0"/>
            </a:endParaRPr>
          </a:p>
          <a:p>
            <a:pPr algn="just">
              <a:lnSpc>
                <a:spcPct val="120000"/>
              </a:lnSpc>
            </a:pPr>
            <a:r>
              <a:rPr lang="vi-VN" sz="2200" i="0" dirty="0">
                <a:solidFill>
                  <a:srgbClr val="000000"/>
                </a:solidFill>
                <a:effectLst/>
                <a:latin typeface="Times New Roman" panose="02020603050405020304" pitchFamily="18" charset="0"/>
                <a:ea typeface="Arial" panose="020B0604020202020204" pitchFamily="34" charset="0"/>
              </a:rPr>
              <a:t>- Nhân vật tôi thể hiện cảm xúc buồn bã, tiếc nuối và hụt hẫng khi gặp lại nhân vật em, vì “tôi” nhận thấy sự thay đổi của người yêu mình, không còn mộc mạc, giản dị như ngày trước.</a:t>
            </a:r>
            <a:endParaRPr lang="vi-VN" sz="2200" dirty="0">
              <a:effectLst/>
              <a:latin typeface="Times New Roman" panose="02020603050405020304" pitchFamily="18" charset="0"/>
              <a:ea typeface="SimSun" panose="02010600030101010101" pitchFamily="2" charset="-122"/>
            </a:endParaRPr>
          </a:p>
          <a:p>
            <a:pPr algn="just">
              <a:lnSpc>
                <a:spcPct val="120000"/>
              </a:lnSpc>
            </a:pPr>
            <a:r>
              <a:rPr lang="vi-VN" sz="2200" i="0" dirty="0">
                <a:solidFill>
                  <a:srgbClr val="000000"/>
                </a:solidFill>
                <a:effectLst/>
                <a:latin typeface="Times New Roman" panose="02020603050405020304" pitchFamily="18" charset="0"/>
                <a:ea typeface="Arial" panose="020B0604020202020204" pitchFamily="34" charset="0"/>
              </a:rPr>
              <a:t>- Tình cảm, cảm xúc ấy được thể hiện qua:</a:t>
            </a:r>
            <a:endParaRPr lang="vi-VN" sz="2200" dirty="0">
              <a:effectLst/>
              <a:latin typeface="Times New Roman" panose="02020603050405020304" pitchFamily="18" charset="0"/>
              <a:ea typeface="SimSun" panose="02010600030101010101" pitchFamily="2" charset="-122"/>
            </a:endParaRPr>
          </a:p>
          <a:p>
            <a:pPr algn="just">
              <a:lnSpc>
                <a:spcPct val="120000"/>
              </a:lnSpc>
            </a:pPr>
            <a:r>
              <a:rPr lang="vi-VN" sz="2200" i="0" dirty="0">
                <a:solidFill>
                  <a:srgbClr val="000000"/>
                </a:solidFill>
                <a:effectLst/>
                <a:latin typeface="Times New Roman" panose="02020603050405020304" pitchFamily="18" charset="0"/>
                <a:ea typeface="Arial" panose="020B0604020202020204" pitchFamily="34" charset="0"/>
              </a:rPr>
              <a:t>+ Từ ngữ, hình ảnh: “áo cài khuy bấm, em làm khổ tôi!”,</a:t>
            </a:r>
            <a:endParaRPr lang="vi-VN" sz="2200" dirty="0">
              <a:effectLst/>
              <a:latin typeface="Times New Roman" panose="02020603050405020304" pitchFamily="18" charset="0"/>
              <a:ea typeface="SimSun" panose="02010600030101010101" pitchFamily="2" charset="-122"/>
            </a:endParaRPr>
          </a:p>
          <a:p>
            <a:pPr algn="ctr">
              <a:lnSpc>
                <a:spcPct val="120000"/>
              </a:lnSpc>
            </a:pPr>
            <a:r>
              <a:rPr lang="vi-VN" sz="2200" i="1" dirty="0">
                <a:solidFill>
                  <a:srgbClr val="000000"/>
                </a:solidFill>
                <a:effectLst/>
                <a:latin typeface="Times New Roman" panose="02020603050405020304" pitchFamily="18" charset="0"/>
                <a:ea typeface="Arial" panose="020B0604020202020204" pitchFamily="34" charset="0"/>
              </a:rPr>
              <a:t>“Nào đâu cái yếm lụa sồi</a:t>
            </a:r>
            <a:endParaRPr lang="vi-VN" sz="2200" i="1" dirty="0">
              <a:effectLst/>
              <a:latin typeface="Times New Roman" panose="02020603050405020304" pitchFamily="18" charset="0"/>
              <a:ea typeface="SimSun" panose="02010600030101010101" pitchFamily="2" charset="-122"/>
            </a:endParaRPr>
          </a:p>
          <a:p>
            <a:pPr algn="ctr">
              <a:lnSpc>
                <a:spcPct val="120000"/>
              </a:lnSpc>
            </a:pPr>
            <a:r>
              <a:rPr lang="vi-VN" sz="2200" i="1" dirty="0">
                <a:solidFill>
                  <a:srgbClr val="000000"/>
                </a:solidFill>
                <a:effectLst/>
                <a:latin typeface="Times New Roman" panose="02020603050405020304" pitchFamily="18" charset="0"/>
                <a:ea typeface="Arial" panose="020B0604020202020204" pitchFamily="34" charset="0"/>
              </a:rPr>
              <a:t>Cái dây lưng đũi nhuộm hồi sang xuân?</a:t>
            </a:r>
            <a:endParaRPr lang="vi-VN" sz="2200" i="1" dirty="0">
              <a:effectLst/>
              <a:latin typeface="Times New Roman" panose="02020603050405020304" pitchFamily="18" charset="0"/>
              <a:ea typeface="SimSun" panose="02010600030101010101" pitchFamily="2" charset="-122"/>
            </a:endParaRPr>
          </a:p>
          <a:p>
            <a:pPr algn="ctr">
              <a:lnSpc>
                <a:spcPct val="120000"/>
              </a:lnSpc>
            </a:pPr>
            <a:r>
              <a:rPr lang="vi-VN" sz="2200" i="1" dirty="0">
                <a:solidFill>
                  <a:srgbClr val="000000"/>
                </a:solidFill>
                <a:effectLst/>
                <a:latin typeface="Times New Roman" panose="02020603050405020304" pitchFamily="18" charset="0"/>
                <a:ea typeface="Arial" panose="020B0604020202020204" pitchFamily="34" charset="0"/>
              </a:rPr>
              <a:t>Nào đâu cái áo tứ thân?</a:t>
            </a:r>
            <a:endParaRPr lang="vi-VN" sz="2200" i="1" dirty="0">
              <a:effectLst/>
              <a:latin typeface="Times New Roman" panose="02020603050405020304" pitchFamily="18" charset="0"/>
              <a:ea typeface="SimSun" panose="02010600030101010101" pitchFamily="2" charset="-122"/>
            </a:endParaRPr>
          </a:p>
          <a:p>
            <a:pPr algn="ctr">
              <a:lnSpc>
                <a:spcPct val="120000"/>
              </a:lnSpc>
            </a:pPr>
            <a:r>
              <a:rPr lang="vi-VN" sz="2200" i="1" dirty="0">
                <a:solidFill>
                  <a:srgbClr val="000000"/>
                </a:solidFill>
                <a:effectLst/>
                <a:latin typeface="Times New Roman" panose="02020603050405020304" pitchFamily="18" charset="0"/>
                <a:ea typeface="Arial" panose="020B0604020202020204" pitchFamily="34" charset="0"/>
              </a:rPr>
              <a:t>Cái khăn mỏ quạ, cái quần nái đen?”</a:t>
            </a:r>
            <a:endParaRPr lang="vi-VN" sz="2200" i="1" dirty="0">
              <a:effectLst/>
              <a:latin typeface="Times New Roman" panose="02020603050405020304" pitchFamily="18" charset="0"/>
              <a:ea typeface="SimSun" panose="02010600030101010101" pitchFamily="2" charset="-122"/>
            </a:endParaRPr>
          </a:p>
          <a:p>
            <a:pPr algn="just">
              <a:lnSpc>
                <a:spcPct val="120000"/>
              </a:lnSpc>
            </a:pPr>
            <a:r>
              <a:rPr lang="vi-VN" sz="2200" i="0" dirty="0">
                <a:solidFill>
                  <a:srgbClr val="000000"/>
                </a:solidFill>
                <a:effectLst/>
                <a:latin typeface="Times New Roman" panose="02020603050405020304" pitchFamily="18" charset="0"/>
                <a:ea typeface="Arial" panose="020B0604020202020204" pitchFamily="34" charset="0"/>
              </a:rPr>
              <a:t>+ Biện pháp tu từ: </a:t>
            </a:r>
            <a:endParaRPr lang="vi-VN" sz="2200" dirty="0">
              <a:effectLst/>
              <a:latin typeface="Times New Roman" panose="02020603050405020304" pitchFamily="18" charset="0"/>
              <a:ea typeface="SimSun" panose="02010600030101010101" pitchFamily="2" charset="-122"/>
            </a:endParaRPr>
          </a:p>
          <a:p>
            <a:pPr marL="342900" indent="-342900" algn="just">
              <a:lnSpc>
                <a:spcPct val="120000"/>
              </a:lnSpc>
              <a:buFont typeface="Arial" panose="020B0604020202020204" pitchFamily="34" charset="0"/>
              <a:buChar char="•"/>
            </a:pPr>
            <a:r>
              <a:rPr lang="vi-VN" sz="2200" i="0" dirty="0">
                <a:solidFill>
                  <a:srgbClr val="000000"/>
                </a:solidFill>
                <a:effectLst/>
                <a:latin typeface="Times New Roman" panose="02020603050405020304" pitchFamily="18" charset="0"/>
                <a:ea typeface="Arial" panose="020B0604020202020204" pitchFamily="34" charset="0"/>
              </a:rPr>
              <a:t>Liệt kê: hình ảnh yếm lụa sồi, áo tứ thân, khăn mỏ quạ, quần nái đen …</a:t>
            </a:r>
            <a:endParaRPr lang="vi-VN" sz="2200" dirty="0">
              <a:effectLst/>
              <a:latin typeface="Times New Roman" panose="02020603050405020304" pitchFamily="18" charset="0"/>
              <a:ea typeface="SimSun" panose="02010600030101010101" pitchFamily="2" charset="-122"/>
            </a:endParaRPr>
          </a:p>
          <a:p>
            <a:pPr marL="342900" indent="-342900" algn="just">
              <a:lnSpc>
                <a:spcPct val="120000"/>
              </a:lnSpc>
              <a:buFont typeface="Arial" panose="020B0604020202020204" pitchFamily="34" charset="0"/>
              <a:buChar char="•"/>
            </a:pPr>
            <a:r>
              <a:rPr lang="vi-VN" sz="2200" i="0" dirty="0">
                <a:solidFill>
                  <a:srgbClr val="000000"/>
                </a:solidFill>
                <a:effectLst/>
                <a:latin typeface="Times New Roman" panose="02020603050405020304" pitchFamily="18" charset="0"/>
                <a:ea typeface="Arial" panose="020B0604020202020204" pitchFamily="34" charset="0"/>
              </a:rPr>
              <a:t>Điệp cấu trúc: “nào đâu… cái”</a:t>
            </a:r>
            <a:endParaRPr lang="vi-VN" sz="2200" dirty="0">
              <a:effectLst/>
              <a:latin typeface="Times New Roman" panose="02020603050405020304" pitchFamily="18" charset="0"/>
              <a:ea typeface="SimSun" panose="02010600030101010101" pitchFamily="2" charset="-122"/>
            </a:endParaRPr>
          </a:p>
          <a:p>
            <a:pPr marL="342900" indent="-342900" algn="just">
              <a:lnSpc>
                <a:spcPct val="120000"/>
              </a:lnSpc>
              <a:buFont typeface="Arial" panose="020B0604020202020204" pitchFamily="34" charset="0"/>
              <a:buChar char="•"/>
            </a:pPr>
            <a:r>
              <a:rPr lang="vi-VN" sz="2200" i="0" dirty="0">
                <a:solidFill>
                  <a:srgbClr val="000000"/>
                </a:solidFill>
                <a:effectLst/>
                <a:latin typeface="Times New Roman" panose="02020603050405020304" pitchFamily="18" charset="0"/>
                <a:ea typeface="Arial" panose="020B0604020202020204" pitchFamily="34" charset="0"/>
              </a:rPr>
              <a:t>Câu hỏi tu từ, câu cảm thán thán và thể thơ lục bát.</a:t>
            </a:r>
            <a:endParaRPr lang="vi-VN" sz="22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7751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69F08B-A262-1D5B-1836-B0B61ECFEBCA}"/>
              </a:ext>
            </a:extLst>
          </p:cNvPr>
          <p:cNvSpPr txBox="1"/>
          <p:nvPr/>
        </p:nvSpPr>
        <p:spPr>
          <a:xfrm>
            <a:off x="0" y="0"/>
            <a:ext cx="9274629" cy="646331"/>
          </a:xfrm>
          <a:prstGeom prst="rect">
            <a:avLst/>
          </a:prstGeom>
          <a:noFill/>
        </p:spPr>
        <p:txBody>
          <a:bodyPr wrap="square" rtlCol="0">
            <a:spAutoFit/>
          </a:bodyPr>
          <a:lstStyle/>
          <a:p>
            <a:r>
              <a:rPr lang="vi-VN" sz="3600" b="1" u="sng" dirty="0">
                <a:solidFill>
                  <a:schemeClr val="accent6"/>
                </a:solidFill>
                <a:latin typeface="+mj-lt"/>
              </a:rPr>
              <a:t>II. KHÁM PHÁ VĂN BẢN</a:t>
            </a:r>
            <a:endParaRPr lang="en-US" sz="3600" b="1" u="sng" dirty="0">
              <a:solidFill>
                <a:schemeClr val="accent6"/>
              </a:solidFill>
              <a:latin typeface="+mj-lt"/>
            </a:endParaRPr>
          </a:p>
        </p:txBody>
      </p:sp>
      <p:pic>
        <p:nvPicPr>
          <p:cNvPr id="8" name="Picture 7">
            <a:extLst>
              <a:ext uri="{FF2B5EF4-FFF2-40B4-BE49-F238E27FC236}">
                <a16:creationId xmlns:a16="http://schemas.microsoft.com/office/drawing/2014/main" id="{21FD3752-143D-A4A2-E58A-5F1E03C95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0"/>
            <a:ext cx="12192000" cy="6211669"/>
          </a:xfrm>
          <a:prstGeom prst="rect">
            <a:avLst/>
          </a:prstGeom>
        </p:spPr>
      </p:pic>
      <p:sp>
        <p:nvSpPr>
          <p:cNvPr id="9" name="Rectangle: Rounded Corners 8">
            <a:extLst>
              <a:ext uri="{FF2B5EF4-FFF2-40B4-BE49-F238E27FC236}">
                <a16:creationId xmlns:a16="http://schemas.microsoft.com/office/drawing/2014/main" id="{36549550-F335-F373-DE99-6C3B88E83F04}"/>
              </a:ext>
            </a:extLst>
          </p:cNvPr>
          <p:cNvSpPr/>
          <p:nvPr/>
        </p:nvSpPr>
        <p:spPr>
          <a:xfrm>
            <a:off x="1101012" y="1173139"/>
            <a:ext cx="10758196" cy="50385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20000"/>
              </a:lnSpc>
            </a:pPr>
            <a:r>
              <a:rPr lang="vi-VN" sz="2600" b="1" i="1" dirty="0">
                <a:solidFill>
                  <a:srgbClr val="000000"/>
                </a:solidFill>
                <a:effectLst/>
                <a:latin typeface="Times New Roman" panose="02020603050405020304" pitchFamily="18" charset="0"/>
                <a:ea typeface="Arial" panose="020B0604020202020204" pitchFamily="34" charset="0"/>
              </a:rPr>
              <a:t>2, Hình ảnh “em” hiện lên như thế nào trong cảm nhận của nhân vật “tôi”?</a:t>
            </a:r>
            <a:endParaRPr lang="vi-VN" sz="2600" dirty="0">
              <a:effectLst/>
              <a:latin typeface="Times New Roman" panose="02020603050405020304" pitchFamily="18" charset="0"/>
              <a:ea typeface="SimSun" panose="02010600030101010101" pitchFamily="2" charset="-122"/>
            </a:endParaRPr>
          </a:p>
          <a:p>
            <a:pPr algn="just">
              <a:lnSpc>
                <a:spcPct val="120000"/>
              </a:lnSpc>
            </a:pPr>
            <a:r>
              <a:rPr lang="vi-VN" sz="2600" i="0" dirty="0">
                <a:solidFill>
                  <a:srgbClr val="000000"/>
                </a:solidFill>
                <a:effectLst/>
                <a:latin typeface="Times New Roman" panose="02020603050405020304" pitchFamily="18" charset="0"/>
                <a:ea typeface="Arial" panose="020B0604020202020204" pitchFamily="34" charset="0"/>
              </a:rPr>
              <a:t>Hình ảnh “em” hiện lên trong cảm nhận của nhân vật “tôi”:</a:t>
            </a:r>
            <a:endParaRPr lang="vi-VN" sz="2600" dirty="0">
              <a:effectLst/>
              <a:latin typeface="Times New Roman" panose="02020603050405020304" pitchFamily="18" charset="0"/>
              <a:ea typeface="SimSun" panose="02010600030101010101" pitchFamily="2" charset="-122"/>
            </a:endParaRPr>
          </a:p>
          <a:p>
            <a:pPr algn="just">
              <a:lnSpc>
                <a:spcPct val="120000"/>
              </a:lnSpc>
            </a:pPr>
            <a:r>
              <a:rPr lang="vi-VN" sz="2600" i="0" dirty="0">
                <a:solidFill>
                  <a:srgbClr val="000000"/>
                </a:solidFill>
                <a:effectLst/>
                <a:latin typeface="Times New Roman" panose="02020603050405020304" pitchFamily="18" charset="0"/>
                <a:ea typeface="Arial" panose="020B0604020202020204" pitchFamily="34" charset="0"/>
              </a:rPr>
              <a:t>- Trước đây: Là cô gái dịu dàng, giản dị, mộc mạc - “yếm lụa sồi”, “áo tứ thân”, “khăn mỏ quạ”, “cái quần nái đen” …</a:t>
            </a:r>
            <a:endParaRPr lang="vi-VN" sz="2600" dirty="0">
              <a:effectLst/>
              <a:latin typeface="Times New Roman" panose="02020603050405020304" pitchFamily="18" charset="0"/>
              <a:ea typeface="SimSun" panose="02010600030101010101" pitchFamily="2" charset="-122"/>
            </a:endParaRPr>
          </a:p>
          <a:p>
            <a:pPr algn="just">
              <a:lnSpc>
                <a:spcPct val="120000"/>
              </a:lnSpc>
            </a:pPr>
            <a:r>
              <a:rPr lang="vi-VN" sz="2600" i="0" dirty="0">
                <a:solidFill>
                  <a:srgbClr val="000000"/>
                </a:solidFill>
                <a:effectLst/>
                <a:latin typeface="Times New Roman" panose="02020603050405020304" pitchFamily="18" charset="0"/>
                <a:ea typeface="Arial" panose="020B0604020202020204" pitchFamily="34" charset="0"/>
              </a:rPr>
              <a:t>- Hiện tại: Không còn mang dáng vẻ trong sáng, chân chất nữa – “khăn nhung”, “quần lĩnh”, “áo cài khuy bấm” …</a:t>
            </a:r>
            <a:endParaRPr lang="vi-VN" sz="2600" dirty="0">
              <a:effectLst/>
              <a:latin typeface="Times New Roman" panose="02020603050405020304" pitchFamily="18" charset="0"/>
              <a:ea typeface="SimSun" panose="02010600030101010101" pitchFamily="2" charset="-122"/>
            </a:endParaRPr>
          </a:p>
          <a:p>
            <a:pPr algn="just">
              <a:lnSpc>
                <a:spcPct val="120000"/>
              </a:lnSpc>
            </a:pPr>
            <a:r>
              <a:rPr lang="vi-VN" sz="2600" i="0" dirty="0">
                <a:solidFill>
                  <a:srgbClr val="000000"/>
                </a:solidFill>
                <a:effectLst/>
                <a:latin typeface="Times New Roman" panose="02020603050405020304" pitchFamily="18" charset="0"/>
                <a:ea typeface="Arial" panose="020B0604020202020204" pitchFamily="34" charset="0"/>
              </a:rPr>
              <a:t>= &gt; Sự thay đổi này khiến cho nhân vật tôi cảm thấy buồn bã, hụt hẫng - “em làm khổ tôi”, “van em em hãy giữ nguyên quê mùa.</a:t>
            </a:r>
            <a:endParaRPr lang="vi-VN" sz="2600" dirty="0">
              <a:effectLst/>
              <a:latin typeface="Times New Roman" panose="02020603050405020304" pitchFamily="18" charset="0"/>
              <a:ea typeface="SimSun" panose="02010600030101010101" pitchFamily="2" charset="-122"/>
            </a:endParaRPr>
          </a:p>
          <a:p>
            <a:pPr marL="342900" indent="-342900" algn="just">
              <a:lnSpc>
                <a:spcPct val="120000"/>
              </a:lnSpc>
              <a:buFont typeface="Arial" panose="020B0604020202020204" pitchFamily="34" charset="0"/>
              <a:buChar char="•"/>
            </a:pPr>
            <a:endParaRPr lang="vi-VN" sz="22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805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69F08B-A262-1D5B-1836-B0B61ECFEBCA}"/>
              </a:ext>
            </a:extLst>
          </p:cNvPr>
          <p:cNvSpPr txBox="1"/>
          <p:nvPr/>
        </p:nvSpPr>
        <p:spPr>
          <a:xfrm>
            <a:off x="0" y="0"/>
            <a:ext cx="9274629" cy="646331"/>
          </a:xfrm>
          <a:prstGeom prst="rect">
            <a:avLst/>
          </a:prstGeom>
          <a:noFill/>
        </p:spPr>
        <p:txBody>
          <a:bodyPr wrap="square" rtlCol="0">
            <a:spAutoFit/>
          </a:bodyPr>
          <a:lstStyle/>
          <a:p>
            <a:r>
              <a:rPr lang="vi-VN" sz="3600" b="1" u="sng" dirty="0">
                <a:solidFill>
                  <a:schemeClr val="accent6"/>
                </a:solidFill>
                <a:latin typeface="+mj-lt"/>
              </a:rPr>
              <a:t>II. KHÁM PHÁ VĂN BẢN</a:t>
            </a:r>
            <a:endParaRPr lang="en-US" sz="3600" b="1" u="sng" dirty="0">
              <a:solidFill>
                <a:schemeClr val="accent6"/>
              </a:solidFill>
              <a:latin typeface="+mj-lt"/>
            </a:endParaRPr>
          </a:p>
        </p:txBody>
      </p:sp>
      <p:pic>
        <p:nvPicPr>
          <p:cNvPr id="8" name="Picture 7">
            <a:extLst>
              <a:ext uri="{FF2B5EF4-FFF2-40B4-BE49-F238E27FC236}">
                <a16:creationId xmlns:a16="http://schemas.microsoft.com/office/drawing/2014/main" id="{21FD3752-143D-A4A2-E58A-5F1E03C95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0"/>
            <a:ext cx="12192000" cy="6211669"/>
          </a:xfrm>
          <a:prstGeom prst="rect">
            <a:avLst/>
          </a:prstGeom>
        </p:spPr>
      </p:pic>
      <p:sp>
        <p:nvSpPr>
          <p:cNvPr id="9" name="Rectangle: Rounded Corners 8">
            <a:extLst>
              <a:ext uri="{FF2B5EF4-FFF2-40B4-BE49-F238E27FC236}">
                <a16:creationId xmlns:a16="http://schemas.microsoft.com/office/drawing/2014/main" id="{36549550-F335-F373-DE99-6C3B88E83F04}"/>
              </a:ext>
            </a:extLst>
          </p:cNvPr>
          <p:cNvSpPr/>
          <p:nvPr/>
        </p:nvSpPr>
        <p:spPr>
          <a:xfrm>
            <a:off x="4394718" y="995857"/>
            <a:ext cx="7595119" cy="568486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20000"/>
              </a:lnSpc>
            </a:pPr>
            <a:r>
              <a:rPr lang="vi-VN" sz="3600" b="1" i="1" dirty="0">
                <a:solidFill>
                  <a:srgbClr val="000000"/>
                </a:solidFill>
                <a:effectLst/>
                <a:latin typeface="Times New Roman" panose="02020603050405020304" pitchFamily="18" charset="0"/>
                <a:ea typeface="Arial" panose="020B0604020202020204" pitchFamily="34" charset="0"/>
              </a:rPr>
              <a:t>3, Tác giả muốn gửi đến người đọc thông điệp gì qua văn bản này?</a:t>
            </a:r>
            <a:endParaRPr lang="vi-VN" sz="3600" dirty="0">
              <a:effectLst/>
              <a:latin typeface="Times New Roman" panose="02020603050405020304" pitchFamily="18" charset="0"/>
              <a:ea typeface="SimSun" panose="02010600030101010101" pitchFamily="2" charset="-122"/>
            </a:endParaRPr>
          </a:p>
          <a:p>
            <a:pPr algn="just">
              <a:lnSpc>
                <a:spcPct val="120000"/>
              </a:lnSpc>
            </a:pPr>
            <a:r>
              <a:rPr lang="vi-VN" sz="3600" i="0" dirty="0">
                <a:solidFill>
                  <a:srgbClr val="000000"/>
                </a:solidFill>
                <a:effectLst/>
                <a:latin typeface="Times New Roman" panose="02020603050405020304" pitchFamily="18" charset="0"/>
                <a:ea typeface="Arial" panose="020B0604020202020204" pitchFamily="34" charset="0"/>
              </a:rPr>
              <a:t>Tác giả muốn gửi đến người đọc thông điệp: hãy sống là chính mình, đừng vì chạy theo những thứ xa hoa, phù du mà đánh mất đi con người mình.</a:t>
            </a:r>
            <a:endParaRPr lang="vi-VN" sz="3600" dirty="0">
              <a:effectLst/>
              <a:latin typeface="Times New Roman" panose="02020603050405020304" pitchFamily="18" charset="0"/>
              <a:ea typeface="SimSun" panose="02010600030101010101" pitchFamily="2" charset="-122"/>
            </a:endParaRPr>
          </a:p>
          <a:p>
            <a:pPr marL="342900" indent="-342900" algn="just">
              <a:lnSpc>
                <a:spcPct val="120000"/>
              </a:lnSpc>
              <a:buFont typeface="Arial" panose="020B0604020202020204" pitchFamily="34" charset="0"/>
              <a:buChar char="•"/>
            </a:pPr>
            <a:endParaRPr lang="vi-VN" sz="22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70911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47F5C-63E6-5AEE-8F55-F4422E6E6C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9" cy="6764595"/>
          </a:xfrm>
          <a:prstGeom prst="rect">
            <a:avLst/>
          </a:prstGeom>
        </p:spPr>
      </p:pic>
      <p:sp>
        <p:nvSpPr>
          <p:cNvPr id="3" name="Subtitle 2">
            <a:extLst>
              <a:ext uri="{FF2B5EF4-FFF2-40B4-BE49-F238E27FC236}">
                <a16:creationId xmlns:a16="http://schemas.microsoft.com/office/drawing/2014/main" id="{F157F4E1-F857-F5E5-D723-2358BC2304BC}"/>
              </a:ext>
            </a:extLst>
          </p:cNvPr>
          <p:cNvSpPr>
            <a:spLocks noGrp="1"/>
          </p:cNvSpPr>
          <p:nvPr>
            <p:ph type="subTitle" idx="1"/>
          </p:nvPr>
        </p:nvSpPr>
        <p:spPr>
          <a:xfrm>
            <a:off x="1524000" y="231885"/>
            <a:ext cx="9144000" cy="1107612"/>
          </a:xfrm>
        </p:spPr>
        <p:txBody>
          <a:bodyPr>
            <a:noAutofit/>
          </a:bodyPr>
          <a:lstStyle/>
          <a:p>
            <a:r>
              <a:rPr lang="vi-VN" sz="7200" b="1" dirty="0">
                <a:solidFill>
                  <a:srgbClr val="FF0000"/>
                </a:solidFill>
                <a:latin typeface="+mj-lt"/>
              </a:rPr>
              <a:t>LUYỆN TẬP</a:t>
            </a:r>
            <a:endParaRPr lang="en-US" sz="7200" b="1" dirty="0">
              <a:solidFill>
                <a:srgbClr val="FF0000"/>
              </a:solidFill>
              <a:latin typeface="+mj-lt"/>
            </a:endParaRPr>
          </a:p>
        </p:txBody>
      </p:sp>
    </p:spTree>
    <p:extLst>
      <p:ext uri="{BB962C8B-B14F-4D97-AF65-F5344CB8AC3E}">
        <p14:creationId xmlns:p14="http://schemas.microsoft.com/office/powerpoint/2010/main" val="162853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47F5C-63E6-5AEE-8F55-F4422E6E6C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Subtitle 2">
            <a:extLst>
              <a:ext uri="{FF2B5EF4-FFF2-40B4-BE49-F238E27FC236}">
                <a16:creationId xmlns:a16="http://schemas.microsoft.com/office/drawing/2014/main" id="{F157F4E1-F857-F5E5-D723-2358BC2304BC}"/>
              </a:ext>
            </a:extLst>
          </p:cNvPr>
          <p:cNvSpPr>
            <a:spLocks noGrp="1"/>
          </p:cNvSpPr>
          <p:nvPr>
            <p:ph type="subTitle" idx="1"/>
          </p:nvPr>
        </p:nvSpPr>
        <p:spPr>
          <a:xfrm>
            <a:off x="1592825" y="298402"/>
            <a:ext cx="9144000" cy="1107612"/>
          </a:xfrm>
        </p:spPr>
        <p:txBody>
          <a:bodyPr>
            <a:noAutofit/>
          </a:bodyPr>
          <a:lstStyle/>
          <a:p>
            <a:r>
              <a:rPr lang="vi-VN" sz="7200" b="1" dirty="0">
                <a:solidFill>
                  <a:srgbClr val="FF0000"/>
                </a:solidFill>
                <a:latin typeface="+mj-lt"/>
              </a:rPr>
              <a:t>KHỞI ĐỘNG</a:t>
            </a:r>
            <a:endParaRPr lang="en-US" sz="7200" b="1" dirty="0">
              <a:solidFill>
                <a:srgbClr val="FF0000"/>
              </a:solidFill>
              <a:latin typeface="+mj-lt"/>
            </a:endParaRPr>
          </a:p>
        </p:txBody>
      </p:sp>
    </p:spTree>
    <p:extLst>
      <p:ext uri="{BB962C8B-B14F-4D97-AF65-F5344CB8AC3E}">
        <p14:creationId xmlns:p14="http://schemas.microsoft.com/office/powerpoint/2010/main" val="303251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081AF38-2E63-39FA-073F-2EF6DAE62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2" name="vong quay"/>
          <p:cNvGrpSpPr/>
          <p:nvPr/>
        </p:nvGrpSpPr>
        <p:grpSpPr>
          <a:xfrm>
            <a:off x="5825984" y="748969"/>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60969" y="955950"/>
              <a:ext cx="2025648" cy="1246478"/>
            </a:xfrm>
            <a:prstGeom prst="rect">
              <a:avLst/>
            </a:prstGeom>
            <a:noFill/>
            <a:ln>
              <a:noFill/>
            </a:ln>
          </p:spPr>
          <p:txBody>
            <a:bodyPr wrap="square" rtlCol="0">
              <a:spAutoFit/>
            </a:bodyPr>
            <a:lstStyle/>
            <a:p>
              <a:pPr algn="ctr" defTabSz="914377">
                <a:defRPr/>
              </a:pPr>
              <a:r>
                <a:rPr lang="en-US" alt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Nhân đôi</a:t>
              </a:r>
            </a:p>
          </p:txBody>
        </p:sp>
        <p:sp>
          <p:nvSpPr>
            <p:cNvPr id="10" name="TextBox 9"/>
            <p:cNvSpPr txBox="1"/>
            <p:nvPr/>
          </p:nvSpPr>
          <p:spPr>
            <a:xfrm rot="12232592">
              <a:off x="5696592" y="1904847"/>
              <a:ext cx="2025648" cy="1246478"/>
            </a:xfrm>
            <a:prstGeom prst="rect">
              <a:avLst/>
            </a:prstGeom>
            <a:noFill/>
            <a:ln>
              <a:noFill/>
            </a:ln>
          </p:spPr>
          <p:txBody>
            <a:bodyPr wrap="square" rtlCol="0">
              <a:spAutoFit/>
            </a:bodyPr>
            <a:lstStyle/>
            <a:p>
              <a:pPr algn="ctr" defTabSz="914377">
                <a:defRPr/>
              </a:pPr>
              <a:r>
                <a:rPr lang="en-US" alt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Thêm lượt</a:t>
              </a:r>
            </a:p>
          </p:txBody>
        </p:sp>
        <p:sp>
          <p:nvSpPr>
            <p:cNvPr id="11" name="TextBox 10"/>
            <p:cNvSpPr txBox="1"/>
            <p:nvPr/>
          </p:nvSpPr>
          <p:spPr>
            <a:xfrm rot="17590276">
              <a:off x="8020995" y="1265364"/>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7</a:t>
              </a:r>
              <a:r>
                <a:rPr lang="en-US" alt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0</a:t>
              </a: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10</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17" name="TextBox 16"/>
            <p:cNvSpPr txBox="1"/>
            <p:nvPr/>
          </p:nvSpPr>
          <p:spPr>
            <a:xfrm rot="9501114">
              <a:off x="5697322" y="3523670"/>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10</a:t>
              </a:r>
              <a:r>
                <a:rPr lang="en-US" alt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0</a:t>
              </a:r>
            </a:p>
          </p:txBody>
        </p:sp>
        <p:sp>
          <p:nvSpPr>
            <p:cNvPr id="19" name="TextBox 18"/>
            <p:cNvSpPr txBox="1"/>
            <p:nvPr/>
          </p:nvSpPr>
          <p:spPr>
            <a:xfrm rot="6703311">
              <a:off x="6660978" y="4492001"/>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9</a:t>
              </a:r>
              <a:r>
                <a:rPr lang="en-US" alt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0</a:t>
              </a:r>
            </a:p>
          </p:txBody>
        </p:sp>
        <p:sp>
          <p:nvSpPr>
            <p:cNvPr id="20" name="TextBox 19"/>
            <p:cNvSpPr txBox="1"/>
            <p:nvPr/>
          </p:nvSpPr>
          <p:spPr>
            <a:xfrm rot="3829829">
              <a:off x="8019635" y="4484094"/>
              <a:ext cx="2025648" cy="676659"/>
            </a:xfrm>
            <a:prstGeom prst="rect">
              <a:avLst/>
            </a:prstGeom>
            <a:noFill/>
            <a:ln>
              <a:noFill/>
            </a:ln>
          </p:spPr>
          <p:txBody>
            <a:bodyPr wrap="square" rtlCol="0">
              <a:spAutoFit/>
            </a:bodyPr>
            <a:lstStyle/>
            <a:p>
              <a:pPr algn="ctr" defTabSz="914377">
                <a:defRPr/>
              </a:pPr>
              <a:r>
                <a:rPr lang="en-US" alt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50</a:t>
              </a:r>
            </a:p>
          </p:txBody>
        </p:sp>
        <p:sp>
          <p:nvSpPr>
            <p:cNvPr id="21" name="TextBox 20"/>
            <p:cNvSpPr txBox="1"/>
            <p:nvPr/>
          </p:nvSpPr>
          <p:spPr>
            <a:xfrm rot="1321648">
              <a:off x="9067811" y="3331992"/>
              <a:ext cx="2025648" cy="1246478"/>
            </a:xfrm>
            <a:prstGeom prst="rect">
              <a:avLst/>
            </a:prstGeom>
            <a:noFill/>
            <a:ln>
              <a:noFill/>
            </a:ln>
          </p:spPr>
          <p:txBody>
            <a:bodyPr wrap="square" rtlCol="0">
              <a:spAutoFit/>
            </a:bodyPr>
            <a:lstStyle/>
            <a:p>
              <a:pPr algn="ctr" defTabSz="914377">
                <a:defRPr/>
              </a:pPr>
              <a:r>
                <a:rPr lang="en-US" alt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Mất điểm</a:t>
              </a: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QUAY</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26" name="Rounded Rectangle 25">
            <a:hlinkClick r:id="rId6" action="ppaction://hlinksldjump"/>
          </p:cNvPr>
          <p:cNvSpPr/>
          <p:nvPr/>
        </p:nvSpPr>
        <p:spPr>
          <a:xfrm>
            <a:off x="857805" y="2186976"/>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1</a:t>
            </a:r>
            <a:endPar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27" name="Rounded Rectangle 26">
            <a:hlinkClick r:id="rId7" action="ppaction://hlinksldjump"/>
          </p:cNvPr>
          <p:cNvSpPr/>
          <p:nvPr/>
        </p:nvSpPr>
        <p:spPr>
          <a:xfrm>
            <a:off x="2355723" y="2186976"/>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2</a:t>
            </a:r>
            <a:endPar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28" name="Rounded Rectangle 27">
            <a:hlinkClick r:id="rId8" action="ppaction://hlinksldjump"/>
          </p:cNvPr>
          <p:cNvSpPr/>
          <p:nvPr/>
        </p:nvSpPr>
        <p:spPr>
          <a:xfrm>
            <a:off x="3853639" y="2186976"/>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3</a:t>
            </a:r>
            <a:endPar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35" name="Rounded Rectangle 34">
            <a:hlinkClick r:id="rId9" action="ppaction://hlinksldjump"/>
          </p:cNvPr>
          <p:cNvSpPr/>
          <p:nvPr/>
        </p:nvSpPr>
        <p:spPr>
          <a:xfrm>
            <a:off x="858563" y="3733049"/>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4</a:t>
            </a:r>
            <a:endPar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36" name="Rounded Rectangle 35">
            <a:hlinkClick r:id="rId10" action="ppaction://hlinksldjump"/>
          </p:cNvPr>
          <p:cNvSpPr/>
          <p:nvPr/>
        </p:nvSpPr>
        <p:spPr>
          <a:xfrm>
            <a:off x="2356480" y="3733049"/>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5</a:t>
            </a:r>
            <a:endPar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37" name="Rounded Rectangle 36">
            <a:hlinkClick r:id="rId11" action="ppaction://hlinksldjump"/>
          </p:cNvPr>
          <p:cNvSpPr/>
          <p:nvPr/>
        </p:nvSpPr>
        <p:spPr>
          <a:xfrm>
            <a:off x="3854396" y="3733049"/>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6</a:t>
            </a:r>
            <a:endPar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38" name="Rounded Rectangle 37">
            <a:hlinkClick r:id="" action="ppaction://noaction"/>
          </p:cNvPr>
          <p:cNvSpPr/>
          <p:nvPr/>
        </p:nvSpPr>
        <p:spPr>
          <a:xfrm>
            <a:off x="859321" y="5279123"/>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7</a:t>
            </a:r>
            <a:endPar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39" name="Rounded Rectangle 38">
            <a:hlinkClick r:id="" action="ppaction://noaction"/>
          </p:cNvPr>
          <p:cNvSpPr/>
          <p:nvPr/>
        </p:nvSpPr>
        <p:spPr>
          <a:xfrm>
            <a:off x="2357239" y="5279123"/>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8</a:t>
            </a:r>
            <a:endPar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40" name="Rounded Rectangle 39">
            <a:hlinkClick r:id="" action="ppaction://noaction"/>
          </p:cNvPr>
          <p:cNvSpPr/>
          <p:nvPr/>
        </p:nvSpPr>
        <p:spPr>
          <a:xfrm>
            <a:off x="3855155" y="5279123"/>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9</a:t>
            </a:r>
            <a:endPar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41" name="Rectangle 40"/>
          <p:cNvSpPr/>
          <p:nvPr/>
        </p:nvSpPr>
        <p:spPr>
          <a:xfrm>
            <a:off x="440803" y="95112"/>
            <a:ext cx="5045164" cy="1938992"/>
          </a:xfrm>
          <a:prstGeom prst="rect">
            <a:avLst/>
          </a:prstGeom>
          <a:noFill/>
        </p:spPr>
        <p:txBody>
          <a:bodyPr wrap="none" lIns="91440" tIns="45720" rIns="91440" bIns="45720">
            <a:spAutoFit/>
          </a:bodyPr>
          <a:lstStyle/>
          <a:p>
            <a:pPr algn="ctr" defTabSz="914377">
              <a:defRPr/>
            </a:pPr>
            <a:r>
              <a:rPr lang="en-US" sz="6000" b="1" dirty="0">
                <a:ln w="6600">
                  <a:solidFill>
                    <a:srgbClr val="ED7D31"/>
                  </a:solidFill>
                  <a:prstDash val="solid"/>
                </a:ln>
                <a:solidFill>
                  <a:srgbClr val="C0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VÒNG QUAY </a:t>
            </a:r>
          </a:p>
          <a:p>
            <a:pPr algn="ctr" defTabSz="914377">
              <a:defRPr/>
            </a:pPr>
            <a:r>
              <a:rPr lang="en-US" sz="6000" b="1" dirty="0">
                <a:ln w="6600">
                  <a:solidFill>
                    <a:srgbClr val="ED7D31"/>
                  </a:solidFill>
                  <a:prstDash val="solid"/>
                </a:ln>
                <a:solidFill>
                  <a:srgbClr val="C0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VĂN HỌC</a:t>
            </a:r>
          </a:p>
        </p:txBody>
      </p:sp>
      <p:pic>
        <p:nvPicPr>
          <p:cNvPr id="44" name="Picture 43"/>
          <p:cNvPicPr>
            <a:picLocks noChangeAspect="1"/>
          </p:cNvPicPr>
          <p:nvPr/>
        </p:nvPicPr>
        <p:blipFill>
          <a:blip r:embed="rId12"/>
          <a:stretch>
            <a:fillRect/>
          </a:stretch>
        </p:blipFill>
        <p:spPr>
          <a:xfrm>
            <a:off x="724807" y="845531"/>
            <a:ext cx="495300" cy="438151"/>
          </a:xfrm>
          <a:prstGeom prst="rect">
            <a:avLst/>
          </a:prstGeom>
        </p:spPr>
      </p:pic>
      <p:pic>
        <p:nvPicPr>
          <p:cNvPr id="45" name="Picture 44"/>
          <p:cNvPicPr>
            <a:picLocks noChangeAspect="1"/>
          </p:cNvPicPr>
          <p:nvPr/>
        </p:nvPicPr>
        <p:blipFill>
          <a:blip r:embed="rId12"/>
          <a:stretch>
            <a:fillRect/>
          </a:stretch>
        </p:blipFill>
        <p:spPr>
          <a:xfrm>
            <a:off x="2829739" y="1207473"/>
            <a:ext cx="495300" cy="438151"/>
          </a:xfrm>
          <a:prstGeom prst="rect">
            <a:avLst/>
          </a:prstGeom>
        </p:spPr>
      </p:pic>
      <p:pic>
        <p:nvPicPr>
          <p:cNvPr id="46" name="Picture 45"/>
          <p:cNvPicPr>
            <a:picLocks noChangeAspect="1"/>
          </p:cNvPicPr>
          <p:nvPr/>
        </p:nvPicPr>
        <p:blipFill>
          <a:blip r:embed="rId12"/>
          <a:stretch>
            <a:fillRect/>
          </a:stretch>
        </p:blipFill>
        <p:spPr>
          <a:xfrm>
            <a:off x="4919151" y="680278"/>
            <a:ext cx="495300" cy="438151"/>
          </a:xfrm>
          <a:prstGeom prst="rect">
            <a:avLst/>
          </a:prstGeom>
        </p:spPr>
      </p:pic>
      <p:pic>
        <p:nvPicPr>
          <p:cNvPr id="47" name="Picture 46"/>
          <p:cNvPicPr>
            <a:picLocks noChangeAspect="1"/>
          </p:cNvPicPr>
          <p:nvPr/>
        </p:nvPicPr>
        <p:blipFill>
          <a:blip r:embed="rId13"/>
          <a:stretch>
            <a:fillRect/>
          </a:stretch>
        </p:blipFill>
        <p:spPr>
          <a:xfrm>
            <a:off x="10121984" y="30651"/>
            <a:ext cx="1807253" cy="1395896"/>
          </a:xfrm>
          <a:prstGeom prst="rect">
            <a:avLst/>
          </a:prstGeom>
        </p:spPr>
      </p:pic>
      <p:pic>
        <p:nvPicPr>
          <p:cNvPr id="2" name="Picture 1"/>
          <p:cNvPicPr>
            <a:picLocks noChangeAspect="1"/>
          </p:cNvPicPr>
          <p:nvPr/>
        </p:nvPicPr>
        <p:blipFill>
          <a:blip r:embed="rId14"/>
          <a:stretch>
            <a:fillRect/>
          </a:stretch>
        </p:blipFill>
        <p:spPr>
          <a:xfrm>
            <a:off x="7646194" y="2667804"/>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61" name="Isosceles Triangle 60"/>
          <p:cNvSpPr/>
          <p:nvPr/>
        </p:nvSpPr>
        <p:spPr>
          <a:xfrm rot="16200000">
            <a:off x="10840538" y="2330647"/>
            <a:ext cx="605716" cy="1320071"/>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24" name="Heart 23">
            <a:hlinkClick r:id="" action="ppaction://noaction"/>
          </p:cNvPr>
          <p:cNvSpPr/>
          <p:nvPr/>
        </p:nvSpPr>
        <p:spPr>
          <a:xfrm rot="5400000">
            <a:off x="11393301" y="2568853"/>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pic>
        <p:nvPicPr>
          <p:cNvPr id="62" name="Picture 61"/>
          <p:cNvPicPr>
            <a:picLocks noChangeAspect="1"/>
          </p:cNvPicPr>
          <p:nvPr/>
        </p:nvPicPr>
        <p:blipFill>
          <a:blip r:embed="rId14"/>
          <a:stretch>
            <a:fillRect/>
          </a:stretch>
        </p:blipFill>
        <p:spPr>
          <a:xfrm>
            <a:off x="6258973" y="5732248"/>
            <a:ext cx="1249411" cy="1065672"/>
          </a:xfrm>
          <a:prstGeom prst="rect">
            <a:avLst/>
          </a:prstGeom>
        </p:spPr>
      </p:pic>
      <p:sp>
        <p:nvSpPr>
          <p:cNvPr id="6" name="Rounded Rectangle 5"/>
          <p:cNvSpPr/>
          <p:nvPr/>
        </p:nvSpPr>
        <p:spPr>
          <a:xfrm>
            <a:off x="6014662"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a:solidFill>
                  <a:prstClr val="white"/>
                </a:solidFill>
                <a:latin typeface="Times New Roman" panose="02020603050405020304" pitchFamily="18" charset="0"/>
                <a:cs typeface="Times New Roman" panose="02020603050405020304" pitchFamily="18" charset="0"/>
                <a:sym typeface="Arial" panose="020B0604020202020204"/>
              </a:rPr>
              <a:t>STOP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par>
                    <p:cTn id="151" fill="hold">
                      <p:stCondLst>
                        <p:cond delay="indefinite"/>
                      </p:stCondLst>
                      <p:childTnLst>
                        <p:par>
                          <p:cTn id="152" fill="hold">
                            <p:stCondLst>
                              <p:cond delay="0"/>
                            </p:stCondLst>
                            <p:childTnLst>
                              <p:par>
                                <p:cTn id="153" presetID="45" presetClass="entr" presetSubtype="0" fill="hold" nodeType="clickEffect">
                                  <p:stCondLst>
                                    <p:cond delay="0"/>
                                  </p:stCondLst>
                                  <p:childTnLst>
                                    <p:set>
                                      <p:cBhvr>
                                        <p:cTn id="154" dur="1" fill="hold">
                                          <p:stCondLst>
                                            <p:cond delay="0"/>
                                          </p:stCondLst>
                                        </p:cTn>
                                        <p:tgtEl>
                                          <p:spTgt spid="41">
                                            <p:txEl>
                                              <p:pRg st="0" end="0"/>
                                            </p:txEl>
                                          </p:spTgt>
                                        </p:tgtEl>
                                        <p:attrNameLst>
                                          <p:attrName>style.visibility</p:attrName>
                                        </p:attrNameLst>
                                      </p:cBhvr>
                                      <p:to>
                                        <p:strVal val="visible"/>
                                      </p:to>
                                    </p:set>
                                    <p:animEffect transition="in" filter="fade">
                                      <p:cBhvr>
                                        <p:cTn id="155" dur="2000"/>
                                        <p:tgtEl>
                                          <p:spTgt spid="41">
                                            <p:txEl>
                                              <p:pRg st="0" end="0"/>
                                            </p:txEl>
                                          </p:spTgt>
                                        </p:tgtEl>
                                      </p:cBhvr>
                                    </p:animEffect>
                                    <p:anim calcmode="lin" valueType="num">
                                      <p:cBhvr>
                                        <p:cTn id="156" dur="2000" fill="hold"/>
                                        <p:tgtEl>
                                          <p:spTgt spid="41">
                                            <p:txEl>
                                              <p:pRg st="0" end="0"/>
                                            </p:txEl>
                                          </p:spTgt>
                                        </p:tgtEl>
                                        <p:attrNameLst>
                                          <p:attrName>ppt_w</p:attrName>
                                        </p:attrNameLst>
                                      </p:cBhvr>
                                      <p:tavLst>
                                        <p:tav tm="0" fmla="#ppt_w*sin(2.5*pi*$)">
                                          <p:val>
                                            <p:fltVal val="0"/>
                                          </p:val>
                                        </p:tav>
                                        <p:tav tm="100000">
                                          <p:val>
                                            <p:fltVal val="1"/>
                                          </p:val>
                                        </p:tav>
                                      </p:tavLst>
                                    </p:anim>
                                    <p:anim calcmode="lin" valueType="num">
                                      <p:cBhvr>
                                        <p:cTn id="157" dur="2000" fill="hold"/>
                                        <p:tgtEl>
                                          <p:spTgt spid="41">
                                            <p:txEl>
                                              <p:pRg st="0" end="0"/>
                                            </p:txEl>
                                          </p:spTgt>
                                        </p:tgtEl>
                                        <p:attrNameLst>
                                          <p:attrName>ppt_h</p:attrName>
                                        </p:attrNameLst>
                                      </p:cBhvr>
                                      <p:tavLst>
                                        <p:tav tm="0">
                                          <p:val>
                                            <p:strVal val="#ppt_h"/>
                                          </p:val>
                                        </p:tav>
                                        <p:tav tm="100000">
                                          <p:val>
                                            <p:strVal val="#ppt_h"/>
                                          </p:val>
                                        </p:tav>
                                      </p:tavLst>
                                    </p:anim>
                                  </p:childTnLst>
                                </p:cTn>
                              </p:par>
                              <p:par>
                                <p:cTn id="158" presetID="45" presetClass="entr" presetSubtype="0" fill="hold" nodeType="withEffect">
                                  <p:stCondLst>
                                    <p:cond delay="0"/>
                                  </p:stCondLst>
                                  <p:childTnLst>
                                    <p:set>
                                      <p:cBhvr>
                                        <p:cTn id="159" dur="1" fill="hold">
                                          <p:stCondLst>
                                            <p:cond delay="0"/>
                                          </p:stCondLst>
                                        </p:cTn>
                                        <p:tgtEl>
                                          <p:spTgt spid="41">
                                            <p:txEl>
                                              <p:pRg st="1" end="1"/>
                                            </p:txEl>
                                          </p:spTgt>
                                        </p:tgtEl>
                                        <p:attrNameLst>
                                          <p:attrName>style.visibility</p:attrName>
                                        </p:attrNameLst>
                                      </p:cBhvr>
                                      <p:to>
                                        <p:strVal val="visible"/>
                                      </p:to>
                                    </p:set>
                                    <p:animEffect transition="in" filter="fade">
                                      <p:cBhvr>
                                        <p:cTn id="160" dur="2000"/>
                                        <p:tgtEl>
                                          <p:spTgt spid="41">
                                            <p:txEl>
                                              <p:pRg st="1" end="1"/>
                                            </p:txEl>
                                          </p:spTgt>
                                        </p:tgtEl>
                                      </p:cBhvr>
                                    </p:animEffect>
                                    <p:anim calcmode="lin" valueType="num">
                                      <p:cBhvr>
                                        <p:cTn id="161" dur="2000" fill="hold"/>
                                        <p:tgtEl>
                                          <p:spTgt spid="41">
                                            <p:txEl>
                                              <p:pRg st="1" end="1"/>
                                            </p:txEl>
                                          </p:spTgt>
                                        </p:tgtEl>
                                        <p:attrNameLst>
                                          <p:attrName>ppt_w</p:attrName>
                                        </p:attrNameLst>
                                      </p:cBhvr>
                                      <p:tavLst>
                                        <p:tav tm="0" fmla="#ppt_w*sin(2.5*pi*$)">
                                          <p:val>
                                            <p:fltVal val="0"/>
                                          </p:val>
                                        </p:tav>
                                        <p:tav tm="100000">
                                          <p:val>
                                            <p:fltVal val="1"/>
                                          </p:val>
                                        </p:tav>
                                      </p:tavLst>
                                    </p:anim>
                                    <p:anim calcmode="lin" valueType="num">
                                      <p:cBhvr>
                                        <p:cTn id="162" dur="2000" fill="hold"/>
                                        <p:tgtEl>
                                          <p:spTgt spid="4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3" restart="whenNotActive" fill="hold" evtFilter="cancelBubble" nodeType="interactiveSeq">
                <p:stCondLst>
                  <p:cond evt="onClick" delay="0">
                    <p:tgtEl>
                      <p:spTgt spid="25"/>
                    </p:tgtEl>
                  </p:cond>
                </p:stCondLst>
                <p:endSync evt="end" delay="0">
                  <p:rtn val="all"/>
                </p:endSync>
                <p:childTnLst>
                  <p:par>
                    <p:cTn id="164" fill="hold">
                      <p:stCondLst>
                        <p:cond delay="0"/>
                      </p:stCondLst>
                      <p:childTnLst>
                        <p:par>
                          <p:cTn id="165" fill="hold">
                            <p:stCondLst>
                              <p:cond delay="0"/>
                            </p:stCondLst>
                            <p:childTnLst>
                              <p:par>
                                <p:cTn id="166" presetID="8" presetClass="emph" presetSubtype="0" repeatCount="indefinite" fill="hold" nodeType="clickEffect">
                                  <p:stCondLst>
                                    <p:cond delay="0"/>
                                  </p:stCondLst>
                                  <p:endCondLst>
                                    <p:cond evt="onNext" delay="0">
                                      <p:tgtEl>
                                        <p:sldTgt/>
                                      </p:tgtEl>
                                    </p:cond>
                                  </p:endCondLst>
                                  <p:childTnLst>
                                    <p:animRot by="21600000">
                                      <p:cBhvr>
                                        <p:cTn id="167" dur="500" fill="hold"/>
                                        <p:tgtEl>
                                          <p:spTgt spid="22"/>
                                        </p:tgtEl>
                                        <p:attrNameLst>
                                          <p:attrName>r</p:attrName>
                                        </p:attrNameLst>
                                      </p:cBhvr>
                                    </p:animRot>
                                  </p:childTnLst>
                                </p:cTn>
                              </p:par>
                              <p:par>
                                <p:cTn id="168" presetID="1" presetClass="mediacall" presetSubtype="0" fill="hold" nodeType="withEffect">
                                  <p:stCondLst>
                                    <p:cond delay="0"/>
                                  </p:stCondLst>
                                  <p:childTnLst>
                                    <p:cmd type="call" cmd="playFrom(0.0)">
                                      <p:cBhvr>
                                        <p:cTn id="169" dur="30406" fill="hold"/>
                                        <p:tgtEl>
                                          <p:spTgt spid="3"/>
                                        </p:tgtEl>
                                      </p:cBhvr>
                                    </p:cmd>
                                  </p:childTnLst>
                                </p:cTn>
                              </p:par>
                            </p:childTnLst>
                          </p:cTn>
                        </p:par>
                      </p:childTnLst>
                    </p:cTn>
                  </p:par>
                </p:childTnLst>
              </p:cTn>
              <p:nextCondLst>
                <p:cond evt="onClick" delay="0">
                  <p:tgtEl>
                    <p:spTgt spid="25"/>
                  </p:tgtEl>
                </p:cond>
              </p:nextCondLst>
            </p:seq>
            <p:seq concurrent="1" nextAc="seek">
              <p:cTn id="170" restart="whenNotActive" fill="hold" evtFilter="cancelBubble" nodeType="interactiveSeq">
                <p:stCondLst>
                  <p:cond evt="onClick" delay="0">
                    <p:tgtEl>
                      <p:spTgt spid="26"/>
                    </p:tgtEl>
                  </p:cond>
                </p:stCondLst>
                <p:endSync evt="end" delay="0">
                  <p:rtn val="all"/>
                </p:endSync>
                <p:childTnLst>
                  <p:par>
                    <p:cTn id="171" fill="hold">
                      <p:stCondLst>
                        <p:cond delay="0"/>
                      </p:stCondLst>
                      <p:childTnLst>
                        <p:par>
                          <p:cTn id="172" fill="hold">
                            <p:stCondLst>
                              <p:cond delay="0"/>
                            </p:stCondLst>
                            <p:childTnLst>
                              <p:par>
                                <p:cTn id="173" presetID="1" presetClass="emph" presetSubtype="2" fill="hold" nodeType="clickEffect">
                                  <p:stCondLst>
                                    <p:cond delay="0"/>
                                  </p:stCondLst>
                                  <p:childTnLst>
                                    <p:animClr clrSpc="rgb" dir="cw">
                                      <p:cBhvr>
                                        <p:cTn id="174" dur="500" fill="hold"/>
                                        <p:tgtEl>
                                          <p:spTgt spid="26"/>
                                        </p:tgtEl>
                                        <p:attrNameLst>
                                          <p:attrName>fillcolor</p:attrName>
                                        </p:attrNameLst>
                                      </p:cBhvr>
                                      <p:to>
                                        <a:srgbClr val="000000"/>
                                      </p:to>
                                    </p:animClr>
                                    <p:set>
                                      <p:cBhvr>
                                        <p:cTn id="175" dur="500" fill="hold"/>
                                        <p:tgtEl>
                                          <p:spTgt spid="26"/>
                                        </p:tgtEl>
                                        <p:attrNameLst>
                                          <p:attrName>fill.type</p:attrName>
                                        </p:attrNameLst>
                                      </p:cBhvr>
                                      <p:to>
                                        <p:strVal val="solid"/>
                                      </p:to>
                                    </p:set>
                                    <p:set>
                                      <p:cBhvr>
                                        <p:cTn id="17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77" restart="whenNotActive" fill="hold" evtFilter="cancelBubble" nodeType="interactiveSeq">
                <p:stCondLst>
                  <p:cond evt="onClick" delay="0">
                    <p:tgtEl>
                      <p:spTgt spid="27"/>
                    </p:tgtEl>
                  </p:cond>
                </p:stCondLst>
                <p:endSync evt="end" delay="0">
                  <p:rtn val="all"/>
                </p:endSync>
                <p:childTnLst>
                  <p:par>
                    <p:cTn id="178" fill="hold">
                      <p:stCondLst>
                        <p:cond delay="0"/>
                      </p:stCondLst>
                      <p:childTnLst>
                        <p:par>
                          <p:cTn id="179" fill="hold">
                            <p:stCondLst>
                              <p:cond delay="0"/>
                            </p:stCondLst>
                            <p:childTnLst>
                              <p:par>
                                <p:cTn id="180" presetID="1" presetClass="emph" presetSubtype="2" fill="hold" nodeType="clickEffect">
                                  <p:stCondLst>
                                    <p:cond delay="0"/>
                                  </p:stCondLst>
                                  <p:childTnLst>
                                    <p:animClr clrSpc="rgb" dir="cw">
                                      <p:cBhvr>
                                        <p:cTn id="181" dur="500" fill="hold"/>
                                        <p:tgtEl>
                                          <p:spTgt spid="27"/>
                                        </p:tgtEl>
                                        <p:attrNameLst>
                                          <p:attrName>fillcolor</p:attrName>
                                        </p:attrNameLst>
                                      </p:cBhvr>
                                      <p:to>
                                        <a:srgbClr val="000000"/>
                                      </p:to>
                                    </p:animClr>
                                    <p:set>
                                      <p:cBhvr>
                                        <p:cTn id="182" dur="500" fill="hold"/>
                                        <p:tgtEl>
                                          <p:spTgt spid="27"/>
                                        </p:tgtEl>
                                        <p:attrNameLst>
                                          <p:attrName>fill.type</p:attrName>
                                        </p:attrNameLst>
                                      </p:cBhvr>
                                      <p:to>
                                        <p:strVal val="solid"/>
                                      </p:to>
                                    </p:set>
                                    <p:set>
                                      <p:cBhvr>
                                        <p:cTn id="18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84" restart="whenNotActive" fill="hold" evtFilter="cancelBubble" nodeType="interactiveSeq">
                <p:stCondLst>
                  <p:cond evt="onClick" delay="0">
                    <p:tgtEl>
                      <p:spTgt spid="28"/>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fill="hold" nodeType="clickEffect">
                                  <p:stCondLst>
                                    <p:cond delay="0"/>
                                  </p:stCondLst>
                                  <p:childTnLst>
                                    <p:animClr clrSpc="rgb" dir="cw">
                                      <p:cBhvr>
                                        <p:cTn id="188" dur="500" fill="hold"/>
                                        <p:tgtEl>
                                          <p:spTgt spid="28"/>
                                        </p:tgtEl>
                                        <p:attrNameLst>
                                          <p:attrName>fillcolor</p:attrName>
                                        </p:attrNameLst>
                                      </p:cBhvr>
                                      <p:to>
                                        <a:srgbClr val="000000"/>
                                      </p:to>
                                    </p:animClr>
                                    <p:set>
                                      <p:cBhvr>
                                        <p:cTn id="189" dur="500" fill="hold"/>
                                        <p:tgtEl>
                                          <p:spTgt spid="28"/>
                                        </p:tgtEl>
                                        <p:attrNameLst>
                                          <p:attrName>fill.type</p:attrName>
                                        </p:attrNameLst>
                                      </p:cBhvr>
                                      <p:to>
                                        <p:strVal val="solid"/>
                                      </p:to>
                                    </p:set>
                                    <p:set>
                                      <p:cBhvr>
                                        <p:cTn id="19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91" restart="whenNotActive" fill="hold" evtFilter="cancelBubble" nodeType="interactiveSeq">
                <p:stCondLst>
                  <p:cond evt="onClick" delay="0">
                    <p:tgtEl>
                      <p:spTgt spid="35"/>
                    </p:tgtEl>
                  </p:cond>
                </p:stCondLst>
                <p:endSync evt="end" delay="0">
                  <p:rtn val="all"/>
                </p:endSync>
                <p:childTnLst>
                  <p:par>
                    <p:cTn id="192" fill="hold">
                      <p:stCondLst>
                        <p:cond delay="0"/>
                      </p:stCondLst>
                      <p:childTnLst>
                        <p:par>
                          <p:cTn id="193" fill="hold">
                            <p:stCondLst>
                              <p:cond delay="0"/>
                            </p:stCondLst>
                            <p:childTnLst>
                              <p:par>
                                <p:cTn id="194" presetID="1" presetClass="emph" presetSubtype="2" fill="hold" nodeType="clickEffect">
                                  <p:stCondLst>
                                    <p:cond delay="0"/>
                                  </p:stCondLst>
                                  <p:childTnLst>
                                    <p:animClr clrSpc="rgb" dir="cw">
                                      <p:cBhvr>
                                        <p:cTn id="195" dur="500" fill="hold"/>
                                        <p:tgtEl>
                                          <p:spTgt spid="35"/>
                                        </p:tgtEl>
                                        <p:attrNameLst>
                                          <p:attrName>fillcolor</p:attrName>
                                        </p:attrNameLst>
                                      </p:cBhvr>
                                      <p:to>
                                        <a:srgbClr val="000000"/>
                                      </p:to>
                                    </p:animClr>
                                    <p:set>
                                      <p:cBhvr>
                                        <p:cTn id="196" dur="500" fill="hold"/>
                                        <p:tgtEl>
                                          <p:spTgt spid="35"/>
                                        </p:tgtEl>
                                        <p:attrNameLst>
                                          <p:attrName>fill.type</p:attrName>
                                        </p:attrNameLst>
                                      </p:cBhvr>
                                      <p:to>
                                        <p:strVal val="solid"/>
                                      </p:to>
                                    </p:set>
                                    <p:set>
                                      <p:cBhvr>
                                        <p:cTn id="19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98" restart="whenNotActive" fill="hold" evtFilter="cancelBubble" nodeType="interactiveSeq">
                <p:stCondLst>
                  <p:cond evt="onClick" delay="0">
                    <p:tgtEl>
                      <p:spTgt spid="36"/>
                    </p:tgtEl>
                  </p:cond>
                </p:stCondLst>
                <p:endSync evt="end" delay="0">
                  <p:rtn val="all"/>
                </p:endSync>
                <p:childTnLst>
                  <p:par>
                    <p:cTn id="199" fill="hold">
                      <p:stCondLst>
                        <p:cond delay="0"/>
                      </p:stCondLst>
                      <p:childTnLst>
                        <p:par>
                          <p:cTn id="200" fill="hold">
                            <p:stCondLst>
                              <p:cond delay="0"/>
                            </p:stCondLst>
                            <p:childTnLst>
                              <p:par>
                                <p:cTn id="201" presetID="1" presetClass="emph" presetSubtype="2" fill="hold" nodeType="clickEffect">
                                  <p:stCondLst>
                                    <p:cond delay="0"/>
                                  </p:stCondLst>
                                  <p:childTnLst>
                                    <p:animClr clrSpc="rgb" dir="cw">
                                      <p:cBhvr>
                                        <p:cTn id="202" dur="500" fill="hold"/>
                                        <p:tgtEl>
                                          <p:spTgt spid="36"/>
                                        </p:tgtEl>
                                        <p:attrNameLst>
                                          <p:attrName>fillcolor</p:attrName>
                                        </p:attrNameLst>
                                      </p:cBhvr>
                                      <p:to>
                                        <a:srgbClr val="000000"/>
                                      </p:to>
                                    </p:animClr>
                                    <p:set>
                                      <p:cBhvr>
                                        <p:cTn id="203" dur="500" fill="hold"/>
                                        <p:tgtEl>
                                          <p:spTgt spid="36"/>
                                        </p:tgtEl>
                                        <p:attrNameLst>
                                          <p:attrName>fill.type</p:attrName>
                                        </p:attrNameLst>
                                      </p:cBhvr>
                                      <p:to>
                                        <p:strVal val="solid"/>
                                      </p:to>
                                    </p:set>
                                    <p:set>
                                      <p:cBhvr>
                                        <p:cTn id="20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205" restart="whenNotActive" fill="hold" evtFilter="cancelBubble" nodeType="interactiveSeq">
                <p:stCondLst>
                  <p:cond evt="onClick" delay="0">
                    <p:tgtEl>
                      <p:spTgt spid="37"/>
                    </p:tgtEl>
                  </p:cond>
                </p:stCondLst>
                <p:endSync evt="end" delay="0">
                  <p:rtn val="all"/>
                </p:endSync>
                <p:childTnLst>
                  <p:par>
                    <p:cTn id="206" fill="hold">
                      <p:stCondLst>
                        <p:cond delay="0"/>
                      </p:stCondLst>
                      <p:childTnLst>
                        <p:par>
                          <p:cTn id="207" fill="hold">
                            <p:stCondLst>
                              <p:cond delay="0"/>
                            </p:stCondLst>
                            <p:childTnLst>
                              <p:par>
                                <p:cTn id="208" presetID="1" presetClass="emph" presetSubtype="2" fill="hold" nodeType="clickEffect">
                                  <p:stCondLst>
                                    <p:cond delay="0"/>
                                  </p:stCondLst>
                                  <p:childTnLst>
                                    <p:animClr clrSpc="rgb" dir="cw">
                                      <p:cBhvr>
                                        <p:cTn id="209" dur="500" fill="hold"/>
                                        <p:tgtEl>
                                          <p:spTgt spid="37"/>
                                        </p:tgtEl>
                                        <p:attrNameLst>
                                          <p:attrName>fillcolor</p:attrName>
                                        </p:attrNameLst>
                                      </p:cBhvr>
                                      <p:to>
                                        <a:srgbClr val="000000"/>
                                      </p:to>
                                    </p:animClr>
                                    <p:set>
                                      <p:cBhvr>
                                        <p:cTn id="210" dur="500" fill="hold"/>
                                        <p:tgtEl>
                                          <p:spTgt spid="37"/>
                                        </p:tgtEl>
                                        <p:attrNameLst>
                                          <p:attrName>fill.type</p:attrName>
                                        </p:attrNameLst>
                                      </p:cBhvr>
                                      <p:to>
                                        <p:strVal val="solid"/>
                                      </p:to>
                                    </p:set>
                                    <p:set>
                                      <p:cBhvr>
                                        <p:cTn id="211"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12" restart="whenNotActive" fill="hold" evtFilter="cancelBubble" nodeType="interactiveSeq">
                <p:stCondLst>
                  <p:cond evt="onClick" delay="0">
                    <p:tgtEl>
                      <p:spTgt spid="38"/>
                    </p:tgtEl>
                  </p:cond>
                </p:stCondLst>
                <p:endSync evt="end" delay="0">
                  <p:rtn val="all"/>
                </p:endSync>
                <p:childTnLst>
                  <p:par>
                    <p:cTn id="213" fill="hold">
                      <p:stCondLst>
                        <p:cond delay="0"/>
                      </p:stCondLst>
                      <p:childTnLst>
                        <p:par>
                          <p:cTn id="214" fill="hold">
                            <p:stCondLst>
                              <p:cond delay="0"/>
                            </p:stCondLst>
                            <p:childTnLst>
                              <p:par>
                                <p:cTn id="215" presetID="1" presetClass="emph" presetSubtype="2" fill="hold" nodeType="clickEffect">
                                  <p:stCondLst>
                                    <p:cond delay="0"/>
                                  </p:stCondLst>
                                  <p:childTnLst>
                                    <p:animClr clrSpc="rgb" dir="cw">
                                      <p:cBhvr>
                                        <p:cTn id="216" dur="500" fill="hold"/>
                                        <p:tgtEl>
                                          <p:spTgt spid="38"/>
                                        </p:tgtEl>
                                        <p:attrNameLst>
                                          <p:attrName>fillcolor</p:attrName>
                                        </p:attrNameLst>
                                      </p:cBhvr>
                                      <p:to>
                                        <a:srgbClr val="000000"/>
                                      </p:to>
                                    </p:animClr>
                                    <p:set>
                                      <p:cBhvr>
                                        <p:cTn id="217" dur="500" fill="hold"/>
                                        <p:tgtEl>
                                          <p:spTgt spid="38"/>
                                        </p:tgtEl>
                                        <p:attrNameLst>
                                          <p:attrName>fill.type</p:attrName>
                                        </p:attrNameLst>
                                      </p:cBhvr>
                                      <p:to>
                                        <p:strVal val="solid"/>
                                      </p:to>
                                    </p:set>
                                    <p:set>
                                      <p:cBhvr>
                                        <p:cTn id="218"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19" restart="whenNotActive" fill="hold" evtFilter="cancelBubble" nodeType="interactiveSeq">
                <p:stCondLst>
                  <p:cond evt="onClick" delay="0">
                    <p:tgtEl>
                      <p:spTgt spid="39"/>
                    </p:tgtEl>
                  </p:cond>
                </p:stCondLst>
                <p:endSync evt="end" delay="0">
                  <p:rtn val="all"/>
                </p:endSync>
                <p:childTnLst>
                  <p:par>
                    <p:cTn id="220" fill="hold">
                      <p:stCondLst>
                        <p:cond delay="0"/>
                      </p:stCondLst>
                      <p:childTnLst>
                        <p:par>
                          <p:cTn id="221" fill="hold">
                            <p:stCondLst>
                              <p:cond delay="0"/>
                            </p:stCondLst>
                            <p:childTnLst>
                              <p:par>
                                <p:cTn id="222" presetID="1" presetClass="emph" presetSubtype="2" fill="hold" nodeType="clickEffect">
                                  <p:stCondLst>
                                    <p:cond delay="0"/>
                                  </p:stCondLst>
                                  <p:childTnLst>
                                    <p:animClr clrSpc="rgb" dir="cw">
                                      <p:cBhvr>
                                        <p:cTn id="223" dur="500" fill="hold"/>
                                        <p:tgtEl>
                                          <p:spTgt spid="39"/>
                                        </p:tgtEl>
                                        <p:attrNameLst>
                                          <p:attrName>fillcolor</p:attrName>
                                        </p:attrNameLst>
                                      </p:cBhvr>
                                      <p:to>
                                        <a:srgbClr val="000000"/>
                                      </p:to>
                                    </p:animClr>
                                    <p:set>
                                      <p:cBhvr>
                                        <p:cTn id="224" dur="500" fill="hold"/>
                                        <p:tgtEl>
                                          <p:spTgt spid="39"/>
                                        </p:tgtEl>
                                        <p:attrNameLst>
                                          <p:attrName>fill.type</p:attrName>
                                        </p:attrNameLst>
                                      </p:cBhvr>
                                      <p:to>
                                        <p:strVal val="solid"/>
                                      </p:to>
                                    </p:set>
                                    <p:set>
                                      <p:cBhvr>
                                        <p:cTn id="225"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26" restart="whenNotActive" fill="hold" evtFilter="cancelBubble" nodeType="interactiveSeq">
                <p:stCondLst>
                  <p:cond evt="onClick" delay="0">
                    <p:tgtEl>
                      <p:spTgt spid="40"/>
                    </p:tgtEl>
                  </p:cond>
                </p:stCondLst>
                <p:endSync evt="end" delay="0">
                  <p:rtn val="all"/>
                </p:endSync>
                <p:childTnLst>
                  <p:par>
                    <p:cTn id="227" fill="hold">
                      <p:stCondLst>
                        <p:cond delay="0"/>
                      </p:stCondLst>
                      <p:childTnLst>
                        <p:par>
                          <p:cTn id="228" fill="hold">
                            <p:stCondLst>
                              <p:cond delay="0"/>
                            </p:stCondLst>
                            <p:childTnLst>
                              <p:par>
                                <p:cTn id="229" presetID="1" presetClass="emph" presetSubtype="2" fill="hold" nodeType="clickEffect">
                                  <p:stCondLst>
                                    <p:cond delay="0"/>
                                  </p:stCondLst>
                                  <p:childTnLst>
                                    <p:animClr clrSpc="rgb" dir="cw">
                                      <p:cBhvr>
                                        <p:cTn id="230" dur="500" fill="hold"/>
                                        <p:tgtEl>
                                          <p:spTgt spid="40"/>
                                        </p:tgtEl>
                                        <p:attrNameLst>
                                          <p:attrName>fillcolor</p:attrName>
                                        </p:attrNameLst>
                                      </p:cBhvr>
                                      <p:to>
                                        <a:srgbClr val="000000"/>
                                      </p:to>
                                    </p:animClr>
                                    <p:set>
                                      <p:cBhvr>
                                        <p:cTn id="231" dur="500" fill="hold"/>
                                        <p:tgtEl>
                                          <p:spTgt spid="40"/>
                                        </p:tgtEl>
                                        <p:attrNameLst>
                                          <p:attrName>fill.type</p:attrName>
                                        </p:attrNameLst>
                                      </p:cBhvr>
                                      <p:to>
                                        <p:strVal val="solid"/>
                                      </p:to>
                                    </p:set>
                                    <p:set>
                                      <p:cBhvr>
                                        <p:cTn id="232"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3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stretch>
            <a:fillRect/>
          </a:stretch>
        </p:blipFill>
        <p:spPr>
          <a:xfrm>
            <a:off x="0" y="1674"/>
            <a:ext cx="12192000" cy="6854653"/>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242596" y="199869"/>
            <a:ext cx="11560628" cy="167941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chemeClr val="tx1"/>
              </a:solidFill>
              <a:latin typeface="Times New Roman" panose="02020603050405020304" pitchFamily="18" charset="0"/>
              <a:cs typeface="Times New Roman" panose="02020603050405020304" pitchFamily="18" charset="0"/>
            </a:endParaRPr>
          </a:p>
          <a:p>
            <a:r>
              <a:rPr lang="vi-VN" sz="4400" b="1" dirty="0">
                <a:solidFill>
                  <a:schemeClr val="tx1"/>
                </a:solidFill>
                <a:latin typeface="+mj-lt"/>
              </a:rPr>
              <a:t>Câu 1. Phương thức biểu đạt chính của văn bản là:</a:t>
            </a:r>
          </a:p>
        </p:txBody>
      </p:sp>
      <p:sp>
        <p:nvSpPr>
          <p:cNvPr id="26" name="Rectangle 25"/>
          <p:cNvSpPr/>
          <p:nvPr/>
        </p:nvSpPr>
        <p:spPr>
          <a:xfrm>
            <a:off x="713271" y="244138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A. </a:t>
            </a:r>
            <a:r>
              <a:rPr lang="en-US" sz="3200" b="1" dirty="0" err="1">
                <a:solidFill>
                  <a:schemeClr val="tx1"/>
                </a:solidFill>
                <a:latin typeface="Times New Roman" panose="02020603050405020304" pitchFamily="18" charset="0"/>
                <a:cs typeface="Times New Roman" panose="02020603050405020304" pitchFamily="18" charset="0"/>
              </a:rPr>
              <a:t>Nghị</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luận</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1" name="Cloud 40"/>
          <p:cNvSpPr/>
          <p:nvPr/>
        </p:nvSpPr>
        <p:spPr>
          <a:xfrm>
            <a:off x="13235652" y="519454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5736300" y="2482716"/>
            <a:ext cx="5971739" cy="7751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713271" y="3395378"/>
            <a:ext cx="4906799" cy="8500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C. </a:t>
            </a:r>
            <a:r>
              <a:rPr lang="en-US" sz="3200" b="1" dirty="0" err="1">
                <a:solidFill>
                  <a:schemeClr val="tx1"/>
                </a:solidFill>
                <a:latin typeface="Times New Roman" panose="02020603050405020304" pitchFamily="18" charset="0"/>
                <a:cs typeface="Times New Roman" panose="02020603050405020304" pitchFamily="18" charset="0"/>
              </a:rPr>
              <a:t>Miêu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5736300" y="3365324"/>
            <a:ext cx="5971739" cy="8801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solidFill>
              <a:latin typeface="Times New Roman" panose="02020603050405020304" pitchFamily="18" charset="0"/>
              <a:cs typeface="Times New Roman" panose="02020603050405020304" pitchFamily="18" charset="0"/>
              <a:sym typeface="Arial" panose="020B0604020202020204"/>
            </a:endParaRPr>
          </a:p>
          <a:p>
            <a:endParaRPr lang="vi-VN" sz="3200" b="1" dirty="0">
              <a:solidFill>
                <a:schemeClr val="tx1"/>
              </a:solidFill>
              <a:latin typeface="Times New Roman" panose="02020603050405020304" pitchFamily="18" charset="0"/>
              <a:cs typeface="Times New Roman" panose="02020603050405020304" pitchFamily="18" charset="0"/>
            </a:endParaRPr>
          </a:p>
          <a:p>
            <a:r>
              <a:rPr lang="en-US" sz="3200" b="1" dirty="0">
                <a:solidFill>
                  <a:schemeClr val="tx1"/>
                </a:solidFill>
                <a:latin typeface="Times New Roman" panose="02020603050405020304" pitchFamily="18" charset="0"/>
                <a:cs typeface="Times New Roman" panose="02020603050405020304" pitchFamily="18" charset="0"/>
              </a:rPr>
              <a:t>D. </a:t>
            </a:r>
            <a:r>
              <a:rPr lang="en-US" sz="3200" b="1" dirty="0" err="1">
                <a:solidFill>
                  <a:schemeClr val="tx1"/>
                </a:solidFill>
                <a:latin typeface="Times New Roman" panose="02020603050405020304" pitchFamily="18" charset="0"/>
                <a:cs typeface="Times New Roman" panose="02020603050405020304" pitchFamily="18" charset="0"/>
              </a:rPr>
              <a:t>Biểu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cảm</a:t>
            </a:r>
            <a:r>
              <a:rPr lang="en-US" sz="3200" b="1" dirty="0">
                <a:solidFill>
                  <a:schemeClr val="tx1"/>
                </a:solidFill>
                <a:latin typeface="Times New Roman" panose="02020603050405020304" pitchFamily="18" charset="0"/>
                <a:cs typeface="Times New Roman" panose="02020603050405020304" pitchFamily="18" charset="0"/>
              </a:rPr>
              <a:t>.</a:t>
            </a:r>
          </a:p>
          <a:p>
            <a:pPr defTabSz="1219170">
              <a:buClr>
                <a:srgbClr val="000000"/>
              </a:buClr>
              <a:defRPr/>
            </a:pPr>
            <a:endParaRPr lang="en-US" sz="3200" b="1" kern="0" dirty="0">
              <a:solidFill>
                <a:schemeClr val="tx1"/>
              </a:solidFill>
              <a:latin typeface="Times New Roman" panose="02020603050405020304" pitchFamily="18" charset="0"/>
              <a:cs typeface="Times New Roman" panose="02020603050405020304" pitchFamily="18" charset="0"/>
              <a:sym typeface="Arial" panose="020B0604020202020204"/>
            </a:endParaRPr>
          </a:p>
          <a:p>
            <a:pPr defTabSz="914377">
              <a:defRPr/>
            </a:pP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4347" y="2466864"/>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7666" y="3394155"/>
            <a:ext cx="732404" cy="64362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8890" y="3593048"/>
            <a:ext cx="804743" cy="643793"/>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17428" y="2647096"/>
            <a:ext cx="732592" cy="643793"/>
          </a:xfrm>
          <a:prstGeom prst="rect">
            <a:avLst/>
          </a:prstGeom>
        </p:spPr>
      </p:pic>
      <p:sp>
        <p:nvSpPr>
          <p:cNvPr id="18" name="Cloud 17">
            <a:hlinkClick r:id="rId11"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endParaRPr>
          </a:p>
        </p:txBody>
      </p:sp>
      <p:sp>
        <p:nvSpPr>
          <p:cNvPr id="17" name="TextBox 16"/>
          <p:cNvSpPr txBox="1"/>
          <p:nvPr/>
        </p:nvSpPr>
        <p:spPr>
          <a:xfrm>
            <a:off x="10375425"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14377">
              <a:defRPr/>
            </a:pPr>
            <a:endParaRPr lang="en-US"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40391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000" fill="hold"/>
                                        <p:tgtEl>
                                          <p:spTgt spid="11"/>
                                        </p:tgtEl>
                                        <p:attrNameLst>
                                          <p:attrName>r</p:attrName>
                                        </p:attrNameLst>
                                      </p:cBhvr>
                                    </p:animRot>
                                  </p:childTnLst>
                                </p:cTn>
                              </p:par>
                              <p:par>
                                <p:cTn id="32" presetID="2" presetClass="entr" presetSubtype="2" repeatCount="indefinite" fill="hold" grpId="0" nodeType="withEffect">
                                  <p:stCondLst>
                                    <p:cond delay="5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20000" fill="hold"/>
                                        <p:tgtEl>
                                          <p:spTgt spid="40"/>
                                        </p:tgtEl>
                                        <p:attrNameLst>
                                          <p:attrName>ppt_x</p:attrName>
                                        </p:attrNameLst>
                                      </p:cBhvr>
                                      <p:tavLst>
                                        <p:tav tm="0">
                                          <p:val>
                                            <p:strVal val="1+#ppt_w/2"/>
                                          </p:val>
                                        </p:tav>
                                        <p:tav tm="100000">
                                          <p:val>
                                            <p:strVal val="#ppt_x"/>
                                          </p:val>
                                        </p:tav>
                                      </p:tavLst>
                                    </p:anim>
                                    <p:anim calcmode="lin" valueType="num">
                                      <p:cBhvr additive="base">
                                        <p:cTn id="35" dur="20000" fill="hold"/>
                                        <p:tgtEl>
                                          <p:spTgt spid="40"/>
                                        </p:tgtEl>
                                        <p:attrNameLst>
                                          <p:attrName>ppt_y</p:attrName>
                                        </p:attrNameLst>
                                      </p:cBhvr>
                                      <p:tavLst>
                                        <p:tav tm="0">
                                          <p:val>
                                            <p:strVal val="#ppt_y"/>
                                          </p:val>
                                        </p:tav>
                                        <p:tav tm="100000">
                                          <p:val>
                                            <p:strVal val="#ppt_y"/>
                                          </p:val>
                                        </p:tav>
                                      </p:tavLst>
                                    </p:anim>
                                  </p:childTnLst>
                                </p:cTn>
                              </p:par>
                              <p:par>
                                <p:cTn id="36" presetID="2" presetClass="entr" presetSubtype="8" repeatCount="indefinite" fill="hold" grpId="0" nodeType="withEffect">
                                  <p:stCondLst>
                                    <p:cond delay="50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20000" fill="hold"/>
                                        <p:tgtEl>
                                          <p:spTgt spid="41"/>
                                        </p:tgtEl>
                                        <p:attrNameLst>
                                          <p:attrName>ppt_x</p:attrName>
                                        </p:attrNameLst>
                                      </p:cBhvr>
                                      <p:tavLst>
                                        <p:tav tm="0">
                                          <p:val>
                                            <p:strVal val="0-#ppt_w/2"/>
                                          </p:val>
                                        </p:tav>
                                        <p:tav tm="100000">
                                          <p:val>
                                            <p:strVal val="#ppt_x"/>
                                          </p:val>
                                        </p:tav>
                                      </p:tavLst>
                                    </p:anim>
                                    <p:anim calcmode="lin" valueType="num">
                                      <p:cBhvr additive="base">
                                        <p:cTn id="39"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6"/>
                                        </p:tgtEl>
                                        <p:attrNameLst>
                                          <p:attrName>fillcolor</p:attrName>
                                        </p:attrNameLst>
                                      </p:cBhvr>
                                      <p:to>
                                        <a:srgbClr val="FFF2CC"/>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strVal val="4*#ppt_w"/>
                                          </p:val>
                                        </p:tav>
                                        <p:tav tm="100000">
                                          <p:val>
                                            <p:strVal val="#ppt_w"/>
                                          </p:val>
                                        </p:tav>
                                      </p:tavLst>
                                    </p:anim>
                                    <p:anim calcmode="lin" valueType="num">
                                      <p:cBhvr>
                                        <p:cTn id="5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FFFF0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strVal val="4*#ppt_w"/>
                                          </p:val>
                                        </p:tav>
                                        <p:tav tm="100000">
                                          <p:val>
                                            <p:strVal val="#ppt_w"/>
                                          </p:val>
                                        </p:tav>
                                      </p:tavLst>
                                    </p:anim>
                                    <p:anim calcmode="lin" valueType="num">
                                      <p:cBhvr>
                                        <p:cTn id="6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FFFF0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Check mark.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00B05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376518" y="287637"/>
            <a:ext cx="11204145"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mj-lt"/>
              </a:rPr>
              <a:t>Câu 2. Hình ảnh nào không xuất hiện cùng cô gái trong bài thơ ?</a:t>
            </a:r>
          </a:p>
        </p:txBody>
      </p:sp>
      <p:sp>
        <p:nvSpPr>
          <p:cNvPr id="26" name="Rectangle 25"/>
          <p:cNvSpPr/>
          <p:nvPr/>
        </p:nvSpPr>
        <p:spPr>
          <a:xfrm>
            <a:off x="228601" y="1949347"/>
            <a:ext cx="5788420" cy="10984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600" b="1" dirty="0">
              <a:solidFill>
                <a:schemeClr val="tx1"/>
              </a:solidFill>
              <a:latin typeface="Times New Roman" panose="02020603050405020304" pitchFamily="18" charset="0"/>
              <a:cs typeface="Times New Roman" panose="02020603050405020304" pitchFamily="18" charset="0"/>
              <a:sym typeface="Arial" panose="020B0604020202020204"/>
            </a:endParaRPr>
          </a:p>
          <a:p>
            <a:endParaRPr lang="vi-VN" sz="3600" b="1" dirty="0">
              <a:solidFill>
                <a:schemeClr val="tx1"/>
              </a:solidFill>
              <a:latin typeface="Times New Roman" panose="02020603050405020304" pitchFamily="18" charset="0"/>
              <a:cs typeface="Times New Roman" panose="02020603050405020304" pitchFamily="18" charset="0"/>
            </a:endParaRPr>
          </a:p>
          <a:p>
            <a:r>
              <a:rPr lang="en-US" sz="3600" b="1" dirty="0">
                <a:solidFill>
                  <a:schemeClr val="tx1"/>
                </a:solidFill>
                <a:latin typeface="Times New Roman" panose="02020603050405020304" pitchFamily="18" charset="0"/>
                <a:cs typeface="Times New Roman" panose="02020603050405020304" pitchFamily="18" charset="0"/>
              </a:rPr>
              <a:t>A. </a:t>
            </a:r>
            <a:r>
              <a:rPr lang="en-US" sz="3600" b="1" dirty="0" err="1">
                <a:solidFill>
                  <a:schemeClr val="tx1"/>
                </a:solidFill>
                <a:latin typeface="Times New Roman" panose="02020603050405020304" pitchFamily="18" charset="0"/>
                <a:cs typeface="Times New Roman" panose="02020603050405020304" pitchFamily="18" charset="0"/>
              </a:rPr>
              <a:t>Khăn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quần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lĩnh</a:t>
            </a:r>
            <a:r>
              <a:rPr lang="en-US" sz="3600" b="1" dirty="0">
                <a:solidFill>
                  <a:schemeClr val="tx1"/>
                </a:solidFill>
                <a:latin typeface="Times New Roman" panose="02020603050405020304" pitchFamily="18" charset="0"/>
                <a:cs typeface="Times New Roman" panose="02020603050405020304" pitchFamily="18" charset="0"/>
              </a:rPr>
              <a:t>.</a:t>
            </a:r>
          </a:p>
          <a:p>
            <a:r>
              <a:rPr lang="en-US" sz="3600" b="1" dirty="0">
                <a:solidFill>
                  <a:schemeClr val="tx1"/>
                </a:solidFill>
                <a:latin typeface="Times New Roman" panose="02020603050405020304" pitchFamily="18" charset="0"/>
                <a:cs typeface="Times New Roman" panose="02020603050405020304" pitchFamily="18" charset="0"/>
              </a:rPr>
              <a:t> </a:t>
            </a:r>
          </a:p>
          <a:p>
            <a:pPr defTabSz="914377">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6130615" y="1949347"/>
            <a:ext cx="5450048" cy="11025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Times New Roman" panose="02020603050405020304" pitchFamily="18" charset="0"/>
                <a:cs typeface="Times New Roman" panose="02020603050405020304" pitchFamily="18" charset="0"/>
              </a:rPr>
              <a:t>B. </a:t>
            </a:r>
            <a:r>
              <a:rPr lang="en-US" sz="3600" b="1" dirty="0" err="1">
                <a:solidFill>
                  <a:schemeClr val="tx1"/>
                </a:solidFill>
                <a:latin typeface="Times New Roman" panose="02020603050405020304" pitchFamily="18" charset="0"/>
                <a:cs typeface="Times New Roman" panose="02020603050405020304" pitchFamily="18" charset="0"/>
              </a:rPr>
              <a:t>Chiếc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nón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quai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thao</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304497" y="3362092"/>
            <a:ext cx="571167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chemeClr val="tx1"/>
              </a:solidFill>
              <a:latin typeface="Times New Roman" panose="02020603050405020304" pitchFamily="18" charset="0"/>
              <a:cs typeface="Times New Roman" panose="02020603050405020304" pitchFamily="18" charset="0"/>
              <a:sym typeface="Arial" panose="020B0604020202020204"/>
            </a:endParaRPr>
          </a:p>
          <a:p>
            <a:pPr defTabSz="914377">
              <a:defRPr/>
            </a:pPr>
            <a:endParaRPr lang="en-US" sz="3200" b="1" dirty="0">
              <a:solidFill>
                <a:schemeClr val="tx1"/>
              </a:solidFill>
              <a:latin typeface="Times New Roman" panose="02020603050405020304" pitchFamily="18" charset="0"/>
              <a:cs typeface="Times New Roman" panose="02020603050405020304" pitchFamily="18" charset="0"/>
              <a:sym typeface="Arial" panose="020B0604020202020204"/>
            </a:endParaRPr>
          </a:p>
          <a:p>
            <a:pPr defTabSz="914377">
              <a:defRPr/>
            </a:pPr>
            <a:endParaRPr lang="vi-VN" sz="3600" b="1" dirty="0">
              <a:solidFill>
                <a:schemeClr val="tx1"/>
              </a:solidFill>
              <a:latin typeface="Times New Roman" panose="02020603050405020304" pitchFamily="18" charset="0"/>
              <a:cs typeface="Times New Roman" panose="02020603050405020304" pitchFamily="18" charset="0"/>
            </a:endParaRPr>
          </a:p>
          <a:p>
            <a:pPr defTabSz="914377">
              <a:defRPr/>
            </a:pPr>
            <a:r>
              <a:rPr lang="en-US" sz="3600" b="1" dirty="0">
                <a:solidFill>
                  <a:schemeClr val="tx1"/>
                </a:solidFill>
                <a:latin typeface="Times New Roman" panose="02020603050405020304" pitchFamily="18" charset="0"/>
                <a:cs typeface="Times New Roman" panose="02020603050405020304" pitchFamily="18" charset="0"/>
              </a:rPr>
              <a:t>C. </a:t>
            </a:r>
            <a:r>
              <a:rPr lang="en-US" sz="3600" b="1" dirty="0" err="1">
                <a:solidFill>
                  <a:schemeClr val="tx1"/>
                </a:solidFill>
                <a:latin typeface="Times New Roman" panose="02020603050405020304" pitchFamily="18" charset="0"/>
                <a:cs typeface="Times New Roman" panose="02020603050405020304" pitchFamily="18" charset="0"/>
              </a:rPr>
              <a:t>Cái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yếm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lụa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sồi</a:t>
            </a:r>
            <a:r>
              <a:rPr lang="en-US" sz="3600" b="1" dirty="0">
                <a:solidFill>
                  <a:schemeClr val="tx1"/>
                </a:solidFill>
                <a:latin typeface="Times New Roman" panose="02020603050405020304" pitchFamily="18" charset="0"/>
                <a:cs typeface="Times New Roman" panose="02020603050405020304" pitchFamily="18" charset="0"/>
              </a:rPr>
              <a:t>.</a:t>
            </a:r>
          </a:p>
          <a:p>
            <a:pPr defTabSz="914377">
              <a:defRPr/>
            </a:pPr>
            <a:br>
              <a:rPr lang="en-US" sz="3600" b="1" dirty="0">
                <a:solidFill>
                  <a:schemeClr val="tx1"/>
                </a:solidFill>
                <a:latin typeface="Times New Roman" panose="02020603050405020304" pitchFamily="18" charset="0"/>
                <a:cs typeface="Times New Roman" panose="02020603050405020304" pitchFamily="18" charset="0"/>
              </a:rPr>
            </a:br>
            <a:br>
              <a:rPr lang="vi-VN" sz="3600" b="1" kern="0" dirty="0">
                <a:solidFill>
                  <a:schemeClr val="tx1"/>
                </a:solidFill>
                <a:latin typeface="Times New Roman" panose="02020603050405020304" pitchFamily="18" charset="0"/>
                <a:cs typeface="Times New Roman" panose="02020603050405020304" pitchFamily="18" charset="0"/>
                <a:sym typeface="Arial" panose="020B0604020202020204"/>
              </a:rPr>
            </a:b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154072" y="3339938"/>
            <a:ext cx="5404833" cy="8370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600" b="1" dirty="0">
              <a:solidFill>
                <a:schemeClr val="tx1"/>
              </a:solidFill>
              <a:latin typeface="Times New Roman" panose="02020603050405020304" pitchFamily="18" charset="0"/>
              <a:cs typeface="Times New Roman" panose="02020603050405020304" pitchFamily="18" charset="0"/>
              <a:sym typeface="Arial" panose="020B0604020202020204"/>
            </a:endParaRPr>
          </a:p>
          <a:p>
            <a:pPr defTabSz="914377">
              <a:defRPr/>
            </a:pPr>
            <a:endParaRPr lang="en-US" sz="3600" b="1" dirty="0">
              <a:solidFill>
                <a:schemeClr val="tx1"/>
              </a:solidFill>
              <a:latin typeface="Times New Roman" panose="02020603050405020304" pitchFamily="18" charset="0"/>
              <a:cs typeface="Times New Roman" panose="02020603050405020304" pitchFamily="18" charset="0"/>
              <a:sym typeface="Arial" panose="020B0604020202020204"/>
            </a:endParaRPr>
          </a:p>
          <a:p>
            <a:endParaRPr lang="vi-VN" sz="3600" b="1" dirty="0">
              <a:solidFill>
                <a:schemeClr val="tx1"/>
              </a:solidFill>
              <a:latin typeface="Times New Roman" panose="02020603050405020304" pitchFamily="18" charset="0"/>
              <a:cs typeface="Times New Roman" panose="02020603050405020304" pitchFamily="18" charset="0"/>
            </a:endParaRPr>
          </a:p>
          <a:p>
            <a:r>
              <a:rPr lang="en-US" sz="3600" b="1" dirty="0">
                <a:solidFill>
                  <a:schemeClr val="tx1"/>
                </a:solidFill>
                <a:latin typeface="Times New Roman" panose="02020603050405020304" pitchFamily="18" charset="0"/>
                <a:cs typeface="Times New Roman" panose="02020603050405020304" pitchFamily="18" charset="0"/>
              </a:rPr>
              <a:t>D. </a:t>
            </a:r>
            <a:r>
              <a:rPr lang="en-US" sz="3600" b="1" dirty="0" err="1">
                <a:solidFill>
                  <a:schemeClr val="tx1"/>
                </a:solidFill>
                <a:latin typeface="Times New Roman" panose="02020603050405020304" pitchFamily="18" charset="0"/>
                <a:cs typeface="Times New Roman" panose="02020603050405020304" pitchFamily="18" charset="0"/>
              </a:rPr>
              <a:t>Áo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khuy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bấm</a:t>
            </a:r>
            <a:r>
              <a:rPr lang="en-US" sz="3600" b="1" dirty="0">
                <a:solidFill>
                  <a:schemeClr val="tx1"/>
                </a:solidFill>
                <a:latin typeface="Times New Roman" panose="02020603050405020304" pitchFamily="18" charset="0"/>
                <a:cs typeface="Times New Roman" panose="02020603050405020304" pitchFamily="18" charset="0"/>
              </a:rPr>
              <a:t>.</a:t>
            </a:r>
          </a:p>
          <a:p>
            <a:pPr lvl="0"/>
            <a:br>
              <a:rPr lang="en-US" sz="3600" b="1" dirty="0">
                <a:solidFill>
                  <a:schemeClr val="tx1"/>
                </a:solidFill>
                <a:latin typeface="Times New Roman" panose="02020603050405020304" pitchFamily="18" charset="0"/>
                <a:cs typeface="Times New Roman" panose="02020603050405020304" pitchFamily="18" charset="0"/>
              </a:rPr>
            </a:br>
            <a:endParaRPr lang="en-US" sz="3600" b="1" kern="0" dirty="0">
              <a:solidFill>
                <a:schemeClr val="tx1"/>
              </a:solidFill>
              <a:latin typeface="Times New Roman" panose="02020603050405020304" pitchFamily="18" charset="0"/>
              <a:cs typeface="Times New Roman" panose="02020603050405020304" pitchFamily="18" charset="0"/>
              <a:sym typeface="Arial" panose="020B0604020202020204"/>
            </a:endParaRPr>
          </a:p>
          <a:p>
            <a:pPr defTabSz="914377">
              <a:defRPr/>
            </a:pPr>
            <a:endParaRPr lang="vi-VN" sz="36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1636" y="3320616"/>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68338" y="3404848"/>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5920" y="2056022"/>
            <a:ext cx="804743" cy="643793"/>
          </a:xfrm>
          <a:prstGeom prst="rect">
            <a:avLst/>
          </a:prstGeom>
        </p:spPr>
      </p:pic>
      <p:sp>
        <p:nvSpPr>
          <p:cNvPr id="18" name="Cloud 17">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endParaRPr>
          </a:p>
        </p:txBody>
      </p:sp>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14377">
              <a:defRPr/>
            </a:pPr>
            <a:endParaRPr lang="en-US"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bldLvl="0" animBg="1"/>
      <p:bldP spid="4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6"/>
          <a:stretch>
            <a:fillRect/>
          </a:stretch>
        </p:blipFill>
        <p:spPr>
          <a:xfrm>
            <a:off x="0" y="1674"/>
            <a:ext cx="12192000" cy="6854653"/>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5250" y="199870"/>
            <a:ext cx="11830050" cy="247521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Câu 3. Tác dụng của biện pháp tu từ điệp ngữ trong đoạn thơ: </a:t>
            </a:r>
          </a:p>
          <a:p>
            <a:pPr algn="ctr"/>
            <a:r>
              <a:rPr lang="vi-VN" sz="3200" b="1" i="1" dirty="0">
                <a:solidFill>
                  <a:schemeClr val="tx1"/>
                </a:solidFill>
                <a:latin typeface="+mj-lt"/>
              </a:rPr>
              <a:t>Nào đâu cái yếm lụa sồi ?</a:t>
            </a:r>
            <a:endParaRPr lang="vi-VN" sz="3200" b="1" dirty="0">
              <a:solidFill>
                <a:schemeClr val="tx1"/>
              </a:solidFill>
              <a:latin typeface="+mj-lt"/>
            </a:endParaRPr>
          </a:p>
          <a:p>
            <a:pPr algn="ctr"/>
            <a:r>
              <a:rPr lang="vi-VN" sz="3200" b="1" i="1" dirty="0">
                <a:solidFill>
                  <a:schemeClr val="tx1"/>
                </a:solidFill>
                <a:latin typeface="+mj-lt"/>
              </a:rPr>
              <a:t>Cái dây lưng đũi nhuộm hồi sang xuân?</a:t>
            </a:r>
            <a:endParaRPr lang="vi-VN" sz="3200" b="1" dirty="0">
              <a:solidFill>
                <a:schemeClr val="tx1"/>
              </a:solidFill>
              <a:latin typeface="+mj-lt"/>
            </a:endParaRPr>
          </a:p>
          <a:p>
            <a:pPr algn="ctr"/>
            <a:r>
              <a:rPr lang="vi-VN" sz="3200" b="1" i="1" dirty="0">
                <a:solidFill>
                  <a:schemeClr val="tx1"/>
                </a:solidFill>
                <a:latin typeface="+mj-lt"/>
              </a:rPr>
              <a:t>Nào đâu cái áo tứ thân?</a:t>
            </a:r>
            <a:r>
              <a:rPr lang="vi-VN" sz="3200" b="1" dirty="0">
                <a:solidFill>
                  <a:schemeClr val="tx1"/>
                </a:solidFill>
                <a:latin typeface="+mj-lt"/>
              </a:rPr>
              <a:t> </a:t>
            </a:r>
          </a:p>
        </p:txBody>
      </p:sp>
      <p:sp>
        <p:nvSpPr>
          <p:cNvPr id="26" name="Rectangle 25"/>
          <p:cNvSpPr/>
          <p:nvPr/>
        </p:nvSpPr>
        <p:spPr>
          <a:xfrm>
            <a:off x="95250" y="2873285"/>
            <a:ext cx="5612057" cy="13060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A. Nhấn mạnh sự nuối tiếc, hụt hẫng của chàng trai trước sự thay đổi của cô gái</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6318644" y="2846708"/>
            <a:ext cx="5040720" cy="1332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800" b="1" dirty="0">
              <a:solidFill>
                <a:schemeClr val="tx1"/>
              </a:solidFill>
              <a:latin typeface="Times New Roman" panose="02020603050405020304" pitchFamily="18" charset="0"/>
              <a:cs typeface="Times New Roman" panose="02020603050405020304" pitchFamily="18" charset="0"/>
              <a:sym typeface="Arial" panose="020B0604020202020204"/>
            </a:endParaRPr>
          </a:p>
          <a:p>
            <a:pPr defTabSz="914377">
              <a:defRPr/>
            </a:pP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Nhấn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thay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gái</a:t>
            </a:r>
            <a:r>
              <a:rPr lang="en-US" sz="2800" b="1" dirty="0">
                <a:solidFill>
                  <a:schemeClr val="tx1"/>
                </a:solidFill>
                <a:latin typeface="Times New Roman" panose="02020603050405020304" pitchFamily="18" charset="0"/>
                <a:cs typeface="Times New Roman" panose="02020603050405020304" pitchFamily="18" charset="0"/>
              </a:rPr>
              <a:t>.</a:t>
            </a:r>
          </a:p>
          <a:p>
            <a:pPr defTabSz="914377">
              <a:defRPr/>
            </a:pPr>
            <a:br>
              <a:rPr lang="en-US" sz="2800" b="1" dirty="0">
                <a:solidFill>
                  <a:schemeClr val="tx1"/>
                </a:solidFill>
                <a:latin typeface="Times New Roman" panose="02020603050405020304" pitchFamily="18" charset="0"/>
                <a:cs typeface="Times New Roman" panose="02020603050405020304" pitchFamily="18" charset="0"/>
              </a:rPr>
            </a:br>
            <a:endParaRPr lang="vi-VN" sz="28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95250" y="4389296"/>
            <a:ext cx="5612057" cy="15352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800" b="1" dirty="0">
              <a:solidFill>
                <a:schemeClr val="tx1"/>
              </a:solidFill>
              <a:latin typeface="Times New Roman" panose="02020603050405020304" pitchFamily="18" charset="0"/>
              <a:cs typeface="Times New Roman" panose="02020603050405020304" pitchFamily="18" charset="0"/>
              <a:sym typeface="Arial" panose="020B0604020202020204"/>
            </a:endParaRPr>
          </a:p>
          <a:p>
            <a:pPr defTabSz="914377">
              <a:defRPr/>
            </a:pPr>
            <a:endParaRPr lang="en-US" sz="2800" b="1" dirty="0">
              <a:solidFill>
                <a:schemeClr val="tx1"/>
              </a:solidFill>
              <a:latin typeface="Times New Roman" panose="02020603050405020304" pitchFamily="18" charset="0"/>
              <a:cs typeface="Times New Roman" panose="02020603050405020304" pitchFamily="18" charset="0"/>
              <a:sym typeface="Arial" panose="020B0604020202020204"/>
            </a:endParaRPr>
          </a:p>
          <a:p>
            <a:r>
              <a:rPr lang="vi-VN" sz="2800" b="1" dirty="0">
                <a:solidFill>
                  <a:schemeClr val="tx1"/>
                </a:solidFill>
                <a:latin typeface="Times New Roman" panose="02020603050405020304" pitchFamily="18" charset="0"/>
                <a:cs typeface="Times New Roman" panose="02020603050405020304" pitchFamily="18" charset="0"/>
              </a:rPr>
              <a:t>C. Nhấn mạnh sự mất mát của chàng trai trước sự thay đổi của cô gái.</a:t>
            </a:r>
          </a:p>
          <a:p>
            <a:pPr defTabSz="914377">
              <a:defRPr/>
            </a:pPr>
            <a:br>
              <a:rPr lang="vi-VN" sz="2800" b="1" kern="0" dirty="0">
                <a:solidFill>
                  <a:schemeClr val="tx1"/>
                </a:solidFill>
                <a:latin typeface="Times New Roman" panose="02020603050405020304" pitchFamily="18" charset="0"/>
                <a:cs typeface="Times New Roman" panose="02020603050405020304" pitchFamily="18" charset="0"/>
                <a:sym typeface="Arial" panose="020B0604020202020204"/>
              </a:rPr>
            </a:br>
            <a:endParaRPr lang="vi-VN" sz="28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318645" y="4389296"/>
            <a:ext cx="5040720" cy="15352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Nhấn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nét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gái</a:t>
            </a:r>
            <a:r>
              <a:rPr lang="en-US" sz="2800" b="1" dirty="0">
                <a:solidFill>
                  <a:schemeClr val="tx1"/>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4822170" y="3412390"/>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836957" y="4452835"/>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9998" y="5184861"/>
            <a:ext cx="804743"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61979" y="3306931"/>
            <a:ext cx="804743" cy="707197"/>
          </a:xfrm>
          <a:prstGeom prst="rect">
            <a:avLst/>
          </a:prstGeom>
        </p:spPr>
      </p:pic>
      <p:sp>
        <p:nvSpPr>
          <p:cNvPr id="57" name="Cloud 56">
            <a:hlinkClick r:id="rId16" action="ppaction://hlinksldjump"/>
          </p:cNvPr>
          <p:cNvSpPr/>
          <p:nvPr/>
        </p:nvSpPr>
        <p:spPr>
          <a:xfrm>
            <a:off x="4916394" y="586002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endParaRPr>
          </a:p>
        </p:txBody>
      </p:sp>
      <p:sp>
        <p:nvSpPr>
          <p:cNvPr id="17" name="TextBox 16"/>
          <p:cNvSpPr txBox="1"/>
          <p:nvPr/>
        </p:nvSpPr>
        <p:spPr>
          <a:xfrm>
            <a:off x="10361979"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14377">
              <a:defRPr/>
            </a:pPr>
            <a:endParaRPr lang="en-US"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bldLvl="0" animBg="1"/>
      <p:bldP spid="40" grpId="0" animBg="1"/>
      <p:bldP spid="41" grpId="0" animBg="1"/>
      <p:bldP spid="42" grpId="0" animBg="1"/>
      <p:bldP spid="43" grpId="0" bldLvl="0" animBg="1"/>
      <p:bldP spid="4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stretch>
            <a:fillRect/>
          </a:stretch>
        </p:blipFill>
        <p:spPr>
          <a:xfrm>
            <a:off x="0" y="1674"/>
            <a:ext cx="12192000" cy="6854653"/>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116763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Câu 4. Ngôn ngữ của tác giả trong bài thơ là ngôn ngữ:      </a:t>
            </a:r>
          </a:p>
        </p:txBody>
      </p:sp>
      <p:sp>
        <p:nvSpPr>
          <p:cNvPr id="26" name="Rectangle 25"/>
          <p:cNvSpPr/>
          <p:nvPr/>
        </p:nvSpPr>
        <p:spPr>
          <a:xfrm>
            <a:off x="473116" y="1632908"/>
            <a:ext cx="5184384" cy="14255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schemeClr val="tx1"/>
                </a:solidFill>
                <a:latin typeface="Times New Roman" panose="02020603050405020304" pitchFamily="18" charset="0"/>
                <a:cs typeface="Times New Roman" panose="02020603050405020304" pitchFamily="18" charset="0"/>
              </a:rPr>
              <a:t>A. </a:t>
            </a:r>
            <a:r>
              <a:rPr lang="en-US" sz="3200" b="1" dirty="0" err="1">
                <a:solidFill>
                  <a:schemeClr val="tx1"/>
                </a:solidFill>
                <a:latin typeface="Times New Roman" panose="02020603050405020304" pitchFamily="18" charset="0"/>
                <a:cs typeface="Times New Roman" panose="02020603050405020304" pitchFamily="18" charset="0"/>
              </a:rPr>
              <a:t>Cổ</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kính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hiện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đại</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6130615" y="1632908"/>
            <a:ext cx="5861360" cy="1425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chemeClr val="tx1"/>
              </a:solidFill>
              <a:latin typeface="+mj-lt"/>
              <a:cs typeface="Times New Roman" panose="02020603050405020304" pitchFamily="18" charset="0"/>
              <a:sym typeface="Arial" panose="020B0604020202020204"/>
            </a:endParaRPr>
          </a:p>
          <a:p>
            <a:r>
              <a:rPr lang="vi-VN" sz="3200" b="1" dirty="0">
                <a:solidFill>
                  <a:schemeClr val="tx1"/>
                </a:solidFill>
                <a:latin typeface="+mj-lt"/>
              </a:rPr>
              <a:t>B. Mộc mạc, quê mùa, hóm hỉnh, gần gũi với người dân quê.</a:t>
            </a:r>
          </a:p>
          <a:p>
            <a:pPr defTabSz="914377">
              <a:defRPr/>
            </a:pPr>
            <a:endParaRPr lang="vi-VN" sz="3200" b="1" dirty="0">
              <a:solidFill>
                <a:schemeClr val="tx1"/>
              </a:solidFill>
              <a:latin typeface="+mj-lt"/>
              <a:cs typeface="Times New Roman" panose="02020603050405020304" pitchFamily="18" charset="0"/>
              <a:sym typeface="Arial" panose="020B0604020202020204"/>
            </a:endParaRPr>
          </a:p>
        </p:txBody>
      </p:sp>
      <p:sp>
        <p:nvSpPr>
          <p:cNvPr id="43" name="Rectangle 42"/>
          <p:cNvSpPr/>
          <p:nvPr/>
        </p:nvSpPr>
        <p:spPr>
          <a:xfrm>
            <a:off x="498645" y="3514223"/>
            <a:ext cx="5184383" cy="1094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C. </a:t>
            </a:r>
            <a:r>
              <a:rPr lang="en-US" sz="3200" b="1" dirty="0" err="1">
                <a:solidFill>
                  <a:schemeClr val="tx1"/>
                </a:solidFill>
                <a:latin typeface="Times New Roman" panose="02020603050405020304" pitchFamily="18" charset="0"/>
                <a:cs typeface="Times New Roman" panose="02020603050405020304" pitchFamily="18" charset="0"/>
              </a:rPr>
              <a:t>Giản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dị</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gũi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ngôn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gian</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6174983" y="3503724"/>
            <a:ext cx="5816992"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chemeClr val="tx1"/>
              </a:solidFill>
              <a:latin typeface="Times New Roman" panose="02020603050405020304" pitchFamily="18" charset="0"/>
              <a:cs typeface="Times New Roman" panose="02020603050405020304" pitchFamily="18" charset="0"/>
            </a:endParaRPr>
          </a:p>
          <a:p>
            <a:r>
              <a:rPr lang="en-US" sz="3200" b="1" dirty="0">
                <a:solidFill>
                  <a:schemeClr val="tx1"/>
                </a:solidFill>
                <a:latin typeface="Times New Roman" panose="02020603050405020304" pitchFamily="18" charset="0"/>
                <a:cs typeface="Times New Roman" panose="02020603050405020304" pitchFamily="18" charset="0"/>
              </a:rPr>
              <a:t>D. </a:t>
            </a:r>
            <a:r>
              <a:rPr lang="en-US" sz="3200" b="1" dirty="0" err="1">
                <a:solidFill>
                  <a:schemeClr val="tx1"/>
                </a:solidFill>
                <a:latin typeface="Times New Roman" panose="02020603050405020304" pitchFamily="18" charset="0"/>
                <a:cs typeface="Times New Roman" panose="02020603050405020304" pitchFamily="18" charset="0"/>
              </a:rPr>
              <a:t>Hiện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táo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bạo</a:t>
            </a:r>
            <a:r>
              <a:rPr lang="en-US" sz="3200" b="1" dirty="0">
                <a:solidFill>
                  <a:schemeClr val="tx1"/>
                </a:solidFill>
                <a:latin typeface="Times New Roman" panose="02020603050405020304" pitchFamily="18" charset="0"/>
                <a:cs typeface="Times New Roman" panose="02020603050405020304" pitchFamily="18" charset="0"/>
              </a:rPr>
              <a:t>.</a:t>
            </a:r>
          </a:p>
          <a:p>
            <a:pPr lvl="0"/>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99555" y="2086832"/>
            <a:ext cx="805723"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59135" y="3734360"/>
            <a:ext cx="804536"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66370" y="3828686"/>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49910" y="1847559"/>
            <a:ext cx="732592" cy="643793"/>
          </a:xfrm>
          <a:prstGeom prst="rect">
            <a:avLst/>
          </a:prstGeom>
        </p:spPr>
      </p:pic>
      <p:sp>
        <p:nvSpPr>
          <p:cNvPr id="18" name="Cloud 17">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endParaRPr>
          </a:p>
        </p:txBody>
      </p:sp>
      <p:sp>
        <p:nvSpPr>
          <p:cNvPr id="17" name="TextBox 16"/>
          <p:cNvSpPr txBox="1"/>
          <p:nvPr/>
        </p:nvSpPr>
        <p:spPr>
          <a:xfrm>
            <a:off x="10361979" y="646803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14377">
              <a:defRPr/>
            </a:pPr>
            <a:endParaRPr lang="en-US"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Câu 5. Chàng trai muốn nhắn nhủ điều gì qua câu thơ ?</a:t>
            </a:r>
          </a:p>
          <a:p>
            <a:r>
              <a:rPr lang="vi-VN" sz="3200" b="1" i="1" dirty="0">
                <a:solidFill>
                  <a:schemeClr val="tx1"/>
                </a:solidFill>
                <a:latin typeface="+mj-lt"/>
              </a:rPr>
              <a:t> “Van em! Em hãy giữ nguyên quê mùa” </a:t>
            </a:r>
            <a:endParaRPr lang="vi-VN" sz="3200" b="1" dirty="0">
              <a:solidFill>
                <a:schemeClr val="tx1"/>
              </a:solidFill>
              <a:latin typeface="+mj-lt"/>
            </a:endParaRPr>
          </a:p>
        </p:txBody>
      </p:sp>
      <p:sp>
        <p:nvSpPr>
          <p:cNvPr id="26" name="Rectangle 25"/>
          <p:cNvSpPr/>
          <p:nvPr/>
        </p:nvSpPr>
        <p:spPr>
          <a:xfrm>
            <a:off x="340242" y="1949346"/>
            <a:ext cx="5676777" cy="14796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chemeClr val="tx1"/>
              </a:solidFill>
              <a:latin typeface="Times New Roman" panose="02020603050405020304" pitchFamily="18" charset="0"/>
              <a:cs typeface="Times New Roman" panose="02020603050405020304" pitchFamily="18" charset="0"/>
              <a:sym typeface="Arial" panose="020B0604020202020204"/>
            </a:endParaRPr>
          </a:p>
          <a:p>
            <a:pPr defTabSz="914377">
              <a:defRPr/>
            </a:pPr>
            <a:r>
              <a:rPr lang="en-US" sz="3200" b="1" dirty="0">
                <a:solidFill>
                  <a:schemeClr val="tx1"/>
                </a:solidFill>
                <a:latin typeface="Times New Roman" panose="02020603050405020304" pitchFamily="18" charset="0"/>
                <a:cs typeface="Times New Roman" panose="02020603050405020304" pitchFamily="18" charset="0"/>
              </a:rPr>
              <a:t>A. </a:t>
            </a:r>
            <a:r>
              <a:rPr lang="en-US" sz="3200" b="1" dirty="0" err="1">
                <a:solidFill>
                  <a:schemeClr val="tx1"/>
                </a:solidFill>
                <a:latin typeface="Times New Roman" panose="02020603050405020304" pitchFamily="18" charset="0"/>
                <a:cs typeface="Times New Roman" panose="02020603050405020304" pitchFamily="18" charset="0"/>
              </a:rPr>
              <a:t>Nhắn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nhủ</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nét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đẹp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thôn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quê</a:t>
            </a:r>
            <a:r>
              <a:rPr lang="en-US" sz="3200" b="1" dirty="0">
                <a:solidFill>
                  <a:schemeClr val="tx1"/>
                </a:solidFill>
                <a:latin typeface="Times New Roman" panose="02020603050405020304" pitchFamily="18" charset="0"/>
                <a:cs typeface="Times New Roman" panose="02020603050405020304" pitchFamily="18" charset="0"/>
              </a:rPr>
              <a:t>.</a:t>
            </a:r>
            <a:br>
              <a:rPr lang="en-US" sz="3200" b="1" dirty="0">
                <a:solidFill>
                  <a:schemeClr val="tx1"/>
                </a:solidFill>
                <a:latin typeface="Times New Roman" panose="02020603050405020304" pitchFamily="18" charset="0"/>
                <a:cs typeface="Times New Roman" panose="02020603050405020304" pitchFamily="18" charset="0"/>
              </a:rPr>
            </a:b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6130615" y="1953534"/>
            <a:ext cx="5575610" cy="14548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chemeClr val="tx1"/>
              </a:solidFill>
              <a:latin typeface="Times New Roman" panose="02020603050405020304" pitchFamily="18" charset="0"/>
              <a:cs typeface="Times New Roman" panose="02020603050405020304" pitchFamily="18" charset="0"/>
              <a:sym typeface="Arial" panose="020B0604020202020204"/>
            </a:endParaRPr>
          </a:p>
          <a:p>
            <a:r>
              <a:rPr lang="en-US" sz="3200" b="1" dirty="0">
                <a:solidFill>
                  <a:schemeClr val="tx1"/>
                </a:solidFill>
                <a:latin typeface="Times New Roman" panose="020206030504050203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cs typeface="Times New Roman" panose="02020603050405020304" pitchFamily="18" charset="0"/>
              </a:rPr>
              <a:t>Nhắn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nhủ</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nét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đẹp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truyền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thống</a:t>
            </a:r>
            <a:r>
              <a:rPr lang="en-US" sz="3200" b="1" dirty="0">
                <a:solidFill>
                  <a:schemeClr val="tx1"/>
                </a:solidFill>
                <a:latin typeface="Times New Roman" panose="02020603050405020304" pitchFamily="18" charset="0"/>
                <a:cs typeface="Times New Roman" panose="02020603050405020304" pitchFamily="18" charset="0"/>
              </a:rPr>
              <a:t>.</a:t>
            </a:r>
          </a:p>
          <a:p>
            <a:pPr defTabSz="914377">
              <a:defRPr/>
            </a:pP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340241" y="3613431"/>
            <a:ext cx="5676777" cy="10848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C. </a:t>
            </a:r>
            <a:r>
              <a:rPr lang="en-US" sz="3200" b="1" dirty="0" err="1">
                <a:solidFill>
                  <a:schemeClr val="tx1"/>
                </a:solidFill>
                <a:latin typeface="Times New Roman" panose="02020603050405020304" pitchFamily="18" charset="0"/>
                <a:cs typeface="Times New Roman" panose="02020603050405020304" pitchFamily="18" charset="0"/>
              </a:rPr>
              <a:t>Nhắn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nhủ</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cô</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nét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đẹp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dã</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6174985" y="3622795"/>
            <a:ext cx="5336780" cy="1075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D. Nhắn nhủ cô gái đừng chạy theo trào lưu hiện đại.</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97649" y="2529446"/>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00511" y="3622795"/>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1471" y="3726681"/>
            <a:ext cx="964754"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15078" y="2247001"/>
            <a:ext cx="804743" cy="643793"/>
          </a:xfrm>
          <a:prstGeom prst="rect">
            <a:avLst/>
          </a:prstGeom>
        </p:spPr>
      </p:pic>
      <p:sp>
        <p:nvSpPr>
          <p:cNvPr id="18" name="Cloud 17">
            <a:hlinkClick r:id="rId15" action="ppaction://hlinksldjump"/>
          </p:cNvPr>
          <p:cNvSpPr/>
          <p:nvPr/>
        </p:nvSpPr>
        <p:spPr>
          <a:xfrm>
            <a:off x="4837412" y="518130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endParaRPr>
          </a:p>
        </p:txBody>
      </p:sp>
      <p:sp>
        <p:nvSpPr>
          <p:cNvPr id="17" name="TextBox 16"/>
          <p:cNvSpPr txBox="1"/>
          <p:nvPr/>
        </p:nvSpPr>
        <p:spPr>
          <a:xfrm>
            <a:off x="10361979"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14377">
              <a:defRPr/>
            </a:pPr>
            <a:endParaRPr lang="en-US"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638175" y="199870"/>
            <a:ext cx="1114425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i="1" dirty="0">
              <a:solidFill>
                <a:schemeClr val="tx1"/>
              </a:solidFill>
              <a:latin typeface="Times New Roman" panose="02020603050405020304" pitchFamily="18" charset="0"/>
              <a:cs typeface="Times New Roman" panose="02020603050405020304" pitchFamily="18" charset="0"/>
            </a:endParaRPr>
          </a:p>
          <a:p>
            <a:pPr algn="ctr"/>
            <a:r>
              <a:rPr lang="vi-VN" sz="3200" b="1" dirty="0">
                <a:solidFill>
                  <a:schemeClr val="tx1"/>
                </a:solidFill>
                <a:latin typeface="Times New Roman" panose="02020603050405020304" pitchFamily="18" charset="0"/>
                <a:cs typeface="Times New Roman" panose="02020603050405020304" pitchFamily="18" charset="0"/>
              </a:rPr>
              <a:t>Câu 6. Chàng trai thể hiện thái độ gì trong hai câu thơ sau:</a:t>
            </a:r>
          </a:p>
          <a:p>
            <a:pPr algn="ctr"/>
            <a:r>
              <a:rPr lang="vi-VN" sz="3200" b="1" i="1" dirty="0">
                <a:solidFill>
                  <a:schemeClr val="tx1"/>
                </a:solidFill>
                <a:latin typeface="Times New Roman" panose="02020603050405020304" pitchFamily="18" charset="0"/>
                <a:cs typeface="Times New Roman" panose="02020603050405020304" pitchFamily="18" charset="0"/>
              </a:rPr>
              <a:t>Nói ra sợ mất lòng em,</a:t>
            </a:r>
            <a:endParaRPr lang="vi-VN" sz="3200" b="1" dirty="0">
              <a:solidFill>
                <a:schemeClr val="tx1"/>
              </a:solidFill>
              <a:latin typeface="Times New Roman" panose="02020603050405020304" pitchFamily="18" charset="0"/>
              <a:cs typeface="Times New Roman" panose="02020603050405020304" pitchFamily="18" charset="0"/>
            </a:endParaRPr>
          </a:p>
          <a:p>
            <a:pPr algn="ctr"/>
            <a:r>
              <a:rPr lang="vi-VN" sz="3200" b="1" i="1" dirty="0">
                <a:solidFill>
                  <a:schemeClr val="tx1"/>
                </a:solidFill>
                <a:latin typeface="Times New Roman" panose="02020603050405020304" pitchFamily="18" charset="0"/>
                <a:cs typeface="Times New Roman" panose="02020603050405020304" pitchFamily="18" charset="0"/>
              </a:rPr>
              <a:t>Van em! Em hãy giữ nguyên quê mùa.</a:t>
            </a:r>
            <a:endParaRPr lang="vi-VN" sz="3200" b="1" dirty="0">
              <a:solidFill>
                <a:schemeClr val="tx1"/>
              </a:solidFill>
              <a:latin typeface="Times New Roman" panose="02020603050405020304" pitchFamily="18" charset="0"/>
              <a:cs typeface="Times New Roman" panose="02020603050405020304" pitchFamily="18" charset="0"/>
            </a:endParaRPr>
          </a:p>
          <a:p>
            <a:pPr algn="ctr" defTabSz="1219170">
              <a:buClr>
                <a:srgbClr val="000000"/>
              </a:buClr>
              <a:defRPr/>
            </a:pPr>
            <a:endParaRPr lang="en-US" sz="3200" b="1" kern="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26" name="Rectangle 25"/>
          <p:cNvSpPr/>
          <p:nvPr/>
        </p:nvSpPr>
        <p:spPr>
          <a:xfrm>
            <a:off x="326343" y="2401391"/>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black"/>
                </a:solidFill>
                <a:latin typeface="Times New Roman" panose="02020603050405020304" pitchFamily="18" charset="0"/>
                <a:cs typeface="Times New Roman" panose="02020603050405020304" pitchFamily="18" charset="0"/>
                <a:sym typeface="Arial" panose="020B0604020202020204"/>
              </a:rPr>
              <a:t>A. </a:t>
            </a:r>
            <a:r>
              <a:rPr lang="vi-VN" sz="3200" b="1" dirty="0">
                <a:solidFill>
                  <a:prstClr val="black"/>
                </a:solidFill>
                <a:latin typeface="Times New Roman" panose="02020603050405020304" pitchFamily="18" charset="0"/>
                <a:cs typeface="Times New Roman" panose="02020603050405020304" pitchFamily="18" charset="0"/>
                <a:sym typeface="Arial" panose="020B0604020202020204"/>
              </a:rPr>
              <a:t>Buồn rầu, u uất.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sym typeface="Arial" panose="020B0604020202020204"/>
            </a:endParaRPr>
          </a:p>
        </p:txBody>
      </p:sp>
      <p:sp>
        <p:nvSpPr>
          <p:cNvPr id="42" name="Rectangle 41"/>
          <p:cNvSpPr/>
          <p:nvPr/>
        </p:nvSpPr>
        <p:spPr>
          <a:xfrm>
            <a:off x="6210300" y="2341058"/>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black"/>
                </a:solidFill>
                <a:latin typeface="Times New Roman" panose="02020603050405020304" pitchFamily="18" charset="0"/>
                <a:cs typeface="Times New Roman" panose="02020603050405020304" pitchFamily="18" charset="0"/>
                <a:sym typeface="Arial" panose="020B0604020202020204"/>
              </a:rPr>
              <a:t>B. </a:t>
            </a:r>
            <a:r>
              <a:rPr lang="vi-VN" sz="3200" b="1" dirty="0">
                <a:solidFill>
                  <a:prstClr val="black"/>
                </a:solidFill>
                <a:latin typeface="Times New Roman" panose="02020603050405020304" pitchFamily="18" charset="0"/>
                <a:cs typeface="Times New Roman" panose="02020603050405020304" pitchFamily="18" charset="0"/>
                <a:sym typeface="Arial" panose="020B0604020202020204"/>
              </a:rPr>
              <a:t>Phẫn nộ, tức giận.</a:t>
            </a:r>
          </a:p>
        </p:txBody>
      </p:sp>
      <p:sp>
        <p:nvSpPr>
          <p:cNvPr id="43" name="Rectangle 42"/>
          <p:cNvSpPr/>
          <p:nvPr/>
        </p:nvSpPr>
        <p:spPr>
          <a:xfrm>
            <a:off x="6318644" y="378261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black"/>
                </a:solidFill>
                <a:latin typeface="Times New Roman" panose="02020603050405020304" pitchFamily="18" charset="0"/>
                <a:cs typeface="Times New Roman" panose="02020603050405020304" pitchFamily="18" charset="0"/>
                <a:sym typeface="Arial" panose="020B0604020202020204"/>
              </a:rPr>
              <a:t>D. </a:t>
            </a:r>
            <a:r>
              <a:rPr lang="vi-VN" sz="3200" b="1" dirty="0">
                <a:solidFill>
                  <a:prstClr val="black"/>
                </a:solidFill>
                <a:latin typeface="Times New Roman" panose="02020603050405020304" pitchFamily="18" charset="0"/>
                <a:cs typeface="Times New Roman" panose="02020603050405020304" pitchFamily="18" charset="0"/>
                <a:sym typeface="Arial" panose="020B0604020202020204"/>
              </a:rPr>
              <a:t>Chân thành, tha thiết.</a:t>
            </a:r>
            <a:endParaRPr lang="vi-VN" sz="3200"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384459" y="378938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prstClr val="black"/>
              </a:solidFill>
              <a:latin typeface="Times New Roman" panose="02020603050405020304" pitchFamily="18" charset="0"/>
              <a:cs typeface="Times New Roman" panose="02020603050405020304" pitchFamily="18" charset="0"/>
              <a:sym typeface="Arial" panose="020B0604020202020204"/>
            </a:endParaRPr>
          </a:p>
          <a:p>
            <a:pPr defTabSz="914377">
              <a:defRPr/>
            </a:pPr>
            <a:r>
              <a:rPr lang="en-US" sz="3200" b="1" dirty="0">
                <a:solidFill>
                  <a:prstClr val="black"/>
                </a:solidFill>
                <a:latin typeface="Times New Roman" panose="02020603050405020304" pitchFamily="18" charset="0"/>
                <a:cs typeface="Times New Roman" panose="02020603050405020304" pitchFamily="18" charset="0"/>
                <a:sym typeface="Arial" panose="020B0604020202020204"/>
              </a:rPr>
              <a:t>C. </a:t>
            </a:r>
            <a:r>
              <a:rPr lang="vi-VN" sz="3200" b="1" dirty="0">
                <a:solidFill>
                  <a:schemeClr val="tx1"/>
                </a:solidFill>
                <a:latin typeface="Times New Roman" panose="02020603050405020304" pitchFamily="18" charset="0"/>
                <a:cs typeface="Times New Roman" panose="02020603050405020304" pitchFamily="18" charset="0"/>
                <a:sym typeface="Arial" panose="020B0604020202020204"/>
              </a:rPr>
              <a:t>Chán ghét, bực dọc. </a:t>
            </a:r>
            <a:br>
              <a:rPr lang="en-US" sz="3200" dirty="0">
                <a:solidFill>
                  <a:schemeClr val="tx1"/>
                </a:solidFill>
                <a:latin typeface="Times New Roman" panose="02020603050405020304" pitchFamily="18" charset="0"/>
                <a:cs typeface="Times New Roman" panose="02020603050405020304" pitchFamily="18" charset="0"/>
              </a:rPr>
            </a:br>
            <a:endParaRPr lang="vi-VN" sz="3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84352" y="2456569"/>
            <a:ext cx="805723"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7138" y="3795414"/>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2510" y="3824309"/>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6475" y="2360625"/>
            <a:ext cx="732592"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sym typeface="Arial" panose="020B0604020202020204"/>
            </a:endParaRPr>
          </a:p>
        </p:txBody>
      </p:sp>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14377">
              <a:defRPr/>
            </a:pPr>
            <a:endParaRPr lang="en-US"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47F5C-63E6-5AEE-8F55-F4422E6E6C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9" cy="6764595"/>
          </a:xfrm>
          <a:prstGeom prst="rect">
            <a:avLst/>
          </a:prstGeom>
        </p:spPr>
      </p:pic>
      <p:sp>
        <p:nvSpPr>
          <p:cNvPr id="3" name="Subtitle 2">
            <a:extLst>
              <a:ext uri="{FF2B5EF4-FFF2-40B4-BE49-F238E27FC236}">
                <a16:creationId xmlns:a16="http://schemas.microsoft.com/office/drawing/2014/main" id="{F157F4E1-F857-F5E5-D723-2358BC2304BC}"/>
              </a:ext>
            </a:extLst>
          </p:cNvPr>
          <p:cNvSpPr>
            <a:spLocks noGrp="1"/>
          </p:cNvSpPr>
          <p:nvPr>
            <p:ph type="subTitle" idx="1"/>
          </p:nvPr>
        </p:nvSpPr>
        <p:spPr>
          <a:xfrm>
            <a:off x="1524000" y="231885"/>
            <a:ext cx="9144000" cy="1107612"/>
          </a:xfrm>
        </p:spPr>
        <p:txBody>
          <a:bodyPr>
            <a:noAutofit/>
          </a:bodyPr>
          <a:lstStyle/>
          <a:p>
            <a:r>
              <a:rPr lang="vi-VN" sz="7200" b="1" dirty="0">
                <a:solidFill>
                  <a:srgbClr val="FF0000"/>
                </a:solidFill>
                <a:latin typeface="+mj-lt"/>
              </a:rPr>
              <a:t>VẬN DỤNG</a:t>
            </a:r>
            <a:endParaRPr lang="en-US" sz="7200" b="1" dirty="0">
              <a:solidFill>
                <a:srgbClr val="FF0000"/>
              </a:solidFill>
              <a:latin typeface="+mj-lt"/>
            </a:endParaRPr>
          </a:p>
        </p:txBody>
      </p:sp>
    </p:spTree>
    <p:extLst>
      <p:ext uri="{BB962C8B-B14F-4D97-AF65-F5344CB8AC3E}">
        <p14:creationId xmlns:p14="http://schemas.microsoft.com/office/powerpoint/2010/main" val="15648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57DD-5356-672A-0790-315DEEC2ADD1}"/>
              </a:ext>
            </a:extLst>
          </p:cNvPr>
          <p:cNvSpPr>
            <a:spLocks noGrp="1"/>
          </p:cNvSpPr>
          <p:nvPr>
            <p:ph type="title"/>
          </p:nvPr>
        </p:nvSpPr>
        <p:spPr>
          <a:xfrm>
            <a:off x="688910" y="1800808"/>
            <a:ext cx="10515600" cy="4450702"/>
          </a:xfrm>
        </p:spPr>
        <p:txBody>
          <a:bodyPr>
            <a:normAutofit/>
          </a:bodyPr>
          <a:lstStyle/>
          <a:p>
            <a:pPr>
              <a:lnSpc>
                <a:spcPct val="120000"/>
              </a:lnSpc>
            </a:pPr>
            <a:r>
              <a:rPr lang="vi-VN" b="1" i="1" dirty="0">
                <a:effectLst/>
                <a:latin typeface="Times New Roman" panose="02020603050405020304" pitchFamily="18" charset="0"/>
                <a:ea typeface="SimSun" panose="02010600030101010101" pitchFamily="2" charset="-122"/>
              </a:rPr>
              <a:t>1, </a:t>
            </a:r>
            <a:r>
              <a:rPr lang="vi-VN" i="1" dirty="0">
                <a:latin typeface="Times New Roman" panose="02020603050405020304" pitchFamily="18" charset="0"/>
                <a:ea typeface="SimSun" panose="02010600030101010101" pitchFamily="2" charset="-122"/>
              </a:rPr>
              <a:t>A</a:t>
            </a:r>
            <a:r>
              <a:rPr lang="vi-VN" i="1" dirty="0">
                <a:effectLst/>
                <a:latin typeface="Times New Roman" panose="02020603050405020304" pitchFamily="18" charset="0"/>
                <a:ea typeface="SimSun" panose="02010600030101010101" pitchFamily="2" charset="-122"/>
              </a:rPr>
              <a:t>nh/ chị có đồng tình với quan niệm “giữ nguyên quê mùa” của chàng trai trong bài thơ không? vì sao?</a:t>
            </a:r>
            <a:br>
              <a:rPr lang="vi-VN" dirty="0">
                <a:effectLst/>
                <a:latin typeface="Times New Roman" panose="02020603050405020304" pitchFamily="18" charset="0"/>
                <a:ea typeface="SimSun" panose="02010600030101010101" pitchFamily="2" charset="-122"/>
              </a:rPr>
            </a:br>
            <a:r>
              <a:rPr lang="vi-VN" b="1" i="1" dirty="0">
                <a:effectLst/>
                <a:latin typeface="Times New Roman" panose="02020603050405020304" pitchFamily="18" charset="0"/>
                <a:ea typeface="SimSun" panose="02010600030101010101" pitchFamily="2" charset="-122"/>
              </a:rPr>
              <a:t>2, </a:t>
            </a:r>
            <a:r>
              <a:rPr lang="vi-VN" i="1" dirty="0">
                <a:latin typeface="Times New Roman" panose="02020603050405020304" pitchFamily="18" charset="0"/>
                <a:ea typeface="SimSun" panose="02010600030101010101" pitchFamily="2" charset="-122"/>
              </a:rPr>
              <a:t>A</a:t>
            </a:r>
            <a:r>
              <a:rPr lang="vi-VN" i="1" dirty="0">
                <a:effectLst/>
                <a:latin typeface="Times New Roman" panose="02020603050405020304" pitchFamily="18" charset="0"/>
                <a:ea typeface="SimSun" panose="02010600030101010101" pitchFamily="2" charset="-122"/>
              </a:rPr>
              <a:t>nh/ chị cần làm gì trong việc giữ gìn những giá trị văn hoá truyền thống? </a:t>
            </a:r>
            <a:endParaRPr lang="en-US" dirty="0"/>
          </a:p>
        </p:txBody>
      </p:sp>
      <p:sp>
        <p:nvSpPr>
          <p:cNvPr id="4" name="TextBox 3">
            <a:extLst>
              <a:ext uri="{FF2B5EF4-FFF2-40B4-BE49-F238E27FC236}">
                <a16:creationId xmlns:a16="http://schemas.microsoft.com/office/drawing/2014/main" id="{8C7FCE41-2567-26F1-1C96-CA7CE41389BA}"/>
              </a:ext>
            </a:extLst>
          </p:cNvPr>
          <p:cNvSpPr txBox="1"/>
          <p:nvPr/>
        </p:nvSpPr>
        <p:spPr>
          <a:xfrm>
            <a:off x="83976" y="231148"/>
            <a:ext cx="12108024" cy="1569660"/>
          </a:xfrm>
          <a:prstGeom prst="rect">
            <a:avLst/>
          </a:prstGeom>
          <a:noFill/>
        </p:spPr>
        <p:txBody>
          <a:bodyPr wrap="square" rtlCol="0">
            <a:spAutoFit/>
          </a:bodyPr>
          <a:lstStyle/>
          <a:p>
            <a:r>
              <a:rPr lang="vi-VN" sz="4800" b="1" dirty="0">
                <a:solidFill>
                  <a:srgbClr val="FF0000"/>
                </a:solidFill>
                <a:latin typeface="+mj-lt"/>
              </a:rPr>
              <a:t>Em hãy trình bày quan điểm cá nhân bằng một đoạn văn về các ý kiến dưới đây: </a:t>
            </a:r>
            <a:endParaRPr lang="en-US" sz="4800" b="1" dirty="0">
              <a:solidFill>
                <a:srgbClr val="FF0000"/>
              </a:solidFill>
              <a:latin typeface="+mj-lt"/>
            </a:endParaRPr>
          </a:p>
        </p:txBody>
      </p:sp>
    </p:spTree>
    <p:extLst>
      <p:ext uri="{BB962C8B-B14F-4D97-AF65-F5344CB8AC3E}">
        <p14:creationId xmlns:p14="http://schemas.microsoft.com/office/powerpoint/2010/main" val="21572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4FD0-05CD-20A1-2645-8735B6EB2B47}"/>
              </a:ext>
            </a:extLst>
          </p:cNvPr>
          <p:cNvSpPr>
            <a:spLocks noGrp="1"/>
          </p:cNvSpPr>
          <p:nvPr>
            <p:ph type="title"/>
          </p:nvPr>
        </p:nvSpPr>
        <p:spPr>
          <a:xfrm>
            <a:off x="852196" y="550506"/>
            <a:ext cx="10487608" cy="6307494"/>
          </a:xfrm>
        </p:spPr>
        <p:txBody>
          <a:bodyPr>
            <a:normAutofit fontScale="90000"/>
          </a:bodyPr>
          <a:lstStyle/>
          <a:p>
            <a:r>
              <a:rPr lang="vi-VN" b="1" i="1" dirty="0">
                <a:effectLst/>
                <a:latin typeface="Times New Roman" panose="02020603050405020304" pitchFamily="18" charset="0"/>
                <a:ea typeface="SimSun" panose="02010600030101010101" pitchFamily="2" charset="-122"/>
              </a:rPr>
              <a:t>1, Trình bày quan điểm cá nhân:</a:t>
            </a:r>
            <a:br>
              <a:rPr lang="vi-VN" dirty="0">
                <a:effectLst/>
                <a:latin typeface="Times New Roman" panose="02020603050405020304" pitchFamily="18" charset="0"/>
                <a:ea typeface="SimSun" panose="02010600030101010101" pitchFamily="2" charset="-122"/>
              </a:rPr>
            </a:br>
            <a:r>
              <a:rPr lang="vi-VN" i="0" dirty="0">
                <a:effectLst/>
                <a:latin typeface="Times New Roman" panose="02020603050405020304" pitchFamily="18" charset="0"/>
                <a:ea typeface="SimSun" panose="02010600030101010101" pitchFamily="2" charset="-122"/>
              </a:rPr>
              <a:t>Em vừa đồng tình vừa không đồng tình với quan niệm “giữ nguyên quê mùa” của chàng trai trong bài thơ. Vì:</a:t>
            </a:r>
            <a:br>
              <a:rPr lang="vi-VN" dirty="0">
                <a:effectLst/>
                <a:latin typeface="Times New Roman" panose="02020603050405020304" pitchFamily="18" charset="0"/>
                <a:ea typeface="SimSun" panose="02010600030101010101" pitchFamily="2" charset="-122"/>
              </a:rPr>
            </a:br>
            <a:r>
              <a:rPr lang="vi-VN" i="0" dirty="0">
                <a:effectLst/>
                <a:latin typeface="Times New Roman" panose="02020603050405020304" pitchFamily="18" charset="0"/>
                <a:ea typeface="SimSun" panose="02010600030101010101" pitchFamily="2" charset="-122"/>
              </a:rPr>
              <a:t>+ Đồng tình: Việc giữ gìn bản chất, văn hóa dân tộc trong thời kỳ hội nhập cũng là một điều rất cần thiết.</a:t>
            </a:r>
            <a:br>
              <a:rPr lang="vi-VN" dirty="0">
                <a:effectLst/>
                <a:latin typeface="Times New Roman" panose="02020603050405020304" pitchFamily="18" charset="0"/>
                <a:ea typeface="SimSun" panose="02010600030101010101" pitchFamily="2" charset="-122"/>
              </a:rPr>
            </a:br>
            <a:r>
              <a:rPr lang="vi-VN" i="0" dirty="0">
                <a:effectLst/>
                <a:latin typeface="Times New Roman" panose="02020603050405020304" pitchFamily="18" charset="0"/>
                <a:ea typeface="SimSun" panose="02010600030101010101" pitchFamily="2" charset="-122"/>
              </a:rPr>
              <a:t>+ Không đồng tình: vì trong thời kỳ hội nhập, việc thay đổi là cần thiết để tránh bị lạc quẻ và quê mùa.</a:t>
            </a:r>
            <a:br>
              <a:rPr lang="vi-VN" dirty="0">
                <a:effectLst/>
                <a:latin typeface="Times New Roman" panose="02020603050405020304" pitchFamily="18" charset="0"/>
                <a:ea typeface="SimSun" panose="02010600030101010101" pitchFamily="2" charset="-122"/>
              </a:rPr>
            </a:br>
            <a:endParaRPr lang="en-US" dirty="0"/>
          </a:p>
        </p:txBody>
      </p:sp>
    </p:spTree>
    <p:extLst>
      <p:ext uri="{BB962C8B-B14F-4D97-AF65-F5344CB8AC3E}">
        <p14:creationId xmlns:p14="http://schemas.microsoft.com/office/powerpoint/2010/main" val="156594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CE89B81-34AE-FA58-7310-E4F0C9A6A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13" y="176212"/>
            <a:ext cx="11228439" cy="5595323"/>
          </a:xfrm>
          <a:prstGeom prst="rect">
            <a:avLst/>
          </a:prstGeom>
        </p:spPr>
      </p:pic>
      <p:sp>
        <p:nvSpPr>
          <p:cNvPr id="14" name="TextBox 13">
            <a:extLst>
              <a:ext uri="{FF2B5EF4-FFF2-40B4-BE49-F238E27FC236}">
                <a16:creationId xmlns:a16="http://schemas.microsoft.com/office/drawing/2014/main" id="{E18B2B1B-62B0-618A-D18A-C0857DB856DF}"/>
              </a:ext>
            </a:extLst>
          </p:cNvPr>
          <p:cNvSpPr txBox="1"/>
          <p:nvPr/>
        </p:nvSpPr>
        <p:spPr>
          <a:xfrm>
            <a:off x="1229031" y="5912347"/>
            <a:ext cx="9478297" cy="769441"/>
          </a:xfrm>
          <a:prstGeom prst="rect">
            <a:avLst/>
          </a:prstGeom>
          <a:noFill/>
        </p:spPr>
        <p:txBody>
          <a:bodyPr wrap="square" rtlCol="0">
            <a:spAutoFit/>
          </a:bodyPr>
          <a:lstStyle/>
          <a:p>
            <a:pPr algn="ctr"/>
            <a:r>
              <a:rPr lang="vi-VN" sz="4400" b="1" dirty="0">
                <a:latin typeface="+mj-lt"/>
              </a:rPr>
              <a:t>ÁO TỨ THÂN</a:t>
            </a:r>
            <a:endParaRPr lang="en-US" sz="4400" b="1" dirty="0">
              <a:latin typeface="+mj-lt"/>
            </a:endParaRPr>
          </a:p>
        </p:txBody>
      </p:sp>
    </p:spTree>
    <p:extLst>
      <p:ext uri="{BB962C8B-B14F-4D97-AF65-F5344CB8AC3E}">
        <p14:creationId xmlns:p14="http://schemas.microsoft.com/office/powerpoint/2010/main" val="402168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D1E6-20D5-BAF4-76D4-D3A753CCF38F}"/>
              </a:ext>
            </a:extLst>
          </p:cNvPr>
          <p:cNvSpPr>
            <a:spLocks noGrp="1"/>
          </p:cNvSpPr>
          <p:nvPr>
            <p:ph type="title"/>
          </p:nvPr>
        </p:nvSpPr>
        <p:spPr>
          <a:xfrm>
            <a:off x="838200" y="365125"/>
            <a:ext cx="10515600" cy="5746426"/>
          </a:xfrm>
        </p:spPr>
        <p:txBody>
          <a:bodyPr>
            <a:normAutofit/>
          </a:bodyPr>
          <a:lstStyle/>
          <a:p>
            <a:r>
              <a:rPr lang="vi-VN" b="1" i="1" dirty="0">
                <a:effectLst/>
                <a:latin typeface="Times New Roman" panose="02020603050405020304" pitchFamily="18" charset="0"/>
                <a:ea typeface="SimSun" panose="02010600030101010101" pitchFamily="2" charset="-122"/>
              </a:rPr>
              <a:t>2, Để giữ gìn những giá trị văn hoá truyền thống, ta cần:</a:t>
            </a:r>
            <a:br>
              <a:rPr lang="vi-VN" dirty="0">
                <a:effectLst/>
                <a:latin typeface="Times New Roman" panose="02020603050405020304" pitchFamily="18" charset="0"/>
                <a:ea typeface="SimSun" panose="02010600030101010101" pitchFamily="2" charset="-122"/>
              </a:rPr>
            </a:br>
            <a:r>
              <a:rPr lang="vi-VN" i="0" dirty="0">
                <a:effectLst/>
                <a:latin typeface="Times New Roman" panose="02020603050405020304" pitchFamily="18" charset="0"/>
                <a:ea typeface="SimSun" panose="02010600030101010101" pitchFamily="2" charset="-122"/>
              </a:rPr>
              <a:t>+ Trân trọng và giữ gìn những giá trị văn hóa truyền thống của dân tộc.</a:t>
            </a:r>
            <a:br>
              <a:rPr lang="vi-VN" dirty="0">
                <a:effectLst/>
                <a:latin typeface="Times New Roman" panose="02020603050405020304" pitchFamily="18" charset="0"/>
                <a:ea typeface="SimSun" panose="02010600030101010101" pitchFamily="2" charset="-122"/>
              </a:rPr>
            </a:br>
            <a:r>
              <a:rPr lang="vi-VN" i="0" dirty="0">
                <a:effectLst/>
                <a:latin typeface="Times New Roman" panose="02020603050405020304" pitchFamily="18" charset="0"/>
                <a:ea typeface="SimSun" panose="02010600030101010101" pitchFamily="2" charset="-122"/>
              </a:rPr>
              <a:t>+ Cần tiếp thu có chọn lọc những văn hóa mới.</a:t>
            </a:r>
            <a:br>
              <a:rPr lang="vi-VN" dirty="0">
                <a:effectLst/>
                <a:latin typeface="Times New Roman" panose="02020603050405020304" pitchFamily="18" charset="0"/>
                <a:ea typeface="SimSun" panose="02010600030101010101" pitchFamily="2" charset="-122"/>
              </a:rPr>
            </a:br>
            <a:r>
              <a:rPr lang="vi-VN" i="0" dirty="0">
                <a:effectLst/>
                <a:latin typeface="Times New Roman" panose="02020603050405020304" pitchFamily="18" charset="0"/>
                <a:ea typeface="SimSun" panose="02010600030101010101" pitchFamily="2" charset="-122"/>
              </a:rPr>
              <a:t>+ Lên án những hành động làm mai một văn hóa....</a:t>
            </a:r>
            <a:br>
              <a:rPr lang="vi-VN" dirty="0">
                <a:effectLst/>
                <a:latin typeface="Times New Roman" panose="02020603050405020304" pitchFamily="18" charset="0"/>
                <a:ea typeface="SimSun" panose="02010600030101010101" pitchFamily="2" charset="-122"/>
              </a:rPr>
            </a:br>
            <a:endParaRPr lang="en-US" dirty="0"/>
          </a:p>
        </p:txBody>
      </p:sp>
    </p:spTree>
    <p:extLst>
      <p:ext uri="{BB962C8B-B14F-4D97-AF65-F5344CB8AC3E}">
        <p14:creationId xmlns:p14="http://schemas.microsoft.com/office/powerpoint/2010/main" val="287532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47F5C-63E6-5AEE-8F55-F4422E6E6C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9" cy="6764595"/>
          </a:xfrm>
          <a:prstGeom prst="rect">
            <a:avLst/>
          </a:prstGeom>
        </p:spPr>
      </p:pic>
      <p:sp>
        <p:nvSpPr>
          <p:cNvPr id="3" name="Subtitle 2">
            <a:extLst>
              <a:ext uri="{FF2B5EF4-FFF2-40B4-BE49-F238E27FC236}">
                <a16:creationId xmlns:a16="http://schemas.microsoft.com/office/drawing/2014/main" id="{F157F4E1-F857-F5E5-D723-2358BC2304BC}"/>
              </a:ext>
            </a:extLst>
          </p:cNvPr>
          <p:cNvSpPr>
            <a:spLocks noGrp="1"/>
          </p:cNvSpPr>
          <p:nvPr>
            <p:ph type="subTitle" idx="1"/>
          </p:nvPr>
        </p:nvSpPr>
        <p:spPr>
          <a:xfrm>
            <a:off x="1524000" y="231885"/>
            <a:ext cx="9144000" cy="1107612"/>
          </a:xfrm>
        </p:spPr>
        <p:txBody>
          <a:bodyPr>
            <a:noAutofit/>
          </a:bodyPr>
          <a:lstStyle/>
          <a:p>
            <a:r>
              <a:rPr lang="vi-VN" sz="7200" b="1" dirty="0">
                <a:solidFill>
                  <a:srgbClr val="FF0000"/>
                </a:solidFill>
                <a:latin typeface="+mj-lt"/>
              </a:rPr>
              <a:t>MỞ RỘNG</a:t>
            </a:r>
            <a:endParaRPr lang="en-US" sz="7200" b="1" dirty="0">
              <a:solidFill>
                <a:srgbClr val="FF0000"/>
              </a:solidFill>
              <a:latin typeface="+mj-lt"/>
            </a:endParaRPr>
          </a:p>
        </p:txBody>
      </p:sp>
    </p:spTree>
    <p:extLst>
      <p:ext uri="{BB962C8B-B14F-4D97-AF65-F5344CB8AC3E}">
        <p14:creationId xmlns:p14="http://schemas.microsoft.com/office/powerpoint/2010/main" val="38390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Chân Quê - Xuân Hinh ( Hôm qua em đi tỉnh về )">
            <a:hlinkClick r:id="" action="ppaction://media"/>
            <a:extLst>
              <a:ext uri="{FF2B5EF4-FFF2-40B4-BE49-F238E27FC236}">
                <a16:creationId xmlns:a16="http://schemas.microsoft.com/office/drawing/2014/main" id="{A3B77737-912E-317F-22F3-EA9C172A5C9B}"/>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274882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BF6631-C53C-19A2-1844-CA371EB18C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7820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711EB-D91F-95D4-1BF9-53304F8BE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884" y="167149"/>
            <a:ext cx="10215716" cy="5751870"/>
          </a:xfrm>
          <a:prstGeom prst="rect">
            <a:avLst/>
          </a:prstGeom>
        </p:spPr>
      </p:pic>
      <p:sp>
        <p:nvSpPr>
          <p:cNvPr id="6" name="TextBox 5">
            <a:extLst>
              <a:ext uri="{FF2B5EF4-FFF2-40B4-BE49-F238E27FC236}">
                <a16:creationId xmlns:a16="http://schemas.microsoft.com/office/drawing/2014/main" id="{697BB133-3E0E-B748-859F-F101C303894E}"/>
              </a:ext>
            </a:extLst>
          </p:cNvPr>
          <p:cNvSpPr txBox="1"/>
          <p:nvPr/>
        </p:nvSpPr>
        <p:spPr>
          <a:xfrm>
            <a:off x="1229031" y="5912347"/>
            <a:ext cx="9478297" cy="769441"/>
          </a:xfrm>
          <a:prstGeom prst="rect">
            <a:avLst/>
          </a:prstGeom>
          <a:noFill/>
        </p:spPr>
        <p:txBody>
          <a:bodyPr wrap="square" rtlCol="0">
            <a:spAutoFit/>
          </a:bodyPr>
          <a:lstStyle/>
          <a:p>
            <a:pPr algn="ctr"/>
            <a:r>
              <a:rPr lang="vi-VN" sz="4400" b="1" dirty="0">
                <a:latin typeface="+mj-lt"/>
              </a:rPr>
              <a:t>ÁO BÀ BA</a:t>
            </a:r>
            <a:endParaRPr lang="en-US" sz="4400" b="1" dirty="0">
              <a:latin typeface="+mj-lt"/>
            </a:endParaRPr>
          </a:p>
        </p:txBody>
      </p:sp>
    </p:spTree>
    <p:extLst>
      <p:ext uri="{BB962C8B-B14F-4D97-AF65-F5344CB8AC3E}">
        <p14:creationId xmlns:p14="http://schemas.microsoft.com/office/powerpoint/2010/main" val="11004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0C3A86-652D-AC07-1C2C-AAA32B623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651" y="176212"/>
            <a:ext cx="10392697" cy="5821304"/>
          </a:xfrm>
          <a:prstGeom prst="rect">
            <a:avLst/>
          </a:prstGeom>
        </p:spPr>
      </p:pic>
      <p:sp>
        <p:nvSpPr>
          <p:cNvPr id="5" name="TextBox 4">
            <a:extLst>
              <a:ext uri="{FF2B5EF4-FFF2-40B4-BE49-F238E27FC236}">
                <a16:creationId xmlns:a16="http://schemas.microsoft.com/office/drawing/2014/main" id="{B6A0364D-8C54-A556-08AC-D9FA85C0429F}"/>
              </a:ext>
            </a:extLst>
          </p:cNvPr>
          <p:cNvSpPr txBox="1"/>
          <p:nvPr/>
        </p:nvSpPr>
        <p:spPr>
          <a:xfrm>
            <a:off x="1248696" y="6088559"/>
            <a:ext cx="9478297" cy="769441"/>
          </a:xfrm>
          <a:prstGeom prst="rect">
            <a:avLst/>
          </a:prstGeom>
          <a:noFill/>
        </p:spPr>
        <p:txBody>
          <a:bodyPr wrap="square" rtlCol="0">
            <a:spAutoFit/>
          </a:bodyPr>
          <a:lstStyle/>
          <a:p>
            <a:pPr algn="ctr"/>
            <a:r>
              <a:rPr lang="vi-VN" sz="4400" b="1" dirty="0">
                <a:latin typeface="+mj-lt"/>
              </a:rPr>
              <a:t>ÁO DÀI TRUYỀN THỐNG</a:t>
            </a:r>
            <a:endParaRPr lang="en-US" sz="4400" b="1" dirty="0">
              <a:latin typeface="+mj-lt"/>
            </a:endParaRPr>
          </a:p>
        </p:txBody>
      </p:sp>
    </p:spTree>
    <p:extLst>
      <p:ext uri="{BB962C8B-B14F-4D97-AF65-F5344CB8AC3E}">
        <p14:creationId xmlns:p14="http://schemas.microsoft.com/office/powerpoint/2010/main" val="47949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F6EE-170E-DA9B-635E-56C8B556652A}"/>
              </a:ext>
            </a:extLst>
          </p:cNvPr>
          <p:cNvSpPr>
            <a:spLocks noGrp="1"/>
          </p:cNvSpPr>
          <p:nvPr>
            <p:ph type="title"/>
          </p:nvPr>
        </p:nvSpPr>
        <p:spPr>
          <a:xfrm>
            <a:off x="838200" y="5428738"/>
            <a:ext cx="10515600" cy="1325563"/>
          </a:xfrm>
        </p:spPr>
        <p:txBody>
          <a:bodyPr/>
          <a:lstStyle/>
          <a:p>
            <a:pPr algn="ctr"/>
            <a:r>
              <a:rPr lang="vi-VN" b="1" dirty="0"/>
              <a:t>VỌNG CỔ</a:t>
            </a:r>
            <a:endParaRPr lang="en-US" b="1" dirty="0"/>
          </a:p>
        </p:txBody>
      </p:sp>
      <p:pic>
        <p:nvPicPr>
          <p:cNvPr id="4" name="TC 1">
            <a:hlinkClick r:id="" action="ppaction://media"/>
            <a:extLst>
              <a:ext uri="{FF2B5EF4-FFF2-40B4-BE49-F238E27FC236}">
                <a16:creationId xmlns:a16="http://schemas.microsoft.com/office/drawing/2014/main" id="{36284A8B-11FC-3522-A354-3258EC9D35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25538" y="193675"/>
            <a:ext cx="9810750" cy="5518150"/>
          </a:xfrm>
        </p:spPr>
      </p:pic>
    </p:spTree>
    <p:extLst>
      <p:ext uri="{BB962C8B-B14F-4D97-AF65-F5344CB8AC3E}">
        <p14:creationId xmlns:p14="http://schemas.microsoft.com/office/powerpoint/2010/main" val="364211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1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 1">
            <a:hlinkClick r:id="" action="ppaction://media"/>
            <a:extLst>
              <a:ext uri="{FF2B5EF4-FFF2-40B4-BE49-F238E27FC236}">
                <a16:creationId xmlns:a16="http://schemas.microsoft.com/office/drawing/2014/main" id="{B32D40E9-B930-B896-6F7B-0D7DF350BB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452" y="46037"/>
            <a:ext cx="11297264" cy="5486400"/>
          </a:xfrm>
          <a:prstGeom prst="rect">
            <a:avLst/>
          </a:prstGeom>
        </p:spPr>
      </p:pic>
      <p:sp>
        <p:nvSpPr>
          <p:cNvPr id="2" name="Title 1">
            <a:extLst>
              <a:ext uri="{FF2B5EF4-FFF2-40B4-BE49-F238E27FC236}">
                <a16:creationId xmlns:a16="http://schemas.microsoft.com/office/drawing/2014/main" id="{F0FEB4FC-7199-4DBC-667A-D00B8087F97D}"/>
              </a:ext>
            </a:extLst>
          </p:cNvPr>
          <p:cNvSpPr>
            <a:spLocks noGrp="1"/>
          </p:cNvSpPr>
          <p:nvPr>
            <p:ph type="title"/>
          </p:nvPr>
        </p:nvSpPr>
        <p:spPr>
          <a:xfrm>
            <a:off x="956187" y="5532437"/>
            <a:ext cx="10515600" cy="1325563"/>
          </a:xfrm>
        </p:spPr>
        <p:txBody>
          <a:bodyPr/>
          <a:lstStyle/>
          <a:p>
            <a:pPr algn="ctr"/>
            <a:r>
              <a:rPr lang="vi-VN" b="1" dirty="0"/>
              <a:t>CA HUẾ</a:t>
            </a:r>
            <a:endParaRPr lang="en-US" b="1" dirty="0"/>
          </a:p>
        </p:txBody>
      </p:sp>
    </p:spTree>
    <p:extLst>
      <p:ext uri="{BB962C8B-B14F-4D97-AF65-F5344CB8AC3E}">
        <p14:creationId xmlns:p14="http://schemas.microsoft.com/office/powerpoint/2010/main" val="48546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1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8D90D-0CC2-C09F-7D9E-63701C341BFD}"/>
              </a:ext>
            </a:extLst>
          </p:cNvPr>
          <p:cNvSpPr>
            <a:spLocks noGrp="1"/>
          </p:cNvSpPr>
          <p:nvPr>
            <p:ph type="title"/>
          </p:nvPr>
        </p:nvSpPr>
        <p:spPr>
          <a:xfrm>
            <a:off x="946355" y="5532437"/>
            <a:ext cx="10515600" cy="1325563"/>
          </a:xfrm>
        </p:spPr>
        <p:txBody>
          <a:bodyPr/>
          <a:lstStyle/>
          <a:p>
            <a:pPr algn="ctr"/>
            <a:r>
              <a:rPr lang="vi-VN" b="1" dirty="0"/>
              <a:t>HÁT QUAN HỌ</a:t>
            </a:r>
            <a:endParaRPr lang="en-US" b="1" dirty="0"/>
          </a:p>
        </p:txBody>
      </p:sp>
      <p:pic>
        <p:nvPicPr>
          <p:cNvPr id="4" name="BQ">
            <a:hlinkClick r:id="" action="ppaction://media"/>
            <a:extLst>
              <a:ext uri="{FF2B5EF4-FFF2-40B4-BE49-F238E27FC236}">
                <a16:creationId xmlns:a16="http://schemas.microsoft.com/office/drawing/2014/main" id="{6173528C-B555-DAE2-BA5D-01BC629335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6355" y="144624"/>
            <a:ext cx="10299290" cy="5486400"/>
          </a:xfrm>
          <a:prstGeom prst="rect">
            <a:avLst/>
          </a:prstGeom>
        </p:spPr>
      </p:pic>
    </p:spTree>
    <p:extLst>
      <p:ext uri="{BB962C8B-B14F-4D97-AF65-F5344CB8AC3E}">
        <p14:creationId xmlns:p14="http://schemas.microsoft.com/office/powerpoint/2010/main" val="148017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1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F589E-D89F-C67E-40FA-2A6E5FAB0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5FC150-F395-047E-659B-CED68C6EAAF2}"/>
              </a:ext>
            </a:extLst>
          </p:cNvPr>
          <p:cNvSpPr>
            <a:spLocks noGrp="1"/>
          </p:cNvSpPr>
          <p:nvPr>
            <p:ph type="title"/>
          </p:nvPr>
        </p:nvSpPr>
        <p:spPr>
          <a:xfrm>
            <a:off x="4264090" y="-604300"/>
            <a:ext cx="8910735" cy="3199670"/>
          </a:xfrm>
        </p:spPr>
        <p:txBody>
          <a:bodyPr>
            <a:noAutofit/>
          </a:bodyPr>
          <a:lstStyle/>
          <a:p>
            <a:pPr algn="ctr"/>
            <a:r>
              <a:rPr lang="vi-VN" sz="15000" b="1" dirty="0">
                <a:solidFill>
                  <a:srgbClr val="FF0000"/>
                </a:solidFill>
                <a:latin typeface="Bahnschrift Condensed" panose="020B0502040204020203" pitchFamily="34" charset="0"/>
              </a:rPr>
              <a:t>Chân quê</a:t>
            </a:r>
            <a:endParaRPr lang="en-US" sz="15000" b="1" dirty="0">
              <a:solidFill>
                <a:srgbClr val="FF0000"/>
              </a:solidFill>
              <a:latin typeface="Bahnschrift Condensed" panose="020B0502040204020203" pitchFamily="34" charset="0"/>
            </a:endParaRPr>
          </a:p>
        </p:txBody>
      </p:sp>
      <p:sp>
        <p:nvSpPr>
          <p:cNvPr id="6" name="Title 1">
            <a:extLst>
              <a:ext uri="{FF2B5EF4-FFF2-40B4-BE49-F238E27FC236}">
                <a16:creationId xmlns:a16="http://schemas.microsoft.com/office/drawing/2014/main" id="{B48F602F-500C-0D8D-8B3F-20FD53A9C2A9}"/>
              </a:ext>
            </a:extLst>
          </p:cNvPr>
          <p:cNvSpPr txBox="1">
            <a:spLocks/>
          </p:cNvSpPr>
          <p:nvPr/>
        </p:nvSpPr>
        <p:spPr>
          <a:xfrm>
            <a:off x="6957527" y="2820766"/>
            <a:ext cx="4043266" cy="31996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9600" dirty="0">
                <a:solidFill>
                  <a:schemeClr val="accent5">
                    <a:lumMod val="20000"/>
                    <a:lumOff val="80000"/>
                  </a:schemeClr>
                </a:solidFill>
                <a:latin typeface="Bahnschrift Condensed" panose="020B0502040204020203" pitchFamily="34" charset="0"/>
              </a:rPr>
              <a:t>Nguyễn Bính</a:t>
            </a:r>
            <a:endParaRPr lang="en-US" sz="9600" dirty="0">
              <a:solidFill>
                <a:schemeClr val="accent5">
                  <a:lumMod val="20000"/>
                  <a:lumOff val="80000"/>
                </a:schemeClr>
              </a:solidFill>
              <a:latin typeface="Bahnschrift Condensed" panose="020B0502040204020203" pitchFamily="34" charset="0"/>
            </a:endParaRPr>
          </a:p>
        </p:txBody>
      </p:sp>
    </p:spTree>
    <p:extLst>
      <p:ext uri="{BB962C8B-B14F-4D97-AF65-F5344CB8AC3E}">
        <p14:creationId xmlns:p14="http://schemas.microsoft.com/office/powerpoint/2010/main" val="410677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TotalTime>
  <Words>1476</Words>
  <Application>Microsoft Office PowerPoint</Application>
  <PresentationFormat>Widescreen</PresentationFormat>
  <Paragraphs>147</Paragraphs>
  <Slides>33</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Bahnschrift Condensed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VỌNG CỔ</vt:lpstr>
      <vt:lpstr>CA HUẾ</vt:lpstr>
      <vt:lpstr>HÁT QUAN HỌ</vt:lpstr>
      <vt:lpstr>Chân quê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Anh/ chị có đồng tình với quan niệm “giữ nguyên quê mùa” của chàng trai trong bài thơ không? vì sao? 2, Anh/ chị cần làm gì trong việc giữ gìn những giá trị văn hoá truyền thống? </vt:lpstr>
      <vt:lpstr>1, Trình bày quan điểm cá nhân: Em vừa đồng tình vừa không đồng tình với quan niệm “giữ nguyên quê mùa” của chàng trai trong bài thơ. Vì: + Đồng tình: Việc giữ gìn bản chất, văn hóa dân tộc trong thời kỳ hội nhập cũng là một điều rất cần thiết. + Không đồng tình: vì trong thời kỳ hội nhập, việc thay đổi là cần thiết để tránh bị lạc quẻ và quê mùa. </vt:lpstr>
      <vt:lpstr>2, Để giữ gìn những giá trị văn hoá truyền thống, ta cần: + Trân trọng và giữ gìn những giá trị văn hóa truyền thống của dân tộc. + Cần tiếp thu có chọn lọc những văn hóa mới. + Lên án những hành động làm mai một văn hóa....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Hồng Vân</dc:creator>
  <cp:lastModifiedBy>Nguyễn Hồng Vân</cp:lastModifiedBy>
  <cp:revision>4</cp:revision>
  <dcterms:created xsi:type="dcterms:W3CDTF">2023-07-18T02:18:35Z</dcterms:created>
  <dcterms:modified xsi:type="dcterms:W3CDTF">2023-07-18T04:28:11Z</dcterms:modified>
</cp:coreProperties>
</file>