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512" r:id="rId3"/>
    <p:sldId id="502" r:id="rId4"/>
    <p:sldId id="486" r:id="rId5"/>
    <p:sldId id="513" r:id="rId6"/>
    <p:sldId id="514" r:id="rId7"/>
    <p:sldId id="265" r:id="rId8"/>
    <p:sldId id="515" r:id="rId9"/>
    <p:sldId id="516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6" r:id="rId20"/>
    <p:sldId id="527" r:id="rId21"/>
    <p:sldId id="528" r:id="rId22"/>
    <p:sldId id="531" r:id="rId23"/>
    <p:sldId id="529" r:id="rId24"/>
    <p:sldId id="533" r:id="rId25"/>
    <p:sldId id="535" r:id="rId26"/>
    <p:sldId id="536" r:id="rId27"/>
    <p:sldId id="511" r:id="rId28"/>
    <p:sldId id="49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3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2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69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93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409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76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10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5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0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5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8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5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8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0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62155-C1CE-4D2B-BFD3-DB47A5E8E5C0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9A25B6-1C2A-4645-8ED5-8BC4B64BC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9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DE6FF21-8ACD-BC48-D307-C5DA2ED45186}"/>
              </a:ext>
            </a:extLst>
          </p:cNvPr>
          <p:cNvSpPr txBox="1"/>
          <p:nvPr/>
        </p:nvSpPr>
        <p:spPr>
          <a:xfrm>
            <a:off x="752030" y="1657348"/>
            <a:ext cx="99558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KÍNH CHÀO	 QUÝ THẦY CÔ GIÁO CÙNG CÁC EM HỌC SINH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D33F2B1-CD99-DEE0-3226-AA286081878E}"/>
              </a:ext>
            </a:extLst>
          </p:cNvPr>
          <p:cNvSpPr txBox="1"/>
          <p:nvPr/>
        </p:nvSpPr>
        <p:spPr>
          <a:xfrm>
            <a:off x="1043189" y="3858858"/>
            <a:ext cx="93886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Duyên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913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3944" y="824248"/>
            <a:ext cx="2382591" cy="5228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48637" y="824248"/>
            <a:ext cx="2382591" cy="5228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li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7053330" y="824248"/>
            <a:ext cx="2382591" cy="5228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48461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3383"/>
            <a:ext cx="4010576" cy="704045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603" y="1094702"/>
            <a:ext cx="46492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 VỤ: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38" y="1416676"/>
            <a:ext cx="6400534" cy="525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085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6279" y="171718"/>
            <a:ext cx="5581800" cy="60101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41255">
            <a:off x="4095482" y="2113541"/>
            <a:ext cx="3245478" cy="314103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969395" y="1387170"/>
            <a:ext cx="2163651" cy="12106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1955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1646" y="3078051"/>
            <a:ext cx="2835498" cy="17257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Oval 6"/>
          <p:cNvSpPr/>
          <p:nvPr/>
        </p:nvSpPr>
        <p:spPr>
          <a:xfrm>
            <a:off x="7856113" y="1223494"/>
            <a:ext cx="2382591" cy="12106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Ngãi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555617" y="2712061"/>
            <a:ext cx="4344461" cy="3740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(1986);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(2007),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(2008),…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0897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603" y="145960"/>
            <a:ext cx="8596668" cy="71692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07" y="2200853"/>
            <a:ext cx="3554569" cy="382077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1218" y="1571223"/>
            <a:ext cx="2292438" cy="3825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phim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NXB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TP.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2018.</a:t>
            </a:r>
            <a:r>
              <a:rPr lang="en-US" dirty="0"/>
              <a:t>  </a:t>
            </a:r>
            <a:r>
              <a:rPr lang="en-US" i="1" dirty="0"/>
              <a:t> 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67601" y="4481848"/>
            <a:ext cx="2292438" cy="20327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23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507" y="1633537"/>
            <a:ext cx="5219700" cy="3590925"/>
          </a:xfrm>
          <a:prstGeom prst="rect">
            <a:avLst/>
          </a:prstGeom>
        </p:spPr>
      </p:pic>
      <p:sp>
        <p:nvSpPr>
          <p:cNvPr id="5" name="Hexagon 4"/>
          <p:cNvSpPr/>
          <p:nvPr/>
        </p:nvSpPr>
        <p:spPr>
          <a:xfrm>
            <a:off x="528035" y="1493951"/>
            <a:ext cx="5791472" cy="337426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848669" y="3097370"/>
            <a:ext cx="502276" cy="167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670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236109"/>
            <a:ext cx="8596668" cy="61389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4856" y="1635617"/>
            <a:ext cx="3013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 CỤC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1648496" y="2466614"/>
            <a:ext cx="1060704" cy="11909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1661547" y="3893104"/>
            <a:ext cx="1060704" cy="11909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1630980" y="5334310"/>
            <a:ext cx="1060704" cy="11909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93206" y="2743199"/>
            <a:ext cx="59886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ngả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Nam”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93206" y="4172755"/>
            <a:ext cx="59886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93206" y="5589430"/>
            <a:ext cx="59886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3: Còn lại: </a:t>
            </a:r>
            <a:r>
              <a:rPr lang="en-US" sz="20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 lòng thủy chung, son sắt của dì</a:t>
            </a:r>
            <a:endParaRPr lang="en-US" sz="20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299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8687"/>
            <a:ext cx="5865134" cy="71692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ĐỌC HIỂU VĂN 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342" y="1390920"/>
            <a:ext cx="6883281" cy="477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304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550017"/>
            <a:ext cx="8596668" cy="349134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23493" y="1300764"/>
            <a:ext cx="1828800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7627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412125" y="1107583"/>
            <a:ext cx="2086376" cy="539624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 Bảy cùng nhiều người con đất Quảng lên đường ra Bắc tập kết.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2612267" y="1105435"/>
            <a:ext cx="2086376" cy="539624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4878954" y="1118314"/>
            <a:ext cx="2086376" cy="539624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Gòn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7068366" y="1118314"/>
            <a:ext cx="2086376" cy="539624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rung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9423052" y="1129045"/>
            <a:ext cx="2086376" cy="539624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Dĩ Bảy năm nay tròn 80 tuổi, đang ngồi một mình đợi Tết.</a:t>
            </a:r>
          </a:p>
        </p:txBody>
      </p:sp>
    </p:spTree>
    <p:extLst>
      <p:ext uri="{BB962C8B-B14F-4D97-AF65-F5344CB8AC3E}">
        <p14:creationId xmlns:p14="http://schemas.microsoft.com/office/powerpoint/2010/main" val="3687063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1398" y="901520"/>
            <a:ext cx="4373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231820" y="2253803"/>
            <a:ext cx="3322749" cy="444321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4054702" y="2264534"/>
            <a:ext cx="6299912" cy="444321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</p:txBody>
      </p:sp>
    </p:spTree>
    <p:extLst>
      <p:ext uri="{BB962C8B-B14F-4D97-AF65-F5344CB8AC3E}">
        <p14:creationId xmlns:p14="http://schemas.microsoft.com/office/powerpoint/2010/main" val="1151214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071AA10-A5F8-33C1-6336-EFE4EFF66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B12E0F5-D414-F708-C307-79BD87337B08}"/>
              </a:ext>
            </a:extLst>
          </p:cNvPr>
          <p:cNvSpPr txBox="1"/>
          <p:nvPr/>
        </p:nvSpPr>
        <p:spPr>
          <a:xfrm>
            <a:off x="502276" y="1248161"/>
            <a:ext cx="1057212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 KẾT NỐI CHỦ </a:t>
            </a:r>
            <a:r>
              <a:rPr lang="en-US" sz="4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</a:p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 NGỒI ĐỢI TRƯỚC HIÊN NHÀ</a:t>
            </a:r>
            <a:r>
              <a:rPr lang="en-US" sz="4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65DF6A2-270F-3CC0-66C4-18BBC7DE4468}"/>
              </a:ext>
            </a:extLst>
          </p:cNvPr>
          <p:cNvSpPr txBox="1"/>
          <p:nvPr/>
        </p:nvSpPr>
        <p:spPr>
          <a:xfrm>
            <a:off x="4344202" y="4582172"/>
            <a:ext cx="347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2717981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25590"/>
              </p:ext>
            </p:extLst>
          </p:nvPr>
        </p:nvGraphicFramePr>
        <p:xfrm>
          <a:off x="206257" y="1412550"/>
          <a:ext cx="3927861" cy="5314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9007"/>
                <a:gridCol w="1309427"/>
                <a:gridCol w="1309427"/>
              </a:tblGrid>
              <a:tr h="437087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vi-VN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Dì Bảy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Dượng Bảy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73364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 cảnh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vi-VN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vi-VN" sz="20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67950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 cách, phẩm chất</a:t>
                      </a:r>
                      <a:endParaRPr lang="en-US" sz="20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vi-VN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vi-VN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Flowchart: Alternate Process 5"/>
          <p:cNvSpPr/>
          <p:nvPr/>
        </p:nvSpPr>
        <p:spPr>
          <a:xfrm>
            <a:off x="6220496" y="1493949"/>
            <a:ext cx="3232597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7" y="2356834"/>
            <a:ext cx="56204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429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52" y="2419144"/>
            <a:ext cx="4060873" cy="3590925"/>
          </a:xfrm>
          <a:prstGeom prst="rect">
            <a:avLst/>
          </a:prstGeom>
        </p:spPr>
      </p:pic>
      <p:sp>
        <p:nvSpPr>
          <p:cNvPr id="6" name="Flowchart: Alternate Process 5"/>
          <p:cNvSpPr/>
          <p:nvPr/>
        </p:nvSpPr>
        <p:spPr>
          <a:xfrm>
            <a:off x="5164428" y="2419143"/>
            <a:ext cx="4700789" cy="127709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ngả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5175159" y="4194280"/>
            <a:ext cx="4700789" cy="127709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1975,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58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b.Tính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90" y="2419144"/>
            <a:ext cx="2331076" cy="3590925"/>
          </a:xfrm>
          <a:prstGeom prst="rect">
            <a:avLst/>
          </a:prstGeom>
        </p:spPr>
      </p:pic>
      <p:sp>
        <p:nvSpPr>
          <p:cNvPr id="6" name="Flowchart: Alternate Process 5"/>
          <p:cNvSpPr/>
          <p:nvPr/>
        </p:nvSpPr>
        <p:spPr>
          <a:xfrm>
            <a:off x="2730322" y="2419143"/>
            <a:ext cx="7134896" cy="127709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2730323" y="3940932"/>
            <a:ext cx="7145626" cy="240190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8126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1318" y="2255620"/>
            <a:ext cx="76285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mồ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lễ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cưới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6036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442173"/>
            <a:ext cx="6006801" cy="74268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dượng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b.Tính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222" y="2461684"/>
            <a:ext cx="91998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hùng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đằng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tộc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phúc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may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dượng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tảo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chịu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thiệt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thòi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72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541610F-1EAC-462A-CA4F-0CED38DDBA9F}"/>
              </a:ext>
            </a:extLst>
          </p:cNvPr>
          <p:cNvSpPr txBox="1"/>
          <p:nvPr/>
        </p:nvSpPr>
        <p:spPr>
          <a:xfrm>
            <a:off x="0" y="448705"/>
            <a:ext cx="681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TỔNG KẾT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58" y="1174125"/>
            <a:ext cx="2647145" cy="533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192" y="1326589"/>
            <a:ext cx="2476500" cy="51815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23" y="1306405"/>
            <a:ext cx="2412506" cy="52017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903" y="1337927"/>
            <a:ext cx="2445913" cy="517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837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360608" y="463638"/>
            <a:ext cx="3876541" cy="32454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   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5136527" y="2354686"/>
            <a:ext cx="4316566" cy="32454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7826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195A70-5780-51BA-0482-4E0E19E2EE79}"/>
              </a:ext>
            </a:extLst>
          </p:cNvPr>
          <p:cNvSpPr txBox="1"/>
          <p:nvPr/>
        </p:nvSpPr>
        <p:spPr>
          <a:xfrm>
            <a:off x="1" y="1535381"/>
            <a:ext cx="3238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VẬN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DỤNG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1A87ED4-2AF4-3D19-63C4-435DB24A8D82}"/>
              </a:ext>
            </a:extLst>
          </p:cNvPr>
          <p:cNvSpPr txBox="1"/>
          <p:nvPr/>
        </p:nvSpPr>
        <p:spPr>
          <a:xfrm>
            <a:off x="1720850" y="2719603"/>
            <a:ext cx="87503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VB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ngồi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đợi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hiên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vi-VN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0021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Pentagon 12"/>
          <p:cNvSpPr/>
          <p:nvPr/>
        </p:nvSpPr>
        <p:spPr>
          <a:xfrm>
            <a:off x="1" y="199586"/>
            <a:ext cx="8200572" cy="2080273"/>
          </a:xfrm>
          <a:prstGeom prst="homePlate">
            <a:avLst/>
          </a:prstGeom>
          <a:solidFill>
            <a:srgbClr val="FF0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sp>
        <p:nvSpPr>
          <p:cNvPr id="22" name="Arrow: Pentagon 21"/>
          <p:cNvSpPr/>
          <p:nvPr/>
        </p:nvSpPr>
        <p:spPr>
          <a:xfrm>
            <a:off x="1" y="2385306"/>
            <a:ext cx="8200572" cy="2080273"/>
          </a:xfrm>
          <a:prstGeom prst="homePlate">
            <a:avLst/>
          </a:prstGeom>
          <a:solidFill>
            <a:srgbClr val="0070C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sp>
        <p:nvSpPr>
          <p:cNvPr id="23" name="Arrow: Pentagon 22"/>
          <p:cNvSpPr/>
          <p:nvPr/>
        </p:nvSpPr>
        <p:spPr>
          <a:xfrm>
            <a:off x="-1" y="4585251"/>
            <a:ext cx="8200572" cy="2080273"/>
          </a:xfrm>
          <a:prstGeom prst="homePlate">
            <a:avLst/>
          </a:prstGeom>
          <a:solidFill>
            <a:srgbClr val="00B05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7" y="58056"/>
            <a:ext cx="2338063" cy="2338063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860603" y="469998"/>
            <a:ext cx="1197428" cy="133882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81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endParaRPr lang="en-US" sz="9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5" y="4456357"/>
            <a:ext cx="2338063" cy="233806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5" y="2254444"/>
            <a:ext cx="2338063" cy="2338063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904778" y="2725473"/>
            <a:ext cx="1197428" cy="133882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81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2546" y="4934641"/>
            <a:ext cx="1197428" cy="133882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81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628345" y="439507"/>
            <a:ext cx="4556227" cy="160043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4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 THÀNH TỐT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28975" y="3005334"/>
            <a:ext cx="4556227" cy="846379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4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 THÀNH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12235" y="4840557"/>
            <a:ext cx="4556227" cy="160043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CHƯA </a:t>
            </a:r>
          </a:p>
          <a:p>
            <a:pPr algn="ctr"/>
            <a:r>
              <a:rPr lang="en-US" sz="49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 THÀNH</a:t>
            </a:r>
          </a:p>
        </p:txBody>
      </p:sp>
      <p:pic>
        <p:nvPicPr>
          <p:cNvPr id="1026" name="Picture 2" descr="Hình ảnh Hình ảnh Tốt Nghiệp Nhiều Người Png Tài Liệu Hình ảnh, Nhiều  Người, Bốn Người, Hình ảnh Tốt Nghiệp miễn phí tải tập tin PNG PSDComment  và Vector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4" t="17563" b="21356"/>
          <a:stretch>
            <a:fillRect/>
          </a:stretch>
        </p:blipFill>
        <p:spPr bwMode="auto">
          <a:xfrm>
            <a:off x="8047701" y="3039226"/>
            <a:ext cx="4144302" cy="2822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7635775" y="1090977"/>
            <a:ext cx="4556227" cy="1938986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 </a:t>
            </a:r>
          </a:p>
          <a:p>
            <a:pPr algn="ctr"/>
            <a:r>
              <a:rPr lang="en-US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 GIÁ</a:t>
            </a:r>
          </a:p>
        </p:txBody>
      </p:sp>
    </p:spTree>
    <p:extLst>
      <p:ext uri="{BB962C8B-B14F-4D97-AF65-F5344CB8AC3E}">
        <p14:creationId xmlns:p14="http://schemas.microsoft.com/office/powerpoint/2010/main" val="4695688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0" animBg="1"/>
      <p:bldP spid="23" grpId="0" animBg="1"/>
      <p:bldP spid="26" grpId="0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A2ACDE8-FA78-07D6-FDE1-A9B58BBA0CE1}"/>
              </a:ext>
            </a:extLst>
          </p:cNvPr>
          <p:cNvSpPr txBox="1"/>
          <p:nvPr/>
        </p:nvSpPr>
        <p:spPr>
          <a:xfrm>
            <a:off x="203801" y="1985831"/>
            <a:ext cx="1159510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8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Câu hỏi: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chủ đề </a:t>
            </a:r>
            <a:r>
              <a:rPr lang="en-US" sz="3800" dirty="0" err="1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Khát</a:t>
            </a:r>
            <a:r>
              <a:rPr lang="en-US" sz="3800" dirty="0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khao</a:t>
            </a:r>
            <a:r>
              <a:rPr lang="en-US" sz="3800" dirty="0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đoàn</a:t>
            </a:r>
            <a:r>
              <a:rPr lang="en-US" sz="3800" dirty="0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800" dirty="0" err="1" smtClean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tụ</a:t>
            </a:r>
            <a:r>
              <a:rPr lang="en-US" sz="3800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endParaRPr lang="en-US" sz="3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BF37EF2-F6B0-7C8F-A29D-7BC44A96F682}"/>
              </a:ext>
            </a:extLst>
          </p:cNvPr>
          <p:cNvSpPr/>
          <p:nvPr/>
        </p:nvSpPr>
        <p:spPr>
          <a:xfrm>
            <a:off x="1626669" y="367042"/>
            <a:ext cx="8749365" cy="697627"/>
          </a:xfrm>
          <a:prstGeom prst="rect">
            <a:avLst/>
          </a:prstGeom>
          <a:noFill/>
        </p:spPr>
        <p:txBody>
          <a:bodyPr wrap="square" lIns="121917" tIns="60958" rIns="121917" bIns="6095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Ô SỐ KÌ </a:t>
            </a:r>
            <a:r>
              <a:rPr lang="vi-VN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ỆU</a:t>
            </a:r>
          </a:p>
        </p:txBody>
      </p:sp>
    </p:spTree>
    <p:extLst>
      <p:ext uri="{BB962C8B-B14F-4D97-AF65-F5344CB8AC3E}">
        <p14:creationId xmlns:p14="http://schemas.microsoft.com/office/powerpoint/2010/main" val="917416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1495_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282" y="4635500"/>
            <a:ext cx="1778000" cy="1153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5" descr="1495_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237" y="1729318"/>
            <a:ext cx="2359932" cy="1153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10"/>
          <p:cNvSpPr>
            <a:spLocks noChangeArrowheads="1"/>
          </p:cNvSpPr>
          <p:nvPr/>
        </p:nvSpPr>
        <p:spPr bwMode="auto">
          <a:xfrm>
            <a:off x="7683500" y="990600"/>
            <a:ext cx="142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917" tIns="60958" rIns="121917" bIns="60958" anchor="ctr"/>
          <a:lstStyle/>
          <a:p>
            <a:pPr algn="ctr" eaLnBrk="1" hangingPunct="1"/>
            <a:endParaRPr lang="en-US" altLang="en-US"/>
          </a:p>
        </p:txBody>
      </p:sp>
      <p:sp>
        <p:nvSpPr>
          <p:cNvPr id="19" name="Rectangle 18"/>
          <p:cNvSpPr/>
          <p:nvPr/>
        </p:nvSpPr>
        <p:spPr>
          <a:xfrm>
            <a:off x="1626669" y="120261"/>
            <a:ext cx="8749365" cy="697627"/>
          </a:xfrm>
          <a:prstGeom prst="rect">
            <a:avLst/>
          </a:prstGeom>
          <a:noFill/>
        </p:spPr>
        <p:txBody>
          <a:bodyPr wrap="square" lIns="121917" tIns="60958" rIns="121917" bIns="6095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Ô SỐ KÌ </a:t>
            </a:r>
            <a:r>
              <a:rPr lang="vi-VN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sz="3700" b="1" dirty="0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ỆU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365754" y="1212582"/>
            <a:ext cx="3558082" cy="2438397"/>
            <a:chOff x="2397847" y="-956490"/>
            <a:chExt cx="2233080" cy="1828800"/>
          </a:xfrm>
        </p:grpSpPr>
        <p:sp>
          <p:nvSpPr>
            <p:cNvPr id="21538" name="Rounded Rectangle 16"/>
            <p:cNvSpPr>
              <a:spLocks noChangeArrowheads="1"/>
            </p:cNvSpPr>
            <p:nvPr/>
          </p:nvSpPr>
          <p:spPr bwMode="auto">
            <a:xfrm>
              <a:off x="2397847" y="-956490"/>
              <a:ext cx="2133600" cy="1828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en-US" altLang="en-US">
                <a:solidFill>
                  <a:srgbClr val="FFFF00"/>
                </a:solidFill>
                <a:latin typeface="VNI-Avo" pitchFamily="2" charset="0"/>
              </a:endParaRPr>
            </a:p>
          </p:txBody>
        </p:sp>
        <p:sp>
          <p:nvSpPr>
            <p:cNvPr id="21539" name="Rectangle 3"/>
            <p:cNvSpPr>
              <a:spLocks noChangeArrowheads="1"/>
            </p:cNvSpPr>
            <p:nvPr/>
          </p:nvSpPr>
          <p:spPr bwMode="auto">
            <a:xfrm>
              <a:off x="2738240" y="-655231"/>
              <a:ext cx="1892687" cy="1107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ct val="150000"/>
                </a:lnSpc>
              </a:pP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Lời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tiễn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dặn</a:t>
              </a:r>
              <a:r>
                <a:rPr lang="vi-VN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vi-VN" sz="2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Truyện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thơ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dân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tộc</a:t>
              </a:r>
              <a:r>
                <a:rPr lang="en-US" altLang="vi-VN" sz="20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2000" b="1" dirty="0" err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thái</a:t>
              </a:r>
              <a:endParaRPr lang="en-US" altLang="vi-VN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Rounded Rectangle 15"/>
          <p:cNvSpPr/>
          <p:nvPr/>
        </p:nvSpPr>
        <p:spPr bwMode="auto">
          <a:xfrm>
            <a:off x="3387142" y="1232180"/>
            <a:ext cx="3374801" cy="2438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lIns="121917" tIns="60958" rIns="121917" bIns="6095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128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268" name="Rounded Rectangle 9"/>
          <p:cNvSpPr>
            <a:spLocks noChangeArrowheads="1"/>
          </p:cNvSpPr>
          <p:nvPr/>
        </p:nvSpPr>
        <p:spPr bwMode="auto">
          <a:xfrm>
            <a:off x="3338046" y="3786495"/>
            <a:ext cx="3365500" cy="2438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21917" tIns="60958" rIns="121917" bIns="60958" anchor="ctr"/>
          <a:lstStyle/>
          <a:p>
            <a:pPr algn="ctr" eaLnBrk="1" hangingPunct="1"/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Uyên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vi-VN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</a:t>
            </a:r>
            <a:r>
              <a:rPr lang="en-US" altLang="en-US" sz="2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altLang="en-US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ounded Rectangle 19"/>
          <p:cNvSpPr>
            <a:spLocks noChangeArrowheads="1"/>
          </p:cNvSpPr>
          <p:nvPr/>
        </p:nvSpPr>
        <p:spPr bwMode="auto">
          <a:xfrm>
            <a:off x="3338046" y="3803602"/>
            <a:ext cx="3423897" cy="2438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lIns="121917" tIns="60958" rIns="121917" bIns="60958"/>
          <a:lstStyle/>
          <a:p>
            <a:pPr algn="ctr" eaLnBrk="1" hangingPunct="1">
              <a:defRPr/>
            </a:pPr>
            <a:r>
              <a:rPr lang="en-US" sz="12800" b="1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760899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8"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2376" y="1698662"/>
            <a:ext cx="92126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mát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442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3002"/>
            <a:ext cx="8596668" cy="388077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NGỒI ĐỢI TRƯỚC HIÊN NHÀ</a:t>
            </a:r>
          </a:p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905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541610F-1EAC-462A-CA4F-0CED38DDBA9F}"/>
              </a:ext>
            </a:extLst>
          </p:cNvPr>
          <p:cNvSpPr txBox="1"/>
          <p:nvPr/>
        </p:nvSpPr>
        <p:spPr>
          <a:xfrm>
            <a:off x="0" y="448705"/>
            <a:ext cx="681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TÌM HIỂU CHUNG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58" y="1174125"/>
            <a:ext cx="2647145" cy="533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192" y="1326589"/>
            <a:ext cx="2476500" cy="51815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23" y="1306405"/>
            <a:ext cx="2412506" cy="52017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903" y="1337927"/>
            <a:ext cx="2445913" cy="517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899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36109"/>
            <a:ext cx="2954508" cy="58813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24245"/>
            <a:ext cx="8596668" cy="5217118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274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9" y="1094704"/>
            <a:ext cx="4392612" cy="4584879"/>
          </a:xfrm>
        </p:spPr>
      </p:pic>
      <p:sp>
        <p:nvSpPr>
          <p:cNvPr id="5" name="Rectangle 4"/>
          <p:cNvSpPr/>
          <p:nvPr/>
        </p:nvSpPr>
        <p:spPr>
          <a:xfrm>
            <a:off x="4868214" y="1468192"/>
            <a:ext cx="4159876" cy="3670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060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</TotalTime>
  <Words>1410</Words>
  <Application>Microsoft Office PowerPoint</Application>
  <PresentationFormat>Widescreen</PresentationFormat>
  <Paragraphs>115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.VnTime</vt:lpstr>
      <vt:lpstr>Arial</vt:lpstr>
      <vt:lpstr>Calibri</vt:lpstr>
      <vt:lpstr>Tahoma</vt:lpstr>
      <vt:lpstr>Times New Roman</vt:lpstr>
      <vt:lpstr>Trebuchet MS</vt:lpstr>
      <vt:lpstr>VNI-Avo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Đọc văn bản</vt:lpstr>
      <vt:lpstr>PowerPoint Presentation</vt:lpstr>
      <vt:lpstr>PowerPoint Presentation</vt:lpstr>
      <vt:lpstr>2. Tác giả, tác phẩm</vt:lpstr>
      <vt:lpstr>a. Tác giả Huỳnh Như Phương:</vt:lpstr>
      <vt:lpstr>b. Tác phẩm: Người ngồi đợi trước hiên nhà</vt:lpstr>
      <vt:lpstr>PowerPoint Presentation</vt:lpstr>
      <vt:lpstr>b. Tác phẩm: Người ngồi đợi trước hiên nhà</vt:lpstr>
      <vt:lpstr>II. ĐỌC HIỂU VĂN BẢN</vt:lpstr>
      <vt:lpstr>1. Sự kiện chính của văn bản</vt:lpstr>
      <vt:lpstr>1. Sự kiện chính của văn bản</vt:lpstr>
      <vt:lpstr>2. Ngôi kể của văn bản</vt:lpstr>
      <vt:lpstr>3. Nhân vật trong văn bản</vt:lpstr>
      <vt:lpstr>3. Nhân vật trong văn bản:  3.1 Nhân vật dì Bảy:   a. Hoàn cảnh:</vt:lpstr>
      <vt:lpstr>3. Nhân vật trong văn bản:  3.1 Nhân vật dì Bảy:   b.Tính cách, phẩm chất:</vt:lpstr>
      <vt:lpstr>3. Nhân vật trong văn bản:  3.1 Nhân vật dượng Bảy:   a. Hoàn cảnh: </vt:lpstr>
      <vt:lpstr>3. Nhân vật trong văn bản:  3.1 Nhân vật dượng Bảy:   b.Tính cách, phẩm chất: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122</cp:revision>
  <dcterms:created xsi:type="dcterms:W3CDTF">2022-07-29T12:38:06Z</dcterms:created>
  <dcterms:modified xsi:type="dcterms:W3CDTF">2023-08-05T20:21:18Z</dcterms:modified>
</cp:coreProperties>
</file>