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9" r:id="rId5"/>
    <p:sldId id="258"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8DC527-F044-490A-A609-E34C50C09285}"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3B28857D-32A2-402F-A324-580430BB9A37}">
      <dgm:prSet phldrT="[Text]"/>
      <dgm:spPr/>
      <dgm:t>
        <a:bodyPr/>
        <a:lstStyle/>
        <a:p>
          <a:r>
            <a:rPr lang="en-US" b="1"/>
            <a:t>2. Mục đích viết</a:t>
          </a:r>
        </a:p>
      </dgm:t>
    </dgm:pt>
    <dgm:pt modelId="{5F0B851E-CDD7-4413-ADCD-2C81386214A4}" type="parTrans" cxnId="{FECDC654-20AA-4165-9AB4-03A4BD06EB5A}">
      <dgm:prSet/>
      <dgm:spPr/>
      <dgm:t>
        <a:bodyPr/>
        <a:lstStyle/>
        <a:p>
          <a:endParaRPr lang="en-US"/>
        </a:p>
      </dgm:t>
    </dgm:pt>
    <dgm:pt modelId="{B5757865-3484-4E04-85A1-888BB753E2C0}" type="sibTrans" cxnId="{FECDC654-20AA-4165-9AB4-03A4BD06EB5A}">
      <dgm:prSet/>
      <dgm:spPr/>
      <dgm:t>
        <a:bodyPr/>
        <a:lstStyle/>
        <a:p>
          <a:endParaRPr lang="en-US"/>
        </a:p>
      </dgm:t>
    </dgm:pt>
    <dgm:pt modelId="{00B27DBF-9329-4452-A04E-15E91C62DC02}">
      <dgm:prSet phldrT="[Text]"/>
      <dgm:spPr/>
      <dgm:t>
        <a:bodyPr/>
        <a:lstStyle/>
        <a:p>
          <a:endParaRPr lang="en-US"/>
        </a:p>
      </dgm:t>
    </dgm:pt>
    <dgm:pt modelId="{F21FDE6A-DC19-4CE7-A53B-8FE0C79C75F1}" type="parTrans" cxnId="{170FB093-E306-46F1-A518-183F94F803AF}">
      <dgm:prSet/>
      <dgm:spPr/>
      <dgm:t>
        <a:bodyPr/>
        <a:lstStyle/>
        <a:p>
          <a:endParaRPr lang="en-US"/>
        </a:p>
      </dgm:t>
    </dgm:pt>
    <dgm:pt modelId="{ED290F0C-A20D-4891-9278-F118D84CF72E}" type="sibTrans" cxnId="{170FB093-E306-46F1-A518-183F94F803AF}">
      <dgm:prSet/>
      <dgm:spPr/>
      <dgm:t>
        <a:bodyPr/>
        <a:lstStyle/>
        <a:p>
          <a:endParaRPr lang="en-US"/>
        </a:p>
      </dgm:t>
    </dgm:pt>
    <dgm:pt modelId="{63143F19-6232-4ABC-9F82-95D2CF9E575F}">
      <dgm:prSet/>
      <dgm:spPr/>
      <dgm:t>
        <a:bodyPr/>
        <a:lstStyle/>
        <a:p>
          <a:r>
            <a:rPr lang="en-US" b="1"/>
            <a:t>+ Giới thiệu, quảng bá về tác giả.</a:t>
          </a:r>
        </a:p>
      </dgm:t>
    </dgm:pt>
    <dgm:pt modelId="{D94E8FD4-8838-4F0E-A697-A3401070ADD8}" type="parTrans" cxnId="{330DC607-D9E8-4B6D-B664-A8879D230BC8}">
      <dgm:prSet/>
      <dgm:spPr/>
      <dgm:t>
        <a:bodyPr/>
        <a:lstStyle/>
        <a:p>
          <a:endParaRPr lang="en-US"/>
        </a:p>
      </dgm:t>
    </dgm:pt>
    <dgm:pt modelId="{167D461D-2CCC-41D8-8F44-2E5C3262259E}" type="sibTrans" cxnId="{330DC607-D9E8-4B6D-B664-A8879D230BC8}">
      <dgm:prSet/>
      <dgm:spPr/>
      <dgm:t>
        <a:bodyPr/>
        <a:lstStyle/>
        <a:p>
          <a:endParaRPr lang="en-US"/>
        </a:p>
      </dgm:t>
    </dgm:pt>
    <dgm:pt modelId="{7C8F3C19-720C-42CD-83BF-4917CB073332}">
      <dgm:prSet/>
      <dgm:spPr/>
      <dgm:t>
        <a:bodyPr/>
        <a:lstStyle/>
        <a:p>
          <a:r>
            <a:rPr lang="en-US" b="1"/>
            <a:t>+ Dùng trong việc nghiên cứu văn học</a:t>
          </a:r>
        </a:p>
      </dgm:t>
    </dgm:pt>
    <dgm:pt modelId="{393BA197-B178-482F-850F-ABA4749761E2}" type="parTrans" cxnId="{5C558D8B-EB97-4095-BF2E-19B810ED81AB}">
      <dgm:prSet/>
      <dgm:spPr/>
      <dgm:t>
        <a:bodyPr/>
        <a:lstStyle/>
        <a:p>
          <a:endParaRPr lang="en-US"/>
        </a:p>
      </dgm:t>
    </dgm:pt>
    <dgm:pt modelId="{91305412-992A-4C6D-8B44-0A32E16EC1A3}" type="sibTrans" cxnId="{5C558D8B-EB97-4095-BF2E-19B810ED81AB}">
      <dgm:prSet/>
      <dgm:spPr/>
      <dgm:t>
        <a:bodyPr/>
        <a:lstStyle/>
        <a:p>
          <a:endParaRPr lang="en-US"/>
        </a:p>
      </dgm:t>
    </dgm:pt>
    <dgm:pt modelId="{CE82BFF0-3057-430F-ADBA-F1CC91C99AC3}">
      <dgm:prSet/>
      <dgm:spPr/>
      <dgm:t>
        <a:bodyPr/>
        <a:lstStyle/>
        <a:p>
          <a:r>
            <a:rPr lang="en-US" b="1"/>
            <a:t>+ Dùng để thưởng thức và cảm nhận.</a:t>
          </a:r>
        </a:p>
      </dgm:t>
    </dgm:pt>
    <dgm:pt modelId="{D69D6831-8926-4FF4-85A5-058B8F1CCFD3}" type="parTrans" cxnId="{99DD4B51-27B2-47A9-8918-EE3EC54F2A81}">
      <dgm:prSet/>
      <dgm:spPr/>
      <dgm:t>
        <a:bodyPr/>
        <a:lstStyle/>
        <a:p>
          <a:endParaRPr lang="en-US"/>
        </a:p>
      </dgm:t>
    </dgm:pt>
    <dgm:pt modelId="{A2E143EF-6B1B-4A47-9D0F-769B5E9E745E}" type="sibTrans" cxnId="{99DD4B51-27B2-47A9-8918-EE3EC54F2A81}">
      <dgm:prSet/>
      <dgm:spPr/>
      <dgm:t>
        <a:bodyPr/>
        <a:lstStyle/>
        <a:p>
          <a:endParaRPr lang="en-US"/>
        </a:p>
      </dgm:t>
    </dgm:pt>
    <dgm:pt modelId="{8CC6D522-BAB1-4BE5-B885-C36D924A4104}">
      <dgm:prSet/>
      <dgm:spPr/>
      <dgm:t>
        <a:bodyPr/>
        <a:lstStyle/>
        <a:p>
          <a:r>
            <a:rPr lang="en-US" b="1"/>
            <a:t>3. Hình thức viết:</a:t>
          </a:r>
        </a:p>
      </dgm:t>
    </dgm:pt>
    <dgm:pt modelId="{070EBDFF-0854-4CF5-BA3C-53A93BDC3A78}" type="parTrans" cxnId="{320A1714-529A-45BB-B898-3CA4686DD5CC}">
      <dgm:prSet/>
      <dgm:spPr/>
      <dgm:t>
        <a:bodyPr/>
        <a:lstStyle/>
        <a:p>
          <a:endParaRPr lang="en-US"/>
        </a:p>
      </dgm:t>
    </dgm:pt>
    <dgm:pt modelId="{BED6CD59-3C83-4AF1-BDE0-76D6C9F15F0A}" type="sibTrans" cxnId="{320A1714-529A-45BB-B898-3CA4686DD5CC}">
      <dgm:prSet/>
      <dgm:spPr/>
      <dgm:t>
        <a:bodyPr/>
        <a:lstStyle/>
        <a:p>
          <a:endParaRPr lang="en-US"/>
        </a:p>
      </dgm:t>
    </dgm:pt>
    <dgm:pt modelId="{603DE268-BEBB-4B2C-AE41-15531A930B65}">
      <dgm:prSet/>
      <dgm:spPr/>
      <dgm:t>
        <a:bodyPr/>
        <a:lstStyle/>
        <a:p>
          <a:r>
            <a:rPr lang="en-US" b="1"/>
            <a:t>+ Văn bản thông tin (giới thiệu, quảng bá về tác giả)</a:t>
          </a:r>
        </a:p>
      </dgm:t>
    </dgm:pt>
    <dgm:pt modelId="{E96DA791-8B9B-4106-B6AB-F3082E4BF3D9}" type="parTrans" cxnId="{60F05ECC-029D-4162-ACBD-44B5C3C198AA}">
      <dgm:prSet/>
      <dgm:spPr/>
      <dgm:t>
        <a:bodyPr/>
        <a:lstStyle/>
        <a:p>
          <a:endParaRPr lang="en-US"/>
        </a:p>
      </dgm:t>
    </dgm:pt>
    <dgm:pt modelId="{BF81DD10-AA64-440C-AF2D-4A2B6C855FEB}" type="sibTrans" cxnId="{60F05ECC-029D-4162-ACBD-44B5C3C198AA}">
      <dgm:prSet/>
      <dgm:spPr/>
      <dgm:t>
        <a:bodyPr/>
        <a:lstStyle/>
        <a:p>
          <a:endParaRPr lang="en-US"/>
        </a:p>
      </dgm:t>
    </dgm:pt>
    <dgm:pt modelId="{781E2AD2-3890-49AA-9DDD-3AAA9A8CA9BA}">
      <dgm:prSet/>
      <dgm:spPr/>
      <dgm:t>
        <a:bodyPr/>
        <a:lstStyle/>
        <a:p>
          <a:r>
            <a:rPr lang="en-US" b="1"/>
            <a:t>+ Văn bản nghị luận (nghiên cứu văn học)</a:t>
          </a:r>
        </a:p>
      </dgm:t>
    </dgm:pt>
    <dgm:pt modelId="{D6DC6F9D-2C27-485F-B8F6-16C6632CE9F5}" type="parTrans" cxnId="{7A4A77B2-8BC6-44B0-B44C-D76A94B76177}">
      <dgm:prSet/>
      <dgm:spPr/>
      <dgm:t>
        <a:bodyPr/>
        <a:lstStyle/>
        <a:p>
          <a:endParaRPr lang="en-US"/>
        </a:p>
      </dgm:t>
    </dgm:pt>
    <dgm:pt modelId="{DF38FB17-0FEF-49A1-A517-6E0E42EB3649}" type="sibTrans" cxnId="{7A4A77B2-8BC6-44B0-B44C-D76A94B76177}">
      <dgm:prSet/>
      <dgm:spPr/>
      <dgm:t>
        <a:bodyPr/>
        <a:lstStyle/>
        <a:p>
          <a:endParaRPr lang="en-US"/>
        </a:p>
      </dgm:t>
    </dgm:pt>
    <dgm:pt modelId="{4C3974D5-AFDA-482A-9EE6-18FB066FFA75}">
      <dgm:prSet/>
      <dgm:spPr/>
      <dgm:t>
        <a:bodyPr/>
        <a:lstStyle/>
        <a:p>
          <a:r>
            <a:rPr lang="en-US" b="1"/>
            <a:t>+ Văn bản văn học (thưởng thức và cảm nhận)</a:t>
          </a:r>
        </a:p>
      </dgm:t>
    </dgm:pt>
    <dgm:pt modelId="{47ABFED4-A7EF-4376-9385-1C84B5969032}" type="parTrans" cxnId="{3E3D3509-2E04-4AA9-A2EF-FBD5BBDEB6B4}">
      <dgm:prSet/>
      <dgm:spPr/>
      <dgm:t>
        <a:bodyPr/>
        <a:lstStyle/>
        <a:p>
          <a:endParaRPr lang="en-US"/>
        </a:p>
      </dgm:t>
    </dgm:pt>
    <dgm:pt modelId="{EA382638-209E-4882-B365-3E93BBA8D963}" type="sibTrans" cxnId="{3E3D3509-2E04-4AA9-A2EF-FBD5BBDEB6B4}">
      <dgm:prSet/>
      <dgm:spPr/>
      <dgm:t>
        <a:bodyPr/>
        <a:lstStyle/>
        <a:p>
          <a:endParaRPr lang="en-US"/>
        </a:p>
      </dgm:t>
    </dgm:pt>
    <dgm:pt modelId="{773B4241-74A5-47E1-86B5-A14655C3BDAD}">
      <dgm:prSet phldrT="[Text]" custT="1"/>
      <dgm:spPr/>
      <dgm:t>
        <a:bodyPr/>
        <a:lstStyle/>
        <a:p>
          <a:r>
            <a:rPr lang="en-US" sz="1800" b="1"/>
            <a:t>Viết bài về một tác giả văn học là hình thức trình bày kết quả của việc tiếp nhận và đánh giá những nội dung đã đọc về tiểu sử, tác phẩm.. của tác giả bằng ngôn ngữ viết.</a:t>
          </a:r>
        </a:p>
      </dgm:t>
    </dgm:pt>
    <dgm:pt modelId="{BDD35EC4-18FC-4691-9D18-BB8EADD2ED0D}" type="parTrans" cxnId="{1F5561DA-0C92-4D40-8A58-6A9DD5C6FE2B}">
      <dgm:prSet/>
      <dgm:spPr/>
      <dgm:t>
        <a:bodyPr/>
        <a:lstStyle/>
        <a:p>
          <a:endParaRPr lang="en-US"/>
        </a:p>
      </dgm:t>
    </dgm:pt>
    <dgm:pt modelId="{475FC7F9-86AD-41F5-BB73-E77E71AA64A8}" type="sibTrans" cxnId="{1F5561DA-0C92-4D40-8A58-6A9DD5C6FE2B}">
      <dgm:prSet/>
      <dgm:spPr/>
      <dgm:t>
        <a:bodyPr/>
        <a:lstStyle/>
        <a:p>
          <a:endParaRPr lang="en-US"/>
        </a:p>
      </dgm:t>
    </dgm:pt>
    <dgm:pt modelId="{AFB1C08A-0198-4BAE-92D7-C67B7D3D6897}">
      <dgm:prSet phldrT="[Text]" custT="1"/>
      <dgm:spPr/>
      <dgm:t>
        <a:bodyPr/>
        <a:lstStyle/>
        <a:p>
          <a:r>
            <a:rPr lang="en-US" sz="1800" b="1"/>
            <a:t>1. Khái niệm:</a:t>
          </a:r>
        </a:p>
      </dgm:t>
    </dgm:pt>
    <dgm:pt modelId="{6A503CE8-1548-452E-9BEC-ADF682462A9F}" type="sibTrans" cxnId="{ED20A33C-E6A6-4999-B5B6-E9AEC2D64163}">
      <dgm:prSet/>
      <dgm:spPr/>
      <dgm:t>
        <a:bodyPr/>
        <a:lstStyle/>
        <a:p>
          <a:endParaRPr lang="en-US"/>
        </a:p>
      </dgm:t>
    </dgm:pt>
    <dgm:pt modelId="{CC86FED0-E510-49B8-ABD3-F8B0FDFAB570}" type="parTrans" cxnId="{ED20A33C-E6A6-4999-B5B6-E9AEC2D64163}">
      <dgm:prSet/>
      <dgm:spPr/>
      <dgm:t>
        <a:bodyPr/>
        <a:lstStyle/>
        <a:p>
          <a:endParaRPr lang="en-US"/>
        </a:p>
      </dgm:t>
    </dgm:pt>
    <dgm:pt modelId="{82574B1A-FB0C-4B11-886B-97F1AF9852FB}">
      <dgm:prSet phldrT="[Text]"/>
      <dgm:spPr/>
      <dgm:t>
        <a:bodyPr/>
        <a:lstStyle/>
        <a:p>
          <a:endParaRPr lang="en-US"/>
        </a:p>
      </dgm:t>
    </dgm:pt>
    <dgm:pt modelId="{A89F10E9-9590-4ABF-8EFD-5CF089233DBE}" type="sibTrans" cxnId="{E82D4A70-BDBE-4DE5-A58F-77104E58A88C}">
      <dgm:prSet/>
      <dgm:spPr/>
      <dgm:t>
        <a:bodyPr/>
        <a:lstStyle/>
        <a:p>
          <a:endParaRPr lang="en-US"/>
        </a:p>
      </dgm:t>
    </dgm:pt>
    <dgm:pt modelId="{A74B8ABF-A86B-4700-9EE2-5EED65EE5CF7}" type="parTrans" cxnId="{E82D4A70-BDBE-4DE5-A58F-77104E58A88C}">
      <dgm:prSet/>
      <dgm:spPr/>
      <dgm:t>
        <a:bodyPr/>
        <a:lstStyle/>
        <a:p>
          <a:endParaRPr lang="en-US"/>
        </a:p>
      </dgm:t>
    </dgm:pt>
    <dgm:pt modelId="{05B56857-20A5-4BC8-8EAE-9C50EB9BAA83}">
      <dgm:prSet phldrT="[Text]"/>
      <dgm:spPr/>
      <dgm:t>
        <a:bodyPr/>
        <a:lstStyle/>
        <a:p>
          <a:endParaRPr lang="en-US"/>
        </a:p>
      </dgm:t>
    </dgm:pt>
    <dgm:pt modelId="{EEC73163-A013-4F04-8894-27C69DF38D0D}" type="sibTrans" cxnId="{23C5E27F-A50D-48E2-BC8D-B4B8A3F79E40}">
      <dgm:prSet/>
      <dgm:spPr/>
      <dgm:t>
        <a:bodyPr/>
        <a:lstStyle/>
        <a:p>
          <a:endParaRPr lang="en-US"/>
        </a:p>
      </dgm:t>
    </dgm:pt>
    <dgm:pt modelId="{82DD9268-12BF-45F5-B669-0F5764AC69AC}" type="parTrans" cxnId="{23C5E27F-A50D-48E2-BC8D-B4B8A3F79E40}">
      <dgm:prSet/>
      <dgm:spPr/>
      <dgm:t>
        <a:bodyPr/>
        <a:lstStyle/>
        <a:p>
          <a:endParaRPr lang="en-US"/>
        </a:p>
      </dgm:t>
    </dgm:pt>
    <dgm:pt modelId="{0246C924-486C-4134-A44D-E3F7024D5322}" type="pres">
      <dgm:prSet presAssocID="{A28DC527-F044-490A-A609-E34C50C09285}" presName="linearFlow" presStyleCnt="0">
        <dgm:presLayoutVars>
          <dgm:dir/>
          <dgm:animLvl val="lvl"/>
          <dgm:resizeHandles/>
        </dgm:presLayoutVars>
      </dgm:prSet>
      <dgm:spPr/>
    </dgm:pt>
    <dgm:pt modelId="{F2C7B690-FD8B-4CA7-ADB0-66D81F4F4ED8}" type="pres">
      <dgm:prSet presAssocID="{82574B1A-FB0C-4B11-886B-97F1AF9852FB}" presName="compositeNode" presStyleCnt="0">
        <dgm:presLayoutVars>
          <dgm:bulletEnabled val="1"/>
        </dgm:presLayoutVars>
      </dgm:prSet>
      <dgm:spPr/>
    </dgm:pt>
    <dgm:pt modelId="{F471C3A2-4CBB-4C32-901B-C8C58A83FE73}" type="pres">
      <dgm:prSet presAssocID="{82574B1A-FB0C-4B11-886B-97F1AF9852FB}"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74EA8641-20B7-4939-9C1E-14F5D873047C}" type="pres">
      <dgm:prSet presAssocID="{82574B1A-FB0C-4B11-886B-97F1AF9852FB}" presName="childNode" presStyleLbl="node1" presStyleIdx="0" presStyleCnt="3">
        <dgm:presLayoutVars>
          <dgm:bulletEnabled val="1"/>
        </dgm:presLayoutVars>
      </dgm:prSet>
      <dgm:spPr/>
    </dgm:pt>
    <dgm:pt modelId="{32AEA8AD-8A6F-4A3E-BBA6-9A4C3FFD5513}" type="pres">
      <dgm:prSet presAssocID="{82574B1A-FB0C-4B11-886B-97F1AF9852FB}" presName="parentNode" presStyleLbl="revTx" presStyleIdx="0" presStyleCnt="3">
        <dgm:presLayoutVars>
          <dgm:chMax val="0"/>
          <dgm:bulletEnabled val="1"/>
        </dgm:presLayoutVars>
      </dgm:prSet>
      <dgm:spPr/>
    </dgm:pt>
    <dgm:pt modelId="{50B6CD31-E08D-4F7A-AA00-562A00447293}" type="pres">
      <dgm:prSet presAssocID="{A89F10E9-9590-4ABF-8EFD-5CF089233DBE}" presName="sibTrans" presStyleCnt="0"/>
      <dgm:spPr/>
    </dgm:pt>
    <dgm:pt modelId="{755EBE58-CC55-4DC1-AA03-4A4EE1BF7A78}" type="pres">
      <dgm:prSet presAssocID="{05B56857-20A5-4BC8-8EAE-9C50EB9BAA83}" presName="compositeNode" presStyleCnt="0">
        <dgm:presLayoutVars>
          <dgm:bulletEnabled val="1"/>
        </dgm:presLayoutVars>
      </dgm:prSet>
      <dgm:spPr/>
    </dgm:pt>
    <dgm:pt modelId="{56059095-C80F-41CC-8606-356015671F10}" type="pres">
      <dgm:prSet presAssocID="{05B56857-20A5-4BC8-8EAE-9C50EB9BAA83}"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Atom with solid fill"/>
        </a:ext>
      </dgm:extLst>
    </dgm:pt>
    <dgm:pt modelId="{4F4E416C-F7AE-4B03-AF35-E584160A1C19}" type="pres">
      <dgm:prSet presAssocID="{05B56857-20A5-4BC8-8EAE-9C50EB9BAA83}" presName="childNode" presStyleLbl="node1" presStyleIdx="1" presStyleCnt="3">
        <dgm:presLayoutVars>
          <dgm:bulletEnabled val="1"/>
        </dgm:presLayoutVars>
      </dgm:prSet>
      <dgm:spPr/>
    </dgm:pt>
    <dgm:pt modelId="{8DDE66FE-58AB-40E5-B851-2790AE9C80C6}" type="pres">
      <dgm:prSet presAssocID="{05B56857-20A5-4BC8-8EAE-9C50EB9BAA83}" presName="parentNode" presStyleLbl="revTx" presStyleIdx="1" presStyleCnt="3">
        <dgm:presLayoutVars>
          <dgm:chMax val="0"/>
          <dgm:bulletEnabled val="1"/>
        </dgm:presLayoutVars>
      </dgm:prSet>
      <dgm:spPr/>
    </dgm:pt>
    <dgm:pt modelId="{CF4D3E21-B47A-4982-84FA-7A59B3A6B79C}" type="pres">
      <dgm:prSet presAssocID="{EEC73163-A013-4F04-8894-27C69DF38D0D}" presName="sibTrans" presStyleCnt="0"/>
      <dgm:spPr/>
    </dgm:pt>
    <dgm:pt modelId="{4EA742BB-723F-4AAD-B007-9B54870A7901}" type="pres">
      <dgm:prSet presAssocID="{00B27DBF-9329-4452-A04E-15E91C62DC02}" presName="compositeNode" presStyleCnt="0">
        <dgm:presLayoutVars>
          <dgm:bulletEnabled val="1"/>
        </dgm:presLayoutVars>
      </dgm:prSet>
      <dgm:spPr/>
    </dgm:pt>
    <dgm:pt modelId="{8EA2F8F6-C0A2-4EB8-829C-1D9D38E74EDA}" type="pres">
      <dgm:prSet presAssocID="{00B27DBF-9329-4452-A04E-15E91C62DC02}" presName="image" presStyleLbl="fgImgPlace1" presStyleIdx="2"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Atom with solid fill"/>
        </a:ext>
      </dgm:extLst>
    </dgm:pt>
    <dgm:pt modelId="{EBF79DA9-D8B7-4988-A57F-195F898C1144}" type="pres">
      <dgm:prSet presAssocID="{00B27DBF-9329-4452-A04E-15E91C62DC02}" presName="childNode" presStyleLbl="node1" presStyleIdx="2" presStyleCnt="3">
        <dgm:presLayoutVars>
          <dgm:bulletEnabled val="1"/>
        </dgm:presLayoutVars>
      </dgm:prSet>
      <dgm:spPr/>
    </dgm:pt>
    <dgm:pt modelId="{8DC6DAC0-BE39-453D-B95D-D9CE04A3FADD}" type="pres">
      <dgm:prSet presAssocID="{00B27DBF-9329-4452-A04E-15E91C62DC02}" presName="parentNode" presStyleLbl="revTx" presStyleIdx="2" presStyleCnt="3">
        <dgm:presLayoutVars>
          <dgm:chMax val="0"/>
          <dgm:bulletEnabled val="1"/>
        </dgm:presLayoutVars>
      </dgm:prSet>
      <dgm:spPr/>
    </dgm:pt>
  </dgm:ptLst>
  <dgm:cxnLst>
    <dgm:cxn modelId="{330DC607-D9E8-4B6D-B664-A8879D230BC8}" srcId="{05B56857-20A5-4BC8-8EAE-9C50EB9BAA83}" destId="{63143F19-6232-4ABC-9F82-95D2CF9E575F}" srcOrd="1" destOrd="0" parTransId="{D94E8FD4-8838-4F0E-A697-A3401070ADD8}" sibTransId="{167D461D-2CCC-41D8-8F44-2E5C3262259E}"/>
    <dgm:cxn modelId="{3E3D3509-2E04-4AA9-A2EF-FBD5BBDEB6B4}" srcId="{00B27DBF-9329-4452-A04E-15E91C62DC02}" destId="{4C3974D5-AFDA-482A-9EE6-18FB066FFA75}" srcOrd="3" destOrd="0" parTransId="{47ABFED4-A7EF-4376-9385-1C84B5969032}" sibTransId="{EA382638-209E-4882-B365-3E93BBA8D963}"/>
    <dgm:cxn modelId="{D9C22E10-118F-4FD0-B90D-91AAD5855A78}" type="presOf" srcId="{A28DC527-F044-490A-A609-E34C50C09285}" destId="{0246C924-486C-4134-A44D-E3F7024D5322}" srcOrd="0" destOrd="0" presId="urn:microsoft.com/office/officeart/2005/8/layout/hList2"/>
    <dgm:cxn modelId="{320A1714-529A-45BB-B898-3CA4686DD5CC}" srcId="{00B27DBF-9329-4452-A04E-15E91C62DC02}" destId="{8CC6D522-BAB1-4BE5-B885-C36D924A4104}" srcOrd="0" destOrd="0" parTransId="{070EBDFF-0854-4CF5-BA3C-53A93BDC3A78}" sibTransId="{BED6CD59-3C83-4AF1-BDE0-76D6C9F15F0A}"/>
    <dgm:cxn modelId="{55185824-9945-43BA-9DEC-030490418E69}" type="presOf" srcId="{773B4241-74A5-47E1-86B5-A14655C3BDAD}" destId="{74EA8641-20B7-4939-9C1E-14F5D873047C}" srcOrd="0" destOrd="1" presId="urn:microsoft.com/office/officeart/2005/8/layout/hList2"/>
    <dgm:cxn modelId="{E8328427-2055-4002-877E-C83D6CBCBCBB}" type="presOf" srcId="{603DE268-BEBB-4B2C-AE41-15531A930B65}" destId="{EBF79DA9-D8B7-4988-A57F-195F898C1144}" srcOrd="0" destOrd="1" presId="urn:microsoft.com/office/officeart/2005/8/layout/hList2"/>
    <dgm:cxn modelId="{D2B38A2F-1609-4A44-A4C2-8266FA3CA0C5}" type="presOf" srcId="{00B27DBF-9329-4452-A04E-15E91C62DC02}" destId="{8DC6DAC0-BE39-453D-B95D-D9CE04A3FADD}" srcOrd="0" destOrd="0" presId="urn:microsoft.com/office/officeart/2005/8/layout/hList2"/>
    <dgm:cxn modelId="{ED20A33C-E6A6-4999-B5B6-E9AEC2D64163}" srcId="{82574B1A-FB0C-4B11-886B-97F1AF9852FB}" destId="{AFB1C08A-0198-4BAE-92D7-C67B7D3D6897}" srcOrd="0" destOrd="0" parTransId="{CC86FED0-E510-49B8-ABD3-F8B0FDFAB570}" sibTransId="{6A503CE8-1548-452E-9BEC-ADF682462A9F}"/>
    <dgm:cxn modelId="{6D556F4F-4928-4277-AEC4-D837F167505E}" type="presOf" srcId="{3B28857D-32A2-402F-A324-580430BB9A37}" destId="{4F4E416C-F7AE-4B03-AF35-E584160A1C19}" srcOrd="0" destOrd="0" presId="urn:microsoft.com/office/officeart/2005/8/layout/hList2"/>
    <dgm:cxn modelId="{E82D4A70-BDBE-4DE5-A58F-77104E58A88C}" srcId="{A28DC527-F044-490A-A609-E34C50C09285}" destId="{82574B1A-FB0C-4B11-886B-97F1AF9852FB}" srcOrd="0" destOrd="0" parTransId="{A74B8ABF-A86B-4700-9EE2-5EED65EE5CF7}" sibTransId="{A89F10E9-9590-4ABF-8EFD-5CF089233DBE}"/>
    <dgm:cxn modelId="{99DD4B51-27B2-47A9-8918-EE3EC54F2A81}" srcId="{05B56857-20A5-4BC8-8EAE-9C50EB9BAA83}" destId="{CE82BFF0-3057-430F-ADBA-F1CC91C99AC3}" srcOrd="3" destOrd="0" parTransId="{D69D6831-8926-4FF4-85A5-058B8F1CCFD3}" sibTransId="{A2E143EF-6B1B-4A47-9D0F-769B5E9E745E}"/>
    <dgm:cxn modelId="{84EAC574-80E8-494D-A7DC-CBF27703C340}" type="presOf" srcId="{CE82BFF0-3057-430F-ADBA-F1CC91C99AC3}" destId="{4F4E416C-F7AE-4B03-AF35-E584160A1C19}" srcOrd="0" destOrd="3" presId="urn:microsoft.com/office/officeart/2005/8/layout/hList2"/>
    <dgm:cxn modelId="{FECDC654-20AA-4165-9AB4-03A4BD06EB5A}" srcId="{05B56857-20A5-4BC8-8EAE-9C50EB9BAA83}" destId="{3B28857D-32A2-402F-A324-580430BB9A37}" srcOrd="0" destOrd="0" parTransId="{5F0B851E-CDD7-4413-ADCD-2C81386214A4}" sibTransId="{B5757865-3484-4E04-85A1-888BB753E2C0}"/>
    <dgm:cxn modelId="{3B467377-0FDD-4151-8460-010CB3B5063B}" type="presOf" srcId="{63143F19-6232-4ABC-9F82-95D2CF9E575F}" destId="{4F4E416C-F7AE-4B03-AF35-E584160A1C19}" srcOrd="0" destOrd="1" presId="urn:microsoft.com/office/officeart/2005/8/layout/hList2"/>
    <dgm:cxn modelId="{C0453C78-AC7B-4360-9D58-B48D52C7518F}" type="presOf" srcId="{05B56857-20A5-4BC8-8EAE-9C50EB9BAA83}" destId="{8DDE66FE-58AB-40E5-B851-2790AE9C80C6}" srcOrd="0" destOrd="0" presId="urn:microsoft.com/office/officeart/2005/8/layout/hList2"/>
    <dgm:cxn modelId="{23C5E27F-A50D-48E2-BC8D-B4B8A3F79E40}" srcId="{A28DC527-F044-490A-A609-E34C50C09285}" destId="{05B56857-20A5-4BC8-8EAE-9C50EB9BAA83}" srcOrd="1" destOrd="0" parTransId="{82DD9268-12BF-45F5-B669-0F5764AC69AC}" sibTransId="{EEC73163-A013-4F04-8894-27C69DF38D0D}"/>
    <dgm:cxn modelId="{5C558D8B-EB97-4095-BF2E-19B810ED81AB}" srcId="{05B56857-20A5-4BC8-8EAE-9C50EB9BAA83}" destId="{7C8F3C19-720C-42CD-83BF-4917CB073332}" srcOrd="2" destOrd="0" parTransId="{393BA197-B178-482F-850F-ABA4749761E2}" sibTransId="{91305412-992A-4C6D-8B44-0A32E16EC1A3}"/>
    <dgm:cxn modelId="{C2E9A08C-236B-41D5-A9D3-F27325A5BE44}" type="presOf" srcId="{7C8F3C19-720C-42CD-83BF-4917CB073332}" destId="{4F4E416C-F7AE-4B03-AF35-E584160A1C19}" srcOrd="0" destOrd="2" presId="urn:microsoft.com/office/officeart/2005/8/layout/hList2"/>
    <dgm:cxn modelId="{E2375B8E-A935-4047-8732-5C3D9332DC11}" type="presOf" srcId="{4C3974D5-AFDA-482A-9EE6-18FB066FFA75}" destId="{EBF79DA9-D8B7-4988-A57F-195F898C1144}" srcOrd="0" destOrd="3" presId="urn:microsoft.com/office/officeart/2005/8/layout/hList2"/>
    <dgm:cxn modelId="{5C161F93-8802-4C5E-9E03-88F11B67E566}" type="presOf" srcId="{8CC6D522-BAB1-4BE5-B885-C36D924A4104}" destId="{EBF79DA9-D8B7-4988-A57F-195F898C1144}" srcOrd="0" destOrd="0" presId="urn:microsoft.com/office/officeart/2005/8/layout/hList2"/>
    <dgm:cxn modelId="{170FB093-E306-46F1-A518-183F94F803AF}" srcId="{A28DC527-F044-490A-A609-E34C50C09285}" destId="{00B27DBF-9329-4452-A04E-15E91C62DC02}" srcOrd="2" destOrd="0" parTransId="{F21FDE6A-DC19-4CE7-A53B-8FE0C79C75F1}" sibTransId="{ED290F0C-A20D-4891-9278-F118D84CF72E}"/>
    <dgm:cxn modelId="{B9141FAF-D22D-434B-A367-06774D2BD648}" type="presOf" srcId="{82574B1A-FB0C-4B11-886B-97F1AF9852FB}" destId="{32AEA8AD-8A6F-4A3E-BBA6-9A4C3FFD5513}" srcOrd="0" destOrd="0" presId="urn:microsoft.com/office/officeart/2005/8/layout/hList2"/>
    <dgm:cxn modelId="{7A4A77B2-8BC6-44B0-B44C-D76A94B76177}" srcId="{00B27DBF-9329-4452-A04E-15E91C62DC02}" destId="{781E2AD2-3890-49AA-9DDD-3AAA9A8CA9BA}" srcOrd="2" destOrd="0" parTransId="{D6DC6F9D-2C27-485F-B8F6-16C6632CE9F5}" sibTransId="{DF38FB17-0FEF-49A1-A517-6E0E42EB3649}"/>
    <dgm:cxn modelId="{60F05ECC-029D-4162-ACBD-44B5C3C198AA}" srcId="{00B27DBF-9329-4452-A04E-15E91C62DC02}" destId="{603DE268-BEBB-4B2C-AE41-15531A930B65}" srcOrd="1" destOrd="0" parTransId="{E96DA791-8B9B-4106-B6AB-F3082E4BF3D9}" sibTransId="{BF81DD10-AA64-440C-AF2D-4A2B6C855FEB}"/>
    <dgm:cxn modelId="{1F5561DA-0C92-4D40-8A58-6A9DD5C6FE2B}" srcId="{82574B1A-FB0C-4B11-886B-97F1AF9852FB}" destId="{773B4241-74A5-47E1-86B5-A14655C3BDAD}" srcOrd="1" destOrd="0" parTransId="{BDD35EC4-18FC-4691-9D18-BB8EADD2ED0D}" sibTransId="{475FC7F9-86AD-41F5-BB73-E77E71AA64A8}"/>
    <dgm:cxn modelId="{56DBD8DB-9984-437B-A9A9-AC708B7E02F5}" type="presOf" srcId="{781E2AD2-3890-49AA-9DDD-3AAA9A8CA9BA}" destId="{EBF79DA9-D8B7-4988-A57F-195F898C1144}" srcOrd="0" destOrd="2" presId="urn:microsoft.com/office/officeart/2005/8/layout/hList2"/>
    <dgm:cxn modelId="{E127A2F1-42C6-423A-AC2E-55D94E86A5A8}" type="presOf" srcId="{AFB1C08A-0198-4BAE-92D7-C67B7D3D6897}" destId="{74EA8641-20B7-4939-9C1E-14F5D873047C}" srcOrd="0" destOrd="0" presId="urn:microsoft.com/office/officeart/2005/8/layout/hList2"/>
    <dgm:cxn modelId="{249EB79E-02A7-4E50-A739-1CFF61CAB3D8}" type="presParOf" srcId="{0246C924-486C-4134-A44D-E3F7024D5322}" destId="{F2C7B690-FD8B-4CA7-ADB0-66D81F4F4ED8}" srcOrd="0" destOrd="0" presId="urn:microsoft.com/office/officeart/2005/8/layout/hList2"/>
    <dgm:cxn modelId="{650DA212-977C-4641-9699-79A3DD285E4F}" type="presParOf" srcId="{F2C7B690-FD8B-4CA7-ADB0-66D81F4F4ED8}" destId="{F471C3A2-4CBB-4C32-901B-C8C58A83FE73}" srcOrd="0" destOrd="0" presId="urn:microsoft.com/office/officeart/2005/8/layout/hList2"/>
    <dgm:cxn modelId="{F960FB4D-91A5-4698-858A-836CAFD3E5DF}" type="presParOf" srcId="{F2C7B690-FD8B-4CA7-ADB0-66D81F4F4ED8}" destId="{74EA8641-20B7-4939-9C1E-14F5D873047C}" srcOrd="1" destOrd="0" presId="urn:microsoft.com/office/officeart/2005/8/layout/hList2"/>
    <dgm:cxn modelId="{E043166E-A7E7-4793-B3EA-2992A2456A42}" type="presParOf" srcId="{F2C7B690-FD8B-4CA7-ADB0-66D81F4F4ED8}" destId="{32AEA8AD-8A6F-4A3E-BBA6-9A4C3FFD5513}" srcOrd="2" destOrd="0" presId="urn:microsoft.com/office/officeart/2005/8/layout/hList2"/>
    <dgm:cxn modelId="{145D59E1-878E-4EDC-9F3C-33D70757B408}" type="presParOf" srcId="{0246C924-486C-4134-A44D-E3F7024D5322}" destId="{50B6CD31-E08D-4F7A-AA00-562A00447293}" srcOrd="1" destOrd="0" presId="urn:microsoft.com/office/officeart/2005/8/layout/hList2"/>
    <dgm:cxn modelId="{C1E31E9F-237F-4467-AD61-D11C148C4EFF}" type="presParOf" srcId="{0246C924-486C-4134-A44D-E3F7024D5322}" destId="{755EBE58-CC55-4DC1-AA03-4A4EE1BF7A78}" srcOrd="2" destOrd="0" presId="urn:microsoft.com/office/officeart/2005/8/layout/hList2"/>
    <dgm:cxn modelId="{838194BF-F387-4D1B-8D6C-FB0DDE0FE562}" type="presParOf" srcId="{755EBE58-CC55-4DC1-AA03-4A4EE1BF7A78}" destId="{56059095-C80F-41CC-8606-356015671F10}" srcOrd="0" destOrd="0" presId="urn:microsoft.com/office/officeart/2005/8/layout/hList2"/>
    <dgm:cxn modelId="{70AD6538-1AFE-4B5D-8AAA-A6352A3FCC5E}" type="presParOf" srcId="{755EBE58-CC55-4DC1-AA03-4A4EE1BF7A78}" destId="{4F4E416C-F7AE-4B03-AF35-E584160A1C19}" srcOrd="1" destOrd="0" presId="urn:microsoft.com/office/officeart/2005/8/layout/hList2"/>
    <dgm:cxn modelId="{0079B458-6BF1-460B-978A-A237347ADA88}" type="presParOf" srcId="{755EBE58-CC55-4DC1-AA03-4A4EE1BF7A78}" destId="{8DDE66FE-58AB-40E5-B851-2790AE9C80C6}" srcOrd="2" destOrd="0" presId="urn:microsoft.com/office/officeart/2005/8/layout/hList2"/>
    <dgm:cxn modelId="{E18B8E6C-93B3-4D64-8C91-7491ACD76515}" type="presParOf" srcId="{0246C924-486C-4134-A44D-E3F7024D5322}" destId="{CF4D3E21-B47A-4982-84FA-7A59B3A6B79C}" srcOrd="3" destOrd="0" presId="urn:microsoft.com/office/officeart/2005/8/layout/hList2"/>
    <dgm:cxn modelId="{ABFDB6F7-E6A8-4949-8C55-4DE5618132DD}" type="presParOf" srcId="{0246C924-486C-4134-A44D-E3F7024D5322}" destId="{4EA742BB-723F-4AAD-B007-9B54870A7901}" srcOrd="4" destOrd="0" presId="urn:microsoft.com/office/officeart/2005/8/layout/hList2"/>
    <dgm:cxn modelId="{CC9A000D-EF05-4CC8-8840-51F2780EBD19}" type="presParOf" srcId="{4EA742BB-723F-4AAD-B007-9B54870A7901}" destId="{8EA2F8F6-C0A2-4EB8-829C-1D9D38E74EDA}" srcOrd="0" destOrd="0" presId="urn:microsoft.com/office/officeart/2005/8/layout/hList2"/>
    <dgm:cxn modelId="{2D1B2232-DCE3-43FD-B1CF-D99D00A80512}" type="presParOf" srcId="{4EA742BB-723F-4AAD-B007-9B54870A7901}" destId="{EBF79DA9-D8B7-4988-A57F-195F898C1144}" srcOrd="1" destOrd="0" presId="urn:microsoft.com/office/officeart/2005/8/layout/hList2"/>
    <dgm:cxn modelId="{B879CC94-5331-43C4-B600-BBCCEA5803C5}" type="presParOf" srcId="{4EA742BB-723F-4AAD-B007-9B54870A7901}" destId="{8DC6DAC0-BE39-453D-B95D-D9CE04A3FADD}"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AEA8AD-8A6F-4A3E-BBA6-9A4C3FFD5513}">
      <dsp:nvSpPr>
        <dsp:cNvPr id="0" name=""/>
        <dsp:cNvSpPr/>
      </dsp:nvSpPr>
      <dsp:spPr>
        <a:xfrm rot="16200000">
          <a:off x="-1383004" y="2256453"/>
          <a:ext cx="3394043" cy="5049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45295" bIns="0" numCol="1" spcCol="1270" anchor="t" anchorCtr="0">
          <a:noAutofit/>
        </a:bodyPr>
        <a:lstStyle/>
        <a:p>
          <a:pPr marL="0" lvl="0" indent="0" algn="r" defTabSz="1600200">
            <a:lnSpc>
              <a:spcPct val="90000"/>
            </a:lnSpc>
            <a:spcBef>
              <a:spcPct val="0"/>
            </a:spcBef>
            <a:spcAft>
              <a:spcPct val="35000"/>
            </a:spcAft>
            <a:buNone/>
          </a:pPr>
          <a:endParaRPr lang="en-US" sz="3600" kern="1200"/>
        </a:p>
      </dsp:txBody>
      <dsp:txXfrm>
        <a:off x="-1383004" y="2256453"/>
        <a:ext cx="3394043" cy="504901"/>
      </dsp:txXfrm>
    </dsp:sp>
    <dsp:sp modelId="{74EA8641-20B7-4939-9C1E-14F5D873047C}">
      <dsp:nvSpPr>
        <dsp:cNvPr id="0" name=""/>
        <dsp:cNvSpPr/>
      </dsp:nvSpPr>
      <dsp:spPr>
        <a:xfrm>
          <a:off x="566467" y="811881"/>
          <a:ext cx="2514943" cy="33940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45295"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a:t>1. Khái niệm:</a:t>
          </a:r>
        </a:p>
        <a:p>
          <a:pPr marL="171450" lvl="1" indent="-171450" algn="l" defTabSz="800100">
            <a:lnSpc>
              <a:spcPct val="90000"/>
            </a:lnSpc>
            <a:spcBef>
              <a:spcPct val="0"/>
            </a:spcBef>
            <a:spcAft>
              <a:spcPct val="15000"/>
            </a:spcAft>
            <a:buChar char="•"/>
          </a:pPr>
          <a:r>
            <a:rPr lang="en-US" sz="1800" b="1" kern="1200"/>
            <a:t>Viết bài về một tác giả văn học là hình thức trình bày kết quả của việc tiếp nhận và đánh giá những nội dung đã đọc về tiểu sử, tác phẩm.. của tác giả bằng ngôn ngữ viết.</a:t>
          </a:r>
        </a:p>
      </dsp:txBody>
      <dsp:txXfrm>
        <a:off x="566467" y="811881"/>
        <a:ext cx="2514943" cy="3394043"/>
      </dsp:txXfrm>
    </dsp:sp>
    <dsp:sp modelId="{F471C3A2-4CBB-4C32-901B-C8C58A83FE73}">
      <dsp:nvSpPr>
        <dsp:cNvPr id="0" name=""/>
        <dsp:cNvSpPr/>
      </dsp:nvSpPr>
      <dsp:spPr>
        <a:xfrm>
          <a:off x="61566" y="145412"/>
          <a:ext cx="1009802" cy="10098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DE66FE-58AB-40E5-B851-2790AE9C80C6}">
      <dsp:nvSpPr>
        <dsp:cNvPr id="0" name=""/>
        <dsp:cNvSpPr/>
      </dsp:nvSpPr>
      <dsp:spPr>
        <a:xfrm rot="16200000">
          <a:off x="2303306" y="2256453"/>
          <a:ext cx="3394043" cy="5049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45295" bIns="0" numCol="1" spcCol="1270" anchor="t" anchorCtr="0">
          <a:noAutofit/>
        </a:bodyPr>
        <a:lstStyle/>
        <a:p>
          <a:pPr marL="0" lvl="0" indent="0" algn="r" defTabSz="1600200">
            <a:lnSpc>
              <a:spcPct val="90000"/>
            </a:lnSpc>
            <a:spcBef>
              <a:spcPct val="0"/>
            </a:spcBef>
            <a:spcAft>
              <a:spcPct val="35000"/>
            </a:spcAft>
            <a:buNone/>
          </a:pPr>
          <a:endParaRPr lang="en-US" sz="3600" kern="1200"/>
        </a:p>
      </dsp:txBody>
      <dsp:txXfrm>
        <a:off x="2303306" y="2256453"/>
        <a:ext cx="3394043" cy="504901"/>
      </dsp:txXfrm>
    </dsp:sp>
    <dsp:sp modelId="{4F4E416C-F7AE-4B03-AF35-E584160A1C19}">
      <dsp:nvSpPr>
        <dsp:cNvPr id="0" name=""/>
        <dsp:cNvSpPr/>
      </dsp:nvSpPr>
      <dsp:spPr>
        <a:xfrm>
          <a:off x="4252779" y="811881"/>
          <a:ext cx="2514943" cy="33940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445295" rIns="163576" bIns="163576" numCol="1" spcCol="1270" anchor="t" anchorCtr="0">
          <a:noAutofit/>
        </a:bodyPr>
        <a:lstStyle/>
        <a:p>
          <a:pPr marL="171450" lvl="1" indent="-171450" algn="l" defTabSz="800100">
            <a:lnSpc>
              <a:spcPct val="90000"/>
            </a:lnSpc>
            <a:spcBef>
              <a:spcPct val="0"/>
            </a:spcBef>
            <a:spcAft>
              <a:spcPct val="15000"/>
            </a:spcAft>
            <a:buChar char="•"/>
          </a:pPr>
          <a:r>
            <a:rPr lang="en-US" sz="1800" b="1" kern="1200"/>
            <a:t>2. Mục đích viết</a:t>
          </a:r>
        </a:p>
        <a:p>
          <a:pPr marL="171450" lvl="1" indent="-171450" algn="l" defTabSz="800100">
            <a:lnSpc>
              <a:spcPct val="90000"/>
            </a:lnSpc>
            <a:spcBef>
              <a:spcPct val="0"/>
            </a:spcBef>
            <a:spcAft>
              <a:spcPct val="15000"/>
            </a:spcAft>
            <a:buChar char="•"/>
          </a:pPr>
          <a:r>
            <a:rPr lang="en-US" sz="1800" b="1" kern="1200"/>
            <a:t>+ Giới thiệu, quảng bá về tác giả.</a:t>
          </a:r>
        </a:p>
        <a:p>
          <a:pPr marL="171450" lvl="1" indent="-171450" algn="l" defTabSz="800100">
            <a:lnSpc>
              <a:spcPct val="90000"/>
            </a:lnSpc>
            <a:spcBef>
              <a:spcPct val="0"/>
            </a:spcBef>
            <a:spcAft>
              <a:spcPct val="15000"/>
            </a:spcAft>
            <a:buChar char="•"/>
          </a:pPr>
          <a:r>
            <a:rPr lang="en-US" sz="1800" b="1" kern="1200"/>
            <a:t>+ Dùng trong việc nghiên cứu văn học</a:t>
          </a:r>
        </a:p>
        <a:p>
          <a:pPr marL="171450" lvl="1" indent="-171450" algn="l" defTabSz="800100">
            <a:lnSpc>
              <a:spcPct val="90000"/>
            </a:lnSpc>
            <a:spcBef>
              <a:spcPct val="0"/>
            </a:spcBef>
            <a:spcAft>
              <a:spcPct val="15000"/>
            </a:spcAft>
            <a:buChar char="•"/>
          </a:pPr>
          <a:r>
            <a:rPr lang="en-US" sz="1800" b="1" kern="1200"/>
            <a:t>+ Dùng để thưởng thức và cảm nhận.</a:t>
          </a:r>
        </a:p>
      </dsp:txBody>
      <dsp:txXfrm>
        <a:off x="4252779" y="811881"/>
        <a:ext cx="2514943" cy="3394043"/>
      </dsp:txXfrm>
    </dsp:sp>
    <dsp:sp modelId="{56059095-C80F-41CC-8606-356015671F10}">
      <dsp:nvSpPr>
        <dsp:cNvPr id="0" name=""/>
        <dsp:cNvSpPr/>
      </dsp:nvSpPr>
      <dsp:spPr>
        <a:xfrm>
          <a:off x="3747877" y="145412"/>
          <a:ext cx="1009802" cy="10098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C6DAC0-BE39-453D-B95D-D9CE04A3FADD}">
      <dsp:nvSpPr>
        <dsp:cNvPr id="0" name=""/>
        <dsp:cNvSpPr/>
      </dsp:nvSpPr>
      <dsp:spPr>
        <a:xfrm rot="16200000">
          <a:off x="5989618" y="2256453"/>
          <a:ext cx="3394043" cy="5049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45295" bIns="0" numCol="1" spcCol="1270" anchor="t" anchorCtr="0">
          <a:noAutofit/>
        </a:bodyPr>
        <a:lstStyle/>
        <a:p>
          <a:pPr marL="0" lvl="0" indent="0" algn="r" defTabSz="1600200">
            <a:lnSpc>
              <a:spcPct val="90000"/>
            </a:lnSpc>
            <a:spcBef>
              <a:spcPct val="0"/>
            </a:spcBef>
            <a:spcAft>
              <a:spcPct val="35000"/>
            </a:spcAft>
            <a:buNone/>
          </a:pPr>
          <a:endParaRPr lang="en-US" sz="3600" kern="1200"/>
        </a:p>
      </dsp:txBody>
      <dsp:txXfrm>
        <a:off x="5989618" y="2256453"/>
        <a:ext cx="3394043" cy="504901"/>
      </dsp:txXfrm>
    </dsp:sp>
    <dsp:sp modelId="{EBF79DA9-D8B7-4988-A57F-195F898C1144}">
      <dsp:nvSpPr>
        <dsp:cNvPr id="0" name=""/>
        <dsp:cNvSpPr/>
      </dsp:nvSpPr>
      <dsp:spPr>
        <a:xfrm>
          <a:off x="7939090" y="811881"/>
          <a:ext cx="2514943" cy="33940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445295" rIns="163576" bIns="163576" numCol="1" spcCol="1270" anchor="t" anchorCtr="0">
          <a:noAutofit/>
        </a:bodyPr>
        <a:lstStyle/>
        <a:p>
          <a:pPr marL="171450" lvl="1" indent="-171450" algn="l" defTabSz="800100">
            <a:lnSpc>
              <a:spcPct val="90000"/>
            </a:lnSpc>
            <a:spcBef>
              <a:spcPct val="0"/>
            </a:spcBef>
            <a:spcAft>
              <a:spcPct val="15000"/>
            </a:spcAft>
            <a:buChar char="•"/>
          </a:pPr>
          <a:r>
            <a:rPr lang="en-US" sz="1800" b="1" kern="1200"/>
            <a:t>3. Hình thức viết:</a:t>
          </a:r>
        </a:p>
        <a:p>
          <a:pPr marL="171450" lvl="1" indent="-171450" algn="l" defTabSz="800100">
            <a:lnSpc>
              <a:spcPct val="90000"/>
            </a:lnSpc>
            <a:spcBef>
              <a:spcPct val="0"/>
            </a:spcBef>
            <a:spcAft>
              <a:spcPct val="15000"/>
            </a:spcAft>
            <a:buChar char="•"/>
          </a:pPr>
          <a:r>
            <a:rPr lang="en-US" sz="1800" b="1" kern="1200"/>
            <a:t>+ Văn bản thông tin (giới thiệu, quảng bá về tác giả)</a:t>
          </a:r>
        </a:p>
        <a:p>
          <a:pPr marL="171450" lvl="1" indent="-171450" algn="l" defTabSz="800100">
            <a:lnSpc>
              <a:spcPct val="90000"/>
            </a:lnSpc>
            <a:spcBef>
              <a:spcPct val="0"/>
            </a:spcBef>
            <a:spcAft>
              <a:spcPct val="15000"/>
            </a:spcAft>
            <a:buChar char="•"/>
          </a:pPr>
          <a:r>
            <a:rPr lang="en-US" sz="1800" b="1" kern="1200"/>
            <a:t>+ Văn bản nghị luận (nghiên cứu văn học)</a:t>
          </a:r>
        </a:p>
        <a:p>
          <a:pPr marL="171450" lvl="1" indent="-171450" algn="l" defTabSz="800100">
            <a:lnSpc>
              <a:spcPct val="90000"/>
            </a:lnSpc>
            <a:spcBef>
              <a:spcPct val="0"/>
            </a:spcBef>
            <a:spcAft>
              <a:spcPct val="15000"/>
            </a:spcAft>
            <a:buChar char="•"/>
          </a:pPr>
          <a:r>
            <a:rPr lang="en-US" sz="1800" b="1" kern="1200"/>
            <a:t>+ Văn bản văn học (thưởng thức và cảm nhận)</a:t>
          </a:r>
        </a:p>
      </dsp:txBody>
      <dsp:txXfrm>
        <a:off x="7939090" y="811881"/>
        <a:ext cx="2514943" cy="3394043"/>
      </dsp:txXfrm>
    </dsp:sp>
    <dsp:sp modelId="{8EA2F8F6-C0A2-4EB8-829C-1D9D38E74EDA}">
      <dsp:nvSpPr>
        <dsp:cNvPr id="0" name=""/>
        <dsp:cNvSpPr/>
      </dsp:nvSpPr>
      <dsp:spPr>
        <a:xfrm>
          <a:off x="7434189" y="145412"/>
          <a:ext cx="1009802" cy="10098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9A6E8-44AB-419A-A97A-DAC2AA3B45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E13377-1055-48A7-AA94-53F30D3E3A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4DAE76-62B8-43D6-9557-A9DFA5A7A452}"/>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5" name="Footer Placeholder 4">
            <a:extLst>
              <a:ext uri="{FF2B5EF4-FFF2-40B4-BE49-F238E27FC236}">
                <a16:creationId xmlns:a16="http://schemas.microsoft.com/office/drawing/2014/main" id="{E7C666CD-6A87-4593-BA69-063C87FE77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8CD9F-37CA-4B9F-9612-B9F400EC1F33}"/>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5843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AE17B-E35B-4CFC-AEA9-088CEAC812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475864-C3D5-40AA-9101-AF141C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658E98-5B26-4A17-AE1A-67B6F9FE724C}"/>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5" name="Footer Placeholder 4">
            <a:extLst>
              <a:ext uri="{FF2B5EF4-FFF2-40B4-BE49-F238E27FC236}">
                <a16:creationId xmlns:a16="http://schemas.microsoft.com/office/drawing/2014/main" id="{6C93E9E6-BCA7-43BB-919D-13AF0C542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5FD09E-C23C-41DF-92F2-CC65FF4691CD}"/>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1844955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E8F707-3D66-40B2-8739-8F3F28B70B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E972F5-59B6-4E4A-8303-2C765BBCA7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C81762-D1D3-43A3-A341-9A99EE784096}"/>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5" name="Footer Placeholder 4">
            <a:extLst>
              <a:ext uri="{FF2B5EF4-FFF2-40B4-BE49-F238E27FC236}">
                <a16:creationId xmlns:a16="http://schemas.microsoft.com/office/drawing/2014/main" id="{2E3D6FCB-2ACB-4D9C-BE87-7572D5A5E2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8239A8-C961-42B4-B1D8-89C73DD5C10D}"/>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247708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2DF01-1AB5-4B18-803A-6919F6649D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C1908-1B60-4CB2-9054-EE368094B0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CF1333-19D5-429A-A442-874EEC6DAC23}"/>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5" name="Footer Placeholder 4">
            <a:extLst>
              <a:ext uri="{FF2B5EF4-FFF2-40B4-BE49-F238E27FC236}">
                <a16:creationId xmlns:a16="http://schemas.microsoft.com/office/drawing/2014/main" id="{A63236B9-418D-4BB7-BD20-973DAD2371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5BD502-F6C1-477D-9BC8-74C790BFF1E5}"/>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145892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AFB49-76F8-4875-9799-F6B003E847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7BD6DD-74B3-4803-959B-C98B155454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30BE8E-B28C-4439-94DC-8D58779CD45B}"/>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5" name="Footer Placeholder 4">
            <a:extLst>
              <a:ext uri="{FF2B5EF4-FFF2-40B4-BE49-F238E27FC236}">
                <a16:creationId xmlns:a16="http://schemas.microsoft.com/office/drawing/2014/main" id="{32649F5E-9205-412E-AD70-0DDD2786C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4787F3-36D5-4409-B6DA-353374D6E7E4}"/>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415153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7156F-2273-47B7-9852-04FE7543A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2EA546-274A-4A63-9937-4C2528BB1D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6CC044-2B42-45A9-9CCC-CF371E5043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EA738F-995B-4C88-A298-4A404102B772}"/>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6" name="Footer Placeholder 5">
            <a:extLst>
              <a:ext uri="{FF2B5EF4-FFF2-40B4-BE49-F238E27FC236}">
                <a16:creationId xmlns:a16="http://schemas.microsoft.com/office/drawing/2014/main" id="{23B438D6-D609-4E66-98F6-006932D4D7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AB959C-FAEA-41DD-8D3F-B87D2CCA5D3D}"/>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267566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EBA28-530F-433A-B570-7DDC539D38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DE695C-8325-4AE9-AAC8-EC14B537FD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3888CB-2E5B-4733-B8EE-4AE696CBDD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20D5B3-C532-4296-BC40-F4B2E9C532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4C6D00-443C-437B-97A5-F5A5722B7F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DC1F24-D566-4F13-B756-438BDF0B9D48}"/>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8" name="Footer Placeholder 7">
            <a:extLst>
              <a:ext uri="{FF2B5EF4-FFF2-40B4-BE49-F238E27FC236}">
                <a16:creationId xmlns:a16="http://schemas.microsoft.com/office/drawing/2014/main" id="{D171F4E0-8C63-4B2E-9053-C3DB1A4477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105786-4B57-430D-BAFD-AE95B92CD83D}"/>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1713118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E6443-3C8B-4BAC-BD9B-93B7DF5E2B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124CA1-3D55-4804-93DA-CEB6AE535F88}"/>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4" name="Footer Placeholder 3">
            <a:extLst>
              <a:ext uri="{FF2B5EF4-FFF2-40B4-BE49-F238E27FC236}">
                <a16:creationId xmlns:a16="http://schemas.microsoft.com/office/drawing/2014/main" id="{AFE087EF-3F12-4104-ABFA-2E0170D4DD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E51796-5BB3-4C7B-824A-2BC9EC367235}"/>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2238412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800525-C39C-423B-B4A4-2140BC94E156}"/>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3" name="Footer Placeholder 2">
            <a:extLst>
              <a:ext uri="{FF2B5EF4-FFF2-40B4-BE49-F238E27FC236}">
                <a16:creationId xmlns:a16="http://schemas.microsoft.com/office/drawing/2014/main" id="{1321AF77-1875-4D0C-974D-1566695E22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6FB7C0-7CC1-4B88-9921-799809EAA814}"/>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201337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93EB2-0218-4179-82DA-5B1B764997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5445D16-B2D7-4E15-877F-BC7197AC21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D74061-D028-4C6E-9185-B5035DA364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BBF93A-ECF8-465A-AEBB-64D0E43D3014}"/>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6" name="Footer Placeholder 5">
            <a:extLst>
              <a:ext uri="{FF2B5EF4-FFF2-40B4-BE49-F238E27FC236}">
                <a16:creationId xmlns:a16="http://schemas.microsoft.com/office/drawing/2014/main" id="{3744288E-8AD3-46C8-96F5-AC7C5F8BD9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74C23C-FA9D-4268-A697-3AD7C0158BA2}"/>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1567175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F9CEF-0FD5-4407-B4AB-94440B5E0F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5E693B-534E-4DB5-B459-962BD15245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3F5FFF-2C01-4CC4-9D29-B5FC3BC852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F693C8-9591-44EA-8CE2-C9328F69218F}"/>
              </a:ext>
            </a:extLst>
          </p:cNvPr>
          <p:cNvSpPr>
            <a:spLocks noGrp="1"/>
          </p:cNvSpPr>
          <p:nvPr>
            <p:ph type="dt" sz="half" idx="10"/>
          </p:nvPr>
        </p:nvSpPr>
        <p:spPr/>
        <p:txBody>
          <a:bodyPr/>
          <a:lstStyle/>
          <a:p>
            <a:fld id="{A80BF1E9-2306-4CEC-8E87-D54A359F704D}" type="datetimeFigureOut">
              <a:rPr lang="en-US" smtClean="0"/>
              <a:t>8/17/2023</a:t>
            </a:fld>
            <a:endParaRPr lang="en-US"/>
          </a:p>
        </p:txBody>
      </p:sp>
      <p:sp>
        <p:nvSpPr>
          <p:cNvPr id="6" name="Footer Placeholder 5">
            <a:extLst>
              <a:ext uri="{FF2B5EF4-FFF2-40B4-BE49-F238E27FC236}">
                <a16:creationId xmlns:a16="http://schemas.microsoft.com/office/drawing/2014/main" id="{4F7A78F6-1A11-477D-B023-23722B50B4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47F534-327F-495E-A9F8-AF6A5880D4FF}"/>
              </a:ext>
            </a:extLst>
          </p:cNvPr>
          <p:cNvSpPr>
            <a:spLocks noGrp="1"/>
          </p:cNvSpPr>
          <p:nvPr>
            <p:ph type="sldNum" sz="quarter" idx="12"/>
          </p:nvPr>
        </p:nvSpPr>
        <p:spPr/>
        <p:txBody>
          <a:bodyPr/>
          <a:lstStyle/>
          <a:p>
            <a:fld id="{42BE597F-03A1-4C9E-8FCC-C4C1762AE435}" type="slidenum">
              <a:rPr lang="en-US" smtClean="0"/>
              <a:t>‹#›</a:t>
            </a:fld>
            <a:endParaRPr lang="en-US"/>
          </a:p>
        </p:txBody>
      </p:sp>
    </p:spTree>
    <p:extLst>
      <p:ext uri="{BB962C8B-B14F-4D97-AF65-F5344CB8AC3E}">
        <p14:creationId xmlns:p14="http://schemas.microsoft.com/office/powerpoint/2010/main" val="484466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23B3FC-7549-4D8A-AEA2-86442C40A1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2C02D3-3388-4F4E-AA38-38DCB2D1A8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CD5569-31C9-45D3-8085-59476D072A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BF1E9-2306-4CEC-8E87-D54A359F704D}" type="datetimeFigureOut">
              <a:rPr lang="en-US" smtClean="0"/>
              <a:t>8/17/2023</a:t>
            </a:fld>
            <a:endParaRPr lang="en-US"/>
          </a:p>
        </p:txBody>
      </p:sp>
      <p:sp>
        <p:nvSpPr>
          <p:cNvPr id="5" name="Footer Placeholder 4">
            <a:extLst>
              <a:ext uri="{FF2B5EF4-FFF2-40B4-BE49-F238E27FC236}">
                <a16:creationId xmlns:a16="http://schemas.microsoft.com/office/drawing/2014/main" id="{F39BA8CC-F663-4166-874F-7D8891D2B8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BD6D16-4B67-4964-A0BD-3E594F81FF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E597F-03A1-4C9E-8FCC-C4C1762AE435}" type="slidenum">
              <a:rPr lang="en-US" smtClean="0"/>
              <a:t>‹#›</a:t>
            </a:fld>
            <a:endParaRPr lang="en-US"/>
          </a:p>
        </p:txBody>
      </p:sp>
    </p:spTree>
    <p:extLst>
      <p:ext uri="{BB962C8B-B14F-4D97-AF65-F5344CB8AC3E}">
        <p14:creationId xmlns:p14="http://schemas.microsoft.com/office/powerpoint/2010/main" val="72786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00871-6676-4392-90E9-06BF296D8631}"/>
              </a:ext>
            </a:extLst>
          </p:cNvPr>
          <p:cNvSpPr>
            <a:spLocks noGrp="1"/>
          </p:cNvSpPr>
          <p:nvPr>
            <p:ph type="ctrTitle"/>
          </p:nvPr>
        </p:nvSpPr>
        <p:spPr/>
        <p:txBody>
          <a:bodyPr>
            <a:normAutofit/>
          </a:bodyPr>
          <a:lstStyle/>
          <a:p>
            <a:pPr>
              <a:lnSpc>
                <a:spcPct val="107000"/>
              </a:lnSpc>
              <a:spcAft>
                <a:spcPts val="800"/>
              </a:spcAft>
            </a:pPr>
            <a:r>
              <a:rPr lang="en-US" sz="2000" b="1" u="sng">
                <a:effectLst/>
                <a:latin typeface="Times New Roman" panose="02020603050405020304" pitchFamily="18" charset="0"/>
                <a:ea typeface="Calibri" panose="020F0502020204030204" pitchFamily="34" charset="0"/>
                <a:cs typeface="Times New Roman" panose="02020603050405020304" pitchFamily="18" charset="0"/>
              </a:rPr>
              <a:t>CHUYÊN ĐỀ 3</a:t>
            </a:r>
            <a:r>
              <a:rPr lang="en-US" sz="2000" b="1">
                <a:effectLst/>
                <a:latin typeface="Times New Roman" panose="02020603050405020304" pitchFamily="18" charset="0"/>
                <a:ea typeface="Calibri" panose="020F0502020204030204" pitchFamily="34" charset="0"/>
                <a:cs typeface="Times New Roman" panose="02020603050405020304" pitchFamily="18" charset="0"/>
              </a:rPr>
              <a:t>:  ĐỌC, VIẾT VÀ GIỚI THIỆU VỀ MỘT TÁC GIẢ VĂN HỌC</a:t>
            </a:r>
            <a:br>
              <a:rPr lang="en-US" sz="2000">
                <a:effectLst/>
                <a:latin typeface="Times New Roman" panose="02020603050405020304" pitchFamily="18" charset="0"/>
                <a:ea typeface="Calibri" panose="020F0502020204030204" pitchFamily="34" charset="0"/>
                <a:cs typeface="Times New Roman" panose="02020603050405020304" pitchFamily="18" charset="0"/>
              </a:rPr>
            </a:b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HẦN </a:t>
            </a:r>
            <a:r>
              <a:rPr lang="en-US" sz="20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VIẾT VỀ MỘT TÁC GIẢ VĂN HỌC</a:t>
            </a:r>
            <a:br>
              <a:rPr lang="en-US" sz="2000">
                <a:effectLst/>
                <a:latin typeface="Times New Roman" panose="02020603050405020304" pitchFamily="18" charset="0"/>
                <a:ea typeface="Calibri" panose="020F0502020204030204" pitchFamily="34" charset="0"/>
                <a:cs typeface="Times New Roman" panose="02020603050405020304" pitchFamily="18" charset="0"/>
              </a:rPr>
            </a:br>
            <a:endParaRPr lang="en-US" sz="2000"/>
          </a:p>
        </p:txBody>
      </p:sp>
      <p:sp>
        <p:nvSpPr>
          <p:cNvPr id="3" name="Subtitle 2">
            <a:extLst>
              <a:ext uri="{FF2B5EF4-FFF2-40B4-BE49-F238E27FC236}">
                <a16:creationId xmlns:a16="http://schemas.microsoft.com/office/drawing/2014/main" id="{38C3AD55-3CA0-449C-8C05-7E16DCB36BA2}"/>
              </a:ext>
            </a:extLst>
          </p:cNvPr>
          <p:cNvSpPr>
            <a:spLocks noGrp="1"/>
          </p:cNvSpPr>
          <p:nvPr>
            <p:ph type="subTitle" idx="1"/>
          </p:nvPr>
        </p:nvSpPr>
        <p:spPr/>
        <p:txBody>
          <a:bodyPr/>
          <a:lstStyle/>
          <a:p>
            <a:r>
              <a:rPr lang="en-US"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Tiết 27, 28</a:t>
            </a:r>
          </a:p>
          <a:p>
            <a:r>
              <a:rPr lang="en-US" sz="18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Mục đích viết</a:t>
            </a:r>
          </a:p>
          <a:p>
            <a:r>
              <a:rPr lang="en-US" sz="18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II. Một số hướng viết bài</a:t>
            </a:r>
          </a:p>
          <a:p>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466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A4534-476E-41E6-96E7-012E88DF98B5}"/>
              </a:ext>
            </a:extLst>
          </p:cNvPr>
          <p:cNvSpPr>
            <a:spLocks noGrp="1"/>
          </p:cNvSpPr>
          <p:nvPr>
            <p:ph type="title"/>
          </p:nvPr>
        </p:nvSpPr>
        <p:spPr/>
        <p:txBody>
          <a:bodyPr/>
          <a:lstStyle/>
          <a:p>
            <a:r>
              <a:rPr lang="en-US"/>
              <a:t>KHỞI ĐỘNG</a:t>
            </a:r>
          </a:p>
        </p:txBody>
      </p:sp>
      <p:sp>
        <p:nvSpPr>
          <p:cNvPr id="4" name="TextBox 3">
            <a:extLst>
              <a:ext uri="{FF2B5EF4-FFF2-40B4-BE49-F238E27FC236}">
                <a16:creationId xmlns:a16="http://schemas.microsoft.com/office/drawing/2014/main" id="{F43BDA93-F918-40D4-9145-3D3B9B25D767}"/>
              </a:ext>
            </a:extLst>
          </p:cNvPr>
          <p:cNvSpPr txBox="1"/>
          <p:nvPr/>
        </p:nvSpPr>
        <p:spPr>
          <a:xfrm>
            <a:off x="6338656" y="1675512"/>
            <a:ext cx="2485748" cy="369332"/>
          </a:xfrm>
          <a:prstGeom prst="rect">
            <a:avLst/>
          </a:prstGeom>
          <a:noFill/>
        </p:spPr>
        <p:txBody>
          <a:bodyPr wrap="square" rtlCol="0">
            <a:spAutoFit/>
          </a:bodyPr>
          <a:lstStyle/>
          <a:p>
            <a:r>
              <a:rPr lang="en-US">
                <a:highlight>
                  <a:srgbClr val="FFFF00"/>
                </a:highlight>
              </a:rPr>
              <a:t>Hồ Xuân Hương</a:t>
            </a:r>
          </a:p>
        </p:txBody>
      </p:sp>
      <p:sp>
        <p:nvSpPr>
          <p:cNvPr id="5" name="TextBox 4">
            <a:extLst>
              <a:ext uri="{FF2B5EF4-FFF2-40B4-BE49-F238E27FC236}">
                <a16:creationId xmlns:a16="http://schemas.microsoft.com/office/drawing/2014/main" id="{0A5EE0DC-6C90-4EF0-A759-EB7D5D4C0EF7}"/>
              </a:ext>
            </a:extLst>
          </p:cNvPr>
          <p:cNvSpPr txBox="1"/>
          <p:nvPr/>
        </p:nvSpPr>
        <p:spPr>
          <a:xfrm>
            <a:off x="949910" y="2281492"/>
            <a:ext cx="8309499" cy="1463606"/>
          </a:xfrm>
          <a:prstGeom prst="rect">
            <a:avLst/>
          </a:prstGeom>
          <a:noFill/>
        </p:spPr>
        <p:txBody>
          <a:bodyPr wrap="square" rtlCol="0">
            <a:spAutoFit/>
          </a:bodyPr>
          <a:lstStyle/>
          <a:p>
            <a:pPr algn="just">
              <a:lnSpc>
                <a:spcPct val="107000"/>
              </a:lnSpc>
              <a:spcAft>
                <a:spcPts val="8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Câu hỏi 2: Tác giả tập truyện “Vang bóng một thời”, “Sông Đà” với phong cách tài hoa, uyên bác. Ông là ai?</a:t>
            </a:r>
          </a:p>
          <a:p>
            <a:pPr algn="just">
              <a:lnSpc>
                <a:spcPct val="107000"/>
              </a:lnSpc>
              <a:spcAft>
                <a:spcPts val="800"/>
              </a:spcAft>
            </a:pP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p:txBody>
      </p:sp>
      <p:sp>
        <p:nvSpPr>
          <p:cNvPr id="6" name="TextBox 5">
            <a:extLst>
              <a:ext uri="{FF2B5EF4-FFF2-40B4-BE49-F238E27FC236}">
                <a16:creationId xmlns:a16="http://schemas.microsoft.com/office/drawing/2014/main" id="{6CDCB677-038D-44B1-85F3-6443D1F65C79}"/>
              </a:ext>
            </a:extLst>
          </p:cNvPr>
          <p:cNvSpPr txBox="1"/>
          <p:nvPr/>
        </p:nvSpPr>
        <p:spPr>
          <a:xfrm>
            <a:off x="1040167" y="3739985"/>
            <a:ext cx="8309499" cy="1167243"/>
          </a:xfrm>
          <a:prstGeom prst="rect">
            <a:avLst/>
          </a:prstGeom>
          <a:noFill/>
        </p:spPr>
        <p:txBody>
          <a:bodyPr wrap="square" rtlCol="0">
            <a:spAutoFit/>
          </a:bodyPr>
          <a:lstStyle/>
          <a:p>
            <a:pPr algn="just">
              <a:lnSpc>
                <a:spcPct val="107000"/>
              </a:lnSpc>
              <a:spcAft>
                <a:spcPts val="8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Câu hỏi 3: Tác giả tập thơ “Nhật kí trong tù”?</a:t>
            </a:r>
          </a:p>
          <a:p>
            <a:pPr algn="just">
              <a:lnSpc>
                <a:spcPct val="107000"/>
              </a:lnSpc>
              <a:spcAft>
                <a:spcPts val="800"/>
              </a:spcAft>
            </a:pP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p:txBody>
      </p:sp>
      <p:sp>
        <p:nvSpPr>
          <p:cNvPr id="7" name="TextBox 6">
            <a:extLst>
              <a:ext uri="{FF2B5EF4-FFF2-40B4-BE49-F238E27FC236}">
                <a16:creationId xmlns:a16="http://schemas.microsoft.com/office/drawing/2014/main" id="{F0212C2F-8BBC-4F90-94C7-8AF4B0D52DE8}"/>
              </a:ext>
            </a:extLst>
          </p:cNvPr>
          <p:cNvSpPr txBox="1"/>
          <p:nvPr/>
        </p:nvSpPr>
        <p:spPr>
          <a:xfrm>
            <a:off x="6551721" y="2761314"/>
            <a:ext cx="2485748" cy="369332"/>
          </a:xfrm>
          <a:prstGeom prst="rect">
            <a:avLst/>
          </a:prstGeom>
          <a:noFill/>
        </p:spPr>
        <p:txBody>
          <a:bodyPr wrap="square" rtlCol="0">
            <a:spAutoFit/>
          </a:bodyPr>
          <a:lstStyle/>
          <a:p>
            <a:r>
              <a:rPr lang="en-US">
                <a:highlight>
                  <a:srgbClr val="FFFF00"/>
                </a:highlight>
              </a:rPr>
              <a:t>Nguyễn Tuân</a:t>
            </a:r>
          </a:p>
        </p:txBody>
      </p:sp>
      <p:sp>
        <p:nvSpPr>
          <p:cNvPr id="8" name="TextBox 7">
            <a:extLst>
              <a:ext uri="{FF2B5EF4-FFF2-40B4-BE49-F238E27FC236}">
                <a16:creationId xmlns:a16="http://schemas.microsoft.com/office/drawing/2014/main" id="{5D754E93-304A-41A2-88B1-CB9E3F607CAF}"/>
              </a:ext>
            </a:extLst>
          </p:cNvPr>
          <p:cNvSpPr txBox="1"/>
          <p:nvPr/>
        </p:nvSpPr>
        <p:spPr>
          <a:xfrm>
            <a:off x="6420034" y="3772165"/>
            <a:ext cx="2485748" cy="369332"/>
          </a:xfrm>
          <a:prstGeom prst="rect">
            <a:avLst/>
          </a:prstGeom>
          <a:noFill/>
        </p:spPr>
        <p:txBody>
          <a:bodyPr wrap="square" rtlCol="0">
            <a:spAutoFit/>
          </a:bodyPr>
          <a:lstStyle/>
          <a:p>
            <a:r>
              <a:rPr lang="en-US">
                <a:highlight>
                  <a:srgbClr val="FFFF00"/>
                </a:highlight>
              </a:rPr>
              <a:t>Hồ Chí Minh</a:t>
            </a:r>
          </a:p>
        </p:txBody>
      </p:sp>
      <p:sp>
        <p:nvSpPr>
          <p:cNvPr id="3" name="TextBox 2">
            <a:extLst>
              <a:ext uri="{FF2B5EF4-FFF2-40B4-BE49-F238E27FC236}">
                <a16:creationId xmlns:a16="http://schemas.microsoft.com/office/drawing/2014/main" id="{F6DCF6AF-C1A8-4CEF-A853-2B77FA2C21F8}"/>
              </a:ext>
            </a:extLst>
          </p:cNvPr>
          <p:cNvSpPr txBox="1"/>
          <p:nvPr/>
        </p:nvSpPr>
        <p:spPr>
          <a:xfrm>
            <a:off x="838200" y="1756379"/>
            <a:ext cx="8309499" cy="768287"/>
          </a:xfrm>
          <a:prstGeom prst="rect">
            <a:avLst/>
          </a:prstGeom>
          <a:noFill/>
        </p:spPr>
        <p:txBody>
          <a:bodyPr wrap="square" rtlCol="0">
            <a:spAutoFit/>
          </a:bodyPr>
          <a:lstStyle/>
          <a:p>
            <a:pPr algn="just">
              <a:lnSpc>
                <a:spcPct val="107000"/>
              </a:lnSpc>
              <a:spcAft>
                <a:spcPts val="8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Câu hỏi 1: Tác giả của bài thơ “Bánh trôi nước”?</a:t>
            </a:r>
          </a:p>
          <a:p>
            <a:endParaRPr lang="en-US"/>
          </a:p>
        </p:txBody>
      </p:sp>
    </p:spTree>
    <p:extLst>
      <p:ext uri="{BB962C8B-B14F-4D97-AF65-F5344CB8AC3E}">
        <p14:creationId xmlns:p14="http://schemas.microsoft.com/office/powerpoint/2010/main" val="16468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E4EF7-6DF0-40E3-A430-C7F2614DA0D4}"/>
              </a:ext>
            </a:extLst>
          </p:cNvPr>
          <p:cNvSpPr>
            <a:spLocks noGrp="1"/>
          </p:cNvSpPr>
          <p:nvPr>
            <p:ph type="title"/>
          </p:nvPr>
        </p:nvSpPr>
        <p:spPr/>
        <p:txBody>
          <a:bodyPr/>
          <a:lstStyle/>
          <a:p>
            <a:r>
              <a:rPr lang="en-US" b="1"/>
              <a:t>I. Mục đích viết:</a:t>
            </a:r>
          </a:p>
        </p:txBody>
      </p:sp>
      <p:graphicFrame>
        <p:nvGraphicFramePr>
          <p:cNvPr id="6" name="Content Placeholder 5">
            <a:extLst>
              <a:ext uri="{FF2B5EF4-FFF2-40B4-BE49-F238E27FC236}">
                <a16:creationId xmlns:a16="http://schemas.microsoft.com/office/drawing/2014/main" id="{1CE34D04-8EE9-49B6-9D44-27836AAD46CB}"/>
              </a:ext>
            </a:extLst>
          </p:cNvPr>
          <p:cNvGraphicFramePr>
            <a:graphicFrameLocks noGrp="1"/>
          </p:cNvGraphicFramePr>
          <p:nvPr>
            <p:ph idx="1"/>
            <p:extLst>
              <p:ext uri="{D42A27DB-BD31-4B8C-83A1-F6EECF244321}">
                <p14:modId xmlns:p14="http://schemas.microsoft.com/office/powerpoint/2010/main" val="3084825921"/>
              </p:ext>
            </p:extLst>
          </p:nvPr>
        </p:nvGraphicFramePr>
        <p:xfrm>
          <a:off x="518604" y="1027906"/>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606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5F183-9CD0-48DD-9804-1C5C5E477A4B}"/>
              </a:ext>
            </a:extLst>
          </p:cNvPr>
          <p:cNvSpPr>
            <a:spLocks noGrp="1"/>
          </p:cNvSpPr>
          <p:nvPr>
            <p:ph type="title"/>
          </p:nvPr>
        </p:nvSpPr>
        <p:spPr>
          <a:xfrm>
            <a:off x="252273" y="89917"/>
            <a:ext cx="10515600" cy="1325563"/>
          </a:xfrm>
        </p:spPr>
        <p:txBody>
          <a:bodyPr/>
          <a:lstStyle/>
          <a:p>
            <a:r>
              <a:rPr lang="en-US" b="1"/>
              <a:t>II. Một số hướng viết bài:</a:t>
            </a:r>
          </a:p>
        </p:txBody>
      </p:sp>
      <p:sp>
        <p:nvSpPr>
          <p:cNvPr id="3" name="Content Placeholder 2">
            <a:extLst>
              <a:ext uri="{FF2B5EF4-FFF2-40B4-BE49-F238E27FC236}">
                <a16:creationId xmlns:a16="http://schemas.microsoft.com/office/drawing/2014/main" id="{CB087062-8E14-4D76-B700-3183A4F3D3B7}"/>
              </a:ext>
            </a:extLst>
          </p:cNvPr>
          <p:cNvSpPr>
            <a:spLocks noGrp="1"/>
          </p:cNvSpPr>
          <p:nvPr>
            <p:ph idx="1"/>
          </p:nvPr>
        </p:nvSpPr>
        <p:spPr/>
        <p:txBody>
          <a:bodyPr/>
          <a:lstStyle/>
          <a:p>
            <a:endParaRPr lang="en-US"/>
          </a:p>
        </p:txBody>
      </p:sp>
      <p:graphicFrame>
        <p:nvGraphicFramePr>
          <p:cNvPr id="4" name="Content Placeholder 3">
            <a:extLst>
              <a:ext uri="{FF2B5EF4-FFF2-40B4-BE49-F238E27FC236}">
                <a16:creationId xmlns:a16="http://schemas.microsoft.com/office/drawing/2014/main" id="{A0CF9F06-9237-483E-B757-284AD4070A8B}"/>
              </a:ext>
            </a:extLst>
          </p:cNvPr>
          <p:cNvGraphicFramePr>
            <a:graphicFrameLocks/>
          </p:cNvGraphicFramePr>
          <p:nvPr>
            <p:extLst>
              <p:ext uri="{D42A27DB-BD31-4B8C-83A1-F6EECF244321}">
                <p14:modId xmlns:p14="http://schemas.microsoft.com/office/powerpoint/2010/main" val="3160570879"/>
              </p:ext>
            </p:extLst>
          </p:nvPr>
        </p:nvGraphicFramePr>
        <p:xfrm>
          <a:off x="159798" y="1038687"/>
          <a:ext cx="12032202" cy="6037999"/>
        </p:xfrm>
        <a:graphic>
          <a:graphicData uri="http://schemas.openxmlformats.org/drawingml/2006/table">
            <a:tbl>
              <a:tblPr firstRow="1" firstCol="1" bandRow="1">
                <a:tableStyleId>{5C22544A-7EE6-4342-B048-85BDC9FD1C3A}</a:tableStyleId>
              </a:tblPr>
              <a:tblGrid>
                <a:gridCol w="9830193">
                  <a:extLst>
                    <a:ext uri="{9D8B030D-6E8A-4147-A177-3AD203B41FA5}">
                      <a16:colId xmlns:a16="http://schemas.microsoft.com/office/drawing/2014/main" val="4087533072"/>
                    </a:ext>
                  </a:extLst>
                </a:gridCol>
                <a:gridCol w="2202009">
                  <a:extLst>
                    <a:ext uri="{9D8B030D-6E8A-4147-A177-3AD203B41FA5}">
                      <a16:colId xmlns:a16="http://schemas.microsoft.com/office/drawing/2014/main" val="1312782372"/>
                    </a:ext>
                  </a:extLst>
                </a:gridCol>
              </a:tblGrid>
              <a:tr h="438466">
                <a:tc gridSpan="2">
                  <a:txBody>
                    <a:bodyPr/>
                    <a:lstStyle/>
                    <a:p>
                      <a:pPr algn="ctr">
                        <a:lnSpc>
                          <a:spcPct val="107000"/>
                        </a:lnSpc>
                        <a:spcAft>
                          <a:spcPts val="800"/>
                        </a:spcAft>
                      </a:pPr>
                      <a:r>
                        <a:rPr lang="en-US" sz="1600" b="1">
                          <a:effectLst/>
                        </a:rPr>
                        <a:t>Phiếu học tập số 1</a:t>
                      </a:r>
                      <a:endParaRPr lang="en-US" sz="1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9189034"/>
                  </a:ext>
                </a:extLst>
              </a:tr>
              <a:tr h="913773">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en-US" sz="1200" u="sng">
                          <a:effectLst/>
                        </a:rPr>
                        <a:t>Văn bản 1. </a:t>
                      </a:r>
                      <a:r>
                        <a:rPr lang="en-US" sz="1200" b="1" i="1" kern="1200">
                          <a:solidFill>
                            <a:schemeClr val="lt1"/>
                          </a:solidFill>
                          <a:effectLst/>
                          <a:latin typeface="+mn-lt"/>
                          <a:ea typeface="+mn-ea"/>
                          <a:cs typeface="+mn-cs"/>
                        </a:rPr>
                        <a:t>Vũ Bằng (1913- 1984) tên thật là Vũ Đăng Bằng, sinh tại Hà Nội nhưng quê gốc ở làng Lương Ngọc, huyện Bình Giang, tỉnh Hải Dương. Ông có tiếng trong làng văn làng báo kể từ thời tiền chiến. Ông sở trường về viết truyện ngắn, tùy bút, hồi kí,… Sáng tác của ông rất phong phú, đa dạng, phần nào thể hiện hoạt động rất rộng của ông trong lĩnh vực báo chí, xuất bản.</a:t>
                      </a:r>
                      <a:r>
                        <a:rPr lang="en-US" sz="1200" b="1" kern="1200">
                          <a:solidFill>
                            <a:schemeClr val="lt1"/>
                          </a:solidFill>
                          <a:effectLst/>
                          <a:latin typeface="+mn-lt"/>
                          <a:ea typeface="+mn-ea"/>
                          <a:cs typeface="+mn-cs"/>
                        </a:rPr>
                        <a:t> (Trang bìa cuốn “Miếng ngon Hà Nội”, NXB Hội nhà văn, 2014)</a:t>
                      </a:r>
                    </a:p>
                  </a:txBody>
                  <a:tcPr marL="68580" marR="68580" marT="0" marB="0"/>
                </a:tc>
                <a:tc>
                  <a:txBody>
                    <a:bodyPr/>
                    <a:lstStyle/>
                    <a:p>
                      <a:pPr algn="just">
                        <a:lnSpc>
                          <a:spcPct val="107000"/>
                        </a:lnSpc>
                        <a:spcAft>
                          <a:spcPts val="800"/>
                        </a:spcAft>
                      </a:pPr>
                      <a:r>
                        <a:rPr lang="en-US" sz="1400">
                          <a:effectLst/>
                        </a:rPr>
                        <a:t>- Mục đích viết:</a:t>
                      </a:r>
                    </a:p>
                    <a:p>
                      <a:pPr algn="just">
                        <a:lnSpc>
                          <a:spcPct val="107000"/>
                        </a:lnSpc>
                        <a:spcAft>
                          <a:spcPts val="800"/>
                        </a:spcAft>
                      </a:pPr>
                      <a:r>
                        <a:rPr lang="en-US" sz="1400">
                          <a:effectLst/>
                        </a:rPr>
                        <a:t>- Hình thức viết: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just">
                        <a:lnSpc>
                          <a:spcPct val="107000"/>
                        </a:lnSpc>
                        <a:spcAft>
                          <a:spcPts val="800"/>
                        </a:spcAft>
                        <a:buFontTx/>
                        <a:buChar char="-"/>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5948901"/>
                  </a:ext>
                </a:extLst>
              </a:tr>
              <a:tr h="2876549">
                <a:tc>
                  <a:txBody>
                    <a:bodyPr/>
                    <a:lstStyle/>
                    <a:p>
                      <a:r>
                        <a:rPr lang="en-US" sz="1200" u="sng">
                          <a:effectLst/>
                        </a:rPr>
                        <a:t>Văn bản 2. </a:t>
                      </a:r>
                      <a:r>
                        <a:rPr lang="en-US" sz="1200" b="1" kern="1200">
                          <a:solidFill>
                            <a:schemeClr val="lt1"/>
                          </a:solidFill>
                          <a:effectLst/>
                          <a:latin typeface="+mn-lt"/>
                          <a:ea typeface="+mn-ea"/>
                          <a:cs typeface="+mn-cs"/>
                        </a:rPr>
                        <a:t>“</a:t>
                      </a:r>
                      <a:r>
                        <a:rPr lang="en-US" sz="1200" b="1" i="1" kern="1200">
                          <a:solidFill>
                            <a:schemeClr val="lt1"/>
                          </a:solidFill>
                          <a:effectLst/>
                          <a:latin typeface="+mn-lt"/>
                          <a:ea typeface="+mn-ea"/>
                          <a:cs typeface="+mn-cs"/>
                        </a:rPr>
                        <a:t>Bây giờ khó mà nói được cái ngạc nhiên của làng thơ Việt Nam hồi Xuân Diệu đến. Người đã tới giữa chúng ta với một y phục tối tân và chúng ta đã rụt rè không muốn làm thân với con người có hình thức phương xa ấy. Nhưng rồi ta cũng quen dần, vì ta thấy người cùng ta tình đồng hương vẫn nặng.</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     Ngày môt ngày hai cơ hồ ta không còn để ý đến những lối dùng chữ đặt câu quá tây của Xuân Diệu, ta quên cả những ý tứ người đã mượn trong thơ Pháp.  Cái dáng dấp yêu kiều, cái cốt cách phong nhã của điệu thơ, một cái gì rất Việt Nam, đã quyễn rũ ta. Đọc những câu:</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Nếu hương đêm say dậy với trăng rằm,</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Sao lại trách người thơ tình lơi lả?</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hay là:</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Chính hôm nay gió dại tới trên đồi,</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Cây không hẹn để ngày mai sẽ mát;</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Trời đã thắm, lẽ đâu vườn cứ nhạt?</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Đắn đo gì cho lỡ mộng song đôi!</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ta thấy cái hay ở đây không phải là ý thơ, mà chính là cái lối làm duyên rất có duyên của Xuân Diệu, cái vẻ đài các rất hiền lành của điệu thơ.” </a:t>
                      </a:r>
                      <a:r>
                        <a:rPr lang="en-US" sz="1200" b="1" kern="1200">
                          <a:solidFill>
                            <a:schemeClr val="lt1"/>
                          </a:solidFill>
                          <a:effectLst/>
                          <a:latin typeface="+mn-lt"/>
                          <a:ea typeface="+mn-ea"/>
                          <a:cs typeface="+mn-cs"/>
                        </a:rPr>
                        <a:t>(Xuân Diệu, Thi nhân Việt Nam, NXB Văn học, 1988, trang 117- 118)</a:t>
                      </a:r>
                    </a:p>
                    <a:p>
                      <a:pPr algn="just">
                        <a:lnSpc>
                          <a:spcPct val="107000"/>
                        </a:lnSpc>
                        <a:spcAft>
                          <a:spcPts val="800"/>
                        </a:spcAft>
                      </a:pPr>
                      <a:endParaRPr lang="en-US" sz="1200">
                        <a:effectLst/>
                      </a:endParaRPr>
                    </a:p>
                  </a:txBody>
                  <a:tcPr marL="68580" marR="68580" marT="0" marB="0"/>
                </a:tc>
                <a:tc>
                  <a:txBody>
                    <a:bodyPr/>
                    <a:lstStyle/>
                    <a:p>
                      <a:pPr algn="just">
                        <a:lnSpc>
                          <a:spcPct val="107000"/>
                        </a:lnSpc>
                        <a:spcAft>
                          <a:spcPts val="800"/>
                        </a:spcAft>
                      </a:pPr>
                      <a:r>
                        <a:rPr lang="en-US" sz="1400">
                          <a:effectLst/>
                        </a:rPr>
                        <a:t>- Mục đích viết:</a:t>
                      </a:r>
                    </a:p>
                    <a:p>
                      <a:pPr algn="just">
                        <a:lnSpc>
                          <a:spcPct val="107000"/>
                        </a:lnSpc>
                        <a:spcAft>
                          <a:spcPts val="800"/>
                        </a:spcAft>
                      </a:pPr>
                      <a:r>
                        <a:rPr lang="en-US" sz="1400">
                          <a:effectLst/>
                        </a:rPr>
                        <a:t>- Hình thức viết: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6979666"/>
                  </a:ext>
                </a:extLst>
              </a:tr>
              <a:tr h="1809211">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en-US" sz="1200" u="sng">
                          <a:effectLst/>
                        </a:rPr>
                        <a:t>Văn bản 3. </a:t>
                      </a:r>
                      <a:r>
                        <a:rPr lang="en-US" sz="1200" b="1" i="1" kern="1200">
                          <a:solidFill>
                            <a:schemeClr val="lt1"/>
                          </a:solidFill>
                          <a:effectLst/>
                          <a:latin typeface="+mn-lt"/>
                          <a:ea typeface="+mn-ea"/>
                          <a:cs typeface="+mn-cs"/>
                        </a:rPr>
                        <a:t>“Nguyễn Trãi không chỉ là người anh hùng dân tộc mà còn là một nhà văn hóa khai sáng, một nhà văn, nhà thơ mà những đóng góp của ông đã tạo ra bước ngoặt mới trong lịch sử phát triển của văn hóa, văn học Việt Nam. Ngoài những đóng góp quan trọng trong các hoạt động thực tiễn, ông còn để lại một di sản to lớn trên nhiều lĩnh vực: tư tưởng, chính trị, quân sự, ngoại giao, lịch sử, địa lí, văn học,… với nhiều tác phẩm có giá trị như: Quân trung từ mệnh tập, Đại cáo bình Ngô, Phú núi Chí Linh (Chí Linh sơn phú), Lam Sơn thực lục (Bộ sử biên niên về thời kì ở Lam Sơn), Văn bia Vĩnh Lăng, Chuyện cũ về cụ Băng Hồ, Dư địa chí (Ghi chép về địa lí), Ức Tri thi tập (Tập thơ của Ức Trai),.. Các tác phẩm này đều được viết bằng chữ Hán. Nguyễn Trãi còn có tập thơ Quốc âm thi tập viết bằng chữ Nôm, đánh dấu sự hình thành, phát triển của thơ ca tiếng Việt. Phần lớn các bài trong tập thơ được Nguyễn Trãi viết trong thời kì về sống ẩn dật ở Côn Sơn.”(</a:t>
                      </a:r>
                      <a:r>
                        <a:rPr lang="en-US" sz="1200" b="1" kern="1200">
                          <a:solidFill>
                            <a:schemeClr val="lt1"/>
                          </a:solidFill>
                          <a:effectLst/>
                          <a:latin typeface="+mn-lt"/>
                          <a:ea typeface="+mn-ea"/>
                          <a:cs typeface="+mn-cs"/>
                        </a:rPr>
                        <a:t>Nguyễn Trãi- cuộc đời và sự nghiệp, Ngữ văn 10, tập 1, Bộ Cánh diều, trang 7)</a:t>
                      </a:r>
                    </a:p>
                    <a:p>
                      <a:pPr algn="just">
                        <a:lnSpc>
                          <a:spcPct val="107000"/>
                        </a:lnSpc>
                        <a:spcAft>
                          <a:spcPts val="800"/>
                        </a:spcAft>
                      </a:pPr>
                      <a:endParaRPr lang="en-US" sz="1200">
                        <a:effectLst/>
                      </a:endParaRPr>
                    </a:p>
                  </a:txBody>
                  <a:tcPr marL="68580" marR="68580" marT="0" marB="0"/>
                </a:tc>
                <a:tc>
                  <a:txBody>
                    <a:bodyPr/>
                    <a:lstStyle/>
                    <a:p>
                      <a:pPr algn="just">
                        <a:lnSpc>
                          <a:spcPct val="107000"/>
                        </a:lnSpc>
                        <a:spcAft>
                          <a:spcPts val="800"/>
                        </a:spcAft>
                      </a:pPr>
                      <a:r>
                        <a:rPr lang="en-US" sz="1400">
                          <a:effectLst/>
                        </a:rPr>
                        <a:t>-- Mục đích viết:</a:t>
                      </a:r>
                    </a:p>
                    <a:p>
                      <a:pPr algn="just">
                        <a:lnSpc>
                          <a:spcPct val="107000"/>
                        </a:lnSpc>
                        <a:spcAft>
                          <a:spcPts val="800"/>
                        </a:spcAft>
                      </a:pPr>
                      <a:r>
                        <a:rPr lang="en-US" sz="1400">
                          <a:effectLst/>
                        </a:rPr>
                        <a:t>- Hình thức viết: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400">
                          <a:effectLst/>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0216049"/>
                  </a:ext>
                </a:extLst>
              </a:tr>
            </a:tbl>
          </a:graphicData>
        </a:graphic>
      </p:graphicFrame>
    </p:spTree>
    <p:extLst>
      <p:ext uri="{BB962C8B-B14F-4D97-AF65-F5344CB8AC3E}">
        <p14:creationId xmlns:p14="http://schemas.microsoft.com/office/powerpoint/2010/main" val="1756526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77DE285-2070-433D-B3CA-293F0187B181}"/>
              </a:ext>
            </a:extLst>
          </p:cNvPr>
          <p:cNvGraphicFramePr>
            <a:graphicFrameLocks noGrp="1"/>
          </p:cNvGraphicFramePr>
          <p:nvPr>
            <p:ph idx="1"/>
            <p:extLst>
              <p:ext uri="{D42A27DB-BD31-4B8C-83A1-F6EECF244321}">
                <p14:modId xmlns:p14="http://schemas.microsoft.com/office/powerpoint/2010/main" val="2737740560"/>
              </p:ext>
            </p:extLst>
          </p:nvPr>
        </p:nvGraphicFramePr>
        <p:xfrm>
          <a:off x="0" y="275208"/>
          <a:ext cx="11931588" cy="6516209"/>
        </p:xfrm>
        <a:graphic>
          <a:graphicData uri="http://schemas.openxmlformats.org/drawingml/2006/table">
            <a:tbl>
              <a:tblPr firstRow="1" firstCol="1" bandRow="1">
                <a:tableStyleId>{5C22544A-7EE6-4342-B048-85BDC9FD1C3A}</a:tableStyleId>
              </a:tblPr>
              <a:tblGrid>
                <a:gridCol w="9357064">
                  <a:extLst>
                    <a:ext uri="{9D8B030D-6E8A-4147-A177-3AD203B41FA5}">
                      <a16:colId xmlns:a16="http://schemas.microsoft.com/office/drawing/2014/main" val="4087533072"/>
                    </a:ext>
                  </a:extLst>
                </a:gridCol>
                <a:gridCol w="2574524">
                  <a:extLst>
                    <a:ext uri="{9D8B030D-6E8A-4147-A177-3AD203B41FA5}">
                      <a16:colId xmlns:a16="http://schemas.microsoft.com/office/drawing/2014/main" val="1312782372"/>
                    </a:ext>
                  </a:extLst>
                </a:gridCol>
              </a:tblGrid>
              <a:tr h="504951">
                <a:tc gridSpan="2">
                  <a:txBody>
                    <a:bodyPr/>
                    <a:lstStyle/>
                    <a:p>
                      <a:pPr algn="ctr">
                        <a:lnSpc>
                          <a:spcPct val="107000"/>
                        </a:lnSpc>
                        <a:spcAft>
                          <a:spcPts val="800"/>
                        </a:spcAft>
                      </a:pPr>
                      <a:r>
                        <a:rPr lang="en-US" sz="1600" b="1">
                          <a:effectLst/>
                        </a:rPr>
                        <a:t>Phiếu học tập số 1</a:t>
                      </a:r>
                      <a:endParaRPr lang="en-US" sz="1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9189034"/>
                  </a:ext>
                </a:extLst>
              </a:tr>
              <a:tr h="1347291">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en-US" sz="1200" u="sng">
                          <a:effectLst/>
                        </a:rPr>
                        <a:t>Văn bản 1</a:t>
                      </a:r>
                      <a:r>
                        <a:rPr lang="en-US" sz="1200" b="1" i="1" kern="1200">
                          <a:solidFill>
                            <a:schemeClr val="lt1"/>
                          </a:solidFill>
                          <a:effectLst/>
                          <a:latin typeface="+mn-lt"/>
                          <a:ea typeface="+mn-ea"/>
                          <a:cs typeface="+mn-cs"/>
                        </a:rPr>
                        <a:t>Vũ Bằng (1913- 1984) tên thật là Vũ Đăng Bằng, sinh tại Hà Nội nhưng quê gốc ở làng Lương Ngọc, huyện Bình Giang, tỉnh Hải Dương. Ông có tiếng trong làng văn làng báo kể từ thời tiền chiến. Ông sở trường về viết truyện ngắn, tùy bút, hồi kí,… Sáng tác của ông rất phong phú, đa dạng, phần nào thể hiện hoạt động rất rộng của ông trong lĩnh vực báo chí, xuất bản.</a:t>
                      </a:r>
                      <a:r>
                        <a:rPr lang="en-US" sz="1200" b="1" kern="1200">
                          <a:solidFill>
                            <a:schemeClr val="lt1"/>
                          </a:solidFill>
                          <a:effectLst/>
                          <a:latin typeface="+mn-lt"/>
                          <a:ea typeface="+mn-ea"/>
                          <a:cs typeface="+mn-cs"/>
                        </a:rPr>
                        <a:t> (Trang bìa cuốn “Miếng ngon Hà Nội”, NXB Hội nhà văn, 2014)</a:t>
                      </a:r>
                    </a:p>
                  </a:txBody>
                  <a:tcPr marL="68580" marR="68580" marT="0" marB="0"/>
                </a:tc>
                <a:tc>
                  <a:txBody>
                    <a:bodyPr/>
                    <a:lstStyle/>
                    <a:p>
                      <a:pPr algn="just">
                        <a:lnSpc>
                          <a:spcPct val="107000"/>
                        </a:lnSpc>
                        <a:spcAft>
                          <a:spcPts val="800"/>
                        </a:spcAft>
                      </a:pPr>
                      <a:r>
                        <a:rPr lang="en-US" sz="1400">
                          <a:effectLst/>
                        </a:rPr>
                        <a:t>- Mục đích viết: Giới thiệu, quảng bá sách của tác giả</a:t>
                      </a:r>
                    </a:p>
                    <a:p>
                      <a:pPr marL="171450" indent="-171450" algn="just">
                        <a:lnSpc>
                          <a:spcPct val="107000"/>
                        </a:lnSpc>
                        <a:spcAft>
                          <a:spcPts val="800"/>
                        </a:spcAft>
                        <a:buFontTx/>
                        <a:buChar char="-"/>
                      </a:pPr>
                      <a:r>
                        <a:rPr lang="en-US" sz="1400">
                          <a:effectLst/>
                        </a:rPr>
                        <a:t>Hình thức viết: Văn bản thông tin ngắn gọn.</a:t>
                      </a:r>
                    </a:p>
                    <a:p>
                      <a:pPr marL="171450" indent="-171450" algn="just">
                        <a:lnSpc>
                          <a:spcPct val="107000"/>
                        </a:lnSpc>
                        <a:spcAft>
                          <a:spcPts val="800"/>
                        </a:spcAft>
                        <a:buFontTx/>
                        <a:buChar char="-"/>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5948901"/>
                  </a:ext>
                </a:extLst>
              </a:tr>
              <a:tr h="2784556">
                <a:tc>
                  <a:txBody>
                    <a:bodyPr/>
                    <a:lstStyle/>
                    <a:p>
                      <a:r>
                        <a:rPr lang="en-US" sz="1200" u="sng">
                          <a:effectLst/>
                        </a:rPr>
                        <a:t>Văn bản 2</a:t>
                      </a:r>
                      <a:r>
                        <a:rPr lang="en-US" sz="1200" b="1" kern="1200">
                          <a:solidFill>
                            <a:schemeClr val="lt1"/>
                          </a:solidFill>
                          <a:effectLst/>
                          <a:latin typeface="+mn-lt"/>
                          <a:ea typeface="+mn-ea"/>
                          <a:cs typeface="+mn-cs"/>
                        </a:rPr>
                        <a:t>“</a:t>
                      </a:r>
                      <a:r>
                        <a:rPr lang="en-US" sz="1200" b="1" i="1" kern="1200">
                          <a:solidFill>
                            <a:schemeClr val="lt1"/>
                          </a:solidFill>
                          <a:effectLst/>
                          <a:latin typeface="+mn-lt"/>
                          <a:ea typeface="+mn-ea"/>
                          <a:cs typeface="+mn-cs"/>
                        </a:rPr>
                        <a:t>Bây giờ khó mà nói được cái ngạc nhiên của làng thơ Việt Nam hồi Xuân Diệu đến. Người đã tới giữa chúng ta với một y phục tối tân và chúng ta đã rụt rè không muốn làm thân với con người có hình thức phương xa ấy. Nhưng rồi ta cũng quen dần, vì ta thấy người cùng ta tình đồng hương vẫn nặng.</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     Ngày môt ngày hai cơ hồ ta không còn để ý đến những lối dùng chữ đặt câu quá tây của Xuân Diệu, ta quên cả những ý tứ người đã mượn trong thơ Pháp.  Cái dáng dấp yêu kiều, cái cốt cách phong nhã của điệu thơ, một cái gì rất Việt Nam, đã quyễn rũ ta. Đọc những câu:</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Nếu hương đêm say dậy với trăng rằm,</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Sao lại trách người thơ tình lơi lả?</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hay là:</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Chính hôm nay gió dại tới trên đồi,</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Cây không hẹn để ngày mai sẽ mát;</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Trời đã thắm, lẽ đâu vườn cứ nhạt?</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Đắn đo gì cho lỡ mộng song đôi!</a:t>
                      </a:r>
                      <a:endParaRPr lang="en-US" sz="1200" b="1" kern="1200">
                        <a:solidFill>
                          <a:schemeClr val="lt1"/>
                        </a:solidFill>
                        <a:effectLst/>
                        <a:latin typeface="+mn-lt"/>
                        <a:ea typeface="+mn-ea"/>
                        <a:cs typeface="+mn-cs"/>
                      </a:endParaRPr>
                    </a:p>
                    <a:p>
                      <a:r>
                        <a:rPr lang="en-US" sz="1200" b="1" i="1" kern="1200">
                          <a:solidFill>
                            <a:schemeClr val="lt1"/>
                          </a:solidFill>
                          <a:effectLst/>
                          <a:latin typeface="+mn-lt"/>
                          <a:ea typeface="+mn-ea"/>
                          <a:cs typeface="+mn-cs"/>
                        </a:rPr>
                        <a:t>ta thấy cái hay ở đây không phải là ý thơ, mà chính là cái lối làm duyên rất có duyên của Xuân Diệu, cái vẻ đài các rất hiền lành của điệu thơ.” </a:t>
                      </a:r>
                      <a:r>
                        <a:rPr lang="en-US" sz="1200" b="1" kern="1200">
                          <a:solidFill>
                            <a:schemeClr val="lt1"/>
                          </a:solidFill>
                          <a:effectLst/>
                          <a:latin typeface="+mn-lt"/>
                          <a:ea typeface="+mn-ea"/>
                          <a:cs typeface="+mn-cs"/>
                        </a:rPr>
                        <a:t>(Xuân Diệu, Thi nhân Việt Nam, NXB Văn học, 1988, trang 117- 118)</a:t>
                      </a:r>
                    </a:p>
                    <a:p>
                      <a:pPr algn="just">
                        <a:lnSpc>
                          <a:spcPct val="107000"/>
                        </a:lnSpc>
                        <a:spcAft>
                          <a:spcPts val="800"/>
                        </a:spcAft>
                      </a:pPr>
                      <a:endParaRPr lang="en-US" sz="1200">
                        <a:effectLst/>
                      </a:endParaRPr>
                    </a:p>
                  </a:txBody>
                  <a:tcPr marL="68580" marR="68580" marT="0" marB="0"/>
                </a:tc>
                <a:tc>
                  <a:txBody>
                    <a:bodyPr/>
                    <a:lstStyle/>
                    <a:p>
                      <a:pPr algn="just">
                        <a:lnSpc>
                          <a:spcPct val="107000"/>
                        </a:lnSpc>
                        <a:spcAft>
                          <a:spcPts val="800"/>
                        </a:spcAft>
                      </a:pPr>
                      <a:r>
                        <a:rPr lang="en-US" sz="1400">
                          <a:effectLst/>
                        </a:rPr>
                        <a:t>- Mục đích viết: Thưởng thức và cảm nhận về thơ Xuân Diệu</a:t>
                      </a:r>
                    </a:p>
                    <a:p>
                      <a:pPr algn="just">
                        <a:lnSpc>
                          <a:spcPct val="107000"/>
                        </a:lnSpc>
                        <a:spcAft>
                          <a:spcPts val="800"/>
                        </a:spcAft>
                      </a:pPr>
                      <a:r>
                        <a:rPr lang="en-US" sz="1400">
                          <a:effectLst/>
                        </a:rPr>
                        <a:t>- Hình thức viết: Văn bản văn học, ngôn ngữ biểu cảm, mang màu sắc văn chương, các dẫn chứng tiêu biểu…</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6979666"/>
                  </a:ext>
                </a:extLst>
              </a:tr>
              <a:tr h="1879411">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en-US" sz="1200" u="sng">
                          <a:effectLst/>
                        </a:rPr>
                        <a:t>Văn bản 3</a:t>
                      </a:r>
                      <a:r>
                        <a:rPr lang="en-US" sz="1200" b="1" i="1" kern="1200">
                          <a:solidFill>
                            <a:schemeClr val="lt1"/>
                          </a:solidFill>
                          <a:effectLst/>
                          <a:latin typeface="+mn-lt"/>
                          <a:ea typeface="+mn-ea"/>
                          <a:cs typeface="+mn-cs"/>
                        </a:rPr>
                        <a:t>“Nguyễn Trãi không chỉ là người anh hùng dân tộc mà còn là một nhà văn hóa khai sáng, một nhà văn, nhà thơ mà những đóng góp của ông đã tạo ra bước ngoặt mới trong lịch sử phát triển của văn hóa, văn học Việt Nam. Ngoài những đóng góp quan trọng trong các hoạt động thực tiễn, ông còn để lại một di sản to lớn trên nhiều lĩnh vực: tư tưởng, chính trị, quân sự, ngoại giao, lịch sử, địa lí, văn học,… với nhiều tác phẩm có giá trị như: Quân trung từ mệnh tập, Đại cáo bình Ngô, Phú núi Chí Linh (Chí Linh sơn phú), Lam Sơn thực lục (Bộ sử biên niên về thời kì ở Lam Sơn), Văn bia Vĩnh Lăng, Chuyện cũ về cụ Băng Hồ, Dư địa chí (Ghi chép về địa lí), Ức Tri thi tập (Tập thơ của Ức Trai),.. Các tác phẩm này đều được viết bằng chữ Hán. Nguyễn Trãi còn có tập thơ Quốc âm thi tập viết bằng chữ Nôm, đánh dấu sự hình thành, phát triển của thơ ca tiếng Việt. Phần lớn các bài trong tập thơ được Nguyễn Trãi viết trong thời kì về sống ẩn dật ở Côn Sơn.”(</a:t>
                      </a:r>
                      <a:r>
                        <a:rPr lang="en-US" sz="1200" b="1" kern="1200">
                          <a:solidFill>
                            <a:schemeClr val="lt1"/>
                          </a:solidFill>
                          <a:effectLst/>
                          <a:latin typeface="+mn-lt"/>
                          <a:ea typeface="+mn-ea"/>
                          <a:cs typeface="+mn-cs"/>
                        </a:rPr>
                        <a:t>Nguyễn Trãi- cuộc đời và sự nghiệp, Ngữ văn 10, tập 1, Bộ Cánh diều, trang 7)</a:t>
                      </a:r>
                    </a:p>
                    <a:p>
                      <a:pPr algn="just">
                        <a:lnSpc>
                          <a:spcPct val="107000"/>
                        </a:lnSpc>
                        <a:spcAft>
                          <a:spcPts val="800"/>
                        </a:spcAft>
                      </a:pPr>
                      <a:endParaRPr lang="en-US" sz="1200">
                        <a:effectLst/>
                      </a:endParaRPr>
                    </a:p>
                  </a:txBody>
                  <a:tcPr marL="68580" marR="68580" marT="0" marB="0"/>
                </a:tc>
                <a:tc>
                  <a:txBody>
                    <a:bodyPr/>
                    <a:lstStyle/>
                    <a:p>
                      <a:pPr algn="just">
                        <a:lnSpc>
                          <a:spcPct val="107000"/>
                        </a:lnSpc>
                        <a:spcAft>
                          <a:spcPts val="800"/>
                        </a:spcAft>
                      </a:pPr>
                      <a:r>
                        <a:rPr lang="en-US" sz="1400">
                          <a:effectLst/>
                        </a:rPr>
                        <a:t>- Mục đích viết: Nghiên cứu văn học</a:t>
                      </a:r>
                    </a:p>
                    <a:p>
                      <a:pPr algn="just">
                        <a:lnSpc>
                          <a:spcPct val="107000"/>
                        </a:lnSpc>
                        <a:spcAft>
                          <a:spcPts val="800"/>
                        </a:spcAft>
                      </a:pPr>
                      <a:r>
                        <a:rPr lang="en-US" sz="1400">
                          <a:effectLst/>
                        </a:rPr>
                        <a:t>- Hình thức viết: Văn bản nghị luận, luận điểm rõ ràng, chặt chẽ, lí lẽ kết hợp với dẫn chứng xác đáng.</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0216049"/>
                  </a:ext>
                </a:extLst>
              </a:tr>
            </a:tbl>
          </a:graphicData>
        </a:graphic>
      </p:graphicFrame>
    </p:spTree>
    <p:extLst>
      <p:ext uri="{BB962C8B-B14F-4D97-AF65-F5344CB8AC3E}">
        <p14:creationId xmlns:p14="http://schemas.microsoft.com/office/powerpoint/2010/main" val="4257019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AEAD9-C900-4511-94B7-FEBC14457F04}"/>
              </a:ext>
            </a:extLst>
          </p:cNvPr>
          <p:cNvSpPr>
            <a:spLocks noGrp="1"/>
          </p:cNvSpPr>
          <p:nvPr>
            <p:ph type="title"/>
          </p:nvPr>
        </p:nvSpPr>
        <p:spPr>
          <a:xfrm>
            <a:off x="420950" y="-91567"/>
            <a:ext cx="10515600" cy="1325563"/>
          </a:xfrm>
        </p:spPr>
        <p:txBody>
          <a:bodyPr/>
          <a:lstStyle/>
          <a:p>
            <a:r>
              <a:rPr lang="en-US" b="1"/>
              <a:t>II. Một số hướng viết bài:</a:t>
            </a:r>
          </a:p>
        </p:txBody>
      </p:sp>
      <p:sp>
        <p:nvSpPr>
          <p:cNvPr id="22" name="Rectangle 21">
            <a:extLst>
              <a:ext uri="{FF2B5EF4-FFF2-40B4-BE49-F238E27FC236}">
                <a16:creationId xmlns:a16="http://schemas.microsoft.com/office/drawing/2014/main" id="{13DF9E0A-5984-4CB4-9B42-ADA3A0C83CFE}"/>
              </a:ext>
            </a:extLst>
          </p:cNvPr>
          <p:cNvSpPr/>
          <p:nvPr/>
        </p:nvSpPr>
        <p:spPr>
          <a:xfrm>
            <a:off x="568171" y="1038687"/>
            <a:ext cx="3586579" cy="5424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EAB5BA2-7F7C-4F0A-8DD7-10B1837538CF}"/>
              </a:ext>
            </a:extLst>
          </p:cNvPr>
          <p:cNvSpPr/>
          <p:nvPr/>
        </p:nvSpPr>
        <p:spPr>
          <a:xfrm>
            <a:off x="4546847" y="1038685"/>
            <a:ext cx="3586579" cy="5424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1570E93-BDBF-420E-9C34-2B18F39681CD}"/>
              </a:ext>
            </a:extLst>
          </p:cNvPr>
          <p:cNvSpPr/>
          <p:nvPr/>
        </p:nvSpPr>
        <p:spPr>
          <a:xfrm>
            <a:off x="8383479" y="1038686"/>
            <a:ext cx="3586579" cy="5424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AE7C0F91-5AE2-4427-A32B-09DEF53DBCB0}"/>
              </a:ext>
            </a:extLst>
          </p:cNvPr>
          <p:cNvSpPr txBox="1"/>
          <p:nvPr/>
        </p:nvSpPr>
        <p:spPr>
          <a:xfrm>
            <a:off x="905522" y="1233996"/>
            <a:ext cx="2982897" cy="5532925"/>
          </a:xfrm>
          <a:prstGeom prst="rect">
            <a:avLst/>
          </a:prstGeom>
          <a:noFill/>
        </p:spPr>
        <p:txBody>
          <a:bodyPr wrap="square" rtlCol="0">
            <a:spAutoFit/>
          </a:bodyPr>
          <a:lstStyle/>
          <a:p>
            <a:pPr algn="just">
              <a:lnSpc>
                <a:spcPct val="107000"/>
              </a:lnSpc>
              <a:spcAft>
                <a:spcPts val="8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 Giới thiệu về sự nghiệp văn học của một tác giả:</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a. Đặc điểm:</a:t>
            </a:r>
            <a:r>
              <a:rPr lang="en-US" sz="1800">
                <a:effectLst/>
                <a:latin typeface="Times New Roman" panose="02020603050405020304" pitchFamily="18" charset="0"/>
                <a:ea typeface="Calibri" panose="020F0502020204030204" pitchFamily="34" charset="0"/>
                <a:cs typeface="Times New Roman" panose="02020603050405020304" pitchFamily="18" charset="0"/>
              </a:rPr>
              <a:t> Đây là kết quả của việc đọc rộng về tác giả.</a:t>
            </a:r>
          </a:p>
          <a:p>
            <a:pPr>
              <a:lnSpc>
                <a:spcPct val="107000"/>
              </a:lnSpc>
              <a:spcAft>
                <a:spcPts val="8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b. Yêu cầu:</a:t>
            </a:r>
            <a:r>
              <a:rPr lang="en-US" sz="1800">
                <a:effectLst/>
                <a:latin typeface="Times New Roman" panose="02020603050405020304" pitchFamily="18" charset="0"/>
                <a:ea typeface="Calibri" panose="020F0502020204030204" pitchFamily="34" charset="0"/>
                <a:cs typeface="Times New Roman" panose="02020603050405020304" pitchFamily="18" charset="0"/>
              </a:rPr>
              <a:t> Để viết bài theo hướng này cần:</a:t>
            </a:r>
          </a:p>
          <a:p>
            <a:pPr>
              <a:lnSpc>
                <a:spcPct val="107000"/>
              </a:lnSpc>
              <a:spcAft>
                <a:spcPts val="80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 Trình bày thông tin về tiểu sử, quá trình hoạt động văn học, các thành tựu chính,… của tác giả.</a:t>
            </a:r>
          </a:p>
          <a:p>
            <a:pPr>
              <a:lnSpc>
                <a:spcPct val="107000"/>
              </a:lnSpc>
              <a:spcAft>
                <a:spcPts val="80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 Cung cấp thông tin cụ thể, đầy đủ, rõ ràng, chính xách.</a:t>
            </a:r>
          </a:p>
          <a:p>
            <a:pPr>
              <a:lnSpc>
                <a:spcPct val="107000"/>
              </a:lnSpc>
              <a:spcAft>
                <a:spcPts val="80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 Chỉ rõ nhưng đóng góp của tác giả cho văn học Việt Nam. </a:t>
            </a:r>
          </a:p>
          <a:p>
            <a:pPr>
              <a:lnSpc>
                <a:spcPct val="107000"/>
              </a:lnSpc>
              <a:spcAft>
                <a:spcPts val="80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 Văn phong khoa học.</a:t>
            </a:r>
          </a:p>
          <a:p>
            <a:endParaRPr lang="en-US"/>
          </a:p>
        </p:txBody>
      </p:sp>
      <p:sp>
        <p:nvSpPr>
          <p:cNvPr id="28" name="TextBox 27">
            <a:extLst>
              <a:ext uri="{FF2B5EF4-FFF2-40B4-BE49-F238E27FC236}">
                <a16:creationId xmlns:a16="http://schemas.microsoft.com/office/drawing/2014/main" id="{3CB6A3D8-C96E-4287-BFA6-82B0C7D347FC}"/>
              </a:ext>
            </a:extLst>
          </p:cNvPr>
          <p:cNvSpPr txBox="1"/>
          <p:nvPr/>
        </p:nvSpPr>
        <p:spPr>
          <a:xfrm>
            <a:off x="4820575" y="1233996"/>
            <a:ext cx="3116062" cy="5236562"/>
          </a:xfrm>
          <a:prstGeom prst="rect">
            <a:avLst/>
          </a:prstGeom>
          <a:noFill/>
        </p:spPr>
        <p:txBody>
          <a:bodyPr wrap="square" rtlCol="0">
            <a:spAutoFit/>
          </a:bodyPr>
          <a:lstStyle/>
          <a:p>
            <a:pPr algn="just" fontAlgn="base">
              <a:lnSpc>
                <a:spcPct val="107000"/>
              </a:lnSpc>
              <a:spcAft>
                <a:spcPts val="8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 Nghiên cứu về phong cách nghệ thuật của một tác giả:</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a. Đặc điểm</a:t>
            </a:r>
            <a:r>
              <a:rPr lang="en-US" sz="1800">
                <a:effectLst/>
                <a:latin typeface="Times New Roman" panose="02020603050405020304" pitchFamily="18" charset="0"/>
                <a:ea typeface="Calibri" panose="020F0502020204030204" pitchFamily="34" charset="0"/>
                <a:cs typeface="Times New Roman" panose="02020603050405020304" pitchFamily="18" charset="0"/>
              </a:rPr>
              <a:t>: Bài viết là kết quả của việc đọc sâu.</a:t>
            </a:r>
          </a:p>
          <a:p>
            <a:pPr algn="just" fontAlgn="base">
              <a:lnSpc>
                <a:spcPct val="107000"/>
              </a:lnSpc>
              <a:spcAft>
                <a:spcPts val="80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b. Yêu cầu</a:t>
            </a:r>
            <a:r>
              <a:rPr lang="en-US" sz="1800">
                <a:effectLst/>
                <a:latin typeface="Times New Roman" panose="02020603050405020304" pitchFamily="18" charset="0"/>
                <a:ea typeface="Calibri" panose="020F0502020204030204" pitchFamily="34" charset="0"/>
                <a:cs typeface="Times New Roman" panose="02020603050405020304" pitchFamily="18" charset="0"/>
              </a:rPr>
              <a:t>:</a:t>
            </a:r>
          </a:p>
          <a:p>
            <a:pPr algn="just" fontAlgn="base">
              <a:lnSpc>
                <a:spcPct val="107000"/>
              </a:lnSpc>
              <a:spcAft>
                <a:spcPts val="80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 Nhận xét khái quát về phong cách nghệ thuật</a:t>
            </a:r>
          </a:p>
          <a:p>
            <a:pPr algn="just" fontAlgn="base">
              <a:lnSpc>
                <a:spcPct val="107000"/>
              </a:lnSpc>
              <a:spcAft>
                <a:spcPts val="80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 Phân tích qua một số bình diện nghệ thuật.</a:t>
            </a:r>
          </a:p>
          <a:p>
            <a:pPr algn="just" fontAlgn="base">
              <a:lnSpc>
                <a:spcPct val="107000"/>
              </a:lnSpc>
              <a:spcAft>
                <a:spcPts val="80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  Thể hiện quan điểm đánh giá khách quan với những bằng chứng phong phú, sát hợp.</a:t>
            </a:r>
          </a:p>
          <a:p>
            <a:pPr algn="just" fontAlgn="base">
              <a:lnSpc>
                <a:spcPct val="107000"/>
              </a:lnSpc>
              <a:spcAft>
                <a:spcPts val="80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 Ngôn ngữ đảm bảo tính khoa học.</a:t>
            </a:r>
          </a:p>
          <a:p>
            <a:endParaRPr lang="en-US"/>
          </a:p>
        </p:txBody>
      </p:sp>
      <p:sp>
        <p:nvSpPr>
          <p:cNvPr id="29" name="TextBox 28">
            <a:extLst>
              <a:ext uri="{FF2B5EF4-FFF2-40B4-BE49-F238E27FC236}">
                <a16:creationId xmlns:a16="http://schemas.microsoft.com/office/drawing/2014/main" id="{DEA7343C-8E51-4E25-B42C-47BC1726DC6A}"/>
              </a:ext>
            </a:extLst>
          </p:cNvPr>
          <p:cNvSpPr txBox="1"/>
          <p:nvPr/>
        </p:nvSpPr>
        <p:spPr>
          <a:xfrm>
            <a:off x="8602462" y="1233996"/>
            <a:ext cx="3266244" cy="646331"/>
          </a:xfrm>
          <a:prstGeom prst="rect">
            <a:avLst/>
          </a:prstGeom>
          <a:noFill/>
        </p:spPr>
        <p:txBody>
          <a:bodyPr wrap="square" rtlCol="0">
            <a:spAutoFit/>
          </a:bodyPr>
          <a:lstStyle/>
          <a:p>
            <a:r>
              <a:rPr lang="en-US" sz="1800" b="1">
                <a:effectLst/>
                <a:latin typeface="Times New Roman" panose="02020603050405020304" pitchFamily="18" charset="0"/>
                <a:ea typeface="Calibri" panose="020F0502020204030204" pitchFamily="34" charset="0"/>
              </a:rPr>
              <a:t>3. Dựng chân dung một tác giả văn học:</a:t>
            </a:r>
            <a:endParaRPr lang="en-US"/>
          </a:p>
        </p:txBody>
      </p:sp>
    </p:spTree>
    <p:extLst>
      <p:ext uri="{BB962C8B-B14F-4D97-AF65-F5344CB8AC3E}">
        <p14:creationId xmlns:p14="http://schemas.microsoft.com/office/powerpoint/2010/main" val="1358446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1876</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CHUYÊN ĐỀ 3:  ĐỌC, VIẾT VÀ GIỚI THIỆU VỀ MỘT TÁC GIẢ VĂN HỌC PHẦN 2. VIẾT VỀ MỘT TÁC GIẢ VĂN HỌC </vt:lpstr>
      <vt:lpstr>KHỞI ĐỘNG</vt:lpstr>
      <vt:lpstr>I. Mục đích viết:</vt:lpstr>
      <vt:lpstr>II. Một số hướng viết bài:</vt:lpstr>
      <vt:lpstr>PowerPoint Presentation</vt:lpstr>
      <vt:lpstr>II. Một số hướng viết bài: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 3:  ĐỌC, VIẾT VÀ GIỚI THIỆU VỀ MỘT TÁC GIẢ VĂN HỌC PHẦN 2. VIẾT VỀ MỘT TÁC GIẢ VĂN HỌC</dc:title>
  <dc:creator>Administrator</dc:creator>
  <cp:lastModifiedBy>Administrator</cp:lastModifiedBy>
  <cp:revision>8</cp:revision>
  <dcterms:created xsi:type="dcterms:W3CDTF">2023-08-17T04:20:30Z</dcterms:created>
  <dcterms:modified xsi:type="dcterms:W3CDTF">2023-08-17T05:36:13Z</dcterms:modified>
</cp:coreProperties>
</file>