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58" d="100"/>
          <a:sy n="58" d="100"/>
        </p:scale>
        <p:origin x="61"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DAA62E-92E2-4AFA-BC80-1353601BF8C4}" type="datetimeFigureOut">
              <a:rPr lang="en-GB" smtClean="0"/>
              <a:t>15/08/2023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36519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DAA62E-92E2-4AFA-BC80-1353601BF8C4}" type="datetimeFigureOut">
              <a:rPr lang="en-GB" smtClean="0"/>
              <a:t>15/08/2023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4090076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DAA62E-92E2-4AFA-BC80-1353601BF8C4}" type="datetimeFigureOut">
              <a:rPr lang="en-GB" smtClean="0"/>
              <a:t>15/08/2023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90A06-7450-4C93-AC07-E616CC1DAAB9}"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55654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DAA62E-92E2-4AFA-BC80-1353601BF8C4}" type="datetimeFigureOut">
              <a:rPr lang="en-GB" smtClean="0"/>
              <a:t>15/08/2023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3198243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DAA62E-92E2-4AFA-BC80-1353601BF8C4}" type="datetimeFigureOut">
              <a:rPr lang="en-GB" smtClean="0"/>
              <a:t>15/08/2023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90A06-7450-4C93-AC07-E616CC1DAAB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33990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DAA62E-92E2-4AFA-BC80-1353601BF8C4}" type="datetimeFigureOut">
              <a:rPr lang="en-GB" smtClean="0"/>
              <a:t>15/08/2023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4200212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DAA62E-92E2-4AFA-BC80-1353601BF8C4}" type="datetimeFigureOut">
              <a:rPr lang="en-GB" smtClean="0"/>
              <a:t>15/08/2023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27242225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DAA62E-92E2-4AFA-BC80-1353601BF8C4}" type="datetimeFigureOut">
              <a:rPr lang="en-GB" smtClean="0"/>
              <a:t>15/08/2023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4185131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DAA62E-92E2-4AFA-BC80-1353601BF8C4}" type="datetimeFigureOut">
              <a:rPr lang="en-GB" smtClean="0"/>
              <a:t>15/08/2023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2878981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DAA62E-92E2-4AFA-BC80-1353601BF8C4}" type="datetimeFigureOut">
              <a:rPr lang="en-GB" smtClean="0"/>
              <a:t>15/08/2023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1573446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DAA62E-92E2-4AFA-BC80-1353601BF8C4}" type="datetimeFigureOut">
              <a:rPr lang="en-GB" smtClean="0"/>
              <a:t>15/08/2023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2626883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DAA62E-92E2-4AFA-BC80-1353601BF8C4}" type="datetimeFigureOut">
              <a:rPr lang="en-GB" smtClean="0"/>
              <a:t>15/08/2023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3057089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DAA62E-92E2-4AFA-BC80-1353601BF8C4}" type="datetimeFigureOut">
              <a:rPr lang="en-GB" smtClean="0"/>
              <a:t>15/08/2023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2512351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DAA62E-92E2-4AFA-BC80-1353601BF8C4}" type="datetimeFigureOut">
              <a:rPr lang="en-GB" smtClean="0"/>
              <a:t>15/08/2023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1728339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DAA62E-92E2-4AFA-BC80-1353601BF8C4}" type="datetimeFigureOut">
              <a:rPr lang="en-GB" smtClean="0"/>
              <a:t>15/08/2023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20241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DAA62E-92E2-4AFA-BC80-1353601BF8C4}" type="datetimeFigureOut">
              <a:rPr lang="en-GB" smtClean="0"/>
              <a:t>15/08/2023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E90A06-7450-4C93-AC07-E616CC1DAAB9}" type="slidenum">
              <a:rPr lang="en-GB" smtClean="0"/>
              <a:t>‹#›</a:t>
            </a:fld>
            <a:endParaRPr lang="en-GB"/>
          </a:p>
        </p:txBody>
      </p:sp>
    </p:spTree>
    <p:extLst>
      <p:ext uri="{BB962C8B-B14F-4D97-AF65-F5344CB8AC3E}">
        <p14:creationId xmlns:p14="http://schemas.microsoft.com/office/powerpoint/2010/main" val="1765596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DAA62E-92E2-4AFA-BC80-1353601BF8C4}" type="datetimeFigureOut">
              <a:rPr lang="en-GB" smtClean="0"/>
              <a:t>15/08/2023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4E90A06-7450-4C93-AC07-E616CC1DAAB9}" type="slidenum">
              <a:rPr lang="en-GB" smtClean="0"/>
              <a:t>‹#›</a:t>
            </a:fld>
            <a:endParaRPr lang="en-GB"/>
          </a:p>
        </p:txBody>
      </p:sp>
    </p:spTree>
    <p:extLst>
      <p:ext uri="{BB962C8B-B14F-4D97-AF65-F5344CB8AC3E}">
        <p14:creationId xmlns:p14="http://schemas.microsoft.com/office/powerpoint/2010/main" val="3964678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4922-6943-A829-AD99-E31C32C6A2F2}"/>
              </a:ext>
            </a:extLst>
          </p:cNvPr>
          <p:cNvSpPr>
            <a:spLocks noGrp="1"/>
          </p:cNvSpPr>
          <p:nvPr>
            <p:ph type="title"/>
          </p:nvPr>
        </p:nvSpPr>
        <p:spPr>
          <a:xfrm>
            <a:off x="838200" y="365125"/>
            <a:ext cx="10515600" cy="716915"/>
          </a:xfrm>
        </p:spPr>
        <p:txBody>
          <a:bodyPr/>
          <a:lstStyle/>
          <a:p>
            <a:r>
              <a:rPr lang="en-US" b="1">
                <a:solidFill>
                  <a:srgbClr val="FF0000"/>
                </a:solidFill>
                <a:latin typeface="Times New Roman" panose="02020603050405020304" pitchFamily="18" charset="0"/>
                <a:cs typeface="Times New Roman" panose="02020603050405020304" pitchFamily="18" charset="0"/>
              </a:rPr>
              <a:t>3. Dựng chân dung một tác giả văn học</a:t>
            </a:r>
            <a:endParaRPr lang="en-GB" b="1">
              <a:solidFill>
                <a:srgbClr val="FF0000"/>
              </a:solidFill>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366D7863-3B7B-B3CA-B076-7122986D07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1" y="1222193"/>
            <a:ext cx="3281894" cy="412079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82268B30-7F4C-3F9B-7883-531E42C253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1966" y="1222193"/>
            <a:ext cx="3537585" cy="415385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504FD413-D0BB-6505-884F-BDF55BF31A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8240" y="1255251"/>
            <a:ext cx="3014452" cy="412079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C06DEC8-2CBA-1436-58E0-D8167B5A2478}"/>
              </a:ext>
            </a:extLst>
          </p:cNvPr>
          <p:cNvSpPr txBox="1"/>
          <p:nvPr/>
        </p:nvSpPr>
        <p:spPr>
          <a:xfrm>
            <a:off x="228600" y="5516199"/>
            <a:ext cx="3878580" cy="1231106"/>
          </a:xfrm>
          <a:prstGeom prst="rect">
            <a:avLst/>
          </a:prstGeom>
          <a:noFill/>
        </p:spPr>
        <p:txBody>
          <a:bodyPr wrap="square" rtlCol="0">
            <a:spAutoFit/>
          </a:bodyPr>
          <a:lstStyle/>
          <a:p>
            <a:r>
              <a:rPr lang="en-US" sz="2800" i="1" kern="100">
                <a:effectLst/>
                <a:latin typeface="Times New Roman" panose="02020603050405020304" pitchFamily="18" charset="0"/>
                <a:ea typeface="Calibri" panose="020F0502020204030204" pitchFamily="34" charset="0"/>
                <a:cs typeface="Times New Roman" panose="02020603050405020304" pitchFamily="18" charset="0"/>
              </a:rPr>
              <a:t>Hồ Xuân Hương – Kì nữ, kì tài</a:t>
            </a:r>
            <a:r>
              <a:rPr lang="en-US" sz="2800" kern="100">
                <a:effectLst/>
                <a:latin typeface="Times New Roman" panose="02020603050405020304" pitchFamily="18" charset="0"/>
                <a:ea typeface="Calibri" panose="020F0502020204030204" pitchFamily="34" charset="0"/>
                <a:cs typeface="Times New Roman" panose="02020603050405020304" pitchFamily="18" charset="0"/>
              </a:rPr>
              <a:t> (Trần Thị Tâm) </a:t>
            </a:r>
            <a:endParaRPr lang="en-GB" sz="28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GB"/>
          </a:p>
        </p:txBody>
      </p:sp>
      <p:sp>
        <p:nvSpPr>
          <p:cNvPr id="5" name="TextBox 4">
            <a:extLst>
              <a:ext uri="{FF2B5EF4-FFF2-40B4-BE49-F238E27FC236}">
                <a16:creationId xmlns:a16="http://schemas.microsoft.com/office/drawing/2014/main" id="{26BFA88B-3A63-0A11-B747-5D17709D27F3}"/>
              </a:ext>
            </a:extLst>
          </p:cNvPr>
          <p:cNvSpPr txBox="1"/>
          <p:nvPr/>
        </p:nvSpPr>
        <p:spPr>
          <a:xfrm>
            <a:off x="4160520" y="5635807"/>
            <a:ext cx="4389120" cy="1231106"/>
          </a:xfrm>
          <a:prstGeom prst="rect">
            <a:avLst/>
          </a:prstGeom>
          <a:noFill/>
        </p:spPr>
        <p:txBody>
          <a:bodyPr wrap="square" rtlCol="0">
            <a:spAutoFit/>
          </a:bodyPr>
          <a:lstStyle/>
          <a:p>
            <a:r>
              <a:rPr lang="en-US" sz="18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kern="100">
                <a:effectLst/>
                <a:latin typeface="Times New Roman" panose="02020603050405020304" pitchFamily="18" charset="0"/>
                <a:ea typeface="Calibri" panose="020F0502020204030204" pitchFamily="34" charset="0"/>
                <a:cs typeface="Times New Roman" panose="02020603050405020304" pitchFamily="18" charset="0"/>
              </a:rPr>
              <a:t>Xuân Quỳnh – Cuộc đời để lại trong thơ</a:t>
            </a:r>
            <a:r>
              <a:rPr lang="en-US" sz="28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(Vương Trí Nhàn)</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GB"/>
          </a:p>
        </p:txBody>
      </p:sp>
      <p:sp>
        <p:nvSpPr>
          <p:cNvPr id="6" name="TextBox 5">
            <a:extLst>
              <a:ext uri="{FF2B5EF4-FFF2-40B4-BE49-F238E27FC236}">
                <a16:creationId xmlns:a16="http://schemas.microsoft.com/office/drawing/2014/main" id="{326915C8-2FF4-B1C9-44F2-9420350BAEE7}"/>
              </a:ext>
            </a:extLst>
          </p:cNvPr>
          <p:cNvSpPr txBox="1"/>
          <p:nvPr/>
        </p:nvSpPr>
        <p:spPr>
          <a:xfrm>
            <a:off x="8778240" y="5382984"/>
            <a:ext cx="3185160" cy="1251240"/>
          </a:xfrm>
          <a:prstGeom prst="rect">
            <a:avLst/>
          </a:prstGeom>
          <a:noFill/>
        </p:spPr>
        <p:txBody>
          <a:bodyPr wrap="square" rtlCol="0">
            <a:spAutoFit/>
          </a:bodyPr>
          <a:lstStyle/>
          <a:p>
            <a:pPr marL="0" indent="0">
              <a:lnSpc>
                <a:spcPct val="107000"/>
              </a:lnSpc>
              <a:spcAft>
                <a:spcPts val="800"/>
              </a:spcAft>
              <a:buNone/>
            </a:pPr>
            <a:r>
              <a:rPr lang="en-US" sz="20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kern="100">
                <a:effectLst/>
                <a:latin typeface="Times New Roman" panose="02020603050405020304" pitchFamily="18" charset="0"/>
                <a:ea typeface="Calibri" panose="020F0502020204030204" pitchFamily="34" charset="0"/>
                <a:cs typeface="Times New Roman" panose="02020603050405020304" pitchFamily="18" charset="0"/>
              </a:rPr>
              <a:t>Trần Đăng Khoa – Người sinh ra để đi lạc</a:t>
            </a:r>
            <a:r>
              <a:rPr lang="en-US" sz="2400" kern="100">
                <a:effectLst/>
                <a:latin typeface="Times New Roman" panose="02020603050405020304" pitchFamily="18" charset="0"/>
                <a:ea typeface="Calibri" panose="020F0502020204030204" pitchFamily="34" charset="0"/>
                <a:cs typeface="Times New Roman" panose="02020603050405020304" pitchFamily="18" charset="0"/>
              </a:rPr>
              <a:t> (Văn Thành Lê)</a:t>
            </a:r>
            <a:endParaRPr lang="en-GB" sz="18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0706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E450E-DF5F-1120-D827-153109771686}"/>
              </a:ext>
            </a:extLst>
          </p:cNvPr>
          <p:cNvSpPr>
            <a:spLocks noGrp="1"/>
          </p:cNvSpPr>
          <p:nvPr>
            <p:ph type="title"/>
          </p:nvPr>
        </p:nvSpPr>
        <p:spPr>
          <a:xfrm>
            <a:off x="677333" y="609600"/>
            <a:ext cx="10668542" cy="648614"/>
          </a:xfrm>
        </p:spPr>
        <p:txBody>
          <a:bodyPr>
            <a:noAutofit/>
          </a:bodyPr>
          <a:lstStyle/>
          <a:p>
            <a:r>
              <a:rPr lang="en-US" sz="3200" b="1">
                <a:latin typeface="Times New Roman" panose="02020603050405020304" pitchFamily="18" charset="0"/>
                <a:cs typeface="Times New Roman" panose="02020603050405020304" pitchFamily="18" charset="0"/>
              </a:rPr>
              <a:t>a. Phân tích ngữ liệu:Hồ Xuân Hương - kì nữ, kì tài</a:t>
            </a:r>
            <a:br>
              <a:rPr lang="en-GB" sz="3200">
                <a:latin typeface="Times New Roman" panose="02020603050405020304" pitchFamily="18" charset="0"/>
                <a:cs typeface="Times New Roman" panose="02020603050405020304" pitchFamily="18" charset="0"/>
              </a:rPr>
            </a:br>
            <a:br>
              <a:rPr lang="en-GB" sz="3600" kern="100">
                <a:effectLst/>
                <a:latin typeface="Times New Roman" panose="02020603050405020304" pitchFamily="18" charset="0"/>
                <a:ea typeface="Calibri" panose="020F0502020204030204" pitchFamily="34" charset="0"/>
                <a:cs typeface="Times New Roman" panose="02020603050405020304" pitchFamily="18" charset="0"/>
              </a:rPr>
            </a:br>
            <a:endParaRPr lang="en-GB" sz="3600"/>
          </a:p>
        </p:txBody>
      </p:sp>
      <p:sp>
        <p:nvSpPr>
          <p:cNvPr id="3" name="Content Placeholder 2">
            <a:extLst>
              <a:ext uri="{FF2B5EF4-FFF2-40B4-BE49-F238E27FC236}">
                <a16:creationId xmlns:a16="http://schemas.microsoft.com/office/drawing/2014/main" id="{B015C225-3050-826B-8DFE-C5F8AFEEE7A2}"/>
              </a:ext>
            </a:extLst>
          </p:cNvPr>
          <p:cNvSpPr>
            <a:spLocks noGrp="1"/>
          </p:cNvSpPr>
          <p:nvPr>
            <p:ph idx="1"/>
          </p:nvPr>
        </p:nvSpPr>
        <p:spPr>
          <a:xfrm>
            <a:off x="677333" y="1499617"/>
            <a:ext cx="9487746" cy="4914821"/>
          </a:xfrm>
        </p:spPr>
        <p:txBody>
          <a:bodyPr>
            <a:normAutofit fontScale="77500" lnSpcReduction="20000"/>
          </a:bodyPr>
          <a:lstStyle/>
          <a:p>
            <a:pPr marL="0" indent="0">
              <a:lnSpc>
                <a:spcPct val="120000"/>
              </a:lnSpc>
              <a:buNone/>
            </a:pPr>
            <a:r>
              <a:rPr lang="en-US" sz="3800">
                <a:latin typeface="Times New Roman" panose="02020603050405020304" pitchFamily="18" charset="0"/>
                <a:cs typeface="Times New Roman" panose="02020603050405020304" pitchFamily="18" charset="0"/>
              </a:rPr>
              <a:t>	</a:t>
            </a:r>
            <a:r>
              <a:rPr lang="en-US" sz="4100" b="1" kern="10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Câu 1. Tác giả bài viết đã có những ấn tượng nổi bật gì trong cuộc đời thơ ca của Hồ Xuân Hương?</a:t>
            </a:r>
            <a:endParaRPr lang="en-US" sz="4100">
              <a:solidFill>
                <a:schemeClr val="accent2"/>
              </a:solidFill>
              <a:latin typeface="Times New Roman" panose="02020603050405020304" pitchFamily="18" charset="0"/>
              <a:cs typeface="Times New Roman" panose="02020603050405020304" pitchFamily="18" charset="0"/>
            </a:endParaRPr>
          </a:p>
          <a:p>
            <a:pPr marL="0" indent="0">
              <a:lnSpc>
                <a:spcPct val="120000"/>
              </a:lnSpc>
              <a:buNone/>
            </a:pPr>
            <a:r>
              <a:rPr lang="en-US" sz="4100">
                <a:latin typeface="Times New Roman" panose="02020603050405020304" pitchFamily="18" charset="0"/>
                <a:cs typeface="Times New Roman" panose="02020603050405020304" pitchFamily="18" charset="0"/>
              </a:rPr>
              <a:t>	- Thời đại Hồ Xuân Hương sống và làm thơ</a:t>
            </a:r>
            <a:endParaRPr lang="en-GB" sz="4100">
              <a:latin typeface="Times New Roman" panose="02020603050405020304" pitchFamily="18" charset="0"/>
              <a:cs typeface="Times New Roman" panose="02020603050405020304" pitchFamily="18" charset="0"/>
            </a:endParaRPr>
          </a:p>
          <a:p>
            <a:pPr marL="0" indent="0">
              <a:lnSpc>
                <a:spcPct val="120000"/>
              </a:lnSpc>
              <a:buNone/>
            </a:pPr>
            <a:r>
              <a:rPr lang="en-US" sz="4100">
                <a:latin typeface="Times New Roman" panose="02020603050405020304" pitchFamily="18" charset="0"/>
                <a:cs typeface="Times New Roman" panose="02020603050405020304" pitchFamily="18" charset="0"/>
              </a:rPr>
              <a:t>	- Bi kịch đời riêng và bi kịch thời đại</a:t>
            </a:r>
            <a:endParaRPr lang="en-GB" sz="4100">
              <a:latin typeface="Times New Roman" panose="02020603050405020304" pitchFamily="18" charset="0"/>
              <a:cs typeface="Times New Roman" panose="02020603050405020304" pitchFamily="18" charset="0"/>
            </a:endParaRPr>
          </a:p>
          <a:p>
            <a:pPr indent="0" algn="just">
              <a:lnSpc>
                <a:spcPct val="120000"/>
              </a:lnSpc>
              <a:spcAft>
                <a:spcPts val="800"/>
              </a:spcAft>
              <a:buNone/>
            </a:pPr>
            <a:r>
              <a:rPr lang="en-US" sz="4100" kern="100">
                <a:effectLst/>
                <a:latin typeface="Times New Roman" panose="02020603050405020304" pitchFamily="18" charset="0"/>
                <a:ea typeface="Calibri" panose="020F0502020204030204" pitchFamily="34" charset="0"/>
                <a:cs typeface="Times New Roman" panose="02020603050405020304" pitchFamily="18" charset="0"/>
              </a:rPr>
              <a:t>	- Đặc điểm tính cách của Hồ Xuân Hương</a:t>
            </a:r>
          </a:p>
          <a:p>
            <a:pPr indent="0" algn="just">
              <a:lnSpc>
                <a:spcPct val="120000"/>
              </a:lnSpc>
              <a:spcAft>
                <a:spcPts val="800"/>
              </a:spcAft>
              <a:buNone/>
            </a:pPr>
            <a:r>
              <a:rPr lang="en-US" sz="4100" kern="100">
                <a:effectLst/>
                <a:latin typeface="Times New Roman" panose="02020603050405020304" pitchFamily="18" charset="0"/>
                <a:ea typeface="Calibri" panose="020F0502020204030204" pitchFamily="34" charset="0"/>
                <a:cs typeface="Times New Roman" panose="02020603050405020304" pitchFamily="18" charset="0"/>
              </a:rPr>
              <a:t>	- Những nét đặc sắc của thơ Hồ Xuân Hương (Tiếng nói nữ giới, sức sống tuổi trẻ, tinh thần chống phong kiến…)</a:t>
            </a:r>
            <a:endParaRPr lang="en-GB" sz="4100" kern="1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GB"/>
          </a:p>
        </p:txBody>
      </p:sp>
    </p:spTree>
    <p:extLst>
      <p:ext uri="{BB962C8B-B14F-4D97-AF65-F5344CB8AC3E}">
        <p14:creationId xmlns:p14="http://schemas.microsoft.com/office/powerpoint/2010/main" val="318472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A9593-D018-C81A-991B-3BA8E359EF2B}"/>
              </a:ext>
            </a:extLst>
          </p:cNvPr>
          <p:cNvSpPr>
            <a:spLocks noGrp="1"/>
          </p:cNvSpPr>
          <p:nvPr>
            <p:ph type="title"/>
          </p:nvPr>
        </p:nvSpPr>
        <p:spPr>
          <a:xfrm>
            <a:off x="677334" y="381000"/>
            <a:ext cx="9053406" cy="1549400"/>
          </a:xfrm>
        </p:spPr>
        <p:txBody>
          <a:bodyPr>
            <a:normAutofit fontScale="90000"/>
          </a:bodyPr>
          <a:lstStyle/>
          <a:p>
            <a:r>
              <a:rPr lang="en-US" sz="3600" b="1" kern="100">
                <a:effectLst/>
                <a:latin typeface="Times New Roman" panose="02020603050405020304" pitchFamily="18" charset="0"/>
                <a:ea typeface="Calibri" panose="020F0502020204030204" pitchFamily="34" charset="0"/>
                <a:cs typeface="Times New Roman" panose="02020603050405020304" pitchFamily="18" charset="0"/>
              </a:rPr>
              <a:t>Câu 2. Những câu chữ nào trong bài thơ thể hiện rõ sự đồng cảm, ngưỡng mộ của tác giả bài viết đối với nhà thơ Hồ Xuân Hương?</a:t>
            </a:r>
            <a:br>
              <a:rPr lang="en-GB" sz="3600" kern="100">
                <a:effectLst/>
                <a:latin typeface="Times New Roman" panose="02020603050405020304" pitchFamily="18" charset="0"/>
                <a:ea typeface="Calibri" panose="020F0502020204030204" pitchFamily="34" charset="0"/>
                <a:cs typeface="Times New Roman" panose="02020603050405020304" pitchFamily="18" charset="0"/>
              </a:rPr>
            </a:br>
            <a:endParaRPr lang="en-GB"/>
          </a:p>
        </p:txBody>
      </p:sp>
      <p:sp>
        <p:nvSpPr>
          <p:cNvPr id="3" name="Content Placeholder 2">
            <a:extLst>
              <a:ext uri="{FF2B5EF4-FFF2-40B4-BE49-F238E27FC236}">
                <a16:creationId xmlns:a16="http://schemas.microsoft.com/office/drawing/2014/main" id="{F94B8B90-EB19-DD5C-9E6D-7D6A39CD78DD}"/>
              </a:ext>
            </a:extLst>
          </p:cNvPr>
          <p:cNvSpPr>
            <a:spLocks noGrp="1"/>
          </p:cNvSpPr>
          <p:nvPr>
            <p:ph idx="1"/>
          </p:nvPr>
        </p:nvSpPr>
        <p:spPr>
          <a:xfrm>
            <a:off x="677334" y="2160589"/>
            <a:ext cx="9830646" cy="4316411"/>
          </a:xfrm>
        </p:spPr>
        <p:txBody>
          <a:bodyPr>
            <a:normAutofit/>
          </a:bodyPr>
          <a:lstStyle/>
          <a:p>
            <a:pPr indent="0" algn="just">
              <a:lnSpc>
                <a:spcPct val="107000"/>
              </a:lnSpc>
              <a:spcBef>
                <a:spcPts val="0"/>
              </a:spcBef>
              <a:buNone/>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 Nhan đề: kì nữ, kì tài</a:t>
            </a:r>
            <a:endParaRPr lang="en-GB" sz="3200" kern="10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Bef>
                <a:spcPts val="0"/>
              </a:spcBef>
              <a:buNone/>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 Gọi nhà thơ là “nàng”</a:t>
            </a:r>
            <a:endParaRPr lang="en-GB" sz="3200" kern="10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Bef>
                <a:spcPts val="0"/>
              </a:spcBef>
              <a:buNone/>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 Dùng cấu trúc trùng điệp với các hình ảnh gợi cảm để nhấn mạnh sự cảm thông, ngưỡng mộ: “nàng thông minh, mẫn tiệp, […] thì suốt đời mệnh bạc. Nàng ôm đàn mà vắng cả năm cung.’; </a:t>
            </a:r>
            <a:endParaRPr lang="en-GB" sz="3200" kern="10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Bef>
                <a:spcPts val="0"/>
              </a:spcBef>
              <a:buNone/>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 Dùng cấu trúc: “Nếu chỉ thấy […] là chưa thấy cái hồn Xuân Hương gửi gắm trong thơ để biện giải, bênh vực.</a:t>
            </a:r>
            <a:endParaRPr lang="en-GB" sz="32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GB"/>
          </a:p>
        </p:txBody>
      </p:sp>
    </p:spTree>
    <p:extLst>
      <p:ext uri="{BB962C8B-B14F-4D97-AF65-F5344CB8AC3E}">
        <p14:creationId xmlns:p14="http://schemas.microsoft.com/office/powerpoint/2010/main" val="108206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03CEA-9202-C096-E0CE-426FE04668EE}"/>
              </a:ext>
            </a:extLst>
          </p:cNvPr>
          <p:cNvSpPr>
            <a:spLocks noGrp="1"/>
          </p:cNvSpPr>
          <p:nvPr>
            <p:ph type="title"/>
          </p:nvPr>
        </p:nvSpPr>
        <p:spPr>
          <a:xfrm>
            <a:off x="677334" y="388620"/>
            <a:ext cx="9099126" cy="1541780"/>
          </a:xfrm>
        </p:spPr>
        <p:txBody>
          <a:bodyPr>
            <a:normAutofit fontScale="90000"/>
          </a:bodyPr>
          <a:lstStyle/>
          <a:p>
            <a:r>
              <a:rPr lang="en-US" b="1"/>
              <a:t>Câu 3. Bài viết đã giúp bạn hình dung ra Hồ Xuân Hương là người như thế nào trong đời và trong thơ?</a:t>
            </a:r>
            <a:br>
              <a:rPr lang="en-GB"/>
            </a:br>
            <a:endParaRPr lang="en-GB"/>
          </a:p>
        </p:txBody>
      </p:sp>
      <p:sp>
        <p:nvSpPr>
          <p:cNvPr id="3" name="Content Placeholder 2">
            <a:extLst>
              <a:ext uri="{FF2B5EF4-FFF2-40B4-BE49-F238E27FC236}">
                <a16:creationId xmlns:a16="http://schemas.microsoft.com/office/drawing/2014/main" id="{E7E7E86E-7A1C-C9DF-6983-BE8D9BB6F423}"/>
              </a:ext>
            </a:extLst>
          </p:cNvPr>
          <p:cNvSpPr>
            <a:spLocks noGrp="1"/>
          </p:cNvSpPr>
          <p:nvPr>
            <p:ph idx="1"/>
          </p:nvPr>
        </p:nvSpPr>
        <p:spPr>
          <a:xfrm>
            <a:off x="677334" y="2160589"/>
            <a:ext cx="9099126" cy="3880773"/>
          </a:xfrm>
        </p:spPr>
        <p:txBody>
          <a:bodyPr>
            <a:normAutofit fontScale="92500" lnSpcReduction="10000"/>
          </a:bodyPr>
          <a:lstStyle/>
          <a:p>
            <a:pPr marL="0" indent="0">
              <a:buNone/>
            </a:pPr>
            <a:r>
              <a:rPr lang="en-US" sz="3900">
                <a:latin typeface="Times New Roman" panose="02020603050405020304" pitchFamily="18" charset="0"/>
                <a:cs typeface="Times New Roman" panose="02020603050405020304" pitchFamily="18" charset="0"/>
              </a:rPr>
              <a:t>- Là người phụ nữ cá tính và bất hạnh</a:t>
            </a:r>
            <a:endParaRPr lang="en-GB" sz="3900">
              <a:latin typeface="Times New Roman" panose="02020603050405020304" pitchFamily="18" charset="0"/>
              <a:cs typeface="Times New Roman" panose="02020603050405020304" pitchFamily="18" charset="0"/>
            </a:endParaRPr>
          </a:p>
          <a:p>
            <a:pPr marL="0" indent="0">
              <a:buNone/>
            </a:pPr>
            <a:r>
              <a:rPr lang="en-US" sz="3900">
                <a:latin typeface="Times New Roman" panose="02020603050405020304" pitchFamily="18" charset="0"/>
                <a:cs typeface="Times New Roman" panose="02020603050405020304" pitchFamily="18" charset="0"/>
              </a:rPr>
              <a:t>- Là một nhà thơ độc đáo:</a:t>
            </a:r>
            <a:endParaRPr lang="en-GB" sz="3900">
              <a:latin typeface="Times New Roman" panose="02020603050405020304" pitchFamily="18" charset="0"/>
              <a:cs typeface="Times New Roman" panose="02020603050405020304" pitchFamily="18" charset="0"/>
            </a:endParaRPr>
          </a:p>
          <a:p>
            <a:pPr marL="0" indent="0">
              <a:buNone/>
            </a:pPr>
            <a:r>
              <a:rPr lang="en-US" sz="3900">
                <a:latin typeface="Times New Roman" panose="02020603050405020304" pitchFamily="18" charset="0"/>
                <a:cs typeface="Times New Roman" panose="02020603050405020304" pitchFamily="18" charset="0"/>
              </a:rPr>
              <a:t>+ Dám bày tỏ khát vọng sống của người phụ nữ </a:t>
            </a:r>
            <a:endParaRPr lang="en-GB" sz="3900">
              <a:latin typeface="Times New Roman" panose="02020603050405020304" pitchFamily="18" charset="0"/>
              <a:cs typeface="Times New Roman" panose="02020603050405020304" pitchFamily="18" charset="0"/>
            </a:endParaRPr>
          </a:p>
          <a:p>
            <a:pPr marL="0" indent="0">
              <a:buNone/>
            </a:pPr>
            <a:r>
              <a:rPr lang="en-US" sz="3900">
                <a:latin typeface="Times New Roman" panose="02020603050405020304" pitchFamily="18" charset="0"/>
                <a:cs typeface="Times New Roman" panose="02020603050405020304" pitchFamily="18" charset="0"/>
              </a:rPr>
              <a:t>+ Có ý thức cá nhân sâu sắc</a:t>
            </a:r>
            <a:endParaRPr lang="en-GB" sz="3900">
              <a:latin typeface="Times New Roman" panose="02020603050405020304" pitchFamily="18" charset="0"/>
              <a:cs typeface="Times New Roman" panose="02020603050405020304" pitchFamily="18" charset="0"/>
            </a:endParaRPr>
          </a:p>
          <a:p>
            <a:pPr marL="0" indent="0">
              <a:buNone/>
            </a:pPr>
            <a:r>
              <a:rPr lang="en-US" sz="3900">
                <a:latin typeface="Times New Roman" panose="02020603050405020304" pitchFamily="18" charset="0"/>
                <a:cs typeface="Times New Roman" panose="02020603050405020304" pitchFamily="18" charset="0"/>
              </a:rPr>
              <a:t>+ Thơ “tục mà không dâm”</a:t>
            </a:r>
            <a:endParaRPr lang="en-GB" sz="3900">
              <a:latin typeface="Times New Roman" panose="02020603050405020304" pitchFamily="18" charset="0"/>
              <a:cs typeface="Times New Roman" panose="02020603050405020304" pitchFamily="18" charset="0"/>
            </a:endParaRPr>
          </a:p>
          <a:p>
            <a:pPr marL="0" indent="0">
              <a:buNone/>
            </a:pPr>
            <a:r>
              <a:rPr lang="en-US" sz="3900">
                <a:latin typeface="Times New Roman" panose="02020603050405020304" pitchFamily="18" charset="0"/>
                <a:cs typeface="Times New Roman" panose="02020603050405020304" pitchFamily="18" charset="0"/>
              </a:rPr>
              <a:t>+ Kết hợp được tính dân gian và bác học</a:t>
            </a:r>
            <a:endParaRPr lang="en-GB" sz="3900">
              <a:latin typeface="Times New Roman" panose="02020603050405020304" pitchFamily="18" charset="0"/>
              <a:cs typeface="Times New Roman" panose="02020603050405020304" pitchFamily="18" charset="0"/>
            </a:endParaRPr>
          </a:p>
          <a:p>
            <a:pPr marL="0" indent="0">
              <a:buNone/>
            </a:pPr>
            <a:endParaRPr lang="en-GB"/>
          </a:p>
        </p:txBody>
      </p:sp>
    </p:spTree>
    <p:extLst>
      <p:ext uri="{BB962C8B-B14F-4D97-AF65-F5344CB8AC3E}">
        <p14:creationId xmlns:p14="http://schemas.microsoft.com/office/powerpoint/2010/main" val="206636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B8F9E-16D6-E5E8-286A-0F413431B119}"/>
              </a:ext>
            </a:extLst>
          </p:cNvPr>
          <p:cNvSpPr>
            <a:spLocks noGrp="1"/>
          </p:cNvSpPr>
          <p:nvPr>
            <p:ph type="title"/>
          </p:nvPr>
        </p:nvSpPr>
        <p:spPr/>
        <p:txBody>
          <a:bodyPr>
            <a:normAutofit fontScale="90000"/>
          </a:bodyPr>
          <a:lstStyle/>
          <a:p>
            <a:r>
              <a:rPr lang="en-US" sz="3600" b="1" kern="100">
                <a:effectLst/>
                <a:latin typeface="Times New Roman" panose="02020603050405020304" pitchFamily="18" charset="0"/>
                <a:ea typeface="Calibri" panose="020F0502020204030204" pitchFamily="34" charset="0"/>
                <a:cs typeface="Times New Roman" panose="02020603050405020304" pitchFamily="18" charset="0"/>
              </a:rPr>
              <a:t>b. </a:t>
            </a:r>
            <a:r>
              <a:rPr lang="en-GB" sz="3600" b="1" kern="100">
                <a:effectLst/>
                <a:latin typeface="Times New Roman" panose="02020603050405020304" pitchFamily="18" charset="0"/>
                <a:ea typeface="Calibri" panose="020F0502020204030204" pitchFamily="34" charset="0"/>
                <a:cs typeface="Times New Roman" panose="02020603050405020304" pitchFamily="18" charset="0"/>
              </a:rPr>
              <a:t>Đặc điểm và yêu cầu của bài viết theo hướng “Dựng chân dung của một tác giả văn học”</a:t>
            </a:r>
            <a:br>
              <a:rPr lang="en-GB" sz="3600" kern="100">
                <a:effectLst/>
                <a:latin typeface="Times New Roman" panose="02020603050405020304" pitchFamily="18" charset="0"/>
                <a:ea typeface="Calibri" panose="020F0502020204030204" pitchFamily="34" charset="0"/>
                <a:cs typeface="Times New Roman" panose="02020603050405020304" pitchFamily="18" charset="0"/>
              </a:rPr>
            </a:br>
            <a:endParaRPr lang="en-GB"/>
          </a:p>
        </p:txBody>
      </p:sp>
      <p:sp>
        <p:nvSpPr>
          <p:cNvPr id="3" name="Content Placeholder 2">
            <a:extLst>
              <a:ext uri="{FF2B5EF4-FFF2-40B4-BE49-F238E27FC236}">
                <a16:creationId xmlns:a16="http://schemas.microsoft.com/office/drawing/2014/main" id="{889F3197-5063-2B21-AFAA-DB9508589825}"/>
              </a:ext>
            </a:extLst>
          </p:cNvPr>
          <p:cNvSpPr>
            <a:spLocks noGrp="1"/>
          </p:cNvSpPr>
          <p:nvPr>
            <p:ph idx="1"/>
          </p:nvPr>
        </p:nvSpPr>
        <p:spPr>
          <a:xfrm>
            <a:off x="677334" y="1806855"/>
            <a:ext cx="9673674" cy="4813402"/>
          </a:xfrm>
        </p:spPr>
        <p:txBody>
          <a:bodyPr>
            <a:normAutofit/>
          </a:bodyPr>
          <a:lstStyle/>
          <a:p>
            <a:pPr indent="0" algn="just">
              <a:lnSpc>
                <a:spcPct val="107000"/>
              </a:lnSpc>
              <a:spcBef>
                <a:spcPts val="0"/>
              </a:spcBef>
              <a:buNone/>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 Đây là cách giới thiệu tác giả văn học theo cảm nhận cá nhân của người đọc. Người viết cần lựa chọn một vài đặc điểm nổi bật trong cuộc đời và tác phẩm của tác giả để trình bày cảm nghĩ và nhận xét, diễn giải.</a:t>
            </a:r>
            <a:endParaRPr lang="en-GB" sz="3200" kern="10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Bef>
                <a:spcPts val="0"/>
              </a:spcBef>
              <a:buNone/>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 Yêu cầu:</a:t>
            </a:r>
            <a:endParaRPr lang="en-GB" sz="3200" kern="10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Bef>
                <a:spcPts val="0"/>
              </a:spcBef>
              <a:buNone/>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 Dám bày tỏ ý kiến và cảm nghĩ cá nhân một cách khách quan.</a:t>
            </a:r>
            <a:endParaRPr lang="en-GB" sz="3200" kern="10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Bef>
                <a:spcPts val="0"/>
              </a:spcBef>
              <a:buNone/>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 Văn phong linh hoạt, biểu cảm.</a:t>
            </a:r>
            <a:endParaRPr lang="en-GB" sz="3200" kern="10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Bef>
                <a:spcPts val="0"/>
              </a:spcBef>
              <a:buNone/>
            </a:pPr>
            <a:r>
              <a:rPr lang="en-US" sz="3200" kern="100">
                <a:effectLst/>
                <a:latin typeface="Times New Roman" panose="02020603050405020304" pitchFamily="18" charset="0"/>
                <a:ea typeface="Calibri" panose="020F0502020204030204" pitchFamily="34" charset="0"/>
                <a:cs typeface="Times New Roman" panose="02020603050405020304" pitchFamily="18" charset="0"/>
              </a:rPr>
              <a:t>+ Có thể sử dụng tranh ảnh để minh họa</a:t>
            </a:r>
            <a:endParaRPr lang="en-GB" sz="3200" kern="1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GB"/>
          </a:p>
        </p:txBody>
      </p:sp>
    </p:spTree>
    <p:extLst>
      <p:ext uri="{BB962C8B-B14F-4D97-AF65-F5344CB8AC3E}">
        <p14:creationId xmlns:p14="http://schemas.microsoft.com/office/powerpoint/2010/main" val="361532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7F2A053-E873-57C2-FBB6-32657EA14643}"/>
              </a:ext>
            </a:extLst>
          </p:cNvPr>
          <p:cNvGraphicFramePr>
            <a:graphicFrameLocks noGrp="1"/>
          </p:cNvGraphicFramePr>
          <p:nvPr>
            <p:ph idx="1"/>
            <p:extLst>
              <p:ext uri="{D42A27DB-BD31-4B8C-83A1-F6EECF244321}">
                <p14:modId xmlns:p14="http://schemas.microsoft.com/office/powerpoint/2010/main" val="1262976760"/>
              </p:ext>
            </p:extLst>
          </p:nvPr>
        </p:nvGraphicFramePr>
        <p:xfrm>
          <a:off x="746148" y="482803"/>
          <a:ext cx="10826497" cy="5910681"/>
        </p:xfrm>
        <a:graphic>
          <a:graphicData uri="http://schemas.openxmlformats.org/drawingml/2006/table">
            <a:tbl>
              <a:tblPr firstRow="1" firstCol="1" bandRow="1">
                <a:tableStyleId>{5C22544A-7EE6-4342-B048-85BDC9FD1C3A}</a:tableStyleId>
              </a:tblPr>
              <a:tblGrid>
                <a:gridCol w="1711759">
                  <a:extLst>
                    <a:ext uri="{9D8B030D-6E8A-4147-A177-3AD203B41FA5}">
                      <a16:colId xmlns:a16="http://schemas.microsoft.com/office/drawing/2014/main" val="2805631250"/>
                    </a:ext>
                  </a:extLst>
                </a:gridCol>
                <a:gridCol w="3350362">
                  <a:extLst>
                    <a:ext uri="{9D8B030D-6E8A-4147-A177-3AD203B41FA5}">
                      <a16:colId xmlns:a16="http://schemas.microsoft.com/office/drawing/2014/main" val="3967701224"/>
                    </a:ext>
                  </a:extLst>
                </a:gridCol>
                <a:gridCol w="3038311">
                  <a:extLst>
                    <a:ext uri="{9D8B030D-6E8A-4147-A177-3AD203B41FA5}">
                      <a16:colId xmlns:a16="http://schemas.microsoft.com/office/drawing/2014/main" val="1673265927"/>
                    </a:ext>
                  </a:extLst>
                </a:gridCol>
                <a:gridCol w="2726065">
                  <a:extLst>
                    <a:ext uri="{9D8B030D-6E8A-4147-A177-3AD203B41FA5}">
                      <a16:colId xmlns:a16="http://schemas.microsoft.com/office/drawing/2014/main" val="3109832526"/>
                    </a:ext>
                  </a:extLst>
                </a:gridCol>
              </a:tblGrid>
              <a:tr h="1178140">
                <a:tc>
                  <a:txBody>
                    <a:bodyPr/>
                    <a:lstStyle/>
                    <a:p>
                      <a:pPr algn="ctr">
                        <a:lnSpc>
                          <a:spcPct val="107000"/>
                        </a:lnSpc>
                        <a:spcAft>
                          <a:spcPts val="800"/>
                        </a:spcAft>
                        <a:tabLst>
                          <a:tab pos="180340" algn="l"/>
                          <a:tab pos="295275" algn="l"/>
                        </a:tabLst>
                      </a:pPr>
                      <a:r>
                        <a:rPr lang="en-GB" sz="2400" kern="100">
                          <a:effectLst/>
                        </a:rPr>
                        <a:t> </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180340" algn="l"/>
                          <a:tab pos="295275" algn="l"/>
                        </a:tabLst>
                      </a:pPr>
                      <a:r>
                        <a:rPr lang="en-GB" sz="2400" kern="100">
                          <a:effectLst/>
                        </a:rPr>
                        <a:t>Dựng chân dung của một tác giả VH</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180340" algn="l"/>
                          <a:tab pos="295275" algn="l"/>
                        </a:tabLst>
                      </a:pPr>
                      <a:r>
                        <a:rPr lang="en-GB" sz="2400" kern="100">
                          <a:effectLst/>
                        </a:rPr>
                        <a:t>Giới thiệu sự nghiệp văn học</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180340" algn="l"/>
                          <a:tab pos="295275" algn="l"/>
                        </a:tabLst>
                      </a:pPr>
                      <a:r>
                        <a:rPr lang="en-GB" sz="2400" kern="100">
                          <a:effectLst/>
                        </a:rPr>
                        <a:t>Nghiên cứu phong cách nghệ thuật của tác giả</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2802657"/>
                  </a:ext>
                </a:extLst>
              </a:tr>
              <a:tr h="1976887">
                <a:tc>
                  <a:txBody>
                    <a:bodyPr/>
                    <a:lstStyle/>
                    <a:p>
                      <a:pPr algn="ctr">
                        <a:lnSpc>
                          <a:spcPct val="107000"/>
                        </a:lnSpc>
                        <a:spcAft>
                          <a:spcPts val="800"/>
                        </a:spcAft>
                        <a:tabLst>
                          <a:tab pos="180340" algn="l"/>
                          <a:tab pos="295275" algn="l"/>
                        </a:tabLst>
                      </a:pPr>
                      <a:r>
                        <a:rPr lang="en-GB" sz="2400" kern="100">
                          <a:effectLst/>
                        </a:rPr>
                        <a:t>Đặc điểm</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180340" algn="l"/>
                          <a:tab pos="295275" algn="l"/>
                        </a:tabLst>
                      </a:pPr>
                      <a:r>
                        <a:rPr lang="en-GB" sz="2400" kern="100">
                          <a:effectLst/>
                        </a:rPr>
                        <a:t>Nêu cảm nhận của cá nhân về </a:t>
                      </a:r>
                      <a:r>
                        <a:rPr lang="en-GB" sz="2400" kern="100">
                          <a:solidFill>
                            <a:srgbClr val="FF0000"/>
                          </a:solidFill>
                          <a:effectLst/>
                        </a:rPr>
                        <a:t>nét nổi bật trong cuộc đời và sáng tác của tác giả</a:t>
                      </a:r>
                      <a:endParaRPr lang="en-GB" sz="2400"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180340" algn="l"/>
                          <a:tab pos="295275" algn="l"/>
                        </a:tabLst>
                      </a:pPr>
                      <a:r>
                        <a:rPr lang="en-GB" sz="2400" kern="100">
                          <a:effectLst/>
                        </a:rPr>
                        <a:t>Trình bày các thông tin về </a:t>
                      </a:r>
                      <a:r>
                        <a:rPr lang="en-GB" sz="2400" kern="100">
                          <a:solidFill>
                            <a:srgbClr val="FF0000"/>
                          </a:solidFill>
                          <a:effectLst/>
                        </a:rPr>
                        <a:t>tiểu sử, quá trình hoạt động văn học..</a:t>
                      </a:r>
                      <a:endParaRPr lang="en-GB" sz="2400"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180340" algn="l"/>
                          <a:tab pos="295275" algn="l"/>
                        </a:tabLst>
                      </a:pPr>
                      <a:r>
                        <a:rPr lang="en-GB" sz="2400" kern="100">
                          <a:effectLst/>
                        </a:rPr>
                        <a:t>Nhận xét và phân tích về </a:t>
                      </a:r>
                      <a:r>
                        <a:rPr lang="en-GB" sz="2400" kern="100">
                          <a:solidFill>
                            <a:srgbClr val="FF0000"/>
                          </a:solidFill>
                          <a:effectLst/>
                        </a:rPr>
                        <a:t>phong cách nghệ thuật của tác giả</a:t>
                      </a:r>
                      <a:endParaRPr lang="en-GB" sz="2400"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2923722"/>
                  </a:ext>
                </a:extLst>
              </a:tr>
              <a:tr h="778767">
                <a:tc rowSpan="2">
                  <a:txBody>
                    <a:bodyPr/>
                    <a:lstStyle/>
                    <a:p>
                      <a:pPr algn="ctr">
                        <a:lnSpc>
                          <a:spcPct val="107000"/>
                        </a:lnSpc>
                        <a:spcAft>
                          <a:spcPts val="800"/>
                        </a:spcAft>
                        <a:tabLst>
                          <a:tab pos="180340" algn="l"/>
                          <a:tab pos="295275" algn="l"/>
                        </a:tabLst>
                      </a:pPr>
                      <a:r>
                        <a:rPr lang="en-GB" sz="2400" kern="100">
                          <a:effectLst/>
                        </a:rPr>
                        <a:t>Yêu cầu</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tabLst>
                          <a:tab pos="180340" algn="l"/>
                          <a:tab pos="295275" algn="l"/>
                        </a:tabLst>
                      </a:pPr>
                      <a:r>
                        <a:rPr lang="en-GB" sz="2400" kern="100">
                          <a:effectLst/>
                        </a:rPr>
                        <a:t>Ngôn ngữ </a:t>
                      </a:r>
                      <a:r>
                        <a:rPr lang="en-GB" sz="2400" kern="100">
                          <a:solidFill>
                            <a:srgbClr val="FF0000"/>
                          </a:solidFill>
                          <a:effectLst/>
                        </a:rPr>
                        <a:t>linh hoạt, biểu cảm </a:t>
                      </a:r>
                      <a:endParaRPr lang="en-GB" sz="2400"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180340" algn="l"/>
                          <a:tab pos="295275" algn="l"/>
                        </a:tabLst>
                      </a:pPr>
                      <a:r>
                        <a:rPr lang="en-GB" sz="2400" kern="100">
                          <a:effectLst/>
                        </a:rPr>
                        <a:t>Ngôn ngữ </a:t>
                      </a:r>
                      <a:r>
                        <a:rPr lang="en-GB" sz="2400" kern="100">
                          <a:solidFill>
                            <a:srgbClr val="FF0000"/>
                          </a:solidFill>
                          <a:effectLst/>
                        </a:rPr>
                        <a:t>khoa học, khách quan</a:t>
                      </a:r>
                      <a:endParaRPr lang="en-GB" sz="2400"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180340" algn="l"/>
                          <a:tab pos="295275" algn="l"/>
                        </a:tabLst>
                      </a:pPr>
                      <a:r>
                        <a:rPr lang="en-GB" sz="2400" kern="100">
                          <a:effectLst/>
                        </a:rPr>
                        <a:t>Ngôn ngữ </a:t>
                      </a:r>
                      <a:r>
                        <a:rPr lang="en-GB" sz="2400" kern="100">
                          <a:solidFill>
                            <a:srgbClr val="FF0000"/>
                          </a:solidFill>
                          <a:effectLst/>
                        </a:rPr>
                        <a:t>khoa học, khách quan</a:t>
                      </a:r>
                      <a:endParaRPr lang="en-GB" sz="2400"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7299421"/>
                  </a:ext>
                </a:extLst>
              </a:tr>
              <a:tr h="1976887">
                <a:tc vMerge="1">
                  <a:txBody>
                    <a:bodyPr/>
                    <a:lstStyle/>
                    <a:p>
                      <a:endParaRPr lang="en-GB"/>
                    </a:p>
                  </a:txBody>
                  <a:tcPr/>
                </a:tc>
                <a:tc>
                  <a:txBody>
                    <a:bodyPr/>
                    <a:lstStyle/>
                    <a:p>
                      <a:pPr algn="ctr">
                        <a:lnSpc>
                          <a:spcPct val="107000"/>
                        </a:lnSpc>
                        <a:spcAft>
                          <a:spcPts val="800"/>
                        </a:spcAft>
                        <a:tabLst>
                          <a:tab pos="180340" algn="l"/>
                          <a:tab pos="295275" algn="l"/>
                        </a:tabLst>
                      </a:pPr>
                      <a:r>
                        <a:rPr lang="en-GB" sz="2400" kern="100">
                          <a:effectLst/>
                        </a:rPr>
                        <a:t>Dám bày tỏ </a:t>
                      </a:r>
                      <a:r>
                        <a:rPr lang="en-GB" sz="2400" kern="100">
                          <a:solidFill>
                            <a:srgbClr val="FF0000"/>
                          </a:solidFill>
                          <a:effectLst/>
                        </a:rPr>
                        <a:t>ý kiến, cảm nghĩ, cảm xúc </a:t>
                      </a:r>
                      <a:r>
                        <a:rPr lang="en-GB" sz="2400" kern="100">
                          <a:effectLst/>
                        </a:rPr>
                        <a:t>cá nhân khách quan</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180340" algn="l"/>
                          <a:tab pos="295275" algn="l"/>
                        </a:tabLst>
                      </a:pPr>
                      <a:r>
                        <a:rPr lang="en-GB" sz="2400" kern="100">
                          <a:effectLst/>
                        </a:rPr>
                        <a:t>Thu thập và trình bày thông tin chính xác khoa học</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180340" algn="l"/>
                          <a:tab pos="295275" algn="l"/>
                        </a:tabLst>
                      </a:pPr>
                      <a:r>
                        <a:rPr lang="en-GB" sz="2400" kern="100">
                          <a:effectLst/>
                        </a:rPr>
                        <a:t>Có cái nhìn bao quát về những giá trị trong phong cách nghệ thuật của tác giả</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30813196"/>
                  </a:ext>
                </a:extLst>
              </a:tr>
            </a:tbl>
          </a:graphicData>
        </a:graphic>
      </p:graphicFrame>
    </p:spTree>
    <p:extLst>
      <p:ext uri="{BB962C8B-B14F-4D97-AF65-F5344CB8AC3E}">
        <p14:creationId xmlns:p14="http://schemas.microsoft.com/office/powerpoint/2010/main" val="233083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6E34961-3ADA-AC9C-2749-8B3448E443A1}"/>
              </a:ext>
            </a:extLst>
          </p:cNvPr>
          <p:cNvGraphicFramePr>
            <a:graphicFrameLocks noGrp="1"/>
          </p:cNvGraphicFramePr>
          <p:nvPr>
            <p:ph idx="1"/>
            <p:extLst>
              <p:ext uri="{D42A27DB-BD31-4B8C-83A1-F6EECF244321}">
                <p14:modId xmlns:p14="http://schemas.microsoft.com/office/powerpoint/2010/main" val="453284674"/>
              </p:ext>
            </p:extLst>
          </p:nvPr>
        </p:nvGraphicFramePr>
        <p:xfrm>
          <a:off x="534010" y="607161"/>
          <a:ext cx="10972800" cy="6023096"/>
        </p:xfrm>
        <a:graphic>
          <a:graphicData uri="http://schemas.openxmlformats.org/drawingml/2006/table">
            <a:tbl>
              <a:tblPr firstRow="1" firstCol="1" bandRow="1">
                <a:tableStyleId>{5C22544A-7EE6-4342-B048-85BDC9FD1C3A}</a:tableStyleId>
              </a:tblPr>
              <a:tblGrid>
                <a:gridCol w="2450592">
                  <a:extLst>
                    <a:ext uri="{9D8B030D-6E8A-4147-A177-3AD203B41FA5}">
                      <a16:colId xmlns:a16="http://schemas.microsoft.com/office/drawing/2014/main" val="2862538116"/>
                    </a:ext>
                  </a:extLst>
                </a:gridCol>
                <a:gridCol w="8522208">
                  <a:extLst>
                    <a:ext uri="{9D8B030D-6E8A-4147-A177-3AD203B41FA5}">
                      <a16:colId xmlns:a16="http://schemas.microsoft.com/office/drawing/2014/main" val="2810655423"/>
                    </a:ext>
                  </a:extLst>
                </a:gridCol>
              </a:tblGrid>
              <a:tr h="321919">
                <a:tc>
                  <a:txBody>
                    <a:bodyPr/>
                    <a:lstStyle/>
                    <a:p>
                      <a:pPr algn="ctr">
                        <a:lnSpc>
                          <a:spcPct val="107000"/>
                        </a:lnSpc>
                        <a:spcAft>
                          <a:spcPts val="800"/>
                        </a:spcAft>
                      </a:pPr>
                      <a:r>
                        <a:rPr lang="en-GB" sz="2400" kern="100">
                          <a:effectLst/>
                        </a:rPr>
                        <a:t>Quy trình viết</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400" kern="100">
                          <a:effectLst/>
                        </a:rPr>
                        <a:t>Thao tác cần làm</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5605247"/>
                  </a:ext>
                </a:extLst>
              </a:tr>
              <a:tr h="1494876">
                <a:tc>
                  <a:txBody>
                    <a:bodyPr/>
                    <a:lstStyle/>
                    <a:p>
                      <a:pPr algn="just">
                        <a:lnSpc>
                          <a:spcPct val="107000"/>
                        </a:lnSpc>
                        <a:spcAft>
                          <a:spcPts val="800"/>
                        </a:spcAft>
                      </a:pPr>
                      <a:r>
                        <a:rPr lang="en-GB" sz="2400" kern="100">
                          <a:effectLst/>
                        </a:rPr>
                        <a:t>Bước 1. Chuẩn bị trước khi viết</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400" kern="100">
                          <a:effectLst/>
                        </a:rPr>
                        <a:t>- Xem lại hồ sơ đọc để hình dung tổng thể về một tác giả văn học đã lựa chọn để lựa chọn đề tài, hướng viết. </a:t>
                      </a:r>
                    </a:p>
                    <a:p>
                      <a:pPr algn="ctr">
                        <a:lnSpc>
                          <a:spcPct val="107000"/>
                        </a:lnSpc>
                        <a:spcAft>
                          <a:spcPts val="800"/>
                        </a:spcAft>
                      </a:pPr>
                      <a:r>
                        <a:rPr lang="en-GB" sz="2400" kern="100">
                          <a:effectLst/>
                        </a:rPr>
                        <a:t> </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2478167"/>
                  </a:ext>
                </a:extLst>
              </a:tr>
              <a:tr h="999663">
                <a:tc>
                  <a:txBody>
                    <a:bodyPr/>
                    <a:lstStyle/>
                    <a:p>
                      <a:pPr algn="just">
                        <a:lnSpc>
                          <a:spcPct val="107000"/>
                        </a:lnSpc>
                        <a:spcAft>
                          <a:spcPts val="800"/>
                        </a:spcAft>
                      </a:pPr>
                      <a:r>
                        <a:rPr lang="en-GB" sz="2400" kern="100">
                          <a:effectLst/>
                        </a:rPr>
                        <a:t>Bước 2. Lập dàn ý</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400" kern="100">
                          <a:effectLst/>
                        </a:rPr>
                        <a:t>Tìm ý và lập dàn ý theo hướng bài viết đã lựa chọn (Tham khảo dàn ý trong SGK trang 78-80, tương ứng với ba hướng đã học)</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99650"/>
                  </a:ext>
                </a:extLst>
              </a:tr>
              <a:tr h="660791">
                <a:tc>
                  <a:txBody>
                    <a:bodyPr/>
                    <a:lstStyle/>
                    <a:p>
                      <a:pPr algn="just">
                        <a:lnSpc>
                          <a:spcPct val="107000"/>
                        </a:lnSpc>
                        <a:spcAft>
                          <a:spcPts val="800"/>
                        </a:spcAft>
                      </a:pPr>
                      <a:r>
                        <a:rPr lang="en-GB" sz="2400" kern="100">
                          <a:effectLst/>
                        </a:rPr>
                        <a:t>Bước 3. Viết</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400" kern="100">
                          <a:effectLst/>
                        </a:rPr>
                        <a:t>Trên lớp viết dàn ý chi tiết, về nhà viết hoàn thiện</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7699277"/>
                  </a:ext>
                </a:extLst>
              </a:tr>
              <a:tr h="2341142">
                <a:tc>
                  <a:txBody>
                    <a:bodyPr/>
                    <a:lstStyle/>
                    <a:p>
                      <a:pPr algn="just">
                        <a:lnSpc>
                          <a:spcPct val="107000"/>
                        </a:lnSpc>
                        <a:spcAft>
                          <a:spcPts val="800"/>
                        </a:spcAft>
                      </a:pPr>
                      <a:r>
                        <a:rPr lang="en-GB" sz="2400" kern="100">
                          <a:effectLst/>
                        </a:rPr>
                        <a:t>Bước 4. Chỉnh sửa, hoàn thiện</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400" kern="100">
                          <a:effectLst/>
                        </a:rPr>
                        <a:t>- Kiểm tra lại độ chính xác của các trích dẫn</a:t>
                      </a:r>
                    </a:p>
                    <a:p>
                      <a:pPr algn="ctr">
                        <a:lnSpc>
                          <a:spcPct val="107000"/>
                        </a:lnSpc>
                        <a:spcAft>
                          <a:spcPts val="800"/>
                        </a:spcAft>
                      </a:pPr>
                      <a:r>
                        <a:rPr lang="en-GB" sz="2400" kern="100">
                          <a:effectLst/>
                        </a:rPr>
                        <a:t>- Kiểm tra lại diễn đạt, liên kết và chính tả ngữ pháp của các câu, đoạn văn và toàn văn bản.</a:t>
                      </a:r>
                    </a:p>
                    <a:p>
                      <a:pPr algn="ctr">
                        <a:lnSpc>
                          <a:spcPct val="107000"/>
                        </a:lnSpc>
                        <a:spcAft>
                          <a:spcPts val="800"/>
                        </a:spcAft>
                      </a:pPr>
                      <a:r>
                        <a:rPr lang="en-GB" sz="2400" kern="100">
                          <a:effectLst/>
                        </a:rPr>
                        <a:t>- Dựa theo tiêu chí đánh giá trang 81,82 SGK để chỉnh sửa cho phù hợp.</a:t>
                      </a:r>
                      <a:endParaRPr lang="en-GB"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22069"/>
                  </a:ext>
                </a:extLst>
              </a:tr>
            </a:tbl>
          </a:graphicData>
        </a:graphic>
      </p:graphicFrame>
      <p:sp>
        <p:nvSpPr>
          <p:cNvPr id="5" name="TextBox 4">
            <a:extLst>
              <a:ext uri="{FF2B5EF4-FFF2-40B4-BE49-F238E27FC236}">
                <a16:creationId xmlns:a16="http://schemas.microsoft.com/office/drawing/2014/main" id="{3309F0B4-4E9B-CE36-FCED-F49325967BD0}"/>
              </a:ext>
            </a:extLst>
          </p:cNvPr>
          <p:cNvSpPr txBox="1"/>
          <p:nvPr/>
        </p:nvSpPr>
        <p:spPr>
          <a:xfrm>
            <a:off x="746150" y="109728"/>
            <a:ext cx="5811927" cy="424282"/>
          </a:xfrm>
          <a:prstGeom prst="rect">
            <a:avLst/>
          </a:prstGeom>
          <a:noFill/>
        </p:spPr>
        <p:txBody>
          <a:bodyPr wrap="square" rtlCol="0">
            <a:spAutoFit/>
          </a:bodyPr>
          <a:lstStyle/>
          <a:p>
            <a:endParaRPr lang="en-GB"/>
          </a:p>
        </p:txBody>
      </p:sp>
      <p:sp>
        <p:nvSpPr>
          <p:cNvPr id="7" name="TextBox 6">
            <a:extLst>
              <a:ext uri="{FF2B5EF4-FFF2-40B4-BE49-F238E27FC236}">
                <a16:creationId xmlns:a16="http://schemas.microsoft.com/office/drawing/2014/main" id="{A8781CAE-07D5-58A7-7CB3-F57E5E9538CF}"/>
              </a:ext>
            </a:extLst>
          </p:cNvPr>
          <p:cNvSpPr txBox="1"/>
          <p:nvPr/>
        </p:nvSpPr>
        <p:spPr>
          <a:xfrm>
            <a:off x="5643677" y="2973629"/>
            <a:ext cx="914400" cy="914400"/>
          </a:xfrm>
          <a:prstGeom prst="rect">
            <a:avLst/>
          </a:prstGeom>
          <a:noFill/>
        </p:spPr>
        <p:txBody>
          <a:bodyPr wrap="square" rtlCol="0">
            <a:spAutoFit/>
          </a:bodyPr>
          <a:lstStyle/>
          <a:p>
            <a:endParaRPr lang="en-GB"/>
          </a:p>
        </p:txBody>
      </p:sp>
      <p:sp>
        <p:nvSpPr>
          <p:cNvPr id="8" name="TextBox 7">
            <a:extLst>
              <a:ext uri="{FF2B5EF4-FFF2-40B4-BE49-F238E27FC236}">
                <a16:creationId xmlns:a16="http://schemas.microsoft.com/office/drawing/2014/main" id="{004A2C34-5535-5189-9B5B-ED3E721861B8}"/>
              </a:ext>
            </a:extLst>
          </p:cNvPr>
          <p:cNvSpPr txBox="1"/>
          <p:nvPr/>
        </p:nvSpPr>
        <p:spPr>
          <a:xfrm>
            <a:off x="548640" y="109728"/>
            <a:ext cx="4725619" cy="584775"/>
          </a:xfrm>
          <a:prstGeom prst="rect">
            <a:avLst/>
          </a:prstGeom>
          <a:noFill/>
        </p:spPr>
        <p:txBody>
          <a:bodyPr wrap="square" rtlCol="0">
            <a:spAutoFit/>
          </a:bodyPr>
          <a:lstStyle/>
          <a:p>
            <a:r>
              <a:rPr lang="en-US" sz="3200" b="1">
                <a:latin typeface="Times New Roman" panose="02020603050405020304" pitchFamily="18" charset="0"/>
                <a:cs typeface="Times New Roman" panose="02020603050405020304" pitchFamily="18" charset="0"/>
              </a:rPr>
              <a:t>III. Thực hành viết</a:t>
            </a:r>
            <a:endParaRPr lang="en-GB" b="1"/>
          </a:p>
        </p:txBody>
      </p:sp>
    </p:spTree>
    <p:extLst>
      <p:ext uri="{BB962C8B-B14F-4D97-AF65-F5344CB8AC3E}">
        <p14:creationId xmlns:p14="http://schemas.microsoft.com/office/powerpoint/2010/main" val="344443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80</TotalTime>
  <Words>784</Words>
  <Application>Microsoft Office PowerPoint</Application>
  <PresentationFormat>Widescreen</PresentationFormat>
  <Paragraphs>57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Times New Roman</vt:lpstr>
      <vt:lpstr>Trebuchet MS</vt:lpstr>
      <vt:lpstr>Wingdings 3</vt:lpstr>
      <vt:lpstr>Facet</vt:lpstr>
      <vt:lpstr>3. Dựng chân dung một tác giả văn học</vt:lpstr>
      <vt:lpstr>a. Phân tích ngữ liệu:Hồ Xuân Hương - kì nữ, kì tài  </vt:lpstr>
      <vt:lpstr>Câu 2. Những câu chữ nào trong bài thơ thể hiện rõ sự đồng cảm, ngưỡng mộ của tác giả bài viết đối với nhà thơ Hồ Xuân Hương? </vt:lpstr>
      <vt:lpstr>Câu 3. Bài viết đã giúp bạn hình dung ra Hồ Xuân Hương là người như thế nào trong đời và trong thơ? </vt:lpstr>
      <vt:lpstr>b. Đặc điểm và yêu cầu của bài viết theo hướng “Dựng chân dung của một tác giả văn học”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Dựng chân dung một tác giả văn học</dc:title>
  <dc:creator>CVCK20064@truongchinhtrinb.edu.vn</dc:creator>
  <cp:lastModifiedBy>CVCK20064@truongchinhtrinb.edu.vn</cp:lastModifiedBy>
  <cp:revision>5</cp:revision>
  <dcterms:created xsi:type="dcterms:W3CDTF">2023-08-14T18:15:06Z</dcterms:created>
  <dcterms:modified xsi:type="dcterms:W3CDTF">2023-08-15T13:27:57Z</dcterms:modified>
</cp:coreProperties>
</file>