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309" r:id="rId3"/>
    <p:sldId id="275" r:id="rId4"/>
    <p:sldId id="257" r:id="rId5"/>
    <p:sldId id="258" r:id="rId6"/>
    <p:sldId id="259" r:id="rId7"/>
    <p:sldId id="260" r:id="rId8"/>
    <p:sldId id="310" r:id="rId9"/>
    <p:sldId id="261" r:id="rId10"/>
    <p:sldId id="267" r:id="rId11"/>
    <p:sldId id="30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2" autoAdjust="0"/>
    <p:restoredTop sz="94660"/>
  </p:normalViewPr>
  <p:slideViewPr>
    <p:cSldViewPr snapToObjects="1" showGuides="1">
      <p:cViewPr>
        <p:scale>
          <a:sx n="60" d="100"/>
          <a:sy n="60" d="100"/>
        </p:scale>
        <p:origin x="494" y="9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FA7D-BD6F-460F-B480-73C07ADFDC3B}" type="datetimeFigureOut">
              <a:rPr lang="en-IN" smtClean="0"/>
              <a:t>17-08-2023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38DA1-1892-42C1-8882-DEE0398E51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89135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FA7D-BD6F-460F-B480-73C07ADFDC3B}" type="datetimeFigureOut">
              <a:rPr lang="en-IN" smtClean="0"/>
              <a:t>17-08-2023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38DA1-1892-42C1-8882-DEE0398E51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47315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FA7D-BD6F-460F-B480-73C07ADFDC3B}" type="datetimeFigureOut">
              <a:rPr lang="en-IN" smtClean="0"/>
              <a:t>17-08-2023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38DA1-1892-42C1-8882-DEE0398E51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08749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FA7D-BD6F-460F-B480-73C07ADFDC3B}" type="datetimeFigureOut">
              <a:rPr lang="en-IN" smtClean="0"/>
              <a:t>17-08-2023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38DA1-1892-42C1-8882-DEE0398E51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70208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FA7D-BD6F-460F-B480-73C07ADFDC3B}" type="datetimeFigureOut">
              <a:rPr lang="en-IN" smtClean="0"/>
              <a:t>17-08-2023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38DA1-1892-42C1-8882-DEE0398E51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96665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FA7D-BD6F-460F-B480-73C07ADFDC3B}" type="datetimeFigureOut">
              <a:rPr lang="en-IN" smtClean="0"/>
              <a:t>17-08-2023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38DA1-1892-42C1-8882-DEE0398E51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19445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FA7D-BD6F-460F-B480-73C07ADFDC3B}" type="datetimeFigureOut">
              <a:rPr lang="en-IN" smtClean="0"/>
              <a:t>17-08-2023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38DA1-1892-42C1-8882-DEE0398E51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533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FA7D-BD6F-460F-B480-73C07ADFDC3B}" type="datetimeFigureOut">
              <a:rPr lang="en-IN" smtClean="0"/>
              <a:t>17-08-2023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38DA1-1892-42C1-8882-DEE0398E51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4306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FA7D-BD6F-460F-B480-73C07ADFDC3B}" type="datetimeFigureOut">
              <a:rPr lang="en-IN" smtClean="0"/>
              <a:t>17-08-2023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38DA1-1892-42C1-8882-DEE0398E51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13934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FA7D-BD6F-460F-B480-73C07ADFDC3B}" type="datetimeFigureOut">
              <a:rPr lang="en-IN" smtClean="0"/>
              <a:t>17-08-2023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38DA1-1892-42C1-8882-DEE0398E51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77029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FA7D-BD6F-460F-B480-73C07ADFDC3B}" type="datetimeFigureOut">
              <a:rPr lang="en-IN" smtClean="0"/>
              <a:t>17-08-2023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38DA1-1892-42C1-8882-DEE0398E518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88259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AFA7D-BD6F-460F-B480-73C07ADFDC3B}" type="datetimeFigureOut">
              <a:rPr lang="en-IN" smtClean="0"/>
              <a:t>17-08-2023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53950" y="6356350"/>
            <a:ext cx="119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38DA1-1892-42C1-8882-DEE0398E5180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7" name="Right Triangle 6"/>
          <p:cNvSpPr/>
          <p:nvPr userDrawn="1"/>
        </p:nvSpPr>
        <p:spPr>
          <a:xfrm rot="16200000">
            <a:off x="11544000" y="6214912"/>
            <a:ext cx="648000" cy="648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ight Triangle 7"/>
          <p:cNvSpPr/>
          <p:nvPr userDrawn="1"/>
        </p:nvSpPr>
        <p:spPr>
          <a:xfrm rot="5400000">
            <a:off x="0" y="0"/>
            <a:ext cx="648000" cy="6480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03370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065844" y="903363"/>
            <a:ext cx="10585175" cy="5472608"/>
            <a:chOff x="2767013" y="2611438"/>
            <a:chExt cx="3068638" cy="1649413"/>
          </a:xfrm>
        </p:grpSpPr>
        <p:sp>
          <p:nvSpPr>
            <p:cNvPr id="4" name="Freeform 10"/>
            <p:cNvSpPr>
              <a:spLocks noEditPoints="1"/>
            </p:cNvSpPr>
            <p:nvPr/>
          </p:nvSpPr>
          <p:spPr bwMode="auto">
            <a:xfrm>
              <a:off x="2767013" y="2698751"/>
              <a:ext cx="438150" cy="742950"/>
            </a:xfrm>
            <a:custGeom>
              <a:avLst/>
              <a:gdLst>
                <a:gd name="T0" fmla="*/ 466 w 574"/>
                <a:gd name="T1" fmla="*/ 974 h 974"/>
                <a:gd name="T2" fmla="*/ 283 w 574"/>
                <a:gd name="T3" fmla="*/ 791 h 974"/>
                <a:gd name="T4" fmla="*/ 100 w 574"/>
                <a:gd name="T5" fmla="*/ 974 h 974"/>
                <a:gd name="T6" fmla="*/ 0 w 574"/>
                <a:gd name="T7" fmla="*/ 874 h 974"/>
                <a:gd name="T8" fmla="*/ 291 w 574"/>
                <a:gd name="T9" fmla="*/ 583 h 974"/>
                <a:gd name="T10" fmla="*/ 574 w 574"/>
                <a:gd name="T11" fmla="*/ 866 h 974"/>
                <a:gd name="T12" fmla="*/ 466 w 574"/>
                <a:gd name="T13" fmla="*/ 974 h 974"/>
                <a:gd name="T14" fmla="*/ 291 w 574"/>
                <a:gd name="T15" fmla="*/ 574 h 974"/>
                <a:gd name="T16" fmla="*/ 0 w 574"/>
                <a:gd name="T17" fmla="*/ 283 h 974"/>
                <a:gd name="T18" fmla="*/ 283 w 574"/>
                <a:gd name="T19" fmla="*/ 0 h 974"/>
                <a:gd name="T20" fmla="*/ 574 w 574"/>
                <a:gd name="T21" fmla="*/ 291 h 974"/>
                <a:gd name="T22" fmla="*/ 291 w 574"/>
                <a:gd name="T23" fmla="*/ 574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4" h="974">
                  <a:moveTo>
                    <a:pt x="466" y="974"/>
                  </a:moveTo>
                  <a:lnTo>
                    <a:pt x="283" y="791"/>
                  </a:lnTo>
                  <a:lnTo>
                    <a:pt x="100" y="974"/>
                  </a:lnTo>
                  <a:lnTo>
                    <a:pt x="0" y="874"/>
                  </a:lnTo>
                  <a:lnTo>
                    <a:pt x="291" y="583"/>
                  </a:lnTo>
                  <a:lnTo>
                    <a:pt x="574" y="866"/>
                  </a:lnTo>
                  <a:lnTo>
                    <a:pt x="466" y="974"/>
                  </a:lnTo>
                  <a:close/>
                  <a:moveTo>
                    <a:pt x="291" y="574"/>
                  </a:moveTo>
                  <a:lnTo>
                    <a:pt x="0" y="283"/>
                  </a:lnTo>
                  <a:lnTo>
                    <a:pt x="283" y="0"/>
                  </a:lnTo>
                  <a:lnTo>
                    <a:pt x="574" y="291"/>
                  </a:lnTo>
                  <a:lnTo>
                    <a:pt x="291" y="574"/>
                  </a:lnTo>
                  <a:close/>
                </a:path>
              </a:pathLst>
            </a:custGeom>
            <a:solidFill>
              <a:srgbClr val="E7E8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" name="Freeform 13"/>
            <p:cNvSpPr>
              <a:spLocks noEditPoints="1"/>
            </p:cNvSpPr>
            <p:nvPr/>
          </p:nvSpPr>
          <p:spPr bwMode="auto">
            <a:xfrm>
              <a:off x="3205163" y="2698751"/>
              <a:ext cx="439738" cy="742950"/>
            </a:xfrm>
            <a:custGeom>
              <a:avLst/>
              <a:gdLst>
                <a:gd name="T0" fmla="*/ 474 w 578"/>
                <a:gd name="T1" fmla="*/ 974 h 974"/>
                <a:gd name="T2" fmla="*/ 291 w 578"/>
                <a:gd name="T3" fmla="*/ 791 h 974"/>
                <a:gd name="T4" fmla="*/ 108 w 578"/>
                <a:gd name="T5" fmla="*/ 974 h 974"/>
                <a:gd name="T6" fmla="*/ 0 w 578"/>
                <a:gd name="T7" fmla="*/ 866 h 974"/>
                <a:gd name="T8" fmla="*/ 287 w 578"/>
                <a:gd name="T9" fmla="*/ 579 h 974"/>
                <a:gd name="T10" fmla="*/ 578 w 578"/>
                <a:gd name="T11" fmla="*/ 870 h 974"/>
                <a:gd name="T12" fmla="*/ 474 w 578"/>
                <a:gd name="T13" fmla="*/ 974 h 974"/>
                <a:gd name="T14" fmla="*/ 287 w 578"/>
                <a:gd name="T15" fmla="*/ 578 h 974"/>
                <a:gd name="T16" fmla="*/ 0 w 578"/>
                <a:gd name="T17" fmla="*/ 291 h 974"/>
                <a:gd name="T18" fmla="*/ 291 w 578"/>
                <a:gd name="T19" fmla="*/ 0 h 974"/>
                <a:gd name="T20" fmla="*/ 578 w 578"/>
                <a:gd name="T21" fmla="*/ 287 h 974"/>
                <a:gd name="T22" fmla="*/ 287 w 578"/>
                <a:gd name="T23" fmla="*/ 578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8" h="974">
                  <a:moveTo>
                    <a:pt x="474" y="974"/>
                  </a:moveTo>
                  <a:lnTo>
                    <a:pt x="291" y="791"/>
                  </a:lnTo>
                  <a:lnTo>
                    <a:pt x="108" y="974"/>
                  </a:lnTo>
                  <a:lnTo>
                    <a:pt x="0" y="866"/>
                  </a:lnTo>
                  <a:lnTo>
                    <a:pt x="287" y="579"/>
                  </a:lnTo>
                  <a:lnTo>
                    <a:pt x="578" y="870"/>
                  </a:lnTo>
                  <a:lnTo>
                    <a:pt x="474" y="974"/>
                  </a:lnTo>
                  <a:close/>
                  <a:moveTo>
                    <a:pt x="287" y="578"/>
                  </a:moveTo>
                  <a:lnTo>
                    <a:pt x="0" y="291"/>
                  </a:lnTo>
                  <a:lnTo>
                    <a:pt x="291" y="0"/>
                  </a:lnTo>
                  <a:lnTo>
                    <a:pt x="578" y="287"/>
                  </a:lnTo>
                  <a:lnTo>
                    <a:pt x="287" y="578"/>
                  </a:lnTo>
                  <a:close/>
                </a:path>
              </a:pathLst>
            </a:custGeom>
            <a:solidFill>
              <a:srgbClr val="E7E8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" name="Freeform 16"/>
            <p:cNvSpPr>
              <a:spLocks noEditPoints="1"/>
            </p:cNvSpPr>
            <p:nvPr/>
          </p:nvSpPr>
          <p:spPr bwMode="auto">
            <a:xfrm>
              <a:off x="3644901" y="2698751"/>
              <a:ext cx="434975" cy="742950"/>
            </a:xfrm>
            <a:custGeom>
              <a:avLst/>
              <a:gdLst>
                <a:gd name="T0" fmla="*/ 470 w 570"/>
                <a:gd name="T1" fmla="*/ 974 h 974"/>
                <a:gd name="T2" fmla="*/ 287 w 570"/>
                <a:gd name="T3" fmla="*/ 791 h 974"/>
                <a:gd name="T4" fmla="*/ 104 w 570"/>
                <a:gd name="T5" fmla="*/ 974 h 974"/>
                <a:gd name="T6" fmla="*/ 0 w 570"/>
                <a:gd name="T7" fmla="*/ 870 h 974"/>
                <a:gd name="T8" fmla="*/ 283 w 570"/>
                <a:gd name="T9" fmla="*/ 587 h 974"/>
                <a:gd name="T10" fmla="*/ 570 w 570"/>
                <a:gd name="T11" fmla="*/ 874 h 974"/>
                <a:gd name="T12" fmla="*/ 470 w 570"/>
                <a:gd name="T13" fmla="*/ 974 h 974"/>
                <a:gd name="T14" fmla="*/ 283 w 570"/>
                <a:gd name="T15" fmla="*/ 570 h 974"/>
                <a:gd name="T16" fmla="*/ 0 w 570"/>
                <a:gd name="T17" fmla="*/ 287 h 974"/>
                <a:gd name="T18" fmla="*/ 287 w 570"/>
                <a:gd name="T19" fmla="*/ 0 h 974"/>
                <a:gd name="T20" fmla="*/ 570 w 570"/>
                <a:gd name="T21" fmla="*/ 283 h 974"/>
                <a:gd name="T22" fmla="*/ 283 w 570"/>
                <a:gd name="T23" fmla="*/ 570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0" h="974">
                  <a:moveTo>
                    <a:pt x="470" y="974"/>
                  </a:moveTo>
                  <a:lnTo>
                    <a:pt x="287" y="791"/>
                  </a:lnTo>
                  <a:lnTo>
                    <a:pt x="104" y="974"/>
                  </a:lnTo>
                  <a:lnTo>
                    <a:pt x="0" y="870"/>
                  </a:lnTo>
                  <a:lnTo>
                    <a:pt x="283" y="587"/>
                  </a:lnTo>
                  <a:lnTo>
                    <a:pt x="570" y="874"/>
                  </a:lnTo>
                  <a:lnTo>
                    <a:pt x="470" y="974"/>
                  </a:lnTo>
                  <a:moveTo>
                    <a:pt x="283" y="570"/>
                  </a:moveTo>
                  <a:lnTo>
                    <a:pt x="0" y="287"/>
                  </a:lnTo>
                  <a:lnTo>
                    <a:pt x="287" y="0"/>
                  </a:lnTo>
                  <a:lnTo>
                    <a:pt x="570" y="283"/>
                  </a:lnTo>
                  <a:lnTo>
                    <a:pt x="283" y="570"/>
                  </a:lnTo>
                  <a:close/>
                </a:path>
              </a:pathLst>
            </a:custGeom>
            <a:solidFill>
              <a:srgbClr val="E7E8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" name="Freeform 22"/>
            <p:cNvSpPr>
              <a:spLocks/>
            </p:cNvSpPr>
            <p:nvPr/>
          </p:nvSpPr>
          <p:spPr bwMode="auto">
            <a:xfrm>
              <a:off x="4518026" y="2698751"/>
              <a:ext cx="442913" cy="742950"/>
            </a:xfrm>
            <a:custGeom>
              <a:avLst/>
              <a:gdLst>
                <a:gd name="T0" fmla="*/ 227 w 279"/>
                <a:gd name="T1" fmla="*/ 468 h 468"/>
                <a:gd name="T2" fmla="*/ 139 w 279"/>
                <a:gd name="T3" fmla="*/ 380 h 468"/>
                <a:gd name="T4" fmla="*/ 51 w 279"/>
                <a:gd name="T5" fmla="*/ 468 h 468"/>
                <a:gd name="T6" fmla="*/ 0 w 279"/>
                <a:gd name="T7" fmla="*/ 416 h 468"/>
                <a:gd name="T8" fmla="*/ 138 w 279"/>
                <a:gd name="T9" fmla="*/ 278 h 468"/>
                <a:gd name="T10" fmla="*/ 0 w 279"/>
                <a:gd name="T11" fmla="*/ 140 h 468"/>
                <a:gd name="T12" fmla="*/ 139 w 279"/>
                <a:gd name="T13" fmla="*/ 0 h 468"/>
                <a:gd name="T14" fmla="*/ 279 w 279"/>
                <a:gd name="T15" fmla="*/ 140 h 468"/>
                <a:gd name="T16" fmla="*/ 141 w 279"/>
                <a:gd name="T17" fmla="*/ 278 h 468"/>
                <a:gd name="T18" fmla="*/ 279 w 279"/>
                <a:gd name="T19" fmla="*/ 416 h 468"/>
                <a:gd name="T20" fmla="*/ 227 w 279"/>
                <a:gd name="T21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9" h="468">
                  <a:moveTo>
                    <a:pt x="227" y="468"/>
                  </a:moveTo>
                  <a:lnTo>
                    <a:pt x="139" y="380"/>
                  </a:lnTo>
                  <a:lnTo>
                    <a:pt x="51" y="468"/>
                  </a:lnTo>
                  <a:lnTo>
                    <a:pt x="0" y="416"/>
                  </a:lnTo>
                  <a:lnTo>
                    <a:pt x="138" y="278"/>
                  </a:lnTo>
                  <a:lnTo>
                    <a:pt x="0" y="140"/>
                  </a:lnTo>
                  <a:lnTo>
                    <a:pt x="139" y="0"/>
                  </a:lnTo>
                  <a:lnTo>
                    <a:pt x="279" y="140"/>
                  </a:lnTo>
                  <a:lnTo>
                    <a:pt x="141" y="278"/>
                  </a:lnTo>
                  <a:lnTo>
                    <a:pt x="279" y="416"/>
                  </a:lnTo>
                  <a:lnTo>
                    <a:pt x="227" y="468"/>
                  </a:lnTo>
                  <a:close/>
                </a:path>
              </a:pathLst>
            </a:custGeom>
            <a:solidFill>
              <a:srgbClr val="E7E8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" name="Freeform 25"/>
            <p:cNvSpPr>
              <a:spLocks noEditPoints="1"/>
            </p:cNvSpPr>
            <p:nvPr/>
          </p:nvSpPr>
          <p:spPr bwMode="auto">
            <a:xfrm>
              <a:off x="4960938" y="2698751"/>
              <a:ext cx="438150" cy="742950"/>
            </a:xfrm>
            <a:custGeom>
              <a:avLst/>
              <a:gdLst>
                <a:gd name="T0" fmla="*/ 474 w 574"/>
                <a:gd name="T1" fmla="*/ 974 h 974"/>
                <a:gd name="T2" fmla="*/ 291 w 574"/>
                <a:gd name="T3" fmla="*/ 791 h 974"/>
                <a:gd name="T4" fmla="*/ 108 w 574"/>
                <a:gd name="T5" fmla="*/ 974 h 974"/>
                <a:gd name="T6" fmla="*/ 0 w 574"/>
                <a:gd name="T7" fmla="*/ 866 h 974"/>
                <a:gd name="T8" fmla="*/ 283 w 574"/>
                <a:gd name="T9" fmla="*/ 583 h 974"/>
                <a:gd name="T10" fmla="*/ 574 w 574"/>
                <a:gd name="T11" fmla="*/ 874 h 974"/>
                <a:gd name="T12" fmla="*/ 474 w 574"/>
                <a:gd name="T13" fmla="*/ 974 h 974"/>
                <a:gd name="T14" fmla="*/ 283 w 574"/>
                <a:gd name="T15" fmla="*/ 574 h 974"/>
                <a:gd name="T16" fmla="*/ 0 w 574"/>
                <a:gd name="T17" fmla="*/ 291 h 974"/>
                <a:gd name="T18" fmla="*/ 291 w 574"/>
                <a:gd name="T19" fmla="*/ 0 h 974"/>
                <a:gd name="T20" fmla="*/ 574 w 574"/>
                <a:gd name="T21" fmla="*/ 283 h 974"/>
                <a:gd name="T22" fmla="*/ 283 w 574"/>
                <a:gd name="T23" fmla="*/ 574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4" h="974">
                  <a:moveTo>
                    <a:pt x="474" y="974"/>
                  </a:moveTo>
                  <a:lnTo>
                    <a:pt x="291" y="791"/>
                  </a:lnTo>
                  <a:lnTo>
                    <a:pt x="108" y="974"/>
                  </a:lnTo>
                  <a:lnTo>
                    <a:pt x="0" y="866"/>
                  </a:lnTo>
                  <a:lnTo>
                    <a:pt x="283" y="583"/>
                  </a:lnTo>
                  <a:lnTo>
                    <a:pt x="574" y="874"/>
                  </a:lnTo>
                  <a:lnTo>
                    <a:pt x="474" y="974"/>
                  </a:lnTo>
                  <a:close/>
                  <a:moveTo>
                    <a:pt x="283" y="574"/>
                  </a:moveTo>
                  <a:lnTo>
                    <a:pt x="0" y="291"/>
                  </a:lnTo>
                  <a:lnTo>
                    <a:pt x="291" y="0"/>
                  </a:lnTo>
                  <a:lnTo>
                    <a:pt x="574" y="283"/>
                  </a:lnTo>
                  <a:lnTo>
                    <a:pt x="283" y="574"/>
                  </a:lnTo>
                  <a:close/>
                </a:path>
              </a:pathLst>
            </a:custGeom>
            <a:solidFill>
              <a:srgbClr val="E7E8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" name="Freeform 27"/>
            <p:cNvSpPr>
              <a:spLocks noEditPoints="1"/>
            </p:cNvSpPr>
            <p:nvPr/>
          </p:nvSpPr>
          <p:spPr bwMode="auto">
            <a:xfrm>
              <a:off x="5399088" y="2698751"/>
              <a:ext cx="436563" cy="742950"/>
            </a:xfrm>
            <a:custGeom>
              <a:avLst/>
              <a:gdLst>
                <a:gd name="T0" fmla="*/ 466 w 574"/>
                <a:gd name="T1" fmla="*/ 974 h 974"/>
                <a:gd name="T2" fmla="*/ 283 w 574"/>
                <a:gd name="T3" fmla="*/ 791 h 974"/>
                <a:gd name="T4" fmla="*/ 100 w 574"/>
                <a:gd name="T5" fmla="*/ 974 h 974"/>
                <a:gd name="T6" fmla="*/ 0 w 574"/>
                <a:gd name="T7" fmla="*/ 874 h 974"/>
                <a:gd name="T8" fmla="*/ 291 w 574"/>
                <a:gd name="T9" fmla="*/ 583 h 974"/>
                <a:gd name="T10" fmla="*/ 574 w 574"/>
                <a:gd name="T11" fmla="*/ 866 h 974"/>
                <a:gd name="T12" fmla="*/ 466 w 574"/>
                <a:gd name="T13" fmla="*/ 974 h 974"/>
                <a:gd name="T14" fmla="*/ 291 w 574"/>
                <a:gd name="T15" fmla="*/ 574 h 974"/>
                <a:gd name="T16" fmla="*/ 0 w 574"/>
                <a:gd name="T17" fmla="*/ 283 h 974"/>
                <a:gd name="T18" fmla="*/ 283 w 574"/>
                <a:gd name="T19" fmla="*/ 0 h 974"/>
                <a:gd name="T20" fmla="*/ 574 w 574"/>
                <a:gd name="T21" fmla="*/ 291 h 974"/>
                <a:gd name="T22" fmla="*/ 291 w 574"/>
                <a:gd name="T23" fmla="*/ 574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4" h="974">
                  <a:moveTo>
                    <a:pt x="466" y="974"/>
                  </a:moveTo>
                  <a:lnTo>
                    <a:pt x="283" y="791"/>
                  </a:lnTo>
                  <a:lnTo>
                    <a:pt x="100" y="974"/>
                  </a:lnTo>
                  <a:lnTo>
                    <a:pt x="0" y="874"/>
                  </a:lnTo>
                  <a:lnTo>
                    <a:pt x="291" y="583"/>
                  </a:lnTo>
                  <a:lnTo>
                    <a:pt x="574" y="866"/>
                  </a:lnTo>
                  <a:lnTo>
                    <a:pt x="466" y="974"/>
                  </a:lnTo>
                  <a:moveTo>
                    <a:pt x="291" y="574"/>
                  </a:moveTo>
                  <a:lnTo>
                    <a:pt x="0" y="283"/>
                  </a:lnTo>
                  <a:lnTo>
                    <a:pt x="283" y="0"/>
                  </a:lnTo>
                  <a:lnTo>
                    <a:pt x="574" y="291"/>
                  </a:lnTo>
                  <a:lnTo>
                    <a:pt x="291" y="574"/>
                  </a:lnTo>
                </a:path>
              </a:pathLst>
            </a:custGeom>
            <a:solidFill>
              <a:srgbClr val="E7E8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" name="Freeform 41"/>
            <p:cNvSpPr>
              <a:spLocks noEditPoints="1"/>
            </p:cNvSpPr>
            <p:nvPr/>
          </p:nvSpPr>
          <p:spPr bwMode="auto">
            <a:xfrm>
              <a:off x="2767013" y="3441701"/>
              <a:ext cx="438150" cy="741363"/>
            </a:xfrm>
            <a:custGeom>
              <a:avLst/>
              <a:gdLst>
                <a:gd name="T0" fmla="*/ 283 w 574"/>
                <a:gd name="T1" fmla="*/ 974 h 974"/>
                <a:gd name="T2" fmla="*/ 0 w 574"/>
                <a:gd name="T3" fmla="*/ 691 h 974"/>
                <a:gd name="T4" fmla="*/ 291 w 574"/>
                <a:gd name="T5" fmla="*/ 399 h 974"/>
                <a:gd name="T6" fmla="*/ 574 w 574"/>
                <a:gd name="T7" fmla="*/ 683 h 974"/>
                <a:gd name="T8" fmla="*/ 283 w 574"/>
                <a:gd name="T9" fmla="*/ 974 h 974"/>
                <a:gd name="T10" fmla="*/ 291 w 574"/>
                <a:gd name="T11" fmla="*/ 391 h 974"/>
                <a:gd name="T12" fmla="*/ 0 w 574"/>
                <a:gd name="T13" fmla="*/ 100 h 974"/>
                <a:gd name="T14" fmla="*/ 100 w 574"/>
                <a:gd name="T15" fmla="*/ 0 h 974"/>
                <a:gd name="T16" fmla="*/ 283 w 574"/>
                <a:gd name="T17" fmla="*/ 183 h 974"/>
                <a:gd name="T18" fmla="*/ 466 w 574"/>
                <a:gd name="T19" fmla="*/ 0 h 974"/>
                <a:gd name="T20" fmla="*/ 574 w 574"/>
                <a:gd name="T21" fmla="*/ 108 h 974"/>
                <a:gd name="T22" fmla="*/ 291 w 574"/>
                <a:gd name="T23" fmla="*/ 391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4" h="974">
                  <a:moveTo>
                    <a:pt x="283" y="974"/>
                  </a:moveTo>
                  <a:lnTo>
                    <a:pt x="0" y="691"/>
                  </a:lnTo>
                  <a:lnTo>
                    <a:pt x="291" y="399"/>
                  </a:lnTo>
                  <a:lnTo>
                    <a:pt x="574" y="683"/>
                  </a:lnTo>
                  <a:lnTo>
                    <a:pt x="283" y="974"/>
                  </a:lnTo>
                  <a:close/>
                  <a:moveTo>
                    <a:pt x="291" y="391"/>
                  </a:moveTo>
                  <a:lnTo>
                    <a:pt x="0" y="100"/>
                  </a:lnTo>
                  <a:lnTo>
                    <a:pt x="100" y="0"/>
                  </a:lnTo>
                  <a:lnTo>
                    <a:pt x="283" y="183"/>
                  </a:lnTo>
                  <a:lnTo>
                    <a:pt x="466" y="0"/>
                  </a:lnTo>
                  <a:lnTo>
                    <a:pt x="574" y="108"/>
                  </a:lnTo>
                  <a:lnTo>
                    <a:pt x="291" y="391"/>
                  </a:lnTo>
                </a:path>
              </a:pathLst>
            </a:custGeom>
            <a:solidFill>
              <a:srgbClr val="E7E8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1" name="Freeform 45"/>
            <p:cNvSpPr>
              <a:spLocks noEditPoints="1"/>
            </p:cNvSpPr>
            <p:nvPr/>
          </p:nvSpPr>
          <p:spPr bwMode="auto">
            <a:xfrm>
              <a:off x="3205163" y="3441701"/>
              <a:ext cx="439738" cy="741363"/>
            </a:xfrm>
            <a:custGeom>
              <a:avLst/>
              <a:gdLst>
                <a:gd name="T0" fmla="*/ 291 w 578"/>
                <a:gd name="T1" fmla="*/ 974 h 974"/>
                <a:gd name="T2" fmla="*/ 0 w 578"/>
                <a:gd name="T3" fmla="*/ 683 h 974"/>
                <a:gd name="T4" fmla="*/ 287 w 578"/>
                <a:gd name="T5" fmla="*/ 396 h 974"/>
                <a:gd name="T6" fmla="*/ 578 w 578"/>
                <a:gd name="T7" fmla="*/ 687 h 974"/>
                <a:gd name="T8" fmla="*/ 291 w 578"/>
                <a:gd name="T9" fmla="*/ 974 h 974"/>
                <a:gd name="T10" fmla="*/ 287 w 578"/>
                <a:gd name="T11" fmla="*/ 395 h 974"/>
                <a:gd name="T12" fmla="*/ 0 w 578"/>
                <a:gd name="T13" fmla="*/ 108 h 974"/>
                <a:gd name="T14" fmla="*/ 108 w 578"/>
                <a:gd name="T15" fmla="*/ 0 h 974"/>
                <a:gd name="T16" fmla="*/ 291 w 578"/>
                <a:gd name="T17" fmla="*/ 183 h 974"/>
                <a:gd name="T18" fmla="*/ 474 w 578"/>
                <a:gd name="T19" fmla="*/ 0 h 974"/>
                <a:gd name="T20" fmla="*/ 578 w 578"/>
                <a:gd name="T21" fmla="*/ 104 h 974"/>
                <a:gd name="T22" fmla="*/ 287 w 578"/>
                <a:gd name="T23" fmla="*/ 395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8" h="974">
                  <a:moveTo>
                    <a:pt x="291" y="974"/>
                  </a:moveTo>
                  <a:lnTo>
                    <a:pt x="0" y="683"/>
                  </a:lnTo>
                  <a:lnTo>
                    <a:pt x="287" y="396"/>
                  </a:lnTo>
                  <a:lnTo>
                    <a:pt x="578" y="687"/>
                  </a:lnTo>
                  <a:lnTo>
                    <a:pt x="291" y="974"/>
                  </a:lnTo>
                  <a:close/>
                  <a:moveTo>
                    <a:pt x="287" y="395"/>
                  </a:moveTo>
                  <a:lnTo>
                    <a:pt x="0" y="108"/>
                  </a:lnTo>
                  <a:lnTo>
                    <a:pt x="108" y="0"/>
                  </a:lnTo>
                  <a:lnTo>
                    <a:pt x="291" y="183"/>
                  </a:lnTo>
                  <a:lnTo>
                    <a:pt x="474" y="0"/>
                  </a:lnTo>
                  <a:lnTo>
                    <a:pt x="578" y="104"/>
                  </a:lnTo>
                  <a:lnTo>
                    <a:pt x="287" y="395"/>
                  </a:lnTo>
                  <a:close/>
                </a:path>
              </a:pathLst>
            </a:custGeom>
            <a:solidFill>
              <a:srgbClr val="E7E8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" name="Freeform 49"/>
            <p:cNvSpPr>
              <a:spLocks noEditPoints="1"/>
            </p:cNvSpPr>
            <p:nvPr/>
          </p:nvSpPr>
          <p:spPr bwMode="auto">
            <a:xfrm>
              <a:off x="3644901" y="3441701"/>
              <a:ext cx="434975" cy="741363"/>
            </a:xfrm>
            <a:custGeom>
              <a:avLst/>
              <a:gdLst>
                <a:gd name="T0" fmla="*/ 287 w 570"/>
                <a:gd name="T1" fmla="*/ 974 h 974"/>
                <a:gd name="T2" fmla="*/ 0 w 570"/>
                <a:gd name="T3" fmla="*/ 687 h 974"/>
                <a:gd name="T4" fmla="*/ 283 w 570"/>
                <a:gd name="T5" fmla="*/ 403 h 974"/>
                <a:gd name="T6" fmla="*/ 570 w 570"/>
                <a:gd name="T7" fmla="*/ 691 h 974"/>
                <a:gd name="T8" fmla="*/ 287 w 570"/>
                <a:gd name="T9" fmla="*/ 974 h 974"/>
                <a:gd name="T10" fmla="*/ 283 w 570"/>
                <a:gd name="T11" fmla="*/ 387 h 974"/>
                <a:gd name="T12" fmla="*/ 0 w 570"/>
                <a:gd name="T13" fmla="*/ 104 h 974"/>
                <a:gd name="T14" fmla="*/ 104 w 570"/>
                <a:gd name="T15" fmla="*/ 0 h 974"/>
                <a:gd name="T16" fmla="*/ 287 w 570"/>
                <a:gd name="T17" fmla="*/ 183 h 974"/>
                <a:gd name="T18" fmla="*/ 470 w 570"/>
                <a:gd name="T19" fmla="*/ 0 h 974"/>
                <a:gd name="T20" fmla="*/ 570 w 570"/>
                <a:gd name="T21" fmla="*/ 100 h 974"/>
                <a:gd name="T22" fmla="*/ 283 w 570"/>
                <a:gd name="T23" fmla="*/ 387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0" h="974">
                  <a:moveTo>
                    <a:pt x="287" y="974"/>
                  </a:moveTo>
                  <a:lnTo>
                    <a:pt x="0" y="687"/>
                  </a:lnTo>
                  <a:lnTo>
                    <a:pt x="283" y="403"/>
                  </a:lnTo>
                  <a:lnTo>
                    <a:pt x="570" y="691"/>
                  </a:lnTo>
                  <a:lnTo>
                    <a:pt x="287" y="974"/>
                  </a:lnTo>
                  <a:close/>
                  <a:moveTo>
                    <a:pt x="283" y="387"/>
                  </a:moveTo>
                  <a:lnTo>
                    <a:pt x="0" y="104"/>
                  </a:lnTo>
                  <a:lnTo>
                    <a:pt x="104" y="0"/>
                  </a:lnTo>
                  <a:lnTo>
                    <a:pt x="287" y="183"/>
                  </a:lnTo>
                  <a:lnTo>
                    <a:pt x="470" y="0"/>
                  </a:lnTo>
                  <a:lnTo>
                    <a:pt x="570" y="100"/>
                  </a:lnTo>
                  <a:lnTo>
                    <a:pt x="283" y="387"/>
                  </a:lnTo>
                </a:path>
              </a:pathLst>
            </a:custGeom>
            <a:solidFill>
              <a:srgbClr val="E7E8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" name="Freeform 57"/>
            <p:cNvSpPr>
              <a:spLocks/>
            </p:cNvSpPr>
            <p:nvPr/>
          </p:nvSpPr>
          <p:spPr bwMode="auto">
            <a:xfrm>
              <a:off x="4518026" y="3441701"/>
              <a:ext cx="442913" cy="741363"/>
            </a:xfrm>
            <a:custGeom>
              <a:avLst/>
              <a:gdLst>
                <a:gd name="T0" fmla="*/ 139 w 279"/>
                <a:gd name="T1" fmla="*/ 467 h 467"/>
                <a:gd name="T2" fmla="*/ 0 w 279"/>
                <a:gd name="T3" fmla="*/ 327 h 467"/>
                <a:gd name="T4" fmla="*/ 138 w 279"/>
                <a:gd name="T5" fmla="*/ 189 h 467"/>
                <a:gd name="T6" fmla="*/ 0 w 279"/>
                <a:gd name="T7" fmla="*/ 52 h 467"/>
                <a:gd name="T8" fmla="*/ 51 w 279"/>
                <a:gd name="T9" fmla="*/ 0 h 467"/>
                <a:gd name="T10" fmla="*/ 139 w 279"/>
                <a:gd name="T11" fmla="*/ 88 h 467"/>
                <a:gd name="T12" fmla="*/ 227 w 279"/>
                <a:gd name="T13" fmla="*/ 0 h 467"/>
                <a:gd name="T14" fmla="*/ 279 w 279"/>
                <a:gd name="T15" fmla="*/ 52 h 467"/>
                <a:gd name="T16" fmla="*/ 141 w 279"/>
                <a:gd name="T17" fmla="*/ 189 h 467"/>
                <a:gd name="T18" fmla="*/ 279 w 279"/>
                <a:gd name="T19" fmla="*/ 327 h 467"/>
                <a:gd name="T20" fmla="*/ 139 w 279"/>
                <a:gd name="T21" fmla="*/ 467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9" h="467">
                  <a:moveTo>
                    <a:pt x="139" y="467"/>
                  </a:moveTo>
                  <a:lnTo>
                    <a:pt x="0" y="327"/>
                  </a:lnTo>
                  <a:lnTo>
                    <a:pt x="138" y="189"/>
                  </a:lnTo>
                  <a:lnTo>
                    <a:pt x="0" y="52"/>
                  </a:lnTo>
                  <a:lnTo>
                    <a:pt x="51" y="0"/>
                  </a:lnTo>
                  <a:lnTo>
                    <a:pt x="139" y="88"/>
                  </a:lnTo>
                  <a:lnTo>
                    <a:pt x="227" y="0"/>
                  </a:lnTo>
                  <a:lnTo>
                    <a:pt x="279" y="52"/>
                  </a:lnTo>
                  <a:lnTo>
                    <a:pt x="141" y="189"/>
                  </a:lnTo>
                  <a:lnTo>
                    <a:pt x="279" y="327"/>
                  </a:lnTo>
                  <a:lnTo>
                    <a:pt x="139" y="467"/>
                  </a:lnTo>
                  <a:close/>
                </a:path>
              </a:pathLst>
            </a:custGeom>
            <a:solidFill>
              <a:srgbClr val="E7E8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4" name="Freeform 61"/>
            <p:cNvSpPr>
              <a:spLocks noEditPoints="1"/>
            </p:cNvSpPr>
            <p:nvPr/>
          </p:nvSpPr>
          <p:spPr bwMode="auto">
            <a:xfrm>
              <a:off x="4960938" y="3441701"/>
              <a:ext cx="438150" cy="741363"/>
            </a:xfrm>
            <a:custGeom>
              <a:avLst/>
              <a:gdLst>
                <a:gd name="T0" fmla="*/ 291 w 574"/>
                <a:gd name="T1" fmla="*/ 974 h 974"/>
                <a:gd name="T2" fmla="*/ 0 w 574"/>
                <a:gd name="T3" fmla="*/ 683 h 974"/>
                <a:gd name="T4" fmla="*/ 283 w 574"/>
                <a:gd name="T5" fmla="*/ 399 h 974"/>
                <a:gd name="T6" fmla="*/ 574 w 574"/>
                <a:gd name="T7" fmla="*/ 691 h 974"/>
                <a:gd name="T8" fmla="*/ 291 w 574"/>
                <a:gd name="T9" fmla="*/ 974 h 974"/>
                <a:gd name="T10" fmla="*/ 283 w 574"/>
                <a:gd name="T11" fmla="*/ 391 h 974"/>
                <a:gd name="T12" fmla="*/ 0 w 574"/>
                <a:gd name="T13" fmla="*/ 108 h 974"/>
                <a:gd name="T14" fmla="*/ 108 w 574"/>
                <a:gd name="T15" fmla="*/ 0 h 974"/>
                <a:gd name="T16" fmla="*/ 291 w 574"/>
                <a:gd name="T17" fmla="*/ 183 h 974"/>
                <a:gd name="T18" fmla="*/ 474 w 574"/>
                <a:gd name="T19" fmla="*/ 0 h 974"/>
                <a:gd name="T20" fmla="*/ 574 w 574"/>
                <a:gd name="T21" fmla="*/ 100 h 974"/>
                <a:gd name="T22" fmla="*/ 283 w 574"/>
                <a:gd name="T23" fmla="*/ 391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4" h="974">
                  <a:moveTo>
                    <a:pt x="291" y="974"/>
                  </a:moveTo>
                  <a:lnTo>
                    <a:pt x="0" y="683"/>
                  </a:lnTo>
                  <a:lnTo>
                    <a:pt x="283" y="399"/>
                  </a:lnTo>
                  <a:lnTo>
                    <a:pt x="574" y="691"/>
                  </a:lnTo>
                  <a:lnTo>
                    <a:pt x="291" y="974"/>
                  </a:lnTo>
                  <a:close/>
                  <a:moveTo>
                    <a:pt x="283" y="391"/>
                  </a:moveTo>
                  <a:lnTo>
                    <a:pt x="0" y="108"/>
                  </a:lnTo>
                  <a:lnTo>
                    <a:pt x="108" y="0"/>
                  </a:lnTo>
                  <a:lnTo>
                    <a:pt x="291" y="183"/>
                  </a:lnTo>
                  <a:lnTo>
                    <a:pt x="474" y="0"/>
                  </a:lnTo>
                  <a:lnTo>
                    <a:pt x="574" y="100"/>
                  </a:lnTo>
                  <a:lnTo>
                    <a:pt x="283" y="391"/>
                  </a:lnTo>
                  <a:close/>
                </a:path>
              </a:pathLst>
            </a:custGeom>
            <a:solidFill>
              <a:srgbClr val="E7E8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5" name="Freeform 64"/>
            <p:cNvSpPr>
              <a:spLocks noEditPoints="1"/>
            </p:cNvSpPr>
            <p:nvPr/>
          </p:nvSpPr>
          <p:spPr bwMode="auto">
            <a:xfrm>
              <a:off x="5399088" y="3441701"/>
              <a:ext cx="436563" cy="741363"/>
            </a:xfrm>
            <a:custGeom>
              <a:avLst/>
              <a:gdLst>
                <a:gd name="T0" fmla="*/ 283 w 574"/>
                <a:gd name="T1" fmla="*/ 974 h 974"/>
                <a:gd name="T2" fmla="*/ 0 w 574"/>
                <a:gd name="T3" fmla="*/ 691 h 974"/>
                <a:gd name="T4" fmla="*/ 291 w 574"/>
                <a:gd name="T5" fmla="*/ 399 h 974"/>
                <a:gd name="T6" fmla="*/ 574 w 574"/>
                <a:gd name="T7" fmla="*/ 683 h 974"/>
                <a:gd name="T8" fmla="*/ 283 w 574"/>
                <a:gd name="T9" fmla="*/ 974 h 974"/>
                <a:gd name="T10" fmla="*/ 291 w 574"/>
                <a:gd name="T11" fmla="*/ 391 h 974"/>
                <a:gd name="T12" fmla="*/ 0 w 574"/>
                <a:gd name="T13" fmla="*/ 100 h 974"/>
                <a:gd name="T14" fmla="*/ 100 w 574"/>
                <a:gd name="T15" fmla="*/ 0 h 974"/>
                <a:gd name="T16" fmla="*/ 283 w 574"/>
                <a:gd name="T17" fmla="*/ 183 h 974"/>
                <a:gd name="T18" fmla="*/ 466 w 574"/>
                <a:gd name="T19" fmla="*/ 0 h 974"/>
                <a:gd name="T20" fmla="*/ 574 w 574"/>
                <a:gd name="T21" fmla="*/ 108 h 974"/>
                <a:gd name="T22" fmla="*/ 291 w 574"/>
                <a:gd name="T23" fmla="*/ 391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4" h="974">
                  <a:moveTo>
                    <a:pt x="283" y="974"/>
                  </a:moveTo>
                  <a:lnTo>
                    <a:pt x="0" y="691"/>
                  </a:lnTo>
                  <a:lnTo>
                    <a:pt x="291" y="399"/>
                  </a:lnTo>
                  <a:lnTo>
                    <a:pt x="574" y="683"/>
                  </a:lnTo>
                  <a:lnTo>
                    <a:pt x="283" y="974"/>
                  </a:lnTo>
                  <a:close/>
                  <a:moveTo>
                    <a:pt x="291" y="391"/>
                  </a:moveTo>
                  <a:lnTo>
                    <a:pt x="0" y="100"/>
                  </a:lnTo>
                  <a:lnTo>
                    <a:pt x="100" y="0"/>
                  </a:lnTo>
                  <a:lnTo>
                    <a:pt x="283" y="183"/>
                  </a:lnTo>
                  <a:lnTo>
                    <a:pt x="466" y="0"/>
                  </a:lnTo>
                  <a:lnTo>
                    <a:pt x="574" y="108"/>
                  </a:lnTo>
                  <a:lnTo>
                    <a:pt x="291" y="391"/>
                  </a:lnTo>
                </a:path>
              </a:pathLst>
            </a:custGeom>
            <a:solidFill>
              <a:srgbClr val="E7E8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6" name="Freeform 75"/>
            <p:cNvSpPr>
              <a:spLocks/>
            </p:cNvSpPr>
            <p:nvPr/>
          </p:nvSpPr>
          <p:spPr bwMode="auto">
            <a:xfrm>
              <a:off x="4773613" y="3203576"/>
              <a:ext cx="469900" cy="471488"/>
            </a:xfrm>
            <a:custGeom>
              <a:avLst/>
              <a:gdLst>
                <a:gd name="T0" fmla="*/ 0 w 296"/>
                <a:gd name="T1" fmla="*/ 148 h 297"/>
                <a:gd name="T2" fmla="*/ 148 w 296"/>
                <a:gd name="T3" fmla="*/ 0 h 297"/>
                <a:gd name="T4" fmla="*/ 296 w 296"/>
                <a:gd name="T5" fmla="*/ 148 h 297"/>
                <a:gd name="T6" fmla="*/ 148 w 296"/>
                <a:gd name="T7" fmla="*/ 297 h 297"/>
                <a:gd name="T8" fmla="*/ 0 w 296"/>
                <a:gd name="T9" fmla="*/ 148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297">
                  <a:moveTo>
                    <a:pt x="0" y="148"/>
                  </a:moveTo>
                  <a:lnTo>
                    <a:pt x="148" y="0"/>
                  </a:lnTo>
                  <a:lnTo>
                    <a:pt x="296" y="148"/>
                  </a:lnTo>
                  <a:lnTo>
                    <a:pt x="148" y="297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7" name="Freeform 76"/>
            <p:cNvSpPr>
              <a:spLocks/>
            </p:cNvSpPr>
            <p:nvPr/>
          </p:nvSpPr>
          <p:spPr bwMode="auto">
            <a:xfrm>
              <a:off x="3363913" y="3203576"/>
              <a:ext cx="471488" cy="471488"/>
            </a:xfrm>
            <a:custGeom>
              <a:avLst/>
              <a:gdLst>
                <a:gd name="T0" fmla="*/ 0 w 297"/>
                <a:gd name="T1" fmla="*/ 148 h 297"/>
                <a:gd name="T2" fmla="*/ 149 w 297"/>
                <a:gd name="T3" fmla="*/ 0 h 297"/>
                <a:gd name="T4" fmla="*/ 297 w 297"/>
                <a:gd name="T5" fmla="*/ 148 h 297"/>
                <a:gd name="T6" fmla="*/ 149 w 297"/>
                <a:gd name="T7" fmla="*/ 297 h 297"/>
                <a:gd name="T8" fmla="*/ 0 w 297"/>
                <a:gd name="T9" fmla="*/ 148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297">
                  <a:moveTo>
                    <a:pt x="0" y="148"/>
                  </a:moveTo>
                  <a:lnTo>
                    <a:pt x="149" y="0"/>
                  </a:lnTo>
                  <a:lnTo>
                    <a:pt x="297" y="148"/>
                  </a:lnTo>
                  <a:lnTo>
                    <a:pt x="149" y="297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8" name="Freeform 77"/>
            <p:cNvSpPr>
              <a:spLocks/>
            </p:cNvSpPr>
            <p:nvPr/>
          </p:nvSpPr>
          <p:spPr bwMode="auto">
            <a:xfrm>
              <a:off x="3481388" y="2611438"/>
              <a:ext cx="1649413" cy="1649413"/>
            </a:xfrm>
            <a:custGeom>
              <a:avLst/>
              <a:gdLst>
                <a:gd name="T0" fmla="*/ 1039 w 1039"/>
                <a:gd name="T1" fmla="*/ 520 h 1039"/>
                <a:gd name="T2" fmla="*/ 519 w 1039"/>
                <a:gd name="T3" fmla="*/ 1039 h 1039"/>
                <a:gd name="T4" fmla="*/ 0 w 1039"/>
                <a:gd name="T5" fmla="*/ 520 h 1039"/>
                <a:gd name="T6" fmla="*/ 519 w 1039"/>
                <a:gd name="T7" fmla="*/ 0 h 1039"/>
                <a:gd name="T8" fmla="*/ 1039 w 1039"/>
                <a:gd name="T9" fmla="*/ 520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9" h="1039">
                  <a:moveTo>
                    <a:pt x="1039" y="520"/>
                  </a:moveTo>
                  <a:lnTo>
                    <a:pt x="519" y="1039"/>
                  </a:lnTo>
                  <a:lnTo>
                    <a:pt x="0" y="520"/>
                  </a:lnTo>
                  <a:lnTo>
                    <a:pt x="519" y="0"/>
                  </a:lnTo>
                  <a:lnTo>
                    <a:pt x="1039" y="5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9" name="Freeform 78"/>
            <p:cNvSpPr>
              <a:spLocks/>
            </p:cNvSpPr>
            <p:nvPr/>
          </p:nvSpPr>
          <p:spPr bwMode="auto">
            <a:xfrm>
              <a:off x="3603626" y="2735263"/>
              <a:ext cx="1403350" cy="1401763"/>
            </a:xfrm>
            <a:custGeom>
              <a:avLst/>
              <a:gdLst>
                <a:gd name="T0" fmla="*/ 884 w 884"/>
                <a:gd name="T1" fmla="*/ 442 h 883"/>
                <a:gd name="T2" fmla="*/ 442 w 884"/>
                <a:gd name="T3" fmla="*/ 883 h 883"/>
                <a:gd name="T4" fmla="*/ 0 w 884"/>
                <a:gd name="T5" fmla="*/ 442 h 883"/>
                <a:gd name="T6" fmla="*/ 442 w 884"/>
                <a:gd name="T7" fmla="*/ 0 h 883"/>
                <a:gd name="T8" fmla="*/ 884 w 884"/>
                <a:gd name="T9" fmla="*/ 442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4" h="883">
                  <a:moveTo>
                    <a:pt x="884" y="442"/>
                  </a:moveTo>
                  <a:lnTo>
                    <a:pt x="442" y="883"/>
                  </a:lnTo>
                  <a:lnTo>
                    <a:pt x="0" y="442"/>
                  </a:lnTo>
                  <a:lnTo>
                    <a:pt x="442" y="0"/>
                  </a:lnTo>
                  <a:lnTo>
                    <a:pt x="884" y="442"/>
                  </a:ln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368741" y="3077861"/>
            <a:ext cx="409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Raleway" panose="020B0503030101060003" pitchFamily="34" charset="0"/>
              </a:rPr>
              <a:t>TỔ CHỨC DIỄN ĐÀN</a:t>
            </a:r>
            <a:endParaRPr lang="en-US" sz="3200" b="1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266452" y="3722528"/>
            <a:ext cx="41061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Raleway" panose="020B0503030101060003" pitchFamily="34" charset="0"/>
              </a:rPr>
              <a:t>GIỚI THIỆU VỀ MỘT TÁC GIẢ VĂN HỌC</a:t>
            </a:r>
            <a:endParaRPr lang="en-US" sz="2400" b="0" i="0" dirty="0">
              <a:solidFill>
                <a:schemeClr val="bg1"/>
              </a:solidFill>
              <a:effectLst/>
              <a:latin typeface="Raleway" panose="020B05030301010600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9109" y="258250"/>
            <a:ext cx="11962891" cy="645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HẦN 3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 TRÌNH VỀ MỘT TÁC GIẢ VĂN HỌC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64734" y="2580356"/>
            <a:ext cx="15139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34,35 </a:t>
            </a:r>
          </a:p>
        </p:txBody>
      </p:sp>
    </p:spTree>
    <p:extLst>
      <p:ext uri="{BB962C8B-B14F-4D97-AF65-F5344CB8AC3E}">
        <p14:creationId xmlns:p14="http://schemas.microsoft.com/office/powerpoint/2010/main" val="4227136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5360" y="1444580"/>
            <a:ext cx="2567608" cy="2727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ĐÁNH GIÁ PHẦN TỔ CHỨC DIỄN ĐÀN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752" y="1626488"/>
            <a:ext cx="304800" cy="304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527" y="1626488"/>
            <a:ext cx="304800" cy="304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752" y="4171609"/>
            <a:ext cx="304800" cy="3048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527" y="4171609"/>
            <a:ext cx="304800" cy="30480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350737"/>
              </p:ext>
            </p:extLst>
          </p:nvPr>
        </p:nvGraphicFramePr>
        <p:xfrm>
          <a:off x="3143672" y="188640"/>
          <a:ext cx="8276074" cy="6459171"/>
        </p:xfrm>
        <a:graphic>
          <a:graphicData uri="http://schemas.openxmlformats.org/drawingml/2006/table">
            <a:tbl>
              <a:tblPr firstRow="1" firstCol="1" bandRow="1"/>
              <a:tblGrid>
                <a:gridCol w="5769538">
                  <a:extLst>
                    <a:ext uri="{9D8B030D-6E8A-4147-A177-3AD203B41FA5}">
                      <a16:colId xmlns:a16="http://schemas.microsoft.com/office/drawing/2014/main" val="1836012399"/>
                    </a:ext>
                  </a:extLst>
                </a:gridCol>
                <a:gridCol w="963856">
                  <a:extLst>
                    <a:ext uri="{9D8B030D-6E8A-4147-A177-3AD203B41FA5}">
                      <a16:colId xmlns:a16="http://schemas.microsoft.com/office/drawing/2014/main" val="3262329995"/>
                    </a:ext>
                  </a:extLst>
                </a:gridCol>
                <a:gridCol w="843162">
                  <a:extLst>
                    <a:ext uri="{9D8B030D-6E8A-4147-A177-3AD203B41FA5}">
                      <a16:colId xmlns:a16="http://schemas.microsoft.com/office/drawing/2014/main" val="842725835"/>
                    </a:ext>
                  </a:extLst>
                </a:gridCol>
                <a:gridCol w="699518">
                  <a:extLst>
                    <a:ext uri="{9D8B030D-6E8A-4147-A177-3AD203B41FA5}">
                      <a16:colId xmlns:a16="http://schemas.microsoft.com/office/drawing/2014/main" val="1380075621"/>
                    </a:ext>
                  </a:extLst>
                </a:gridCol>
              </a:tblGrid>
              <a:tr h="476361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 dung đánh giá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Mức độ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7092458"/>
                  </a:ext>
                </a:extLst>
              </a:tr>
              <a:tr h="4763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CĐ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784788"/>
                  </a:ext>
                </a:extLst>
              </a:tr>
              <a:tr h="47636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Chọn được một tác giả văn học và xây dựng được chủ đề diễn đàn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362949"/>
                  </a:ext>
                </a:extLst>
              </a:tr>
              <a:tr h="47636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Xây dựng được kịch bản tổ chức diễn đàn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3118085"/>
                  </a:ext>
                </a:extLst>
              </a:tr>
              <a:tr h="95272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Thực hiện các hoạt động chuẩn bị : thành lập được ban tổ chức, ban tham vấn, phân công nhiệm vụ cho các thành viên, chuẩn bị cơ sở vật chất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7164447"/>
                  </a:ext>
                </a:extLst>
              </a:tr>
              <a:tr h="47636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 dẫn CT điều khiến và kết nối được các hoạt động của CT diễn đàn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5010521"/>
                  </a:ext>
                </a:extLst>
              </a:tr>
              <a:tr h="95272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 thuyết trình trình bày được vấn đề hấp dần, có sử dụng các yếu tố phi ngôn ngữ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2752766"/>
                  </a:ext>
                </a:extLst>
              </a:tr>
              <a:tr h="95272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 sự tương tác giữa người thuyết trình, người nghe và ban thamv ẫn trong quá trình giao lưu, trao đổi thảo luận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2924266"/>
                  </a:ext>
                </a:extLst>
              </a:tr>
              <a:tr h="47636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 khí diễn đàn cởi mở, hợp tác,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5830946"/>
                  </a:ext>
                </a:extLst>
              </a:tr>
              <a:tr h="47636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Rút ra được thông điệp của diễn đàn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3955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8697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7" name="Freeform 631"/>
          <p:cNvSpPr>
            <a:spLocks/>
          </p:cNvSpPr>
          <p:nvPr/>
        </p:nvSpPr>
        <p:spPr bwMode="auto">
          <a:xfrm>
            <a:off x="4965701" y="3811588"/>
            <a:ext cx="2181225" cy="3046413"/>
          </a:xfrm>
          <a:custGeom>
            <a:avLst/>
            <a:gdLst>
              <a:gd name="T0" fmla="*/ 793 w 1374"/>
              <a:gd name="T1" fmla="*/ 27 h 1919"/>
              <a:gd name="T2" fmla="*/ 809 w 1374"/>
              <a:gd name="T3" fmla="*/ 190 h 1919"/>
              <a:gd name="T4" fmla="*/ 818 w 1374"/>
              <a:gd name="T5" fmla="*/ 471 h 1919"/>
              <a:gd name="T6" fmla="*/ 844 w 1374"/>
              <a:gd name="T7" fmla="*/ 573 h 1919"/>
              <a:gd name="T8" fmla="*/ 921 w 1374"/>
              <a:gd name="T9" fmla="*/ 491 h 1919"/>
              <a:gd name="T10" fmla="*/ 982 w 1374"/>
              <a:gd name="T11" fmla="*/ 317 h 1919"/>
              <a:gd name="T12" fmla="*/ 1034 w 1374"/>
              <a:gd name="T13" fmla="*/ 157 h 1919"/>
              <a:gd name="T14" fmla="*/ 1109 w 1374"/>
              <a:gd name="T15" fmla="*/ 93 h 1919"/>
              <a:gd name="T16" fmla="*/ 1140 w 1374"/>
              <a:gd name="T17" fmla="*/ 174 h 1919"/>
              <a:gd name="T18" fmla="*/ 1080 w 1374"/>
              <a:gd name="T19" fmla="*/ 394 h 1919"/>
              <a:gd name="T20" fmla="*/ 1033 w 1374"/>
              <a:gd name="T21" fmla="*/ 552 h 1919"/>
              <a:gd name="T22" fmla="*/ 1016 w 1374"/>
              <a:gd name="T23" fmla="*/ 648 h 1919"/>
              <a:gd name="T24" fmla="*/ 1081 w 1374"/>
              <a:gd name="T25" fmla="*/ 620 h 1919"/>
              <a:gd name="T26" fmla="*/ 1190 w 1374"/>
              <a:gd name="T27" fmla="*/ 495 h 1919"/>
              <a:gd name="T28" fmla="*/ 1271 w 1374"/>
              <a:gd name="T29" fmla="*/ 378 h 1919"/>
              <a:gd name="T30" fmla="*/ 1343 w 1374"/>
              <a:gd name="T31" fmla="*/ 309 h 1919"/>
              <a:gd name="T32" fmla="*/ 1372 w 1374"/>
              <a:gd name="T33" fmla="*/ 355 h 1919"/>
              <a:gd name="T34" fmla="*/ 1321 w 1374"/>
              <a:gd name="T35" fmla="*/ 470 h 1919"/>
              <a:gd name="T36" fmla="*/ 1253 w 1374"/>
              <a:gd name="T37" fmla="*/ 577 h 1919"/>
              <a:gd name="T38" fmla="*/ 1165 w 1374"/>
              <a:gd name="T39" fmla="*/ 750 h 1919"/>
              <a:gd name="T40" fmla="*/ 1128 w 1374"/>
              <a:gd name="T41" fmla="*/ 945 h 1919"/>
              <a:gd name="T42" fmla="*/ 1092 w 1374"/>
              <a:gd name="T43" fmla="*/ 1162 h 1919"/>
              <a:gd name="T44" fmla="*/ 1026 w 1374"/>
              <a:gd name="T45" fmla="*/ 1347 h 1919"/>
              <a:gd name="T46" fmla="*/ 1014 w 1374"/>
              <a:gd name="T47" fmla="*/ 1543 h 1919"/>
              <a:gd name="T48" fmla="*/ 996 w 1374"/>
              <a:gd name="T49" fmla="*/ 1919 h 1919"/>
              <a:gd name="T50" fmla="*/ 615 w 1374"/>
              <a:gd name="T51" fmla="*/ 1632 h 1919"/>
              <a:gd name="T52" fmla="*/ 613 w 1374"/>
              <a:gd name="T53" fmla="*/ 1494 h 1919"/>
              <a:gd name="T54" fmla="*/ 594 w 1374"/>
              <a:gd name="T55" fmla="*/ 1334 h 1919"/>
              <a:gd name="T56" fmla="*/ 526 w 1374"/>
              <a:gd name="T57" fmla="*/ 1212 h 1919"/>
              <a:gd name="T58" fmla="*/ 361 w 1374"/>
              <a:gd name="T59" fmla="*/ 1094 h 1919"/>
              <a:gd name="T60" fmla="*/ 220 w 1374"/>
              <a:gd name="T61" fmla="*/ 962 h 1919"/>
              <a:gd name="T62" fmla="*/ 88 w 1374"/>
              <a:gd name="T63" fmla="*/ 873 h 1919"/>
              <a:gd name="T64" fmla="*/ 17 w 1374"/>
              <a:gd name="T65" fmla="*/ 866 h 1919"/>
              <a:gd name="T66" fmla="*/ 10 w 1374"/>
              <a:gd name="T67" fmla="*/ 794 h 1919"/>
              <a:gd name="T68" fmla="*/ 123 w 1374"/>
              <a:gd name="T69" fmla="*/ 737 h 1919"/>
              <a:gd name="T70" fmla="*/ 287 w 1374"/>
              <a:gd name="T71" fmla="*/ 804 h 1919"/>
              <a:gd name="T72" fmla="*/ 402 w 1374"/>
              <a:gd name="T73" fmla="*/ 864 h 1919"/>
              <a:gd name="T74" fmla="*/ 508 w 1374"/>
              <a:gd name="T75" fmla="*/ 804 h 1919"/>
              <a:gd name="T76" fmla="*/ 512 w 1374"/>
              <a:gd name="T77" fmla="*/ 644 h 1919"/>
              <a:gd name="T78" fmla="*/ 442 w 1374"/>
              <a:gd name="T79" fmla="*/ 448 h 1919"/>
              <a:gd name="T80" fmla="*/ 386 w 1374"/>
              <a:gd name="T81" fmla="*/ 267 h 1919"/>
              <a:gd name="T82" fmla="*/ 373 w 1374"/>
              <a:gd name="T83" fmla="*/ 118 h 1919"/>
              <a:gd name="T84" fmla="*/ 434 w 1374"/>
              <a:gd name="T85" fmla="*/ 65 h 1919"/>
              <a:gd name="T86" fmla="*/ 495 w 1374"/>
              <a:gd name="T87" fmla="*/ 152 h 1919"/>
              <a:gd name="T88" fmla="*/ 548 w 1374"/>
              <a:gd name="T89" fmla="*/ 297 h 1919"/>
              <a:gd name="T90" fmla="*/ 609 w 1374"/>
              <a:gd name="T91" fmla="*/ 470 h 1919"/>
              <a:gd name="T92" fmla="*/ 669 w 1374"/>
              <a:gd name="T93" fmla="*/ 565 h 1919"/>
              <a:gd name="T94" fmla="*/ 686 w 1374"/>
              <a:gd name="T95" fmla="*/ 504 h 1919"/>
              <a:gd name="T96" fmla="*/ 682 w 1374"/>
              <a:gd name="T97" fmla="*/ 330 h 1919"/>
              <a:gd name="T98" fmla="*/ 685 w 1374"/>
              <a:gd name="T99" fmla="*/ 166 h 1919"/>
              <a:gd name="T100" fmla="*/ 704 w 1374"/>
              <a:gd name="T101" fmla="*/ 40 h 19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374" h="1919">
                <a:moveTo>
                  <a:pt x="762" y="0"/>
                </a:moveTo>
                <a:lnTo>
                  <a:pt x="772" y="1"/>
                </a:lnTo>
                <a:lnTo>
                  <a:pt x="780" y="5"/>
                </a:lnTo>
                <a:lnTo>
                  <a:pt x="787" y="14"/>
                </a:lnTo>
                <a:lnTo>
                  <a:pt x="793" y="27"/>
                </a:lnTo>
                <a:lnTo>
                  <a:pt x="797" y="47"/>
                </a:lnTo>
                <a:lnTo>
                  <a:pt x="801" y="72"/>
                </a:lnTo>
                <a:lnTo>
                  <a:pt x="804" y="103"/>
                </a:lnTo>
                <a:lnTo>
                  <a:pt x="806" y="143"/>
                </a:lnTo>
                <a:lnTo>
                  <a:pt x="809" y="190"/>
                </a:lnTo>
                <a:lnTo>
                  <a:pt x="810" y="246"/>
                </a:lnTo>
                <a:lnTo>
                  <a:pt x="811" y="311"/>
                </a:lnTo>
                <a:lnTo>
                  <a:pt x="813" y="373"/>
                </a:lnTo>
                <a:lnTo>
                  <a:pt x="815" y="427"/>
                </a:lnTo>
                <a:lnTo>
                  <a:pt x="818" y="471"/>
                </a:lnTo>
                <a:lnTo>
                  <a:pt x="822" y="508"/>
                </a:lnTo>
                <a:lnTo>
                  <a:pt x="827" y="537"/>
                </a:lnTo>
                <a:lnTo>
                  <a:pt x="831" y="556"/>
                </a:lnTo>
                <a:lnTo>
                  <a:pt x="838" y="568"/>
                </a:lnTo>
                <a:lnTo>
                  <a:pt x="844" y="573"/>
                </a:lnTo>
                <a:lnTo>
                  <a:pt x="861" y="571"/>
                </a:lnTo>
                <a:lnTo>
                  <a:pt x="877" y="561"/>
                </a:lnTo>
                <a:lnTo>
                  <a:pt x="891" y="544"/>
                </a:lnTo>
                <a:lnTo>
                  <a:pt x="906" y="521"/>
                </a:lnTo>
                <a:lnTo>
                  <a:pt x="921" y="491"/>
                </a:lnTo>
                <a:lnTo>
                  <a:pt x="936" y="454"/>
                </a:lnTo>
                <a:lnTo>
                  <a:pt x="953" y="411"/>
                </a:lnTo>
                <a:lnTo>
                  <a:pt x="963" y="382"/>
                </a:lnTo>
                <a:lnTo>
                  <a:pt x="973" y="351"/>
                </a:lnTo>
                <a:lnTo>
                  <a:pt x="982" y="317"/>
                </a:lnTo>
                <a:lnTo>
                  <a:pt x="992" y="283"/>
                </a:lnTo>
                <a:lnTo>
                  <a:pt x="1001" y="250"/>
                </a:lnTo>
                <a:lnTo>
                  <a:pt x="1012" y="216"/>
                </a:lnTo>
                <a:lnTo>
                  <a:pt x="1024" y="186"/>
                </a:lnTo>
                <a:lnTo>
                  <a:pt x="1034" y="157"/>
                </a:lnTo>
                <a:lnTo>
                  <a:pt x="1047" y="133"/>
                </a:lnTo>
                <a:lnTo>
                  <a:pt x="1060" y="114"/>
                </a:lnTo>
                <a:lnTo>
                  <a:pt x="1075" y="99"/>
                </a:lnTo>
                <a:lnTo>
                  <a:pt x="1090" y="92"/>
                </a:lnTo>
                <a:lnTo>
                  <a:pt x="1109" y="93"/>
                </a:lnTo>
                <a:lnTo>
                  <a:pt x="1124" y="99"/>
                </a:lnTo>
                <a:lnTo>
                  <a:pt x="1135" y="110"/>
                </a:lnTo>
                <a:lnTo>
                  <a:pt x="1141" y="126"/>
                </a:lnTo>
                <a:lnTo>
                  <a:pt x="1143" y="146"/>
                </a:lnTo>
                <a:lnTo>
                  <a:pt x="1140" y="174"/>
                </a:lnTo>
                <a:lnTo>
                  <a:pt x="1134" y="205"/>
                </a:lnTo>
                <a:lnTo>
                  <a:pt x="1124" y="243"/>
                </a:lnTo>
                <a:lnTo>
                  <a:pt x="1111" y="287"/>
                </a:lnTo>
                <a:lnTo>
                  <a:pt x="1097" y="338"/>
                </a:lnTo>
                <a:lnTo>
                  <a:pt x="1080" y="394"/>
                </a:lnTo>
                <a:lnTo>
                  <a:pt x="1071" y="427"/>
                </a:lnTo>
                <a:lnTo>
                  <a:pt x="1060" y="459"/>
                </a:lnTo>
                <a:lnTo>
                  <a:pt x="1050" y="492"/>
                </a:lnTo>
                <a:lnTo>
                  <a:pt x="1041" y="524"/>
                </a:lnTo>
                <a:lnTo>
                  <a:pt x="1033" y="552"/>
                </a:lnTo>
                <a:lnTo>
                  <a:pt x="1025" y="580"/>
                </a:lnTo>
                <a:lnTo>
                  <a:pt x="1020" y="603"/>
                </a:lnTo>
                <a:lnTo>
                  <a:pt x="1016" y="623"/>
                </a:lnTo>
                <a:lnTo>
                  <a:pt x="1014" y="637"/>
                </a:lnTo>
                <a:lnTo>
                  <a:pt x="1016" y="648"/>
                </a:lnTo>
                <a:lnTo>
                  <a:pt x="1021" y="652"/>
                </a:lnTo>
                <a:lnTo>
                  <a:pt x="1031" y="652"/>
                </a:lnTo>
                <a:lnTo>
                  <a:pt x="1045" y="647"/>
                </a:lnTo>
                <a:lnTo>
                  <a:pt x="1062" y="636"/>
                </a:lnTo>
                <a:lnTo>
                  <a:pt x="1081" y="620"/>
                </a:lnTo>
                <a:lnTo>
                  <a:pt x="1102" y="601"/>
                </a:lnTo>
                <a:lnTo>
                  <a:pt x="1126" y="577"/>
                </a:lnTo>
                <a:lnTo>
                  <a:pt x="1151" y="548"/>
                </a:lnTo>
                <a:lnTo>
                  <a:pt x="1175" y="516"/>
                </a:lnTo>
                <a:lnTo>
                  <a:pt x="1190" y="495"/>
                </a:lnTo>
                <a:lnTo>
                  <a:pt x="1206" y="472"/>
                </a:lnTo>
                <a:lnTo>
                  <a:pt x="1221" y="449"/>
                </a:lnTo>
                <a:lnTo>
                  <a:pt x="1238" y="424"/>
                </a:lnTo>
                <a:lnTo>
                  <a:pt x="1255" y="400"/>
                </a:lnTo>
                <a:lnTo>
                  <a:pt x="1271" y="378"/>
                </a:lnTo>
                <a:lnTo>
                  <a:pt x="1287" y="359"/>
                </a:lnTo>
                <a:lnTo>
                  <a:pt x="1302" y="340"/>
                </a:lnTo>
                <a:lnTo>
                  <a:pt x="1317" y="325"/>
                </a:lnTo>
                <a:lnTo>
                  <a:pt x="1331" y="314"/>
                </a:lnTo>
                <a:lnTo>
                  <a:pt x="1343" y="309"/>
                </a:lnTo>
                <a:lnTo>
                  <a:pt x="1355" y="308"/>
                </a:lnTo>
                <a:lnTo>
                  <a:pt x="1364" y="313"/>
                </a:lnTo>
                <a:lnTo>
                  <a:pt x="1372" y="326"/>
                </a:lnTo>
                <a:lnTo>
                  <a:pt x="1374" y="338"/>
                </a:lnTo>
                <a:lnTo>
                  <a:pt x="1372" y="355"/>
                </a:lnTo>
                <a:lnTo>
                  <a:pt x="1367" y="374"/>
                </a:lnTo>
                <a:lnTo>
                  <a:pt x="1359" y="397"/>
                </a:lnTo>
                <a:lnTo>
                  <a:pt x="1347" y="420"/>
                </a:lnTo>
                <a:lnTo>
                  <a:pt x="1335" y="445"/>
                </a:lnTo>
                <a:lnTo>
                  <a:pt x="1321" y="470"/>
                </a:lnTo>
                <a:lnTo>
                  <a:pt x="1308" y="493"/>
                </a:lnTo>
                <a:lnTo>
                  <a:pt x="1293" y="517"/>
                </a:lnTo>
                <a:lnTo>
                  <a:pt x="1279" y="538"/>
                </a:lnTo>
                <a:lnTo>
                  <a:pt x="1267" y="556"/>
                </a:lnTo>
                <a:lnTo>
                  <a:pt x="1253" y="577"/>
                </a:lnTo>
                <a:lnTo>
                  <a:pt x="1236" y="605"/>
                </a:lnTo>
                <a:lnTo>
                  <a:pt x="1217" y="635"/>
                </a:lnTo>
                <a:lnTo>
                  <a:pt x="1199" y="670"/>
                </a:lnTo>
                <a:lnTo>
                  <a:pt x="1182" y="708"/>
                </a:lnTo>
                <a:lnTo>
                  <a:pt x="1165" y="750"/>
                </a:lnTo>
                <a:lnTo>
                  <a:pt x="1152" y="793"/>
                </a:lnTo>
                <a:lnTo>
                  <a:pt x="1140" y="839"/>
                </a:lnTo>
                <a:lnTo>
                  <a:pt x="1135" y="873"/>
                </a:lnTo>
                <a:lnTo>
                  <a:pt x="1131" y="908"/>
                </a:lnTo>
                <a:lnTo>
                  <a:pt x="1128" y="945"/>
                </a:lnTo>
                <a:lnTo>
                  <a:pt x="1124" y="984"/>
                </a:lnTo>
                <a:lnTo>
                  <a:pt x="1119" y="1025"/>
                </a:lnTo>
                <a:lnTo>
                  <a:pt x="1113" y="1068"/>
                </a:lnTo>
                <a:lnTo>
                  <a:pt x="1103" y="1114"/>
                </a:lnTo>
                <a:lnTo>
                  <a:pt x="1092" y="1162"/>
                </a:lnTo>
                <a:lnTo>
                  <a:pt x="1075" y="1215"/>
                </a:lnTo>
                <a:lnTo>
                  <a:pt x="1054" y="1270"/>
                </a:lnTo>
                <a:lnTo>
                  <a:pt x="1027" y="1329"/>
                </a:lnTo>
                <a:lnTo>
                  <a:pt x="1027" y="1333"/>
                </a:lnTo>
                <a:lnTo>
                  <a:pt x="1026" y="1347"/>
                </a:lnTo>
                <a:lnTo>
                  <a:pt x="1025" y="1370"/>
                </a:lnTo>
                <a:lnTo>
                  <a:pt x="1022" y="1402"/>
                </a:lnTo>
                <a:lnTo>
                  <a:pt x="1020" y="1441"/>
                </a:lnTo>
                <a:lnTo>
                  <a:pt x="1017" y="1488"/>
                </a:lnTo>
                <a:lnTo>
                  <a:pt x="1014" y="1543"/>
                </a:lnTo>
                <a:lnTo>
                  <a:pt x="1010" y="1606"/>
                </a:lnTo>
                <a:lnTo>
                  <a:pt x="1007" y="1676"/>
                </a:lnTo>
                <a:lnTo>
                  <a:pt x="1004" y="1750"/>
                </a:lnTo>
                <a:lnTo>
                  <a:pt x="1000" y="1831"/>
                </a:lnTo>
                <a:lnTo>
                  <a:pt x="996" y="1919"/>
                </a:lnTo>
                <a:lnTo>
                  <a:pt x="614" y="1919"/>
                </a:lnTo>
                <a:lnTo>
                  <a:pt x="615" y="1784"/>
                </a:lnTo>
                <a:lnTo>
                  <a:pt x="615" y="1649"/>
                </a:lnTo>
                <a:lnTo>
                  <a:pt x="615" y="1644"/>
                </a:lnTo>
                <a:lnTo>
                  <a:pt x="615" y="1632"/>
                </a:lnTo>
                <a:lnTo>
                  <a:pt x="615" y="1614"/>
                </a:lnTo>
                <a:lnTo>
                  <a:pt x="615" y="1589"/>
                </a:lnTo>
                <a:lnTo>
                  <a:pt x="615" y="1560"/>
                </a:lnTo>
                <a:lnTo>
                  <a:pt x="614" y="1528"/>
                </a:lnTo>
                <a:lnTo>
                  <a:pt x="613" y="1494"/>
                </a:lnTo>
                <a:lnTo>
                  <a:pt x="610" y="1460"/>
                </a:lnTo>
                <a:lnTo>
                  <a:pt x="607" y="1424"/>
                </a:lnTo>
                <a:lnTo>
                  <a:pt x="605" y="1391"/>
                </a:lnTo>
                <a:lnTo>
                  <a:pt x="599" y="1361"/>
                </a:lnTo>
                <a:lnTo>
                  <a:pt x="594" y="1334"/>
                </a:lnTo>
                <a:lnTo>
                  <a:pt x="586" y="1313"/>
                </a:lnTo>
                <a:lnTo>
                  <a:pt x="575" y="1283"/>
                </a:lnTo>
                <a:lnTo>
                  <a:pt x="561" y="1258"/>
                </a:lnTo>
                <a:lnTo>
                  <a:pt x="546" y="1234"/>
                </a:lnTo>
                <a:lnTo>
                  <a:pt x="526" y="1212"/>
                </a:lnTo>
                <a:lnTo>
                  <a:pt x="504" y="1190"/>
                </a:lnTo>
                <a:lnTo>
                  <a:pt x="476" y="1168"/>
                </a:lnTo>
                <a:lnTo>
                  <a:pt x="442" y="1145"/>
                </a:lnTo>
                <a:lnTo>
                  <a:pt x="402" y="1120"/>
                </a:lnTo>
                <a:lnTo>
                  <a:pt x="361" y="1094"/>
                </a:lnTo>
                <a:lnTo>
                  <a:pt x="327" y="1068"/>
                </a:lnTo>
                <a:lnTo>
                  <a:pt x="297" y="1041"/>
                </a:lnTo>
                <a:lnTo>
                  <a:pt x="270" y="1013"/>
                </a:lnTo>
                <a:lnTo>
                  <a:pt x="245" y="987"/>
                </a:lnTo>
                <a:lnTo>
                  <a:pt x="220" y="962"/>
                </a:lnTo>
                <a:lnTo>
                  <a:pt x="195" y="938"/>
                </a:lnTo>
                <a:lnTo>
                  <a:pt x="166" y="918"/>
                </a:lnTo>
                <a:lnTo>
                  <a:pt x="136" y="898"/>
                </a:lnTo>
                <a:lnTo>
                  <a:pt x="110" y="884"/>
                </a:lnTo>
                <a:lnTo>
                  <a:pt x="88" y="873"/>
                </a:lnTo>
                <a:lnTo>
                  <a:pt x="68" y="866"/>
                </a:lnTo>
                <a:lnTo>
                  <a:pt x="52" y="863"/>
                </a:lnTo>
                <a:lnTo>
                  <a:pt x="39" y="863"/>
                </a:lnTo>
                <a:lnTo>
                  <a:pt x="27" y="865"/>
                </a:lnTo>
                <a:lnTo>
                  <a:pt x="17" y="866"/>
                </a:lnTo>
                <a:lnTo>
                  <a:pt x="8" y="860"/>
                </a:lnTo>
                <a:lnTo>
                  <a:pt x="1" y="849"/>
                </a:lnTo>
                <a:lnTo>
                  <a:pt x="0" y="834"/>
                </a:lnTo>
                <a:lnTo>
                  <a:pt x="1" y="815"/>
                </a:lnTo>
                <a:lnTo>
                  <a:pt x="10" y="794"/>
                </a:lnTo>
                <a:lnTo>
                  <a:pt x="26" y="772"/>
                </a:lnTo>
                <a:lnTo>
                  <a:pt x="44" y="757"/>
                </a:lnTo>
                <a:lnTo>
                  <a:pt x="68" y="745"/>
                </a:lnTo>
                <a:lnTo>
                  <a:pt x="94" y="738"/>
                </a:lnTo>
                <a:lnTo>
                  <a:pt x="123" y="737"/>
                </a:lnTo>
                <a:lnTo>
                  <a:pt x="154" y="741"/>
                </a:lnTo>
                <a:lnTo>
                  <a:pt x="188" y="750"/>
                </a:lnTo>
                <a:lnTo>
                  <a:pt x="222" y="766"/>
                </a:lnTo>
                <a:lnTo>
                  <a:pt x="259" y="785"/>
                </a:lnTo>
                <a:lnTo>
                  <a:pt x="287" y="804"/>
                </a:lnTo>
                <a:lnTo>
                  <a:pt x="311" y="821"/>
                </a:lnTo>
                <a:lnTo>
                  <a:pt x="336" y="836"/>
                </a:lnTo>
                <a:lnTo>
                  <a:pt x="359" y="848"/>
                </a:lnTo>
                <a:lnTo>
                  <a:pt x="381" y="859"/>
                </a:lnTo>
                <a:lnTo>
                  <a:pt x="402" y="864"/>
                </a:lnTo>
                <a:lnTo>
                  <a:pt x="423" y="864"/>
                </a:lnTo>
                <a:lnTo>
                  <a:pt x="445" y="857"/>
                </a:lnTo>
                <a:lnTo>
                  <a:pt x="467" y="846"/>
                </a:lnTo>
                <a:lnTo>
                  <a:pt x="491" y="826"/>
                </a:lnTo>
                <a:lnTo>
                  <a:pt x="508" y="804"/>
                </a:lnTo>
                <a:lnTo>
                  <a:pt x="518" y="779"/>
                </a:lnTo>
                <a:lnTo>
                  <a:pt x="523" y="750"/>
                </a:lnTo>
                <a:lnTo>
                  <a:pt x="525" y="717"/>
                </a:lnTo>
                <a:lnTo>
                  <a:pt x="521" y="682"/>
                </a:lnTo>
                <a:lnTo>
                  <a:pt x="512" y="644"/>
                </a:lnTo>
                <a:lnTo>
                  <a:pt x="500" y="602"/>
                </a:lnTo>
                <a:lnTo>
                  <a:pt x="486" y="559"/>
                </a:lnTo>
                <a:lnTo>
                  <a:pt x="467" y="512"/>
                </a:lnTo>
                <a:lnTo>
                  <a:pt x="455" y="480"/>
                </a:lnTo>
                <a:lnTo>
                  <a:pt x="442" y="448"/>
                </a:lnTo>
                <a:lnTo>
                  <a:pt x="429" y="412"/>
                </a:lnTo>
                <a:lnTo>
                  <a:pt x="417" y="376"/>
                </a:lnTo>
                <a:lnTo>
                  <a:pt x="406" y="339"/>
                </a:lnTo>
                <a:lnTo>
                  <a:pt x="395" y="302"/>
                </a:lnTo>
                <a:lnTo>
                  <a:pt x="386" y="267"/>
                </a:lnTo>
                <a:lnTo>
                  <a:pt x="379" y="232"/>
                </a:lnTo>
                <a:lnTo>
                  <a:pt x="374" y="199"/>
                </a:lnTo>
                <a:lnTo>
                  <a:pt x="372" y="169"/>
                </a:lnTo>
                <a:lnTo>
                  <a:pt x="370" y="141"/>
                </a:lnTo>
                <a:lnTo>
                  <a:pt x="373" y="118"/>
                </a:lnTo>
                <a:lnTo>
                  <a:pt x="379" y="98"/>
                </a:lnTo>
                <a:lnTo>
                  <a:pt x="389" y="84"/>
                </a:lnTo>
                <a:lnTo>
                  <a:pt x="406" y="69"/>
                </a:lnTo>
                <a:lnTo>
                  <a:pt x="421" y="64"/>
                </a:lnTo>
                <a:lnTo>
                  <a:pt x="434" y="65"/>
                </a:lnTo>
                <a:lnTo>
                  <a:pt x="449" y="72"/>
                </a:lnTo>
                <a:lnTo>
                  <a:pt x="461" y="86"/>
                </a:lnTo>
                <a:lnTo>
                  <a:pt x="472" y="105"/>
                </a:lnTo>
                <a:lnTo>
                  <a:pt x="483" y="127"/>
                </a:lnTo>
                <a:lnTo>
                  <a:pt x="495" y="152"/>
                </a:lnTo>
                <a:lnTo>
                  <a:pt x="505" y="179"/>
                </a:lnTo>
                <a:lnTo>
                  <a:pt x="516" y="208"/>
                </a:lnTo>
                <a:lnTo>
                  <a:pt x="526" y="238"/>
                </a:lnTo>
                <a:lnTo>
                  <a:pt x="537" y="268"/>
                </a:lnTo>
                <a:lnTo>
                  <a:pt x="548" y="297"/>
                </a:lnTo>
                <a:lnTo>
                  <a:pt x="560" y="331"/>
                </a:lnTo>
                <a:lnTo>
                  <a:pt x="573" y="366"/>
                </a:lnTo>
                <a:lnTo>
                  <a:pt x="585" y="402"/>
                </a:lnTo>
                <a:lnTo>
                  <a:pt x="597" y="437"/>
                </a:lnTo>
                <a:lnTo>
                  <a:pt x="609" y="470"/>
                </a:lnTo>
                <a:lnTo>
                  <a:pt x="620" y="499"/>
                </a:lnTo>
                <a:lnTo>
                  <a:pt x="632" y="525"/>
                </a:lnTo>
                <a:lnTo>
                  <a:pt x="644" y="544"/>
                </a:lnTo>
                <a:lnTo>
                  <a:pt x="656" y="559"/>
                </a:lnTo>
                <a:lnTo>
                  <a:pt x="669" y="565"/>
                </a:lnTo>
                <a:lnTo>
                  <a:pt x="682" y="564"/>
                </a:lnTo>
                <a:lnTo>
                  <a:pt x="685" y="559"/>
                </a:lnTo>
                <a:lnTo>
                  <a:pt x="686" y="546"/>
                </a:lnTo>
                <a:lnTo>
                  <a:pt x="686" y="527"/>
                </a:lnTo>
                <a:lnTo>
                  <a:pt x="686" y="504"/>
                </a:lnTo>
                <a:lnTo>
                  <a:pt x="685" y="475"/>
                </a:lnTo>
                <a:lnTo>
                  <a:pt x="683" y="442"/>
                </a:lnTo>
                <a:lnTo>
                  <a:pt x="683" y="407"/>
                </a:lnTo>
                <a:lnTo>
                  <a:pt x="682" y="369"/>
                </a:lnTo>
                <a:lnTo>
                  <a:pt x="682" y="330"/>
                </a:lnTo>
                <a:lnTo>
                  <a:pt x="683" y="289"/>
                </a:lnTo>
                <a:lnTo>
                  <a:pt x="683" y="259"/>
                </a:lnTo>
                <a:lnTo>
                  <a:pt x="685" y="228"/>
                </a:lnTo>
                <a:lnTo>
                  <a:pt x="685" y="196"/>
                </a:lnTo>
                <a:lnTo>
                  <a:pt x="685" y="166"/>
                </a:lnTo>
                <a:lnTo>
                  <a:pt x="686" y="137"/>
                </a:lnTo>
                <a:lnTo>
                  <a:pt x="688" y="110"/>
                </a:lnTo>
                <a:lnTo>
                  <a:pt x="692" y="84"/>
                </a:lnTo>
                <a:lnTo>
                  <a:pt x="698" y="61"/>
                </a:lnTo>
                <a:lnTo>
                  <a:pt x="704" y="40"/>
                </a:lnTo>
                <a:lnTo>
                  <a:pt x="715" y="25"/>
                </a:lnTo>
                <a:lnTo>
                  <a:pt x="728" y="12"/>
                </a:lnTo>
                <a:lnTo>
                  <a:pt x="743" y="4"/>
                </a:lnTo>
                <a:lnTo>
                  <a:pt x="76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097" name="Oval Callout 65096"/>
          <p:cNvSpPr/>
          <p:nvPr/>
        </p:nvSpPr>
        <p:spPr>
          <a:xfrm rot="2869722">
            <a:off x="7527688" y="3535165"/>
            <a:ext cx="2483771" cy="2374491"/>
          </a:xfrm>
          <a:prstGeom prst="wedgeEllipseCallou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62" name="Oval Callout 10061"/>
          <p:cNvSpPr/>
          <p:nvPr/>
        </p:nvSpPr>
        <p:spPr>
          <a:xfrm>
            <a:off x="6278458" y="1146357"/>
            <a:ext cx="2483771" cy="2374491"/>
          </a:xfrm>
          <a:prstGeom prst="wedgeEllipseCallou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63" name="Oval Callout 10062"/>
          <p:cNvSpPr/>
          <p:nvPr/>
        </p:nvSpPr>
        <p:spPr>
          <a:xfrm rot="18020495">
            <a:off x="3514757" y="1339896"/>
            <a:ext cx="2483771" cy="2374491"/>
          </a:xfrm>
          <a:prstGeom prst="wedgeEllipseCallou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64" name="Oval Callout 10063"/>
          <p:cNvSpPr/>
          <p:nvPr/>
        </p:nvSpPr>
        <p:spPr>
          <a:xfrm rot="15900440">
            <a:off x="2047712" y="3582252"/>
            <a:ext cx="2483771" cy="2374491"/>
          </a:xfrm>
          <a:prstGeom prst="wedgeEllipseCallo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79376" y="477278"/>
            <a:ext cx="6122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668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5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Nam Cao  Cây Bút Xuất Sắc Của Phong Trào Hiện Thực Phê Phán Trước 194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44816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240704" y="575828"/>
            <a:ext cx="8280920" cy="5976664"/>
            <a:chOff x="3363913" y="2611438"/>
            <a:chExt cx="1879600" cy="1649413"/>
          </a:xfrm>
        </p:grpSpPr>
        <p:sp>
          <p:nvSpPr>
            <p:cNvPr id="16" name="Freeform 75"/>
            <p:cNvSpPr>
              <a:spLocks/>
            </p:cNvSpPr>
            <p:nvPr/>
          </p:nvSpPr>
          <p:spPr bwMode="auto">
            <a:xfrm>
              <a:off x="4773613" y="3203576"/>
              <a:ext cx="469900" cy="471488"/>
            </a:xfrm>
            <a:custGeom>
              <a:avLst/>
              <a:gdLst>
                <a:gd name="T0" fmla="*/ 0 w 296"/>
                <a:gd name="T1" fmla="*/ 148 h 297"/>
                <a:gd name="T2" fmla="*/ 148 w 296"/>
                <a:gd name="T3" fmla="*/ 0 h 297"/>
                <a:gd name="T4" fmla="*/ 296 w 296"/>
                <a:gd name="T5" fmla="*/ 148 h 297"/>
                <a:gd name="T6" fmla="*/ 148 w 296"/>
                <a:gd name="T7" fmla="*/ 297 h 297"/>
                <a:gd name="T8" fmla="*/ 0 w 296"/>
                <a:gd name="T9" fmla="*/ 148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297">
                  <a:moveTo>
                    <a:pt x="0" y="148"/>
                  </a:moveTo>
                  <a:lnTo>
                    <a:pt x="148" y="0"/>
                  </a:lnTo>
                  <a:lnTo>
                    <a:pt x="296" y="148"/>
                  </a:lnTo>
                  <a:lnTo>
                    <a:pt x="148" y="297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7" name="Freeform 76"/>
            <p:cNvSpPr>
              <a:spLocks/>
            </p:cNvSpPr>
            <p:nvPr/>
          </p:nvSpPr>
          <p:spPr bwMode="auto">
            <a:xfrm>
              <a:off x="3363913" y="3203576"/>
              <a:ext cx="471488" cy="471488"/>
            </a:xfrm>
            <a:custGeom>
              <a:avLst/>
              <a:gdLst>
                <a:gd name="T0" fmla="*/ 0 w 297"/>
                <a:gd name="T1" fmla="*/ 148 h 297"/>
                <a:gd name="T2" fmla="*/ 149 w 297"/>
                <a:gd name="T3" fmla="*/ 0 h 297"/>
                <a:gd name="T4" fmla="*/ 297 w 297"/>
                <a:gd name="T5" fmla="*/ 148 h 297"/>
                <a:gd name="T6" fmla="*/ 149 w 297"/>
                <a:gd name="T7" fmla="*/ 297 h 297"/>
                <a:gd name="T8" fmla="*/ 0 w 297"/>
                <a:gd name="T9" fmla="*/ 148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297">
                  <a:moveTo>
                    <a:pt x="0" y="148"/>
                  </a:moveTo>
                  <a:lnTo>
                    <a:pt x="149" y="0"/>
                  </a:lnTo>
                  <a:lnTo>
                    <a:pt x="297" y="148"/>
                  </a:lnTo>
                  <a:lnTo>
                    <a:pt x="149" y="297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8" name="Freeform 77"/>
            <p:cNvSpPr>
              <a:spLocks/>
            </p:cNvSpPr>
            <p:nvPr/>
          </p:nvSpPr>
          <p:spPr bwMode="auto">
            <a:xfrm>
              <a:off x="3481388" y="2611438"/>
              <a:ext cx="1649413" cy="1649413"/>
            </a:xfrm>
            <a:custGeom>
              <a:avLst/>
              <a:gdLst>
                <a:gd name="T0" fmla="*/ 1039 w 1039"/>
                <a:gd name="T1" fmla="*/ 520 h 1039"/>
                <a:gd name="T2" fmla="*/ 519 w 1039"/>
                <a:gd name="T3" fmla="*/ 1039 h 1039"/>
                <a:gd name="T4" fmla="*/ 0 w 1039"/>
                <a:gd name="T5" fmla="*/ 520 h 1039"/>
                <a:gd name="T6" fmla="*/ 519 w 1039"/>
                <a:gd name="T7" fmla="*/ 0 h 1039"/>
                <a:gd name="T8" fmla="*/ 1039 w 1039"/>
                <a:gd name="T9" fmla="*/ 520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9" h="1039">
                  <a:moveTo>
                    <a:pt x="1039" y="520"/>
                  </a:moveTo>
                  <a:lnTo>
                    <a:pt x="519" y="1039"/>
                  </a:lnTo>
                  <a:lnTo>
                    <a:pt x="0" y="520"/>
                  </a:lnTo>
                  <a:lnTo>
                    <a:pt x="519" y="0"/>
                  </a:lnTo>
                  <a:lnTo>
                    <a:pt x="1039" y="5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9" name="Freeform 78"/>
            <p:cNvSpPr>
              <a:spLocks/>
            </p:cNvSpPr>
            <p:nvPr/>
          </p:nvSpPr>
          <p:spPr bwMode="auto">
            <a:xfrm>
              <a:off x="3603626" y="2735263"/>
              <a:ext cx="1403350" cy="1401763"/>
            </a:xfrm>
            <a:custGeom>
              <a:avLst/>
              <a:gdLst>
                <a:gd name="T0" fmla="*/ 884 w 884"/>
                <a:gd name="T1" fmla="*/ 442 h 883"/>
                <a:gd name="T2" fmla="*/ 442 w 884"/>
                <a:gd name="T3" fmla="*/ 883 h 883"/>
                <a:gd name="T4" fmla="*/ 0 w 884"/>
                <a:gd name="T5" fmla="*/ 442 h 883"/>
                <a:gd name="T6" fmla="*/ 442 w 884"/>
                <a:gd name="T7" fmla="*/ 0 h 883"/>
                <a:gd name="T8" fmla="*/ 884 w 884"/>
                <a:gd name="T9" fmla="*/ 442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4" h="883">
                  <a:moveTo>
                    <a:pt x="884" y="442"/>
                  </a:moveTo>
                  <a:lnTo>
                    <a:pt x="442" y="883"/>
                  </a:lnTo>
                  <a:lnTo>
                    <a:pt x="0" y="442"/>
                  </a:lnTo>
                  <a:lnTo>
                    <a:pt x="442" y="0"/>
                  </a:lnTo>
                  <a:lnTo>
                    <a:pt x="884" y="442"/>
                  </a:ln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223184" y="2534993"/>
            <a:ext cx="3477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accent1"/>
                </a:solidFill>
                <a:latin typeface="Raleway" panose="020B0503030101060003" pitchFamily="34" charset="0"/>
              </a:rPr>
              <a:t>Chủ đề </a:t>
            </a:r>
            <a:endParaRPr lang="en-US" sz="3200" b="1" dirty="0">
              <a:solidFill>
                <a:schemeClr val="accent1"/>
              </a:solidFill>
              <a:latin typeface="Raleway" panose="020B05030301010600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27880" y="2961468"/>
            <a:ext cx="5489003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+mj-lt"/>
              </a:rPr>
              <a:t>NAM </a:t>
            </a:r>
            <a:r>
              <a:rPr lang="vi-VN" sz="3600" b="1" dirty="0" smtClean="0">
                <a:solidFill>
                  <a:schemeClr val="bg1"/>
                </a:solidFill>
                <a:latin typeface="+mj-lt"/>
              </a:rPr>
              <a:t>CAO</a:t>
            </a:r>
            <a:endParaRPr lang="en-US" sz="36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vi-VN" sz="3600" b="1" dirty="0" smtClean="0">
                <a:solidFill>
                  <a:schemeClr val="bg1"/>
                </a:solidFill>
                <a:latin typeface="+mj-lt"/>
              </a:rPr>
              <a:t>“</a:t>
            </a:r>
            <a:r>
              <a:rPr lang="vi-VN" sz="3600" b="1" dirty="0">
                <a:solidFill>
                  <a:schemeClr val="bg1"/>
                </a:solidFill>
                <a:latin typeface="+mj-lt"/>
              </a:rPr>
              <a:t>KHƠI NHỮNG NGUỒN </a:t>
            </a:r>
            <a:endParaRPr lang="en-US" sz="36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vi-VN" sz="2800" b="1" dirty="0" smtClean="0">
                <a:solidFill>
                  <a:schemeClr val="bg1"/>
                </a:solidFill>
                <a:latin typeface="+mj-lt"/>
              </a:rPr>
              <a:t>CHƯA </a:t>
            </a:r>
            <a:r>
              <a:rPr lang="vi-VN" sz="2800" b="1" dirty="0">
                <a:solidFill>
                  <a:schemeClr val="bg1"/>
                </a:solidFill>
                <a:latin typeface="+mj-lt"/>
              </a:rPr>
              <a:t>AI KHƠI</a:t>
            </a:r>
            <a:r>
              <a:rPr lang="vi-VN" dirty="0">
                <a:solidFill>
                  <a:schemeClr val="bg1"/>
                </a:solidFill>
              </a:rPr>
              <a:t>”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8962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6652" y="-24205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/>
          <p:cNvSpPr txBox="1"/>
          <p:nvPr/>
        </p:nvSpPr>
        <p:spPr>
          <a:xfrm>
            <a:off x="918508" y="2647087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accent2"/>
                </a:solidFill>
                <a:latin typeface="Raleway" panose="020B0503030101060003" pitchFamily="34" charset="0"/>
              </a:rPr>
              <a:t>Hoạt</a:t>
            </a:r>
            <a:r>
              <a:rPr lang="en-US" sz="3200" b="1" dirty="0" smtClean="0">
                <a:solidFill>
                  <a:schemeClr val="accent2"/>
                </a:solidFill>
                <a:latin typeface="Raleway" panose="020B0503030101060003" pitchFamily="34" charset="0"/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latin typeface="Raleway" panose="020B0503030101060003" pitchFamily="34" charset="0"/>
              </a:rPr>
              <a:t>động</a:t>
            </a:r>
            <a:r>
              <a:rPr lang="en-US" sz="3200" b="1" dirty="0" smtClean="0">
                <a:solidFill>
                  <a:schemeClr val="accent2"/>
                </a:solidFill>
                <a:latin typeface="Raleway" panose="020B0503030101060003" pitchFamily="34" charset="0"/>
              </a:rPr>
              <a:t> 2:</a:t>
            </a:r>
            <a:endParaRPr lang="en-US" sz="3200" b="1" dirty="0">
              <a:solidFill>
                <a:schemeClr val="accent2"/>
              </a:solidFill>
              <a:latin typeface="Raleway" panose="020B05030301010600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7408" y="3360781"/>
            <a:ext cx="609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0" i="0" dirty="0" err="1" smtClean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Chuẩn</a:t>
            </a:r>
            <a:r>
              <a:rPr lang="en-US" sz="4000" b="0" i="0" dirty="0" smtClean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US" sz="4000" b="0" i="0" dirty="0" err="1" smtClean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bị</a:t>
            </a:r>
            <a:r>
              <a:rPr lang="en-US" sz="4000" b="0" i="0" dirty="0" smtClean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US" sz="4000" b="0" i="0" dirty="0" err="1" smtClean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diễn</a:t>
            </a:r>
            <a:r>
              <a:rPr lang="en-US" sz="4000" b="0" i="0" dirty="0" smtClean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US" sz="4000" b="0" i="0" dirty="0" err="1" smtClean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đàn</a:t>
            </a:r>
            <a:r>
              <a:rPr lang="en-US" sz="4000" b="0" i="0" dirty="0" smtClean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 </a:t>
            </a:r>
            <a:endParaRPr lang="en-US" sz="4000" b="0" i="0" dirty="0">
              <a:solidFill>
                <a:schemeClr val="bg1"/>
              </a:solidFill>
              <a:effectLst/>
              <a:latin typeface="Raleway" panose="020B0503030101060003" pitchFamily="34" charset="0"/>
            </a:endParaRPr>
          </a:p>
        </p:txBody>
      </p:sp>
      <p:sp>
        <p:nvSpPr>
          <p:cNvPr id="7" name="Diamond 6"/>
          <p:cNvSpPr/>
          <p:nvPr/>
        </p:nvSpPr>
        <p:spPr>
          <a:xfrm>
            <a:off x="7985133" y="1434525"/>
            <a:ext cx="4140000" cy="4140000"/>
          </a:xfrm>
          <a:prstGeom prst="diamond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Diamond 7"/>
          <p:cNvSpPr/>
          <p:nvPr/>
        </p:nvSpPr>
        <p:spPr>
          <a:xfrm>
            <a:off x="10785483" y="2095941"/>
            <a:ext cx="2817168" cy="2817168"/>
          </a:xfrm>
          <a:prstGeom prst="diamond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Diamond 8"/>
          <p:cNvSpPr/>
          <p:nvPr/>
        </p:nvSpPr>
        <p:spPr>
          <a:xfrm>
            <a:off x="10885932" y="2936353"/>
            <a:ext cx="1137693" cy="1137693"/>
          </a:xfrm>
          <a:prstGeom prst="diamond">
            <a:avLst/>
          </a:prstGeom>
          <a:solidFill>
            <a:schemeClr val="accent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51908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2358" y="1357536"/>
            <a:ext cx="4265070" cy="2388439"/>
          </a:xfrm>
          <a:prstGeom prst="rect">
            <a:avLst/>
          </a:prstGeom>
        </p:spPr>
      </p:pic>
      <p:sp>
        <p:nvSpPr>
          <p:cNvPr id="6" name="Diamond 5"/>
          <p:cNvSpPr/>
          <p:nvPr/>
        </p:nvSpPr>
        <p:spPr>
          <a:xfrm>
            <a:off x="7904010" y="332656"/>
            <a:ext cx="1151409" cy="1151409"/>
          </a:xfrm>
          <a:prstGeom prst="diamond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Diamond 8"/>
          <p:cNvSpPr/>
          <p:nvPr/>
        </p:nvSpPr>
        <p:spPr>
          <a:xfrm>
            <a:off x="11040591" y="3527652"/>
            <a:ext cx="1151409" cy="1151409"/>
          </a:xfrm>
          <a:prstGeom prst="diamond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109889" y="332656"/>
            <a:ext cx="7794121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0457" y="1484065"/>
            <a:ext cx="7488832" cy="4241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poster,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hastag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mic,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poster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HS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miễn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26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344" y="284729"/>
            <a:ext cx="6532558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Kịch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843977"/>
              </p:ext>
            </p:extLst>
          </p:nvPr>
        </p:nvGraphicFramePr>
        <p:xfrm>
          <a:off x="407368" y="806988"/>
          <a:ext cx="11521280" cy="5984123"/>
        </p:xfrm>
        <a:graphic>
          <a:graphicData uri="http://schemas.openxmlformats.org/drawingml/2006/table">
            <a:tbl>
              <a:tblPr firstRow="1" firstCol="1" bandRow="1"/>
              <a:tblGrid>
                <a:gridCol w="3691223">
                  <a:extLst>
                    <a:ext uri="{9D8B030D-6E8A-4147-A177-3AD203B41FA5}">
                      <a16:colId xmlns:a16="http://schemas.microsoft.com/office/drawing/2014/main" val="2669996651"/>
                    </a:ext>
                  </a:extLst>
                </a:gridCol>
                <a:gridCol w="7830057">
                  <a:extLst>
                    <a:ext uri="{9D8B030D-6E8A-4147-A177-3AD203B41FA5}">
                      <a16:colId xmlns:a16="http://schemas.microsoft.com/office/drawing/2014/main" val="2810380692"/>
                    </a:ext>
                  </a:extLst>
                </a:gridCol>
              </a:tblGrid>
              <a:tr h="11651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CÔNG VIỆC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97" marR="37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THỰC HIỆN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97" marR="37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2303850"/>
                  </a:ext>
                </a:extLst>
              </a:tr>
              <a:tr h="108902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1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Nêu mục đích tổ chức </a:t>
                      </a:r>
                      <a:r>
                        <a:rPr lang="en-US" sz="1800" b="1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diễn đàn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97" marR="37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 dẫn CT nêu mục đích: Tìm hiểu và chia sẻ ý kiến, quan điểm của cá nhân hoặc nhóm về những điểm nổi bật trong cuộc đời và sự nghiệp sáng tác của tác giả </a:t>
                      </a: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Nam Cao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Phát triển kĩ năng thuyết trình cá nhân và kĩ năng giao tiếp, hợp tác nhóm thông qua các hoạt động tổ  chức diễn đàn.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97" marR="37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0363533"/>
                  </a:ext>
                </a:extLst>
              </a:tr>
              <a:tr h="116511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1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Giới thiệu đại biểu và thành phần tham dự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97" marR="37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Giới thiệu tên cụ thể của đại biểu và thành phần tham dự theo thứ tự sau: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Khách mời ngoài trường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Đại diện Ban giám hiệu nhà trường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Các thầy cô giáo trong tổ Ngữ văn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HS </a:t>
                      </a: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lớp 11 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Những người quan tâm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97" marR="37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2620396"/>
                  </a:ext>
                </a:extLst>
              </a:tr>
              <a:tr h="69906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1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Giới thiệu và mời diễn giả trình bày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97" marR="37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giới thiệu sơ lược về diễn giả (tên, lớp, khả năng,…)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giao tiếp ngắn với diễn giả để tạo không khí và mời diễn giả trình bày giới thiệu </a:t>
                      </a: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 tác giả Nam Cao</a:t>
                      </a:r>
                    </a:p>
                  </a:txBody>
                  <a:tcPr marL="37697" marR="37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0201717"/>
                  </a:ext>
                </a:extLst>
              </a:tr>
              <a:tr h="58255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1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Tổ chức trao đổi ngắn về sự kiện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97" marR="37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Phỏng vấn ngắn một vài HS, người tham dự về ý nghĩa của việc tổ chức sự kiện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Mời đại diện nhà trường phát biểu ý kiến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97" marR="37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5666301"/>
                  </a:ext>
                </a:extLst>
              </a:tr>
              <a:tr h="69906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1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 thúc sự kiện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97" marR="37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Khẳng định ý nghĩa của việc tổ chức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đàn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“Nam Cao-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khơi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khơi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”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Nói lời cảm ơn và gửi lời tạm biệt đến các vị đại biểu, các thầy cô giáo, các bạn HS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697" marR="376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2137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8377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9521"/>
            <a:ext cx="3784193" cy="2119148"/>
          </a:xfrm>
          <a:prstGeom prst="rect">
            <a:avLst/>
          </a:prstGeom>
        </p:spPr>
      </p:pic>
      <p:sp>
        <p:nvSpPr>
          <p:cNvPr id="7" name="Diamond 6"/>
          <p:cNvSpPr/>
          <p:nvPr/>
        </p:nvSpPr>
        <p:spPr>
          <a:xfrm>
            <a:off x="1890712" y="3399532"/>
            <a:ext cx="1434406" cy="1434406"/>
          </a:xfrm>
          <a:prstGeom prst="diamond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377035" y="390240"/>
            <a:ext cx="5896166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59524" y="1122502"/>
            <a:ext cx="6647432" cy="3213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Cao.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Nam Cao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Nam Cao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bao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gồm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mảng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Mảng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đắc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Nam Cao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bật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đáo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chương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Nam Cao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đóng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góp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Nam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25118" y="4162622"/>
            <a:ext cx="8734445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ý:</a:t>
            </a:r>
          </a:p>
          <a:p>
            <a:pPr algn="just">
              <a:lnSpc>
                <a:spcPct val="107000"/>
              </a:lnSpc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Ở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man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lệch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Chuẩn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tiện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hỗ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trợ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Nếu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chiếu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PowerPoint,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dựa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dàn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sile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Kiểm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móc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chiếu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video,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thiết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Nếu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93466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6652" y="-24205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8508" y="2647087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 3: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Raleway" panose="020B0503030101060003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7408" y="3360781"/>
            <a:ext cx="609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Tổ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chức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diễn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đàn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0"/>
              <a:ea typeface="+mn-ea"/>
              <a:cs typeface="+mn-cs"/>
            </a:endParaRPr>
          </a:p>
        </p:txBody>
      </p:sp>
      <p:sp>
        <p:nvSpPr>
          <p:cNvPr id="7" name="Diamond 6"/>
          <p:cNvSpPr/>
          <p:nvPr/>
        </p:nvSpPr>
        <p:spPr>
          <a:xfrm>
            <a:off x="7985133" y="1434525"/>
            <a:ext cx="4140000" cy="4140000"/>
          </a:xfrm>
          <a:prstGeom prst="diamond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iamond 7"/>
          <p:cNvSpPr/>
          <p:nvPr/>
        </p:nvSpPr>
        <p:spPr>
          <a:xfrm>
            <a:off x="10785483" y="2095941"/>
            <a:ext cx="2817168" cy="2817168"/>
          </a:xfrm>
          <a:prstGeom prst="diamond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mond 8"/>
          <p:cNvSpPr/>
          <p:nvPr/>
        </p:nvSpPr>
        <p:spPr>
          <a:xfrm>
            <a:off x="10885932" y="2936353"/>
            <a:ext cx="1137693" cy="1137693"/>
          </a:xfrm>
          <a:prstGeom prst="diamond">
            <a:avLst/>
          </a:prstGeom>
          <a:solidFill>
            <a:schemeClr val="accent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5047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0800000">
            <a:off x="4924425" y="0"/>
            <a:ext cx="2343150" cy="1482958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927577"/>
              </p:ext>
            </p:extLst>
          </p:nvPr>
        </p:nvGraphicFramePr>
        <p:xfrm>
          <a:off x="839418" y="741479"/>
          <a:ext cx="10945214" cy="6127500"/>
        </p:xfrm>
        <a:graphic>
          <a:graphicData uri="http://schemas.openxmlformats.org/drawingml/2006/table">
            <a:tbl>
              <a:tblPr firstRow="1" firstCol="1" bandRow="1"/>
              <a:tblGrid>
                <a:gridCol w="2112905">
                  <a:extLst>
                    <a:ext uri="{9D8B030D-6E8A-4147-A177-3AD203B41FA5}">
                      <a16:colId xmlns:a16="http://schemas.microsoft.com/office/drawing/2014/main" val="3531236721"/>
                    </a:ext>
                  </a:extLst>
                </a:gridCol>
                <a:gridCol w="5795918">
                  <a:extLst>
                    <a:ext uri="{9D8B030D-6E8A-4147-A177-3AD203B41FA5}">
                      <a16:colId xmlns:a16="http://schemas.microsoft.com/office/drawing/2014/main" val="4113773027"/>
                    </a:ext>
                  </a:extLst>
                </a:gridCol>
                <a:gridCol w="3036391">
                  <a:extLst>
                    <a:ext uri="{9D8B030D-6E8A-4147-A177-3AD203B41FA5}">
                      <a16:colId xmlns:a16="http://schemas.microsoft.com/office/drawing/2014/main" val="3600370987"/>
                    </a:ext>
                  </a:extLst>
                </a:gridCol>
              </a:tblGrid>
              <a:tr h="2930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Thời gian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68" marR="422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68" marR="422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 thực hiện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68" marR="422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6667494"/>
                  </a:ext>
                </a:extLst>
              </a:tr>
              <a:tr h="6487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68" marR="42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Ổn định tổ chức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Nhóm trang trí</a:t>
                      </a: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sắp xếp bàn ghế, trưng bày sản phẩm poster,…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68" marR="422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Nhóm trang trí</a:t>
                      </a:r>
                    </a:p>
                  </a:txBody>
                  <a:tcPr marL="42268" marR="422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9160330"/>
                  </a:ext>
                </a:extLst>
              </a:tr>
              <a:tr h="586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68" marR="42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Tiết mục sân khấu hóa : Khát vọng lương thiện ( chuyển thể từ truyện ngắn Chí Phèo)</a:t>
                      </a:r>
                    </a:p>
                  </a:txBody>
                  <a:tcPr marL="42268" marR="422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Nhóm văn nghệ</a:t>
                      </a:r>
                    </a:p>
                  </a:txBody>
                  <a:tcPr marL="42268" marR="422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0622814"/>
                  </a:ext>
                </a:extLst>
              </a:tr>
              <a:tr h="2930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68" marR="42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MC: Tuyên bố lý do, giới thiệu đại biểu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68" marR="422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Nhóm dẫn chương trình</a:t>
                      </a:r>
                    </a:p>
                  </a:txBody>
                  <a:tcPr marL="42268" marR="422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235969"/>
                  </a:ext>
                </a:extLst>
              </a:tr>
              <a:tr h="5022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68" marR="42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Tiết mục văn nghệ: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Hát: Những trang sách cho con	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68" marR="422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Nhóm văn nghệ</a:t>
                      </a:r>
                    </a:p>
                  </a:txBody>
                  <a:tcPr marL="42268" marR="422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793176"/>
                  </a:ext>
                </a:extLst>
              </a:tr>
              <a:tr h="2930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68" marR="42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Giới thiệu và mời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các</a:t>
                      </a:r>
                      <a:r>
                        <a:rPr lang="vi-VN" sz="2000" b="1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diễn giả trình bày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68" marR="422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Nhóm diễn giả</a:t>
                      </a:r>
                    </a:p>
                  </a:txBody>
                  <a:tcPr marL="42268" marR="422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6931519"/>
                  </a:ext>
                </a:extLst>
              </a:tr>
              <a:tr h="6190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68" marR="42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Tổ chức trao đổi ngắn về </a:t>
                      </a: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 một số khía cạnh liên quan đến tác giả và vấn đề vừa được trình bày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68" marR="422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Nhóm dẫn chương trình, Nhóm diễn giả</a:t>
                      </a:r>
                    </a:p>
                  </a:txBody>
                  <a:tcPr marL="42268" marR="422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8366435"/>
                  </a:ext>
                </a:extLst>
              </a:tr>
              <a:tr h="11160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68" marR="422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 thúc sự kiện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gười dẫn CT kết thúc bằng việc khẳng định vị trí của t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ác</a:t>
                      </a: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giả, gắn với chủ đề diễn đàn, nếu một thông điệp hoặc bài học rút ra từ nội dung tr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vi-VN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 đổi tại diễn đàn.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b="1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68" marR="422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268" marR="422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716492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07368" y="143176"/>
            <a:ext cx="46842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endParaRPr lang="en-US" sz="4000" b="1" i="1" dirty="0"/>
          </a:p>
        </p:txBody>
      </p:sp>
    </p:spTree>
    <p:extLst>
      <p:ext uri="{BB962C8B-B14F-4D97-AF65-F5344CB8AC3E}">
        <p14:creationId xmlns:p14="http://schemas.microsoft.com/office/powerpoint/2010/main" val="761076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dirty fellow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C000"/>
      </a:accent1>
      <a:accent2>
        <a:srgbClr val="FFC000"/>
      </a:accent2>
      <a:accent3>
        <a:srgbClr val="FFC000"/>
      </a:accent3>
      <a:accent4>
        <a:srgbClr val="FFC000"/>
      </a:accent4>
      <a:accent5>
        <a:srgbClr val="FFC000"/>
      </a:accent5>
      <a:accent6>
        <a:srgbClr val="FFC0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1017</Words>
  <Application>Microsoft Office PowerPoint</Application>
  <PresentationFormat>Widescreen</PresentationFormat>
  <Paragraphs>117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Raleway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Davinder Singh</dc:creator>
  <cp:lastModifiedBy>Asus</cp:lastModifiedBy>
  <cp:revision>46</cp:revision>
  <dcterms:created xsi:type="dcterms:W3CDTF">2018-03-02T19:03:09Z</dcterms:created>
  <dcterms:modified xsi:type="dcterms:W3CDTF">2023-08-17T07:30:45Z</dcterms:modified>
</cp:coreProperties>
</file>