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8" r:id="rId4"/>
    <p:sldId id="278" r:id="rId5"/>
    <p:sldId id="288" r:id="rId6"/>
    <p:sldId id="290" r:id="rId7"/>
    <p:sldId id="291" r:id="rId8"/>
    <p:sldId id="292" r:id="rId9"/>
    <p:sldId id="293" r:id="rId10"/>
    <p:sldId id="296" r:id="rId11"/>
    <p:sldId id="300" r:id="rId12"/>
    <p:sldId id="299" r:id="rId13"/>
    <p:sldId id="298" r:id="rId14"/>
    <p:sldId id="301" r:id="rId15"/>
    <p:sldId id="266" r:id="rId16"/>
    <p:sldId id="268" r:id="rId17"/>
    <p:sldId id="302" r:id="rId18"/>
    <p:sldId id="269" r:id="rId19"/>
    <p:sldId id="270" r:id="rId20"/>
    <p:sldId id="303" r:id="rId21"/>
    <p:sldId id="274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Đặng Bích Huyền" initials="ĐB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11T17:24:27.675" idx="1">
    <p:pos x="7699" y="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FC3D2-CCBF-45F0-995D-8EEBF093887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BAE86-AF29-4CD4-8210-B72E6E59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2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17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62B4-B8A6-4256-B498-3ED1A757F00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235-952A-4314-97C1-C7711BB9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62B4-B8A6-4256-B498-3ED1A757F00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235-952A-4314-97C1-C7711BB9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0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62B4-B8A6-4256-B498-3ED1A757F00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235-952A-4314-97C1-C7711BB9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5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62B4-B8A6-4256-B498-3ED1A757F00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235-952A-4314-97C1-C7711BB9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62B4-B8A6-4256-B498-3ED1A757F00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235-952A-4314-97C1-C7711BB9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62B4-B8A6-4256-B498-3ED1A757F00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235-952A-4314-97C1-C7711BB9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62B4-B8A6-4256-B498-3ED1A757F00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235-952A-4314-97C1-C7711BB9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8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62B4-B8A6-4256-B498-3ED1A757F00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235-952A-4314-97C1-C7711BB9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2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62B4-B8A6-4256-B498-3ED1A757F00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235-952A-4314-97C1-C7711BB9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7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62B4-B8A6-4256-B498-3ED1A757F00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235-952A-4314-97C1-C7711BB9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62B4-B8A6-4256-B498-3ED1A757F00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235-952A-4314-97C1-C7711BB9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F62B4-B8A6-4256-B498-3ED1A757F00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E0235-952A-4314-97C1-C7711BB9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5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12" Type="http://schemas.openxmlformats.org/officeDocument/2006/relationships/image" Target="../media/image3.gif"/><Relationship Id="rId2" Type="http://schemas.openxmlformats.org/officeDocument/2006/relationships/video" Target="NULL" TargetMode="Externa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11" Type="http://schemas.openxmlformats.org/officeDocument/2006/relationships/image" Target="../media/image2.png"/><Relationship Id="rId5" Type="http://schemas.openxmlformats.org/officeDocument/2006/relationships/audio" Target="../media/audio1.wav"/><Relationship Id="rId15" Type="http://schemas.openxmlformats.org/officeDocument/2006/relationships/image" Target="../media/image6.png"/><Relationship Id="rId10" Type="http://schemas.openxmlformats.org/officeDocument/2006/relationships/image" Target="../media/image1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458200" cy="53340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/>
              <a:t>- </a:t>
            </a:r>
            <a:r>
              <a:rPr lang="vi-VN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 định được b</a:t>
            </a:r>
            <a:r>
              <a:rPr lang="en-US" sz="5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vi-VN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cảnh, tình huống, mục đích và đối tượng hướng tới khi thuyết trình về một tác giả văn học. </a:t>
            </a:r>
            <a:endParaRPr lang="en-US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 bày được những thông tin cơ bản về cuộc đời và sáng tác của một tác giả văn học theo hướng tiếp cận riêng của cá nhân hoặc nhóm. </a:t>
            </a:r>
            <a:endParaRPr lang="en-US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 dụng ngôn ngữ thuyết trình phù hợp, kết hợp một số phương tiện phi ngôn ngữ trong cái trình bày giới thiệu. </a:t>
            </a:r>
            <a:endParaRPr lang="en-US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 tổ chức hoạt động thuyết trình cá nhân hoặc tập thể v</a:t>
            </a:r>
            <a:r>
              <a:rPr lang="en-US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vi-VN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một tác giả văn học</a:t>
            </a:r>
            <a:endParaRPr lang="en-US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038600" cy="6238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MỤC TIÊU BÀI HỌC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09BBD9-A206-0BDC-DC57-03A4C9F135B8}"/>
              </a:ext>
            </a:extLst>
          </p:cNvPr>
          <p:cNvSpPr txBox="1"/>
          <p:nvPr/>
        </p:nvSpPr>
        <p:spPr>
          <a:xfrm>
            <a:off x="0" y="228600"/>
            <a:ext cx="9144000" cy="3906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huyển</a:t>
            </a:r>
            <a:r>
              <a:rPr lang="en-US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video….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90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1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 flipH="1">
            <a:off x="-68021" y="135776"/>
            <a:ext cx="587060" cy="45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396220" y="5220114"/>
            <a:ext cx="747781" cy="1071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8F8847-F781-7C24-75B1-5B14547386B0}"/>
              </a:ext>
            </a:extLst>
          </p:cNvPr>
          <p:cNvSpPr txBox="1"/>
          <p:nvPr/>
        </p:nvSpPr>
        <p:spPr>
          <a:xfrm>
            <a:off x="715712" y="215090"/>
            <a:ext cx="86929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 bị phiếu ghi chép để nghe và trao đổi trong buổi thuyết trình</a:t>
            </a:r>
            <a:endParaRPr lang="en-US" sz="2800" b="1" i="1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F68F28E-9521-FC10-DDB7-E1FC9A574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38" y="1169196"/>
            <a:ext cx="8159581" cy="52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uyết trình là gì? Những điều sinh viên cần lưu ý khi thuyết trìn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4" b="14189"/>
          <a:stretch>
            <a:fillRect/>
          </a:stretch>
        </p:blipFill>
        <p:spPr bwMode="auto">
          <a:xfrm>
            <a:off x="152400" y="5714999"/>
            <a:ext cx="5621426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" name="Google Shape;470;p1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1604093">
            <a:off x="4216390" y="2290383"/>
            <a:ext cx="617046" cy="93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405017" y="-853609"/>
            <a:ext cx="1415462" cy="189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465723" y="-888573"/>
            <a:ext cx="1415462" cy="18923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541;p21"/>
          <p:cNvGrpSpPr/>
          <p:nvPr/>
        </p:nvGrpSpPr>
        <p:grpSpPr>
          <a:xfrm>
            <a:off x="3200401" y="3433786"/>
            <a:ext cx="2063657" cy="1976414"/>
            <a:chOff x="4761538" y="2038399"/>
            <a:chExt cx="3668725" cy="2871613"/>
          </a:xfrm>
        </p:grpSpPr>
        <p:sp>
          <p:nvSpPr>
            <p:cNvPr id="16" name="Google Shape;542;p21"/>
            <p:cNvSpPr/>
            <p:nvPr/>
          </p:nvSpPr>
          <p:spPr>
            <a:xfrm>
              <a:off x="5052781" y="2038399"/>
              <a:ext cx="3334428" cy="2871613"/>
            </a:xfrm>
            <a:prstGeom prst="rect">
              <a:avLst/>
            </a:prstGeom>
            <a:solidFill>
              <a:srgbClr val="FED1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7" name="Google Shape;543;p21"/>
            <p:cNvSpPr/>
            <p:nvPr/>
          </p:nvSpPr>
          <p:spPr>
            <a:xfrm>
              <a:off x="4761538" y="2811614"/>
              <a:ext cx="3657601" cy="132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endParaRPr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544;p21"/>
            <p:cNvSpPr/>
            <p:nvPr/>
          </p:nvSpPr>
          <p:spPr>
            <a:xfrm>
              <a:off x="4772662" y="2049552"/>
              <a:ext cx="3657601" cy="286046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2008" y="2887088"/>
            <a:ext cx="2868784" cy="2554545"/>
          </a:xfrm>
          <a:prstGeom prst="rect">
            <a:avLst/>
          </a:prstGeom>
          <a:ln>
            <a:solidFill>
              <a:srgbClr val="CC66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2000" b="1" dirty="0"/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,,,)</a:t>
            </a:r>
          </a:p>
          <a:p>
            <a:pPr indent="47180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477" y="24764"/>
            <a:ext cx="8538207" cy="2862322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endParaRPr lang="vi-VN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7180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(Video clip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71805"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71805" algn="just"/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4058" y="2887087"/>
            <a:ext cx="3639282" cy="3170099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2000" dirty="0"/>
              <a:t>+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71805" algn="just"/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039655"/>
              </p:ext>
            </p:extLst>
          </p:nvPr>
        </p:nvGraphicFramePr>
        <p:xfrm>
          <a:off x="533400" y="904220"/>
          <a:ext cx="8191500" cy="5734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411"/>
                <a:gridCol w="4757483"/>
                <a:gridCol w="843803"/>
                <a:gridCol w="843803"/>
              </a:tblGrid>
              <a:tr h="69805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MẪU 1: PHIẾU ĐÁNH GIÁ PHẦN TRÌNH BÀY CỦA CÁ NHÂN</a:t>
                      </a:r>
                      <a:r>
                        <a:rPr lang="vi-VN" sz="2400" dirty="0" smtClean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934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NỘI DUNG ĐÁNH GIÁ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MỨC ĐỘ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64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ĐẠT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CHƯA ĐẠT 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24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NỘI DUNG NÓI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 hiện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thiệu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về một tác giả văn học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62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 thiệu những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giả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62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thiệu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vi-VN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nổi bật về tác phẩm của tác giả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62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 giá vị trí, đóng góp của tác giả trong nền văn học nước nhà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624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CÁCH TRÌNH BÀY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tin,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62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hỗ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trợ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3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810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2.3/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8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68839" y="1"/>
            <a:ext cx="933976" cy="93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-4287701">
            <a:off x="8103108" y="5723857"/>
            <a:ext cx="941197" cy="966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02132"/>
              </p:ext>
            </p:extLst>
          </p:nvPr>
        </p:nvGraphicFramePr>
        <p:xfrm>
          <a:off x="1524000" y="533400"/>
          <a:ext cx="6700681" cy="5928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7537"/>
                <a:gridCol w="916572"/>
                <a:gridCol w="916572"/>
              </a:tblGrid>
              <a:tr h="49916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MẪU 2: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 ĐÁNH GIÁ </a:t>
                      </a:r>
                      <a:r>
                        <a:rPr lang="vi-VN" sz="20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NGHE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16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ĐÁNH GIÁ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6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 ĐẠT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8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 hiện sự quan tâm với phần trình bày của người thuyết trình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58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 chép được những ý chính trong bài trình bày của người thuyết trình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58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 smtClean="0">
                          <a:effectLst/>
                          <a:latin typeface="+mj-lt"/>
                        </a:rPr>
                        <a:t>Đăt</a:t>
                      </a:r>
                      <a:r>
                        <a:rPr lang="vi-VN" sz="20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vi-VN" sz="2000" dirty="0" smtClean="0">
                          <a:effectLst/>
                          <a:latin typeface="+mj-lt"/>
                        </a:rPr>
                        <a:t>ra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được những câu hỏi hoặc nêu được những nhận xét về bài thuyết trình</a:t>
                      </a:r>
                      <a:endParaRPr lang="en-US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58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Chia sẻ những ý kiến với người nói bằng thái độ đối thoại tôn trọng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32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 tác với người nói trong quá trình nghe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57350" y="2446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2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297018" y="2065294"/>
            <a:ext cx="6199188" cy="1997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LUYỆN TẬP</a:t>
            </a:r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078318" y="2222515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8255031" y="4599002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990756" y="1170002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4222781" y="3662377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6311931" y="4022740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5519768" y="1862152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550893" y="2151077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2927381" y="4599002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477868" y="4670440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8399493" y="1574815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7678768" y="3303602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7391431" y="2078052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7175531" y="1430352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3646518" y="3519502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8615393" y="2151077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6023006" y="1170002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911256" y="1574815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3719543" y="1170002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3286156" y="2511440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96" name="AutoShape 24"/>
          <p:cNvSpPr>
            <a:spLocks noChangeArrowheads="1"/>
          </p:cNvSpPr>
          <p:nvPr/>
        </p:nvSpPr>
        <p:spPr bwMode="auto">
          <a:xfrm>
            <a:off x="6454806" y="3014677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97" name="AutoShape 25"/>
          <p:cNvSpPr>
            <a:spLocks noChangeArrowheads="1"/>
          </p:cNvSpPr>
          <p:nvPr/>
        </p:nvSpPr>
        <p:spPr bwMode="auto">
          <a:xfrm>
            <a:off x="5446743" y="3014677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98" name="AutoShape 26"/>
          <p:cNvSpPr>
            <a:spLocks noChangeArrowheads="1"/>
          </p:cNvSpPr>
          <p:nvPr/>
        </p:nvSpPr>
        <p:spPr bwMode="auto">
          <a:xfrm>
            <a:off x="4367243" y="488634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699" name="AutoShape 27"/>
          <p:cNvSpPr>
            <a:spLocks noChangeArrowheads="1"/>
          </p:cNvSpPr>
          <p:nvPr/>
        </p:nvSpPr>
        <p:spPr bwMode="auto">
          <a:xfrm>
            <a:off x="4078318" y="287021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00" name="AutoShape 28"/>
          <p:cNvSpPr>
            <a:spLocks noChangeArrowheads="1"/>
          </p:cNvSpPr>
          <p:nvPr/>
        </p:nvSpPr>
        <p:spPr bwMode="auto">
          <a:xfrm>
            <a:off x="227043" y="308611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>
            <a:off x="1270031" y="1170002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02" name="AutoShape 30"/>
          <p:cNvSpPr>
            <a:spLocks noChangeArrowheads="1"/>
          </p:cNvSpPr>
          <p:nvPr/>
        </p:nvSpPr>
        <p:spPr bwMode="auto">
          <a:xfrm>
            <a:off x="2638456" y="1503377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03" name="AutoShape 31"/>
          <p:cNvSpPr>
            <a:spLocks noChangeArrowheads="1"/>
          </p:cNvSpPr>
          <p:nvPr/>
        </p:nvSpPr>
        <p:spPr bwMode="auto">
          <a:xfrm>
            <a:off x="4654581" y="1430352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04" name="AutoShape 32"/>
          <p:cNvSpPr>
            <a:spLocks noChangeArrowheads="1"/>
          </p:cNvSpPr>
          <p:nvPr/>
        </p:nvSpPr>
        <p:spPr bwMode="auto">
          <a:xfrm>
            <a:off x="2495581" y="308611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5014943" y="337504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06" name="AutoShape 34"/>
          <p:cNvSpPr>
            <a:spLocks noChangeArrowheads="1"/>
          </p:cNvSpPr>
          <p:nvPr/>
        </p:nvSpPr>
        <p:spPr bwMode="auto">
          <a:xfrm>
            <a:off x="8183593" y="3230577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07" name="AutoShape 35"/>
          <p:cNvSpPr>
            <a:spLocks noChangeArrowheads="1"/>
          </p:cNvSpPr>
          <p:nvPr/>
        </p:nvSpPr>
        <p:spPr bwMode="auto">
          <a:xfrm>
            <a:off x="6886606" y="287021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08" name="AutoShape 36"/>
          <p:cNvSpPr>
            <a:spLocks noChangeArrowheads="1"/>
          </p:cNvSpPr>
          <p:nvPr/>
        </p:nvSpPr>
        <p:spPr bwMode="auto">
          <a:xfrm>
            <a:off x="5375306" y="265431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09" name="AutoShape 37"/>
          <p:cNvSpPr>
            <a:spLocks noChangeArrowheads="1"/>
          </p:cNvSpPr>
          <p:nvPr/>
        </p:nvSpPr>
        <p:spPr bwMode="auto">
          <a:xfrm>
            <a:off x="5591206" y="467044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10" name="AutoShape 38"/>
          <p:cNvSpPr>
            <a:spLocks noChangeArrowheads="1"/>
          </p:cNvSpPr>
          <p:nvPr/>
        </p:nvSpPr>
        <p:spPr bwMode="auto">
          <a:xfrm>
            <a:off x="6454806" y="1503377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11" name="AutoShape 39"/>
          <p:cNvSpPr>
            <a:spLocks noChangeArrowheads="1"/>
          </p:cNvSpPr>
          <p:nvPr/>
        </p:nvSpPr>
        <p:spPr bwMode="auto">
          <a:xfrm>
            <a:off x="7967693" y="2078052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12" name="AutoShape 40"/>
          <p:cNvSpPr>
            <a:spLocks noChangeArrowheads="1"/>
          </p:cNvSpPr>
          <p:nvPr/>
        </p:nvSpPr>
        <p:spPr bwMode="auto">
          <a:xfrm>
            <a:off x="7618443" y="2846402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13" name="AutoShape 41"/>
          <p:cNvSpPr>
            <a:spLocks noChangeArrowheads="1"/>
          </p:cNvSpPr>
          <p:nvPr/>
        </p:nvSpPr>
        <p:spPr bwMode="auto">
          <a:xfrm>
            <a:off x="2854356" y="2582877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14" name="AutoShape 42"/>
          <p:cNvSpPr>
            <a:spLocks noChangeArrowheads="1"/>
          </p:cNvSpPr>
          <p:nvPr/>
        </p:nvSpPr>
        <p:spPr bwMode="auto">
          <a:xfrm>
            <a:off x="695356" y="2078052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15" name="AutoShape 43"/>
          <p:cNvSpPr>
            <a:spLocks noChangeArrowheads="1"/>
          </p:cNvSpPr>
          <p:nvPr/>
        </p:nvSpPr>
        <p:spPr bwMode="auto">
          <a:xfrm>
            <a:off x="7751793" y="1170002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16" name="AutoShape 44"/>
          <p:cNvSpPr>
            <a:spLocks noChangeArrowheads="1"/>
          </p:cNvSpPr>
          <p:nvPr/>
        </p:nvSpPr>
        <p:spPr bwMode="auto">
          <a:xfrm>
            <a:off x="3359181" y="1719277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17" name="AutoShape 45"/>
          <p:cNvSpPr>
            <a:spLocks noChangeArrowheads="1"/>
          </p:cNvSpPr>
          <p:nvPr/>
        </p:nvSpPr>
        <p:spPr bwMode="auto">
          <a:xfrm>
            <a:off x="4727606" y="2151077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18" name="AutoShape 46"/>
          <p:cNvSpPr>
            <a:spLocks noChangeArrowheads="1"/>
          </p:cNvSpPr>
          <p:nvPr/>
        </p:nvSpPr>
        <p:spPr bwMode="auto">
          <a:xfrm>
            <a:off x="6167468" y="229554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19" name="AutoShape 47"/>
          <p:cNvSpPr>
            <a:spLocks noChangeArrowheads="1"/>
          </p:cNvSpPr>
          <p:nvPr/>
        </p:nvSpPr>
        <p:spPr bwMode="auto">
          <a:xfrm>
            <a:off x="7031068" y="423864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20" name="AutoShape 48"/>
          <p:cNvSpPr>
            <a:spLocks noChangeArrowheads="1"/>
          </p:cNvSpPr>
          <p:nvPr/>
        </p:nvSpPr>
        <p:spPr bwMode="auto">
          <a:xfrm>
            <a:off x="3286156" y="4167202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8721" name="AutoShape 49"/>
          <p:cNvSpPr>
            <a:spLocks noChangeArrowheads="1"/>
          </p:cNvSpPr>
          <p:nvPr/>
        </p:nvSpPr>
        <p:spPr bwMode="auto">
          <a:xfrm>
            <a:off x="7607331" y="431166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207307"/>
      </p:ext>
    </p:extLst>
  </p:cSld>
  <p:clrMapOvr>
    <a:masterClrMapping/>
  </p:clrMapOvr>
  <p:transition spd="slow" advTm="16000">
    <p:sndAc>
      <p:stSnd>
        <p:snd r:embed="rId2" name="Langou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694" grpId="0" animBg="1"/>
      <p:bldP spid="28695" grpId="0" animBg="1"/>
      <p:bldP spid="28696" grpId="0" animBg="1"/>
      <p:bldP spid="28697" grpId="0" animBg="1"/>
      <p:bldP spid="28698" grpId="0" animBg="1"/>
      <p:bldP spid="28699" grpId="0" animBg="1"/>
      <p:bldP spid="28700" grpId="0" animBg="1"/>
      <p:bldP spid="28701" grpId="0" animBg="1"/>
      <p:bldP spid="28702" grpId="0" animBg="1"/>
      <p:bldP spid="28703" grpId="0" animBg="1"/>
      <p:bldP spid="28704" grpId="0" animBg="1"/>
      <p:bldP spid="28705" grpId="0" animBg="1"/>
      <p:bldP spid="28706" grpId="0" animBg="1"/>
      <p:bldP spid="28707" grpId="0" animBg="1"/>
      <p:bldP spid="28708" grpId="0" animBg="1"/>
      <p:bldP spid="28709" grpId="0" animBg="1"/>
      <p:bldP spid="28710" grpId="0" animBg="1"/>
      <p:bldP spid="28711" grpId="0" animBg="1"/>
      <p:bldP spid="28712" grpId="0" animBg="1"/>
      <p:bldP spid="28713" grpId="0" animBg="1"/>
      <p:bldP spid="28714" grpId="0" animBg="1"/>
      <p:bldP spid="28715" grpId="0" animBg="1"/>
      <p:bldP spid="28716" grpId="0" animBg="1"/>
      <p:bldP spid="28717" grpId="0" animBg="1"/>
      <p:bldP spid="28718" grpId="0" animBg="1"/>
      <p:bldP spid="28719" grpId="0" animBg="1"/>
      <p:bldP spid="28720" grpId="0" animBg="1"/>
      <p:bldP spid="287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5886480" y="2719378"/>
            <a:ext cx="2971800" cy="3710018"/>
          </a:xfrm>
          <a:prstGeom prst="rect">
            <a:avLst/>
          </a:prstGeom>
          <a:noFill/>
          <a:ln w="38100">
            <a:solidFill>
              <a:srgbClr val="3AC80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500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223838" y="2700328"/>
            <a:ext cx="2919402" cy="380050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/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72198" y="2143116"/>
            <a:ext cx="2643206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2-4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596" y="2143116"/>
            <a:ext cx="2500330" cy="5238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1-3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66809" y="428604"/>
            <a:ext cx="7424791" cy="1015663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  <a:p>
            <a:pPr>
              <a:spcBef>
                <a:spcPct val="50000"/>
              </a:spcBef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Hình thành nhóm theo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; Thời gian thảo luận: 10 phút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719258" y="1571613"/>
            <a:ext cx="3167862" cy="557212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86314" y="1600171"/>
            <a:ext cx="2586066" cy="547704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bacs.vn/resources/uploaded/BAC/Files/Blog/ky-nang/Group%20Creativity%20Techniques/ques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6200"/>
            <a:ext cx="1423965" cy="1352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52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ừ những hình ảnh sau, hãy xây dựng các nội dung thuyết trình tương ứng: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199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3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457200" y="990600"/>
            <a:ext cx="8305800" cy="5715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 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1945: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(1940):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thơ.Kinh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(1942):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(1940-1942):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1958,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1958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(1972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(1978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(1984)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7488" y="228593"/>
            <a:ext cx="2500330" cy="5238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1-3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www.bacs.vn/resources/uploaded/BAC/Files/Blog/ky-nang/Group%20Creativity%20Techniques/ques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6200"/>
            <a:ext cx="142396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4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152400" y="797000"/>
            <a:ext cx="8991600" cy="6029332"/>
          </a:xfrm>
          <a:prstGeom prst="rect">
            <a:avLst/>
          </a:prstGeom>
          <a:noFill/>
          <a:ln w="38100">
            <a:solidFill>
              <a:srgbClr val="3AC80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XX.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1919,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1942,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Nam.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đằm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”, …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”…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43274" y="219068"/>
            <a:ext cx="2643206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2-4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265230"/>
            <a:ext cx="354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lgerian" pitchFamily="82" charset="0"/>
              </a:rPr>
              <a:t>CÂU HỎI </a:t>
            </a: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750011"/>
              </p:ext>
            </p:extLst>
          </p:nvPr>
        </p:nvGraphicFramePr>
        <p:xfrm>
          <a:off x="4738688" y="2371725"/>
          <a:ext cx="8572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9" imgW="114102" imgH="177492" progId="">
                  <p:embed/>
                </p:oleObj>
              </mc:Choice>
              <mc:Fallback>
                <p:oleObj name="Equation" r:id="rId9" imgW="114102" imgH="1774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2371725"/>
                        <a:ext cx="85725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80999" y="1490362"/>
            <a:ext cx="7977747" cy="1569660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628660"/>
            <a:ext cx="97274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1626" y="503559"/>
            <a:ext cx="835880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70281"/>
            <a:ext cx="1022533" cy="1653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70281"/>
            <a:ext cx="1022533" cy="1653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70281"/>
            <a:ext cx="1022533" cy="1653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70281"/>
            <a:ext cx="1022533" cy="1653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70281"/>
            <a:ext cx="1022533" cy="1653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70281"/>
            <a:ext cx="1022534" cy="1653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70281"/>
            <a:ext cx="1022533" cy="1653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70281"/>
            <a:ext cx="1022533" cy="1653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70281"/>
            <a:ext cx="1022533" cy="1653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70281"/>
            <a:ext cx="1022533" cy="1653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609601"/>
            <a:ext cx="812349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7767"/>
            <a:ext cx="1280618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8434946" y="6019800"/>
            <a:ext cx="457200" cy="609600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="" xmlns:a16="http://schemas.microsoft.com/office/drawing/2014/main" id="{6713DCA5-CB42-496F-B1F4-29BBFC6982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883286" y="2930575"/>
            <a:ext cx="2393879" cy="1447461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="" xmlns:a16="http://schemas.microsoft.com/office/drawing/2014/main" id="{6713DCA5-CB42-496F-B1F4-29BBFC6982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554420" y="5410539"/>
            <a:ext cx="2393879" cy="1447461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="" xmlns:a16="http://schemas.microsoft.com/office/drawing/2014/main" id="{6713DCA5-CB42-496F-B1F4-29BBFC6982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873769" y="4465599"/>
            <a:ext cx="2393879" cy="14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32" grpId="0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04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ages.tapchianhdep.net/15-10tai-hinh-nen-powerpoint-dep-nhat-cho-dien-thoa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9143999" cy="670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1905000"/>
            <a:ext cx="457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2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10596375">
            <a:off x="8164864" y="957982"/>
            <a:ext cx="508745" cy="67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30119" y="5840270"/>
            <a:ext cx="506693" cy="76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71560" y="1467715"/>
            <a:ext cx="574393" cy="60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781895" y="5776377"/>
            <a:ext cx="499609" cy="68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 rot="593445">
            <a:off x="5522301" y="607210"/>
            <a:ext cx="520344" cy="11130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58618" y="1651780"/>
            <a:ext cx="7613882" cy="1077218"/>
          </a:xfrm>
          <a:prstGeom prst="rect">
            <a:avLst/>
          </a:prstGeom>
          <a:ln w="28575">
            <a:solidFill>
              <a:srgbClr val="CC660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một tác giả văn học mà em yêu thích.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31;p20"/>
          <p:cNvSpPr/>
          <p:nvPr/>
        </p:nvSpPr>
        <p:spPr>
          <a:xfrm rot="3274">
            <a:off x="-377518" y="239842"/>
            <a:ext cx="451036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</a:t>
            </a:r>
            <a:endParaRPr sz="4400" dirty="0">
              <a:solidFill>
                <a:srgbClr val="1C1C1C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289" y="3852655"/>
            <a:ext cx="5544457" cy="1569660"/>
          </a:xfrm>
          <a:prstGeom prst="rect">
            <a:avLst/>
          </a:prstGeom>
          <a:ln w="28575"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</a:p>
          <a:p>
            <a:pPr indent="457200"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oogle Shape;574;p2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 rot="593445">
            <a:off x="2877807" y="3296137"/>
            <a:ext cx="520344" cy="1113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22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6075" y="0"/>
            <a:ext cx="455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kumimoji="0" lang="en-US" sz="7200" b="1" i="0" u="none" strike="noStrike" kern="120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00164"/>
            <a:ext cx="8763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PHẦN 3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THUYẾT TRÌNH </a:t>
            </a:r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MỘT TÁC GIẢ VĂN HỌC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ua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743197"/>
            <a:ext cx="9105900" cy="5114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6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67438E-6 L -0.00104 -0.02359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7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9;p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7003471" y="2157996"/>
            <a:ext cx="2140528" cy="5053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9;p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5327071" y="5049914"/>
            <a:ext cx="1676400" cy="1808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39" y="4566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vi-VN" sz="3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Mục </a:t>
            </a:r>
            <a:r>
              <a:rPr lang="vi-VN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thuyết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trình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157995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011189"/>
            <a:ext cx="670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/>
            <a:r>
              <a:rPr lang="vi-VN" sz="2800" dirty="0" smtClean="0"/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447800"/>
            <a:ext cx="7086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1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857250" y="3287323"/>
            <a:ext cx="8001000" cy="3396507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73" name="Google Shape;273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14990"/>
            <a:ext cx="9139568" cy="2938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0" y="-71605"/>
            <a:ext cx="7405007" cy="1455239"/>
            <a:chOff x="0" y="-28536"/>
            <a:chExt cx="9580312" cy="971179"/>
          </a:xfrm>
        </p:grpSpPr>
        <p:pic>
          <p:nvPicPr>
            <p:cNvPr id="24" name="Google Shape;183;p4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0" y="-28536"/>
              <a:ext cx="9533466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40834" y="252329"/>
              <a:ext cx="9239478" cy="349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b="1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vi-VN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2800" b="1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800" b="1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2800" b="1" dirty="0" err="1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ách</a:t>
              </a:r>
              <a:r>
                <a:rPr lang="en-US" sz="2800" b="1" dirty="0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tổ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chức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thuyết</a:t>
              </a:r>
              <a:r>
                <a:rPr lang="en-US" sz="28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trình</a:t>
              </a:r>
              <a:endParaRPr lang="en-US" sz="28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5184" y="3585192"/>
            <a:ext cx="57417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 trình 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6"/>
          <p:cNvGrpSpPr/>
          <p:nvPr/>
        </p:nvGrpSpPr>
        <p:grpSpPr>
          <a:xfrm>
            <a:off x="1484358" y="3947963"/>
            <a:ext cx="1670110" cy="2072783"/>
            <a:chOff x="1273150" y="4703773"/>
            <a:chExt cx="1289588" cy="1289588"/>
          </a:xfrm>
        </p:grpSpPr>
        <p:sp>
          <p:nvSpPr>
            <p:cNvPr id="234" name="Google Shape;234;p6"/>
            <p:cNvSpPr/>
            <p:nvPr/>
          </p:nvSpPr>
          <p:spPr>
            <a:xfrm>
              <a:off x="1273150" y="4703773"/>
              <a:ext cx="1289588" cy="1289588"/>
            </a:xfrm>
            <a:prstGeom prst="ellipse">
              <a:avLst/>
            </a:prstGeom>
            <a:solidFill>
              <a:srgbClr val="F75B62"/>
            </a:solidFill>
            <a:ln w="76200" cap="flat" cmpd="sng">
              <a:solidFill>
                <a:srgbClr val="FFCC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 rot="3274">
              <a:off x="1291336" y="5136688"/>
              <a:ext cx="1253216" cy="328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5506996" y="4091256"/>
            <a:ext cx="1804151" cy="2162204"/>
            <a:chOff x="5508606" y="4637683"/>
            <a:chExt cx="1289588" cy="1289588"/>
          </a:xfrm>
        </p:grpSpPr>
        <p:sp>
          <p:nvSpPr>
            <p:cNvPr id="237" name="Google Shape;237;p6"/>
            <p:cNvSpPr/>
            <p:nvPr/>
          </p:nvSpPr>
          <p:spPr>
            <a:xfrm>
              <a:off x="5508606" y="4637683"/>
              <a:ext cx="1289588" cy="1289588"/>
            </a:xfrm>
            <a:prstGeom prst="ellipse">
              <a:avLst/>
            </a:prstGeom>
            <a:solidFill>
              <a:srgbClr val="FFC000"/>
            </a:solidFill>
            <a:ln w="76200" cap="flat" cmpd="sng">
              <a:solidFill>
                <a:srgbClr val="FEE5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 rot="3274">
              <a:off x="5551880" y="4825595"/>
              <a:ext cx="1217600" cy="826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Trao đổi và đánh giá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2" name="Google Shape;242;p6"/>
          <p:cNvGrpSpPr/>
          <p:nvPr/>
        </p:nvGrpSpPr>
        <p:grpSpPr>
          <a:xfrm>
            <a:off x="3574546" y="1826081"/>
            <a:ext cx="1584561" cy="2057635"/>
            <a:chOff x="3509760" y="2449286"/>
            <a:chExt cx="1294653" cy="1289588"/>
          </a:xfrm>
        </p:grpSpPr>
        <p:sp>
          <p:nvSpPr>
            <p:cNvPr id="243" name="Google Shape;243;p6"/>
            <p:cNvSpPr/>
            <p:nvPr/>
          </p:nvSpPr>
          <p:spPr>
            <a:xfrm>
              <a:off x="3514825" y="2449286"/>
              <a:ext cx="1289588" cy="1289588"/>
            </a:xfrm>
            <a:prstGeom prst="ellipse">
              <a:avLst/>
            </a:prstGeom>
            <a:solidFill>
              <a:srgbClr val="7030A0"/>
            </a:solidFill>
            <a:ln w="76200" cap="flat" cmpd="sng">
              <a:solidFill>
                <a:srgbClr val="CC99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 rot="3274">
              <a:off x="3509760" y="2782499"/>
              <a:ext cx="1294446" cy="597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rình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1" name="Google Shape;251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8069979">
            <a:off x="2563505" y="3687823"/>
            <a:ext cx="1527801" cy="21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2730021" flipH="1">
            <a:off x="4743095" y="3777160"/>
            <a:ext cx="1527802" cy="21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67190" y="588579"/>
            <a:ext cx="763119" cy="985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0C3293-9949-E139-BCC2-566FCECF82C5}"/>
              </a:ext>
            </a:extLst>
          </p:cNvPr>
          <p:cNvSpPr txBox="1"/>
          <p:nvPr/>
        </p:nvSpPr>
        <p:spPr>
          <a:xfrm>
            <a:off x="1600203" y="481264"/>
            <a:ext cx="6075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thức thuyết trình về một tác giả văn học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0"/>
          <p:cNvPicPr preferRelativeResize="0"/>
          <p:nvPr/>
        </p:nvPicPr>
        <p:blipFill rotWithShape="1">
          <a:blip r:embed="rId3"/>
          <a:srcRect r="-789"/>
          <a:stretch>
            <a:fillRect/>
          </a:stretch>
        </p:blipFill>
        <p:spPr>
          <a:xfrm>
            <a:off x="8430679" y="-995407"/>
            <a:ext cx="1426643" cy="189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0"/>
          <p:cNvPicPr preferRelativeResize="0"/>
          <p:nvPr/>
        </p:nvPicPr>
        <p:blipFill rotWithShape="1">
          <a:blip r:embed="rId3"/>
          <a:srcRect r="-789"/>
          <a:stretch>
            <a:fillRect/>
          </a:stretch>
        </p:blipFill>
        <p:spPr>
          <a:xfrm>
            <a:off x="-594078" y="-824145"/>
            <a:ext cx="1426643" cy="18912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10"/>
          <p:cNvGrpSpPr/>
          <p:nvPr/>
        </p:nvGrpSpPr>
        <p:grpSpPr>
          <a:xfrm>
            <a:off x="3275910" y="121503"/>
            <a:ext cx="3658411" cy="1631097"/>
            <a:chOff x="4876637" y="1888760"/>
            <a:chExt cx="2432438" cy="3311435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339" name="Google Shape;339;p10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4877096" y="1888760"/>
              <a:ext cx="2431899" cy="331143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41" name="Google Shape;341;p10"/>
            <p:cNvSpPr/>
            <p:nvPr/>
          </p:nvSpPr>
          <p:spPr>
            <a:xfrm rot="3274">
              <a:off x="4876637" y="2419125"/>
              <a:ext cx="2432438" cy="173307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800" b="1" dirty="0" smtClean="0">
                  <a:solidFill>
                    <a:srgbClr val="69050A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2.1/</a:t>
              </a:r>
              <a:r>
                <a:rPr lang="en-US" sz="4800" b="1" dirty="0" err="1" smtClean="0">
                  <a:solidFill>
                    <a:srgbClr val="69050A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Chuẩn</a:t>
              </a:r>
              <a:r>
                <a:rPr lang="en-US" sz="4800" b="1" dirty="0" smtClean="0">
                  <a:solidFill>
                    <a:srgbClr val="69050A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r>
                <a:rPr lang="en-US" sz="4800" b="1" dirty="0" err="1" smtClean="0">
                  <a:solidFill>
                    <a:srgbClr val="69050A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bị</a:t>
              </a:r>
              <a:r>
                <a:rPr lang="en-US" sz="4800" b="1" dirty="0" smtClean="0">
                  <a:solidFill>
                    <a:srgbClr val="69050A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endParaRPr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52599" y="1929602"/>
            <a:ext cx="5182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242" y="2987813"/>
            <a:ext cx="3690758" cy="2985433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662" y="3031537"/>
            <a:ext cx="4190738" cy="298543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vi-VN" sz="28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cương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endParaRPr lang="en-US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25371" y="2366518"/>
            <a:ext cx="1900265" cy="616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04266" y="2366518"/>
            <a:ext cx="2002267" cy="609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7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0"/>
          <p:cNvPicPr preferRelativeResize="0"/>
          <p:nvPr/>
        </p:nvPicPr>
        <p:blipFill rotWithShape="1">
          <a:blip r:embed="rId3"/>
          <a:srcRect r="-789"/>
          <a:stretch>
            <a:fillRect/>
          </a:stretch>
        </p:blipFill>
        <p:spPr>
          <a:xfrm>
            <a:off x="8430679" y="-995407"/>
            <a:ext cx="1426643" cy="189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Một đơn vị bộ đội chuẩn bị đủ gạo cho 750 người ăn trong 40 ngày - H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019799"/>
            <a:ext cx="9144001" cy="53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711" y="174482"/>
            <a:ext cx="5862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711" y="759257"/>
            <a:ext cx="8600688" cy="5270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vi-VN" sz="28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</a:t>
            </a:r>
          </a:p>
        </p:txBody>
      </p:sp>
    </p:spTree>
    <p:extLst>
      <p:ext uri="{BB962C8B-B14F-4D97-AF65-F5344CB8AC3E}">
        <p14:creationId xmlns:p14="http://schemas.microsoft.com/office/powerpoint/2010/main" val="35526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 rot="3274">
            <a:off x="17884" y="112617"/>
            <a:ext cx="85927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 thuyết trình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4" name="Google Shape;374;p1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52734" y="4343400"/>
            <a:ext cx="495864" cy="62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9283" y="4792270"/>
            <a:ext cx="842766" cy="206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7677" y="5402884"/>
            <a:ext cx="680267" cy="14551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407657" y="979716"/>
            <a:ext cx="7630179" cy="563231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AutoNum type="alphaL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/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L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ơn</a:t>
            </a: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sinh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376;p1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96499" y="5403533"/>
            <a:ext cx="680267" cy="1455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0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1433</Words>
  <Application>Microsoft Office PowerPoint</Application>
  <PresentationFormat>On-screen Show (4:3)</PresentationFormat>
  <Paragraphs>155</Paragraphs>
  <Slides>22</Slides>
  <Notes>11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cp:lastModifiedBy>Windows User</cp:lastModifiedBy>
  <cp:revision>29</cp:revision>
  <dcterms:created xsi:type="dcterms:W3CDTF">2022-08-21T00:05:39Z</dcterms:created>
  <dcterms:modified xsi:type="dcterms:W3CDTF">2023-08-17T18:31:37Z</dcterms:modified>
</cp:coreProperties>
</file>