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1"/>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73" r:id="rId15"/>
    <p:sldId id="272" r:id="rId16"/>
    <p:sldId id="270" r:id="rId17"/>
    <p:sldId id="271" r:id="rId18"/>
    <p:sldId id="269" r:id="rId19"/>
    <p:sldId id="29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0884" autoAdjust="0"/>
  </p:normalViewPr>
  <p:slideViewPr>
    <p:cSldViewPr showGuides="1">
      <p:cViewPr varScale="1">
        <p:scale>
          <a:sx n="66" d="100"/>
          <a:sy n="66" d="100"/>
        </p:scale>
        <p:origin x="804" y="-3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FD19E-FA48-4ED4-9213-4D017420FBBD}"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BD476-F816-4D16-91A9-E0F91D1B5DE3}" type="slidenum">
              <a:rPr lang="en-US" smtClean="0"/>
              <a:t>‹#›</a:t>
            </a:fld>
            <a:endParaRPr lang="en-US"/>
          </a:p>
        </p:txBody>
      </p:sp>
    </p:spTree>
    <p:extLst>
      <p:ext uri="{BB962C8B-B14F-4D97-AF65-F5344CB8AC3E}">
        <p14:creationId xmlns:p14="http://schemas.microsoft.com/office/powerpoint/2010/main" val="399493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629881C-94E0-4362-A10B-0A641F54B76E}" type="slidenum">
              <a:rPr lang="zh-CN" altLang="en-US" smtClean="0"/>
              <a:t>19</a:t>
            </a:fld>
            <a:endParaRPr lang="zh-CN" altLang="en-US"/>
          </a:p>
        </p:txBody>
      </p:sp>
    </p:spTree>
    <p:extLst>
      <p:ext uri="{BB962C8B-B14F-4D97-AF65-F5344CB8AC3E}">
        <p14:creationId xmlns:p14="http://schemas.microsoft.com/office/powerpoint/2010/main" val="279124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184795"/>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8/15/2023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8608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86553"/>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4B4F7E8-B505-478F-B878-B5AC439D4C9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3" name="组合 2">
            <a:extLst>
              <a:ext uri="{FF2B5EF4-FFF2-40B4-BE49-F238E27FC236}">
                <a16:creationId xmlns:a16="http://schemas.microsoft.com/office/drawing/2014/main" id="{1F751334-9570-49D6-9923-F89126B4A769}"/>
              </a:ext>
            </a:extLst>
          </p:cNvPr>
          <p:cNvGrpSpPr/>
          <p:nvPr/>
        </p:nvGrpSpPr>
        <p:grpSpPr>
          <a:xfrm>
            <a:off x="-46154" y="0"/>
            <a:ext cx="12238152" cy="6857999"/>
            <a:chOff x="-46154" y="0"/>
            <a:chExt cx="12238152" cy="6857999"/>
          </a:xfrm>
        </p:grpSpPr>
        <p:sp>
          <p:nvSpPr>
            <p:cNvPr id="4" name="矩形 3">
              <a:extLst>
                <a:ext uri="{FF2B5EF4-FFF2-40B4-BE49-F238E27FC236}">
                  <a16:creationId xmlns:a16="http://schemas.microsoft.com/office/drawing/2014/main" id="{D670C281-D903-4157-BB15-2B8FCB97FA1E}"/>
                </a:ext>
              </a:extLst>
            </p:cNvPr>
            <p:cNvSpPr/>
            <p:nvPr/>
          </p:nvSpPr>
          <p:spPr>
            <a:xfrm>
              <a:off x="333270" y="575985"/>
              <a:ext cx="11525459" cy="590520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a:p>
              <a:pPr algn="ctr"/>
              <a:endParaRPr lang="zh-CN" altLang="en-US"/>
            </a:p>
          </p:txBody>
        </p:sp>
        <p:pic>
          <p:nvPicPr>
            <p:cNvPr id="5" name="图片 4">
              <a:extLst>
                <a:ext uri="{FF2B5EF4-FFF2-40B4-BE49-F238E27FC236}">
                  <a16:creationId xmlns:a16="http://schemas.microsoft.com/office/drawing/2014/main" id="{814BC0F2-2D2E-49EC-8A85-C28E643A6AA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95" t="102" r="-361" b="90161"/>
            <a:stretch/>
          </p:blipFill>
          <p:spPr>
            <a:xfrm flipH="1">
              <a:off x="-46154" y="0"/>
              <a:ext cx="1563455" cy="1216977"/>
            </a:xfrm>
            <a:prstGeom prst="rect">
              <a:avLst/>
            </a:prstGeom>
          </p:spPr>
        </p:pic>
        <p:sp>
          <p:nvSpPr>
            <p:cNvPr id="6" name="Rectangle 4">
              <a:extLst>
                <a:ext uri="{FF2B5EF4-FFF2-40B4-BE49-F238E27FC236}">
                  <a16:creationId xmlns:a16="http://schemas.microsoft.com/office/drawing/2014/main" id="{10A8F4F5-83CA-4DFF-9FC0-BAA7792DC11D}"/>
                </a:ext>
              </a:extLst>
            </p:cNvPr>
            <p:cNvSpPr/>
            <p:nvPr/>
          </p:nvSpPr>
          <p:spPr>
            <a:xfrm>
              <a:off x="3017419" y="223162"/>
              <a:ext cx="6157162" cy="705645"/>
            </a:xfrm>
            <a:prstGeom prst="rect">
              <a:avLst/>
            </a:prstGeom>
            <a:solidFill>
              <a:srgbClr val="486553"/>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印品丫丫体-D版" panose="02010601030101010101" pitchFamily="2" charset="-122"/>
                <a:ea typeface="印品丫丫体-D版" panose="02010601030101010101" pitchFamily="2" charset="-122"/>
              </a:endParaRPr>
            </a:p>
          </p:txBody>
        </p:sp>
        <p:sp>
          <p:nvSpPr>
            <p:cNvPr id="8" name="任意多边形: 形状 59">
              <a:extLst>
                <a:ext uri="{FF2B5EF4-FFF2-40B4-BE49-F238E27FC236}">
                  <a16:creationId xmlns:a16="http://schemas.microsoft.com/office/drawing/2014/main" id="{F08B5F1D-0013-44D4-BAB0-F36885169255}"/>
                </a:ext>
              </a:extLst>
            </p:cNvPr>
            <p:cNvSpPr>
              <a:spLocks/>
            </p:cNvSpPr>
            <p:nvPr/>
          </p:nvSpPr>
          <p:spPr bwMode="auto">
            <a:xfrm>
              <a:off x="9269330" y="366160"/>
              <a:ext cx="602795" cy="315933"/>
            </a:xfrm>
            <a:custGeom>
              <a:avLst/>
              <a:gdLst>
                <a:gd name="connsiteX0" fmla="*/ 268146 w 975378"/>
                <a:gd name="connsiteY0" fmla="*/ 181807 h 511209"/>
                <a:gd name="connsiteX1" fmla="*/ 350016 w 975378"/>
                <a:gd name="connsiteY1" fmla="*/ 214065 h 511209"/>
                <a:gd name="connsiteX2" fmla="*/ 425422 w 975378"/>
                <a:gd name="connsiteY2" fmla="*/ 220516 h 511209"/>
                <a:gd name="connsiteX3" fmla="*/ 490056 w 975378"/>
                <a:gd name="connsiteY3" fmla="*/ 250624 h 511209"/>
                <a:gd name="connsiteX4" fmla="*/ 418959 w 975378"/>
                <a:gd name="connsiteY4" fmla="*/ 343096 h 511209"/>
                <a:gd name="connsiteX5" fmla="*/ 418959 w 975378"/>
                <a:gd name="connsiteY5" fmla="*/ 317289 h 511209"/>
                <a:gd name="connsiteX6" fmla="*/ 421113 w 975378"/>
                <a:gd name="connsiteY6" fmla="*/ 310838 h 511209"/>
                <a:gd name="connsiteX7" fmla="*/ 410341 w 975378"/>
                <a:gd name="connsiteY7" fmla="*/ 381805 h 511209"/>
                <a:gd name="connsiteX8" fmla="*/ 492211 w 975378"/>
                <a:gd name="connsiteY8" fmla="*/ 454922 h 511209"/>
                <a:gd name="connsiteX9" fmla="*/ 714121 w 975378"/>
                <a:gd name="connsiteY9" fmla="*/ 459223 h 511209"/>
                <a:gd name="connsiteX10" fmla="*/ 795990 w 975378"/>
                <a:gd name="connsiteY10" fmla="*/ 390407 h 511209"/>
                <a:gd name="connsiteX11" fmla="*/ 869242 w 975378"/>
                <a:gd name="connsiteY11" fmla="*/ 364601 h 511209"/>
                <a:gd name="connsiteX12" fmla="*/ 916640 w 975378"/>
                <a:gd name="connsiteY12" fmla="*/ 373203 h 511209"/>
                <a:gd name="connsiteX13" fmla="*/ 811071 w 975378"/>
                <a:gd name="connsiteY13" fmla="*/ 401159 h 511209"/>
                <a:gd name="connsiteX14" fmla="*/ 709812 w 975378"/>
                <a:gd name="connsiteY14" fmla="*/ 487180 h 511209"/>
                <a:gd name="connsiteX15" fmla="*/ 365097 w 975378"/>
                <a:gd name="connsiteY15" fmla="*/ 420514 h 511209"/>
                <a:gd name="connsiteX16" fmla="*/ 313390 w 975378"/>
                <a:gd name="connsiteY16" fmla="*/ 325891 h 511209"/>
                <a:gd name="connsiteX17" fmla="*/ 283228 w 975378"/>
                <a:gd name="connsiteY17" fmla="*/ 276430 h 511209"/>
                <a:gd name="connsiteX18" fmla="*/ 248756 w 975378"/>
                <a:gd name="connsiteY18" fmla="*/ 257075 h 511209"/>
                <a:gd name="connsiteX19" fmla="*/ 233675 w 975378"/>
                <a:gd name="connsiteY19" fmla="*/ 269978 h 511209"/>
                <a:gd name="connsiteX20" fmla="*/ 270301 w 975378"/>
                <a:gd name="connsiteY20" fmla="*/ 278580 h 511209"/>
                <a:gd name="connsiteX21" fmla="*/ 272455 w 975378"/>
                <a:gd name="connsiteY21" fmla="*/ 289333 h 511209"/>
                <a:gd name="connsiteX22" fmla="*/ 227212 w 975378"/>
                <a:gd name="connsiteY22" fmla="*/ 310838 h 511209"/>
                <a:gd name="connsiteX23" fmla="*/ 209976 w 975378"/>
                <a:gd name="connsiteY23" fmla="*/ 209764 h 511209"/>
                <a:gd name="connsiteX24" fmla="*/ 268146 w 975378"/>
                <a:gd name="connsiteY24" fmla="*/ 181807 h 511209"/>
                <a:gd name="connsiteX25" fmla="*/ 704318 w 975378"/>
                <a:gd name="connsiteY25" fmla="*/ 166112 h 511209"/>
                <a:gd name="connsiteX26" fmla="*/ 772807 w 975378"/>
                <a:gd name="connsiteY26" fmla="*/ 171236 h 511209"/>
                <a:gd name="connsiteX27" fmla="*/ 805132 w 975378"/>
                <a:gd name="connsiteY27" fmla="*/ 199096 h 511209"/>
                <a:gd name="connsiteX28" fmla="*/ 876248 w 975378"/>
                <a:gd name="connsiteY28" fmla="*/ 233386 h 511209"/>
                <a:gd name="connsiteX29" fmla="*/ 830992 w 975378"/>
                <a:gd name="connsiteY29" fmla="*/ 323398 h 511209"/>
                <a:gd name="connsiteX30" fmla="*/ 809442 w 975378"/>
                <a:gd name="connsiteY30" fmla="*/ 321255 h 511209"/>
                <a:gd name="connsiteX31" fmla="*/ 790047 w 975378"/>
                <a:gd name="connsiteY31" fmla="*/ 269819 h 511209"/>
                <a:gd name="connsiteX32" fmla="*/ 787892 w 975378"/>
                <a:gd name="connsiteY32" fmla="*/ 261247 h 511209"/>
                <a:gd name="connsiteX33" fmla="*/ 772807 w 975378"/>
                <a:gd name="connsiteY33" fmla="*/ 310539 h 511209"/>
                <a:gd name="connsiteX34" fmla="*/ 880558 w 975378"/>
                <a:gd name="connsiteY34" fmla="*/ 314825 h 511209"/>
                <a:gd name="connsiteX35" fmla="*/ 975378 w 975378"/>
                <a:gd name="connsiteY35" fmla="*/ 374833 h 511209"/>
                <a:gd name="connsiteX36" fmla="*/ 899953 w 975378"/>
                <a:gd name="connsiteY36" fmla="*/ 353401 h 511209"/>
                <a:gd name="connsiteX37" fmla="*/ 779272 w 975378"/>
                <a:gd name="connsiteY37" fmla="*/ 376976 h 511209"/>
                <a:gd name="connsiteX38" fmla="*/ 649971 w 975378"/>
                <a:gd name="connsiteY38" fmla="*/ 454128 h 511209"/>
                <a:gd name="connsiteX39" fmla="*/ 537910 w 975378"/>
                <a:gd name="connsiteY39" fmla="*/ 372690 h 511209"/>
                <a:gd name="connsiteX40" fmla="*/ 552995 w 975378"/>
                <a:gd name="connsiteY40" fmla="*/ 349115 h 511209"/>
                <a:gd name="connsiteX41" fmla="*/ 563770 w 975378"/>
                <a:gd name="connsiteY41" fmla="*/ 346972 h 511209"/>
                <a:gd name="connsiteX42" fmla="*/ 667211 w 975378"/>
                <a:gd name="connsiteY42" fmla="*/ 424125 h 511209"/>
                <a:gd name="connsiteX43" fmla="*/ 712466 w 975378"/>
                <a:gd name="connsiteY43" fmla="*/ 353401 h 511209"/>
                <a:gd name="connsiteX44" fmla="*/ 686606 w 975378"/>
                <a:gd name="connsiteY44" fmla="*/ 280535 h 511209"/>
                <a:gd name="connsiteX45" fmla="*/ 684451 w 975378"/>
                <a:gd name="connsiteY45" fmla="*/ 211955 h 511209"/>
                <a:gd name="connsiteX46" fmla="*/ 686606 w 975378"/>
                <a:gd name="connsiteY46" fmla="*/ 166949 h 511209"/>
                <a:gd name="connsiteX47" fmla="*/ 704318 w 975378"/>
                <a:gd name="connsiteY47" fmla="*/ 166112 h 511209"/>
                <a:gd name="connsiteX48" fmla="*/ 301081 w 975378"/>
                <a:gd name="connsiteY48" fmla="*/ 269 h 511209"/>
                <a:gd name="connsiteX49" fmla="*/ 385057 w 975378"/>
                <a:gd name="connsiteY49" fmla="*/ 32535 h 511209"/>
                <a:gd name="connsiteX50" fmla="*/ 473338 w 975378"/>
                <a:gd name="connsiteY50" fmla="*/ 49743 h 511209"/>
                <a:gd name="connsiteX51" fmla="*/ 432427 w 975378"/>
                <a:gd name="connsiteY51" fmla="*/ 172352 h 511209"/>
                <a:gd name="connsiteX52" fmla="*/ 369984 w 975378"/>
                <a:gd name="connsiteY52" fmla="*/ 142237 h 511209"/>
                <a:gd name="connsiteX53" fmla="*/ 410895 w 975378"/>
                <a:gd name="connsiteY53" fmla="*/ 137935 h 511209"/>
                <a:gd name="connsiteX54" fmla="*/ 410895 w 975378"/>
                <a:gd name="connsiteY54" fmla="*/ 140086 h 511209"/>
                <a:gd name="connsiteX55" fmla="*/ 419508 w 975378"/>
                <a:gd name="connsiteY55" fmla="*/ 127180 h 511209"/>
                <a:gd name="connsiteX56" fmla="*/ 402282 w 975378"/>
                <a:gd name="connsiteY56" fmla="*/ 101368 h 511209"/>
                <a:gd name="connsiteX57" fmla="*/ 378597 w 975378"/>
                <a:gd name="connsiteY57" fmla="*/ 174503 h 511209"/>
                <a:gd name="connsiteX58" fmla="*/ 568080 w 975378"/>
                <a:gd name="connsiteY58" fmla="*/ 129331 h 511209"/>
                <a:gd name="connsiteX59" fmla="*/ 615450 w 975378"/>
                <a:gd name="connsiteY59" fmla="*/ 178805 h 511209"/>
                <a:gd name="connsiteX60" fmla="*/ 664974 w 975378"/>
                <a:gd name="connsiteY60" fmla="*/ 198164 h 511209"/>
                <a:gd name="connsiteX61" fmla="*/ 673587 w 975378"/>
                <a:gd name="connsiteY61" fmla="*/ 284205 h 511209"/>
                <a:gd name="connsiteX62" fmla="*/ 699426 w 975378"/>
                <a:gd name="connsiteY62" fmla="*/ 314320 h 511209"/>
                <a:gd name="connsiteX63" fmla="*/ 699426 w 975378"/>
                <a:gd name="connsiteY63" fmla="*/ 348736 h 511209"/>
                <a:gd name="connsiteX64" fmla="*/ 585305 w 975378"/>
                <a:gd name="connsiteY64" fmla="*/ 337981 h 511209"/>
                <a:gd name="connsiteX65" fmla="*/ 602531 w 975378"/>
                <a:gd name="connsiteY65" fmla="*/ 333679 h 511209"/>
                <a:gd name="connsiteX66" fmla="*/ 615450 w 975378"/>
                <a:gd name="connsiteY66" fmla="*/ 346585 h 511209"/>
                <a:gd name="connsiteX67" fmla="*/ 613297 w 975378"/>
                <a:gd name="connsiteY67" fmla="*/ 376699 h 511209"/>
                <a:gd name="connsiteX68" fmla="*/ 535781 w 975378"/>
                <a:gd name="connsiteY68" fmla="*/ 353038 h 511209"/>
                <a:gd name="connsiteX69" fmla="*/ 529322 w 975378"/>
                <a:gd name="connsiteY69" fmla="*/ 408965 h 511209"/>
                <a:gd name="connsiteX70" fmla="*/ 576692 w 975378"/>
                <a:gd name="connsiteY70" fmla="*/ 456288 h 511209"/>
                <a:gd name="connsiteX71" fmla="*/ 714498 w 975378"/>
                <a:gd name="connsiteY71" fmla="*/ 432626 h 511209"/>
                <a:gd name="connsiteX72" fmla="*/ 776941 w 975378"/>
                <a:gd name="connsiteY72" fmla="*/ 391757 h 511209"/>
                <a:gd name="connsiteX73" fmla="*/ 576692 w 975378"/>
                <a:gd name="connsiteY73" fmla="*/ 475647 h 511209"/>
                <a:gd name="connsiteX74" fmla="*/ 471185 w 975378"/>
                <a:gd name="connsiteY74" fmla="*/ 428324 h 511209"/>
                <a:gd name="connsiteX75" fmla="*/ 419508 w 975378"/>
                <a:gd name="connsiteY75" fmla="*/ 376699 h 511209"/>
                <a:gd name="connsiteX76" fmla="*/ 413048 w 975378"/>
                <a:gd name="connsiteY76" fmla="*/ 350887 h 511209"/>
                <a:gd name="connsiteX77" fmla="*/ 512096 w 975378"/>
                <a:gd name="connsiteY77" fmla="*/ 282054 h 511209"/>
                <a:gd name="connsiteX78" fmla="*/ 505636 w 975378"/>
                <a:gd name="connsiteY78" fmla="*/ 251940 h 511209"/>
                <a:gd name="connsiteX79" fmla="*/ 438887 w 975378"/>
                <a:gd name="connsiteY79" fmla="*/ 215372 h 511209"/>
                <a:gd name="connsiteX80" fmla="*/ 352758 w 975378"/>
                <a:gd name="connsiteY80" fmla="*/ 193862 h 511209"/>
                <a:gd name="connsiteX81" fmla="*/ 279549 w 975378"/>
                <a:gd name="connsiteY81" fmla="*/ 165898 h 511209"/>
                <a:gd name="connsiteX82" fmla="*/ 189114 w 975378"/>
                <a:gd name="connsiteY82" fmla="*/ 234731 h 511209"/>
                <a:gd name="connsiteX83" fmla="*/ 210646 w 975378"/>
                <a:gd name="connsiteY83" fmla="*/ 322924 h 511209"/>
                <a:gd name="connsiteX84" fmla="*/ 154663 w 975378"/>
                <a:gd name="connsiteY84" fmla="*/ 260544 h 511209"/>
                <a:gd name="connsiteX85" fmla="*/ 120211 w 975378"/>
                <a:gd name="connsiteY85" fmla="*/ 294960 h 511209"/>
                <a:gd name="connsiteX86" fmla="*/ 128824 w 975378"/>
                <a:gd name="connsiteY86" fmla="*/ 314320 h 511209"/>
                <a:gd name="connsiteX87" fmla="*/ 141743 w 975378"/>
                <a:gd name="connsiteY87" fmla="*/ 318622 h 511209"/>
                <a:gd name="connsiteX88" fmla="*/ 165429 w 975378"/>
                <a:gd name="connsiteY88" fmla="*/ 275601 h 511209"/>
                <a:gd name="connsiteX89" fmla="*/ 167582 w 975378"/>
                <a:gd name="connsiteY89" fmla="*/ 355189 h 511209"/>
                <a:gd name="connsiteX90" fmla="*/ 81454 w 975378"/>
                <a:gd name="connsiteY90" fmla="*/ 368095 h 511209"/>
                <a:gd name="connsiteX91" fmla="*/ 6091 w 975378"/>
                <a:gd name="connsiteY91" fmla="*/ 310018 h 511209"/>
                <a:gd name="connsiteX92" fmla="*/ 1785 w 975378"/>
                <a:gd name="connsiteY92" fmla="*/ 254091 h 511209"/>
                <a:gd name="connsiteX93" fmla="*/ 14704 w 975378"/>
                <a:gd name="connsiteY93" fmla="*/ 234731 h 511209"/>
                <a:gd name="connsiteX94" fmla="*/ 16857 w 975378"/>
                <a:gd name="connsiteY94" fmla="*/ 215372 h 511209"/>
                <a:gd name="connsiteX95" fmla="*/ 62075 w 975378"/>
                <a:gd name="connsiteY95" fmla="*/ 146539 h 511209"/>
                <a:gd name="connsiteX96" fmla="*/ 167582 w 975378"/>
                <a:gd name="connsiteY96" fmla="*/ 189560 h 511209"/>
                <a:gd name="connsiteX97" fmla="*/ 197727 w 975378"/>
                <a:gd name="connsiteY97" fmla="*/ 168050 h 511209"/>
                <a:gd name="connsiteX98" fmla="*/ 174042 w 975378"/>
                <a:gd name="connsiteY98" fmla="*/ 105670 h 511209"/>
                <a:gd name="connsiteX99" fmla="*/ 139590 w 975378"/>
                <a:gd name="connsiteY99" fmla="*/ 114274 h 511209"/>
                <a:gd name="connsiteX100" fmla="*/ 141743 w 975378"/>
                <a:gd name="connsiteY100" fmla="*/ 142237 h 511209"/>
                <a:gd name="connsiteX101" fmla="*/ 189114 w 975378"/>
                <a:gd name="connsiteY101" fmla="*/ 146539 h 511209"/>
                <a:gd name="connsiteX102" fmla="*/ 113752 w 975378"/>
                <a:gd name="connsiteY102" fmla="*/ 58347 h 511209"/>
                <a:gd name="connsiteX103" fmla="*/ 253711 w 975378"/>
                <a:gd name="connsiteY103" fmla="*/ 34686 h 511209"/>
                <a:gd name="connsiteX104" fmla="*/ 301081 w 975378"/>
                <a:gd name="connsiteY104" fmla="*/ 269 h 5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75378" h="511209">
                  <a:moveTo>
                    <a:pt x="268146" y="181807"/>
                  </a:moveTo>
                  <a:cubicBezTo>
                    <a:pt x="304772" y="177506"/>
                    <a:pt x="328471" y="201162"/>
                    <a:pt x="350016" y="214065"/>
                  </a:cubicBezTo>
                  <a:cubicBezTo>
                    <a:pt x="360788" y="205463"/>
                    <a:pt x="406032" y="196861"/>
                    <a:pt x="425422" y="220516"/>
                  </a:cubicBezTo>
                  <a:cubicBezTo>
                    <a:pt x="442658" y="244172"/>
                    <a:pt x="464203" y="211914"/>
                    <a:pt x="490056" y="250624"/>
                  </a:cubicBezTo>
                  <a:cubicBezTo>
                    <a:pt x="530991" y="310838"/>
                    <a:pt x="444813" y="399009"/>
                    <a:pt x="418959" y="343096"/>
                  </a:cubicBezTo>
                  <a:cubicBezTo>
                    <a:pt x="414650" y="334493"/>
                    <a:pt x="418959" y="317289"/>
                    <a:pt x="418959" y="317289"/>
                  </a:cubicBezTo>
                  <a:cubicBezTo>
                    <a:pt x="418959" y="317289"/>
                    <a:pt x="421113" y="312988"/>
                    <a:pt x="421113" y="310838"/>
                  </a:cubicBezTo>
                  <a:cubicBezTo>
                    <a:pt x="401723" y="325891"/>
                    <a:pt x="397414" y="353848"/>
                    <a:pt x="410341" y="381805"/>
                  </a:cubicBezTo>
                  <a:cubicBezTo>
                    <a:pt x="425422" y="414062"/>
                    <a:pt x="462048" y="435568"/>
                    <a:pt x="492211" y="454922"/>
                  </a:cubicBezTo>
                  <a:cubicBezTo>
                    <a:pt x="574080" y="506534"/>
                    <a:pt x="647332" y="500083"/>
                    <a:pt x="714121" y="459223"/>
                  </a:cubicBezTo>
                  <a:cubicBezTo>
                    <a:pt x="742129" y="444170"/>
                    <a:pt x="776600" y="405460"/>
                    <a:pt x="795990" y="390407"/>
                  </a:cubicBezTo>
                  <a:cubicBezTo>
                    <a:pt x="813226" y="373203"/>
                    <a:pt x="839080" y="364601"/>
                    <a:pt x="869242" y="364601"/>
                  </a:cubicBezTo>
                  <a:cubicBezTo>
                    <a:pt x="869242" y="364601"/>
                    <a:pt x="916640" y="371052"/>
                    <a:pt x="916640" y="373203"/>
                  </a:cubicBezTo>
                  <a:cubicBezTo>
                    <a:pt x="862779" y="381805"/>
                    <a:pt x="828307" y="386106"/>
                    <a:pt x="811071" y="401159"/>
                  </a:cubicBezTo>
                  <a:cubicBezTo>
                    <a:pt x="780909" y="429116"/>
                    <a:pt x="748592" y="465675"/>
                    <a:pt x="709812" y="487180"/>
                  </a:cubicBezTo>
                  <a:cubicBezTo>
                    <a:pt x="593471" y="547394"/>
                    <a:pt x="427577" y="482879"/>
                    <a:pt x="365097" y="420514"/>
                  </a:cubicBezTo>
                  <a:cubicBezTo>
                    <a:pt x="339244" y="396858"/>
                    <a:pt x="328471" y="362450"/>
                    <a:pt x="313390" y="325891"/>
                  </a:cubicBezTo>
                  <a:cubicBezTo>
                    <a:pt x="302618" y="304386"/>
                    <a:pt x="296155" y="293634"/>
                    <a:pt x="283228" y="276430"/>
                  </a:cubicBezTo>
                  <a:cubicBezTo>
                    <a:pt x="274610" y="263527"/>
                    <a:pt x="263838" y="257075"/>
                    <a:pt x="248756" y="257075"/>
                  </a:cubicBezTo>
                  <a:cubicBezTo>
                    <a:pt x="248756" y="257075"/>
                    <a:pt x="233675" y="269978"/>
                    <a:pt x="233675" y="269978"/>
                  </a:cubicBezTo>
                  <a:cubicBezTo>
                    <a:pt x="259529" y="261376"/>
                    <a:pt x="265992" y="269978"/>
                    <a:pt x="270301" y="278580"/>
                  </a:cubicBezTo>
                  <a:cubicBezTo>
                    <a:pt x="270301" y="276430"/>
                    <a:pt x="272455" y="287182"/>
                    <a:pt x="272455" y="289333"/>
                  </a:cubicBezTo>
                  <a:cubicBezTo>
                    <a:pt x="272455" y="310838"/>
                    <a:pt x="259529" y="321590"/>
                    <a:pt x="227212" y="310838"/>
                  </a:cubicBezTo>
                  <a:cubicBezTo>
                    <a:pt x="201358" y="300085"/>
                    <a:pt x="192740" y="235570"/>
                    <a:pt x="209976" y="209764"/>
                  </a:cubicBezTo>
                  <a:cubicBezTo>
                    <a:pt x="220748" y="196861"/>
                    <a:pt x="246602" y="183958"/>
                    <a:pt x="268146" y="181807"/>
                  </a:cubicBezTo>
                  <a:close/>
                  <a:moveTo>
                    <a:pt x="704318" y="166112"/>
                  </a:moveTo>
                  <a:cubicBezTo>
                    <a:pt x="728360" y="166012"/>
                    <a:pt x="766342" y="168021"/>
                    <a:pt x="772807" y="171236"/>
                  </a:cubicBezTo>
                  <a:cubicBezTo>
                    <a:pt x="785737" y="175522"/>
                    <a:pt x="792202" y="194810"/>
                    <a:pt x="805132" y="199096"/>
                  </a:cubicBezTo>
                  <a:cubicBezTo>
                    <a:pt x="835302" y="205526"/>
                    <a:pt x="863317" y="201239"/>
                    <a:pt x="876248" y="233386"/>
                  </a:cubicBezTo>
                  <a:cubicBezTo>
                    <a:pt x="891333" y="276249"/>
                    <a:pt x="861162" y="316968"/>
                    <a:pt x="830992" y="323398"/>
                  </a:cubicBezTo>
                  <a:cubicBezTo>
                    <a:pt x="822372" y="325541"/>
                    <a:pt x="809442" y="321255"/>
                    <a:pt x="809442" y="321255"/>
                  </a:cubicBezTo>
                  <a:cubicBezTo>
                    <a:pt x="783582" y="310539"/>
                    <a:pt x="766342" y="289108"/>
                    <a:pt x="790047" y="269819"/>
                  </a:cubicBezTo>
                  <a:cubicBezTo>
                    <a:pt x="792202" y="267676"/>
                    <a:pt x="787892" y="261247"/>
                    <a:pt x="787892" y="261247"/>
                  </a:cubicBezTo>
                  <a:cubicBezTo>
                    <a:pt x="764187" y="276249"/>
                    <a:pt x="757722" y="293394"/>
                    <a:pt x="772807" y="310539"/>
                  </a:cubicBezTo>
                  <a:cubicBezTo>
                    <a:pt x="822372" y="357688"/>
                    <a:pt x="848232" y="314825"/>
                    <a:pt x="880558" y="314825"/>
                  </a:cubicBezTo>
                  <a:cubicBezTo>
                    <a:pt x="912883" y="314825"/>
                    <a:pt x="962448" y="353401"/>
                    <a:pt x="975378" y="374833"/>
                  </a:cubicBezTo>
                  <a:cubicBezTo>
                    <a:pt x="947363" y="361974"/>
                    <a:pt x="919348" y="355545"/>
                    <a:pt x="899953" y="353401"/>
                  </a:cubicBezTo>
                  <a:cubicBezTo>
                    <a:pt x="846077" y="346972"/>
                    <a:pt x="809442" y="359831"/>
                    <a:pt x="779272" y="376976"/>
                  </a:cubicBezTo>
                  <a:cubicBezTo>
                    <a:pt x="738327" y="400550"/>
                    <a:pt x="699536" y="445556"/>
                    <a:pt x="649971" y="454128"/>
                  </a:cubicBezTo>
                  <a:cubicBezTo>
                    <a:pt x="587476" y="464844"/>
                    <a:pt x="529290" y="430554"/>
                    <a:pt x="537910" y="372690"/>
                  </a:cubicBezTo>
                  <a:cubicBezTo>
                    <a:pt x="540065" y="364117"/>
                    <a:pt x="548685" y="355545"/>
                    <a:pt x="552995" y="349115"/>
                  </a:cubicBezTo>
                  <a:cubicBezTo>
                    <a:pt x="552995" y="349115"/>
                    <a:pt x="561615" y="346972"/>
                    <a:pt x="563770" y="346972"/>
                  </a:cubicBezTo>
                  <a:cubicBezTo>
                    <a:pt x="544375" y="424125"/>
                    <a:pt x="619801" y="451985"/>
                    <a:pt x="667211" y="424125"/>
                  </a:cubicBezTo>
                  <a:cubicBezTo>
                    <a:pt x="690916" y="409123"/>
                    <a:pt x="706001" y="385548"/>
                    <a:pt x="712466" y="353401"/>
                  </a:cubicBezTo>
                  <a:cubicBezTo>
                    <a:pt x="718932" y="323398"/>
                    <a:pt x="710311" y="299823"/>
                    <a:pt x="686606" y="280535"/>
                  </a:cubicBezTo>
                  <a:cubicBezTo>
                    <a:pt x="693071" y="256961"/>
                    <a:pt x="693071" y="235529"/>
                    <a:pt x="684451" y="211955"/>
                  </a:cubicBezTo>
                  <a:cubicBezTo>
                    <a:pt x="677986" y="196953"/>
                    <a:pt x="652126" y="173379"/>
                    <a:pt x="686606" y="166949"/>
                  </a:cubicBezTo>
                  <a:cubicBezTo>
                    <a:pt x="689839" y="166414"/>
                    <a:pt x="696304" y="166146"/>
                    <a:pt x="704318" y="166112"/>
                  </a:cubicBezTo>
                  <a:close/>
                  <a:moveTo>
                    <a:pt x="301081" y="269"/>
                  </a:moveTo>
                  <a:cubicBezTo>
                    <a:pt x="346299" y="-1882"/>
                    <a:pt x="365678" y="8873"/>
                    <a:pt x="385057" y="32535"/>
                  </a:cubicBezTo>
                  <a:cubicBezTo>
                    <a:pt x="404435" y="21779"/>
                    <a:pt x="451806" y="26082"/>
                    <a:pt x="473338" y="49743"/>
                  </a:cubicBezTo>
                  <a:cubicBezTo>
                    <a:pt x="520709" y="99217"/>
                    <a:pt x="484104" y="146539"/>
                    <a:pt x="432427" y="172352"/>
                  </a:cubicBezTo>
                  <a:cubicBezTo>
                    <a:pt x="408742" y="185258"/>
                    <a:pt x="365678" y="170201"/>
                    <a:pt x="369984" y="142237"/>
                  </a:cubicBezTo>
                  <a:cubicBezTo>
                    <a:pt x="376444" y="107821"/>
                    <a:pt x="419508" y="99217"/>
                    <a:pt x="410895" y="137935"/>
                  </a:cubicBezTo>
                  <a:cubicBezTo>
                    <a:pt x="402282" y="137935"/>
                    <a:pt x="408742" y="142237"/>
                    <a:pt x="410895" y="140086"/>
                  </a:cubicBezTo>
                  <a:cubicBezTo>
                    <a:pt x="410895" y="140086"/>
                    <a:pt x="417355" y="137935"/>
                    <a:pt x="419508" y="127180"/>
                  </a:cubicBezTo>
                  <a:cubicBezTo>
                    <a:pt x="421661" y="112123"/>
                    <a:pt x="413048" y="103519"/>
                    <a:pt x="402282" y="101368"/>
                  </a:cubicBezTo>
                  <a:cubicBezTo>
                    <a:pt x="361371" y="97066"/>
                    <a:pt x="335533" y="150841"/>
                    <a:pt x="378597" y="174503"/>
                  </a:cubicBezTo>
                  <a:cubicBezTo>
                    <a:pt x="469032" y="223976"/>
                    <a:pt x="479798" y="109972"/>
                    <a:pt x="568080" y="129331"/>
                  </a:cubicBezTo>
                  <a:cubicBezTo>
                    <a:pt x="598225" y="135784"/>
                    <a:pt x="600378" y="168050"/>
                    <a:pt x="615450" y="178805"/>
                  </a:cubicBezTo>
                  <a:cubicBezTo>
                    <a:pt x="634829" y="189560"/>
                    <a:pt x="652055" y="180956"/>
                    <a:pt x="664974" y="198164"/>
                  </a:cubicBezTo>
                  <a:cubicBezTo>
                    <a:pt x="680047" y="221825"/>
                    <a:pt x="680047" y="254091"/>
                    <a:pt x="673587" y="284205"/>
                  </a:cubicBezTo>
                  <a:cubicBezTo>
                    <a:pt x="682200" y="292809"/>
                    <a:pt x="695119" y="307867"/>
                    <a:pt x="699426" y="314320"/>
                  </a:cubicBezTo>
                  <a:cubicBezTo>
                    <a:pt x="703732" y="322924"/>
                    <a:pt x="699426" y="348736"/>
                    <a:pt x="699426" y="348736"/>
                  </a:cubicBezTo>
                  <a:cubicBezTo>
                    <a:pt x="680047" y="473496"/>
                    <a:pt x="529322" y="413267"/>
                    <a:pt x="585305" y="337981"/>
                  </a:cubicBezTo>
                  <a:cubicBezTo>
                    <a:pt x="585305" y="337981"/>
                    <a:pt x="598225" y="333679"/>
                    <a:pt x="602531" y="333679"/>
                  </a:cubicBezTo>
                  <a:cubicBezTo>
                    <a:pt x="606837" y="335830"/>
                    <a:pt x="611144" y="342283"/>
                    <a:pt x="615450" y="346585"/>
                  </a:cubicBezTo>
                  <a:cubicBezTo>
                    <a:pt x="615450" y="357340"/>
                    <a:pt x="606837" y="365944"/>
                    <a:pt x="613297" y="376699"/>
                  </a:cubicBezTo>
                  <a:cubicBezTo>
                    <a:pt x="652055" y="305715"/>
                    <a:pt x="559467" y="307867"/>
                    <a:pt x="535781" y="353038"/>
                  </a:cubicBezTo>
                  <a:cubicBezTo>
                    <a:pt x="529322" y="365944"/>
                    <a:pt x="525015" y="389606"/>
                    <a:pt x="529322" y="408965"/>
                  </a:cubicBezTo>
                  <a:cubicBezTo>
                    <a:pt x="535781" y="430475"/>
                    <a:pt x="557314" y="447683"/>
                    <a:pt x="576692" y="456288"/>
                  </a:cubicBezTo>
                  <a:cubicBezTo>
                    <a:pt x="632676" y="477798"/>
                    <a:pt x="682200" y="460590"/>
                    <a:pt x="714498" y="432626"/>
                  </a:cubicBezTo>
                  <a:cubicBezTo>
                    <a:pt x="720958" y="428324"/>
                    <a:pt x="759716" y="400361"/>
                    <a:pt x="776941" y="391757"/>
                  </a:cubicBezTo>
                  <a:cubicBezTo>
                    <a:pt x="733877" y="434777"/>
                    <a:pt x="671434" y="495006"/>
                    <a:pt x="576692" y="475647"/>
                  </a:cubicBezTo>
                  <a:cubicBezTo>
                    <a:pt x="540088" y="467043"/>
                    <a:pt x="499177" y="449835"/>
                    <a:pt x="471185" y="428324"/>
                  </a:cubicBezTo>
                  <a:cubicBezTo>
                    <a:pt x="460419" y="417569"/>
                    <a:pt x="425968" y="391757"/>
                    <a:pt x="419508" y="376699"/>
                  </a:cubicBezTo>
                  <a:cubicBezTo>
                    <a:pt x="415201" y="368095"/>
                    <a:pt x="415201" y="363793"/>
                    <a:pt x="413048" y="350887"/>
                  </a:cubicBezTo>
                  <a:cubicBezTo>
                    <a:pt x="451806" y="404663"/>
                    <a:pt x="516402" y="337981"/>
                    <a:pt x="512096" y="282054"/>
                  </a:cubicBezTo>
                  <a:cubicBezTo>
                    <a:pt x="512096" y="271299"/>
                    <a:pt x="509943" y="260544"/>
                    <a:pt x="505636" y="251940"/>
                  </a:cubicBezTo>
                  <a:cubicBezTo>
                    <a:pt x="488411" y="215372"/>
                    <a:pt x="466879" y="215372"/>
                    <a:pt x="438887" y="215372"/>
                  </a:cubicBezTo>
                  <a:cubicBezTo>
                    <a:pt x="428121" y="202466"/>
                    <a:pt x="393669" y="176654"/>
                    <a:pt x="352758" y="193862"/>
                  </a:cubicBezTo>
                  <a:cubicBezTo>
                    <a:pt x="329073" y="178805"/>
                    <a:pt x="296775" y="165898"/>
                    <a:pt x="279549" y="165898"/>
                  </a:cubicBezTo>
                  <a:cubicBezTo>
                    <a:pt x="225719" y="170201"/>
                    <a:pt x="197727" y="185258"/>
                    <a:pt x="189114" y="234731"/>
                  </a:cubicBezTo>
                  <a:cubicBezTo>
                    <a:pt x="182655" y="273450"/>
                    <a:pt x="204187" y="297111"/>
                    <a:pt x="210646" y="322924"/>
                  </a:cubicBezTo>
                  <a:cubicBezTo>
                    <a:pt x="195574" y="288507"/>
                    <a:pt x="180501" y="260544"/>
                    <a:pt x="154663" y="260544"/>
                  </a:cubicBezTo>
                  <a:cubicBezTo>
                    <a:pt x="130977" y="262695"/>
                    <a:pt x="118058" y="277752"/>
                    <a:pt x="120211" y="294960"/>
                  </a:cubicBezTo>
                  <a:cubicBezTo>
                    <a:pt x="120211" y="299262"/>
                    <a:pt x="122365" y="307867"/>
                    <a:pt x="128824" y="314320"/>
                  </a:cubicBezTo>
                  <a:cubicBezTo>
                    <a:pt x="128824" y="314320"/>
                    <a:pt x="139590" y="318622"/>
                    <a:pt x="141743" y="318622"/>
                  </a:cubicBezTo>
                  <a:cubicBezTo>
                    <a:pt x="120211" y="297111"/>
                    <a:pt x="135284" y="266997"/>
                    <a:pt x="165429" y="275601"/>
                  </a:cubicBezTo>
                  <a:cubicBezTo>
                    <a:pt x="193421" y="282054"/>
                    <a:pt x="195574" y="333679"/>
                    <a:pt x="167582" y="355189"/>
                  </a:cubicBezTo>
                  <a:cubicBezTo>
                    <a:pt x="154663" y="365944"/>
                    <a:pt x="105139" y="370246"/>
                    <a:pt x="81454" y="368095"/>
                  </a:cubicBezTo>
                  <a:cubicBezTo>
                    <a:pt x="44849" y="365944"/>
                    <a:pt x="12551" y="342283"/>
                    <a:pt x="6091" y="310018"/>
                  </a:cubicBezTo>
                  <a:cubicBezTo>
                    <a:pt x="1785" y="294960"/>
                    <a:pt x="-2522" y="271299"/>
                    <a:pt x="1785" y="254091"/>
                  </a:cubicBezTo>
                  <a:cubicBezTo>
                    <a:pt x="3938" y="251940"/>
                    <a:pt x="10398" y="241185"/>
                    <a:pt x="14704" y="234731"/>
                  </a:cubicBezTo>
                  <a:cubicBezTo>
                    <a:pt x="14704" y="234731"/>
                    <a:pt x="16857" y="219674"/>
                    <a:pt x="16857" y="215372"/>
                  </a:cubicBezTo>
                  <a:cubicBezTo>
                    <a:pt x="12551" y="185258"/>
                    <a:pt x="25470" y="150841"/>
                    <a:pt x="62075" y="146539"/>
                  </a:cubicBezTo>
                  <a:cubicBezTo>
                    <a:pt x="94373" y="144388"/>
                    <a:pt x="83607" y="196013"/>
                    <a:pt x="167582" y="189560"/>
                  </a:cubicBezTo>
                  <a:cubicBezTo>
                    <a:pt x="178348" y="187409"/>
                    <a:pt x="191267" y="176654"/>
                    <a:pt x="197727" y="168050"/>
                  </a:cubicBezTo>
                  <a:cubicBezTo>
                    <a:pt x="208493" y="148690"/>
                    <a:pt x="199880" y="116425"/>
                    <a:pt x="174042" y="105670"/>
                  </a:cubicBezTo>
                  <a:cubicBezTo>
                    <a:pt x="163276" y="103519"/>
                    <a:pt x="146050" y="103519"/>
                    <a:pt x="139590" y="114274"/>
                  </a:cubicBezTo>
                  <a:cubicBezTo>
                    <a:pt x="139590" y="114274"/>
                    <a:pt x="139590" y="131482"/>
                    <a:pt x="141743" y="142237"/>
                  </a:cubicBezTo>
                  <a:cubicBezTo>
                    <a:pt x="139590" y="109972"/>
                    <a:pt x="189114" y="101368"/>
                    <a:pt x="189114" y="146539"/>
                  </a:cubicBezTo>
                  <a:cubicBezTo>
                    <a:pt x="189114" y="223976"/>
                    <a:pt x="10398" y="159445"/>
                    <a:pt x="113752" y="58347"/>
                  </a:cubicBezTo>
                  <a:cubicBezTo>
                    <a:pt x="148203" y="26082"/>
                    <a:pt x="199880" y="19628"/>
                    <a:pt x="253711" y="34686"/>
                  </a:cubicBezTo>
                  <a:cubicBezTo>
                    <a:pt x="264477" y="17477"/>
                    <a:pt x="275243" y="2420"/>
                    <a:pt x="301081" y="269"/>
                  </a:cubicBezTo>
                  <a:close/>
                </a:path>
              </a:pathLst>
            </a:custGeom>
            <a:solidFill>
              <a:schemeClr val="bg1"/>
            </a:solidFill>
            <a:ln w="0"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zh-CN" altLang="en-US">
                <a:latin typeface="Arial"/>
                <a:ea typeface="微软雅黑"/>
                <a:sym typeface="Arial"/>
              </a:endParaRPr>
            </a:p>
          </p:txBody>
        </p:sp>
        <p:sp>
          <p:nvSpPr>
            <p:cNvPr id="9" name="任意多边形: 形状 59">
              <a:extLst>
                <a:ext uri="{FF2B5EF4-FFF2-40B4-BE49-F238E27FC236}">
                  <a16:creationId xmlns:a16="http://schemas.microsoft.com/office/drawing/2014/main" id="{B535F9EC-702F-4B3D-95D6-1B195F9489A2}"/>
                </a:ext>
              </a:extLst>
            </p:cNvPr>
            <p:cNvSpPr>
              <a:spLocks/>
            </p:cNvSpPr>
            <p:nvPr/>
          </p:nvSpPr>
          <p:spPr bwMode="auto">
            <a:xfrm flipH="1">
              <a:off x="2319875" y="376813"/>
              <a:ext cx="602795" cy="315933"/>
            </a:xfrm>
            <a:custGeom>
              <a:avLst/>
              <a:gdLst>
                <a:gd name="connsiteX0" fmla="*/ 268146 w 975378"/>
                <a:gd name="connsiteY0" fmla="*/ 181807 h 511209"/>
                <a:gd name="connsiteX1" fmla="*/ 350016 w 975378"/>
                <a:gd name="connsiteY1" fmla="*/ 214065 h 511209"/>
                <a:gd name="connsiteX2" fmla="*/ 425422 w 975378"/>
                <a:gd name="connsiteY2" fmla="*/ 220516 h 511209"/>
                <a:gd name="connsiteX3" fmla="*/ 490056 w 975378"/>
                <a:gd name="connsiteY3" fmla="*/ 250624 h 511209"/>
                <a:gd name="connsiteX4" fmla="*/ 418959 w 975378"/>
                <a:gd name="connsiteY4" fmla="*/ 343096 h 511209"/>
                <a:gd name="connsiteX5" fmla="*/ 418959 w 975378"/>
                <a:gd name="connsiteY5" fmla="*/ 317289 h 511209"/>
                <a:gd name="connsiteX6" fmla="*/ 421113 w 975378"/>
                <a:gd name="connsiteY6" fmla="*/ 310838 h 511209"/>
                <a:gd name="connsiteX7" fmla="*/ 410341 w 975378"/>
                <a:gd name="connsiteY7" fmla="*/ 381805 h 511209"/>
                <a:gd name="connsiteX8" fmla="*/ 492211 w 975378"/>
                <a:gd name="connsiteY8" fmla="*/ 454922 h 511209"/>
                <a:gd name="connsiteX9" fmla="*/ 714121 w 975378"/>
                <a:gd name="connsiteY9" fmla="*/ 459223 h 511209"/>
                <a:gd name="connsiteX10" fmla="*/ 795990 w 975378"/>
                <a:gd name="connsiteY10" fmla="*/ 390407 h 511209"/>
                <a:gd name="connsiteX11" fmla="*/ 869242 w 975378"/>
                <a:gd name="connsiteY11" fmla="*/ 364601 h 511209"/>
                <a:gd name="connsiteX12" fmla="*/ 916640 w 975378"/>
                <a:gd name="connsiteY12" fmla="*/ 373203 h 511209"/>
                <a:gd name="connsiteX13" fmla="*/ 811071 w 975378"/>
                <a:gd name="connsiteY13" fmla="*/ 401159 h 511209"/>
                <a:gd name="connsiteX14" fmla="*/ 709812 w 975378"/>
                <a:gd name="connsiteY14" fmla="*/ 487180 h 511209"/>
                <a:gd name="connsiteX15" fmla="*/ 365097 w 975378"/>
                <a:gd name="connsiteY15" fmla="*/ 420514 h 511209"/>
                <a:gd name="connsiteX16" fmla="*/ 313390 w 975378"/>
                <a:gd name="connsiteY16" fmla="*/ 325891 h 511209"/>
                <a:gd name="connsiteX17" fmla="*/ 283228 w 975378"/>
                <a:gd name="connsiteY17" fmla="*/ 276430 h 511209"/>
                <a:gd name="connsiteX18" fmla="*/ 248756 w 975378"/>
                <a:gd name="connsiteY18" fmla="*/ 257075 h 511209"/>
                <a:gd name="connsiteX19" fmla="*/ 233675 w 975378"/>
                <a:gd name="connsiteY19" fmla="*/ 269978 h 511209"/>
                <a:gd name="connsiteX20" fmla="*/ 270301 w 975378"/>
                <a:gd name="connsiteY20" fmla="*/ 278580 h 511209"/>
                <a:gd name="connsiteX21" fmla="*/ 272455 w 975378"/>
                <a:gd name="connsiteY21" fmla="*/ 289333 h 511209"/>
                <a:gd name="connsiteX22" fmla="*/ 227212 w 975378"/>
                <a:gd name="connsiteY22" fmla="*/ 310838 h 511209"/>
                <a:gd name="connsiteX23" fmla="*/ 209976 w 975378"/>
                <a:gd name="connsiteY23" fmla="*/ 209764 h 511209"/>
                <a:gd name="connsiteX24" fmla="*/ 268146 w 975378"/>
                <a:gd name="connsiteY24" fmla="*/ 181807 h 511209"/>
                <a:gd name="connsiteX25" fmla="*/ 704318 w 975378"/>
                <a:gd name="connsiteY25" fmla="*/ 166112 h 511209"/>
                <a:gd name="connsiteX26" fmla="*/ 772807 w 975378"/>
                <a:gd name="connsiteY26" fmla="*/ 171236 h 511209"/>
                <a:gd name="connsiteX27" fmla="*/ 805132 w 975378"/>
                <a:gd name="connsiteY27" fmla="*/ 199096 h 511209"/>
                <a:gd name="connsiteX28" fmla="*/ 876248 w 975378"/>
                <a:gd name="connsiteY28" fmla="*/ 233386 h 511209"/>
                <a:gd name="connsiteX29" fmla="*/ 830992 w 975378"/>
                <a:gd name="connsiteY29" fmla="*/ 323398 h 511209"/>
                <a:gd name="connsiteX30" fmla="*/ 809442 w 975378"/>
                <a:gd name="connsiteY30" fmla="*/ 321255 h 511209"/>
                <a:gd name="connsiteX31" fmla="*/ 790047 w 975378"/>
                <a:gd name="connsiteY31" fmla="*/ 269819 h 511209"/>
                <a:gd name="connsiteX32" fmla="*/ 787892 w 975378"/>
                <a:gd name="connsiteY32" fmla="*/ 261247 h 511209"/>
                <a:gd name="connsiteX33" fmla="*/ 772807 w 975378"/>
                <a:gd name="connsiteY33" fmla="*/ 310539 h 511209"/>
                <a:gd name="connsiteX34" fmla="*/ 880558 w 975378"/>
                <a:gd name="connsiteY34" fmla="*/ 314825 h 511209"/>
                <a:gd name="connsiteX35" fmla="*/ 975378 w 975378"/>
                <a:gd name="connsiteY35" fmla="*/ 374833 h 511209"/>
                <a:gd name="connsiteX36" fmla="*/ 899953 w 975378"/>
                <a:gd name="connsiteY36" fmla="*/ 353401 h 511209"/>
                <a:gd name="connsiteX37" fmla="*/ 779272 w 975378"/>
                <a:gd name="connsiteY37" fmla="*/ 376976 h 511209"/>
                <a:gd name="connsiteX38" fmla="*/ 649971 w 975378"/>
                <a:gd name="connsiteY38" fmla="*/ 454128 h 511209"/>
                <a:gd name="connsiteX39" fmla="*/ 537910 w 975378"/>
                <a:gd name="connsiteY39" fmla="*/ 372690 h 511209"/>
                <a:gd name="connsiteX40" fmla="*/ 552995 w 975378"/>
                <a:gd name="connsiteY40" fmla="*/ 349115 h 511209"/>
                <a:gd name="connsiteX41" fmla="*/ 563770 w 975378"/>
                <a:gd name="connsiteY41" fmla="*/ 346972 h 511209"/>
                <a:gd name="connsiteX42" fmla="*/ 667211 w 975378"/>
                <a:gd name="connsiteY42" fmla="*/ 424125 h 511209"/>
                <a:gd name="connsiteX43" fmla="*/ 712466 w 975378"/>
                <a:gd name="connsiteY43" fmla="*/ 353401 h 511209"/>
                <a:gd name="connsiteX44" fmla="*/ 686606 w 975378"/>
                <a:gd name="connsiteY44" fmla="*/ 280535 h 511209"/>
                <a:gd name="connsiteX45" fmla="*/ 684451 w 975378"/>
                <a:gd name="connsiteY45" fmla="*/ 211955 h 511209"/>
                <a:gd name="connsiteX46" fmla="*/ 686606 w 975378"/>
                <a:gd name="connsiteY46" fmla="*/ 166949 h 511209"/>
                <a:gd name="connsiteX47" fmla="*/ 704318 w 975378"/>
                <a:gd name="connsiteY47" fmla="*/ 166112 h 511209"/>
                <a:gd name="connsiteX48" fmla="*/ 301081 w 975378"/>
                <a:gd name="connsiteY48" fmla="*/ 269 h 511209"/>
                <a:gd name="connsiteX49" fmla="*/ 385057 w 975378"/>
                <a:gd name="connsiteY49" fmla="*/ 32535 h 511209"/>
                <a:gd name="connsiteX50" fmla="*/ 473338 w 975378"/>
                <a:gd name="connsiteY50" fmla="*/ 49743 h 511209"/>
                <a:gd name="connsiteX51" fmla="*/ 432427 w 975378"/>
                <a:gd name="connsiteY51" fmla="*/ 172352 h 511209"/>
                <a:gd name="connsiteX52" fmla="*/ 369984 w 975378"/>
                <a:gd name="connsiteY52" fmla="*/ 142237 h 511209"/>
                <a:gd name="connsiteX53" fmla="*/ 410895 w 975378"/>
                <a:gd name="connsiteY53" fmla="*/ 137935 h 511209"/>
                <a:gd name="connsiteX54" fmla="*/ 410895 w 975378"/>
                <a:gd name="connsiteY54" fmla="*/ 140086 h 511209"/>
                <a:gd name="connsiteX55" fmla="*/ 419508 w 975378"/>
                <a:gd name="connsiteY55" fmla="*/ 127180 h 511209"/>
                <a:gd name="connsiteX56" fmla="*/ 402282 w 975378"/>
                <a:gd name="connsiteY56" fmla="*/ 101368 h 511209"/>
                <a:gd name="connsiteX57" fmla="*/ 378597 w 975378"/>
                <a:gd name="connsiteY57" fmla="*/ 174503 h 511209"/>
                <a:gd name="connsiteX58" fmla="*/ 568080 w 975378"/>
                <a:gd name="connsiteY58" fmla="*/ 129331 h 511209"/>
                <a:gd name="connsiteX59" fmla="*/ 615450 w 975378"/>
                <a:gd name="connsiteY59" fmla="*/ 178805 h 511209"/>
                <a:gd name="connsiteX60" fmla="*/ 664974 w 975378"/>
                <a:gd name="connsiteY60" fmla="*/ 198164 h 511209"/>
                <a:gd name="connsiteX61" fmla="*/ 673587 w 975378"/>
                <a:gd name="connsiteY61" fmla="*/ 284205 h 511209"/>
                <a:gd name="connsiteX62" fmla="*/ 699426 w 975378"/>
                <a:gd name="connsiteY62" fmla="*/ 314320 h 511209"/>
                <a:gd name="connsiteX63" fmla="*/ 699426 w 975378"/>
                <a:gd name="connsiteY63" fmla="*/ 348736 h 511209"/>
                <a:gd name="connsiteX64" fmla="*/ 585305 w 975378"/>
                <a:gd name="connsiteY64" fmla="*/ 337981 h 511209"/>
                <a:gd name="connsiteX65" fmla="*/ 602531 w 975378"/>
                <a:gd name="connsiteY65" fmla="*/ 333679 h 511209"/>
                <a:gd name="connsiteX66" fmla="*/ 615450 w 975378"/>
                <a:gd name="connsiteY66" fmla="*/ 346585 h 511209"/>
                <a:gd name="connsiteX67" fmla="*/ 613297 w 975378"/>
                <a:gd name="connsiteY67" fmla="*/ 376699 h 511209"/>
                <a:gd name="connsiteX68" fmla="*/ 535781 w 975378"/>
                <a:gd name="connsiteY68" fmla="*/ 353038 h 511209"/>
                <a:gd name="connsiteX69" fmla="*/ 529322 w 975378"/>
                <a:gd name="connsiteY69" fmla="*/ 408965 h 511209"/>
                <a:gd name="connsiteX70" fmla="*/ 576692 w 975378"/>
                <a:gd name="connsiteY70" fmla="*/ 456288 h 511209"/>
                <a:gd name="connsiteX71" fmla="*/ 714498 w 975378"/>
                <a:gd name="connsiteY71" fmla="*/ 432626 h 511209"/>
                <a:gd name="connsiteX72" fmla="*/ 776941 w 975378"/>
                <a:gd name="connsiteY72" fmla="*/ 391757 h 511209"/>
                <a:gd name="connsiteX73" fmla="*/ 576692 w 975378"/>
                <a:gd name="connsiteY73" fmla="*/ 475647 h 511209"/>
                <a:gd name="connsiteX74" fmla="*/ 471185 w 975378"/>
                <a:gd name="connsiteY74" fmla="*/ 428324 h 511209"/>
                <a:gd name="connsiteX75" fmla="*/ 419508 w 975378"/>
                <a:gd name="connsiteY75" fmla="*/ 376699 h 511209"/>
                <a:gd name="connsiteX76" fmla="*/ 413048 w 975378"/>
                <a:gd name="connsiteY76" fmla="*/ 350887 h 511209"/>
                <a:gd name="connsiteX77" fmla="*/ 512096 w 975378"/>
                <a:gd name="connsiteY77" fmla="*/ 282054 h 511209"/>
                <a:gd name="connsiteX78" fmla="*/ 505636 w 975378"/>
                <a:gd name="connsiteY78" fmla="*/ 251940 h 511209"/>
                <a:gd name="connsiteX79" fmla="*/ 438887 w 975378"/>
                <a:gd name="connsiteY79" fmla="*/ 215372 h 511209"/>
                <a:gd name="connsiteX80" fmla="*/ 352758 w 975378"/>
                <a:gd name="connsiteY80" fmla="*/ 193862 h 511209"/>
                <a:gd name="connsiteX81" fmla="*/ 279549 w 975378"/>
                <a:gd name="connsiteY81" fmla="*/ 165898 h 511209"/>
                <a:gd name="connsiteX82" fmla="*/ 189114 w 975378"/>
                <a:gd name="connsiteY82" fmla="*/ 234731 h 511209"/>
                <a:gd name="connsiteX83" fmla="*/ 210646 w 975378"/>
                <a:gd name="connsiteY83" fmla="*/ 322924 h 511209"/>
                <a:gd name="connsiteX84" fmla="*/ 154663 w 975378"/>
                <a:gd name="connsiteY84" fmla="*/ 260544 h 511209"/>
                <a:gd name="connsiteX85" fmla="*/ 120211 w 975378"/>
                <a:gd name="connsiteY85" fmla="*/ 294960 h 511209"/>
                <a:gd name="connsiteX86" fmla="*/ 128824 w 975378"/>
                <a:gd name="connsiteY86" fmla="*/ 314320 h 511209"/>
                <a:gd name="connsiteX87" fmla="*/ 141743 w 975378"/>
                <a:gd name="connsiteY87" fmla="*/ 318622 h 511209"/>
                <a:gd name="connsiteX88" fmla="*/ 165429 w 975378"/>
                <a:gd name="connsiteY88" fmla="*/ 275601 h 511209"/>
                <a:gd name="connsiteX89" fmla="*/ 167582 w 975378"/>
                <a:gd name="connsiteY89" fmla="*/ 355189 h 511209"/>
                <a:gd name="connsiteX90" fmla="*/ 81454 w 975378"/>
                <a:gd name="connsiteY90" fmla="*/ 368095 h 511209"/>
                <a:gd name="connsiteX91" fmla="*/ 6091 w 975378"/>
                <a:gd name="connsiteY91" fmla="*/ 310018 h 511209"/>
                <a:gd name="connsiteX92" fmla="*/ 1785 w 975378"/>
                <a:gd name="connsiteY92" fmla="*/ 254091 h 511209"/>
                <a:gd name="connsiteX93" fmla="*/ 14704 w 975378"/>
                <a:gd name="connsiteY93" fmla="*/ 234731 h 511209"/>
                <a:gd name="connsiteX94" fmla="*/ 16857 w 975378"/>
                <a:gd name="connsiteY94" fmla="*/ 215372 h 511209"/>
                <a:gd name="connsiteX95" fmla="*/ 62075 w 975378"/>
                <a:gd name="connsiteY95" fmla="*/ 146539 h 511209"/>
                <a:gd name="connsiteX96" fmla="*/ 167582 w 975378"/>
                <a:gd name="connsiteY96" fmla="*/ 189560 h 511209"/>
                <a:gd name="connsiteX97" fmla="*/ 197727 w 975378"/>
                <a:gd name="connsiteY97" fmla="*/ 168050 h 511209"/>
                <a:gd name="connsiteX98" fmla="*/ 174042 w 975378"/>
                <a:gd name="connsiteY98" fmla="*/ 105670 h 511209"/>
                <a:gd name="connsiteX99" fmla="*/ 139590 w 975378"/>
                <a:gd name="connsiteY99" fmla="*/ 114274 h 511209"/>
                <a:gd name="connsiteX100" fmla="*/ 141743 w 975378"/>
                <a:gd name="connsiteY100" fmla="*/ 142237 h 511209"/>
                <a:gd name="connsiteX101" fmla="*/ 189114 w 975378"/>
                <a:gd name="connsiteY101" fmla="*/ 146539 h 511209"/>
                <a:gd name="connsiteX102" fmla="*/ 113752 w 975378"/>
                <a:gd name="connsiteY102" fmla="*/ 58347 h 511209"/>
                <a:gd name="connsiteX103" fmla="*/ 253711 w 975378"/>
                <a:gd name="connsiteY103" fmla="*/ 34686 h 511209"/>
                <a:gd name="connsiteX104" fmla="*/ 301081 w 975378"/>
                <a:gd name="connsiteY104" fmla="*/ 269 h 5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75378" h="511209">
                  <a:moveTo>
                    <a:pt x="268146" y="181807"/>
                  </a:moveTo>
                  <a:cubicBezTo>
                    <a:pt x="304772" y="177506"/>
                    <a:pt x="328471" y="201162"/>
                    <a:pt x="350016" y="214065"/>
                  </a:cubicBezTo>
                  <a:cubicBezTo>
                    <a:pt x="360788" y="205463"/>
                    <a:pt x="406032" y="196861"/>
                    <a:pt x="425422" y="220516"/>
                  </a:cubicBezTo>
                  <a:cubicBezTo>
                    <a:pt x="442658" y="244172"/>
                    <a:pt x="464203" y="211914"/>
                    <a:pt x="490056" y="250624"/>
                  </a:cubicBezTo>
                  <a:cubicBezTo>
                    <a:pt x="530991" y="310838"/>
                    <a:pt x="444813" y="399009"/>
                    <a:pt x="418959" y="343096"/>
                  </a:cubicBezTo>
                  <a:cubicBezTo>
                    <a:pt x="414650" y="334493"/>
                    <a:pt x="418959" y="317289"/>
                    <a:pt x="418959" y="317289"/>
                  </a:cubicBezTo>
                  <a:cubicBezTo>
                    <a:pt x="418959" y="317289"/>
                    <a:pt x="421113" y="312988"/>
                    <a:pt x="421113" y="310838"/>
                  </a:cubicBezTo>
                  <a:cubicBezTo>
                    <a:pt x="401723" y="325891"/>
                    <a:pt x="397414" y="353848"/>
                    <a:pt x="410341" y="381805"/>
                  </a:cubicBezTo>
                  <a:cubicBezTo>
                    <a:pt x="425422" y="414062"/>
                    <a:pt x="462048" y="435568"/>
                    <a:pt x="492211" y="454922"/>
                  </a:cubicBezTo>
                  <a:cubicBezTo>
                    <a:pt x="574080" y="506534"/>
                    <a:pt x="647332" y="500083"/>
                    <a:pt x="714121" y="459223"/>
                  </a:cubicBezTo>
                  <a:cubicBezTo>
                    <a:pt x="742129" y="444170"/>
                    <a:pt x="776600" y="405460"/>
                    <a:pt x="795990" y="390407"/>
                  </a:cubicBezTo>
                  <a:cubicBezTo>
                    <a:pt x="813226" y="373203"/>
                    <a:pt x="839080" y="364601"/>
                    <a:pt x="869242" y="364601"/>
                  </a:cubicBezTo>
                  <a:cubicBezTo>
                    <a:pt x="869242" y="364601"/>
                    <a:pt x="916640" y="371052"/>
                    <a:pt x="916640" y="373203"/>
                  </a:cubicBezTo>
                  <a:cubicBezTo>
                    <a:pt x="862779" y="381805"/>
                    <a:pt x="828307" y="386106"/>
                    <a:pt x="811071" y="401159"/>
                  </a:cubicBezTo>
                  <a:cubicBezTo>
                    <a:pt x="780909" y="429116"/>
                    <a:pt x="748592" y="465675"/>
                    <a:pt x="709812" y="487180"/>
                  </a:cubicBezTo>
                  <a:cubicBezTo>
                    <a:pt x="593471" y="547394"/>
                    <a:pt x="427577" y="482879"/>
                    <a:pt x="365097" y="420514"/>
                  </a:cubicBezTo>
                  <a:cubicBezTo>
                    <a:pt x="339244" y="396858"/>
                    <a:pt x="328471" y="362450"/>
                    <a:pt x="313390" y="325891"/>
                  </a:cubicBezTo>
                  <a:cubicBezTo>
                    <a:pt x="302618" y="304386"/>
                    <a:pt x="296155" y="293634"/>
                    <a:pt x="283228" y="276430"/>
                  </a:cubicBezTo>
                  <a:cubicBezTo>
                    <a:pt x="274610" y="263527"/>
                    <a:pt x="263838" y="257075"/>
                    <a:pt x="248756" y="257075"/>
                  </a:cubicBezTo>
                  <a:cubicBezTo>
                    <a:pt x="248756" y="257075"/>
                    <a:pt x="233675" y="269978"/>
                    <a:pt x="233675" y="269978"/>
                  </a:cubicBezTo>
                  <a:cubicBezTo>
                    <a:pt x="259529" y="261376"/>
                    <a:pt x="265992" y="269978"/>
                    <a:pt x="270301" y="278580"/>
                  </a:cubicBezTo>
                  <a:cubicBezTo>
                    <a:pt x="270301" y="276430"/>
                    <a:pt x="272455" y="287182"/>
                    <a:pt x="272455" y="289333"/>
                  </a:cubicBezTo>
                  <a:cubicBezTo>
                    <a:pt x="272455" y="310838"/>
                    <a:pt x="259529" y="321590"/>
                    <a:pt x="227212" y="310838"/>
                  </a:cubicBezTo>
                  <a:cubicBezTo>
                    <a:pt x="201358" y="300085"/>
                    <a:pt x="192740" y="235570"/>
                    <a:pt x="209976" y="209764"/>
                  </a:cubicBezTo>
                  <a:cubicBezTo>
                    <a:pt x="220748" y="196861"/>
                    <a:pt x="246602" y="183958"/>
                    <a:pt x="268146" y="181807"/>
                  </a:cubicBezTo>
                  <a:close/>
                  <a:moveTo>
                    <a:pt x="704318" y="166112"/>
                  </a:moveTo>
                  <a:cubicBezTo>
                    <a:pt x="728360" y="166012"/>
                    <a:pt x="766342" y="168021"/>
                    <a:pt x="772807" y="171236"/>
                  </a:cubicBezTo>
                  <a:cubicBezTo>
                    <a:pt x="785737" y="175522"/>
                    <a:pt x="792202" y="194810"/>
                    <a:pt x="805132" y="199096"/>
                  </a:cubicBezTo>
                  <a:cubicBezTo>
                    <a:pt x="835302" y="205526"/>
                    <a:pt x="863317" y="201239"/>
                    <a:pt x="876248" y="233386"/>
                  </a:cubicBezTo>
                  <a:cubicBezTo>
                    <a:pt x="891333" y="276249"/>
                    <a:pt x="861162" y="316968"/>
                    <a:pt x="830992" y="323398"/>
                  </a:cubicBezTo>
                  <a:cubicBezTo>
                    <a:pt x="822372" y="325541"/>
                    <a:pt x="809442" y="321255"/>
                    <a:pt x="809442" y="321255"/>
                  </a:cubicBezTo>
                  <a:cubicBezTo>
                    <a:pt x="783582" y="310539"/>
                    <a:pt x="766342" y="289108"/>
                    <a:pt x="790047" y="269819"/>
                  </a:cubicBezTo>
                  <a:cubicBezTo>
                    <a:pt x="792202" y="267676"/>
                    <a:pt x="787892" y="261247"/>
                    <a:pt x="787892" y="261247"/>
                  </a:cubicBezTo>
                  <a:cubicBezTo>
                    <a:pt x="764187" y="276249"/>
                    <a:pt x="757722" y="293394"/>
                    <a:pt x="772807" y="310539"/>
                  </a:cubicBezTo>
                  <a:cubicBezTo>
                    <a:pt x="822372" y="357688"/>
                    <a:pt x="848232" y="314825"/>
                    <a:pt x="880558" y="314825"/>
                  </a:cubicBezTo>
                  <a:cubicBezTo>
                    <a:pt x="912883" y="314825"/>
                    <a:pt x="962448" y="353401"/>
                    <a:pt x="975378" y="374833"/>
                  </a:cubicBezTo>
                  <a:cubicBezTo>
                    <a:pt x="947363" y="361974"/>
                    <a:pt x="919348" y="355545"/>
                    <a:pt x="899953" y="353401"/>
                  </a:cubicBezTo>
                  <a:cubicBezTo>
                    <a:pt x="846077" y="346972"/>
                    <a:pt x="809442" y="359831"/>
                    <a:pt x="779272" y="376976"/>
                  </a:cubicBezTo>
                  <a:cubicBezTo>
                    <a:pt x="738327" y="400550"/>
                    <a:pt x="699536" y="445556"/>
                    <a:pt x="649971" y="454128"/>
                  </a:cubicBezTo>
                  <a:cubicBezTo>
                    <a:pt x="587476" y="464844"/>
                    <a:pt x="529290" y="430554"/>
                    <a:pt x="537910" y="372690"/>
                  </a:cubicBezTo>
                  <a:cubicBezTo>
                    <a:pt x="540065" y="364117"/>
                    <a:pt x="548685" y="355545"/>
                    <a:pt x="552995" y="349115"/>
                  </a:cubicBezTo>
                  <a:cubicBezTo>
                    <a:pt x="552995" y="349115"/>
                    <a:pt x="561615" y="346972"/>
                    <a:pt x="563770" y="346972"/>
                  </a:cubicBezTo>
                  <a:cubicBezTo>
                    <a:pt x="544375" y="424125"/>
                    <a:pt x="619801" y="451985"/>
                    <a:pt x="667211" y="424125"/>
                  </a:cubicBezTo>
                  <a:cubicBezTo>
                    <a:pt x="690916" y="409123"/>
                    <a:pt x="706001" y="385548"/>
                    <a:pt x="712466" y="353401"/>
                  </a:cubicBezTo>
                  <a:cubicBezTo>
                    <a:pt x="718932" y="323398"/>
                    <a:pt x="710311" y="299823"/>
                    <a:pt x="686606" y="280535"/>
                  </a:cubicBezTo>
                  <a:cubicBezTo>
                    <a:pt x="693071" y="256961"/>
                    <a:pt x="693071" y="235529"/>
                    <a:pt x="684451" y="211955"/>
                  </a:cubicBezTo>
                  <a:cubicBezTo>
                    <a:pt x="677986" y="196953"/>
                    <a:pt x="652126" y="173379"/>
                    <a:pt x="686606" y="166949"/>
                  </a:cubicBezTo>
                  <a:cubicBezTo>
                    <a:pt x="689839" y="166414"/>
                    <a:pt x="696304" y="166146"/>
                    <a:pt x="704318" y="166112"/>
                  </a:cubicBezTo>
                  <a:close/>
                  <a:moveTo>
                    <a:pt x="301081" y="269"/>
                  </a:moveTo>
                  <a:cubicBezTo>
                    <a:pt x="346299" y="-1882"/>
                    <a:pt x="365678" y="8873"/>
                    <a:pt x="385057" y="32535"/>
                  </a:cubicBezTo>
                  <a:cubicBezTo>
                    <a:pt x="404435" y="21779"/>
                    <a:pt x="451806" y="26082"/>
                    <a:pt x="473338" y="49743"/>
                  </a:cubicBezTo>
                  <a:cubicBezTo>
                    <a:pt x="520709" y="99217"/>
                    <a:pt x="484104" y="146539"/>
                    <a:pt x="432427" y="172352"/>
                  </a:cubicBezTo>
                  <a:cubicBezTo>
                    <a:pt x="408742" y="185258"/>
                    <a:pt x="365678" y="170201"/>
                    <a:pt x="369984" y="142237"/>
                  </a:cubicBezTo>
                  <a:cubicBezTo>
                    <a:pt x="376444" y="107821"/>
                    <a:pt x="419508" y="99217"/>
                    <a:pt x="410895" y="137935"/>
                  </a:cubicBezTo>
                  <a:cubicBezTo>
                    <a:pt x="402282" y="137935"/>
                    <a:pt x="408742" y="142237"/>
                    <a:pt x="410895" y="140086"/>
                  </a:cubicBezTo>
                  <a:cubicBezTo>
                    <a:pt x="410895" y="140086"/>
                    <a:pt x="417355" y="137935"/>
                    <a:pt x="419508" y="127180"/>
                  </a:cubicBezTo>
                  <a:cubicBezTo>
                    <a:pt x="421661" y="112123"/>
                    <a:pt x="413048" y="103519"/>
                    <a:pt x="402282" y="101368"/>
                  </a:cubicBezTo>
                  <a:cubicBezTo>
                    <a:pt x="361371" y="97066"/>
                    <a:pt x="335533" y="150841"/>
                    <a:pt x="378597" y="174503"/>
                  </a:cubicBezTo>
                  <a:cubicBezTo>
                    <a:pt x="469032" y="223976"/>
                    <a:pt x="479798" y="109972"/>
                    <a:pt x="568080" y="129331"/>
                  </a:cubicBezTo>
                  <a:cubicBezTo>
                    <a:pt x="598225" y="135784"/>
                    <a:pt x="600378" y="168050"/>
                    <a:pt x="615450" y="178805"/>
                  </a:cubicBezTo>
                  <a:cubicBezTo>
                    <a:pt x="634829" y="189560"/>
                    <a:pt x="652055" y="180956"/>
                    <a:pt x="664974" y="198164"/>
                  </a:cubicBezTo>
                  <a:cubicBezTo>
                    <a:pt x="680047" y="221825"/>
                    <a:pt x="680047" y="254091"/>
                    <a:pt x="673587" y="284205"/>
                  </a:cubicBezTo>
                  <a:cubicBezTo>
                    <a:pt x="682200" y="292809"/>
                    <a:pt x="695119" y="307867"/>
                    <a:pt x="699426" y="314320"/>
                  </a:cubicBezTo>
                  <a:cubicBezTo>
                    <a:pt x="703732" y="322924"/>
                    <a:pt x="699426" y="348736"/>
                    <a:pt x="699426" y="348736"/>
                  </a:cubicBezTo>
                  <a:cubicBezTo>
                    <a:pt x="680047" y="473496"/>
                    <a:pt x="529322" y="413267"/>
                    <a:pt x="585305" y="337981"/>
                  </a:cubicBezTo>
                  <a:cubicBezTo>
                    <a:pt x="585305" y="337981"/>
                    <a:pt x="598225" y="333679"/>
                    <a:pt x="602531" y="333679"/>
                  </a:cubicBezTo>
                  <a:cubicBezTo>
                    <a:pt x="606837" y="335830"/>
                    <a:pt x="611144" y="342283"/>
                    <a:pt x="615450" y="346585"/>
                  </a:cubicBezTo>
                  <a:cubicBezTo>
                    <a:pt x="615450" y="357340"/>
                    <a:pt x="606837" y="365944"/>
                    <a:pt x="613297" y="376699"/>
                  </a:cubicBezTo>
                  <a:cubicBezTo>
                    <a:pt x="652055" y="305715"/>
                    <a:pt x="559467" y="307867"/>
                    <a:pt x="535781" y="353038"/>
                  </a:cubicBezTo>
                  <a:cubicBezTo>
                    <a:pt x="529322" y="365944"/>
                    <a:pt x="525015" y="389606"/>
                    <a:pt x="529322" y="408965"/>
                  </a:cubicBezTo>
                  <a:cubicBezTo>
                    <a:pt x="535781" y="430475"/>
                    <a:pt x="557314" y="447683"/>
                    <a:pt x="576692" y="456288"/>
                  </a:cubicBezTo>
                  <a:cubicBezTo>
                    <a:pt x="632676" y="477798"/>
                    <a:pt x="682200" y="460590"/>
                    <a:pt x="714498" y="432626"/>
                  </a:cubicBezTo>
                  <a:cubicBezTo>
                    <a:pt x="720958" y="428324"/>
                    <a:pt x="759716" y="400361"/>
                    <a:pt x="776941" y="391757"/>
                  </a:cubicBezTo>
                  <a:cubicBezTo>
                    <a:pt x="733877" y="434777"/>
                    <a:pt x="671434" y="495006"/>
                    <a:pt x="576692" y="475647"/>
                  </a:cubicBezTo>
                  <a:cubicBezTo>
                    <a:pt x="540088" y="467043"/>
                    <a:pt x="499177" y="449835"/>
                    <a:pt x="471185" y="428324"/>
                  </a:cubicBezTo>
                  <a:cubicBezTo>
                    <a:pt x="460419" y="417569"/>
                    <a:pt x="425968" y="391757"/>
                    <a:pt x="419508" y="376699"/>
                  </a:cubicBezTo>
                  <a:cubicBezTo>
                    <a:pt x="415201" y="368095"/>
                    <a:pt x="415201" y="363793"/>
                    <a:pt x="413048" y="350887"/>
                  </a:cubicBezTo>
                  <a:cubicBezTo>
                    <a:pt x="451806" y="404663"/>
                    <a:pt x="516402" y="337981"/>
                    <a:pt x="512096" y="282054"/>
                  </a:cubicBezTo>
                  <a:cubicBezTo>
                    <a:pt x="512096" y="271299"/>
                    <a:pt x="509943" y="260544"/>
                    <a:pt x="505636" y="251940"/>
                  </a:cubicBezTo>
                  <a:cubicBezTo>
                    <a:pt x="488411" y="215372"/>
                    <a:pt x="466879" y="215372"/>
                    <a:pt x="438887" y="215372"/>
                  </a:cubicBezTo>
                  <a:cubicBezTo>
                    <a:pt x="428121" y="202466"/>
                    <a:pt x="393669" y="176654"/>
                    <a:pt x="352758" y="193862"/>
                  </a:cubicBezTo>
                  <a:cubicBezTo>
                    <a:pt x="329073" y="178805"/>
                    <a:pt x="296775" y="165898"/>
                    <a:pt x="279549" y="165898"/>
                  </a:cubicBezTo>
                  <a:cubicBezTo>
                    <a:pt x="225719" y="170201"/>
                    <a:pt x="197727" y="185258"/>
                    <a:pt x="189114" y="234731"/>
                  </a:cubicBezTo>
                  <a:cubicBezTo>
                    <a:pt x="182655" y="273450"/>
                    <a:pt x="204187" y="297111"/>
                    <a:pt x="210646" y="322924"/>
                  </a:cubicBezTo>
                  <a:cubicBezTo>
                    <a:pt x="195574" y="288507"/>
                    <a:pt x="180501" y="260544"/>
                    <a:pt x="154663" y="260544"/>
                  </a:cubicBezTo>
                  <a:cubicBezTo>
                    <a:pt x="130977" y="262695"/>
                    <a:pt x="118058" y="277752"/>
                    <a:pt x="120211" y="294960"/>
                  </a:cubicBezTo>
                  <a:cubicBezTo>
                    <a:pt x="120211" y="299262"/>
                    <a:pt x="122365" y="307867"/>
                    <a:pt x="128824" y="314320"/>
                  </a:cubicBezTo>
                  <a:cubicBezTo>
                    <a:pt x="128824" y="314320"/>
                    <a:pt x="139590" y="318622"/>
                    <a:pt x="141743" y="318622"/>
                  </a:cubicBezTo>
                  <a:cubicBezTo>
                    <a:pt x="120211" y="297111"/>
                    <a:pt x="135284" y="266997"/>
                    <a:pt x="165429" y="275601"/>
                  </a:cubicBezTo>
                  <a:cubicBezTo>
                    <a:pt x="193421" y="282054"/>
                    <a:pt x="195574" y="333679"/>
                    <a:pt x="167582" y="355189"/>
                  </a:cubicBezTo>
                  <a:cubicBezTo>
                    <a:pt x="154663" y="365944"/>
                    <a:pt x="105139" y="370246"/>
                    <a:pt x="81454" y="368095"/>
                  </a:cubicBezTo>
                  <a:cubicBezTo>
                    <a:pt x="44849" y="365944"/>
                    <a:pt x="12551" y="342283"/>
                    <a:pt x="6091" y="310018"/>
                  </a:cubicBezTo>
                  <a:cubicBezTo>
                    <a:pt x="1785" y="294960"/>
                    <a:pt x="-2522" y="271299"/>
                    <a:pt x="1785" y="254091"/>
                  </a:cubicBezTo>
                  <a:cubicBezTo>
                    <a:pt x="3938" y="251940"/>
                    <a:pt x="10398" y="241185"/>
                    <a:pt x="14704" y="234731"/>
                  </a:cubicBezTo>
                  <a:cubicBezTo>
                    <a:pt x="14704" y="234731"/>
                    <a:pt x="16857" y="219674"/>
                    <a:pt x="16857" y="215372"/>
                  </a:cubicBezTo>
                  <a:cubicBezTo>
                    <a:pt x="12551" y="185258"/>
                    <a:pt x="25470" y="150841"/>
                    <a:pt x="62075" y="146539"/>
                  </a:cubicBezTo>
                  <a:cubicBezTo>
                    <a:pt x="94373" y="144388"/>
                    <a:pt x="83607" y="196013"/>
                    <a:pt x="167582" y="189560"/>
                  </a:cubicBezTo>
                  <a:cubicBezTo>
                    <a:pt x="178348" y="187409"/>
                    <a:pt x="191267" y="176654"/>
                    <a:pt x="197727" y="168050"/>
                  </a:cubicBezTo>
                  <a:cubicBezTo>
                    <a:pt x="208493" y="148690"/>
                    <a:pt x="199880" y="116425"/>
                    <a:pt x="174042" y="105670"/>
                  </a:cubicBezTo>
                  <a:cubicBezTo>
                    <a:pt x="163276" y="103519"/>
                    <a:pt x="146050" y="103519"/>
                    <a:pt x="139590" y="114274"/>
                  </a:cubicBezTo>
                  <a:cubicBezTo>
                    <a:pt x="139590" y="114274"/>
                    <a:pt x="139590" y="131482"/>
                    <a:pt x="141743" y="142237"/>
                  </a:cubicBezTo>
                  <a:cubicBezTo>
                    <a:pt x="139590" y="109972"/>
                    <a:pt x="189114" y="101368"/>
                    <a:pt x="189114" y="146539"/>
                  </a:cubicBezTo>
                  <a:cubicBezTo>
                    <a:pt x="189114" y="223976"/>
                    <a:pt x="10398" y="159445"/>
                    <a:pt x="113752" y="58347"/>
                  </a:cubicBezTo>
                  <a:cubicBezTo>
                    <a:pt x="148203" y="26082"/>
                    <a:pt x="199880" y="19628"/>
                    <a:pt x="253711" y="34686"/>
                  </a:cubicBezTo>
                  <a:cubicBezTo>
                    <a:pt x="264477" y="17477"/>
                    <a:pt x="275243" y="2420"/>
                    <a:pt x="301081" y="269"/>
                  </a:cubicBezTo>
                  <a:close/>
                </a:path>
              </a:pathLst>
            </a:custGeom>
            <a:solidFill>
              <a:schemeClr val="bg1"/>
            </a:solidFill>
            <a:ln w="0"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zh-CN" altLang="en-US">
                <a:latin typeface="Arial"/>
                <a:ea typeface="微软雅黑"/>
                <a:sym typeface="Arial"/>
              </a:endParaRPr>
            </a:p>
          </p:txBody>
        </p:sp>
        <p:pic>
          <p:nvPicPr>
            <p:cNvPr id="10" name="图片 9">
              <a:extLst>
                <a:ext uri="{FF2B5EF4-FFF2-40B4-BE49-F238E27FC236}">
                  <a16:creationId xmlns:a16="http://schemas.microsoft.com/office/drawing/2014/main" id="{B3D4B63B-DB1C-4A22-8153-4D18095F418B}"/>
                </a:ext>
              </a:extLst>
            </p:cNvPr>
            <p:cNvPicPr>
              <a:picLocks noChangeAspect="1"/>
            </p:cNvPicPr>
            <p:nvPr/>
          </p:nvPicPr>
          <p:blipFill rotWithShape="1">
            <a:blip r:embed="rId8">
              <a:extLst>
                <a:ext uri="{28A0092B-C50C-407E-A947-70E740481C1C}">
                  <a14:useLocalDpi xmlns:a14="http://schemas.microsoft.com/office/drawing/2010/main" val="0"/>
                </a:ext>
              </a:extLst>
            </a:blip>
            <a:srcRect l="16036" t="1829" r="68284" b="83014"/>
            <a:stretch/>
          </p:blipFill>
          <p:spPr>
            <a:xfrm flipH="1">
              <a:off x="10892588" y="4668252"/>
              <a:ext cx="1299410" cy="2189747"/>
            </a:xfrm>
            <a:prstGeom prst="rect">
              <a:avLst/>
            </a:prstGeom>
          </p:spPr>
        </p:pic>
      </p:grpSp>
      <p:grpSp>
        <p:nvGrpSpPr>
          <p:cNvPr id="12" name="Group 11">
            <a:extLst>
              <a:ext uri="{FF2B5EF4-FFF2-40B4-BE49-F238E27FC236}">
                <a16:creationId xmlns:a16="http://schemas.microsoft.com/office/drawing/2014/main" id="{8D18C8E0-81DB-476C-A91E-559C07DCD188}"/>
              </a:ext>
            </a:extLst>
          </p:cNvPr>
          <p:cNvGrpSpPr>
            <a:grpSpLocks noGrp="1" noSelect="1" noRot="1" noMove="1" noResize="1"/>
          </p:cNvGrpSpPr>
          <p:nvPr userDrawn="1">
            <p:custDataLst>
              <p:tags r:id="rId4"/>
            </p:custDataLst>
          </p:nvPr>
        </p:nvGrpSpPr>
        <p:grpSpPr>
          <a:xfrm>
            <a:off x="-2202100" y="-2224223"/>
            <a:ext cx="16596200" cy="11284323"/>
            <a:chOff x="-2202100" y="-2224223"/>
            <a:chExt cx="16596200" cy="11284323"/>
          </a:xfrm>
        </p:grpSpPr>
        <p:sp>
          <p:nvSpPr>
            <p:cNvPr id="13" name="Rectangle 12">
              <a:extLst>
                <a:ext uri="{FF2B5EF4-FFF2-40B4-BE49-F238E27FC236}">
                  <a16:creationId xmlns:a16="http://schemas.microsoft.com/office/drawing/2014/main" id="{3558A135-2C71-44BC-B64E-3562F54F6BA7}"/>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84DCCF28-3CEC-4CDC-BC0D-B0BA353D034B}"/>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5" name="Rectangle 14">
              <a:extLst>
                <a:ext uri="{FF2B5EF4-FFF2-40B4-BE49-F238E27FC236}">
                  <a16:creationId xmlns:a16="http://schemas.microsoft.com/office/drawing/2014/main" id="{D26B975D-3545-45A8-B94B-374F3BF1508E}"/>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9Slide.vn">
            <a:extLst>
              <a:ext uri="{FF2B5EF4-FFF2-40B4-BE49-F238E27FC236}">
                <a16:creationId xmlns:a16="http://schemas.microsoft.com/office/drawing/2014/main" id="{D0ED940E-AE73-454B-B53C-D73BDF184C52}"/>
              </a:ext>
            </a:extLst>
          </p:cNvPr>
          <p:cNvSpPr>
            <a:spLocks noSelect="1"/>
          </p:cNvSpPr>
          <p:nvPr userDrawn="1">
            <p:custDataLst>
              <p:tags r:id="rId5"/>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9Slide.vn">
            <a:extLst>
              <a:ext uri="{FF2B5EF4-FFF2-40B4-BE49-F238E27FC236}">
                <a16:creationId xmlns:a16="http://schemas.microsoft.com/office/drawing/2014/main" id="{7240136D-0CD3-4EF9-8699-310E2106A7A8}"/>
              </a:ext>
            </a:extLst>
          </p:cNvPr>
          <p:cNvSpPr>
            <a:spLocks noSelect="1"/>
          </p:cNvSpPr>
          <p:nvPr userDrawn="1">
            <p:custDataLst>
              <p:tags r:id="rId6"/>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046807"/>
      </p:ext>
    </p:extLst>
  </p:cSld>
  <p:clrMap bg1="lt1" tx1="dk1" bg2="lt2" tx2="dk2" accent1="accent1" accent2="accent2" accent3="accent3" accent4="accent4" accent5="accent5" accent6="accent6" hlink="hlink" folHlink="folHlink"/>
  <p:sldLayoutIdLst>
    <p:sldLayoutId id="2147483660" r:id="rId1"/>
    <p:sldLayoutId id="2147483661" r:id="rId2"/>
  </p:sldLayoutIdLst>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BF33CB-F020-4D86-AF06-465586DDEF0D}"/>
              </a:ext>
            </a:extLst>
          </p:cNvPr>
          <p:cNvSpPr txBox="1"/>
          <p:nvPr/>
        </p:nvSpPr>
        <p:spPr>
          <a:xfrm>
            <a:off x="533400" y="1524000"/>
            <a:ext cx="11353800" cy="2560253"/>
          </a:xfrm>
          <a:prstGeom prst="rect">
            <a:avLst/>
          </a:prstGeom>
          <a:noFill/>
        </p:spPr>
        <p:txBody>
          <a:bodyPr wrap="square">
            <a:spAutoFit/>
          </a:bodyPr>
          <a:lstStyle/>
          <a:p>
            <a:pPr>
              <a:lnSpc>
                <a:spcPct val="115000"/>
              </a:lnSpc>
              <a:spcAft>
                <a:spcPts val="1000"/>
              </a:spcAft>
            </a:pPr>
            <a:r>
              <a:rPr lang="en-US" sz="3200" b="1" kern="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CHUYÊN ĐỀ 3:</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4800" b="1" kern="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ĐỌC, VIẾT VÀ GIỚI THIỆU </a:t>
            </a:r>
          </a:p>
          <a:p>
            <a:pPr algn="ctr">
              <a:lnSpc>
                <a:spcPct val="115000"/>
              </a:lnSpc>
              <a:spcAft>
                <a:spcPts val="1000"/>
              </a:spcAft>
            </a:pPr>
            <a:r>
              <a:rPr lang="en-US" sz="4800" b="1" kern="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 MỘT TÁC GIẢ VĂN HỌC</a:t>
            </a:r>
            <a:endParaRPr lang="en-US" sz="4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707951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5EBFE4-9DE1-4D5C-92A6-D3C5C103F995}"/>
              </a:ext>
            </a:extLst>
          </p:cNvPr>
          <p:cNvSpPr txBox="1"/>
          <p:nvPr/>
        </p:nvSpPr>
        <p:spPr>
          <a:xfrm>
            <a:off x="914400" y="1066800"/>
            <a:ext cx="11125200" cy="3970318"/>
          </a:xfrm>
          <a:prstGeom prst="rect">
            <a:avLst/>
          </a:prstGeom>
          <a:noFill/>
        </p:spPr>
        <p:txBody>
          <a:bodyPr wrap="square">
            <a:spAutoFit/>
          </a:bodyPr>
          <a:lstStyle/>
          <a:p>
            <a:r>
              <a:rPr lang="en-US" sz="2800" b="1">
                <a:solidFill>
                  <a:schemeClr val="bg1"/>
                </a:solidFill>
                <a:effectLst/>
                <a:latin typeface="Times New Roman" panose="02020603050405020304" pitchFamily="18" charset="0"/>
                <a:ea typeface="Times New Roman" panose="02020603050405020304" pitchFamily="18" charset="0"/>
              </a:rPr>
              <a:t>* Tổng hợp, đánh giá</a:t>
            </a:r>
          </a:p>
          <a:p>
            <a:r>
              <a:rPr lang="en-US" sz="2800" i="1">
                <a:solidFill>
                  <a:schemeClr val="bg1"/>
                </a:solidFill>
                <a:effectLst/>
                <a:latin typeface="Times New Roman" panose="02020603050405020304" pitchFamily="18" charset="0"/>
                <a:ea typeface="Times New Roman" panose="02020603050405020304" pitchFamily="18" charset="0"/>
              </a:rPr>
              <a:t>– Tổng hợp về từng cuốn sách:</a:t>
            </a:r>
            <a:endParaRPr lang="en-US" sz="2800">
              <a:solidFill>
                <a:schemeClr val="bg1"/>
              </a:solidFill>
              <a:effectLst/>
              <a:latin typeface="Times New Roman" panose="02020603050405020304" pitchFamily="18" charset="0"/>
              <a:ea typeface="Times New Roman" panose="02020603050405020304" pitchFamily="18" charset="0"/>
            </a:endParaRPr>
          </a:p>
          <a:p>
            <a:r>
              <a:rPr lang="en-US" sz="2800">
                <a:solidFill>
                  <a:schemeClr val="bg1"/>
                </a:solidFill>
                <a:effectLst/>
                <a:latin typeface="Times New Roman" panose="02020603050405020304" pitchFamily="18" charset="0"/>
                <a:ea typeface="Times New Roman" panose="02020603050405020304" pitchFamily="18" charset="0"/>
              </a:rPr>
              <a:t>+ Các chủ đề chính được thể hiện; giá trị chung của cuốn sách (; những nét riêng, dấu ấn riêng mà tác phẩm để lại trong lòng người đọc; vị trí của cuốn sách trong sự nghiệp sáng tác của tác giả.</a:t>
            </a:r>
          </a:p>
          <a:p>
            <a:r>
              <a:rPr lang="en-US" sz="2800">
                <a:solidFill>
                  <a:schemeClr val="bg1"/>
                </a:solidFill>
                <a:effectLst/>
                <a:latin typeface="Times New Roman" panose="02020603050405020304" pitchFamily="18" charset="0"/>
                <a:ea typeface="Times New Roman" panose="02020603050405020304" pitchFamily="18" charset="0"/>
              </a:rPr>
              <a:t>+ Nếu đọc một tuyển tập, việc tổng hợp tương ứng với việc bao quát từng thể loại trong sáng tác của tác giả.</a:t>
            </a:r>
          </a:p>
          <a:p>
            <a:endParaRPr lang="en-US" sz="2800">
              <a:solidFill>
                <a:schemeClr val="bg1"/>
              </a:solidFill>
              <a:effectLst/>
              <a:latin typeface="Times New Roman" panose="02020603050405020304" pitchFamily="18" charset="0"/>
              <a:ea typeface="Times New Roman" panose="02020603050405020304" pitchFamily="18" charset="0"/>
            </a:endParaRPr>
          </a:p>
          <a:p>
            <a:r>
              <a:rPr lang="en-US" sz="2800" i="1">
                <a:solidFill>
                  <a:schemeClr val="bg1"/>
                </a:solidFill>
                <a:effectLst/>
                <a:latin typeface="Times New Roman" panose="02020603050405020304" pitchFamily="18" charset="0"/>
                <a:ea typeface="Times New Roman" panose="02020603050405020304" pitchFamily="18" charset="0"/>
              </a:rPr>
              <a:t>– Đánh giá chung: (theo các mục đã tổng hợp)</a:t>
            </a:r>
          </a:p>
        </p:txBody>
      </p:sp>
    </p:spTree>
    <p:extLst>
      <p:ext uri="{BB962C8B-B14F-4D97-AF65-F5344CB8AC3E}">
        <p14:creationId xmlns:p14="http://schemas.microsoft.com/office/powerpoint/2010/main" val="121238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5EBFE4-9DE1-4D5C-92A6-D3C5C103F995}"/>
              </a:ext>
            </a:extLst>
          </p:cNvPr>
          <p:cNvSpPr txBox="1"/>
          <p:nvPr/>
        </p:nvSpPr>
        <p:spPr>
          <a:xfrm>
            <a:off x="2514600" y="304800"/>
            <a:ext cx="11125200" cy="523220"/>
          </a:xfrm>
          <a:prstGeom prst="rect">
            <a:avLst/>
          </a:prstGeom>
          <a:noFill/>
        </p:spPr>
        <p:txBody>
          <a:bodyPr wrap="square">
            <a:spAutoFit/>
          </a:bodyPr>
          <a:lstStyle/>
          <a:p>
            <a:r>
              <a:rPr lang="en-US" sz="2800" b="1">
                <a:solidFill>
                  <a:schemeClr val="bg1"/>
                </a:solidFill>
                <a:effectLst/>
                <a:latin typeface="Times New Roman" panose="02020603050405020304" pitchFamily="18" charset="0"/>
                <a:ea typeface="Times New Roman" panose="02020603050405020304" pitchFamily="18" charset="0"/>
              </a:rPr>
              <a:t>d. Tổng hợp các nội dung đã đọc và ghi chép</a:t>
            </a:r>
          </a:p>
        </p:txBody>
      </p:sp>
      <p:graphicFrame>
        <p:nvGraphicFramePr>
          <p:cNvPr id="2" name="Table 1">
            <a:extLst>
              <a:ext uri="{FF2B5EF4-FFF2-40B4-BE49-F238E27FC236}">
                <a16:creationId xmlns:a16="http://schemas.microsoft.com/office/drawing/2014/main" id="{0A22FF4C-EEB6-4EC5-B527-63BDE0A426E5}"/>
              </a:ext>
            </a:extLst>
          </p:cNvPr>
          <p:cNvGraphicFramePr>
            <a:graphicFrameLocks noGrp="1"/>
          </p:cNvGraphicFramePr>
          <p:nvPr>
            <p:extLst>
              <p:ext uri="{D42A27DB-BD31-4B8C-83A1-F6EECF244321}">
                <p14:modId xmlns:p14="http://schemas.microsoft.com/office/powerpoint/2010/main" val="2207855055"/>
              </p:ext>
            </p:extLst>
          </p:nvPr>
        </p:nvGraphicFramePr>
        <p:xfrm>
          <a:off x="1143000" y="990600"/>
          <a:ext cx="10439400" cy="5428298"/>
        </p:xfrm>
        <a:graphic>
          <a:graphicData uri="http://schemas.openxmlformats.org/drawingml/2006/table">
            <a:tbl>
              <a:tblPr firstRow="1" firstCol="1" bandRow="1">
                <a:tableStyleId>{5940675A-B579-460E-94D1-54222C63F5DA}</a:tableStyleId>
              </a:tblPr>
              <a:tblGrid>
                <a:gridCol w="990600">
                  <a:extLst>
                    <a:ext uri="{9D8B030D-6E8A-4147-A177-3AD203B41FA5}">
                      <a16:colId xmlns:a16="http://schemas.microsoft.com/office/drawing/2014/main" val="88801190"/>
                    </a:ext>
                  </a:extLst>
                </a:gridCol>
                <a:gridCol w="9448800">
                  <a:extLst>
                    <a:ext uri="{9D8B030D-6E8A-4147-A177-3AD203B41FA5}">
                      <a16:colId xmlns:a16="http://schemas.microsoft.com/office/drawing/2014/main" val="4039833915"/>
                    </a:ext>
                  </a:extLst>
                </a:gridCol>
              </a:tblGrid>
              <a:tr h="319088">
                <a:tc gridSpan="2">
                  <a:txBody>
                    <a:bodyPr/>
                    <a:lstStyle/>
                    <a:p>
                      <a:pPr algn="ctr"/>
                      <a:r>
                        <a:rPr lang="en-US" sz="2800" b="1">
                          <a:solidFill>
                            <a:schemeClr val="bg1"/>
                          </a:solidFill>
                          <a:effectLst/>
                          <a:latin typeface="Times New Roman" panose="02020603050405020304" pitchFamily="18" charset="0"/>
                          <a:cs typeface="Times New Roman" panose="02020603050405020304" pitchFamily="18" charset="0"/>
                        </a:rPr>
                        <a:t>PHIẾU ĐỌC VỀ TÁC GIẢ</a:t>
                      </a:r>
                      <a:endPar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782902784"/>
                  </a:ext>
                </a:extLst>
              </a:tr>
              <a:tr h="638175">
                <a:tc>
                  <a:txBody>
                    <a:bodyPr/>
                    <a:lstStyle/>
                    <a:p>
                      <a:pPr algn="ctr"/>
                      <a:r>
                        <a:rPr lang="en-US" sz="2800">
                          <a:solidFill>
                            <a:schemeClr val="bg1"/>
                          </a:solidFill>
                          <a:effectLst/>
                          <a:latin typeface="Times New Roman" panose="02020603050405020304" pitchFamily="18" charset="0"/>
                          <a:cs typeface="Times New Roman" panose="02020603050405020304" pitchFamily="18" charset="0"/>
                        </a:rPr>
                        <a:t>1</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solidFill>
                            <a:schemeClr val="bg1"/>
                          </a:solidFill>
                          <a:effectLst/>
                          <a:latin typeface="Times New Roman" panose="02020603050405020304" pitchFamily="18" charset="0"/>
                          <a:cs typeface="Times New Roman" panose="02020603050405020304" pitchFamily="18" charset="0"/>
                        </a:rPr>
                        <a:t> Khái quát về tiểu sử và đặc điểm con người của tác giả</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26913802"/>
                  </a:ext>
                </a:extLst>
              </a:tr>
              <a:tr h="638175">
                <a:tc>
                  <a:txBody>
                    <a:bodyPr/>
                    <a:lstStyle/>
                    <a:p>
                      <a:pPr algn="ctr"/>
                      <a:r>
                        <a:rPr lang="en-US" sz="2800">
                          <a:solidFill>
                            <a:schemeClr val="bg1"/>
                          </a:solidFill>
                          <a:effectLst/>
                          <a:latin typeface="Times New Roman" panose="02020603050405020304" pitchFamily="18" charset="0"/>
                          <a:cs typeface="Times New Roman" panose="02020603050405020304" pitchFamily="18" charset="0"/>
                        </a:rPr>
                        <a:t>2</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solidFill>
                            <a:schemeClr val="bg1"/>
                          </a:solidFill>
                          <a:effectLst/>
                          <a:latin typeface="Times New Roman" panose="02020603050405020304" pitchFamily="18" charset="0"/>
                          <a:cs typeface="Times New Roman" panose="02020603050405020304" pitchFamily="18" charset="0"/>
                        </a:rPr>
                        <a:t>Khái quát về vị trí của tác giả trong lịch sử văn học</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72401315"/>
                  </a:ext>
                </a:extLst>
              </a:tr>
              <a:tr h="638175">
                <a:tc>
                  <a:txBody>
                    <a:bodyPr/>
                    <a:lstStyle/>
                    <a:p>
                      <a:pPr algn="ctr"/>
                      <a:r>
                        <a:rPr lang="en-US" sz="2800">
                          <a:solidFill>
                            <a:schemeClr val="bg1"/>
                          </a:solidFill>
                          <a:effectLst/>
                          <a:latin typeface="Times New Roman" panose="02020603050405020304" pitchFamily="18" charset="0"/>
                          <a:cs typeface="Times New Roman" panose="02020603050405020304" pitchFamily="18" charset="0"/>
                        </a:rPr>
                        <a:t>3</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solidFill>
                            <a:schemeClr val="bg1"/>
                          </a:solidFill>
                          <a:effectLst/>
                          <a:latin typeface="Times New Roman" panose="02020603050405020304" pitchFamily="18" charset="0"/>
                          <a:cs typeface="Times New Roman" panose="02020603050405020304" pitchFamily="18" charset="0"/>
                        </a:rPr>
                        <a:t>Phân chia các chặng đường sáng tác của tác giả</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23813105"/>
                  </a:ext>
                </a:extLst>
              </a:tr>
              <a:tr h="957263">
                <a:tc>
                  <a:txBody>
                    <a:bodyPr/>
                    <a:lstStyle/>
                    <a:p>
                      <a:pPr algn="ctr"/>
                      <a:r>
                        <a:rPr lang="en-US" sz="2800">
                          <a:solidFill>
                            <a:schemeClr val="bg1"/>
                          </a:solidFill>
                          <a:effectLst/>
                          <a:latin typeface="Times New Roman" panose="02020603050405020304" pitchFamily="18" charset="0"/>
                          <a:cs typeface="Times New Roman" panose="02020603050405020304" pitchFamily="18" charset="0"/>
                        </a:rPr>
                        <a:t>4</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solidFill>
                            <a:schemeClr val="bg1"/>
                          </a:solidFill>
                          <a:effectLst/>
                          <a:latin typeface="Times New Roman" panose="02020603050405020304" pitchFamily="18" charset="0"/>
                          <a:cs typeface="Times New Roman" panose="02020603050405020304" pitchFamily="18" charset="0"/>
                        </a:rPr>
                        <a:t>Điểm qua những tác phẩm đặc sắc của tác giả qua các chặng đường sáng tác</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1739154"/>
                  </a:ext>
                </a:extLst>
              </a:tr>
              <a:tr h="638175">
                <a:tc>
                  <a:txBody>
                    <a:bodyPr/>
                    <a:lstStyle/>
                    <a:p>
                      <a:pPr algn="ctr"/>
                      <a:r>
                        <a:rPr lang="en-US" sz="2800">
                          <a:solidFill>
                            <a:schemeClr val="bg1"/>
                          </a:solidFill>
                          <a:effectLst/>
                          <a:latin typeface="Times New Roman" panose="02020603050405020304" pitchFamily="18" charset="0"/>
                          <a:cs typeface="Times New Roman" panose="02020603050405020304" pitchFamily="18" charset="0"/>
                        </a:rPr>
                        <a:t>5</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solidFill>
                            <a:schemeClr val="bg1"/>
                          </a:solidFill>
                          <a:effectLst/>
                          <a:latin typeface="Times New Roman" panose="02020603050405020304" pitchFamily="18" charset="0"/>
                          <a:cs typeface="Times New Roman" panose="02020603050405020304" pitchFamily="18" charset="0"/>
                        </a:rPr>
                        <a:t>Phân tích một số chủ đề nổi bật trong sáng tác của tác giả</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6805352"/>
                  </a:ext>
                </a:extLst>
              </a:tr>
              <a:tr h="638175">
                <a:tc>
                  <a:txBody>
                    <a:bodyPr/>
                    <a:lstStyle/>
                    <a:p>
                      <a:pPr algn="ctr"/>
                      <a:r>
                        <a:rPr lang="en-US" sz="2800">
                          <a:solidFill>
                            <a:schemeClr val="bg1"/>
                          </a:solidFill>
                          <a:effectLst/>
                          <a:latin typeface="Times New Roman" panose="02020603050405020304" pitchFamily="18" charset="0"/>
                          <a:cs typeface="Times New Roman" panose="02020603050405020304" pitchFamily="18" charset="0"/>
                        </a:rPr>
                        <a:t>6</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solidFill>
                            <a:schemeClr val="bg1"/>
                          </a:solidFill>
                          <a:effectLst/>
                          <a:latin typeface="Times New Roman" panose="02020603050405020304" pitchFamily="18" charset="0"/>
                          <a:cs typeface="Times New Roman" panose="02020603050405020304" pitchFamily="18" charset="0"/>
                        </a:rPr>
                        <a:t> Đánh giá chung về những cống hiến tiêu biểu của tác giả cho nền văn học</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0365887"/>
                  </a:ext>
                </a:extLst>
              </a:tr>
              <a:tr h="638175">
                <a:tc>
                  <a:txBody>
                    <a:bodyPr/>
                    <a:lstStyle/>
                    <a:p>
                      <a:pPr algn="ctr"/>
                      <a:r>
                        <a:rPr lang="en-US" sz="2800">
                          <a:solidFill>
                            <a:schemeClr val="bg1"/>
                          </a:solidFill>
                          <a:effectLst/>
                          <a:latin typeface="Times New Roman" panose="02020603050405020304" pitchFamily="18" charset="0"/>
                          <a:cs typeface="Times New Roman" panose="02020603050405020304" pitchFamily="18" charset="0"/>
                        </a:rPr>
                        <a:t>7</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2800">
                          <a:solidFill>
                            <a:schemeClr val="bg1"/>
                          </a:solidFill>
                          <a:effectLst/>
                          <a:latin typeface="Times New Roman" panose="02020603050405020304" pitchFamily="18" charset="0"/>
                          <a:cs typeface="Times New Roman" panose="02020603050405020304" pitchFamily="18" charset="0"/>
                        </a:rPr>
                        <a:t>Nêu ý nghĩa các sáng tác của tác giả trong bối cảnh hiện nay</a:t>
                      </a:r>
                      <a:endPar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24066533"/>
                  </a:ext>
                </a:extLst>
              </a:tr>
            </a:tbl>
          </a:graphicData>
        </a:graphic>
      </p:graphicFrame>
    </p:spTree>
    <p:extLst>
      <p:ext uri="{BB962C8B-B14F-4D97-AF65-F5344CB8AC3E}">
        <p14:creationId xmlns:p14="http://schemas.microsoft.com/office/powerpoint/2010/main" val="424978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5EBFE4-9DE1-4D5C-92A6-D3C5C103F995}"/>
              </a:ext>
            </a:extLst>
          </p:cNvPr>
          <p:cNvSpPr txBox="1"/>
          <p:nvPr/>
        </p:nvSpPr>
        <p:spPr>
          <a:xfrm>
            <a:off x="685800" y="228600"/>
            <a:ext cx="11125200" cy="523220"/>
          </a:xfrm>
          <a:prstGeom prst="rect">
            <a:avLst/>
          </a:prstGeom>
          <a:noFill/>
        </p:spPr>
        <p:txBody>
          <a:bodyPr wrap="square">
            <a:spAutoFit/>
          </a:bodyPr>
          <a:lstStyle/>
          <a:p>
            <a:pPr algn="ctr"/>
            <a:r>
              <a:rPr lang="en-US" sz="2800" b="1">
                <a:solidFill>
                  <a:schemeClr val="bg1"/>
                </a:solidFill>
                <a:effectLst/>
                <a:latin typeface="Times New Roman" panose="02020603050405020304" pitchFamily="18" charset="0"/>
                <a:ea typeface="Times New Roman" panose="02020603050405020304" pitchFamily="18" charset="0"/>
              </a:rPr>
              <a:t>THẢO LUẬN NHÓM</a:t>
            </a:r>
          </a:p>
        </p:txBody>
      </p:sp>
      <p:sp>
        <p:nvSpPr>
          <p:cNvPr id="5" name="TextBox 4">
            <a:extLst>
              <a:ext uri="{FF2B5EF4-FFF2-40B4-BE49-F238E27FC236}">
                <a16:creationId xmlns:a16="http://schemas.microsoft.com/office/drawing/2014/main" id="{4FE95BCD-3B94-4CDA-B43D-3822D03C6DDE}"/>
              </a:ext>
            </a:extLst>
          </p:cNvPr>
          <p:cNvSpPr txBox="1"/>
          <p:nvPr/>
        </p:nvSpPr>
        <p:spPr>
          <a:xfrm>
            <a:off x="1828800" y="1066800"/>
            <a:ext cx="9296400" cy="954107"/>
          </a:xfrm>
          <a:prstGeom prst="rect">
            <a:avLst/>
          </a:prstGeom>
          <a:noFill/>
        </p:spPr>
        <p:txBody>
          <a:bodyPr wrap="square">
            <a:spAutoFit/>
          </a:bodyPr>
          <a:lstStyle/>
          <a:p>
            <a:pPr algn="ctr"/>
            <a:r>
              <a:rPr lang="en-US" sz="2800" b="1"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T</a:t>
            </a:r>
            <a:r>
              <a:rPr lang="en-US" sz="2800" b="1" i="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ÌM HIỂU TÁC GIẢ NGUYỄN HUY THIỆP VÀ ĐỀ TÀI NÔNG THÔN TRONG SÁNG TÁC CỦA ÔNG</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8543AE7-D6D7-4530-97F6-7AC10019FE57}"/>
              </a:ext>
            </a:extLst>
          </p:cNvPr>
          <p:cNvSpPr txBox="1"/>
          <p:nvPr/>
        </p:nvSpPr>
        <p:spPr>
          <a:xfrm>
            <a:off x="1447800" y="2828836"/>
            <a:ext cx="9906000" cy="2677656"/>
          </a:xfrm>
          <a:prstGeom prst="rect">
            <a:avLst/>
          </a:prstGeom>
          <a:noFill/>
        </p:spPr>
        <p:txBody>
          <a:bodyPr wrap="square">
            <a:spAutoFit/>
          </a:bodyPr>
          <a:lstStyle/>
          <a:p>
            <a:pPr algn="just"/>
            <a:r>
              <a:rPr lang="en-US" sz="2800" i="1">
                <a:solidFill>
                  <a:schemeClr val="bg1"/>
                </a:solidFill>
                <a:effectLst/>
                <a:latin typeface="Times New Roman" panose="02020603050405020304" pitchFamily="18" charset="0"/>
                <a:ea typeface="Times New Roman" panose="02020603050405020304" pitchFamily="18" charset="0"/>
              </a:rPr>
              <a:t>Nhóm 1: Tóm tắt tiểu sử tác giả  Nguyễn Huy Thiệp?</a:t>
            </a:r>
            <a:endParaRPr lang="en-US" sz="2800">
              <a:solidFill>
                <a:schemeClr val="bg1"/>
              </a:solidFill>
              <a:effectLst/>
              <a:latin typeface="Times New Roman" panose="02020603050405020304" pitchFamily="18" charset="0"/>
              <a:ea typeface="Times New Roman" panose="02020603050405020304" pitchFamily="18" charset="0"/>
            </a:endParaRPr>
          </a:p>
          <a:p>
            <a:pPr algn="just"/>
            <a:r>
              <a:rPr lang="en-US" sz="2800" i="1">
                <a:solidFill>
                  <a:schemeClr val="bg1"/>
                </a:solidFill>
                <a:effectLst/>
                <a:latin typeface="Times New Roman" panose="02020603050405020304" pitchFamily="18" charset="0"/>
                <a:ea typeface="Times New Roman" panose="02020603050405020304" pitchFamily="18" charset="0"/>
              </a:rPr>
              <a:t>Nhóm 2: Các tác phẩm tiêu biểu về tài nông thôn của Nguyễn Huy Thiệp?</a:t>
            </a:r>
            <a:endParaRPr lang="en-US" sz="2800">
              <a:solidFill>
                <a:schemeClr val="bg1"/>
              </a:solidFill>
              <a:effectLst/>
              <a:latin typeface="Times New Roman" panose="02020603050405020304" pitchFamily="18" charset="0"/>
              <a:ea typeface="Times New Roman" panose="02020603050405020304" pitchFamily="18" charset="0"/>
            </a:endParaRPr>
          </a:p>
          <a:p>
            <a:pPr algn="just"/>
            <a:r>
              <a:rPr lang="en-US" sz="2800" i="1">
                <a:solidFill>
                  <a:schemeClr val="bg1"/>
                </a:solidFill>
                <a:effectLst/>
                <a:latin typeface="Times New Roman" panose="02020603050405020304" pitchFamily="18" charset="0"/>
                <a:ea typeface="Times New Roman" panose="02020603050405020304" pitchFamily="18" charset="0"/>
              </a:rPr>
              <a:t>Nhóm 3: những nghiên cứu nhận định của Nguyễn Huy Thiệp?</a:t>
            </a:r>
            <a:endParaRPr lang="en-US" sz="2800">
              <a:solidFill>
                <a:schemeClr val="bg1"/>
              </a:solidFill>
              <a:effectLst/>
              <a:latin typeface="Times New Roman" panose="02020603050405020304" pitchFamily="18" charset="0"/>
              <a:ea typeface="Times New Roman" panose="02020603050405020304" pitchFamily="18" charset="0"/>
            </a:endParaRPr>
          </a:p>
          <a:p>
            <a:pPr algn="just"/>
            <a:r>
              <a:rPr lang="en-US" sz="2800" i="1">
                <a:solidFill>
                  <a:schemeClr val="bg1"/>
                </a:solidFill>
                <a:effectLst/>
                <a:latin typeface="Times New Roman" panose="02020603050405020304" pitchFamily="18" charset="0"/>
                <a:ea typeface="Times New Roman" panose="02020603050405020304" pitchFamily="18" charset="0"/>
              </a:rPr>
              <a:t>Nhóm 4: tổng hợp tất cả những nội dung đã đọc về Nguyễn Huy thiệp</a:t>
            </a:r>
            <a:endParaRPr lang="en-US" sz="28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464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EA6ADE7-620C-4AE0-AE0D-9789F910B4D4}"/>
              </a:ext>
            </a:extLst>
          </p:cNvPr>
          <p:cNvGraphicFramePr>
            <a:graphicFrameLocks noGrp="1"/>
          </p:cNvGraphicFramePr>
          <p:nvPr>
            <p:extLst>
              <p:ext uri="{D42A27DB-BD31-4B8C-83A1-F6EECF244321}">
                <p14:modId xmlns:p14="http://schemas.microsoft.com/office/powerpoint/2010/main" val="721877923"/>
              </p:ext>
            </p:extLst>
          </p:nvPr>
        </p:nvGraphicFramePr>
        <p:xfrm>
          <a:off x="381000" y="533400"/>
          <a:ext cx="11353800" cy="6422624"/>
        </p:xfrm>
        <a:graphic>
          <a:graphicData uri="http://schemas.openxmlformats.org/drawingml/2006/table">
            <a:tbl>
              <a:tblPr firstRow="1" firstCol="1" bandRow="1">
                <a:tableStyleId>{5940675A-B579-460E-94D1-54222C63F5DA}</a:tableStyleId>
              </a:tblPr>
              <a:tblGrid>
                <a:gridCol w="990600">
                  <a:extLst>
                    <a:ext uri="{9D8B030D-6E8A-4147-A177-3AD203B41FA5}">
                      <a16:colId xmlns:a16="http://schemas.microsoft.com/office/drawing/2014/main" val="1295731046"/>
                    </a:ext>
                  </a:extLst>
                </a:gridCol>
                <a:gridCol w="10363200">
                  <a:extLst>
                    <a:ext uri="{9D8B030D-6E8A-4147-A177-3AD203B41FA5}">
                      <a16:colId xmlns:a16="http://schemas.microsoft.com/office/drawing/2014/main" val="3185815682"/>
                    </a:ext>
                  </a:extLst>
                </a:gridCol>
              </a:tblGrid>
              <a:tr h="479024">
                <a:tc>
                  <a:txBody>
                    <a:bodyPr/>
                    <a:lstStyle/>
                    <a:p>
                      <a:pPr algn="ctr">
                        <a:lnSpc>
                          <a:spcPct val="115000"/>
                        </a:lnSpc>
                        <a:spcAft>
                          <a:spcPts val="1000"/>
                        </a:spcAft>
                      </a:pPr>
                      <a:r>
                        <a:rPr lang="en-US" sz="1800" b="1">
                          <a:solidFill>
                            <a:schemeClr val="bg1"/>
                          </a:solidFill>
                          <a:effectLst/>
                          <a:latin typeface="Times New Roman" panose="02020603050405020304" pitchFamily="18" charset="0"/>
                          <a:cs typeface="Times New Roman" panose="02020603050405020304" pitchFamily="18" charset="0"/>
                        </a:rPr>
                        <a:t>Năm</a:t>
                      </a:r>
                      <a:endParaRPr lang="en-US" sz="18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057" marT="38057" marB="38057"/>
                </a:tc>
                <a:tc>
                  <a:txBody>
                    <a:bodyPr/>
                    <a:lstStyle/>
                    <a:p>
                      <a:pPr algn="ctr">
                        <a:lnSpc>
                          <a:spcPct val="115000"/>
                        </a:lnSpc>
                        <a:spcAft>
                          <a:spcPts val="1000"/>
                        </a:spcAft>
                      </a:pPr>
                      <a:r>
                        <a:rPr lang="en-US" sz="1800" b="1">
                          <a:solidFill>
                            <a:schemeClr val="bg1"/>
                          </a:solidFill>
                          <a:effectLst/>
                          <a:latin typeface="Times New Roman" panose="02020603050405020304" pitchFamily="18" charset="0"/>
                          <a:cs typeface="Times New Roman" panose="02020603050405020304" pitchFamily="18" charset="0"/>
                        </a:rPr>
                        <a:t>Nội dung</a:t>
                      </a:r>
                      <a:endParaRPr lang="en-US" sz="18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57" marR="0" marT="38057" marB="38057"/>
                </a:tc>
                <a:extLst>
                  <a:ext uri="{0D108BD9-81ED-4DB2-BD59-A6C34878D82A}">
                    <a16:rowId xmlns:a16="http://schemas.microsoft.com/office/drawing/2014/main" val="2435071209"/>
                  </a:ext>
                </a:extLst>
              </a:tr>
              <a:tr h="359176">
                <a:tc>
                  <a:txBody>
                    <a:bodyPr/>
                    <a:lstStyle/>
                    <a:p>
                      <a:pPr algn="ct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1950</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057" marT="38057" marB="38057"/>
                </a:tc>
                <a:tc>
                  <a:txBody>
                    <a:bodyPr/>
                    <a:lstStyle/>
                    <a:p>
                      <a:pP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Sinh ra tại tỉnh Thái Nguyên, quê thuộc huyện Thanh Trì – Hà Nội</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57" marR="0" marT="38057" marB="38057"/>
                </a:tc>
                <a:extLst>
                  <a:ext uri="{0D108BD9-81ED-4DB2-BD59-A6C34878D82A}">
                    <a16:rowId xmlns:a16="http://schemas.microsoft.com/office/drawing/2014/main" val="1687142559"/>
                  </a:ext>
                </a:extLst>
              </a:tr>
              <a:tr h="762000">
                <a:tc>
                  <a:txBody>
                    <a:bodyPr/>
                    <a:lstStyle/>
                    <a:p>
                      <a:pPr algn="ct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1960</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057" marT="38057" marB="38057"/>
                </a:tc>
                <a:tc>
                  <a:txBody>
                    <a:bodyPr/>
                    <a:lstStyle/>
                    <a:p>
                      <a:pP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Gia đình chuyển về Hà Nội định cư ở xóm Cò, thôn KHương Hạ, xã Khương Đình, huyện Thanh Trì ( nay là phố Khương Hạ, phường Khương Đình, quận Thanh Xuân) Hà Nội</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57" marR="0" marT="38057" marB="38057"/>
                </a:tc>
                <a:extLst>
                  <a:ext uri="{0D108BD9-81ED-4DB2-BD59-A6C34878D82A}">
                    <a16:rowId xmlns:a16="http://schemas.microsoft.com/office/drawing/2014/main" val="2260332830"/>
                  </a:ext>
                </a:extLst>
              </a:tr>
              <a:tr h="479024">
                <a:tc>
                  <a:txBody>
                    <a:bodyPr/>
                    <a:lstStyle/>
                    <a:p>
                      <a:pPr algn="ct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1970</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057" marT="38057" marB="38057"/>
                </a:tc>
                <a:tc>
                  <a:txBody>
                    <a:bodyPr/>
                    <a:lstStyle/>
                    <a:p>
                      <a:pP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Tốt nghiệp khoa Sử, trường Đại học sư phạm Hà Nội</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57" marR="0" marT="38057" marB="38057"/>
                </a:tc>
                <a:extLst>
                  <a:ext uri="{0D108BD9-81ED-4DB2-BD59-A6C34878D82A}">
                    <a16:rowId xmlns:a16="http://schemas.microsoft.com/office/drawing/2014/main" val="3174313659"/>
                  </a:ext>
                </a:extLst>
              </a:tr>
              <a:tr h="663976">
                <a:tc>
                  <a:txBody>
                    <a:bodyPr/>
                    <a:lstStyle/>
                    <a:p>
                      <a:pPr algn="ct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1980-1992</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057" marT="38057" marB="38057"/>
                </a:tc>
                <a:tc>
                  <a:txBody>
                    <a:bodyPr/>
                    <a:lstStyle/>
                    <a:p>
                      <a:pP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Chuyển về làm tại Bộ Giáo dục và Đào tạo, sau đó làm việc tại Công Ty Kĩ thuật trắc địa bản đồ, Cục bản đồ.</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57" marR="0" marT="38057" marB="38057"/>
                </a:tc>
                <a:extLst>
                  <a:ext uri="{0D108BD9-81ED-4DB2-BD59-A6C34878D82A}">
                    <a16:rowId xmlns:a16="http://schemas.microsoft.com/office/drawing/2014/main" val="3743544685"/>
                  </a:ext>
                </a:extLst>
              </a:tr>
              <a:tr h="432266">
                <a:tc>
                  <a:txBody>
                    <a:bodyPr/>
                    <a:lstStyle/>
                    <a:p>
                      <a:pPr algn="ct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1986</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057" marT="38057" marB="38057"/>
                </a:tc>
                <a:tc>
                  <a:txBody>
                    <a:bodyPr/>
                    <a:lstStyle/>
                    <a:p>
                      <a:pP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Bắt đầu nổi tiếng với một số truyện in trên Tuần báo Văn nghệ ( Muối của rừng, Nàng Sinh, Cô Mỵ, Vết trượt)</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57" marR="0" marT="38057" marB="38057"/>
                </a:tc>
                <a:extLst>
                  <a:ext uri="{0D108BD9-81ED-4DB2-BD59-A6C34878D82A}">
                    <a16:rowId xmlns:a16="http://schemas.microsoft.com/office/drawing/2014/main" val="3445296060"/>
                  </a:ext>
                </a:extLst>
              </a:tr>
              <a:tr h="533400">
                <a:tc>
                  <a:txBody>
                    <a:bodyPr/>
                    <a:lstStyle/>
                    <a:p>
                      <a:pPr algn="ct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1987</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057" marT="38057" marB="38057"/>
                </a:tc>
                <a:tc>
                  <a:txBody>
                    <a:bodyPr/>
                    <a:lstStyle/>
                    <a:p>
                      <a:pP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Tác phẩm Tướng về hưu đánh dấu vị trí của Nguyễn Huy Thiệp trên văn đàn văn học Việt Nam.</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57" marR="0" marT="38057" marB="38057"/>
                </a:tc>
                <a:extLst>
                  <a:ext uri="{0D108BD9-81ED-4DB2-BD59-A6C34878D82A}">
                    <a16:rowId xmlns:a16="http://schemas.microsoft.com/office/drawing/2014/main" val="3428160468"/>
                  </a:ext>
                </a:extLst>
              </a:tr>
              <a:tr h="838200">
                <a:tc>
                  <a:txBody>
                    <a:bodyPr/>
                    <a:lstStyle/>
                    <a:p>
                      <a:pPr algn="ct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1985-2000</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057" marT="38057" marB="38057"/>
                </a:tc>
                <a:tc>
                  <a:txBody>
                    <a:bodyPr/>
                    <a:lstStyle/>
                    <a:p>
                      <a:pP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Một loạt truyện ngắn tiêu biểu viết về đề tài nông thôn, miền núi, thành thị ra đời ( Chảy đi sông ơi, Những bài học nông thôn, Những ngọn gió Hua Tát, Những người thợ xẻ, Không có vua….)</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57" marR="0" marT="38057" marB="38057"/>
                </a:tc>
                <a:extLst>
                  <a:ext uri="{0D108BD9-81ED-4DB2-BD59-A6C34878D82A}">
                    <a16:rowId xmlns:a16="http://schemas.microsoft.com/office/drawing/2014/main" val="1239662143"/>
                  </a:ext>
                </a:extLst>
              </a:tr>
              <a:tr h="914400">
                <a:tc>
                  <a:txBody>
                    <a:bodyPr/>
                    <a:lstStyle/>
                    <a:p>
                      <a:pPr algn="ct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2006-2008</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057" marT="38057" marB="38057"/>
                </a:tc>
                <a:tc>
                  <a:txBody>
                    <a:bodyPr/>
                    <a:lstStyle/>
                    <a:p>
                      <a:pP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Các giải thưởng: Giải thưởng hội nhà văn Hà Nội cho tiểu luận văn chương Giăng lưới bắt chim (2006), Huân chương văn học nghệ thuật pháp (2007), Giải thưởng premini Nonino ( I-ta-li-a 2008)</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57" marR="0" marT="38057" marB="38057"/>
                </a:tc>
                <a:extLst>
                  <a:ext uri="{0D108BD9-81ED-4DB2-BD59-A6C34878D82A}">
                    <a16:rowId xmlns:a16="http://schemas.microsoft.com/office/drawing/2014/main" val="642917041"/>
                  </a:ext>
                </a:extLst>
              </a:tr>
              <a:tr h="457200">
                <a:tc>
                  <a:txBody>
                    <a:bodyPr/>
                    <a:lstStyle/>
                    <a:p>
                      <a:pPr algn="ct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2021</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057" marT="38057" marB="38057"/>
                </a:tc>
                <a:tc>
                  <a:txBody>
                    <a:bodyPr/>
                    <a:lstStyle/>
                    <a:p>
                      <a:pP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Mất tại nhà riêng ở phố Bùi Xương Trạch, quận Thanh Xuân, Hà Nội</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57" marR="0" marT="38057" marB="38057"/>
                </a:tc>
                <a:extLst>
                  <a:ext uri="{0D108BD9-81ED-4DB2-BD59-A6C34878D82A}">
                    <a16:rowId xmlns:a16="http://schemas.microsoft.com/office/drawing/2014/main" val="2794750147"/>
                  </a:ext>
                </a:extLst>
              </a:tr>
              <a:tr h="479024">
                <a:tc>
                  <a:txBody>
                    <a:bodyPr/>
                    <a:lstStyle/>
                    <a:p>
                      <a:pP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2022</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38057" marT="38057" marB="38057"/>
                </a:tc>
                <a:tc>
                  <a:txBody>
                    <a:bodyPr/>
                    <a:lstStyle/>
                    <a:p>
                      <a:pPr>
                        <a:lnSpc>
                          <a:spcPct val="115000"/>
                        </a:lnSpc>
                        <a:spcAft>
                          <a:spcPts val="1000"/>
                        </a:spcAft>
                      </a:pPr>
                      <a:r>
                        <a:rPr lang="en-US" sz="1800">
                          <a:solidFill>
                            <a:schemeClr val="bg1"/>
                          </a:solidFill>
                          <a:effectLst/>
                          <a:latin typeface="Times New Roman" panose="02020603050405020304" pitchFamily="18" charset="0"/>
                          <a:cs typeface="Times New Roman" panose="02020603050405020304" pitchFamily="18" charset="0"/>
                        </a:rPr>
                        <a:t>Được truy tặng giải thưởng Nhà nước về Văn học nghệ thuật.</a:t>
                      </a:r>
                      <a:endParaRPr lang="en-US" sz="1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057" marR="0" marT="38057" marB="38057"/>
                </a:tc>
                <a:extLst>
                  <a:ext uri="{0D108BD9-81ED-4DB2-BD59-A6C34878D82A}">
                    <a16:rowId xmlns:a16="http://schemas.microsoft.com/office/drawing/2014/main" val="2194945926"/>
                  </a:ext>
                </a:extLst>
              </a:tr>
            </a:tbl>
          </a:graphicData>
        </a:graphic>
      </p:graphicFrame>
      <p:sp>
        <p:nvSpPr>
          <p:cNvPr id="4" name="TextBox 3">
            <a:extLst>
              <a:ext uri="{FF2B5EF4-FFF2-40B4-BE49-F238E27FC236}">
                <a16:creationId xmlns:a16="http://schemas.microsoft.com/office/drawing/2014/main" id="{1F8D61FA-B211-48A2-86F0-AFDF731D2118}"/>
              </a:ext>
            </a:extLst>
          </p:cNvPr>
          <p:cNvSpPr txBox="1"/>
          <p:nvPr/>
        </p:nvSpPr>
        <p:spPr>
          <a:xfrm>
            <a:off x="3657600" y="228600"/>
            <a:ext cx="5410200" cy="276999"/>
          </a:xfrm>
          <a:prstGeom prst="rect">
            <a:avLst/>
          </a:prstGeom>
          <a:noFill/>
        </p:spPr>
        <p:txBody>
          <a:bodyPr wrap="square" lIns="0" tIns="0" rIns="0" bIns="0" rtlCol="0">
            <a:spAutoFit/>
          </a:bodyPr>
          <a:lstStyle/>
          <a:p>
            <a:pPr algn="l"/>
            <a:r>
              <a:rPr lang="en-US" b="1">
                <a:solidFill>
                  <a:schemeClr val="bg1"/>
                </a:solidFill>
                <a:latin typeface="Times New Roman" panose="02020603050405020304" pitchFamily="18" charset="0"/>
                <a:cs typeface="Times New Roman" panose="02020603050405020304" pitchFamily="18" charset="0"/>
              </a:rPr>
              <a:t>TÓM TẮT TIỂU SỬ NGUYỄN HUY THIỆP</a:t>
            </a:r>
          </a:p>
        </p:txBody>
      </p:sp>
    </p:spTree>
    <p:extLst>
      <p:ext uri="{BB962C8B-B14F-4D97-AF65-F5344CB8AC3E}">
        <p14:creationId xmlns:p14="http://schemas.microsoft.com/office/powerpoint/2010/main" val="253268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8D61FA-B211-48A2-86F0-AFDF731D2118}"/>
              </a:ext>
            </a:extLst>
          </p:cNvPr>
          <p:cNvSpPr txBox="1"/>
          <p:nvPr/>
        </p:nvSpPr>
        <p:spPr>
          <a:xfrm>
            <a:off x="2209800" y="685800"/>
            <a:ext cx="8077200" cy="861774"/>
          </a:xfrm>
          <a:prstGeom prst="rect">
            <a:avLst/>
          </a:prstGeom>
          <a:noFill/>
        </p:spPr>
        <p:txBody>
          <a:bodyPr wrap="square" lIns="0" tIns="0" rIns="0" bIns="0" rtlCol="0">
            <a:spAutoFit/>
          </a:bodyPr>
          <a:lstStyle/>
          <a:p>
            <a:pPr algn="ctr"/>
            <a:r>
              <a:rPr lang="en-US" sz="2800" b="1">
                <a:solidFill>
                  <a:schemeClr val="bg1"/>
                </a:solidFill>
                <a:effectLst/>
                <a:latin typeface="Times New Roman" panose="02020603050405020304" pitchFamily="18" charset="0"/>
                <a:ea typeface="Times New Roman" panose="02020603050405020304" pitchFamily="18" charset="0"/>
              </a:rPr>
              <a:t>CÁC TÁC PHẨM VIẾT VỀ ĐỀ TÀI NÔNG THÔN CỦA NGUYỄN HUY THIỆP</a:t>
            </a:r>
          </a:p>
        </p:txBody>
      </p:sp>
      <p:sp>
        <p:nvSpPr>
          <p:cNvPr id="5" name="TextBox 4">
            <a:extLst>
              <a:ext uri="{FF2B5EF4-FFF2-40B4-BE49-F238E27FC236}">
                <a16:creationId xmlns:a16="http://schemas.microsoft.com/office/drawing/2014/main" id="{A80B8F39-4D6B-4190-AB1A-026A4866E390}"/>
              </a:ext>
            </a:extLst>
          </p:cNvPr>
          <p:cNvSpPr txBox="1"/>
          <p:nvPr/>
        </p:nvSpPr>
        <p:spPr>
          <a:xfrm>
            <a:off x="2057400" y="2362200"/>
            <a:ext cx="8991600" cy="2554545"/>
          </a:xfrm>
          <a:prstGeom prst="rect">
            <a:avLst/>
          </a:prstGeom>
          <a:noFill/>
        </p:spPr>
        <p:txBody>
          <a:bodyPr wrap="square">
            <a:spAutoFit/>
          </a:bodyPr>
          <a:lstStyle/>
          <a:p>
            <a:r>
              <a:rPr lang="en-US" sz="3200" i="1">
                <a:solidFill>
                  <a:schemeClr val="bg1"/>
                </a:solidFill>
                <a:effectLst/>
                <a:latin typeface="Times New Roman" panose="02020603050405020304" pitchFamily="18" charset="0"/>
                <a:ea typeface="Times New Roman" panose="02020603050405020304" pitchFamily="18" charset="0"/>
              </a:rPr>
              <a:t>Chảy đi sông ơi (1985),</a:t>
            </a:r>
          </a:p>
          <a:p>
            <a:r>
              <a:rPr lang="en-US" sz="3200" i="1">
                <a:solidFill>
                  <a:schemeClr val="bg1"/>
                </a:solidFill>
                <a:effectLst/>
                <a:latin typeface="Times New Roman" panose="02020603050405020304" pitchFamily="18" charset="0"/>
                <a:ea typeface="Times New Roman" panose="02020603050405020304" pitchFamily="18" charset="0"/>
              </a:rPr>
              <a:t> Những bài học nông thôn (1988), </a:t>
            </a:r>
          </a:p>
          <a:p>
            <a:r>
              <a:rPr lang="en-US" sz="3200" i="1">
                <a:solidFill>
                  <a:schemeClr val="bg1"/>
                </a:solidFill>
                <a:effectLst/>
                <a:latin typeface="Times New Roman" panose="02020603050405020304" pitchFamily="18" charset="0"/>
                <a:ea typeface="Times New Roman" panose="02020603050405020304" pitchFamily="18" charset="0"/>
              </a:rPr>
              <a:t>Thương nhớ đồng quê (1992), </a:t>
            </a:r>
          </a:p>
          <a:p>
            <a:r>
              <a:rPr lang="en-US" sz="3200" i="1">
                <a:solidFill>
                  <a:schemeClr val="bg1"/>
                </a:solidFill>
                <a:effectLst/>
                <a:latin typeface="Times New Roman" panose="02020603050405020304" pitchFamily="18" charset="0"/>
                <a:ea typeface="Times New Roman" panose="02020603050405020304" pitchFamily="18" charset="0"/>
              </a:rPr>
              <a:t>Chăn trâu cắt cỏ (1996), </a:t>
            </a:r>
          </a:p>
          <a:p>
            <a:r>
              <a:rPr lang="en-US" sz="3200" i="1">
                <a:solidFill>
                  <a:schemeClr val="bg1"/>
                </a:solidFill>
                <a:effectLst/>
                <a:latin typeface="Times New Roman" panose="02020603050405020304" pitchFamily="18" charset="0"/>
                <a:ea typeface="Times New Roman" panose="02020603050405020304" pitchFamily="18" charset="0"/>
              </a:rPr>
              <a:t>Chú Hoạt tôi (2001)…</a:t>
            </a:r>
          </a:p>
        </p:txBody>
      </p:sp>
    </p:spTree>
    <p:extLst>
      <p:ext uri="{BB962C8B-B14F-4D97-AF65-F5344CB8AC3E}">
        <p14:creationId xmlns:p14="http://schemas.microsoft.com/office/powerpoint/2010/main" val="184925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771F4A-5F75-4357-A516-CE46792FF4CE}"/>
              </a:ext>
            </a:extLst>
          </p:cNvPr>
          <p:cNvSpPr txBox="1"/>
          <p:nvPr/>
        </p:nvSpPr>
        <p:spPr>
          <a:xfrm>
            <a:off x="1143000" y="990600"/>
            <a:ext cx="10591800" cy="5693866"/>
          </a:xfrm>
          <a:prstGeom prst="rect">
            <a:avLst/>
          </a:prstGeom>
          <a:noFill/>
        </p:spPr>
        <p:txBody>
          <a:bodyPr wrap="square">
            <a:spAutoFit/>
          </a:bodyPr>
          <a:lstStyle/>
          <a:p>
            <a:r>
              <a:rPr lang="en-US" sz="2800">
                <a:solidFill>
                  <a:schemeClr val="bg1"/>
                </a:solidFill>
                <a:effectLst/>
                <a:latin typeface="Times New Roman" panose="02020603050405020304" pitchFamily="18" charset="0"/>
                <a:ea typeface="Times New Roman" panose="02020603050405020304" pitchFamily="18" charset="0"/>
              </a:rPr>
              <a:t>.</a:t>
            </a:r>
          </a:p>
          <a:p>
            <a:pPr algn="just"/>
            <a:r>
              <a:rPr lang="en-US" sz="2800">
                <a:solidFill>
                  <a:schemeClr val="bg1"/>
                </a:solidFill>
                <a:effectLst/>
                <a:latin typeface="Times New Roman" panose="02020603050405020304" pitchFamily="18" charset="0"/>
                <a:ea typeface="Times New Roman" panose="02020603050405020304" pitchFamily="18" charset="0"/>
              </a:rPr>
              <a:t>  - Đề tài: Cuộc sống của những con người đánh cá trên sông nước.</a:t>
            </a:r>
          </a:p>
          <a:p>
            <a:pPr algn="just"/>
            <a:r>
              <a:rPr lang="en-US" sz="2800">
                <a:solidFill>
                  <a:schemeClr val="bg1"/>
                </a:solidFill>
                <a:effectLst/>
                <a:latin typeface="Times New Roman" panose="02020603050405020304" pitchFamily="18" charset="0"/>
                <a:ea typeface="Times New Roman" panose="02020603050405020304" pitchFamily="18" charset="0"/>
              </a:rPr>
              <a:t>  - Cốt truyện: Nhân vật “Tôi” trong một lần được nghe câu chuyện truyền thuyết huyễn hoặc về con trâu đen ở khúc sông nên đã xin đi theo những người đánh cá đêm nhưng gặp toàn ông chủ thuyền ghê gớm, đáng sợ. Có lần khi đi đang tranh giành luồng cá, nhân vật “tôi” đã bị hất xuống sông và được một người phụ nữ cứu. Sau một thời gian làm trên thành phố nhân vật tôi về lại bến sông xưa thì được tin người phụ nữ cứu mình năm xưa bị chết đuối mà không được ai cứu, điều này đã để lại nhiều cảm xúc và ám ảnh trong lòng nhân vật.</a:t>
            </a:r>
          </a:p>
          <a:p>
            <a:pPr algn="just"/>
            <a:r>
              <a:rPr lang="en-US" sz="2800">
                <a:solidFill>
                  <a:schemeClr val="bg1"/>
                </a:solidFill>
                <a:latin typeface="Times New Roman" panose="02020603050405020304" pitchFamily="18" charset="0"/>
                <a:ea typeface="Times New Roman" panose="02020603050405020304" pitchFamily="18" charset="0"/>
              </a:rPr>
              <a:t>- </a:t>
            </a:r>
            <a:r>
              <a:rPr lang="en-US" sz="2800">
                <a:solidFill>
                  <a:schemeClr val="bg1"/>
                </a:solidFill>
                <a:effectLst/>
                <a:latin typeface="Times New Roman" panose="02020603050405020304" pitchFamily="18" charset="0"/>
                <a:ea typeface="Times New Roman" panose="02020603050405020304" pitchFamily="18" charset="0"/>
              </a:rPr>
              <a:t>Tình huống truyện: Nhân vật “tôi” đã xin đi theo thuyền đánh cá với ước mong được nhìn thấy con trâu đen trong truyền thuyết.</a:t>
            </a:r>
          </a:p>
          <a:p>
            <a:endParaRPr lang="en-US" sz="2800">
              <a:solidFill>
                <a:schemeClr val="bg1"/>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C8F9341-D66C-42E7-A75E-3007997B50CB}"/>
              </a:ext>
            </a:extLst>
          </p:cNvPr>
          <p:cNvSpPr txBox="1"/>
          <p:nvPr/>
        </p:nvSpPr>
        <p:spPr>
          <a:xfrm>
            <a:off x="4038600" y="304800"/>
            <a:ext cx="8290560" cy="584775"/>
          </a:xfrm>
          <a:prstGeom prst="rect">
            <a:avLst/>
          </a:prstGeom>
          <a:noFill/>
        </p:spPr>
        <p:txBody>
          <a:bodyPr wrap="square">
            <a:spAutoFit/>
          </a:bodyPr>
          <a:lstStyle/>
          <a:p>
            <a:r>
              <a:rPr lang="en-US" sz="3200" b="1" i="1">
                <a:solidFill>
                  <a:schemeClr val="bg1"/>
                </a:solidFill>
                <a:effectLst/>
                <a:latin typeface="Times New Roman" panose="02020603050405020304" pitchFamily="18" charset="0"/>
                <a:ea typeface="Times New Roman" panose="02020603050405020304" pitchFamily="18" charset="0"/>
              </a:rPr>
              <a:t>Chảy đi sông ơi</a:t>
            </a:r>
            <a:endParaRPr lang="en-US" sz="3200" b="1" i="1">
              <a:solidFill>
                <a:schemeClr val="bg1"/>
              </a:solidFill>
            </a:endParaRPr>
          </a:p>
        </p:txBody>
      </p:sp>
    </p:spTree>
    <p:extLst>
      <p:ext uri="{BB962C8B-B14F-4D97-AF65-F5344CB8AC3E}">
        <p14:creationId xmlns:p14="http://schemas.microsoft.com/office/powerpoint/2010/main" val="137619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771F4A-5F75-4357-A516-CE46792FF4CE}"/>
              </a:ext>
            </a:extLst>
          </p:cNvPr>
          <p:cNvSpPr txBox="1"/>
          <p:nvPr/>
        </p:nvSpPr>
        <p:spPr>
          <a:xfrm>
            <a:off x="1143000" y="990600"/>
            <a:ext cx="10591800" cy="5539978"/>
          </a:xfrm>
          <a:prstGeom prst="rect">
            <a:avLst/>
          </a:prstGeom>
          <a:noFill/>
        </p:spPr>
        <p:txBody>
          <a:bodyPr wrap="square">
            <a:spAutoFit/>
          </a:bodyPr>
          <a:lstStyle/>
          <a:p>
            <a:endParaRPr lang="en-US" sz="2800">
              <a:solidFill>
                <a:schemeClr val="bg1"/>
              </a:solidFill>
              <a:effectLst/>
              <a:latin typeface="Times New Roman" panose="02020603050405020304" pitchFamily="18" charset="0"/>
              <a:ea typeface="Times New Roman" panose="02020603050405020304" pitchFamily="18" charset="0"/>
            </a:endParaRPr>
          </a:p>
          <a:p>
            <a:pPr algn="just"/>
            <a:r>
              <a:rPr lang="en-US" sz="2800">
                <a:solidFill>
                  <a:schemeClr val="bg1"/>
                </a:solidFill>
                <a:effectLst/>
                <a:latin typeface="Times New Roman" panose="02020603050405020304" pitchFamily="18" charset="0"/>
                <a:ea typeface="Times New Roman" panose="02020603050405020304" pitchFamily="18" charset="0"/>
              </a:rPr>
              <a:t>- Thời gian và không gian truyện: Chủ yếu buổi đêm trên những con thuyền đánh cá chật chội, tăm tối.</a:t>
            </a:r>
          </a:p>
          <a:p>
            <a:pPr algn="just"/>
            <a:r>
              <a:rPr lang="en-US" sz="2800">
                <a:solidFill>
                  <a:schemeClr val="bg1"/>
                </a:solidFill>
                <a:latin typeface="Times New Roman" panose="02020603050405020304" pitchFamily="18" charset="0"/>
                <a:ea typeface="Times New Roman" panose="02020603050405020304" pitchFamily="18" charset="0"/>
              </a:rPr>
              <a:t>- </a:t>
            </a:r>
            <a:r>
              <a:rPr lang="en-US" sz="2800">
                <a:solidFill>
                  <a:schemeClr val="bg1"/>
                </a:solidFill>
                <a:effectLst/>
                <a:latin typeface="Times New Roman" panose="02020603050405020304" pitchFamily="18" charset="0"/>
                <a:ea typeface="Times New Roman" panose="02020603050405020304" pitchFamily="18" charset="0"/>
              </a:rPr>
              <a:t>Nhân vật: Những con người bặm trợn với những câu chuyện nửa thực nửa hư ghê rọn, hưng cũng có những con người nhân hậu hiểu đời, hiểu người và làm việc cao đẹp như chị THắm.</a:t>
            </a:r>
          </a:p>
          <a:p>
            <a:pPr algn="just"/>
            <a:r>
              <a:rPr lang="en-US" sz="2800">
                <a:solidFill>
                  <a:schemeClr val="bg1"/>
                </a:solidFill>
                <a:latin typeface="Times New Roman" panose="02020603050405020304" pitchFamily="18" charset="0"/>
                <a:ea typeface="Times New Roman" panose="02020603050405020304" pitchFamily="18" charset="0"/>
              </a:rPr>
              <a:t>- </a:t>
            </a:r>
            <a:r>
              <a:rPr lang="en-US" sz="2800">
                <a:solidFill>
                  <a:schemeClr val="bg1"/>
                </a:solidFill>
                <a:effectLst/>
                <a:latin typeface="Times New Roman" panose="02020603050405020304" pitchFamily="18" charset="0"/>
                <a:ea typeface="Times New Roman" panose="02020603050405020304" pitchFamily="18" charset="0"/>
              </a:rPr>
              <a:t> Ngôi kể: ngôi thứ nhất, nhân vật xưng tôi, người chứng kiến và trải nghiệm nhiều cung bậc của cuộc sống.</a:t>
            </a:r>
          </a:p>
          <a:p>
            <a:pPr algn="just"/>
            <a:r>
              <a:rPr lang="en-US" sz="2800">
                <a:solidFill>
                  <a:schemeClr val="bg1"/>
                </a:solidFill>
                <a:latin typeface="Times New Roman" panose="02020603050405020304" pitchFamily="18" charset="0"/>
                <a:ea typeface="Times New Roman" panose="02020603050405020304" pitchFamily="18" charset="0"/>
              </a:rPr>
              <a:t>- </a:t>
            </a:r>
            <a:r>
              <a:rPr lang="en-US" sz="2800">
                <a:solidFill>
                  <a:schemeClr val="bg1"/>
                </a:solidFill>
                <a:effectLst/>
                <a:latin typeface="Times New Roman" panose="02020603050405020304" pitchFamily="18" charset="0"/>
                <a:ea typeface="Times New Roman" panose="02020603050405020304" pitchFamily="18" charset="0"/>
              </a:rPr>
              <a:t>Nghệ thuật nổi bật: Xây dựng hình ảnh biểu tượng, dòng sông như dòng đời  luôn trôi chảy,  chảy mang theo hết thảy những vui buồn, Nhưng có những điều vẫn luôn ở lại, ám ảnh, day dứt như khát khao kiếm tìm con trâu đen trong kí ức tuổi thơ của nhân vật tôi.</a:t>
            </a:r>
          </a:p>
          <a:p>
            <a:endParaRPr lang="en-US" sz="1800">
              <a:solidFill>
                <a:schemeClr val="bg1"/>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C8F9341-D66C-42E7-A75E-3007997B50CB}"/>
              </a:ext>
            </a:extLst>
          </p:cNvPr>
          <p:cNvSpPr txBox="1"/>
          <p:nvPr/>
        </p:nvSpPr>
        <p:spPr>
          <a:xfrm>
            <a:off x="3200400" y="457200"/>
            <a:ext cx="8290560" cy="584775"/>
          </a:xfrm>
          <a:prstGeom prst="rect">
            <a:avLst/>
          </a:prstGeom>
          <a:noFill/>
        </p:spPr>
        <p:txBody>
          <a:bodyPr wrap="square">
            <a:spAutoFit/>
          </a:bodyPr>
          <a:lstStyle/>
          <a:p>
            <a:r>
              <a:rPr lang="en-US" sz="3200" b="1" i="1">
                <a:solidFill>
                  <a:schemeClr val="bg1"/>
                </a:solidFill>
                <a:effectLst/>
                <a:latin typeface="Times New Roman" panose="02020603050405020304" pitchFamily="18" charset="0"/>
                <a:ea typeface="Times New Roman" panose="02020603050405020304" pitchFamily="18" charset="0"/>
              </a:rPr>
              <a:t>Chảy đi sông ơi</a:t>
            </a:r>
            <a:endParaRPr lang="en-US" sz="3200" b="1" i="1">
              <a:solidFill>
                <a:schemeClr val="bg1"/>
              </a:solidFill>
            </a:endParaRPr>
          </a:p>
        </p:txBody>
      </p:sp>
    </p:spTree>
    <p:extLst>
      <p:ext uri="{BB962C8B-B14F-4D97-AF65-F5344CB8AC3E}">
        <p14:creationId xmlns:p14="http://schemas.microsoft.com/office/powerpoint/2010/main" val="254717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771F4A-5F75-4357-A516-CE46792FF4CE}"/>
              </a:ext>
            </a:extLst>
          </p:cNvPr>
          <p:cNvSpPr txBox="1"/>
          <p:nvPr/>
        </p:nvSpPr>
        <p:spPr>
          <a:xfrm>
            <a:off x="1143000" y="990600"/>
            <a:ext cx="10591800" cy="3539430"/>
          </a:xfrm>
          <a:prstGeom prst="rect">
            <a:avLst/>
          </a:prstGeom>
          <a:noFill/>
        </p:spPr>
        <p:txBody>
          <a:bodyPr wrap="square">
            <a:spAutoFit/>
          </a:bodyPr>
          <a:lstStyle/>
          <a:p>
            <a:r>
              <a:rPr lang="en-US" sz="2800">
                <a:solidFill>
                  <a:schemeClr val="bg1"/>
                </a:solidFill>
                <a:effectLst/>
                <a:latin typeface="Times New Roman" panose="02020603050405020304" pitchFamily="18" charset="0"/>
                <a:ea typeface="Times New Roman" panose="02020603050405020304" pitchFamily="18" charset="0"/>
              </a:rPr>
              <a:t>Những câu văn tiêu biểu:</a:t>
            </a:r>
          </a:p>
          <a:p>
            <a:r>
              <a:rPr lang="en-US" sz="2800" i="1">
                <a:solidFill>
                  <a:schemeClr val="bg1"/>
                </a:solidFill>
                <a:effectLst/>
                <a:latin typeface="Times New Roman" panose="02020603050405020304" pitchFamily="18" charset="0"/>
                <a:ea typeface="Times New Roman" panose="02020603050405020304" pitchFamily="18" charset="0"/>
              </a:rPr>
              <a:t>·        Chảy đi sông ơi/ băn khoăn làm gì?/ Rồi sông dòi hết/ anh hùng con chi?...</a:t>
            </a:r>
            <a:endParaRPr lang="en-US" sz="2800">
              <a:solidFill>
                <a:schemeClr val="bg1"/>
              </a:solidFill>
              <a:effectLst/>
              <a:latin typeface="Times New Roman" panose="02020603050405020304" pitchFamily="18" charset="0"/>
              <a:ea typeface="Times New Roman" panose="02020603050405020304" pitchFamily="18" charset="0"/>
            </a:endParaRPr>
          </a:p>
          <a:p>
            <a:r>
              <a:rPr lang="en-US" sz="2800" i="1">
                <a:solidFill>
                  <a:schemeClr val="bg1"/>
                </a:solidFill>
                <a:effectLst/>
                <a:latin typeface="Times New Roman" panose="02020603050405020304" pitchFamily="18" charset="0"/>
                <a:ea typeface="Times New Roman" panose="02020603050405020304" pitchFamily="18" charset="0"/>
              </a:rPr>
              <a:t>·        Con sông tựa như giật mình phút chốc sau đó lại lặng im trôi, giống như một người hiểu biết tất cả nhưng đang mê mải suy nghĩ, chẳng cần mà cũng chẳng thèm biết đến xung quanh chộn rộn những gì.</a:t>
            </a:r>
            <a:endParaRPr lang="en-US" sz="2800">
              <a:solidFill>
                <a:schemeClr val="bg1"/>
              </a:solidFill>
              <a:effectLst/>
              <a:latin typeface="Times New Roman" panose="02020603050405020304" pitchFamily="18" charset="0"/>
              <a:ea typeface="Times New Roman" panose="02020603050405020304" pitchFamily="18" charset="0"/>
            </a:endParaRPr>
          </a:p>
          <a:p>
            <a:r>
              <a:rPr lang="en-US" sz="2800" i="1">
                <a:solidFill>
                  <a:schemeClr val="bg1"/>
                </a:solidFill>
                <a:effectLst/>
                <a:latin typeface="Times New Roman" panose="02020603050405020304" pitchFamily="18" charset="0"/>
                <a:ea typeface="Times New Roman" panose="02020603050405020304" pitchFamily="18" charset="0"/>
              </a:rPr>
              <a:t>·        Đừng trách họ thế- người phụ nữ an ủi giọng nói ngân nga như hát – có ai yêu thương họ đâu…. Họ đói mà ngu muội lắm….</a:t>
            </a:r>
            <a:endParaRPr lang="en-US" sz="28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328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7388D2-CE3A-49FB-BC46-FD49DB6F536E}"/>
              </a:ext>
            </a:extLst>
          </p:cNvPr>
          <p:cNvSpPr txBox="1"/>
          <p:nvPr/>
        </p:nvSpPr>
        <p:spPr>
          <a:xfrm>
            <a:off x="1295400" y="1524000"/>
            <a:ext cx="9982200" cy="4154984"/>
          </a:xfrm>
          <a:prstGeom prst="rect">
            <a:avLst/>
          </a:prstGeom>
          <a:noFill/>
        </p:spPr>
        <p:txBody>
          <a:bodyPr wrap="square">
            <a:spAutoFit/>
          </a:bodyPr>
          <a:lstStyle/>
          <a:p>
            <a:pPr algn="just"/>
            <a:r>
              <a:rPr lang="en-US" sz="2400">
                <a:solidFill>
                  <a:schemeClr val="bg1"/>
                </a:solidFill>
                <a:effectLst/>
                <a:latin typeface="Times New Roman" panose="02020603050405020304" pitchFamily="18" charset="0"/>
                <a:ea typeface="Times New Roman" panose="02020603050405020304" pitchFamily="18" charset="0"/>
              </a:rPr>
              <a:t>-  </a:t>
            </a:r>
            <a:r>
              <a:rPr lang="en-US" sz="2400" i="1">
                <a:solidFill>
                  <a:schemeClr val="bg1"/>
                </a:solidFill>
                <a:effectLst/>
                <a:latin typeface="Times New Roman" panose="02020603050405020304" pitchFamily="18" charset="0"/>
                <a:ea typeface="Times New Roman" panose="02020603050405020304" pitchFamily="18" charset="0"/>
              </a:rPr>
              <a:t>Nguyễn Huy Thiệp đã làm một cuộc cách mạnh trong tư duy nghệ thuật, những tác phẩm của ông mang lại cho người đọc một cảm gác vừa thân quen, vừa lạ lẫm, vừa truyền thống vừa hiện đại. Ta có thể vừa đọc, vừa nhận ra một Nguyễn Huy Thiệp vừa cá tính, vừa phóng khoánh trong truyện ngắn đọc rất tự nhiên của ông.</a:t>
            </a:r>
            <a:r>
              <a:rPr lang="en-US" sz="2400">
                <a:solidFill>
                  <a:schemeClr val="bg1"/>
                </a:solidFill>
                <a:effectLst/>
                <a:latin typeface="Times New Roman" panose="02020603050405020304" pitchFamily="18" charset="0"/>
                <a:ea typeface="Times New Roman" panose="02020603050405020304" pitchFamily="18" charset="0"/>
              </a:rPr>
              <a:t> (Trần Quỳnh Nga –baohatinh.vn)</a:t>
            </a:r>
          </a:p>
          <a:p>
            <a:pPr algn="just"/>
            <a:endParaRPr lang="en-US" sz="2400">
              <a:solidFill>
                <a:schemeClr val="bg1"/>
              </a:solidFill>
              <a:effectLst/>
              <a:latin typeface="Times New Roman" panose="02020603050405020304" pitchFamily="18" charset="0"/>
              <a:ea typeface="Times New Roman" panose="02020603050405020304" pitchFamily="18" charset="0"/>
            </a:endParaRPr>
          </a:p>
          <a:p>
            <a:pPr algn="just"/>
            <a:r>
              <a:rPr lang="en-US" sz="2400">
                <a:solidFill>
                  <a:schemeClr val="bg1"/>
                </a:solidFill>
                <a:effectLst/>
                <a:latin typeface="Times New Roman" panose="02020603050405020304" pitchFamily="18" charset="0"/>
                <a:ea typeface="Times New Roman" panose="02020603050405020304" pitchFamily="18" charset="0"/>
              </a:rPr>
              <a:t>-  </a:t>
            </a:r>
            <a:r>
              <a:rPr lang="en-US" sz="2400" i="1">
                <a:solidFill>
                  <a:schemeClr val="bg1"/>
                </a:solidFill>
                <a:effectLst/>
                <a:latin typeface="Times New Roman" panose="02020603050405020304" pitchFamily="18" charset="0"/>
                <a:ea typeface="Times New Roman" panose="02020603050405020304" pitchFamily="18" charset="0"/>
              </a:rPr>
              <a:t>Chị Thắm trong “Chảy đi sông ơi” cứu không biết bao nhiêu người chết đuối, khi nghe chú bé trách bọn dánh cá đêm độc ác chị nói với em “ Đừng trách họ thế (…) có ai yêu thương họ đâu…”.</a:t>
            </a:r>
            <a:r>
              <a:rPr lang="en-US" sz="2400">
                <a:solidFill>
                  <a:schemeClr val="bg1"/>
                </a:solidFill>
                <a:effectLst/>
                <a:latin typeface="Times New Roman" panose="02020603050405020304" pitchFamily="18" charset="0"/>
                <a:ea typeface="Times New Roman" panose="02020603050405020304" pitchFamily="18" charset="0"/>
              </a:rPr>
              <a:t> Đó là tấm lòng bao dung sẵn sàng mở ra thông cảm với mọi người, kể cả kẻ ác. ( Hồ Tấn Nguyên Minh – vanhocsaigon.vn)</a:t>
            </a:r>
          </a:p>
        </p:txBody>
      </p:sp>
      <p:sp>
        <p:nvSpPr>
          <p:cNvPr id="6" name="TextBox 5">
            <a:extLst>
              <a:ext uri="{FF2B5EF4-FFF2-40B4-BE49-F238E27FC236}">
                <a16:creationId xmlns:a16="http://schemas.microsoft.com/office/drawing/2014/main" id="{D9879E5A-24E1-488B-A071-99B4A17990A8}"/>
              </a:ext>
            </a:extLst>
          </p:cNvPr>
          <p:cNvSpPr txBox="1"/>
          <p:nvPr/>
        </p:nvSpPr>
        <p:spPr>
          <a:xfrm>
            <a:off x="2286000" y="457200"/>
            <a:ext cx="8290560" cy="369332"/>
          </a:xfrm>
          <a:prstGeom prst="rect">
            <a:avLst/>
          </a:prstGeom>
          <a:noFill/>
        </p:spPr>
        <p:txBody>
          <a:bodyPr wrap="square">
            <a:spAutoFit/>
          </a:bodyPr>
          <a:lstStyle/>
          <a:p>
            <a:r>
              <a:rPr lang="en-US" sz="1800" b="1">
                <a:solidFill>
                  <a:srgbClr val="000000"/>
                </a:solidFill>
                <a:effectLst/>
                <a:latin typeface="Times New Roman" panose="02020603050405020304" pitchFamily="18" charset="0"/>
                <a:ea typeface="Times New Roman" panose="02020603050405020304" pitchFamily="18" charset="0"/>
              </a:rPr>
              <a:t>NGHIÊN CỨU, NHẬN ĐỊNH VỀ TÁC PHẨM CỦA NGUYỄN HUY THIỆP</a:t>
            </a:r>
            <a:endParaRPr lang="en-US" sz="16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226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017BB18C-901A-4B75-99F4-1B6408E80D62}"/>
              </a:ext>
            </a:extLst>
          </p:cNvPr>
          <p:cNvPicPr>
            <a:picLocks noChangeAspect="1"/>
          </p:cNvPicPr>
          <p:nvPr/>
        </p:nvPicPr>
        <p:blipFill rotWithShape="1">
          <a:blip r:embed="rId3">
            <a:extLst>
              <a:ext uri="{28A0092B-C50C-407E-A947-70E740481C1C}">
                <a14:useLocalDpi xmlns:a14="http://schemas.microsoft.com/office/drawing/2010/main" val="0"/>
              </a:ext>
            </a:extLst>
          </a:blip>
          <a:srcRect l="10506" r="68284" b="81867"/>
          <a:stretch/>
        </p:blipFill>
        <p:spPr>
          <a:xfrm flipH="1">
            <a:off x="9120153" y="261257"/>
            <a:ext cx="4117188" cy="5280410"/>
          </a:xfrm>
          <a:prstGeom prst="rect">
            <a:avLst/>
          </a:prstGeom>
        </p:spPr>
      </p:pic>
      <p:sp>
        <p:nvSpPr>
          <p:cNvPr id="6" name="椭圆 5">
            <a:extLst>
              <a:ext uri="{FF2B5EF4-FFF2-40B4-BE49-F238E27FC236}">
                <a16:creationId xmlns:a16="http://schemas.microsoft.com/office/drawing/2014/main" id="{C15AB0CD-9159-4340-BC6B-2021C125E92C}"/>
              </a:ext>
            </a:extLst>
          </p:cNvPr>
          <p:cNvSpPr/>
          <p:nvPr/>
        </p:nvSpPr>
        <p:spPr>
          <a:xfrm>
            <a:off x="4304168" y="1178807"/>
            <a:ext cx="3270340" cy="937259"/>
          </a:xfrm>
          <a:prstGeom prst="ellipse">
            <a:avLst/>
          </a:prstGeom>
          <a:solidFill>
            <a:srgbClr val="486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Cambria" panose="02040503050406030204" pitchFamily="18" charset="0"/>
                <a:ea typeface="印品雅圆体" panose="02010601030101010101" pitchFamily="2" charset="-122"/>
              </a:rPr>
              <a:t>LUYỆN TẬP</a:t>
            </a:r>
            <a:endParaRPr lang="zh-CN" altLang="en-US" sz="3200" dirty="0">
              <a:latin typeface="Cambria" panose="02040503050406030204" pitchFamily="18" charset="0"/>
              <a:ea typeface="印品雅圆体" panose="02010601030101010101" pitchFamily="2" charset="-122"/>
            </a:endParaRPr>
          </a:p>
        </p:txBody>
      </p:sp>
      <p:pic>
        <p:nvPicPr>
          <p:cNvPr id="7" name="图片 6">
            <a:extLst>
              <a:ext uri="{FF2B5EF4-FFF2-40B4-BE49-F238E27FC236}">
                <a16:creationId xmlns:a16="http://schemas.microsoft.com/office/drawing/2014/main" id="{5E001A8E-D918-4F6D-B39B-CBF5452CBE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595" t="102" r="-361" b="90161"/>
          <a:stretch/>
        </p:blipFill>
        <p:spPr>
          <a:xfrm flipH="1">
            <a:off x="130536" y="-291178"/>
            <a:ext cx="3840961" cy="1828800"/>
          </a:xfrm>
          <a:prstGeom prst="rect">
            <a:avLst/>
          </a:prstGeom>
        </p:spPr>
      </p:pic>
      <p:pic>
        <p:nvPicPr>
          <p:cNvPr id="13" name="图片 12">
            <a:extLst>
              <a:ext uri="{FF2B5EF4-FFF2-40B4-BE49-F238E27FC236}">
                <a16:creationId xmlns:a16="http://schemas.microsoft.com/office/drawing/2014/main" id="{65502E1C-0E54-4097-9B3C-A77B92AAA959}"/>
              </a:ext>
            </a:extLst>
          </p:cNvPr>
          <p:cNvPicPr>
            <a:picLocks noChangeAspect="1"/>
          </p:cNvPicPr>
          <p:nvPr/>
        </p:nvPicPr>
        <p:blipFill rotWithShape="1">
          <a:blip r:embed="rId3">
            <a:extLst>
              <a:ext uri="{28A0092B-C50C-407E-A947-70E740481C1C}">
                <a14:useLocalDpi xmlns:a14="http://schemas.microsoft.com/office/drawing/2010/main" val="0"/>
              </a:ext>
            </a:extLst>
          </a:blip>
          <a:srcRect l="10506" r="68284" b="81867"/>
          <a:stretch/>
        </p:blipFill>
        <p:spPr>
          <a:xfrm>
            <a:off x="-727557" y="2563566"/>
            <a:ext cx="3727988" cy="4781249"/>
          </a:xfrm>
          <a:prstGeom prst="rect">
            <a:avLst/>
          </a:prstGeom>
        </p:spPr>
      </p:pic>
      <p:sp>
        <p:nvSpPr>
          <p:cNvPr id="10" name="TextBox 9">
            <a:extLst>
              <a:ext uri="{FF2B5EF4-FFF2-40B4-BE49-F238E27FC236}">
                <a16:creationId xmlns:a16="http://schemas.microsoft.com/office/drawing/2014/main" id="{FB4519E2-B43D-4612-BB1E-AB1BB5033AD2}"/>
              </a:ext>
            </a:extLst>
          </p:cNvPr>
          <p:cNvSpPr txBox="1"/>
          <p:nvPr/>
        </p:nvSpPr>
        <p:spPr>
          <a:xfrm>
            <a:off x="2552132" y="2495098"/>
            <a:ext cx="7588154" cy="954107"/>
          </a:xfrm>
          <a:prstGeom prst="rect">
            <a:avLst/>
          </a:prstGeom>
          <a:noFill/>
        </p:spPr>
        <p:txBody>
          <a:bodyPr wrap="square">
            <a:spAutoFit/>
          </a:bodyPr>
          <a:lstStyle/>
          <a:p>
            <a:pPr algn="ctr"/>
            <a:r>
              <a:rPr lang="en-US" sz="2800">
                <a:solidFill>
                  <a:schemeClr val="bg1"/>
                </a:solidFill>
                <a:effectLst/>
                <a:latin typeface="Times New Roman" panose="02020603050405020304" pitchFamily="18" charset="0"/>
                <a:ea typeface="Times New Roman" panose="02020603050405020304" pitchFamily="18" charset="0"/>
              </a:rPr>
              <a:t>Viết bài giới thiệu về một tác giả tự chọn theo một trong các hướng triển khai khác nhau</a:t>
            </a:r>
            <a:endParaRPr lang="en-US" sz="2800">
              <a:solidFill>
                <a:schemeClr val="bg1"/>
              </a:solidFill>
            </a:endParaRPr>
          </a:p>
        </p:txBody>
      </p:sp>
    </p:spTree>
    <p:extLst>
      <p:ext uri="{BB962C8B-B14F-4D97-AF65-F5344CB8AC3E}">
        <p14:creationId xmlns:p14="http://schemas.microsoft.com/office/powerpoint/2010/main" val="2958720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BF33CB-F020-4D86-AF06-465586DDEF0D}"/>
              </a:ext>
            </a:extLst>
          </p:cNvPr>
          <p:cNvSpPr txBox="1"/>
          <p:nvPr/>
        </p:nvSpPr>
        <p:spPr>
          <a:xfrm>
            <a:off x="609600" y="2971800"/>
            <a:ext cx="2286000" cy="622799"/>
          </a:xfrm>
          <a:prstGeom prst="rect">
            <a:avLst/>
          </a:prstGeom>
          <a:noFill/>
        </p:spPr>
        <p:txBody>
          <a:bodyPr wrap="square">
            <a:spAutoFit/>
          </a:bodyPr>
          <a:lstStyle/>
          <a:p>
            <a:pPr>
              <a:lnSpc>
                <a:spcPct val="115000"/>
              </a:lnSpc>
              <a:spcAft>
                <a:spcPts val="1000"/>
              </a:spcAft>
            </a:pPr>
            <a:r>
              <a:rPr lang="en-US" sz="3200" b="1" kern="1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4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48B8841-D635-4985-82D6-C52731519340}"/>
              </a:ext>
            </a:extLst>
          </p:cNvPr>
          <p:cNvSpPr txBox="1"/>
          <p:nvPr/>
        </p:nvSpPr>
        <p:spPr>
          <a:xfrm>
            <a:off x="533400" y="609600"/>
            <a:ext cx="11353800" cy="689099"/>
          </a:xfrm>
          <a:prstGeom prst="rect">
            <a:avLst/>
          </a:prstGeom>
          <a:noFill/>
        </p:spPr>
        <p:txBody>
          <a:bodyPr wrap="square">
            <a:spAutoFit/>
          </a:bodyPr>
          <a:lstStyle/>
          <a:p>
            <a:pPr algn="ctr">
              <a:lnSpc>
                <a:spcPct val="115000"/>
              </a:lnSpc>
              <a:spcAft>
                <a:spcPts val="500"/>
              </a:spcAft>
            </a:pPr>
            <a:r>
              <a:rPr lang="en-US"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PHẦN 1: ĐỌC VỀ MỘT TÁC GIẢ VĂN HỌC</a:t>
            </a: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357C58C-067B-4B2E-964F-3181349211EE}"/>
              </a:ext>
            </a:extLst>
          </p:cNvPr>
          <p:cNvSpPr txBox="1"/>
          <p:nvPr/>
        </p:nvSpPr>
        <p:spPr>
          <a:xfrm>
            <a:off x="3200400" y="1600200"/>
            <a:ext cx="8153400" cy="523220"/>
          </a:xfrm>
          <a:prstGeom prst="rect">
            <a:avLst/>
          </a:prstGeom>
          <a:noFill/>
          <a:ln>
            <a:noFill/>
          </a:ln>
        </p:spPr>
        <p:txBody>
          <a:bodyPr wrap="square">
            <a:spAutoFit/>
          </a:bodyPr>
          <a:lstStyle/>
          <a:p>
            <a:r>
              <a:rPr lang="en-US" sz="2800" b="1">
                <a:solidFill>
                  <a:schemeClr val="bg1"/>
                </a:solidFill>
                <a:effectLst/>
                <a:latin typeface="Times New Roman" panose="02020603050405020304" pitchFamily="18" charset="0"/>
                <a:ea typeface="Times New Roman" panose="02020603050405020304" pitchFamily="18" charset="0"/>
              </a:rPr>
              <a:t>Ý nghĩa của việc đọc về một tác giả văn học</a:t>
            </a:r>
            <a:endParaRPr lang="en-US" sz="2800">
              <a:solidFill>
                <a:schemeClr val="bg1"/>
              </a:solidFill>
            </a:endParaRPr>
          </a:p>
        </p:txBody>
      </p:sp>
      <p:sp>
        <p:nvSpPr>
          <p:cNvPr id="7" name="TextBox 6">
            <a:extLst>
              <a:ext uri="{FF2B5EF4-FFF2-40B4-BE49-F238E27FC236}">
                <a16:creationId xmlns:a16="http://schemas.microsoft.com/office/drawing/2014/main" id="{1E5A6637-F3F5-45F4-AEB6-45E57F7FA9D0}"/>
              </a:ext>
            </a:extLst>
          </p:cNvPr>
          <p:cNvSpPr txBox="1"/>
          <p:nvPr/>
        </p:nvSpPr>
        <p:spPr>
          <a:xfrm>
            <a:off x="3276600" y="4572000"/>
            <a:ext cx="2667000" cy="523220"/>
          </a:xfrm>
          <a:prstGeom prst="rect">
            <a:avLst/>
          </a:prstGeom>
          <a:noFill/>
          <a:ln>
            <a:noFill/>
          </a:ln>
        </p:spPr>
        <p:txBody>
          <a:bodyPr wrap="square">
            <a:spAutoFit/>
          </a:bodyPr>
          <a:lstStyle/>
          <a:p>
            <a:r>
              <a:rPr lang="en-US" sz="2800" b="1">
                <a:solidFill>
                  <a:schemeClr val="bg1"/>
                </a:solidFill>
                <a:effectLst/>
                <a:latin typeface="Times New Roman" panose="02020603050405020304" pitchFamily="18" charset="0"/>
                <a:ea typeface="Times New Roman" panose="02020603050405020304" pitchFamily="18" charset="0"/>
              </a:rPr>
              <a:t>Thực hành đọc</a:t>
            </a:r>
            <a:endParaRPr lang="en-US" sz="2800">
              <a:solidFill>
                <a:schemeClr val="bg1"/>
              </a:solidFill>
            </a:endParaRPr>
          </a:p>
        </p:txBody>
      </p:sp>
      <p:sp>
        <p:nvSpPr>
          <p:cNvPr id="9" name="TextBox 8">
            <a:extLst>
              <a:ext uri="{FF2B5EF4-FFF2-40B4-BE49-F238E27FC236}">
                <a16:creationId xmlns:a16="http://schemas.microsoft.com/office/drawing/2014/main" id="{96390A91-69F3-4CB6-8433-5EA3C8E1E6B0}"/>
              </a:ext>
            </a:extLst>
          </p:cNvPr>
          <p:cNvSpPr txBox="1"/>
          <p:nvPr/>
        </p:nvSpPr>
        <p:spPr>
          <a:xfrm>
            <a:off x="6781800" y="2667000"/>
            <a:ext cx="4983480" cy="1051955"/>
          </a:xfrm>
          <a:prstGeom prst="rect">
            <a:avLst/>
          </a:prstGeom>
          <a:noFill/>
          <a:ln>
            <a:noFill/>
          </a:ln>
        </p:spPr>
        <p:txBody>
          <a:bodyPr wrap="square">
            <a:spAutoFit/>
          </a:bodyPr>
          <a:lstStyle/>
          <a:p>
            <a:pPr lvl="0">
              <a:lnSpc>
                <a:spcPct val="115000"/>
              </a:lnSpc>
              <a:spcAft>
                <a:spcPts val="500"/>
              </a:spcAft>
            </a:pPr>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tác giả và định hướng đọc</a:t>
            </a:r>
            <a:endPar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779D5A9-0B20-4EEF-AFD6-E77630ECF189}"/>
              </a:ext>
            </a:extLst>
          </p:cNvPr>
          <p:cNvSpPr txBox="1"/>
          <p:nvPr/>
        </p:nvSpPr>
        <p:spPr>
          <a:xfrm>
            <a:off x="7010400" y="4419600"/>
            <a:ext cx="6080760" cy="556434"/>
          </a:xfrm>
          <a:prstGeom prst="rect">
            <a:avLst/>
          </a:prstGeom>
          <a:noFill/>
        </p:spPr>
        <p:txBody>
          <a:bodyPr wrap="square">
            <a:spAutoFit/>
          </a:bodyPr>
          <a:lstStyle/>
          <a:p>
            <a:pPr>
              <a:lnSpc>
                <a:spcPct val="115000"/>
              </a:lnSpc>
              <a:spcAft>
                <a:spcPts val="500"/>
              </a:spcAft>
            </a:pPr>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Xây dựng hồ sơ về tác giả </a:t>
            </a:r>
            <a:endPar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42A52F0-6F46-4CF4-BD1C-486ECC7CA467}"/>
              </a:ext>
            </a:extLst>
          </p:cNvPr>
          <p:cNvSpPr txBox="1"/>
          <p:nvPr/>
        </p:nvSpPr>
        <p:spPr>
          <a:xfrm>
            <a:off x="6705600" y="5310525"/>
            <a:ext cx="5334000" cy="1051955"/>
          </a:xfrm>
          <a:prstGeom prst="rect">
            <a:avLst/>
          </a:prstGeom>
          <a:noFill/>
        </p:spPr>
        <p:txBody>
          <a:bodyPr wrap="square">
            <a:spAutoFit/>
          </a:bodyPr>
          <a:lstStyle/>
          <a:p>
            <a:pPr>
              <a:lnSpc>
                <a:spcPct val="115000"/>
              </a:lnSpc>
              <a:spcAft>
                <a:spcPts val="500"/>
              </a:spcAft>
            </a:pPr>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Đọc, ghi chép và tổng hợp các thông tin cần thiết về một tác giả</a:t>
            </a:r>
            <a:endPar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Connector: Elbow 14">
            <a:extLst>
              <a:ext uri="{FF2B5EF4-FFF2-40B4-BE49-F238E27FC236}">
                <a16:creationId xmlns:a16="http://schemas.microsoft.com/office/drawing/2014/main" id="{16CE10A7-3DCB-45CD-A5A6-C9CDFEC0B5DF}"/>
              </a:ext>
            </a:extLst>
          </p:cNvPr>
          <p:cNvCxnSpPr>
            <a:cxnSpLocks/>
          </p:cNvCxnSpPr>
          <p:nvPr/>
        </p:nvCxnSpPr>
        <p:spPr>
          <a:xfrm rot="5400000" flipH="1" flipV="1">
            <a:off x="1790702" y="1714502"/>
            <a:ext cx="1219200" cy="1295400"/>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D7A79EA8-7702-491C-9A0B-D5A063C7CBDD}"/>
              </a:ext>
            </a:extLst>
          </p:cNvPr>
          <p:cNvCxnSpPr>
            <a:cxnSpLocks/>
          </p:cNvCxnSpPr>
          <p:nvPr/>
        </p:nvCxnSpPr>
        <p:spPr>
          <a:xfrm rot="16200000" flipH="1">
            <a:off x="1797302" y="3549901"/>
            <a:ext cx="1282201" cy="1371600"/>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FB852824-9383-4DE0-83FA-588F3BE4BE18}"/>
              </a:ext>
            </a:extLst>
          </p:cNvPr>
          <p:cNvCxnSpPr>
            <a:cxnSpLocks/>
          </p:cNvCxnSpPr>
          <p:nvPr/>
        </p:nvCxnSpPr>
        <p:spPr>
          <a:xfrm flipV="1">
            <a:off x="5943601" y="3192979"/>
            <a:ext cx="853440" cy="1640632"/>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DA87D032-9A55-4FED-A72F-BDCBA1E3FD6C}"/>
              </a:ext>
            </a:extLst>
          </p:cNvPr>
          <p:cNvCxnSpPr>
            <a:cxnSpLocks/>
          </p:cNvCxnSpPr>
          <p:nvPr/>
        </p:nvCxnSpPr>
        <p:spPr>
          <a:xfrm>
            <a:off x="5943601" y="4833611"/>
            <a:ext cx="914400" cy="43190"/>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78C473DA-1E06-49E7-8071-1649376246CB}"/>
              </a:ext>
            </a:extLst>
          </p:cNvPr>
          <p:cNvCxnSpPr>
            <a:cxnSpLocks/>
          </p:cNvCxnSpPr>
          <p:nvPr/>
        </p:nvCxnSpPr>
        <p:spPr>
          <a:xfrm>
            <a:off x="5943601" y="4833611"/>
            <a:ext cx="762000" cy="1002893"/>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0770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794C28-CFE5-4886-A19D-BA7513510F34}"/>
              </a:ext>
            </a:extLst>
          </p:cNvPr>
          <p:cNvSpPr txBox="1"/>
          <p:nvPr/>
        </p:nvSpPr>
        <p:spPr>
          <a:xfrm>
            <a:off x="914400" y="975508"/>
            <a:ext cx="10896600" cy="4529958"/>
          </a:xfrm>
          <a:prstGeom prst="rect">
            <a:avLst/>
          </a:prstGeom>
          <a:noFill/>
        </p:spPr>
        <p:txBody>
          <a:bodyPr wrap="square">
            <a:spAutoFit/>
          </a:bodyPr>
          <a:lstStyle/>
          <a:p>
            <a:pPr algn="just">
              <a:lnSpc>
                <a:spcPct val="115000"/>
              </a:lnSpc>
              <a:spcAft>
                <a:spcPts val="500"/>
              </a:spcAft>
            </a:pP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a:solidFill>
                  <a:schemeClr val="bg1"/>
                </a:solidFill>
                <a:effectLst/>
                <a:latin typeface="Times New Roman" panose="02020603050405020304" pitchFamily="18" charset="0"/>
                <a:ea typeface="Times New Roman" panose="02020603050405020304" pitchFamily="18" charset="0"/>
              </a:rPr>
              <a:t>- </a:t>
            </a:r>
            <a:r>
              <a:rPr lang="en-US" sz="2800">
                <a:solidFill>
                  <a:schemeClr val="bg1"/>
                </a:solidFill>
                <a:latin typeface="Times New Roman" panose="02020603050405020304" pitchFamily="18" charset="0"/>
                <a:ea typeface="Times New Roman" panose="02020603050405020304" pitchFamily="18" charset="0"/>
              </a:rPr>
              <a:t>G</a:t>
            </a:r>
            <a:r>
              <a:rPr lang="en-US" sz="2800">
                <a:solidFill>
                  <a:schemeClr val="bg1"/>
                </a:solidFill>
                <a:effectLst/>
                <a:latin typeface="Times New Roman" panose="02020603050405020304" pitchFamily="18" charset="0"/>
                <a:ea typeface="Times New Roman" panose="02020603050405020304" pitchFamily="18" charset="0"/>
              </a:rPr>
              <a:t>iúp hiểu sâu hơn về một tác phẩm</a:t>
            </a:r>
          </a:p>
          <a:p>
            <a:pPr algn="just"/>
            <a:r>
              <a:rPr lang="en-US" sz="2800">
                <a:solidFill>
                  <a:schemeClr val="bg1"/>
                </a:solidFill>
                <a:latin typeface="Times New Roman" panose="02020603050405020304" pitchFamily="18" charset="0"/>
                <a:ea typeface="Times New Roman" panose="02020603050405020304" pitchFamily="18" charset="0"/>
              </a:rPr>
              <a:t>- Giúp </a:t>
            </a:r>
            <a:r>
              <a:rPr lang="en-US" sz="2800">
                <a:solidFill>
                  <a:schemeClr val="bg1"/>
                </a:solidFill>
                <a:effectLst/>
                <a:latin typeface="Times New Roman" panose="02020603050405020304" pitchFamily="18" charset="0"/>
                <a:ea typeface="Times New Roman" panose="02020603050405020304" pitchFamily="18" charset="0"/>
              </a:rPr>
              <a:t>hình dung được rõ hơn về con đường đạt đến đỉnh cao trong sự nghiệp của tác giả cùng những mối liên hệ với bối cảnh lịch sử cụ thể của đất nước, dân tộc, thời đại.</a:t>
            </a:r>
          </a:p>
          <a:p>
            <a:pPr algn="just"/>
            <a:r>
              <a:rPr lang="en-US" sz="2800">
                <a:solidFill>
                  <a:schemeClr val="bg1"/>
                </a:solidFill>
                <a:effectLst/>
                <a:latin typeface="Times New Roman" panose="02020603050405020304" pitchFamily="18" charset="0"/>
                <a:ea typeface="Times New Roman" panose="02020603050405020304" pitchFamily="18" charset="0"/>
              </a:rPr>
              <a:t>- Đối với những tác giả văn học có khối lượng tác phẩm phong phú:</a:t>
            </a:r>
          </a:p>
          <a:p>
            <a:pPr algn="just"/>
            <a:r>
              <a:rPr lang="en-US" sz="2800">
                <a:solidFill>
                  <a:schemeClr val="bg1"/>
                </a:solidFill>
                <a:latin typeface="Times New Roman" panose="02020603050405020304" pitchFamily="18" charset="0"/>
                <a:ea typeface="Times New Roman" panose="02020603050405020304" pitchFamily="18" charset="0"/>
              </a:rPr>
              <a:t> -&gt; </a:t>
            </a:r>
            <a:r>
              <a:rPr lang="en-US" sz="2800">
                <a:solidFill>
                  <a:schemeClr val="bg1"/>
                </a:solidFill>
                <a:effectLst/>
                <a:latin typeface="Times New Roman" panose="02020603050405020304" pitchFamily="18" charset="0"/>
                <a:ea typeface="Times New Roman" panose="02020603050405020304" pitchFamily="18" charset="0"/>
              </a:rPr>
              <a:t>giúp người đọc có được sự hình dung rõ hơn về: quá trình hình thành cá tính sáng tạo, phong cách nghệ thuật...</a:t>
            </a:r>
          </a:p>
          <a:p>
            <a:pPr algn="just"/>
            <a:r>
              <a:rPr lang="en-US" sz="2800">
                <a:solidFill>
                  <a:schemeClr val="bg1"/>
                </a:solidFill>
                <a:effectLst/>
                <a:latin typeface="Times New Roman" panose="02020603050405020304" pitchFamily="18" charset="0"/>
                <a:ea typeface="Times New Roman" panose="02020603050405020304" pitchFamily="18" charset="0"/>
              </a:rPr>
              <a:t>-  </a:t>
            </a:r>
            <a:r>
              <a:rPr lang="en-US" sz="2800">
                <a:solidFill>
                  <a:schemeClr val="bg1"/>
                </a:solidFill>
                <a:latin typeface="Times New Roman" panose="02020603050405020304" pitchFamily="18" charset="0"/>
                <a:ea typeface="Times New Roman" panose="02020603050405020304" pitchFamily="18" charset="0"/>
              </a:rPr>
              <a:t>C</a:t>
            </a:r>
            <a:r>
              <a:rPr lang="en-US" sz="2800">
                <a:solidFill>
                  <a:schemeClr val="bg1"/>
                </a:solidFill>
                <a:effectLst/>
                <a:latin typeface="Times New Roman" panose="02020603050405020304" pitchFamily="18" charset="0"/>
                <a:ea typeface="Times New Roman" panose="02020603050405020304" pitchFamily="18" charset="0"/>
              </a:rPr>
              <a:t>ó thêm những trải nghiệm lí thú, những hiểu biết sâu rộng về cuộc sống, con người và văn hoá nói chung</a:t>
            </a:r>
          </a:p>
        </p:txBody>
      </p:sp>
      <p:sp>
        <p:nvSpPr>
          <p:cNvPr id="5" name="TextBox 4">
            <a:extLst>
              <a:ext uri="{FF2B5EF4-FFF2-40B4-BE49-F238E27FC236}">
                <a16:creationId xmlns:a16="http://schemas.microsoft.com/office/drawing/2014/main" id="{4E2BFE13-CE8F-4983-8594-F8B7ECD70141}"/>
              </a:ext>
            </a:extLst>
          </p:cNvPr>
          <p:cNvSpPr txBox="1"/>
          <p:nvPr/>
        </p:nvSpPr>
        <p:spPr>
          <a:xfrm>
            <a:off x="3276600" y="304800"/>
            <a:ext cx="6324600" cy="1043619"/>
          </a:xfrm>
          <a:prstGeom prst="rect">
            <a:avLst/>
          </a:prstGeom>
          <a:noFill/>
        </p:spPr>
        <p:txBody>
          <a:bodyPr wrap="square">
            <a:spAutoFit/>
          </a:bodyPr>
          <a:lstStyle/>
          <a:p>
            <a:pPr algn="ctr">
              <a:lnSpc>
                <a:spcPct val="115000"/>
              </a:lnSpc>
              <a:spcAft>
                <a:spcPts val="500"/>
              </a:spcAft>
            </a:pPr>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 Ý nghĩa của việc đọc về một tác giả văn học</a:t>
            </a:r>
          </a:p>
        </p:txBody>
      </p:sp>
    </p:spTree>
    <p:extLst>
      <p:ext uri="{BB962C8B-B14F-4D97-AF65-F5344CB8AC3E}">
        <p14:creationId xmlns:p14="http://schemas.microsoft.com/office/powerpoint/2010/main" val="126254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794C28-CFE5-4886-A19D-BA7513510F34}"/>
              </a:ext>
            </a:extLst>
          </p:cNvPr>
          <p:cNvSpPr txBox="1"/>
          <p:nvPr/>
        </p:nvSpPr>
        <p:spPr>
          <a:xfrm>
            <a:off x="3886200" y="228600"/>
            <a:ext cx="10896600" cy="584775"/>
          </a:xfrm>
          <a:prstGeom prst="rect">
            <a:avLst/>
          </a:prstGeom>
          <a:noFill/>
          <a:ln>
            <a:noFill/>
          </a:ln>
        </p:spPr>
        <p:txBody>
          <a:bodyPr wrap="square">
            <a:spAutoFit/>
          </a:bodyPr>
          <a:lstStyle/>
          <a:p>
            <a:r>
              <a:rPr lang="en-US" sz="3200" b="1">
                <a:solidFill>
                  <a:schemeClr val="bg1"/>
                </a:solidFill>
                <a:effectLst/>
                <a:latin typeface="Times New Roman" panose="02020603050405020304" pitchFamily="18" charset="0"/>
                <a:ea typeface="Times New Roman" panose="02020603050405020304" pitchFamily="18" charset="0"/>
              </a:rPr>
              <a:t>II. Thực hành đọc</a:t>
            </a:r>
            <a:endParaRPr lang="en-US" sz="3200">
              <a:solidFill>
                <a:schemeClr val="bg1"/>
              </a:solidFill>
            </a:endParaRPr>
          </a:p>
        </p:txBody>
      </p:sp>
      <p:sp>
        <p:nvSpPr>
          <p:cNvPr id="4" name="TextBox 3">
            <a:extLst>
              <a:ext uri="{FF2B5EF4-FFF2-40B4-BE49-F238E27FC236}">
                <a16:creationId xmlns:a16="http://schemas.microsoft.com/office/drawing/2014/main" id="{C8CD2B97-806B-4597-8DF7-23D2A1211591}"/>
              </a:ext>
            </a:extLst>
          </p:cNvPr>
          <p:cNvSpPr txBox="1"/>
          <p:nvPr/>
        </p:nvSpPr>
        <p:spPr>
          <a:xfrm>
            <a:off x="1371600" y="914400"/>
            <a:ext cx="10363200" cy="622799"/>
          </a:xfrm>
          <a:prstGeom prst="rect">
            <a:avLst/>
          </a:prstGeom>
          <a:noFill/>
          <a:ln>
            <a:noFill/>
          </a:ln>
        </p:spPr>
        <p:txBody>
          <a:bodyPr wrap="square">
            <a:spAutoFit/>
          </a:bodyPr>
          <a:lstStyle/>
          <a:p>
            <a:pPr lvl="0">
              <a:lnSpc>
                <a:spcPct val="115000"/>
              </a:lnSpc>
              <a:spcAft>
                <a:spcPts val="500"/>
              </a:spcAft>
            </a:pPr>
            <a:r>
              <a:rPr lang="en-US" sz="3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Lựa chọn tác giả và định hướng đọc</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1A4CB05-F4DB-42A5-A476-3BCD1D2C02DD}"/>
              </a:ext>
            </a:extLst>
          </p:cNvPr>
          <p:cNvSpPr txBox="1"/>
          <p:nvPr/>
        </p:nvSpPr>
        <p:spPr>
          <a:xfrm>
            <a:off x="2133600" y="3048000"/>
            <a:ext cx="4419600" cy="523220"/>
          </a:xfrm>
          <a:prstGeom prst="rect">
            <a:avLst/>
          </a:prstGeom>
          <a:noFill/>
          <a:ln>
            <a:noFill/>
          </a:ln>
        </p:spPr>
        <p:txBody>
          <a:bodyPr wrap="square">
            <a:spAutoFit/>
          </a:bodyPr>
          <a:lstStyle/>
          <a:p>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tác giả</a:t>
            </a:r>
            <a:endParaRPr lang="en-US" sz="2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C90854D-2C5E-448A-AA73-BD46210B1D9E}"/>
              </a:ext>
            </a:extLst>
          </p:cNvPr>
          <p:cNvSpPr txBox="1"/>
          <p:nvPr/>
        </p:nvSpPr>
        <p:spPr>
          <a:xfrm>
            <a:off x="8077200" y="2895600"/>
            <a:ext cx="4666658" cy="523220"/>
          </a:xfrm>
          <a:prstGeom prst="rect">
            <a:avLst/>
          </a:prstGeom>
          <a:noFill/>
          <a:ln>
            <a:noFill/>
          </a:ln>
        </p:spPr>
        <p:txBody>
          <a:bodyPr wrap="square">
            <a:spAutoFit/>
          </a:bodyPr>
          <a:lstStyle/>
          <a:p>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Định hướng đọc</a:t>
            </a:r>
            <a:endParaRPr lang="en-US" sz="2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F4D0091F-B6F2-4EF7-80C3-005274767A24}"/>
              </a:ext>
            </a:extLst>
          </p:cNvPr>
          <p:cNvCxnSpPr>
            <a:cxnSpLocks/>
          </p:cNvCxnSpPr>
          <p:nvPr/>
        </p:nvCxnSpPr>
        <p:spPr>
          <a:xfrm flipH="1">
            <a:off x="3429000" y="1600200"/>
            <a:ext cx="1600200" cy="129540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349E109-02F7-47EC-B647-731809DFC872}"/>
              </a:ext>
            </a:extLst>
          </p:cNvPr>
          <p:cNvCxnSpPr>
            <a:cxnSpLocks/>
          </p:cNvCxnSpPr>
          <p:nvPr/>
        </p:nvCxnSpPr>
        <p:spPr>
          <a:xfrm>
            <a:off x="5029200" y="1600200"/>
            <a:ext cx="3276600" cy="99060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3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CD2B97-806B-4597-8DF7-23D2A1211591}"/>
              </a:ext>
            </a:extLst>
          </p:cNvPr>
          <p:cNvSpPr txBox="1"/>
          <p:nvPr/>
        </p:nvSpPr>
        <p:spPr>
          <a:xfrm>
            <a:off x="2590800" y="228600"/>
            <a:ext cx="10363200" cy="622799"/>
          </a:xfrm>
          <a:prstGeom prst="rect">
            <a:avLst/>
          </a:prstGeom>
          <a:noFill/>
          <a:ln>
            <a:noFill/>
          </a:ln>
        </p:spPr>
        <p:txBody>
          <a:bodyPr wrap="square">
            <a:spAutoFit/>
          </a:bodyPr>
          <a:lstStyle/>
          <a:p>
            <a:pPr lvl="0">
              <a:lnSpc>
                <a:spcPct val="115000"/>
              </a:lnSpc>
              <a:spcAft>
                <a:spcPts val="500"/>
              </a:spcAft>
            </a:pPr>
            <a:r>
              <a:rPr lang="en-US" sz="3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Lựa chọn tác giả và định hướng đọc</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1A4CB05-F4DB-42A5-A476-3BCD1D2C02DD}"/>
              </a:ext>
            </a:extLst>
          </p:cNvPr>
          <p:cNvSpPr txBox="1"/>
          <p:nvPr/>
        </p:nvSpPr>
        <p:spPr>
          <a:xfrm>
            <a:off x="990600" y="2057400"/>
            <a:ext cx="2453640" cy="954107"/>
          </a:xfrm>
          <a:prstGeom prst="rect">
            <a:avLst/>
          </a:prstGeom>
          <a:noFill/>
          <a:ln>
            <a:noFill/>
          </a:ln>
        </p:spPr>
        <p:txBody>
          <a:bodyPr wrap="square">
            <a:spAutoFit/>
          </a:bodyPr>
          <a:lstStyle/>
          <a:p>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Tiêu chí lựa chọn tác giả:</a:t>
            </a:r>
            <a:endParaRPr lang="en-US" sz="2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C90854D-2C5E-448A-AA73-BD46210B1D9E}"/>
              </a:ext>
            </a:extLst>
          </p:cNvPr>
          <p:cNvSpPr txBox="1"/>
          <p:nvPr/>
        </p:nvSpPr>
        <p:spPr>
          <a:xfrm>
            <a:off x="990600" y="4724400"/>
            <a:ext cx="2590800" cy="954107"/>
          </a:xfrm>
          <a:prstGeom prst="rect">
            <a:avLst/>
          </a:prstGeom>
          <a:noFill/>
          <a:ln>
            <a:noFill/>
          </a:ln>
        </p:spPr>
        <p:txBody>
          <a:bodyPr wrap="square">
            <a:spAutoFit/>
          </a:bodyPr>
          <a:lstStyle/>
          <a:p>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Định hướng đọc:</a:t>
            </a:r>
            <a:endParaRPr lang="en-US" sz="2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572A0A5-A8F8-41D8-A1CF-19D1E35CE95E}"/>
              </a:ext>
            </a:extLst>
          </p:cNvPr>
          <p:cNvSpPr txBox="1"/>
          <p:nvPr/>
        </p:nvSpPr>
        <p:spPr>
          <a:xfrm>
            <a:off x="4343400" y="1143000"/>
            <a:ext cx="7651830" cy="2246769"/>
          </a:xfrm>
          <a:prstGeom prst="rect">
            <a:avLst/>
          </a:prstGeom>
          <a:noFill/>
        </p:spPr>
        <p:txBody>
          <a:bodyPr wrap="square">
            <a:spAutoFit/>
          </a:bodyPr>
          <a:lstStyle/>
          <a:p>
            <a:pPr algn="just"/>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TG  có tác phẩm được học trong chương trình.</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TG được yêu cầu đọc mở rộng trong SGK từ THCS đến cấp THPT</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TG có tác phẩm đáp ứng được yêu cầu, sở thích của bản thân.</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AFA1879-D6CA-4B55-B397-F39FA7105AE2}"/>
              </a:ext>
            </a:extLst>
          </p:cNvPr>
          <p:cNvSpPr txBox="1"/>
          <p:nvPr/>
        </p:nvSpPr>
        <p:spPr>
          <a:xfrm>
            <a:off x="4343400" y="3733800"/>
            <a:ext cx="7391400" cy="2677656"/>
          </a:xfrm>
          <a:prstGeom prst="rect">
            <a:avLst/>
          </a:prstGeom>
          <a:noFill/>
        </p:spPr>
        <p:txBody>
          <a:bodyPr wrap="square">
            <a:spAutoFit/>
          </a:bodyPr>
          <a:lstStyle/>
          <a:p>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Đọc sâu: Đi vào khám phá một phần sự nghiệp sáng tác hoặc một đề tài, tư tưởng, đặc điểm loại, thể loại nổi bật thể hiện trong sáng tác của tác giả.</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Đọc rộng: Cần tìm đầy đủ, bao quát về tác giả, từ tiểu sử đến các chặng đường sáng tác, phê bình, nghiên cứu về tác giả ấy.</a:t>
            </a:r>
            <a:endParaRPr lang="en-US" sz="2800">
              <a:solidFill>
                <a:schemeClr val="bg1"/>
              </a:solidFill>
              <a:latin typeface="Times New Roman" panose="02020603050405020304" pitchFamily="18" charset="0"/>
              <a:cs typeface="Times New Roman" panose="02020603050405020304" pitchFamily="18" charset="0"/>
            </a:endParaRPr>
          </a:p>
        </p:txBody>
      </p:sp>
      <p:sp>
        <p:nvSpPr>
          <p:cNvPr id="12" name="Left Brace 11">
            <a:extLst>
              <a:ext uri="{FF2B5EF4-FFF2-40B4-BE49-F238E27FC236}">
                <a16:creationId xmlns:a16="http://schemas.microsoft.com/office/drawing/2014/main" id="{A4D47B8F-649E-49AF-B1A6-3117A2D22843}"/>
              </a:ext>
            </a:extLst>
          </p:cNvPr>
          <p:cNvSpPr/>
          <p:nvPr/>
        </p:nvSpPr>
        <p:spPr>
          <a:xfrm>
            <a:off x="3505200" y="1371600"/>
            <a:ext cx="609600" cy="1981200"/>
          </a:xfrm>
          <a:prstGeom prst="lef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3" name="Left Brace 12">
            <a:extLst>
              <a:ext uri="{FF2B5EF4-FFF2-40B4-BE49-F238E27FC236}">
                <a16:creationId xmlns:a16="http://schemas.microsoft.com/office/drawing/2014/main" id="{4CEA9557-A18B-4EEE-87B5-19448059759F}"/>
              </a:ext>
            </a:extLst>
          </p:cNvPr>
          <p:cNvSpPr/>
          <p:nvPr/>
        </p:nvSpPr>
        <p:spPr>
          <a:xfrm>
            <a:off x="3581400" y="3886200"/>
            <a:ext cx="609600" cy="1981200"/>
          </a:xfrm>
          <a:prstGeom prst="lef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47396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circle(in)">
                                      <p:cBhvr>
                                        <p:cTn id="20" dur="2000"/>
                                        <p:tgtEl>
                                          <p:spTgt spid="9">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circle(in)">
                                      <p:cBhvr>
                                        <p:cTn id="23" dur="2000"/>
                                        <p:tgtEl>
                                          <p:spTgt spid="9">
                                            <p:txEl>
                                              <p:pRg st="1" end="1"/>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circle(in)">
                                      <p:cBhvr>
                                        <p:cTn id="26" dur="20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794C28-CFE5-4886-A19D-BA7513510F34}"/>
              </a:ext>
            </a:extLst>
          </p:cNvPr>
          <p:cNvSpPr txBox="1"/>
          <p:nvPr/>
        </p:nvSpPr>
        <p:spPr>
          <a:xfrm>
            <a:off x="3657600" y="228600"/>
            <a:ext cx="10896600" cy="584775"/>
          </a:xfrm>
          <a:prstGeom prst="rect">
            <a:avLst/>
          </a:prstGeom>
          <a:noFill/>
          <a:ln>
            <a:noFill/>
          </a:ln>
        </p:spPr>
        <p:txBody>
          <a:bodyPr wrap="square">
            <a:spAutoFit/>
          </a:bodyPr>
          <a:lstStyle/>
          <a:p>
            <a:r>
              <a:rPr lang="en-US" sz="3200" b="1">
                <a:solidFill>
                  <a:schemeClr val="bg1"/>
                </a:solidFill>
                <a:effectLst/>
                <a:latin typeface="Times New Roman" panose="02020603050405020304" pitchFamily="18" charset="0"/>
                <a:ea typeface="Times New Roman" panose="02020603050405020304" pitchFamily="18" charset="0"/>
              </a:rPr>
              <a:t>II. Thực hành đọc</a:t>
            </a:r>
            <a:endParaRPr lang="en-US" sz="3200">
              <a:solidFill>
                <a:schemeClr val="bg1"/>
              </a:solidFill>
            </a:endParaRPr>
          </a:p>
        </p:txBody>
      </p:sp>
      <p:sp>
        <p:nvSpPr>
          <p:cNvPr id="4" name="TextBox 3">
            <a:extLst>
              <a:ext uri="{FF2B5EF4-FFF2-40B4-BE49-F238E27FC236}">
                <a16:creationId xmlns:a16="http://schemas.microsoft.com/office/drawing/2014/main" id="{C8CD2B97-806B-4597-8DF7-23D2A1211591}"/>
              </a:ext>
            </a:extLst>
          </p:cNvPr>
          <p:cNvSpPr txBox="1"/>
          <p:nvPr/>
        </p:nvSpPr>
        <p:spPr>
          <a:xfrm>
            <a:off x="1143000" y="914400"/>
            <a:ext cx="10363200" cy="622799"/>
          </a:xfrm>
          <a:prstGeom prst="rect">
            <a:avLst/>
          </a:prstGeom>
          <a:noFill/>
          <a:ln>
            <a:noFill/>
          </a:ln>
        </p:spPr>
        <p:txBody>
          <a:bodyPr wrap="square">
            <a:spAutoFit/>
          </a:bodyPr>
          <a:lstStyle/>
          <a:p>
            <a:pPr lvl="0">
              <a:lnSpc>
                <a:spcPct val="115000"/>
              </a:lnSpc>
              <a:spcAft>
                <a:spcPts val="500"/>
              </a:spcAft>
            </a:pPr>
            <a:r>
              <a:rPr lang="en-US" sz="3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Xây dựng hồ sơ về tác giả</a:t>
            </a:r>
            <a:endParaRPr lang="en-US"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1A4CB05-F4DB-42A5-A476-3BCD1D2C02DD}"/>
              </a:ext>
            </a:extLst>
          </p:cNvPr>
          <p:cNvSpPr txBox="1"/>
          <p:nvPr/>
        </p:nvSpPr>
        <p:spPr>
          <a:xfrm>
            <a:off x="838200" y="2590800"/>
            <a:ext cx="5334000" cy="4055469"/>
          </a:xfrm>
          <a:prstGeom prst="rect">
            <a:avLst/>
          </a:prstGeom>
          <a:noFill/>
          <a:ln>
            <a:noFill/>
          </a:ln>
        </p:spPr>
        <p:txBody>
          <a:bodyPr wrap="square">
            <a:spAutoFit/>
          </a:bodyPr>
          <a:lstStyle/>
          <a:p>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Tìm kiếm tài liệu</a:t>
            </a:r>
          </a:p>
          <a:p>
            <a:pPr algn="just">
              <a:lnSpc>
                <a:spcPct val="115000"/>
              </a:lnSpc>
              <a:spcAft>
                <a:spcPts val="500"/>
              </a:spcAft>
            </a:pPr>
            <a:r>
              <a:rPr lang="en-US" sz="28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Nguồn tài liệu: thư viện, sách báo, internet…</a:t>
            </a:r>
            <a:endPar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500"/>
              </a:spcAft>
            </a:pP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Những thông tin thường được thu thập: tiểu sử, sự nghiệp sáng tác, các tác phẩm tiêu biểu, các tài liệu liên quan…</a:t>
            </a:r>
            <a:endPar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C90854D-2C5E-448A-AA73-BD46210B1D9E}"/>
              </a:ext>
            </a:extLst>
          </p:cNvPr>
          <p:cNvSpPr txBox="1"/>
          <p:nvPr/>
        </p:nvSpPr>
        <p:spPr>
          <a:xfrm>
            <a:off x="7467600" y="2697480"/>
            <a:ext cx="4251960" cy="2246769"/>
          </a:xfrm>
          <a:prstGeom prst="rect">
            <a:avLst/>
          </a:prstGeom>
          <a:noFill/>
          <a:ln>
            <a:noFill/>
          </a:ln>
        </p:spPr>
        <p:txBody>
          <a:bodyPr wrap="square">
            <a:spAutoFit/>
          </a:bodyPr>
          <a:lstStyle/>
          <a:p>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 Lập danh mục tài liệu</a:t>
            </a:r>
          </a:p>
          <a:p>
            <a:r>
              <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Lựa chọn tác giả</a:t>
            </a:r>
          </a:p>
          <a:p>
            <a:r>
              <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Lập danh mục</a:t>
            </a:r>
          </a:p>
          <a:p>
            <a:r>
              <a:rPr lang="en-US" sz="28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Tác phẩm tiêu biểu</a:t>
            </a:r>
          </a:p>
          <a:p>
            <a:r>
              <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Một số tài liệu liên quan</a:t>
            </a:r>
            <a:endParaRPr lang="en-US"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F4D0091F-B6F2-4EF7-80C3-005274767A24}"/>
              </a:ext>
            </a:extLst>
          </p:cNvPr>
          <p:cNvCxnSpPr>
            <a:cxnSpLocks/>
          </p:cNvCxnSpPr>
          <p:nvPr/>
        </p:nvCxnSpPr>
        <p:spPr>
          <a:xfrm flipH="1">
            <a:off x="3581400" y="1600200"/>
            <a:ext cx="1447800" cy="91440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349E109-02F7-47EC-B647-731809DFC872}"/>
              </a:ext>
            </a:extLst>
          </p:cNvPr>
          <p:cNvCxnSpPr>
            <a:cxnSpLocks/>
          </p:cNvCxnSpPr>
          <p:nvPr/>
        </p:nvCxnSpPr>
        <p:spPr>
          <a:xfrm>
            <a:off x="5029200" y="1600200"/>
            <a:ext cx="3200400" cy="68580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55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6687A2B-7544-4E4F-AA3B-FC33C50F01A4}"/>
              </a:ext>
            </a:extLst>
          </p:cNvPr>
          <p:cNvSpPr txBox="1"/>
          <p:nvPr/>
        </p:nvSpPr>
        <p:spPr>
          <a:xfrm>
            <a:off x="838200" y="457200"/>
            <a:ext cx="10820400" cy="5927072"/>
          </a:xfrm>
          <a:prstGeom prst="rect">
            <a:avLst/>
          </a:prstGeom>
          <a:noFill/>
          <a:ln>
            <a:solidFill>
              <a:schemeClr val="tx1"/>
            </a:solidFill>
          </a:ln>
        </p:spPr>
        <p:txBody>
          <a:bodyPr wrap="square">
            <a:spAutoFit/>
          </a:bodyPr>
          <a:lstStyle/>
          <a:p>
            <a:endPar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Tác phẩm tiêu biểu của Nam Cao:</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Trước Cách mạng:</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Chí Phèo </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(1941),</a:t>
            </a:r>
            <a: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Giăng sáng </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(1942), </a:t>
            </a:r>
            <a: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Đời thừa</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(1943), Một bữa no (1943), Một đám cưới (1944), </a:t>
            </a:r>
            <a: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Sống mòn </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(1944), </a:t>
            </a:r>
            <a: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Truyện người hàng xóm</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(1944)...</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au Cách Mạng:</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Mò sâm banh (1945), Đường vô Nam (1946), Ở rừng (1947-1948), Đôi mắt (1948).</a:t>
            </a:r>
          </a:p>
          <a:p>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Một số tài liệu nghiên cứu:</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Bích Thu (tuyển chọn và giới thiệu 2007)</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Nam Cao, </a:t>
            </a:r>
            <a: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 tác gia và tác phẩm NXB Giáo dục, </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Hà Nội.</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Tuyển tập Nam Cao </a:t>
            </a: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(2020), NXB Văn học, Hà Nội.</a:t>
            </a:r>
            <a:endParaRPr lang="en-US" sz="2800">
              <a:solidFill>
                <a:schemeClr val="bg1"/>
              </a:solidFill>
              <a:latin typeface="Times New Roman" panose="02020603050405020304" pitchFamily="18" charset="0"/>
              <a:cs typeface="Times New Roman" panose="02020603050405020304" pitchFamily="18" charset="0"/>
            </a:endParaRPr>
          </a:p>
          <a:p>
            <a:pPr>
              <a:lnSpc>
                <a:spcPct val="115000"/>
              </a:lnSpc>
              <a:spcAft>
                <a:spcPts val="500"/>
              </a:spcAft>
            </a:pP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CC22690-6A7F-47DC-82A6-7B37F06261E3}"/>
              </a:ext>
            </a:extLst>
          </p:cNvPr>
          <p:cNvSpPr txBox="1"/>
          <p:nvPr/>
        </p:nvSpPr>
        <p:spPr>
          <a:xfrm>
            <a:off x="1447800" y="609600"/>
            <a:ext cx="8839200" cy="613245"/>
          </a:xfrm>
          <a:prstGeom prst="rect">
            <a:avLst/>
          </a:prstGeom>
          <a:noFill/>
          <a:ln>
            <a:noFill/>
          </a:ln>
        </p:spPr>
        <p:txBody>
          <a:bodyPr wrap="square">
            <a:spAutoFit/>
          </a:bodyPr>
          <a:lstStyle/>
          <a:p>
            <a:pPr>
              <a:lnSpc>
                <a:spcPct val="115000"/>
              </a:lnSpc>
              <a:spcAft>
                <a:spcPts val="500"/>
              </a:spcAft>
            </a:pPr>
            <a:r>
              <a:rPr lang="en-US" sz="32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DANH MỤC TÀI LIỆU TÁC GIẢ NAM CAO</a:t>
            </a:r>
          </a:p>
        </p:txBody>
      </p:sp>
    </p:spTree>
    <p:extLst>
      <p:ext uri="{BB962C8B-B14F-4D97-AF65-F5344CB8AC3E}">
        <p14:creationId xmlns:p14="http://schemas.microsoft.com/office/powerpoint/2010/main" val="138701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5EBFE4-9DE1-4D5C-92A6-D3C5C103F995}"/>
              </a:ext>
            </a:extLst>
          </p:cNvPr>
          <p:cNvSpPr txBox="1"/>
          <p:nvPr/>
        </p:nvSpPr>
        <p:spPr>
          <a:xfrm>
            <a:off x="914400" y="762000"/>
            <a:ext cx="11125200" cy="4356577"/>
          </a:xfrm>
          <a:prstGeom prst="rect">
            <a:avLst/>
          </a:prstGeom>
          <a:noFill/>
        </p:spPr>
        <p:txBody>
          <a:bodyPr wrap="square">
            <a:spAutoFit/>
          </a:bodyPr>
          <a:lstStyle/>
          <a:p>
            <a:pPr>
              <a:lnSpc>
                <a:spcPct val="115000"/>
              </a:lnSpc>
              <a:spcAft>
                <a:spcPts val="500"/>
              </a:spcAft>
            </a:pPr>
            <a:r>
              <a:rPr lang="en-US" sz="2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Đọc, ghi chép và tổng hợp các thông tin cần thiết về một tác giả</a:t>
            </a:r>
          </a:p>
          <a:p>
            <a:pPr>
              <a:lnSpc>
                <a:spcPct val="115000"/>
              </a:lnSpc>
              <a:spcAft>
                <a:spcPts val="500"/>
              </a:spcAft>
            </a:pP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500"/>
              </a:spcAft>
              <a:tabLst>
                <a:tab pos="1060450" algn="l"/>
              </a:tabLst>
            </a:pPr>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Đọc và ghi chép thông tin về tiểu sử tác giả</a:t>
            </a:r>
            <a:endParaRPr lang="en-US" sz="2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a:solidFill>
                  <a:schemeClr val="bg1"/>
                </a:solidFill>
                <a:effectLst/>
                <a:latin typeface="Times New Roman" panose="02020603050405020304" pitchFamily="18" charset="0"/>
                <a:ea typeface="Times New Roman" panose="02020603050405020304" pitchFamily="18" charset="0"/>
              </a:rPr>
              <a:t>– Tên khai sinh của tác giả và các bút danh (nếu có), năm sinh, năm mất (nếu đã mất);</a:t>
            </a:r>
          </a:p>
          <a:p>
            <a:r>
              <a:rPr lang="en-US" sz="2800">
                <a:solidFill>
                  <a:schemeClr val="bg1"/>
                </a:solidFill>
                <a:effectLst/>
                <a:latin typeface="Times New Roman" panose="02020603050405020304" pitchFamily="18" charset="0"/>
                <a:ea typeface="Times New Roman" panose="02020603050405020304" pitchFamily="18" charset="0"/>
              </a:rPr>
              <a:t>- Quê quán, gia đình, đặc điểm con người;</a:t>
            </a:r>
          </a:p>
          <a:p>
            <a:r>
              <a:rPr lang="en-US" sz="2800">
                <a:solidFill>
                  <a:schemeClr val="bg1"/>
                </a:solidFill>
                <a:effectLst/>
                <a:latin typeface="Times New Roman" panose="02020603050405020304" pitchFamily="18" charset="0"/>
                <a:ea typeface="Times New Roman" panose="02020603050405020304" pitchFamily="18" charset="0"/>
              </a:rPr>
              <a:t>– Thiên hướng và các chặng đường sáng tác;</a:t>
            </a:r>
          </a:p>
          <a:p>
            <a:r>
              <a:rPr lang="en-US" sz="2800">
                <a:solidFill>
                  <a:schemeClr val="bg1"/>
                </a:solidFill>
                <a:effectLst/>
                <a:latin typeface="Times New Roman" panose="02020603050405020304" pitchFamily="18" charset="0"/>
                <a:ea typeface="Times New Roman" panose="02020603050405020304" pitchFamily="18" charset="0"/>
              </a:rPr>
              <a:t>- Các tác phẩm tiêu biểu;</a:t>
            </a:r>
          </a:p>
          <a:p>
            <a:r>
              <a:rPr lang="en-US" sz="2800">
                <a:solidFill>
                  <a:schemeClr val="bg1"/>
                </a:solidFill>
                <a:effectLst/>
                <a:latin typeface="Times New Roman" panose="02020603050405020304" pitchFamily="18" charset="0"/>
                <a:ea typeface="Times New Roman" panose="02020603050405020304" pitchFamily="18" charset="0"/>
              </a:rPr>
              <a:t>– Các giải thưởng (nếu có).</a:t>
            </a:r>
          </a:p>
        </p:txBody>
      </p:sp>
    </p:spTree>
    <p:extLst>
      <p:ext uri="{BB962C8B-B14F-4D97-AF65-F5344CB8AC3E}">
        <p14:creationId xmlns:p14="http://schemas.microsoft.com/office/powerpoint/2010/main" val="300614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5EBFE4-9DE1-4D5C-92A6-D3C5C103F995}"/>
              </a:ext>
            </a:extLst>
          </p:cNvPr>
          <p:cNvSpPr txBox="1"/>
          <p:nvPr/>
        </p:nvSpPr>
        <p:spPr>
          <a:xfrm>
            <a:off x="914400" y="914400"/>
            <a:ext cx="11125200" cy="3970318"/>
          </a:xfrm>
          <a:prstGeom prst="rect">
            <a:avLst/>
          </a:prstGeom>
          <a:noFill/>
        </p:spPr>
        <p:txBody>
          <a:bodyPr wrap="square">
            <a:spAutoFit/>
          </a:bodyPr>
          <a:lstStyle/>
          <a:p>
            <a:r>
              <a:rPr lang="en-US" sz="2800" b="1">
                <a:solidFill>
                  <a:schemeClr val="bg1"/>
                </a:solidFill>
                <a:effectLst/>
                <a:latin typeface="Times New Roman" panose="02020603050405020304" pitchFamily="18" charset="0"/>
                <a:ea typeface="Times New Roman" panose="02020603050405020304" pitchFamily="18" charset="0"/>
              </a:rPr>
              <a:t>b. Đọc và ghi chép thông tin về tác phẩm của tác giả</a:t>
            </a:r>
          </a:p>
          <a:p>
            <a:endParaRPr lang="en-US" sz="2800">
              <a:solidFill>
                <a:schemeClr val="bg1"/>
              </a:solidFill>
              <a:effectLst/>
              <a:latin typeface="Times New Roman" panose="02020603050405020304" pitchFamily="18" charset="0"/>
              <a:ea typeface="Times New Roman" panose="02020603050405020304" pitchFamily="18" charset="0"/>
            </a:endParaRPr>
          </a:p>
          <a:p>
            <a:r>
              <a:rPr lang="en-US" sz="2800" b="1">
                <a:solidFill>
                  <a:schemeClr val="bg1"/>
                </a:solidFill>
                <a:effectLst/>
                <a:latin typeface="Times New Roman" panose="02020603050405020304" pitchFamily="18" charset="0"/>
                <a:ea typeface="Times New Roman" panose="02020603050405020304" pitchFamily="18" charset="0"/>
              </a:rPr>
              <a:t>* Đọc và ghi chép thông tin chi tiết:</a:t>
            </a:r>
          </a:p>
          <a:p>
            <a:r>
              <a:rPr lang="en-US" sz="2800">
                <a:solidFill>
                  <a:schemeClr val="bg1"/>
                </a:solidFill>
                <a:effectLst/>
                <a:latin typeface="Times New Roman" panose="02020603050405020304" pitchFamily="18" charset="0"/>
                <a:ea typeface="Times New Roman" panose="02020603050405020304" pitchFamily="18" charset="0"/>
              </a:rPr>
              <a:t>- Bắt đầu đọc những tác phẩm có nhan đề trùng với tên của cuốn sách </a:t>
            </a:r>
          </a:p>
          <a:p>
            <a:r>
              <a:rPr lang="en-US" sz="2800">
                <a:solidFill>
                  <a:schemeClr val="bg1"/>
                </a:solidFill>
                <a:effectLst/>
                <a:latin typeface="Times New Roman" panose="02020603050405020304" pitchFamily="18" charset="0"/>
                <a:ea typeface="Times New Roman" panose="02020603050405020304" pitchFamily="18" charset="0"/>
              </a:rPr>
              <a:t>- Đọc với tư cách một độc giả hoặc “đọc như một nhà văn” </a:t>
            </a:r>
          </a:p>
          <a:p>
            <a:r>
              <a:rPr lang="en-US" sz="2800">
                <a:solidFill>
                  <a:schemeClr val="bg1"/>
                </a:solidFill>
                <a:effectLst/>
                <a:latin typeface="Times New Roman" panose="02020603050405020304" pitchFamily="18" charset="0"/>
                <a:ea typeface="Times New Roman" panose="02020603050405020304" pitchFamily="18" charset="0"/>
              </a:rPr>
              <a:t>- Với từng chương, phần cụ thể  của TP lớn  cần đọc trọn vẹn, tránh làm ngắt quãng mạch cảm xúc.</a:t>
            </a:r>
          </a:p>
          <a:p>
            <a:r>
              <a:rPr lang="en-US" sz="2800">
                <a:solidFill>
                  <a:schemeClr val="bg1"/>
                </a:solidFill>
                <a:effectLst/>
                <a:latin typeface="Times New Roman" panose="02020603050405020304" pitchFamily="18" charset="0"/>
                <a:ea typeface="Times New Roman" panose="02020603050405020304" pitchFamily="18" charset="0"/>
              </a:rPr>
              <a:t>– Vận dụng những kĩ năng đọc để có thể theo dõi từng chi tiết, hình ảnh, mạch cảm xúc của tác phẩm.</a:t>
            </a:r>
          </a:p>
        </p:txBody>
      </p:sp>
    </p:spTree>
    <p:extLst>
      <p:ext uri="{BB962C8B-B14F-4D97-AF65-F5344CB8AC3E}">
        <p14:creationId xmlns:p14="http://schemas.microsoft.com/office/powerpoint/2010/main" val="23808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22. Vĩnh biệt Cửu Trùng Đài">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422</TotalTime>
  <Words>2072</Words>
  <Application>Microsoft Office PowerPoint</Application>
  <PresentationFormat>Màn hình rộng</PresentationFormat>
  <Paragraphs>144</Paragraphs>
  <Slides>19</Slides>
  <Notes>1</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19</vt:i4>
      </vt:variant>
    </vt:vector>
  </HeadingPairs>
  <TitlesOfParts>
    <vt:vector size="26" baseType="lpstr">
      <vt:lpstr>#9Slide02 Noi dung dai</vt:lpstr>
      <vt:lpstr>Arial</vt:lpstr>
      <vt:lpstr>Calibri</vt:lpstr>
      <vt:lpstr>Cambria</vt:lpstr>
      <vt:lpstr>Times New Roman</vt:lpstr>
      <vt:lpstr>印品丫丫体-D版</vt:lpstr>
      <vt:lpstr>22. Vĩnh biệt Cửu Trùng Đài</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cp:keywords>9Slide</cp:keywords>
  <dc:description>9Slide.vn</dc:description>
  <cp:lastModifiedBy>Anh Đặng Huy</cp:lastModifiedBy>
  <cp:revision>9</cp:revision>
  <dcterms:created xsi:type="dcterms:W3CDTF">2023-08-14T00:33:18Z</dcterms:created>
  <dcterms:modified xsi:type="dcterms:W3CDTF">2023-08-15T09:36:11Z</dcterms:modified>
  <cp:category>9Slide.vn</cp:category>
  <cp:contentStatus>9Slide</cp:contentStatus>
</cp:coreProperties>
</file>