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87" r:id="rId8"/>
    <p:sldId id="283" r:id="rId9"/>
    <p:sldId id="289" r:id="rId10"/>
    <p:sldId id="296" r:id="rId11"/>
    <p:sldId id="294" r:id="rId12"/>
    <p:sldId id="298" r:id="rId13"/>
    <p:sldId id="315" r:id="rId14"/>
    <p:sldId id="285" r:id="rId15"/>
    <p:sldId id="313" r:id="rId16"/>
    <p:sldId id="317" r:id="rId17"/>
    <p:sldId id="300" r:id="rId18"/>
    <p:sldId id="302" r:id="rId19"/>
    <p:sldId id="305" r:id="rId20"/>
    <p:sldId id="311" r:id="rId21"/>
    <p:sldId id="310" r:id="rId22"/>
    <p:sldId id="280" r:id="rId23"/>
    <p:sldId id="281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06" y="-6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D198-CF8A-4440-A02C-E3E3D94F0656}" type="datetimeFigureOut">
              <a:rPr lang="vi-VN" smtClean="0"/>
              <a:pPr/>
              <a:t>14/08/2023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1BE6F-9E27-41FE-A8A7-FD84FECEBE1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3199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117194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057238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5831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920142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34938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10483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075494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82455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490792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160641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535952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791405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205206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724232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178000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83211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15311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76886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420718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740620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031564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206618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77265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icrosoft YaHei" panose="020B0503020204020204" charset="-122"/>
              <a:buNone/>
              <a:defRPr sz="6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1" name="Google Shape;1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2" name="Google Shape;1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fld id="{00000000-1234-1234-1234-123412341234}" type="slidenum">
              <a:rPr kumimoji="0" lang="en-US" altLang="zh-CN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sym typeface="Microsoft YaHei" panose="020B0503020204020204" charset="-122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54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6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42330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39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39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39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26.png"/><Relationship Id="rId5" Type="http://schemas.openxmlformats.org/officeDocument/2006/relationships/image" Target="../media/image56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55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image" Target="../media/image62.jpe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60.jpe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5"/>
          <p:cNvGrpSpPr/>
          <p:nvPr/>
        </p:nvGrpSpPr>
        <p:grpSpPr>
          <a:xfrm>
            <a:off x="5805041" y="54325"/>
            <a:ext cx="6413240" cy="3468559"/>
            <a:chOff x="3812366" y="777208"/>
            <a:chExt cx="4470025" cy="1015763"/>
          </a:xfrm>
        </p:grpSpPr>
        <p:grpSp>
          <p:nvGrpSpPr>
            <p:cNvPr id="206" name="Google Shape;206;p5"/>
            <p:cNvGrpSpPr/>
            <p:nvPr/>
          </p:nvGrpSpPr>
          <p:grpSpPr>
            <a:xfrm>
              <a:off x="3812366" y="777208"/>
              <a:ext cx="4470025" cy="1015763"/>
              <a:chOff x="4435823" y="1594954"/>
              <a:chExt cx="3843951" cy="1231281"/>
            </a:xfrm>
          </p:grpSpPr>
          <p:pic>
            <p:nvPicPr>
              <p:cNvPr id="207" name="Google Shape;207;p5"/>
              <p:cNvPicPr preferRelativeResize="0"/>
              <p:nvPr/>
            </p:nvPicPr>
            <p:blipFill rotWithShape="1">
              <a:blip r:embed="rId3" cstate="print"/>
              <a:srcRect/>
              <a:stretch>
                <a:fillRect/>
              </a:stretch>
            </p:blipFill>
            <p:spPr>
              <a:xfrm rot="153278">
                <a:off x="5933329" y="1624744"/>
                <a:ext cx="2346445" cy="120149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8" name="Google Shape;208;p5"/>
              <p:cNvPicPr preferRelativeResize="0"/>
              <p:nvPr/>
            </p:nvPicPr>
            <p:blipFill rotWithShape="1">
              <a:blip r:embed="rId3" cstate="print"/>
              <a:srcRect/>
              <a:stretch>
                <a:fillRect/>
              </a:stretch>
            </p:blipFill>
            <p:spPr>
              <a:xfrm flipH="1">
                <a:off x="4435823" y="1594954"/>
                <a:ext cx="2346445" cy="12014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09" name="Google Shape;209;p5"/>
            <p:cNvSpPr/>
            <p:nvPr/>
          </p:nvSpPr>
          <p:spPr>
            <a:xfrm rot="3274">
              <a:off x="4189311" y="1111701"/>
              <a:ext cx="3823834" cy="29742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Dot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just">
                <a:buClr>
                  <a:srgbClr val="000000"/>
                </a:buClr>
                <a:defRPr/>
              </a:pPr>
              <a:r>
                <a:rPr lang="vi-VN" sz="3000" b="1" i="1" dirty="0"/>
                <a:t>Tại sao cần nghiên cứu về tác giả văn học?</a:t>
              </a:r>
              <a:endPara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01957" y="5887872"/>
            <a:ext cx="6430895" cy="943738"/>
            <a:chOff x="2806995" y="4614529"/>
            <a:chExt cx="8602300" cy="1265275"/>
          </a:xfrm>
        </p:grpSpPr>
        <p:sp>
          <p:nvSpPr>
            <p:cNvPr id="211" name="Google Shape;211;p5"/>
            <p:cNvSpPr/>
            <p:nvPr/>
          </p:nvSpPr>
          <p:spPr>
            <a:xfrm>
              <a:off x="2806995" y="4614529"/>
              <a:ext cx="8602300" cy="1265275"/>
            </a:xfrm>
            <a:prstGeom prst="rect">
              <a:avLst/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pic>
          <p:nvPicPr>
            <p:cNvPr id="212" name="Google Shape;212;p5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4342257" y="5031607"/>
              <a:ext cx="896674" cy="535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5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6597439" y="5031607"/>
              <a:ext cx="896674" cy="535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5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8888918" y="5027037"/>
              <a:ext cx="896674" cy="53581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5" name="Google Shape;215;p5"/>
            <p:cNvGrpSpPr/>
            <p:nvPr/>
          </p:nvGrpSpPr>
          <p:grpSpPr>
            <a:xfrm>
              <a:off x="2956227" y="4775924"/>
              <a:ext cx="1277436" cy="978320"/>
              <a:chOff x="4020630" y="4748269"/>
              <a:chExt cx="998583" cy="764762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4169433" y="4748269"/>
                <a:ext cx="764762" cy="764762"/>
              </a:xfrm>
              <a:prstGeom prst="ellipse">
                <a:avLst/>
              </a:prstGeom>
              <a:solidFill>
                <a:srgbClr val="F75B62"/>
              </a:solidFill>
              <a:ln w="76200" cap="flat" cmpd="sng">
                <a:solidFill>
                  <a:srgbClr val="FFCCC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 rot="3274">
                <a:off x="4020630" y="5000616"/>
                <a:ext cx="998583" cy="306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r>
                  <a:rPr kumimoji="0" lang="en-US" altLang="zh-CN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icrosoft YaHei" panose="020B0503020204020204" charset="-122"/>
                    <a:cs typeface="Times New Roman" panose="02020603050405020304" pitchFamily="18" charset="0"/>
                    <a:sym typeface="Microsoft YaHei" panose="020B0503020204020204" charset="-122"/>
                  </a:rPr>
                  <a:t>writing</a:t>
                </a:r>
                <a:endPara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grpSp>
          <p:nvGrpSpPr>
            <p:cNvPr id="218" name="Google Shape;218;p5"/>
            <p:cNvGrpSpPr/>
            <p:nvPr/>
          </p:nvGrpSpPr>
          <p:grpSpPr>
            <a:xfrm>
              <a:off x="5297931" y="4775924"/>
              <a:ext cx="1182274" cy="978320"/>
              <a:chOff x="5851167" y="4748269"/>
              <a:chExt cx="924195" cy="764762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5950054" y="4748269"/>
                <a:ext cx="764762" cy="764762"/>
              </a:xfrm>
              <a:prstGeom prst="ellipse">
                <a:avLst/>
              </a:prstGeom>
              <a:solidFill>
                <a:srgbClr val="FFC000"/>
              </a:solidFill>
              <a:ln w="76200" cap="flat" cmpd="sng">
                <a:solidFill>
                  <a:srgbClr val="FEE59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 rot="3274">
                <a:off x="5851167" y="5000773"/>
                <a:ext cx="924195" cy="306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r>
                  <a:rPr kumimoji="0" lang="en-US" altLang="zh-CN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icrosoft YaHei" panose="020B0503020204020204" charset="-122"/>
                    <a:cs typeface="Times New Roman" panose="02020603050405020304" pitchFamily="18" charset="0"/>
                    <a:sym typeface="Microsoft YaHei" panose="020B0503020204020204" charset="-122"/>
                  </a:rPr>
                  <a:t>writing</a:t>
                </a:r>
                <a:endPara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grpSp>
          <p:nvGrpSpPr>
            <p:cNvPr id="221" name="Google Shape;221;p5"/>
            <p:cNvGrpSpPr/>
            <p:nvPr/>
          </p:nvGrpSpPr>
          <p:grpSpPr>
            <a:xfrm>
              <a:off x="7568242" y="4775924"/>
              <a:ext cx="1246431" cy="978320"/>
              <a:chOff x="7625884" y="4748269"/>
              <a:chExt cx="974346" cy="764762"/>
            </a:xfrm>
          </p:grpSpPr>
          <p:sp>
            <p:nvSpPr>
              <p:cNvPr id="222" name="Google Shape;222;p5"/>
              <p:cNvSpPr/>
              <p:nvPr/>
            </p:nvSpPr>
            <p:spPr>
              <a:xfrm>
                <a:off x="7730675" y="4748269"/>
                <a:ext cx="764762" cy="764762"/>
              </a:xfrm>
              <a:prstGeom prst="ellipse">
                <a:avLst/>
              </a:prstGeom>
              <a:solidFill>
                <a:srgbClr val="00B050"/>
              </a:solidFill>
              <a:ln w="76200" cap="flat" cmpd="sng">
                <a:solidFill>
                  <a:srgbClr val="C4E0B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 rot="3274">
                <a:off x="7625884" y="4977453"/>
                <a:ext cx="974346" cy="306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r>
                  <a:rPr kumimoji="0" lang="en-US" altLang="zh-CN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icrosoft YaHei" panose="020B0503020204020204" charset="-122"/>
                    <a:cs typeface="Times New Roman" panose="02020603050405020304" pitchFamily="18" charset="0"/>
                    <a:sym typeface="Microsoft YaHei" panose="020B0503020204020204" charset="-122"/>
                  </a:rPr>
                  <a:t>writing</a:t>
                </a:r>
                <a:endPara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grpSp>
          <p:nvGrpSpPr>
            <p:cNvPr id="224" name="Google Shape;224;p5"/>
            <p:cNvGrpSpPr/>
            <p:nvPr/>
          </p:nvGrpSpPr>
          <p:grpSpPr>
            <a:xfrm>
              <a:off x="9902423" y="4775924"/>
              <a:ext cx="1216163" cy="978320"/>
              <a:chOff x="9450534" y="4748269"/>
              <a:chExt cx="950685" cy="764762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9511297" y="4748269"/>
                <a:ext cx="764762" cy="764762"/>
              </a:xfrm>
              <a:prstGeom prst="ellipse">
                <a:avLst/>
              </a:prstGeom>
              <a:solidFill>
                <a:srgbClr val="7030A0"/>
              </a:solidFill>
              <a:ln w="76200" cap="flat" cmpd="sng">
                <a:solidFill>
                  <a:srgbClr val="CC99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 rot="3274">
                <a:off x="9450534" y="5000815"/>
                <a:ext cx="950685" cy="306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r>
                  <a:rPr kumimoji="0" lang="en-US" altLang="zh-CN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icrosoft YaHei" panose="020B0503020204020204" charset="-122"/>
                    <a:cs typeface="Times New Roman" panose="02020603050405020304" pitchFamily="18" charset="0"/>
                    <a:sym typeface="Microsoft YaHei" panose="020B0503020204020204" charset="-122"/>
                  </a:rPr>
                  <a:t>writing</a:t>
                </a:r>
                <a:endParaRPr kumimoji="0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12932" y="3354361"/>
          <a:ext cx="6716602" cy="2462239"/>
        </p:xfrm>
        <a:graphic>
          <a:graphicData uri="http://schemas.openxmlformats.org/drawingml/2006/table">
            <a:tbl>
              <a:tblPr firstRow="1" firstCol="1" bandRow="1"/>
              <a:tblGrid>
                <a:gridCol w="2314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0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09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41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 (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(Muốn biết)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 (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0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26" name="Picture 2" descr="Tổng Hợp] 909+ hình ảnh suy nghĩ rối bời dễ thương nhấ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78" y="1245704"/>
            <a:ext cx="5108210" cy="534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007165" y="52680"/>
            <a:ext cx="3949148" cy="1100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05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8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-14990"/>
            <a:ext cx="12186090" cy="6872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-2" y="-71605"/>
            <a:ext cx="11811002" cy="1455239"/>
            <a:chOff x="-1" y="-28536"/>
            <a:chExt cx="11036669" cy="971179"/>
          </a:xfrm>
        </p:grpSpPr>
        <p:pic>
          <p:nvPicPr>
            <p:cNvPr id="24" name="Google Shape;183;p4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-1" y="-28536"/>
              <a:ext cx="11036669" cy="971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340834" y="252329"/>
              <a:ext cx="10392868" cy="67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Hoạt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động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 2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: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số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hướng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viết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bài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tác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giả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văn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học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.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" name="Flowchart: Alternate Process 7"/>
          <p:cNvSpPr/>
          <p:nvPr/>
        </p:nvSpPr>
        <p:spPr>
          <a:xfrm>
            <a:off x="847753" y="1221394"/>
            <a:ext cx="10639025" cy="1602717"/>
          </a:xfrm>
          <a:prstGeom prst="flowChartAlternateProcess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1240" y="1337108"/>
            <a:ext cx="99905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sz="25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25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64746" y="2994161"/>
            <a:ext cx="11611663" cy="3606143"/>
          </a:xfrm>
          <a:prstGeom prst="flowChartAlternateProcess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…);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vi-VN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4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8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-14990"/>
            <a:ext cx="12186090" cy="64009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-2" y="-71605"/>
            <a:ext cx="11811002" cy="1455239"/>
            <a:chOff x="-1" y="-28536"/>
            <a:chExt cx="11036669" cy="971179"/>
          </a:xfrm>
        </p:grpSpPr>
        <p:pic>
          <p:nvPicPr>
            <p:cNvPr id="24" name="Google Shape;183;p4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-1" y="-28536"/>
              <a:ext cx="11036669" cy="971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340834" y="252329"/>
              <a:ext cx="10392868" cy="67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Hoạt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động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 2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: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số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hướng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viết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bài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tác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giả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văn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học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.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" name="Flowchart: Alternate Process 7"/>
          <p:cNvSpPr/>
          <p:nvPr/>
        </p:nvSpPr>
        <p:spPr>
          <a:xfrm>
            <a:off x="773532" y="1165315"/>
            <a:ext cx="10639025" cy="1795406"/>
          </a:xfrm>
          <a:prstGeom prst="flowChartAlternateProcess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8700" y="1255349"/>
            <a:ext cx="10782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3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3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"/>
                <a:ea typeface="+mn-ea"/>
                <a:cs typeface="Times New Roman" panose="02020603050405020304" pitchFamily="18" charset="0"/>
              </a:rPr>
              <a:t>: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-2" y="2848542"/>
            <a:ext cx="4081348" cy="33928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Trạm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68389" y="2993134"/>
            <a:ext cx="4817327" cy="3248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Trạm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872761" y="2960722"/>
            <a:ext cx="4273824" cy="34252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0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8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-14990"/>
            <a:ext cx="12186090" cy="6872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-2" y="-71605"/>
            <a:ext cx="11811002" cy="1455239"/>
            <a:chOff x="-1" y="-28536"/>
            <a:chExt cx="11036669" cy="971179"/>
          </a:xfrm>
        </p:grpSpPr>
        <p:pic>
          <p:nvPicPr>
            <p:cNvPr id="24" name="Google Shape;183;p4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-1" y="-28536"/>
              <a:ext cx="11036669" cy="971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340834" y="252329"/>
              <a:ext cx="10392868" cy="67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Hoạt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động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 2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: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số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hướng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viết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bài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tác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giả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văn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học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.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" name="Flowchart: Alternate Process 7"/>
          <p:cNvSpPr/>
          <p:nvPr/>
        </p:nvSpPr>
        <p:spPr>
          <a:xfrm>
            <a:off x="847753" y="1221394"/>
            <a:ext cx="10639025" cy="1602717"/>
          </a:xfrm>
          <a:prstGeom prst="flowChartAlternateProcess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1240" y="1337108"/>
            <a:ext cx="99905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một số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học </a:t>
            </a:r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2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64746" y="2994161"/>
            <a:ext cx="11611663" cy="3572893"/>
          </a:xfrm>
          <a:prstGeom prst="flowChartAlternateProcess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37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8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5910" y="-71605"/>
            <a:ext cx="12186090" cy="64009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-2" y="-71605"/>
            <a:ext cx="11811002" cy="1455240"/>
            <a:chOff x="-1" y="-28536"/>
            <a:chExt cx="11036669" cy="971179"/>
          </a:xfrm>
        </p:grpSpPr>
        <p:pic>
          <p:nvPicPr>
            <p:cNvPr id="24" name="Google Shape;183;p4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-1" y="-28536"/>
              <a:ext cx="11036669" cy="971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333445" y="252329"/>
              <a:ext cx="10400257" cy="36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Hoạt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động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3: </a:t>
              </a:r>
              <a:r>
                <a:rPr kumimoji="0" lang="en-US" sz="3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Thực</a:t>
              </a:r>
              <a:r>
                <a:rPr kumimoji="0" 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hành</a:t>
              </a:r>
              <a:r>
                <a:rPr kumimoji="0" 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viết</a:t>
              </a:r>
              <a:r>
                <a:rPr kumimoji="0" 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văn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8" name="Flowchart: Alternate Process 7"/>
          <p:cNvSpPr/>
          <p:nvPr/>
        </p:nvSpPr>
        <p:spPr>
          <a:xfrm>
            <a:off x="3736700" y="1696038"/>
            <a:ext cx="2156886" cy="3858940"/>
          </a:xfrm>
          <a:prstGeom prst="flowChartAlternateProcess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1044" y="3516095"/>
            <a:ext cx="10283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56490" y="2968551"/>
            <a:ext cx="163107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Lập dàn ý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818782" y="1696039"/>
            <a:ext cx="2148088" cy="3895636"/>
          </a:xfrm>
          <a:prstGeom prst="flowChartAlternateProcess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80112" y="3311650"/>
            <a:ext cx="19126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Chuẩn bị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6702419" y="1745027"/>
            <a:ext cx="2155453" cy="3858941"/>
          </a:xfrm>
          <a:prstGeom prst="flowChartAlternate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3. Viết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sym typeface="Arial" panose="020B0604020202020204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9768558" y="1696038"/>
            <a:ext cx="2265438" cy="3858941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Chỉnh sửa, hoàn thiện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sym typeface="Arial" panose="020B0604020202020204"/>
            </a:endParaRPr>
          </a:p>
        </p:txBody>
      </p:sp>
      <p:sp>
        <p:nvSpPr>
          <p:cNvPr id="2" name="Striped Right Arrow 1"/>
          <p:cNvSpPr/>
          <p:nvPr/>
        </p:nvSpPr>
        <p:spPr>
          <a:xfrm>
            <a:off x="2966870" y="3516095"/>
            <a:ext cx="758959" cy="598705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Striped Right Arrow 20"/>
          <p:cNvSpPr/>
          <p:nvPr/>
        </p:nvSpPr>
        <p:spPr>
          <a:xfrm>
            <a:off x="5882715" y="3471388"/>
            <a:ext cx="758959" cy="598705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Striped Right Arrow 25"/>
          <p:cNvSpPr/>
          <p:nvPr/>
        </p:nvSpPr>
        <p:spPr>
          <a:xfrm>
            <a:off x="9009599" y="3471388"/>
            <a:ext cx="758959" cy="598705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25637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8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0"/>
            <a:ext cx="1218609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-2" y="-71605"/>
            <a:ext cx="12192003" cy="1455240"/>
            <a:chOff x="-1" y="-28536"/>
            <a:chExt cx="11392691" cy="971179"/>
          </a:xfrm>
        </p:grpSpPr>
        <p:pic>
          <p:nvPicPr>
            <p:cNvPr id="24" name="Google Shape;183;p4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-1" y="-28536"/>
              <a:ext cx="11392691" cy="971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333445" y="252329"/>
              <a:ext cx="10400257" cy="5751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Clr>
                  <a:srgbClr val="000000"/>
                </a:buClr>
                <a:defRPr/>
              </a:pPr>
              <a:r>
                <a:rPr kumimoji="0" lang="en-US" sz="25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Hoạt</a:t>
              </a:r>
              <a:r>
                <a:rPr kumimoji="0" lang="en-US" sz="2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25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động</a:t>
              </a:r>
              <a:r>
                <a:rPr kumimoji="0" lang="en-US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25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3: </a:t>
              </a:r>
              <a:r>
                <a:rPr kumimoji="0" lang="en-US" sz="25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5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kumimoji="0" lang="en-US" sz="25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sz="2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giới</a:t>
              </a:r>
              <a:r>
                <a:rPr lang="en-US" sz="2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thiệu</a:t>
              </a:r>
              <a:r>
                <a:rPr lang="en-US" sz="2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nghiệp</a:t>
              </a:r>
              <a:r>
                <a:rPr lang="en-US" sz="2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8" name="Flowchart: Alternate Process 7"/>
          <p:cNvSpPr/>
          <p:nvPr/>
        </p:nvSpPr>
        <p:spPr>
          <a:xfrm>
            <a:off x="517117" y="1190250"/>
            <a:ext cx="2065837" cy="744232"/>
          </a:xfrm>
          <a:prstGeom prst="flowChartAlternateProcess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4867" y="1906225"/>
            <a:ext cx="3156963" cy="4479734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thông tin về tiểu sử, quá trình sáng tác, thành tựu nổi bật của tác giả.</a:t>
            </a:r>
            <a:endParaRPr lang="vi-VN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thông tin về giá trị đặc sắc của một vài tác phẩm tiêu biểu.</a:t>
            </a:r>
            <a:endParaRPr lang="vi-VN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cảm nhận của HS về cuộc đời của tác giả và tác phẩm</a:t>
            </a:r>
            <a:r>
              <a:rPr lang="pt-BR" sz="2200" dirty="0"/>
              <a:t>.</a:t>
            </a:r>
            <a:endParaRPr lang="vi-VN" sz="22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sym typeface="Arial" panose="020B060402020202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1044" y="3516095"/>
            <a:ext cx="10283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3596163" y="1156424"/>
            <a:ext cx="2148088" cy="655144"/>
          </a:xfrm>
          <a:prstGeom prst="flowChartAlternateProcess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0198" y="1201203"/>
            <a:ext cx="1912624" cy="192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Chuẩn bị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745846" y="2064744"/>
            <a:ext cx="1811880" cy="1132959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</a:t>
            </a:r>
            <a:r>
              <a:rPr lang="pt-BR" dirty="0" smtClean="0"/>
              <a:t>.</a:t>
            </a:r>
            <a:endParaRPr lang="vi-VN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3745846" y="3444748"/>
            <a:ext cx="1811881" cy="1071455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vi-VN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745845" y="4827084"/>
            <a:ext cx="1811881" cy="1071455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6168043" y="1399793"/>
            <a:ext cx="5576455" cy="1126671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endParaRPr lang="vi-VN" dirty="0">
              <a:solidFill>
                <a:srgbClr val="00206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6004935" y="2597812"/>
            <a:ext cx="5953112" cy="3045734"/>
          </a:xfrm>
          <a:prstGeom prst="flowChartAlternateProcess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6242670" y="5515198"/>
            <a:ext cx="5562513" cy="1126671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1707" y="1252778"/>
            <a:ext cx="190472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Lập dàn ý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7" grpId="0" animBg="1"/>
      <p:bldP spid="19" grpId="0" animBg="1"/>
      <p:bldP spid="20" grpId="0" animBg="1"/>
      <p:bldP spid="22" grpId="0" animBg="1"/>
      <p:bldP spid="30" grpId="0" animBg="1"/>
      <p:bldP spid="31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8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866" y="-49218"/>
            <a:ext cx="12186090" cy="69072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-2" y="-71605"/>
            <a:ext cx="11811002" cy="1455240"/>
            <a:chOff x="-1" y="-28536"/>
            <a:chExt cx="11036669" cy="971179"/>
          </a:xfrm>
        </p:grpSpPr>
        <p:pic>
          <p:nvPicPr>
            <p:cNvPr id="24" name="Google Shape;183;p4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-1" y="-28536"/>
              <a:ext cx="11036669" cy="971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333445" y="252329"/>
              <a:ext cx="10400257" cy="36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Hoạt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động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3: </a:t>
              </a:r>
              <a:r>
                <a:rPr kumimoji="0" lang="en-US" sz="3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Thực</a:t>
              </a:r>
              <a:r>
                <a:rPr kumimoji="0" 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hành</a:t>
              </a:r>
              <a:r>
                <a:rPr kumimoji="0" 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viết</a:t>
              </a:r>
              <a:r>
                <a:rPr kumimoji="0" 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văn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8" name="Flowchart: Alternate Process 7"/>
          <p:cNvSpPr/>
          <p:nvPr/>
        </p:nvSpPr>
        <p:spPr>
          <a:xfrm>
            <a:off x="716622" y="1123748"/>
            <a:ext cx="2065837" cy="744232"/>
          </a:xfrm>
          <a:prstGeom prst="flowChartAlternateProcess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4867" y="1906225"/>
            <a:ext cx="3156963" cy="4479734"/>
          </a:xfrm>
          <a:prstGeom prst="flowChartAlternateProcess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Những thông tin về tiểu sử, quá trình sáng tác, thành tựu nổi bật của tác giả.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Những thông tin về giá trị đặc sắc của một vài tác phẩm tiêu biểu.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Những cảm nhận của HS về cuộc đời của tác giả và tác phẩm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1044" y="3516095"/>
            <a:ext cx="10283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3695914" y="1139798"/>
            <a:ext cx="2148088" cy="655144"/>
          </a:xfrm>
          <a:prstGeom prst="flowChartAlternateProcess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9827" y="1184578"/>
            <a:ext cx="1912624" cy="192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Chuẩn bị</a:t>
            </a:r>
            <a:endParaRPr kumimoji="0" lang="vi-VN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745846" y="2064744"/>
            <a:ext cx="1811880" cy="1132959"/>
          </a:xfrm>
          <a:prstGeom prst="flowChartAlternateProcess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bài</a:t>
            </a: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3745846" y="3444748"/>
            <a:ext cx="1811881" cy="1071455"/>
          </a:xfrm>
          <a:prstGeom prst="flowChartAlternateProcess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745845" y="4827084"/>
            <a:ext cx="1811881" cy="1071455"/>
          </a:xfrm>
          <a:prstGeom prst="flowChartAlternateProcess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6527945" y="1098329"/>
            <a:ext cx="2155453" cy="823787"/>
          </a:xfrm>
          <a:prstGeom prst="flowChartAlternateProcess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3. Viết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9768558" y="1068320"/>
            <a:ext cx="2265438" cy="969741"/>
          </a:xfrm>
          <a:prstGeom prst="flowChartAlternateProcess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Chỉnh sửa, hoàn thiện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5845566" y="2020240"/>
            <a:ext cx="2962354" cy="4331489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Khai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chép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9188605" y="2122516"/>
            <a:ext cx="2982615" cy="4229213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Kiểm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Đảm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Đảm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1707" y="1252778"/>
            <a:ext cx="190472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pt-BR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Lập dàn ý</a:t>
            </a:r>
            <a:endParaRPr kumimoji="0" lang="vi-VN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9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7" grpId="0" animBg="1"/>
      <p:bldP spid="19" grpId="0" animBg="1"/>
      <p:bldP spid="20" grpId="0" animBg="1"/>
      <p:bldP spid="22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6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-1" y="0"/>
            <a:ext cx="12222301" cy="8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6"/>
          <p:cNvSpPr/>
          <p:nvPr/>
        </p:nvSpPr>
        <p:spPr>
          <a:xfrm rot="3274">
            <a:off x="648410" y="539689"/>
            <a:ext cx="1127176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Hoạt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kumimoji="0" lang="en-US" sz="3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động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4: </a:t>
            </a:r>
            <a:r>
              <a:rPr kumimoji="0" lang="en-US" sz="3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Báo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kumimoji="0" lang="en-US" sz="3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cáo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kumimoji="0" lang="en-US" sz="3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kết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kumimoji="0" lang="en-US" sz="3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quả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kumimoji="0" lang="en-US" sz="3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bài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kumimoji="0" lang="en-US" sz="3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viết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kumimoji="0" lang="en-US" sz="3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về</a:t>
            </a:r>
            <a:r>
              <a:rPr lang="en-US" sz="3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sz="30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một</a:t>
            </a:r>
            <a:r>
              <a:rPr lang="en-US" sz="3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sz="30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tác</a:t>
            </a:r>
            <a:r>
              <a:rPr lang="en-US" sz="3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sz="30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giả</a:t>
            </a:r>
            <a:r>
              <a:rPr lang="en-US" sz="3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sz="30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văn</a:t>
            </a:r>
            <a:r>
              <a:rPr lang="en-US" sz="3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en-US" sz="30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học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2" name="Google Shape;233;p6"/>
          <p:cNvGrpSpPr/>
          <p:nvPr/>
        </p:nvGrpSpPr>
        <p:grpSpPr>
          <a:xfrm>
            <a:off x="1020725" y="4590931"/>
            <a:ext cx="1771785" cy="1704653"/>
            <a:chOff x="1273150" y="4703773"/>
            <a:chExt cx="1289588" cy="1289588"/>
          </a:xfrm>
        </p:grpSpPr>
        <p:sp>
          <p:nvSpPr>
            <p:cNvPr id="234" name="Google Shape;234;p6"/>
            <p:cNvSpPr/>
            <p:nvPr/>
          </p:nvSpPr>
          <p:spPr>
            <a:xfrm>
              <a:off x="1273150" y="4703773"/>
              <a:ext cx="1289588" cy="1289588"/>
            </a:xfrm>
            <a:prstGeom prst="ellipse">
              <a:avLst/>
            </a:prstGeom>
            <a:solidFill>
              <a:srgbClr val="F75B62"/>
            </a:solidFill>
            <a:ln w="76200" cap="flat" cmpd="sng">
              <a:solidFill>
                <a:srgbClr val="FFCC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 rot="3274">
              <a:off x="1291336" y="4776924"/>
              <a:ext cx="1253216" cy="1047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Mục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tiêu</a:t>
              </a:r>
              <a:r>
                <a:rPr lang="en-US" sz="2800" b="1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/ </a:t>
              </a:r>
              <a:r>
                <a:rPr lang="en-US" sz="2800" b="1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lựa</a:t>
              </a:r>
              <a:r>
                <a:rPr lang="en-US" sz="2800" b="1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b="1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chọn</a:t>
              </a:r>
              <a:r>
                <a:rPr lang="en-US" sz="2800" b="1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b="1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tác</a:t>
              </a:r>
              <a:r>
                <a:rPr lang="en-US" sz="2800" b="1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b="1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giả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3" name="Google Shape;236;p6"/>
          <p:cNvGrpSpPr/>
          <p:nvPr/>
        </p:nvGrpSpPr>
        <p:grpSpPr>
          <a:xfrm>
            <a:off x="4660512" y="4670539"/>
            <a:ext cx="1913986" cy="1778192"/>
            <a:chOff x="5508606" y="4637683"/>
            <a:chExt cx="1289588" cy="1289588"/>
          </a:xfrm>
        </p:grpSpPr>
        <p:sp>
          <p:nvSpPr>
            <p:cNvPr id="237" name="Google Shape;237;p6"/>
            <p:cNvSpPr/>
            <p:nvPr/>
          </p:nvSpPr>
          <p:spPr>
            <a:xfrm>
              <a:off x="5508606" y="4637683"/>
              <a:ext cx="1289588" cy="1289588"/>
            </a:xfrm>
            <a:prstGeom prst="ellipse">
              <a:avLst/>
            </a:prstGeom>
            <a:solidFill>
              <a:srgbClr val="FFC000"/>
            </a:solidFill>
            <a:ln w="76200" cap="flat" cmpd="sng">
              <a:solidFill>
                <a:srgbClr val="FEE59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 rot="3274">
              <a:off x="5551880" y="4892648"/>
              <a:ext cx="1217600" cy="691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>
                <a:buClr>
                  <a:srgbClr val="000000"/>
                </a:buClr>
                <a:defRPr/>
              </a:pPr>
              <a:r>
                <a:rPr lang="vi-VN" sz="2800" b="1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Xây dựng đề cương </a:t>
              </a:r>
              <a:endParaRPr lang="vi-VN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4" name="Google Shape;239;p6"/>
          <p:cNvGrpSpPr/>
          <p:nvPr/>
        </p:nvGrpSpPr>
        <p:grpSpPr>
          <a:xfrm>
            <a:off x="9159411" y="4612013"/>
            <a:ext cx="1855746" cy="1799950"/>
            <a:chOff x="8505650" y="4637683"/>
            <a:chExt cx="1295138" cy="1289588"/>
          </a:xfrm>
        </p:grpSpPr>
        <p:sp>
          <p:nvSpPr>
            <p:cNvPr id="240" name="Google Shape;240;p6"/>
            <p:cNvSpPr/>
            <p:nvPr/>
          </p:nvSpPr>
          <p:spPr>
            <a:xfrm>
              <a:off x="8511200" y="4637683"/>
              <a:ext cx="1289588" cy="1289588"/>
            </a:xfrm>
            <a:prstGeom prst="ellipse">
              <a:avLst/>
            </a:prstGeom>
            <a:solidFill>
              <a:srgbClr val="00B050"/>
            </a:solidFill>
            <a:ln w="76200" cap="flat" cmpd="sng">
              <a:solidFill>
                <a:srgbClr val="C4E0B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 rot="3274">
              <a:off x="8505650" y="5002455"/>
              <a:ext cx="1289227" cy="3748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Nhận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xét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5" name="Google Shape;242;p6"/>
          <p:cNvGrpSpPr/>
          <p:nvPr/>
        </p:nvGrpSpPr>
        <p:grpSpPr>
          <a:xfrm>
            <a:off x="3165105" y="2255767"/>
            <a:ext cx="1681028" cy="1692195"/>
            <a:chOff x="3509760" y="2449286"/>
            <a:chExt cx="1294653" cy="1289588"/>
          </a:xfrm>
        </p:grpSpPr>
        <p:sp>
          <p:nvSpPr>
            <p:cNvPr id="243" name="Google Shape;243;p6"/>
            <p:cNvSpPr/>
            <p:nvPr/>
          </p:nvSpPr>
          <p:spPr>
            <a:xfrm>
              <a:off x="3514825" y="2449286"/>
              <a:ext cx="1289588" cy="1289588"/>
            </a:xfrm>
            <a:prstGeom prst="ellipse">
              <a:avLst/>
            </a:prstGeom>
            <a:solidFill>
              <a:srgbClr val="7030A0"/>
            </a:solidFill>
            <a:ln w="76200" cap="flat" cmpd="sng">
              <a:solidFill>
                <a:srgbClr val="CC99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 rot="3274">
              <a:off x="3509760" y="2717934"/>
              <a:ext cx="1294446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  <a:defRPr/>
              </a:pPr>
              <a:r>
                <a:rPr lang="en-US" sz="2800" b="1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Chuẩn</a:t>
              </a:r>
              <a:r>
                <a:rPr lang="en-US" sz="2800" b="1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b="1" kern="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bị</a:t>
              </a:r>
              <a:r>
                <a:rPr lang="en-US" sz="2800" b="1" kern="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endParaRPr 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6" name="Google Shape;245;p6"/>
          <p:cNvGrpSpPr/>
          <p:nvPr/>
        </p:nvGrpSpPr>
        <p:grpSpPr>
          <a:xfrm>
            <a:off x="7105562" y="2190066"/>
            <a:ext cx="2006340" cy="1875215"/>
            <a:chOff x="7176525" y="2449286"/>
            <a:chExt cx="1379762" cy="1289588"/>
          </a:xfrm>
        </p:grpSpPr>
        <p:sp>
          <p:nvSpPr>
            <p:cNvPr id="246" name="Google Shape;246;p6"/>
            <p:cNvSpPr/>
            <p:nvPr/>
          </p:nvSpPr>
          <p:spPr>
            <a:xfrm>
              <a:off x="7221612" y="2449286"/>
              <a:ext cx="1289588" cy="1289588"/>
            </a:xfrm>
            <a:prstGeom prst="ellipse">
              <a:avLst/>
            </a:prstGeom>
            <a:solidFill>
              <a:srgbClr val="0070C0"/>
            </a:solidFill>
            <a:ln w="76200" cap="flat" cmpd="sng">
              <a:solidFill>
                <a:srgbClr val="BBD6E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 rot="3274">
              <a:off x="7176525" y="2853473"/>
              <a:ext cx="1379762" cy="3597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Trình</a:t>
              </a:r>
              <a:r>
                <a:rPr kumimoji="0" lang="en-US" sz="28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28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bày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251" name="Google Shape;251;p6"/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 rot="8069979">
            <a:off x="2371484" y="4076071"/>
            <a:ext cx="1256461" cy="22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6"/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 rot="2730021" flipH="1">
            <a:off x="4307216" y="4160550"/>
            <a:ext cx="1256461" cy="22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6"/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 rot="8069979">
            <a:off x="5955566" y="4076072"/>
            <a:ext cx="1256461" cy="22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6"/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 rot="2730021" flipH="1">
            <a:off x="8389196" y="4295455"/>
            <a:ext cx="1256461" cy="226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6"/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0" y="0"/>
            <a:ext cx="1017492" cy="985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6644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5 việc làm giúp bạn trẻ cải thiện kỹ năng thuyết trình - JobsGO Blo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16" t="32373" r="25731" b="2654"/>
          <a:stretch>
            <a:fillRect/>
          </a:stretch>
        </p:blipFill>
        <p:spPr bwMode="auto">
          <a:xfrm>
            <a:off x="4427700" y="2654073"/>
            <a:ext cx="3152884" cy="235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huyết trình là gì? Những điều sinh viên cần lưu ý khi thuyết trìn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34" b="14189"/>
          <a:stretch>
            <a:fillRect/>
          </a:stretch>
        </p:blipFill>
        <p:spPr bwMode="auto">
          <a:xfrm>
            <a:off x="1" y="5013447"/>
            <a:ext cx="12192000" cy="193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2" name="Google Shape;462;p17"/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 rot="8073295">
            <a:off x="-129426" y="1711773"/>
            <a:ext cx="904208" cy="89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7"/>
          <p:cNvPicPr preferRelativeResize="0"/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 rot="1604093">
            <a:off x="7028113" y="2330156"/>
            <a:ext cx="822728" cy="93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7"/>
          <p:cNvPicPr preferRelativeResize="0"/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11206690" y="-853609"/>
            <a:ext cx="1887282" cy="189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7"/>
          <p:cNvPicPr preferRelativeResize="0"/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-620964" y="-888573"/>
            <a:ext cx="1887282" cy="18923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541;p21"/>
          <p:cNvGrpSpPr/>
          <p:nvPr/>
        </p:nvGrpSpPr>
        <p:grpSpPr>
          <a:xfrm>
            <a:off x="5071773" y="4225759"/>
            <a:ext cx="2048455" cy="1819145"/>
            <a:chOff x="5084711" y="2519427"/>
            <a:chExt cx="2048455" cy="1819145"/>
          </a:xfrm>
        </p:grpSpPr>
        <p:sp>
          <p:nvSpPr>
            <p:cNvPr id="16" name="Google Shape;542;p21"/>
            <p:cNvSpPr/>
            <p:nvPr/>
          </p:nvSpPr>
          <p:spPr>
            <a:xfrm>
              <a:off x="5084711" y="2519427"/>
              <a:ext cx="2048455" cy="1819145"/>
            </a:xfrm>
            <a:prstGeom prst="rect">
              <a:avLst/>
            </a:prstGeom>
            <a:solidFill>
              <a:srgbClr val="FED1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7" name="Google Shape;543;p21"/>
            <p:cNvSpPr/>
            <p:nvPr/>
          </p:nvSpPr>
          <p:spPr>
            <a:xfrm>
              <a:off x="5186440" y="2811614"/>
              <a:ext cx="1774721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pt-BR" sz="3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</a:t>
              </a:r>
              <a:endParaRPr lang="vi-VN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544;p21"/>
            <p:cNvSpPr/>
            <p:nvPr/>
          </p:nvSpPr>
          <p:spPr>
            <a:xfrm>
              <a:off x="5171044" y="2608053"/>
              <a:ext cx="1875788" cy="1641893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71942" y="3303562"/>
            <a:ext cx="3261422" cy="1631216"/>
          </a:xfrm>
          <a:prstGeom prst="rect">
            <a:avLst/>
          </a:prstGeom>
          <a:ln>
            <a:solidFill>
              <a:srgbClr val="CC6600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a/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Mở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đầu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lvl="0"/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iới 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thiệu sơ lược về tác giả,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0320" y="1074728"/>
            <a:ext cx="8023860" cy="1631216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vi-VN" sz="2500" b="1" dirty="0">
                <a:latin typeface="+mj-lt"/>
              </a:rPr>
              <a:t>b/ Nội dung</a:t>
            </a:r>
            <a:endParaRPr lang="vi-VN" sz="2500" dirty="0">
              <a:latin typeface="+mj-lt"/>
            </a:endParaRPr>
          </a:p>
          <a:p>
            <a:pPr lvl="0"/>
            <a:r>
              <a:rPr lang="vi-VN" sz="2500" b="1" dirty="0">
                <a:latin typeface="+mj-lt"/>
              </a:rPr>
              <a:t>- </a:t>
            </a:r>
            <a:r>
              <a:rPr lang="vi-VN" sz="2500" dirty="0">
                <a:latin typeface="+mj-lt"/>
              </a:rPr>
              <a:t>Một số thông tin xung quanh tác </a:t>
            </a:r>
            <a:r>
              <a:rPr lang="en-US" sz="2500" dirty="0" err="1">
                <a:latin typeface="+mj-lt"/>
              </a:rPr>
              <a:t>giả</a:t>
            </a:r>
            <a:r>
              <a:rPr lang="en-US" sz="2500" dirty="0">
                <a:latin typeface="+mj-lt"/>
              </a:rPr>
              <a:t>.</a:t>
            </a:r>
            <a:endParaRPr lang="vi-VN" sz="2500" dirty="0">
              <a:latin typeface="+mj-lt"/>
            </a:endParaRPr>
          </a:p>
          <a:p>
            <a:r>
              <a:rPr lang="vi-VN" sz="2500" dirty="0">
                <a:latin typeface="+mj-lt"/>
              </a:rPr>
              <a:t>- Những </a:t>
            </a:r>
            <a:r>
              <a:rPr lang="en-US" sz="2500" dirty="0">
                <a:latin typeface="+mj-lt"/>
              </a:rPr>
              <a:t>ý</a:t>
            </a:r>
            <a:r>
              <a:rPr lang="vi-VN" sz="2500" dirty="0">
                <a:latin typeface="+mj-lt"/>
              </a:rPr>
              <a:t> cơ bản của tác </a:t>
            </a:r>
            <a:r>
              <a:rPr lang="en-US" sz="2500" dirty="0" err="1">
                <a:latin typeface="+mj-lt"/>
              </a:rPr>
              <a:t>giả</a:t>
            </a:r>
            <a:r>
              <a:rPr lang="en-US" sz="2500" dirty="0">
                <a:latin typeface="+mj-lt"/>
              </a:rPr>
              <a:t>.</a:t>
            </a:r>
            <a:endParaRPr lang="vi-VN" sz="2500" dirty="0">
              <a:latin typeface="+mj-lt"/>
            </a:endParaRPr>
          </a:p>
          <a:p>
            <a:pPr lvl="0"/>
            <a:r>
              <a:rPr lang="en-US" sz="2500" dirty="0">
                <a:latin typeface="+mj-lt"/>
              </a:rPr>
              <a:t>- </a:t>
            </a:r>
            <a:r>
              <a:rPr lang="vi-VN" sz="2500" dirty="0">
                <a:latin typeface="+mj-lt"/>
              </a:rPr>
              <a:t>Một số ý kiến đánh giá 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0343" y="3118019"/>
            <a:ext cx="4172685" cy="2015936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c/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Kết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thúc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r>
              <a:rPr lang="vi-V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</a:t>
            </a:r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cảm ơn và gửi lời chào tạm biệt đến các vị đại biểu, các thầy cô giáo, các bạn học sinh</a:t>
            </a:r>
          </a:p>
        </p:txBody>
      </p:sp>
      <p:pic>
        <p:nvPicPr>
          <p:cNvPr id="19" name="Google Shape;183;p4"/>
          <p:cNvPicPr preferRelativeResize="0"/>
          <p:nvPr/>
        </p:nvPicPr>
        <p:blipFill rotWithShape="1">
          <a:blip r:embed="rId8" cstate="print"/>
          <a:srcRect/>
          <a:stretch>
            <a:fillRect/>
          </a:stretch>
        </p:blipFill>
        <p:spPr>
          <a:xfrm>
            <a:off x="-2" y="-71605"/>
            <a:ext cx="11811002" cy="145523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356839" y="349250"/>
            <a:ext cx="111299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Hoạt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động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000" b="1" kern="0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4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0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5 việc làm giúp bạn trẻ cải thiện kỹ năng thuyết trình - JobsGO Blo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16" t="32373" r="25731" b="2654"/>
          <a:stretch>
            <a:fillRect/>
          </a:stretch>
        </p:blipFill>
        <p:spPr bwMode="auto">
          <a:xfrm>
            <a:off x="4427700" y="2726575"/>
            <a:ext cx="3152884" cy="309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Thuyết trình là gì? Những điều sinh viên cần lưu ý khi thuyết trìn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434" b="14189"/>
          <a:stretch>
            <a:fillRect/>
          </a:stretch>
        </p:blipFill>
        <p:spPr bwMode="auto">
          <a:xfrm>
            <a:off x="1" y="5852160"/>
            <a:ext cx="12192000" cy="109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2" name="Google Shape;462;p17"/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 rot="8073295">
            <a:off x="-129426" y="1711773"/>
            <a:ext cx="904208" cy="89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7"/>
          <p:cNvPicPr preferRelativeResize="0"/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 rot="1604093">
            <a:off x="7028113" y="2330156"/>
            <a:ext cx="822728" cy="93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7"/>
          <p:cNvPicPr preferRelativeResize="0"/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11206690" y="-853609"/>
            <a:ext cx="1887282" cy="189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7"/>
          <p:cNvPicPr preferRelativeResize="0"/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-620964" y="-888573"/>
            <a:ext cx="1887282" cy="18923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541;p21"/>
          <p:cNvGrpSpPr/>
          <p:nvPr/>
        </p:nvGrpSpPr>
        <p:grpSpPr>
          <a:xfrm>
            <a:off x="5158106" y="4224382"/>
            <a:ext cx="2048455" cy="1819145"/>
            <a:chOff x="5171044" y="2518050"/>
            <a:chExt cx="2048455" cy="1819145"/>
          </a:xfrm>
        </p:grpSpPr>
        <p:sp>
          <p:nvSpPr>
            <p:cNvPr id="16" name="Google Shape;542;p21"/>
            <p:cNvSpPr/>
            <p:nvPr/>
          </p:nvSpPr>
          <p:spPr>
            <a:xfrm>
              <a:off x="5171044" y="2518050"/>
              <a:ext cx="2048455" cy="1819145"/>
            </a:xfrm>
            <a:prstGeom prst="rect">
              <a:avLst/>
            </a:prstGeom>
            <a:solidFill>
              <a:srgbClr val="FED1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7" name="Google Shape;543;p21"/>
            <p:cNvSpPr/>
            <p:nvPr/>
          </p:nvSpPr>
          <p:spPr>
            <a:xfrm>
              <a:off x="5186440" y="2811614"/>
              <a:ext cx="1774721" cy="1015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 algn="ctr"/>
              <a:r>
                <a:rPr lang="vi-VN" sz="3000" b="1" dirty="0">
                  <a:latin typeface="+mj-lt"/>
                </a:rPr>
                <a:t>Trình bày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544;p21"/>
            <p:cNvSpPr/>
            <p:nvPr/>
          </p:nvSpPr>
          <p:spPr>
            <a:xfrm>
              <a:off x="5171044" y="2608053"/>
              <a:ext cx="1875788" cy="1641893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71942" y="3303562"/>
            <a:ext cx="4240038" cy="2462213"/>
          </a:xfrm>
          <a:prstGeom prst="rect">
            <a:avLst/>
          </a:prstGeom>
          <a:ln>
            <a:solidFill>
              <a:srgbClr val="CC6600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a/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Mở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đầu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Tìm hiểu trước đối tượng để có cách chào, thưa, xưng hô phù hợp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Tự giới thiệu ngắn về bản thân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Nêu mục đích của việc trình bày giới thiệu 1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Nêu các thông tin tổng quát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2065" y="1074728"/>
            <a:ext cx="10850875" cy="2123658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b/ </a:t>
            </a:r>
            <a:r>
              <a:rPr lang="vi-VN" sz="2200" b="1" dirty="0">
                <a:latin typeface="+mj-lt"/>
              </a:rPr>
              <a:t>Triển </a:t>
            </a:r>
            <a:r>
              <a:rPr lang="vi-VN" sz="2200" b="1" dirty="0" smtClean="0">
                <a:latin typeface="+mj-lt"/>
              </a:rPr>
              <a:t>khai</a:t>
            </a:r>
            <a:r>
              <a:rPr lang="vi-VN" sz="2200" dirty="0" smtClean="0">
                <a:latin typeface="+mj-lt"/>
              </a:rPr>
              <a:t> </a:t>
            </a:r>
            <a:r>
              <a:rPr lang="vi-VN" sz="2200" b="1" dirty="0">
                <a:solidFill>
                  <a:srgbClr val="000000"/>
                </a:solidFill>
                <a:latin typeface="+mj-lt"/>
              </a:rPr>
              <a:t>n</a:t>
            </a:r>
            <a:r>
              <a:rPr kumimoji="0" lang="vi-V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ội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dung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  <a:p>
            <a:r>
              <a:rPr lang="vi-VN" sz="2200" dirty="0" smtClean="0">
                <a:latin typeface="+mj-lt"/>
              </a:rPr>
              <a:t>- Bám vào đề cương - Nhấn mạnh trọng tâm vấn đề - diễn giải, phân tích dẫn chứng ở những chỗ cần làm sáng tỏ - tương tác với người nghe</a:t>
            </a:r>
            <a:r>
              <a:rPr lang="en-US" sz="2200" dirty="0" smtClean="0">
                <a:latin typeface="+mj-lt"/>
              </a:rPr>
              <a:t>.</a:t>
            </a:r>
            <a:endParaRPr lang="vi-VN" sz="2200" dirty="0" smtClean="0">
              <a:latin typeface="+mj-lt"/>
            </a:endParaRPr>
          </a:p>
          <a:p>
            <a:r>
              <a:rPr lang="vi-VN" sz="2200" dirty="0" smtClean="0">
                <a:latin typeface="+mj-lt"/>
              </a:rPr>
              <a:t>- Nếu </a:t>
            </a:r>
            <a:r>
              <a:rPr lang="vi-VN" sz="2200" dirty="0">
                <a:latin typeface="+mj-lt"/>
              </a:rPr>
              <a:t>có Video chiếu xen kẽ, cần làm rõ sự kết nối giữa bài giới thiệu và hình </a:t>
            </a:r>
            <a:r>
              <a:rPr lang="vi-VN" sz="2200" dirty="0" smtClean="0">
                <a:latin typeface="+mj-lt"/>
              </a:rPr>
              <a:t>ảnh.</a:t>
            </a:r>
          </a:p>
          <a:p>
            <a:r>
              <a:rPr lang="vi-VN" sz="2200" dirty="0" smtClean="0">
                <a:latin typeface="+mj-lt"/>
              </a:rPr>
              <a:t>- Thái </a:t>
            </a:r>
            <a:r>
              <a:rPr lang="vi-VN" sz="2200" dirty="0">
                <a:latin typeface="+mj-lt"/>
              </a:rPr>
              <a:t>độ, phản ứng của người nghe </a:t>
            </a:r>
            <a:endParaRPr lang="vi-VN" sz="2200" dirty="0" smtClean="0">
              <a:latin typeface="+mj-lt"/>
            </a:endParaRPr>
          </a:p>
          <a:p>
            <a:r>
              <a:rPr lang="vi-VN" sz="2200" dirty="0">
                <a:latin typeface="+mj-lt"/>
              </a:rPr>
              <a:t>-</a:t>
            </a:r>
            <a:r>
              <a:rPr lang="vi-VN" sz="2200" dirty="0" smtClean="0">
                <a:latin typeface="+mj-lt"/>
              </a:rPr>
              <a:t> </a:t>
            </a:r>
            <a:r>
              <a:rPr lang="vi-VN" sz="2200" dirty="0">
                <a:latin typeface="+mj-lt"/>
              </a:rPr>
              <a:t>Chú ý giọng nói, tốc độ nói cho phù hợp </a:t>
            </a:r>
          </a:p>
        </p:txBody>
      </p:sp>
      <p:sp>
        <p:nvSpPr>
          <p:cNvPr id="4" name="Rectangle 3"/>
          <p:cNvSpPr/>
          <p:nvPr/>
        </p:nvSpPr>
        <p:spPr>
          <a:xfrm>
            <a:off x="7900343" y="3118019"/>
            <a:ext cx="4172685" cy="2800767"/>
          </a:xfrm>
          <a:prstGeom prst="rect">
            <a:avLst/>
          </a:prstGeom>
          <a:ln>
            <a:solidFill>
              <a:srgbClr val="CC6600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c/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thúc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Khẳng định lại giá trị của tác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sự cần thết của việc nắm được các thông tin cơ bản về tác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đó đối với việc nâng cao chất lượng học tập môn Ngữ Văn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Sẵn sàng giải đáp những điều mà người nghe muốn hiểu rõ thêm.</a:t>
            </a:r>
          </a:p>
        </p:txBody>
      </p:sp>
      <p:pic>
        <p:nvPicPr>
          <p:cNvPr id="19" name="Google Shape;183;p4"/>
          <p:cNvPicPr preferRelativeResize="0"/>
          <p:nvPr/>
        </p:nvPicPr>
        <p:blipFill rotWithShape="1">
          <a:blip r:embed="rId8" cstate="print"/>
          <a:srcRect/>
          <a:stretch>
            <a:fillRect/>
          </a:stretch>
        </p:blipFill>
        <p:spPr>
          <a:xfrm>
            <a:off x="-2" y="-71605"/>
            <a:ext cx="11811002" cy="145523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356839" y="349250"/>
            <a:ext cx="111299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Hoạt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động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4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9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1"/>
          <p:cNvSpPr/>
          <p:nvPr/>
        </p:nvSpPr>
        <p:spPr>
          <a:xfrm rot="3274">
            <a:off x="631" y="970883"/>
            <a:ext cx="1152661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Đánh</a:t>
            </a: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kumimoji="0" lang="en-US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giá</a:t>
            </a: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kumimoji="0" lang="en-US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mẫu</a:t>
            </a:r>
            <a:r>
              <a:rPr kumimoji="0" lang="en-US" sz="2500" b="1" i="0" u="none" strike="noStrike" kern="0" cap="none" spc="0" normalizeH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1</a:t>
            </a: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545" name="Google Shape;545;p21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 rot="10800000" flipH="1">
            <a:off x="0" y="2261062"/>
            <a:ext cx="1245301" cy="93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1"/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 rot="-4287701">
            <a:off x="10961009" y="5562807"/>
            <a:ext cx="941197" cy="128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3;p4"/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0" y="-245366"/>
            <a:ext cx="11478174" cy="13093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30864" y="0"/>
            <a:ext cx="111299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Hoạt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động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4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4430910"/>
              </p:ext>
            </p:extLst>
          </p:nvPr>
        </p:nvGraphicFramePr>
        <p:xfrm>
          <a:off x="1003318" y="526855"/>
          <a:ext cx="11172042" cy="6376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510">
                  <a:extLst>
                    <a:ext uri="{9D8B030D-6E8A-4147-A177-3AD203B41FA5}">
                      <a16:colId xmlns:a16="http://schemas.microsoft.com/office/drawing/2014/main" xmlns="" val="2930714277"/>
                    </a:ext>
                  </a:extLst>
                </a:gridCol>
                <a:gridCol w="8206109">
                  <a:extLst>
                    <a:ext uri="{9D8B030D-6E8A-4147-A177-3AD203B41FA5}">
                      <a16:colId xmlns:a16="http://schemas.microsoft.com/office/drawing/2014/main" xmlns="" val="2821300165"/>
                    </a:ext>
                  </a:extLst>
                </a:gridCol>
                <a:gridCol w="913270">
                  <a:extLst>
                    <a:ext uri="{9D8B030D-6E8A-4147-A177-3AD203B41FA5}">
                      <a16:colId xmlns:a16="http://schemas.microsoft.com/office/drawing/2014/main" xmlns="" val="369737280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xmlns="" val="2374345298"/>
                    </a:ext>
                  </a:extLst>
                </a:gridCol>
              </a:tblGrid>
              <a:tr h="41569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vi-VN" sz="2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đánh giá Cá nhân/ nhóm</a:t>
                      </a:r>
                      <a:endParaRPr lang="vi-VN" sz="2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vi-VN" sz="25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2538380"/>
                  </a:ext>
                </a:extLst>
              </a:tr>
              <a:tr h="41569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vi-VN" sz="2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vi-VN" sz="2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extLst>
                  <a:ext uri="{0D108BD9-81ED-4DB2-BD59-A6C34878D82A}">
                    <a16:rowId xmlns:a16="http://schemas.microsoft.com/office/drawing/2014/main" xmlns="" val="2008790789"/>
                  </a:ext>
                </a:extLst>
              </a:tr>
              <a:tr h="8369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những thông tin cơ bản về cuộc đời, quá trình sáng tác và thành tựu sáng tác của tác giả. 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extLst>
                  <a:ext uri="{0D108BD9-81ED-4DB2-BD59-A6C34878D82A}">
                    <a16:rowId xmlns:a16="http://schemas.microsoft.com/office/drawing/2014/main" xmlns="" val="564143500"/>
                  </a:ext>
                </a:extLst>
              </a:tr>
              <a:tr h="12554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5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tính xác thực của thông tin với những ghi chú về thời gian, không gian, số liệu, dẫn chứng có tính tổng hợp, khái quát.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extLst>
                  <a:ext uri="{0D108BD9-81ED-4DB2-BD59-A6C34878D82A}">
                    <a16:rowId xmlns:a16="http://schemas.microsoft.com/office/drawing/2014/main" xmlns="" val="2425011797"/>
                  </a:ext>
                </a:extLst>
              </a:tr>
              <a:tr h="8034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 hình thức triển khai phù hợp, giúp người đọc hình dung toàn vẹn về một sự nghiệp văn học.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extLst>
                  <a:ext uri="{0D108BD9-81ED-4DB2-BD59-A6C34878D82A}">
                    <a16:rowId xmlns:a16="http://schemas.microsoft.com/office/drawing/2014/main" xmlns="" val="3491608262"/>
                  </a:ext>
                </a:extLst>
              </a:tr>
              <a:tr h="9301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 chức bài viết thành các phần hợp lí, đảm bảo mạch lạc, liên kết trong từng đoạn và cả văn bản.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extLst>
                  <a:ext uri="{0D108BD9-81ED-4DB2-BD59-A6C34878D82A}">
                    <a16:rowId xmlns:a16="http://schemas.microsoft.com/office/drawing/2014/main" xmlns="" val="1408124469"/>
                  </a:ext>
                </a:extLst>
              </a:tr>
              <a:tr h="8369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25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từ ngữ chính xác, diễn đạt chuẩn mực, trong sáng, viết dúng chính tả.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extLst>
                  <a:ext uri="{0D108BD9-81ED-4DB2-BD59-A6C34878D82A}">
                    <a16:rowId xmlns:a16="http://schemas.microsoft.com/office/drawing/2014/main" xmlns="" val="3939579962"/>
                  </a:ext>
                </a:extLst>
              </a:tr>
              <a:tr h="8369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25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Phối hợp linh hoạt phương tiện ngôn ngữ và phương tiện phi ngôn ngữ.</a:t>
                      </a:r>
                      <a:endParaRPr lang="vi-VN" sz="22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extLst>
                  <a:ext uri="{0D108BD9-81ED-4DB2-BD59-A6C34878D82A}">
                    <a16:rowId xmlns:a16="http://schemas.microsoft.com/office/drawing/2014/main" xmlns="" val="1554325807"/>
                  </a:ext>
                </a:extLst>
              </a:tr>
            </a:tbl>
          </a:graphicData>
        </a:graphic>
      </p:graphicFrame>
      <p:pic>
        <p:nvPicPr>
          <p:cNvPr id="8" name="Google Shape;374;p12"/>
          <p:cNvPicPr preferRelativeResize="0"/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11222315" y="6026714"/>
            <a:ext cx="661152" cy="626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5377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7573981" y="3636609"/>
            <a:ext cx="1159583" cy="49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 rot="5400000" flipH="1">
            <a:off x="1455880" y="1271525"/>
            <a:ext cx="822060" cy="8420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"/>
          <p:cNvGrpSpPr/>
          <p:nvPr/>
        </p:nvGrpSpPr>
        <p:grpSpPr>
          <a:xfrm>
            <a:off x="4977502" y="5242575"/>
            <a:ext cx="3756062" cy="1095137"/>
            <a:chOff x="4330812" y="4221903"/>
            <a:chExt cx="3756062" cy="1095137"/>
          </a:xfrm>
        </p:grpSpPr>
        <p:pic>
          <p:nvPicPr>
            <p:cNvPr id="107" name="Google Shape;107;p1"/>
            <p:cNvPicPr preferRelativeResize="0"/>
            <p:nvPr/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>
              <a:off x="6170383" y="4221903"/>
              <a:ext cx="1916491" cy="10951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8" name="Google Shape;108;p1"/>
            <p:cNvGrpSpPr/>
            <p:nvPr/>
          </p:nvGrpSpPr>
          <p:grpSpPr>
            <a:xfrm>
              <a:off x="4330812" y="4793709"/>
              <a:ext cx="1608294" cy="54600"/>
              <a:chOff x="4330812" y="4709301"/>
              <a:chExt cx="1608294" cy="54600"/>
            </a:xfrm>
          </p:grpSpPr>
          <p:sp>
            <p:nvSpPr>
              <p:cNvPr id="109" name="Google Shape;109;p1"/>
              <p:cNvSpPr/>
              <p:nvPr/>
            </p:nvSpPr>
            <p:spPr>
              <a:xfrm>
                <a:off x="4330812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4565501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>
                <a:off x="4772907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>
                <a:off x="5000292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3" name="Google Shape;113;p1"/>
              <p:cNvSpPr/>
              <p:nvPr/>
            </p:nvSpPr>
            <p:spPr>
              <a:xfrm>
                <a:off x="5234981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4" name="Google Shape;114;p1"/>
              <p:cNvSpPr/>
              <p:nvPr/>
            </p:nvSpPr>
            <p:spPr>
              <a:xfrm>
                <a:off x="5442387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5" name="Google Shape;115;p1"/>
              <p:cNvSpPr/>
              <p:nvPr/>
            </p:nvSpPr>
            <p:spPr>
              <a:xfrm>
                <a:off x="5677100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>
                <a:off x="5884506" y="4709301"/>
                <a:ext cx="54600" cy="54600"/>
              </a:xfrm>
              <a:prstGeom prst="ellipse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icrosoft YaHei" panose="020B0503020204020204" charset="-122"/>
                  <a:ea typeface="Microsoft YaHei" panose="020B0503020204020204" charset="-122"/>
                  <a:cs typeface="Microsoft YaHei" panose="020B0503020204020204" charset="-122"/>
                  <a:sym typeface="Microsoft YaHei" panose="020B0503020204020204" charset="-122"/>
                </a:endParaRPr>
              </a:p>
            </p:txBody>
          </p:sp>
        </p:grpSp>
      </p:grpSp>
      <p:grpSp>
        <p:nvGrpSpPr>
          <p:cNvPr id="117" name="Google Shape;117;p1"/>
          <p:cNvGrpSpPr/>
          <p:nvPr/>
        </p:nvGrpSpPr>
        <p:grpSpPr>
          <a:xfrm>
            <a:off x="-682699" y="-1152069"/>
            <a:ext cx="13811095" cy="8658313"/>
            <a:chOff x="-682699" y="-1152069"/>
            <a:chExt cx="13811095" cy="8658313"/>
          </a:xfrm>
        </p:grpSpPr>
        <p:pic>
          <p:nvPicPr>
            <p:cNvPr id="118" name="Google Shape;118;p1"/>
            <p:cNvPicPr preferRelativeResize="0"/>
            <p:nvPr/>
          </p:nvPicPr>
          <p:blipFill rotWithShape="1">
            <a:blip r:embed="rId6" cstate="print"/>
            <a:srcRect/>
            <a:stretch>
              <a:fillRect/>
            </a:stretch>
          </p:blipFill>
          <p:spPr>
            <a:xfrm>
              <a:off x="-650061" y="1129553"/>
              <a:ext cx="1793434" cy="3940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"/>
            <p:cNvPicPr preferRelativeResize="0"/>
            <p:nvPr/>
          </p:nvPicPr>
          <p:blipFill rotWithShape="1">
            <a:blip r:embed="rId7" cstate="print"/>
            <a:srcRect r="-2438"/>
            <a:stretch>
              <a:fillRect/>
            </a:stretch>
          </p:blipFill>
          <p:spPr>
            <a:xfrm>
              <a:off x="11195140" y="1159781"/>
              <a:ext cx="1933256" cy="3525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"/>
            <p:cNvPicPr preferRelativeResize="0"/>
            <p:nvPr/>
          </p:nvPicPr>
          <p:blipFill rotWithShape="1">
            <a:blip r:embed="rId8" cstate="print"/>
            <a:srcRect/>
            <a:stretch>
              <a:fillRect/>
            </a:stretch>
          </p:blipFill>
          <p:spPr>
            <a:xfrm>
              <a:off x="1061846" y="-472975"/>
              <a:ext cx="3871518" cy="1484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"/>
            <p:cNvPicPr preferRelativeResize="0"/>
            <p:nvPr/>
          </p:nvPicPr>
          <p:blipFill rotWithShape="1">
            <a:blip r:embed="rId9" cstate="print"/>
            <a:srcRect/>
            <a:stretch>
              <a:fillRect/>
            </a:stretch>
          </p:blipFill>
          <p:spPr>
            <a:xfrm>
              <a:off x="-682699" y="4815937"/>
              <a:ext cx="3926922" cy="2584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"/>
            <p:cNvPicPr preferRelativeResize="0"/>
            <p:nvPr/>
          </p:nvPicPr>
          <p:blipFill rotWithShape="1">
            <a:blip r:embed="rId10" cstate="print"/>
            <a:srcRect/>
            <a:stretch>
              <a:fillRect/>
            </a:stretch>
          </p:blipFill>
          <p:spPr>
            <a:xfrm>
              <a:off x="9321962" y="4708901"/>
              <a:ext cx="3309508" cy="2213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"/>
            <p:cNvPicPr preferRelativeResize="0"/>
            <p:nvPr/>
          </p:nvPicPr>
          <p:blipFill rotWithShape="1">
            <a:blip r:embed="rId11" cstate="print"/>
            <a:srcRect/>
            <a:stretch>
              <a:fillRect/>
            </a:stretch>
          </p:blipFill>
          <p:spPr>
            <a:xfrm rot="10800000" flipH="1">
              <a:off x="5090368" y="5790144"/>
              <a:ext cx="4174719" cy="1609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"/>
            <p:cNvPicPr preferRelativeResize="0"/>
            <p:nvPr/>
          </p:nvPicPr>
          <p:blipFill rotWithShape="1">
            <a:blip r:embed="rId12" cstate="print"/>
            <a:srcRect/>
            <a:stretch>
              <a:fillRect/>
            </a:stretch>
          </p:blipFill>
          <p:spPr>
            <a:xfrm rot="5400000" flipH="1">
              <a:off x="7531868" y="-3607016"/>
              <a:ext cx="2558520" cy="7468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 rot="5400000" flipH="1">
              <a:off x="10565684" y="860572"/>
              <a:ext cx="822060" cy="842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"/>
            <p:cNvPicPr preferRelativeResize="0"/>
            <p:nvPr/>
          </p:nvPicPr>
          <p:blipFill rotWithShape="1">
            <a:blip r:embed="rId13" cstate="print"/>
            <a:srcRect/>
            <a:stretch>
              <a:fillRect/>
            </a:stretch>
          </p:blipFill>
          <p:spPr>
            <a:xfrm rot="10800000" flipH="1">
              <a:off x="3025506" y="5978872"/>
              <a:ext cx="2041118" cy="1527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"/>
            <p:cNvPicPr preferRelativeResize="0"/>
            <p:nvPr/>
          </p:nvPicPr>
          <p:blipFill rotWithShape="1">
            <a:blip r:embed="rId14" cstate="print"/>
            <a:srcRect t="-13045"/>
            <a:stretch>
              <a:fillRect/>
            </a:stretch>
          </p:blipFill>
          <p:spPr>
            <a:xfrm>
              <a:off x="-650061" y="-428247"/>
              <a:ext cx="2304280" cy="17922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502886" y="2138383"/>
            <a:ext cx="11352788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3500" b="1" i="0" u="none" strike="noStrike" kern="0" cap="none" spc="0" normalizeH="0" baseline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Chuyên</a:t>
            </a:r>
            <a:r>
              <a:rPr kumimoji="0" lang="vi-VN" sz="3500" b="1" i="0" u="none" strike="noStrike" kern="0" cap="none" spc="0" normalizeH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 đề 3: Đọc, viết và giới thiệu về một tác giả văn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vi-VN" sz="3500" b="1" i="0" u="none" strike="noStrike" kern="0" cap="none" spc="0" normalizeH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kumimoji="0" lang="vi-VN" sz="3500" b="1" i="0" u="none" strike="noStrike" kern="0" cap="none" spc="0" normalizeH="0" baseline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PHẦN </a:t>
            </a:r>
            <a:r>
              <a:rPr lang="vi-VN" sz="3500" b="1" kern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2</a:t>
            </a:r>
            <a:r>
              <a:rPr kumimoji="0" lang="vi-VN" sz="3500" b="1" i="0" u="none" strike="noStrike" kern="0" cap="none" spc="0" normalizeH="0" baseline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: </a:t>
            </a:r>
            <a:endParaRPr kumimoji="0" lang="en-US" sz="3500" b="1" i="0" u="none" strike="noStrike" kern="0" cap="none" spc="0" normalizeH="0" baseline="0" noProof="0" dirty="0" smtClean="0">
              <a:ln w="9525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Arial"/>
              <a:cs typeface="Arial" panose="020B0604020202020204"/>
              <a:sym typeface="Arial" panose="020B0604020202020204"/>
            </a:endParaRPr>
          </a:p>
          <a:p>
            <a:pPr lvl="0" algn="ctr">
              <a:buClr>
                <a:srgbClr val="000000"/>
              </a:buClr>
            </a:pPr>
            <a:r>
              <a:rPr lang="vi-VN" sz="4000" b="1" kern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/>
                <a:sym typeface="Arial" panose="020B0604020202020204"/>
              </a:rPr>
              <a:t>VIẾT VỀ MỘT TÁC GIẢ VĂN HỌC </a:t>
            </a:r>
            <a:endParaRPr kumimoji="0" lang="en-US" sz="4000" b="1" i="0" u="none" strike="noStrike" kern="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Arial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92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1"/>
          <p:cNvSpPr/>
          <p:nvPr/>
        </p:nvSpPr>
        <p:spPr>
          <a:xfrm rot="3274">
            <a:off x="631" y="970883"/>
            <a:ext cx="1152661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Đánh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giá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lang="en-US" sz="2400" b="1" kern="0" dirty="0" err="1" smtClean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Mẫu</a:t>
            </a:r>
            <a:r>
              <a:rPr lang="en-US" sz="2400" b="1" kern="0" dirty="0" smtClean="0">
                <a:solidFill>
                  <a:srgbClr val="1C1C1C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2</a:t>
            </a: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545" name="Google Shape;545;p21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 rot="10800000" flipH="1">
            <a:off x="0" y="2094807"/>
            <a:ext cx="1245301" cy="93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1"/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 rot="-4287701">
            <a:off x="10961009" y="5562807"/>
            <a:ext cx="941197" cy="128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3;p4"/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0" y="-361743"/>
            <a:ext cx="11843933" cy="12428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30864" y="0"/>
            <a:ext cx="111299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Hoạt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động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4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3670841"/>
              </p:ext>
            </p:extLst>
          </p:nvPr>
        </p:nvGraphicFramePr>
        <p:xfrm>
          <a:off x="1003318" y="526855"/>
          <a:ext cx="11172042" cy="6331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510">
                  <a:extLst>
                    <a:ext uri="{9D8B030D-6E8A-4147-A177-3AD203B41FA5}">
                      <a16:colId xmlns:a16="http://schemas.microsoft.com/office/drawing/2014/main" xmlns="" val="2930714277"/>
                    </a:ext>
                  </a:extLst>
                </a:gridCol>
                <a:gridCol w="8206109">
                  <a:extLst>
                    <a:ext uri="{9D8B030D-6E8A-4147-A177-3AD203B41FA5}">
                      <a16:colId xmlns:a16="http://schemas.microsoft.com/office/drawing/2014/main" xmlns="" val="2821300165"/>
                    </a:ext>
                  </a:extLst>
                </a:gridCol>
                <a:gridCol w="913270">
                  <a:extLst>
                    <a:ext uri="{9D8B030D-6E8A-4147-A177-3AD203B41FA5}">
                      <a16:colId xmlns:a16="http://schemas.microsoft.com/office/drawing/2014/main" xmlns="" val="369737280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xmlns="" val="2374345298"/>
                    </a:ext>
                  </a:extLst>
                </a:gridCol>
              </a:tblGrid>
              <a:tr h="45847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vi-VN" sz="2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đánh giá Cá nhân/ nhóm</a:t>
                      </a:r>
                      <a:endParaRPr lang="vi-VN" sz="2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vi-VN" sz="25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2538380"/>
                  </a:ext>
                </a:extLst>
              </a:tr>
              <a:tr h="458478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vi-VN" sz="2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vi-VN" sz="2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extLst>
                  <a:ext uri="{0D108BD9-81ED-4DB2-BD59-A6C34878D82A}">
                    <a16:rowId xmlns:a16="http://schemas.microsoft.com/office/drawing/2014/main" xmlns="" val="2008790789"/>
                  </a:ext>
                </a:extLst>
              </a:tr>
              <a:tr h="8757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3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Giới thiệu được những thông tin cơ bản của tác giả và việc nghiên cứu về phong cách nghệ thuật tác giả.</a:t>
                      </a:r>
                      <a:endParaRPr lang="vi-VN" sz="23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extLst>
                  <a:ext uri="{0D108BD9-81ED-4DB2-BD59-A6C34878D82A}">
                    <a16:rowId xmlns:a16="http://schemas.microsoft.com/office/drawing/2014/main" xmlns="" val="564143500"/>
                  </a:ext>
                </a:extLst>
              </a:tr>
              <a:tr h="9700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5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 định được phạm vi nghiên cứu về phong cách nghệ thuật của tác giả.</a:t>
                      </a:r>
                      <a:endParaRPr lang="vi-VN" sz="23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extLst>
                  <a:ext uri="{0D108BD9-81ED-4DB2-BD59-A6C34878D82A}">
                    <a16:rowId xmlns:a16="http://schemas.microsoft.com/office/drawing/2014/main" xmlns="" val="2425011797"/>
                  </a:ext>
                </a:extLst>
              </a:tr>
              <a:tr h="8435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3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Triển khai nội dung văn bản hợp lí, nêu được những luận điểm khái quát về đặc điểm phong cách nghệ thuật của tác giả.</a:t>
                      </a:r>
                      <a:endParaRPr lang="vi-VN" sz="23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extLst>
                  <a:ext uri="{0D108BD9-81ED-4DB2-BD59-A6C34878D82A}">
                    <a16:rowId xmlns:a16="http://schemas.microsoft.com/office/drawing/2014/main" xmlns="" val="3491608262"/>
                  </a:ext>
                </a:extLst>
              </a:tr>
              <a:tr h="9732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3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Làm sáng tỏ được từng đặc điểm trong phong cách nghệ thuật của tác giả thông qua những bằng chứng cụ thể, có tính thuyết phục.</a:t>
                      </a:r>
                      <a:endParaRPr lang="vi-VN" sz="23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extLst>
                  <a:ext uri="{0D108BD9-81ED-4DB2-BD59-A6C34878D82A}">
                    <a16:rowId xmlns:a16="http://schemas.microsoft.com/office/drawing/2014/main" xmlns="" val="1408124469"/>
                  </a:ext>
                </a:extLst>
              </a:tr>
              <a:tr h="8757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25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3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Tổ chức bài viết thành các phần hợp lí, đảm bảo mạch lạc, liên kết trong từng đoạn và cả văn bản.</a:t>
                      </a:r>
                      <a:endParaRPr lang="vi-VN" sz="23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extLst>
                  <a:ext uri="{0D108BD9-81ED-4DB2-BD59-A6C34878D82A}">
                    <a16:rowId xmlns:a16="http://schemas.microsoft.com/office/drawing/2014/main" xmlns="" val="3939579962"/>
                  </a:ext>
                </a:extLst>
              </a:tr>
              <a:tr h="8757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25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3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Sử dụng từ ngữ chính xác, diễn đạt chuẩn mực, viết đúng chính tả, thực hiện việc trích dẫn đúng quy cahcs, đảm bảo tính khoa học.</a:t>
                      </a:r>
                      <a:r>
                        <a:rPr lang="pt-BR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3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extLst>
                  <a:ext uri="{0D108BD9-81ED-4DB2-BD59-A6C34878D82A}">
                    <a16:rowId xmlns:a16="http://schemas.microsoft.com/office/drawing/2014/main" xmlns="" val="1554325807"/>
                  </a:ext>
                </a:extLst>
              </a:tr>
            </a:tbl>
          </a:graphicData>
        </a:graphic>
      </p:graphicFrame>
      <p:pic>
        <p:nvPicPr>
          <p:cNvPr id="8" name="Google Shape;375;p12"/>
          <p:cNvPicPr preferRelativeResize="0"/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11068312" y="4791621"/>
            <a:ext cx="1123688" cy="2066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641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1"/>
          <p:cNvSpPr/>
          <p:nvPr/>
        </p:nvSpPr>
        <p:spPr>
          <a:xfrm rot="3274">
            <a:off x="631" y="970883"/>
            <a:ext cx="1152661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Đánh</a:t>
            </a: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kumimoji="0" lang="en-US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giá</a:t>
            </a: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kumimoji="0" lang="en-US" sz="25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mẫu</a:t>
            </a:r>
            <a:r>
              <a:rPr kumimoji="0" lang="en-US" sz="2500" b="1" i="0" u="none" strike="noStrike" kern="0" cap="none" spc="0" normalizeH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3</a:t>
            </a: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545" name="Google Shape;545;p21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 rot="10800000" flipH="1">
            <a:off x="0" y="2194560"/>
            <a:ext cx="1245301" cy="931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1"/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 rot="-4287701">
            <a:off x="10961009" y="5562807"/>
            <a:ext cx="941197" cy="1288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3;p4"/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465513" y="-378370"/>
            <a:ext cx="11361796" cy="13925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32509" y="0"/>
            <a:ext cx="113282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Hoạt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động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4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cáo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85098"/>
              </p:ext>
            </p:extLst>
          </p:nvPr>
        </p:nvGraphicFramePr>
        <p:xfrm>
          <a:off x="1003318" y="526855"/>
          <a:ext cx="11172042" cy="5980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510">
                  <a:extLst>
                    <a:ext uri="{9D8B030D-6E8A-4147-A177-3AD203B41FA5}">
                      <a16:colId xmlns:a16="http://schemas.microsoft.com/office/drawing/2014/main" xmlns="" val="2930714277"/>
                    </a:ext>
                  </a:extLst>
                </a:gridCol>
                <a:gridCol w="8206109">
                  <a:extLst>
                    <a:ext uri="{9D8B030D-6E8A-4147-A177-3AD203B41FA5}">
                      <a16:colId xmlns:a16="http://schemas.microsoft.com/office/drawing/2014/main" xmlns="" val="2821300165"/>
                    </a:ext>
                  </a:extLst>
                </a:gridCol>
                <a:gridCol w="913270">
                  <a:extLst>
                    <a:ext uri="{9D8B030D-6E8A-4147-A177-3AD203B41FA5}">
                      <a16:colId xmlns:a16="http://schemas.microsoft.com/office/drawing/2014/main" xmlns="" val="369737280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xmlns="" val="2374345298"/>
                    </a:ext>
                  </a:extLst>
                </a:gridCol>
              </a:tblGrid>
              <a:tr h="41569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vi-VN" sz="2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đánh giá Cá nhân/ nhóm</a:t>
                      </a:r>
                      <a:endParaRPr lang="vi-VN" sz="2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</a:t>
                      </a:r>
                      <a:endParaRPr lang="vi-VN" sz="25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2538380"/>
                  </a:ext>
                </a:extLst>
              </a:tr>
              <a:tr h="415695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vi-VN" sz="2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vi-VN" sz="2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extLst>
                  <a:ext uri="{0D108BD9-81ED-4DB2-BD59-A6C34878D82A}">
                    <a16:rowId xmlns:a16="http://schemas.microsoft.com/office/drawing/2014/main" xmlns="" val="2008790789"/>
                  </a:ext>
                </a:extLst>
              </a:tr>
              <a:tr h="8369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3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Nếu được thông tin khái quát, sinh động, giàu tính nghệ thuật về tác giả.</a:t>
                      </a:r>
                      <a:endParaRPr lang="vi-VN" sz="23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extLst>
                  <a:ext uri="{0D108BD9-81ED-4DB2-BD59-A6C34878D82A}">
                    <a16:rowId xmlns:a16="http://schemas.microsoft.com/office/drawing/2014/main" xmlns="" val="564143500"/>
                  </a:ext>
                </a:extLst>
              </a:tr>
              <a:tr h="8599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5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3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Bộc lộ cảm xúc, suy nghĩ, trải nghiệm cá nhân về tác giả.</a:t>
                      </a:r>
                      <a:endParaRPr lang="vi-VN" sz="23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extLst>
                  <a:ext uri="{0D108BD9-81ED-4DB2-BD59-A6C34878D82A}">
                    <a16:rowId xmlns:a16="http://schemas.microsoft.com/office/drawing/2014/main" xmlns="" val="2425011797"/>
                  </a:ext>
                </a:extLst>
              </a:tr>
              <a:tr h="8034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 những nét đặc sắc trong sáng của tác giả (văn học và đời sống)</a:t>
                      </a:r>
                      <a:endParaRPr lang="vi-VN" sz="23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extLst>
                  <a:ext uri="{0D108BD9-81ED-4DB2-BD59-A6C34878D82A}">
                    <a16:rowId xmlns:a16="http://schemas.microsoft.com/office/drawing/2014/main" xmlns="" val="3491608262"/>
                  </a:ext>
                </a:extLst>
              </a:tr>
              <a:tr h="93011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5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3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Biết mở rộng liên hệ, so sánh nhàm làm rõ dấu dấn tác giả.</a:t>
                      </a:r>
                      <a:endParaRPr lang="vi-VN" sz="23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extLst>
                  <a:ext uri="{0D108BD9-81ED-4DB2-BD59-A6C34878D82A}">
                    <a16:rowId xmlns:a16="http://schemas.microsoft.com/office/drawing/2014/main" xmlns="" val="1408124469"/>
                  </a:ext>
                </a:extLst>
              </a:tr>
              <a:tr h="8369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25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3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Tổ chức nội dung bài viết linh hoạt, logic, giàu cảm xúc vè tác giả.</a:t>
                      </a:r>
                      <a:endParaRPr lang="vi-VN" sz="23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extLst>
                  <a:ext uri="{0D108BD9-81ED-4DB2-BD59-A6C34878D82A}">
                    <a16:rowId xmlns:a16="http://schemas.microsoft.com/office/drawing/2014/main" xmlns="" val="3939579962"/>
                  </a:ext>
                </a:extLst>
              </a:tr>
              <a:tr h="8369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vi-VN" sz="25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3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Sử dụng từ ngữ chính xác, viết đúng chính tả, diễn đạt chuẩn mực, linh hoạt, giàu hình ảnh và biểu cảm.</a:t>
                      </a:r>
                      <a:endParaRPr lang="vi-VN" sz="23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6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3" marR="38523" marT="0" marB="0"/>
                </a:tc>
                <a:extLst>
                  <a:ext uri="{0D108BD9-81ED-4DB2-BD59-A6C34878D82A}">
                    <a16:rowId xmlns:a16="http://schemas.microsoft.com/office/drawing/2014/main" xmlns="" val="1554325807"/>
                  </a:ext>
                </a:extLst>
              </a:tr>
            </a:tbl>
          </a:graphicData>
        </a:graphic>
      </p:graphicFrame>
      <p:pic>
        <p:nvPicPr>
          <p:cNvPr id="8" name="Google Shape;376;p12"/>
          <p:cNvPicPr preferRelativeResize="0"/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10846741" y="5402884"/>
            <a:ext cx="907022" cy="1455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4926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22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 rot="10596375">
            <a:off x="10886485" y="957981"/>
            <a:ext cx="678327" cy="67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22"/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0868274" y="5707266"/>
            <a:ext cx="675591" cy="76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22"/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229077" y="0"/>
            <a:ext cx="765857" cy="60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22"/>
          <p:cNvPicPr preferRelativeResize="0"/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9042526" y="5776376"/>
            <a:ext cx="666145" cy="68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2"/>
          <p:cNvPicPr preferRelativeResize="0"/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 rot="593445">
            <a:off x="11203548" y="2585639"/>
            <a:ext cx="693792" cy="11130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727045" y="2832186"/>
            <a:ext cx="10151842" cy="1692771"/>
          </a:xfrm>
          <a:prstGeom prst="rect">
            <a:avLst/>
          </a:prstGeom>
          <a:ln w="28575">
            <a:solidFill>
              <a:srgbClr val="CC6600"/>
            </a:solidFill>
            <a:prstDash val="dashDot"/>
          </a:ln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defRPr/>
            </a:pPr>
            <a:r>
              <a:rPr lang="en-US" sz="36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1.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Giới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thiệu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về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tác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giả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Lưu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Quang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Vũ</a:t>
            </a:r>
            <a:r>
              <a:rPr lang="en-US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.</a:t>
            </a:r>
          </a:p>
          <a:p>
            <a:pPr algn="just">
              <a:buClr>
                <a:srgbClr val="000000"/>
              </a:buClr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000000"/>
              </a:buClr>
              <a:defRPr/>
            </a:pP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5" name="Google Shape;531;p20"/>
          <p:cNvSpPr/>
          <p:nvPr/>
        </p:nvSpPr>
        <p:spPr>
          <a:xfrm rot="3274">
            <a:off x="749970" y="918263"/>
            <a:ext cx="601381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LUYỆN TẬP, 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VẬN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DỤNG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0816" y="4966560"/>
            <a:ext cx="9493134" cy="1569660"/>
          </a:xfrm>
          <a:prstGeom prst="rect">
            <a:avLst/>
          </a:prstGeom>
          <a:ln w="28575">
            <a:solidFill>
              <a:srgbClr val="CC6600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Sản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phẩm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(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Nộp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sau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2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tuần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Phiếu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đọc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sách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  <a:p>
            <a:pPr lvl="0" indent="457200" algn="just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viết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giới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thiệu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về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tác</a:t>
            </a:r>
            <a:r>
              <a:rPr kumimoji="0" lang="en-US" sz="320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20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rPr>
              <a:t>giả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10" name="Google Shape;298;p9"/>
          <p:cNvGrpSpPr/>
          <p:nvPr/>
        </p:nvGrpSpPr>
        <p:grpSpPr>
          <a:xfrm>
            <a:off x="914400" y="216131"/>
            <a:ext cx="5253644" cy="2294313"/>
            <a:chOff x="4074354" y="1010875"/>
            <a:chExt cx="4056942" cy="4484682"/>
          </a:xfrm>
        </p:grpSpPr>
        <p:pic>
          <p:nvPicPr>
            <p:cNvPr id="11" name="Google Shape;299;p9"/>
            <p:cNvPicPr preferRelativeResize="0"/>
            <p:nvPr/>
          </p:nvPicPr>
          <p:blipFill rotWithShape="1">
            <a:blip r:embed="rId8" cstate="print"/>
            <a:srcRect/>
            <a:stretch>
              <a:fillRect/>
            </a:stretch>
          </p:blipFill>
          <p:spPr>
            <a:xfrm rot="5400000" flipH="1">
              <a:off x="4331264" y="1963559"/>
              <a:ext cx="758256" cy="776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300;p9"/>
            <p:cNvPicPr preferRelativeResize="0"/>
            <p:nvPr/>
          </p:nvPicPr>
          <p:blipFill rotWithShape="1">
            <a:blip r:embed="rId9" cstate="print"/>
            <a:srcRect/>
            <a:stretch>
              <a:fillRect/>
            </a:stretch>
          </p:blipFill>
          <p:spPr>
            <a:xfrm>
              <a:off x="4074354" y="3419364"/>
              <a:ext cx="949347" cy="1299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301;p9"/>
            <p:cNvPicPr preferRelativeResize="0"/>
            <p:nvPr/>
          </p:nvPicPr>
          <p:blipFill rotWithShape="1">
            <a:blip r:embed="rId10" cstate="print"/>
            <a:srcRect/>
            <a:stretch>
              <a:fillRect/>
            </a:stretch>
          </p:blipFill>
          <p:spPr>
            <a:xfrm>
              <a:off x="4106891" y="2731049"/>
              <a:ext cx="632899" cy="649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302;p9"/>
            <p:cNvPicPr preferRelativeResize="0"/>
            <p:nvPr/>
          </p:nvPicPr>
          <p:blipFill rotWithShape="1">
            <a:blip r:embed="rId11" cstate="print"/>
            <a:srcRect/>
            <a:stretch>
              <a:fillRect/>
            </a:stretch>
          </p:blipFill>
          <p:spPr>
            <a:xfrm>
              <a:off x="7553717" y="3127713"/>
              <a:ext cx="529365" cy="542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303;p9"/>
            <p:cNvPicPr preferRelativeResize="0"/>
            <p:nvPr/>
          </p:nvPicPr>
          <p:blipFill rotWithShape="1">
            <a:blip r:embed="rId12" cstate="print"/>
            <a:srcRect/>
            <a:stretch>
              <a:fillRect/>
            </a:stretch>
          </p:blipFill>
          <p:spPr>
            <a:xfrm>
              <a:off x="5954258" y="4661154"/>
              <a:ext cx="1048683" cy="671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304;p9"/>
            <p:cNvPicPr preferRelativeResize="0"/>
            <p:nvPr/>
          </p:nvPicPr>
          <p:blipFill rotWithShape="1">
            <a:blip r:embed="rId13" cstate="print"/>
            <a:srcRect/>
            <a:stretch>
              <a:fillRect/>
            </a:stretch>
          </p:blipFill>
          <p:spPr>
            <a:xfrm>
              <a:off x="4968242" y="1650434"/>
              <a:ext cx="630631" cy="630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305;p9"/>
            <p:cNvPicPr preferRelativeResize="0"/>
            <p:nvPr/>
          </p:nvPicPr>
          <p:blipFill rotWithShape="1">
            <a:blip r:embed="rId14" cstate="print"/>
            <a:srcRect/>
            <a:stretch>
              <a:fillRect/>
            </a:stretch>
          </p:blipFill>
          <p:spPr>
            <a:xfrm>
              <a:off x="7338404" y="2414722"/>
              <a:ext cx="623199" cy="591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306;p9"/>
            <p:cNvPicPr preferRelativeResize="0"/>
            <p:nvPr/>
          </p:nvPicPr>
          <p:blipFill rotWithShape="1">
            <a:blip r:embed="rId15" cstate="print"/>
            <a:srcRect/>
            <a:stretch>
              <a:fillRect/>
            </a:stretch>
          </p:blipFill>
          <p:spPr>
            <a:xfrm rot="-795215">
              <a:off x="6572282" y="1428499"/>
              <a:ext cx="1012638" cy="1088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307;p9"/>
            <p:cNvPicPr preferRelativeResize="0"/>
            <p:nvPr/>
          </p:nvPicPr>
          <p:blipFill rotWithShape="1">
            <a:blip r:embed="rId16" cstate="print"/>
            <a:srcRect/>
            <a:stretch>
              <a:fillRect/>
            </a:stretch>
          </p:blipFill>
          <p:spPr>
            <a:xfrm rot="-3024312">
              <a:off x="5621335" y="1128579"/>
              <a:ext cx="772137" cy="991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308;p9"/>
            <p:cNvPicPr preferRelativeResize="0"/>
            <p:nvPr/>
          </p:nvPicPr>
          <p:blipFill rotWithShape="1">
            <a:blip r:embed="rId17" cstate="print"/>
            <a:srcRect/>
            <a:stretch>
              <a:fillRect/>
            </a:stretch>
          </p:blipFill>
          <p:spPr>
            <a:xfrm>
              <a:off x="4840698" y="4478006"/>
              <a:ext cx="1050374" cy="1017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309;p9"/>
            <p:cNvPicPr preferRelativeResize="0"/>
            <p:nvPr/>
          </p:nvPicPr>
          <p:blipFill rotWithShape="1">
            <a:blip r:embed="rId9" cstate="print"/>
            <a:srcRect/>
            <a:stretch>
              <a:fillRect/>
            </a:stretch>
          </p:blipFill>
          <p:spPr>
            <a:xfrm rot="1065221" flipH="1">
              <a:off x="7006422" y="3583675"/>
              <a:ext cx="949347" cy="12995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Google Shape;525;p20"/>
          <p:cNvPicPr preferRelativeResize="0"/>
          <p:nvPr/>
        </p:nvPicPr>
        <p:blipFill rotWithShape="1">
          <a:blip r:embed="rId18" cstate="print"/>
          <a:srcRect/>
          <a:stretch>
            <a:fillRect/>
          </a:stretch>
        </p:blipFill>
        <p:spPr>
          <a:xfrm flipH="1">
            <a:off x="0" y="3151609"/>
            <a:ext cx="1914967" cy="3706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7768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25"/>
          <p:cNvGrpSpPr/>
          <p:nvPr/>
        </p:nvGrpSpPr>
        <p:grpSpPr>
          <a:xfrm>
            <a:off x="-682699" y="-1152069"/>
            <a:ext cx="13811095" cy="8658313"/>
            <a:chOff x="-682699" y="-1152069"/>
            <a:chExt cx="13811095" cy="8658313"/>
          </a:xfrm>
        </p:grpSpPr>
        <p:pic>
          <p:nvPicPr>
            <p:cNvPr id="608" name="Google Shape;608;p25"/>
            <p:cNvPicPr preferRelativeResize="0"/>
            <p:nvPr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>
              <a:off x="-650061" y="1129553"/>
              <a:ext cx="1793434" cy="3940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9" name="Google Shape;609;p25"/>
            <p:cNvPicPr preferRelativeResize="0"/>
            <p:nvPr/>
          </p:nvPicPr>
          <p:blipFill rotWithShape="1">
            <a:blip r:embed="rId4" cstate="print"/>
            <a:srcRect r="-2435"/>
            <a:stretch>
              <a:fillRect/>
            </a:stretch>
          </p:blipFill>
          <p:spPr>
            <a:xfrm>
              <a:off x="11195140" y="1159781"/>
              <a:ext cx="1933256" cy="35252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0" name="Google Shape;610;p25"/>
            <p:cNvPicPr preferRelativeResize="0"/>
            <p:nvPr/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>
              <a:off x="1061846" y="-472975"/>
              <a:ext cx="3871517" cy="1484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1" name="Google Shape;611;p25"/>
            <p:cNvPicPr preferRelativeResize="0"/>
            <p:nvPr/>
          </p:nvPicPr>
          <p:blipFill rotWithShape="1">
            <a:blip r:embed="rId6" cstate="print"/>
            <a:srcRect/>
            <a:stretch>
              <a:fillRect/>
            </a:stretch>
          </p:blipFill>
          <p:spPr>
            <a:xfrm>
              <a:off x="-682699" y="4815937"/>
              <a:ext cx="3926922" cy="2584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2" name="Google Shape;612;p25"/>
            <p:cNvPicPr preferRelativeResize="0"/>
            <p:nvPr/>
          </p:nvPicPr>
          <p:blipFill rotWithShape="1">
            <a:blip r:embed="rId7" cstate="print"/>
            <a:srcRect/>
            <a:stretch>
              <a:fillRect/>
            </a:stretch>
          </p:blipFill>
          <p:spPr>
            <a:xfrm>
              <a:off x="9321962" y="4708901"/>
              <a:ext cx="3309507" cy="2213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Google Shape;613;p25"/>
            <p:cNvPicPr preferRelativeResize="0"/>
            <p:nvPr/>
          </p:nvPicPr>
          <p:blipFill rotWithShape="1">
            <a:blip r:embed="rId8" cstate="print"/>
            <a:srcRect/>
            <a:stretch>
              <a:fillRect/>
            </a:stretch>
          </p:blipFill>
          <p:spPr>
            <a:xfrm rot="10800000" flipH="1">
              <a:off x="5090368" y="5790144"/>
              <a:ext cx="4174718" cy="1609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4" name="Google Shape;614;p25"/>
            <p:cNvPicPr preferRelativeResize="0"/>
            <p:nvPr/>
          </p:nvPicPr>
          <p:blipFill rotWithShape="1">
            <a:blip r:embed="rId9" cstate="print"/>
            <a:srcRect/>
            <a:stretch>
              <a:fillRect/>
            </a:stretch>
          </p:blipFill>
          <p:spPr>
            <a:xfrm rot="5400000" flipH="1">
              <a:off x="7531868" y="-3607016"/>
              <a:ext cx="2558520" cy="7468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Google Shape;615;p25"/>
            <p:cNvPicPr preferRelativeResize="0"/>
            <p:nvPr/>
          </p:nvPicPr>
          <p:blipFill rotWithShape="1">
            <a:blip r:embed="rId10" cstate="print"/>
            <a:srcRect/>
            <a:stretch>
              <a:fillRect/>
            </a:stretch>
          </p:blipFill>
          <p:spPr>
            <a:xfrm rot="5400000" flipH="1">
              <a:off x="10565684" y="860572"/>
              <a:ext cx="822060" cy="8420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6" name="Google Shape;616;p25"/>
            <p:cNvPicPr preferRelativeResize="0"/>
            <p:nvPr/>
          </p:nvPicPr>
          <p:blipFill rotWithShape="1">
            <a:blip r:embed="rId11" cstate="print"/>
            <a:srcRect/>
            <a:stretch>
              <a:fillRect/>
            </a:stretch>
          </p:blipFill>
          <p:spPr>
            <a:xfrm rot="10800000" flipH="1">
              <a:off x="3025506" y="5978872"/>
              <a:ext cx="2041118" cy="1527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25"/>
            <p:cNvPicPr preferRelativeResize="0"/>
            <p:nvPr/>
          </p:nvPicPr>
          <p:blipFill rotWithShape="1">
            <a:blip r:embed="rId12" cstate="print"/>
            <a:srcRect t="-13049"/>
            <a:stretch>
              <a:fillRect/>
            </a:stretch>
          </p:blipFill>
          <p:spPr>
            <a:xfrm>
              <a:off x="-650061" y="-428247"/>
              <a:ext cx="2304280" cy="17922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8" name="Google Shape;618;p25"/>
          <p:cNvGrpSpPr/>
          <p:nvPr/>
        </p:nvGrpSpPr>
        <p:grpSpPr>
          <a:xfrm>
            <a:off x="5428533" y="4443827"/>
            <a:ext cx="1347506" cy="45719"/>
            <a:chOff x="4330812" y="4709301"/>
            <a:chExt cx="1608260" cy="54566"/>
          </a:xfrm>
        </p:grpSpPr>
        <p:sp>
          <p:nvSpPr>
            <p:cNvPr id="619" name="Google Shape;619;p25"/>
            <p:cNvSpPr/>
            <p:nvPr/>
          </p:nvSpPr>
          <p:spPr>
            <a:xfrm>
              <a:off x="4330812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620" name="Google Shape;620;p25"/>
            <p:cNvSpPr/>
            <p:nvPr/>
          </p:nvSpPr>
          <p:spPr>
            <a:xfrm>
              <a:off x="4565501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4772907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622" name="Google Shape;622;p25"/>
            <p:cNvSpPr/>
            <p:nvPr/>
          </p:nvSpPr>
          <p:spPr>
            <a:xfrm>
              <a:off x="5000292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623" name="Google Shape;623;p25"/>
            <p:cNvSpPr/>
            <p:nvPr/>
          </p:nvSpPr>
          <p:spPr>
            <a:xfrm>
              <a:off x="5234981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624" name="Google Shape;624;p25"/>
            <p:cNvSpPr/>
            <p:nvPr/>
          </p:nvSpPr>
          <p:spPr>
            <a:xfrm>
              <a:off x="5442387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625" name="Google Shape;625;p25"/>
            <p:cNvSpPr/>
            <p:nvPr/>
          </p:nvSpPr>
          <p:spPr>
            <a:xfrm>
              <a:off x="5677100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626" name="Google Shape;626;p25"/>
            <p:cNvSpPr/>
            <p:nvPr/>
          </p:nvSpPr>
          <p:spPr>
            <a:xfrm>
              <a:off x="5884506" y="4709301"/>
              <a:ext cx="54566" cy="54566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pic>
        <p:nvPicPr>
          <p:cNvPr id="627" name="Google Shape;627;p25"/>
          <p:cNvPicPr preferRelativeResize="0"/>
          <p:nvPr/>
        </p:nvPicPr>
        <p:blipFill rotWithShape="1">
          <a:blip r:embed="rId13" cstate="print"/>
          <a:srcRect/>
          <a:stretch>
            <a:fillRect/>
          </a:stretch>
        </p:blipFill>
        <p:spPr>
          <a:xfrm>
            <a:off x="5534347" y="2232258"/>
            <a:ext cx="1107322" cy="1072719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25"/>
          <p:cNvSpPr/>
          <p:nvPr/>
        </p:nvSpPr>
        <p:spPr>
          <a:xfrm>
            <a:off x="4046065" y="3101010"/>
            <a:ext cx="398218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CN" sz="8800" b="0" i="0" u="none" strike="noStrike" kern="0" cap="none" spc="0" normalizeH="0" baseline="0" noProof="0">
                <a:ln>
                  <a:noFill/>
                </a:ln>
                <a:solidFill>
                  <a:srgbClr val="69050A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rPr>
              <a:t>Thanks</a:t>
            </a:r>
          </a:p>
        </p:txBody>
      </p:sp>
      <p:sp>
        <p:nvSpPr>
          <p:cNvPr id="24" name="Google Shape;478;p18"/>
          <p:cNvSpPr/>
          <p:nvPr/>
        </p:nvSpPr>
        <p:spPr>
          <a:xfrm rot="2700000">
            <a:off x="1336812" y="860557"/>
            <a:ext cx="2717128" cy="2649397"/>
          </a:xfrm>
          <a:prstGeom prst="rect">
            <a:avLst/>
          </a:prstGeom>
          <a:blipFill rotWithShape="1">
            <a:blip r:embed="rId14" cstate="print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5" name="Google Shape;480;p18"/>
          <p:cNvSpPr/>
          <p:nvPr/>
        </p:nvSpPr>
        <p:spPr>
          <a:xfrm rot="2700000">
            <a:off x="7441271" y="595553"/>
            <a:ext cx="2739141" cy="2546179"/>
          </a:xfrm>
          <a:prstGeom prst="rect">
            <a:avLst/>
          </a:prstGeom>
          <a:blipFill rotWithShape="1">
            <a:blip r:embed="rId15" cstate="print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6" name="Google Shape;479;p18"/>
          <p:cNvSpPr/>
          <p:nvPr/>
        </p:nvSpPr>
        <p:spPr>
          <a:xfrm rot="2700000">
            <a:off x="1984944" y="4060176"/>
            <a:ext cx="2787529" cy="2546179"/>
          </a:xfrm>
          <a:prstGeom prst="rect">
            <a:avLst/>
          </a:prstGeom>
          <a:blipFill rotWithShape="1">
            <a:blip r:embed="rId16" cstate="print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27" name="Google Shape;482;p18"/>
          <p:cNvSpPr/>
          <p:nvPr/>
        </p:nvSpPr>
        <p:spPr>
          <a:xfrm rot="2700000">
            <a:off x="8238831" y="3699160"/>
            <a:ext cx="2787529" cy="2546179"/>
          </a:xfrm>
          <a:prstGeom prst="rect">
            <a:avLst/>
          </a:prstGeom>
          <a:blipFill rotWithShape="1">
            <a:blip r:embed="rId17" cstate="print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32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3218074" y="289932"/>
            <a:ext cx="1132295" cy="111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3213072" y="1827934"/>
            <a:ext cx="1119832" cy="1129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3213073" y="3378909"/>
            <a:ext cx="1224524" cy="1194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2"/>
          <p:cNvGrpSpPr/>
          <p:nvPr/>
        </p:nvGrpSpPr>
        <p:grpSpPr>
          <a:xfrm>
            <a:off x="4812002" y="1506522"/>
            <a:ext cx="6424375" cy="2125215"/>
            <a:chOff x="4448694" y="2253848"/>
            <a:chExt cx="2502954" cy="1569800"/>
          </a:xfrm>
        </p:grpSpPr>
        <p:pic>
          <p:nvPicPr>
            <p:cNvPr id="139" name="Google Shape;139;p2"/>
            <p:cNvPicPr preferRelativeResize="0"/>
            <p:nvPr/>
          </p:nvPicPr>
          <p:blipFill rotWithShape="1">
            <a:blip r:embed="rId6" cstate="print"/>
            <a:srcRect/>
            <a:stretch>
              <a:fillRect/>
            </a:stretch>
          </p:blipFill>
          <p:spPr>
            <a:xfrm rot="10800000">
              <a:off x="4461796" y="2253848"/>
              <a:ext cx="2489852" cy="156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2"/>
            <p:cNvSpPr/>
            <p:nvPr/>
          </p:nvSpPr>
          <p:spPr>
            <a:xfrm rot="3274">
              <a:off x="4448694" y="2493052"/>
              <a:ext cx="1983696" cy="977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Cách</a:t>
              </a: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viết</a:t>
              </a:r>
              <a:r>
                <a:rPr kumimoji="0" lang="en-US" sz="40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bài</a:t>
              </a:r>
              <a:r>
                <a:rPr kumimoji="0" lang="en-US" sz="40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về</a:t>
              </a:r>
              <a:r>
                <a:rPr kumimoji="0" lang="en-US" sz="40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một</a:t>
              </a:r>
              <a:endPara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US" sz="40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tác</a:t>
              </a:r>
              <a:r>
                <a:rPr kumimoji="0" lang="en-US" sz="40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giả</a:t>
              </a:r>
              <a:r>
                <a:rPr kumimoji="0" lang="en-US" sz="40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văn</a:t>
              </a:r>
              <a:r>
                <a:rPr kumimoji="0" lang="en-US" sz="40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học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4963042" y="3022973"/>
            <a:ext cx="6404455" cy="2257255"/>
            <a:chOff x="4842621" y="4306527"/>
            <a:chExt cx="2510155" cy="938774"/>
          </a:xfrm>
        </p:grpSpPr>
        <p:pic>
          <p:nvPicPr>
            <p:cNvPr id="142" name="Google Shape;142;p2"/>
            <p:cNvPicPr preferRelativeResize="0"/>
            <p:nvPr/>
          </p:nvPicPr>
          <p:blipFill rotWithShape="1">
            <a:blip r:embed="rId6" cstate="print"/>
            <a:srcRect/>
            <a:stretch>
              <a:fillRect/>
            </a:stretch>
          </p:blipFill>
          <p:spPr>
            <a:xfrm rot="10800000">
              <a:off x="4842621" y="4306527"/>
              <a:ext cx="2510155" cy="9387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"/>
            <p:cNvSpPr/>
            <p:nvPr/>
          </p:nvSpPr>
          <p:spPr>
            <a:xfrm rot="3274">
              <a:off x="4875326" y="4540823"/>
              <a:ext cx="2426059" cy="3199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Thực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hành</a:t>
              </a:r>
              <a:r>
                <a:rPr kumimoji="0" 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viết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144" name="Google Shape;144;p2"/>
          <p:cNvGrpSpPr/>
          <p:nvPr/>
        </p:nvGrpSpPr>
        <p:grpSpPr>
          <a:xfrm>
            <a:off x="4763978" y="-1"/>
            <a:ext cx="6147196" cy="2014847"/>
            <a:chOff x="4764668" y="715637"/>
            <a:chExt cx="3217870" cy="1221153"/>
          </a:xfrm>
        </p:grpSpPr>
        <p:pic>
          <p:nvPicPr>
            <p:cNvPr id="145" name="Google Shape;145;p2"/>
            <p:cNvPicPr preferRelativeResize="0"/>
            <p:nvPr/>
          </p:nvPicPr>
          <p:blipFill rotWithShape="1">
            <a:blip r:embed="rId6" cstate="print"/>
            <a:srcRect/>
            <a:stretch>
              <a:fillRect/>
            </a:stretch>
          </p:blipFill>
          <p:spPr>
            <a:xfrm rot="10800000">
              <a:off x="4810029" y="715637"/>
              <a:ext cx="3172509" cy="12211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2"/>
            <p:cNvSpPr/>
            <p:nvPr/>
          </p:nvSpPr>
          <p:spPr>
            <a:xfrm rot="3274">
              <a:off x="4764668" y="1132478"/>
              <a:ext cx="3086663" cy="573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Xác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định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mục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đích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viết</a:t>
              </a:r>
              <a:endParaRPr kumimoji="0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147" name="Google Shape;147;p2"/>
          <p:cNvPicPr preferRelativeResize="0"/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10392846" y="-542547"/>
            <a:ext cx="2150887" cy="20490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2"/>
          <p:cNvGrpSpPr/>
          <p:nvPr/>
        </p:nvGrpSpPr>
        <p:grpSpPr>
          <a:xfrm>
            <a:off x="1487984" y="1007422"/>
            <a:ext cx="1057446" cy="4797632"/>
            <a:chOff x="1487984" y="1015391"/>
            <a:chExt cx="1057446" cy="3927656"/>
          </a:xfrm>
        </p:grpSpPr>
        <p:sp>
          <p:nvSpPr>
            <p:cNvPr id="149" name="Google Shape;149;p2"/>
            <p:cNvSpPr/>
            <p:nvPr/>
          </p:nvSpPr>
          <p:spPr>
            <a:xfrm>
              <a:off x="1596308" y="1015391"/>
              <a:ext cx="792228" cy="3460894"/>
            </a:xfrm>
            <a:custGeom>
              <a:avLst/>
              <a:gdLst/>
              <a:ahLst/>
              <a:cxnLst/>
              <a:rect l="l" t="t" r="r" b="b"/>
              <a:pathLst>
                <a:path w="21600" h="24304" extrusionOk="0">
                  <a:moveTo>
                    <a:pt x="3286" y="1601"/>
                  </a:moveTo>
                  <a:cubicBezTo>
                    <a:pt x="7086" y="-639"/>
                    <a:pt x="15262" y="-378"/>
                    <a:pt x="18125" y="1458"/>
                  </a:cubicBezTo>
                  <a:cubicBezTo>
                    <a:pt x="19855" y="2819"/>
                    <a:pt x="21632" y="8658"/>
                    <a:pt x="21600" y="12258"/>
                  </a:cubicBezTo>
                  <a:cubicBezTo>
                    <a:pt x="21569" y="15858"/>
                    <a:pt x="21747" y="21052"/>
                    <a:pt x="17936" y="23058"/>
                  </a:cubicBezTo>
                  <a:cubicBezTo>
                    <a:pt x="13624" y="24797"/>
                    <a:pt x="7566" y="24642"/>
                    <a:pt x="3475" y="23058"/>
                  </a:cubicBezTo>
                  <a:cubicBezTo>
                    <a:pt x="42" y="20766"/>
                    <a:pt x="32" y="15834"/>
                    <a:pt x="0" y="12258"/>
                  </a:cubicBezTo>
                  <a:cubicBezTo>
                    <a:pt x="-32" y="8682"/>
                    <a:pt x="1367" y="2962"/>
                    <a:pt x="3286" y="1601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 rot="5403274">
              <a:off x="356019" y="2409822"/>
              <a:ext cx="354786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Tiến</a:t>
              </a:r>
              <a:r>
                <a:rPr kumimoji="0" lang="en-US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Microsoft YaHei" panose="020B0503020204020204" charset="-122"/>
                </a:rPr>
                <a:t>trình</a:t>
              </a:r>
              <a:endParaRPr kumimoji="0" sz="48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endParaRPr>
            </a:p>
          </p:txBody>
        </p:sp>
        <p:pic>
          <p:nvPicPr>
            <p:cNvPr id="151" name="Google Shape;151;p2"/>
            <p:cNvPicPr preferRelativeResize="0"/>
            <p:nvPr/>
          </p:nvPicPr>
          <p:blipFill rotWithShape="1">
            <a:blip r:embed="rId8" cstate="print"/>
            <a:srcRect/>
            <a:stretch>
              <a:fillRect/>
            </a:stretch>
          </p:blipFill>
          <p:spPr>
            <a:xfrm>
              <a:off x="1487984" y="4021726"/>
              <a:ext cx="813833" cy="9213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Cloud 1"/>
          <p:cNvSpPr/>
          <p:nvPr/>
        </p:nvSpPr>
        <p:spPr>
          <a:xfrm>
            <a:off x="3213072" y="5032583"/>
            <a:ext cx="1195427" cy="11241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B050"/>
              </a:solidFill>
            </a:endParaRPr>
          </a:p>
        </p:txBody>
      </p:sp>
      <p:grpSp>
        <p:nvGrpSpPr>
          <p:cNvPr id="20" name="Google Shape;141;p2"/>
          <p:cNvGrpSpPr/>
          <p:nvPr/>
        </p:nvGrpSpPr>
        <p:grpSpPr>
          <a:xfrm>
            <a:off x="4983582" y="4706325"/>
            <a:ext cx="6484707" cy="2197459"/>
            <a:chOff x="4774018" y="4613294"/>
            <a:chExt cx="2517866" cy="822562"/>
          </a:xfrm>
        </p:grpSpPr>
        <p:pic>
          <p:nvPicPr>
            <p:cNvPr id="21" name="Google Shape;142;p2"/>
            <p:cNvPicPr preferRelativeResize="0"/>
            <p:nvPr/>
          </p:nvPicPr>
          <p:blipFill rotWithShape="1">
            <a:blip r:embed="rId6" cstate="print"/>
            <a:srcRect/>
            <a:stretch>
              <a:fillRect/>
            </a:stretch>
          </p:blipFill>
          <p:spPr>
            <a:xfrm rot="10800000">
              <a:off x="4774018" y="4613294"/>
              <a:ext cx="2510155" cy="822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143;p2"/>
            <p:cNvSpPr/>
            <p:nvPr/>
          </p:nvSpPr>
          <p:spPr>
            <a:xfrm rot="3274">
              <a:off x="4865825" y="4736534"/>
              <a:ext cx="2426059" cy="535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Báo</a:t>
              </a:r>
              <a:r>
                <a:rPr kumimoji="0" lang="en-US" sz="4400" b="1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4400" b="1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cáo</a:t>
              </a: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3435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3"/>
          <p:cNvGrpSpPr/>
          <p:nvPr/>
        </p:nvGrpSpPr>
        <p:grpSpPr>
          <a:xfrm>
            <a:off x="1714500" y="254704"/>
            <a:ext cx="8972550" cy="5250746"/>
            <a:chOff x="4074354" y="1010875"/>
            <a:chExt cx="4056942" cy="4484682"/>
          </a:xfrm>
        </p:grpSpPr>
        <p:pic>
          <p:nvPicPr>
            <p:cNvPr id="157" name="Google Shape;157;p3"/>
            <p:cNvPicPr preferRelativeResize="0"/>
            <p:nvPr/>
          </p:nvPicPr>
          <p:blipFill rotWithShape="1">
            <a:blip r:embed="rId3" cstate="print"/>
            <a:srcRect/>
            <a:stretch>
              <a:fillRect/>
            </a:stretch>
          </p:blipFill>
          <p:spPr>
            <a:xfrm rot="5400000" flipH="1">
              <a:off x="4331264" y="1963559"/>
              <a:ext cx="758256" cy="776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3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4074354" y="3419364"/>
              <a:ext cx="949347" cy="1299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5" cstate="print"/>
            <a:srcRect/>
            <a:stretch>
              <a:fillRect/>
            </a:stretch>
          </p:blipFill>
          <p:spPr>
            <a:xfrm>
              <a:off x="4106891" y="2731049"/>
              <a:ext cx="632899" cy="649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3"/>
            <p:cNvPicPr preferRelativeResize="0"/>
            <p:nvPr/>
          </p:nvPicPr>
          <p:blipFill rotWithShape="1">
            <a:blip r:embed="rId6" cstate="print"/>
            <a:srcRect/>
            <a:stretch>
              <a:fillRect/>
            </a:stretch>
          </p:blipFill>
          <p:spPr>
            <a:xfrm>
              <a:off x="7553717" y="3127713"/>
              <a:ext cx="529365" cy="5424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3"/>
            <p:cNvPicPr preferRelativeResize="0"/>
            <p:nvPr/>
          </p:nvPicPr>
          <p:blipFill rotWithShape="1">
            <a:blip r:embed="rId7" cstate="print"/>
            <a:srcRect/>
            <a:stretch>
              <a:fillRect/>
            </a:stretch>
          </p:blipFill>
          <p:spPr>
            <a:xfrm>
              <a:off x="5954258" y="4661154"/>
              <a:ext cx="1048683" cy="671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3"/>
            <p:cNvPicPr preferRelativeResize="0"/>
            <p:nvPr/>
          </p:nvPicPr>
          <p:blipFill rotWithShape="1">
            <a:blip r:embed="rId8" cstate="print"/>
            <a:srcRect/>
            <a:stretch>
              <a:fillRect/>
            </a:stretch>
          </p:blipFill>
          <p:spPr>
            <a:xfrm>
              <a:off x="4968242" y="1650434"/>
              <a:ext cx="630631" cy="630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3"/>
            <p:cNvPicPr preferRelativeResize="0"/>
            <p:nvPr/>
          </p:nvPicPr>
          <p:blipFill rotWithShape="1">
            <a:blip r:embed="rId9" cstate="print"/>
            <a:srcRect/>
            <a:stretch>
              <a:fillRect/>
            </a:stretch>
          </p:blipFill>
          <p:spPr>
            <a:xfrm>
              <a:off x="7338404" y="2414722"/>
              <a:ext cx="623199" cy="5917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3"/>
            <p:cNvPicPr preferRelativeResize="0"/>
            <p:nvPr/>
          </p:nvPicPr>
          <p:blipFill rotWithShape="1">
            <a:blip r:embed="rId10" cstate="print"/>
            <a:srcRect/>
            <a:stretch>
              <a:fillRect/>
            </a:stretch>
          </p:blipFill>
          <p:spPr>
            <a:xfrm rot="-795215">
              <a:off x="6572282" y="1428499"/>
              <a:ext cx="1012638" cy="1088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3"/>
            <p:cNvPicPr preferRelativeResize="0"/>
            <p:nvPr/>
          </p:nvPicPr>
          <p:blipFill rotWithShape="1">
            <a:blip r:embed="rId11" cstate="print"/>
            <a:srcRect/>
            <a:stretch>
              <a:fillRect/>
            </a:stretch>
          </p:blipFill>
          <p:spPr>
            <a:xfrm rot="-3024312">
              <a:off x="5621335" y="1128579"/>
              <a:ext cx="772137" cy="9915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3"/>
            <p:cNvPicPr preferRelativeResize="0"/>
            <p:nvPr/>
          </p:nvPicPr>
          <p:blipFill rotWithShape="1">
            <a:blip r:embed="rId12" cstate="print"/>
            <a:srcRect/>
            <a:stretch>
              <a:fillRect/>
            </a:stretch>
          </p:blipFill>
          <p:spPr>
            <a:xfrm>
              <a:off x="4840698" y="4478006"/>
              <a:ext cx="1050374" cy="1017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3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 rot="1065221" flipH="1">
              <a:off x="7006422" y="3583675"/>
              <a:ext cx="949347" cy="12995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8" name="Google Shape;168;p3"/>
          <p:cNvPicPr preferRelativeResize="0"/>
          <p:nvPr/>
        </p:nvPicPr>
        <p:blipFill rotWithShape="1">
          <a:blip r:embed="rId13" cstate="print"/>
          <a:srcRect/>
          <a:stretch>
            <a:fillRect/>
          </a:stretch>
        </p:blipFill>
        <p:spPr>
          <a:xfrm>
            <a:off x="10277033" y="3151610"/>
            <a:ext cx="1914967" cy="370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"/>
          <p:cNvPicPr preferRelativeResize="0"/>
          <p:nvPr/>
        </p:nvPicPr>
        <p:blipFill rotWithShape="1">
          <a:blip r:embed="rId13" cstate="print"/>
          <a:srcRect/>
          <a:stretch>
            <a:fillRect/>
          </a:stretch>
        </p:blipFill>
        <p:spPr>
          <a:xfrm flipH="1">
            <a:off x="0" y="3151609"/>
            <a:ext cx="1914967" cy="3706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3"/>
          <p:cNvGrpSpPr/>
          <p:nvPr/>
        </p:nvGrpSpPr>
        <p:grpSpPr>
          <a:xfrm>
            <a:off x="2322489" y="1767380"/>
            <a:ext cx="7076785" cy="2181300"/>
            <a:chOff x="5018158" y="1690153"/>
            <a:chExt cx="2181300" cy="2181300"/>
          </a:xfrm>
        </p:grpSpPr>
        <p:sp>
          <p:nvSpPr>
            <p:cNvPr id="173" name="Google Shape;173;p3"/>
            <p:cNvSpPr/>
            <p:nvPr/>
          </p:nvSpPr>
          <p:spPr>
            <a:xfrm>
              <a:off x="5018158" y="1690153"/>
              <a:ext cx="2181300" cy="2181300"/>
            </a:xfrm>
            <a:prstGeom prst="ellipse">
              <a:avLst/>
            </a:prstGeom>
            <a:noFill/>
            <a:ln w="76200" cap="flat" cmpd="sng">
              <a:solidFill>
                <a:srgbClr val="FFCC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5145827" y="1817822"/>
              <a:ext cx="1926000" cy="1926000"/>
            </a:xfrm>
            <a:prstGeom prst="ellipse">
              <a:avLst/>
            </a:prstGeom>
            <a:solidFill>
              <a:srgbClr val="FFCCCC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Microsoft YaHei" panose="020B0503020204020204" charset="-122"/>
              </a:endParaRPr>
            </a:p>
          </p:txBody>
        </p:sp>
      </p:grpSp>
      <p:pic>
        <p:nvPicPr>
          <p:cNvPr id="176" name="Google Shape;176;p3"/>
          <p:cNvPicPr preferRelativeResize="0"/>
          <p:nvPr/>
        </p:nvPicPr>
        <p:blipFill rotWithShape="1">
          <a:blip r:embed="rId14" cstate="print"/>
          <a:srcRect/>
          <a:stretch>
            <a:fillRect/>
          </a:stretch>
        </p:blipFill>
        <p:spPr>
          <a:xfrm>
            <a:off x="5697192" y="3220116"/>
            <a:ext cx="819918" cy="4685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46;p2"/>
          <p:cNvSpPr/>
          <p:nvPr/>
        </p:nvSpPr>
        <p:spPr>
          <a:xfrm rot="3274">
            <a:off x="3124623" y="2063268"/>
            <a:ext cx="5970255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I/ </a:t>
            </a:r>
            <a:r>
              <a:rPr lang="en-US" sz="4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Xác</a:t>
            </a:r>
            <a:r>
              <a:rPr lang="en-US" sz="4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định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mục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endParaRPr lang="en-US" sz="4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algn="ctr">
              <a:buClr>
                <a:srgbClr val="000000"/>
              </a:buClr>
            </a:pPr>
            <a:r>
              <a:rPr lang="en-US" sz="4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đích</a:t>
            </a:r>
            <a:r>
              <a:rPr lang="en-US" sz="4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viết</a:t>
            </a:r>
            <a:endParaRPr lang="en-US" sz="4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08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/>
          <p:nvPr/>
        </p:nvSpPr>
        <p:spPr>
          <a:xfrm rot="3274">
            <a:off x="4715840" y="921357"/>
            <a:ext cx="7269552" cy="101562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cần</a:t>
            </a:r>
            <a:r>
              <a:rPr lang="en-US" sz="3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những</a:t>
            </a:r>
            <a:r>
              <a:rPr lang="en-US" sz="3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yêu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cầu</a:t>
            </a: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nào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?</a:t>
            </a:r>
          </a:p>
        </p:txBody>
      </p:sp>
      <p:pic>
        <p:nvPicPr>
          <p:cNvPr id="188" name="Google Shape;188;p4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 rot="20061630">
            <a:off x="4254538" y="2443460"/>
            <a:ext cx="1011313" cy="1016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4"/>
          <p:cNvPicPr preferRelativeResize="0"/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4000381" y="5037858"/>
            <a:ext cx="1129180" cy="1129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"/>
          <p:cNvPicPr preferRelativeResize="0"/>
          <p:nvPr/>
        </p:nvPicPr>
        <p:blipFill rotWithShape="1">
          <a:blip r:embed="rId5" cstate="print"/>
          <a:srcRect/>
          <a:stretch>
            <a:fillRect/>
          </a:stretch>
        </p:blipFill>
        <p:spPr>
          <a:xfrm>
            <a:off x="0" y="643911"/>
            <a:ext cx="873111" cy="877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99+ câu hỏi kích thích tư duy suy nghĩ - camhung.net - Camhung.n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84" y="4874736"/>
            <a:ext cx="2578691" cy="168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" y="57875"/>
            <a:ext cx="8095784" cy="971179"/>
            <a:chOff x="1" y="57875"/>
            <a:chExt cx="9533466" cy="971179"/>
          </a:xfrm>
        </p:grpSpPr>
        <p:pic>
          <p:nvPicPr>
            <p:cNvPr id="183" name="Google Shape;183;p4"/>
            <p:cNvPicPr preferRelativeResize="0"/>
            <p:nvPr/>
          </p:nvPicPr>
          <p:blipFill rotWithShape="1">
            <a:blip r:embed="rId7" cstate="print"/>
            <a:srcRect/>
            <a:stretch>
              <a:fillRect/>
            </a:stretch>
          </p:blipFill>
          <p:spPr>
            <a:xfrm>
              <a:off x="1" y="57875"/>
              <a:ext cx="9533466" cy="971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293990" y="244003"/>
              <a:ext cx="730188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buClr>
                  <a:srgbClr val="000000"/>
                </a:buClr>
                <a:defRPr/>
              </a:pP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Hoạt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động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 1: </a:t>
              </a:r>
              <a:r>
                <a:rPr lang="en-US" sz="3000" b="1" dirty="0" err="1">
                  <a:latin typeface="Times New Roman" panose="02020603050405020304" pitchFamily="18" charset="0"/>
                  <a:ea typeface="Arial" panose="020B0604020202020204" pitchFamily="34" charset="0"/>
                </a:rPr>
                <a:t>Xác</a:t>
              </a:r>
              <a:r>
                <a:rPr lang="en-US" sz="3000" b="1" dirty="0"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Arial" panose="020B0604020202020204" pitchFamily="34" charset="0"/>
                </a:rPr>
                <a:t>định</a:t>
              </a:r>
              <a:r>
                <a:rPr lang="en-US" sz="3000" b="1" dirty="0"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Arial" panose="020B0604020202020204" pitchFamily="34" charset="0"/>
                </a:rPr>
                <a:t>mục</a:t>
              </a:r>
              <a:r>
                <a:rPr lang="en-US" sz="3000" b="1" dirty="0"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Arial" panose="020B0604020202020204" pitchFamily="34" charset="0"/>
                </a:rPr>
                <a:t>đích</a:t>
              </a:r>
              <a:r>
                <a:rPr lang="en-US" sz="3000" b="1" dirty="0">
                  <a:latin typeface="Times New Roman" panose="02020603050405020304" pitchFamily="18" charset="0"/>
                  <a:ea typeface="Arial" panose="020B0604020202020204" pitchFamily="34" charset="0"/>
                </a:rPr>
                <a:t> </a:t>
              </a:r>
              <a:r>
                <a:rPr lang="en-US" sz="3000" b="1" dirty="0" err="1" smtClean="0">
                  <a:latin typeface="Times New Roman" panose="02020603050405020304" pitchFamily="18" charset="0"/>
                  <a:ea typeface="Arial" panose="020B0604020202020204" pitchFamily="34" charset="0"/>
                </a:rPr>
                <a:t>viết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129561" y="2137854"/>
            <a:ext cx="6472548" cy="1938992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9561" y="4586787"/>
            <a:ext cx="6472548" cy="1938992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lvl="0" indent="381635" algn="just">
              <a:buClr>
                <a:srgbClr val="000000"/>
              </a:buClr>
              <a:defRPr/>
            </a:pPr>
            <a:r>
              <a:rPr lang="en-US" sz="3000" dirty="0"/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6544" y="1132043"/>
            <a:ext cx="3387780" cy="33839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25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cặp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500" dirty="0" smtClean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XYZ -212</a:t>
            </a:r>
            <a:endParaRPr lang="vi-VN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X-2 HS) (Y – 1 HS 1 ý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(Z – 2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vở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soạn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718662">
            <a:off x="0" y="798000"/>
            <a:ext cx="999402" cy="8585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</p:pic>
    </p:spTree>
    <p:extLst>
      <p:ext uri="{BB962C8B-B14F-4D97-AF65-F5344CB8AC3E}">
        <p14:creationId xmlns:p14="http://schemas.microsoft.com/office/powerpoint/2010/main" xmlns="" val="163952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8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-14990"/>
            <a:ext cx="12186090" cy="6872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-2" y="-71605"/>
            <a:ext cx="11811002" cy="1455239"/>
            <a:chOff x="-1" y="-28536"/>
            <a:chExt cx="11036669" cy="971179"/>
          </a:xfrm>
        </p:grpSpPr>
        <p:pic>
          <p:nvPicPr>
            <p:cNvPr id="24" name="Google Shape;183;p4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-1" y="-28536"/>
              <a:ext cx="11036669" cy="971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340834" y="252329"/>
              <a:ext cx="10392868" cy="67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Clr>
                  <a:srgbClr val="000000"/>
                </a:buClr>
                <a:defRPr/>
              </a:pP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Hoạt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động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 2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: </a:t>
              </a:r>
              <a:r>
                <a:rPr lang="en-US" sz="3000" b="1" dirty="0" err="1">
                  <a:latin typeface="Time"/>
                </a:rPr>
                <a:t>Một</a:t>
              </a:r>
              <a:r>
                <a:rPr lang="en-US" sz="3000" b="1" dirty="0">
                  <a:latin typeface="Time"/>
                </a:rPr>
                <a:t> </a:t>
              </a:r>
              <a:r>
                <a:rPr lang="en-US" sz="3000" b="1" dirty="0" err="1">
                  <a:latin typeface="Time"/>
                </a:rPr>
                <a:t>số</a:t>
              </a:r>
              <a:r>
                <a:rPr lang="en-US" sz="3000" b="1" dirty="0">
                  <a:latin typeface="Time"/>
                </a:rPr>
                <a:t> </a:t>
              </a:r>
              <a:r>
                <a:rPr lang="en-US" sz="3000" b="1" dirty="0" err="1">
                  <a:latin typeface="Time"/>
                </a:rPr>
                <a:t>hướng</a:t>
              </a:r>
              <a:r>
                <a:rPr lang="en-US" sz="3000" b="1" dirty="0">
                  <a:latin typeface="Time"/>
                </a:rPr>
                <a:t> </a:t>
              </a:r>
              <a:r>
                <a:rPr lang="en-US" sz="3000" b="1" dirty="0" err="1">
                  <a:latin typeface="Time"/>
                </a:rPr>
                <a:t>viết</a:t>
              </a:r>
              <a:r>
                <a:rPr lang="en-US" sz="3000" b="1" dirty="0">
                  <a:latin typeface="Time"/>
                </a:rPr>
                <a:t> </a:t>
              </a:r>
              <a:r>
                <a:rPr lang="en-US" sz="3000" b="1" dirty="0" err="1">
                  <a:latin typeface="Time"/>
                </a:rPr>
                <a:t>bài</a:t>
              </a:r>
              <a:r>
                <a:rPr lang="en-US" sz="3000" b="1" dirty="0">
                  <a:latin typeface="Time"/>
                </a:rPr>
                <a:t> </a:t>
              </a:r>
              <a:r>
                <a:rPr lang="en-US" sz="3000" b="1" dirty="0" err="1">
                  <a:latin typeface="Time"/>
                </a:rPr>
                <a:t>về</a:t>
              </a:r>
              <a:r>
                <a:rPr lang="en-US" sz="3000" b="1" dirty="0">
                  <a:latin typeface="Time"/>
                </a:rPr>
                <a:t> </a:t>
              </a:r>
              <a:r>
                <a:rPr lang="en-US" sz="3000" b="1" dirty="0" err="1">
                  <a:latin typeface="Time"/>
                </a:rPr>
                <a:t>một</a:t>
              </a:r>
              <a:r>
                <a:rPr lang="en-US" sz="3000" b="1" dirty="0">
                  <a:latin typeface="Time"/>
                </a:rPr>
                <a:t> </a:t>
              </a:r>
              <a:r>
                <a:rPr lang="en-US" sz="3000" b="1" dirty="0" err="1">
                  <a:latin typeface="Time"/>
                </a:rPr>
                <a:t>tác</a:t>
              </a:r>
              <a:r>
                <a:rPr lang="en-US" sz="3000" b="1" dirty="0">
                  <a:latin typeface="Time"/>
                </a:rPr>
                <a:t> </a:t>
              </a:r>
              <a:r>
                <a:rPr lang="en-US" sz="3000" b="1" dirty="0" err="1">
                  <a:latin typeface="Time"/>
                </a:rPr>
                <a:t>giả</a:t>
              </a:r>
              <a:r>
                <a:rPr lang="en-US" sz="3000" b="1" dirty="0">
                  <a:latin typeface="Time"/>
                </a:rPr>
                <a:t> </a:t>
              </a:r>
              <a:r>
                <a:rPr lang="en-US" sz="3000" b="1" dirty="0" err="1">
                  <a:latin typeface="Time"/>
                </a:rPr>
                <a:t>văn</a:t>
              </a:r>
              <a:r>
                <a:rPr lang="en-US" sz="3000" b="1" dirty="0">
                  <a:latin typeface="Time"/>
                </a:rPr>
                <a:t> </a:t>
              </a:r>
              <a:r>
                <a:rPr lang="en-US" sz="3000" b="1" dirty="0" err="1">
                  <a:latin typeface="Time"/>
                </a:rPr>
                <a:t>học</a:t>
              </a:r>
              <a:r>
                <a:rPr lang="en-US" sz="3000" b="1" dirty="0">
                  <a:latin typeface="Time"/>
                </a:rPr>
                <a:t>.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" name="Flowchart: Alternate Process 7"/>
          <p:cNvSpPr/>
          <p:nvPr/>
        </p:nvSpPr>
        <p:spPr>
          <a:xfrm>
            <a:off x="956393" y="1126215"/>
            <a:ext cx="10639025" cy="4917746"/>
          </a:xfrm>
          <a:prstGeom prst="flowChartAlternateProcess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5920" y="1255349"/>
            <a:ext cx="9298745" cy="42473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000" dirty="0" smtClean="0">
                <a:latin typeface="Time"/>
                <a:cs typeface="Times New Roman" panose="02020603050405020304" pitchFamily="18" charset="0"/>
              </a:rPr>
              <a:t>: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1 -2-3)</a:t>
            </a:r>
            <a:endParaRPr lang="vi-VN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1 -2-3)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1 -2-3)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95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8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-14990"/>
            <a:ext cx="12186090" cy="6872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-2" y="-71605"/>
            <a:ext cx="11811002" cy="1455239"/>
            <a:chOff x="-1" y="-28536"/>
            <a:chExt cx="11036669" cy="971179"/>
          </a:xfrm>
        </p:grpSpPr>
        <p:pic>
          <p:nvPicPr>
            <p:cNvPr id="24" name="Google Shape;183;p4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-1" y="-28536"/>
              <a:ext cx="11036669" cy="971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340834" y="252329"/>
              <a:ext cx="10392868" cy="67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Clr>
                  <a:srgbClr val="000000"/>
                </a:buClr>
                <a:defRPr/>
              </a:pP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Hoạt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động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 2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: </a:t>
              </a:r>
              <a:r>
                <a:rPr lang="en-US" sz="3000" b="1" dirty="0" err="1">
                  <a:latin typeface="Time"/>
                </a:rPr>
                <a:t>Một</a:t>
              </a:r>
              <a:r>
                <a:rPr lang="en-US" sz="3000" b="1" dirty="0">
                  <a:latin typeface="Time"/>
                </a:rPr>
                <a:t> </a:t>
              </a:r>
              <a:r>
                <a:rPr lang="en-US" sz="3000" b="1" dirty="0" err="1">
                  <a:latin typeface="Time"/>
                </a:rPr>
                <a:t>số</a:t>
              </a:r>
              <a:r>
                <a:rPr lang="en-US" sz="3000" b="1" dirty="0">
                  <a:latin typeface="Time"/>
                </a:rPr>
                <a:t> </a:t>
              </a:r>
              <a:r>
                <a:rPr lang="en-US" sz="3000" b="1" dirty="0" err="1">
                  <a:latin typeface="Time"/>
                </a:rPr>
                <a:t>hướng</a:t>
              </a:r>
              <a:r>
                <a:rPr lang="en-US" sz="3000" b="1" dirty="0">
                  <a:latin typeface="Time"/>
                </a:rPr>
                <a:t> </a:t>
              </a:r>
              <a:r>
                <a:rPr lang="en-US" sz="3000" b="1" dirty="0" err="1">
                  <a:latin typeface="Time"/>
                </a:rPr>
                <a:t>viết</a:t>
              </a:r>
              <a:r>
                <a:rPr lang="en-US" sz="3000" b="1" dirty="0">
                  <a:latin typeface="Time"/>
                </a:rPr>
                <a:t> </a:t>
              </a:r>
              <a:r>
                <a:rPr lang="en-US" sz="3000" b="1" dirty="0" err="1">
                  <a:latin typeface="Time"/>
                </a:rPr>
                <a:t>bài</a:t>
              </a:r>
              <a:r>
                <a:rPr lang="en-US" sz="3000" b="1" dirty="0">
                  <a:latin typeface="Time"/>
                </a:rPr>
                <a:t> </a:t>
              </a:r>
              <a:r>
                <a:rPr lang="en-US" sz="3000" b="1" dirty="0" err="1">
                  <a:latin typeface="Time"/>
                </a:rPr>
                <a:t>về</a:t>
              </a:r>
              <a:r>
                <a:rPr lang="en-US" sz="3000" b="1" dirty="0">
                  <a:latin typeface="Time"/>
                </a:rPr>
                <a:t> </a:t>
              </a:r>
              <a:r>
                <a:rPr lang="en-US" sz="3000" b="1" dirty="0" err="1">
                  <a:latin typeface="Time"/>
                </a:rPr>
                <a:t>một</a:t>
              </a:r>
              <a:r>
                <a:rPr lang="en-US" sz="3000" b="1" dirty="0">
                  <a:latin typeface="Time"/>
                </a:rPr>
                <a:t> </a:t>
              </a:r>
              <a:r>
                <a:rPr lang="en-US" sz="3000" b="1" dirty="0" err="1">
                  <a:latin typeface="Time"/>
                </a:rPr>
                <a:t>tác</a:t>
              </a:r>
              <a:r>
                <a:rPr lang="en-US" sz="3000" b="1" dirty="0">
                  <a:latin typeface="Time"/>
                </a:rPr>
                <a:t> </a:t>
              </a:r>
              <a:r>
                <a:rPr lang="en-US" sz="3000" b="1" dirty="0" err="1">
                  <a:latin typeface="Time"/>
                </a:rPr>
                <a:t>giả</a:t>
              </a:r>
              <a:r>
                <a:rPr lang="en-US" sz="3000" b="1" dirty="0">
                  <a:latin typeface="Time"/>
                </a:rPr>
                <a:t> </a:t>
              </a:r>
              <a:r>
                <a:rPr lang="en-US" sz="3000" b="1" dirty="0" err="1">
                  <a:latin typeface="Time"/>
                </a:rPr>
                <a:t>văn</a:t>
              </a:r>
              <a:r>
                <a:rPr lang="en-US" sz="3000" b="1" dirty="0">
                  <a:latin typeface="Time"/>
                </a:rPr>
                <a:t> </a:t>
              </a:r>
              <a:r>
                <a:rPr lang="en-US" sz="3000" b="1" dirty="0" err="1">
                  <a:latin typeface="Time"/>
                </a:rPr>
                <a:t>học</a:t>
              </a:r>
              <a:r>
                <a:rPr lang="en-US" sz="3000" b="1" dirty="0">
                  <a:latin typeface="Time"/>
                </a:rPr>
                <a:t>.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" name="Flowchart: Alternate Process 7"/>
          <p:cNvSpPr/>
          <p:nvPr/>
        </p:nvSpPr>
        <p:spPr>
          <a:xfrm>
            <a:off x="956393" y="1126215"/>
            <a:ext cx="10639025" cy="1795406"/>
          </a:xfrm>
          <a:prstGeom prst="flowChartAlternateProcess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5920" y="1255349"/>
            <a:ext cx="92987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– 3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3000" dirty="0" smtClean="0">
                <a:latin typeface="Time"/>
                <a:cs typeface="Times New Roman" panose="02020603050405020304" pitchFamily="18" charset="0"/>
              </a:rPr>
              <a:t>: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3416515"/>
            <a:ext cx="3961926" cy="28616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12" name="Oval 11"/>
          <p:cNvSpPr/>
          <p:nvPr/>
        </p:nvSpPr>
        <p:spPr>
          <a:xfrm>
            <a:off x="4006735" y="3153401"/>
            <a:ext cx="4041207" cy="288232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06683" y="3050755"/>
            <a:ext cx="3791663" cy="29486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87187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98823"/>
          </a:schemeClr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8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-14990"/>
            <a:ext cx="12186090" cy="6872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-2" y="-71605"/>
            <a:ext cx="11811002" cy="1455239"/>
            <a:chOff x="-1" y="-28536"/>
            <a:chExt cx="11036669" cy="971179"/>
          </a:xfrm>
        </p:grpSpPr>
        <p:pic>
          <p:nvPicPr>
            <p:cNvPr id="24" name="Google Shape;183;p4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-1" y="-28536"/>
              <a:ext cx="11036669" cy="971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340834" y="252329"/>
              <a:ext cx="10392868" cy="369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Hoạt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động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2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: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8" name="Flowchart: Alternate Process 7"/>
          <p:cNvSpPr/>
          <p:nvPr/>
        </p:nvSpPr>
        <p:spPr>
          <a:xfrm>
            <a:off x="1035298" y="1154105"/>
            <a:ext cx="10639025" cy="1937330"/>
          </a:xfrm>
          <a:prstGeom prst="flowChartAlternateProcess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3672" y="1337108"/>
            <a:ext cx="9298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kumimoji="0" lang="en-US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800313" y="3303018"/>
            <a:ext cx="10461511" cy="2604033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8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8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-14990"/>
            <a:ext cx="12186090" cy="6872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-2" y="-71605"/>
            <a:ext cx="11811002" cy="1455239"/>
            <a:chOff x="-1" y="-28536"/>
            <a:chExt cx="11036669" cy="971179"/>
          </a:xfrm>
        </p:grpSpPr>
        <p:pic>
          <p:nvPicPr>
            <p:cNvPr id="24" name="Google Shape;183;p4"/>
            <p:cNvPicPr preferRelativeResize="0"/>
            <p:nvPr/>
          </p:nvPicPr>
          <p:blipFill rotWithShape="1">
            <a:blip r:embed="rId4" cstate="print"/>
            <a:srcRect/>
            <a:stretch>
              <a:fillRect/>
            </a:stretch>
          </p:blipFill>
          <p:spPr>
            <a:xfrm>
              <a:off x="-1" y="-28536"/>
              <a:ext cx="11036669" cy="9711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340834" y="252329"/>
              <a:ext cx="10392868" cy="677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Hoạt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động</a:t>
              </a: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 2</a:t>
              </a:r>
              <a:r>
                <a:rPr kumimoji="0" lang="en-US" sz="3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10000"/>
                    </a:srgbClr>
                  </a:solidFill>
                  <a:effectLst/>
                  <a:uLnTx/>
                  <a:uFillTx/>
                  <a:latin typeface="Time"/>
                  <a:ea typeface="Times New Roman" panose="02020603050405020304" pitchFamily="18" charset="0"/>
                  <a:cs typeface="Arial" panose="020B0604020202020204"/>
                  <a:sym typeface="Arial" panose="020B0604020202020204"/>
                </a:rPr>
                <a:t>: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số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hướng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viết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bài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tác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giả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văn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học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"/>
                  <a:ea typeface="+mn-ea"/>
                  <a:cs typeface="+mn-cs"/>
                </a:rPr>
                <a:t>.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Time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" name="Flowchart: Alternate Process 7"/>
          <p:cNvSpPr/>
          <p:nvPr/>
        </p:nvSpPr>
        <p:spPr>
          <a:xfrm>
            <a:off x="773532" y="1165315"/>
            <a:ext cx="10639025" cy="1795406"/>
          </a:xfrm>
          <a:prstGeom prst="flowChartAlternateProcess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8700" y="1255349"/>
            <a:ext cx="10782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3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lượt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– 3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"/>
                <a:ea typeface="+mn-ea"/>
                <a:cs typeface="Times New Roman" panose="02020603050405020304" pitchFamily="18" charset="0"/>
              </a:rPr>
              <a:t>: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3127838"/>
            <a:ext cx="4039985" cy="37301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Trạm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b="1" dirty="0" smtClean="0"/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73237" y="3112211"/>
            <a:ext cx="3757352" cy="374578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ý?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830590" y="2788920"/>
            <a:ext cx="4315996" cy="40690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Trạm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59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2562</Words>
  <Application>Microsoft Office PowerPoint</Application>
  <PresentationFormat>Custom</PresentationFormat>
  <Paragraphs>258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www.freeppt7.com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54</cp:revision>
  <dcterms:created xsi:type="dcterms:W3CDTF">2023-08-12T23:05:50Z</dcterms:created>
  <dcterms:modified xsi:type="dcterms:W3CDTF">2023-08-13T22:00:19Z</dcterms:modified>
</cp:coreProperties>
</file>