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467" r:id="rId2"/>
    <p:sldId id="489" r:id="rId3"/>
    <p:sldId id="488" r:id="rId4"/>
    <p:sldId id="470" r:id="rId5"/>
    <p:sldId id="304" r:id="rId6"/>
    <p:sldId id="492" r:id="rId7"/>
    <p:sldId id="493" r:id="rId8"/>
    <p:sldId id="494" r:id="rId9"/>
    <p:sldId id="495" r:id="rId10"/>
    <p:sldId id="496" r:id="rId11"/>
    <p:sldId id="497" r:id="rId12"/>
    <p:sldId id="471" r:id="rId13"/>
    <p:sldId id="498" r:id="rId14"/>
    <p:sldId id="499" r:id="rId15"/>
    <p:sldId id="500" r:id="rId16"/>
    <p:sldId id="476" r:id="rId17"/>
    <p:sldId id="501" r:id="rId18"/>
    <p:sldId id="502" r:id="rId19"/>
    <p:sldId id="503" r:id="rId20"/>
    <p:sldId id="504" r:id="rId21"/>
    <p:sldId id="477" r:id="rId22"/>
    <p:sldId id="505" r:id="rId23"/>
    <p:sldId id="490" r:id="rId24"/>
    <p:sldId id="298" r:id="rId25"/>
    <p:sldId id="4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63" d="100"/>
          <a:sy n="63" d="100"/>
        </p:scale>
        <p:origin x="728" y="5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125F1-9D8B-41D2-B409-2C0848CCFAF2}" type="datetimeFigureOut">
              <a:rPr lang="en-US" smtClean="0"/>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47072A-4A4D-4524-B458-1E8C86E5F287}" type="slidenum">
              <a:rPr lang="en-US" smtClean="0"/>
              <a:t>‹#›</a:t>
            </a:fld>
            <a:endParaRPr lang="en-US"/>
          </a:p>
        </p:txBody>
      </p:sp>
    </p:spTree>
    <p:extLst>
      <p:ext uri="{BB962C8B-B14F-4D97-AF65-F5344CB8AC3E}">
        <p14:creationId xmlns:p14="http://schemas.microsoft.com/office/powerpoint/2010/main" val="772011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a:t>
            </a:fld>
            <a:endParaRPr lang="zh-CN" altLang="en-US"/>
          </a:p>
        </p:txBody>
      </p:sp>
    </p:spTree>
    <p:extLst>
      <p:ext uri="{BB962C8B-B14F-4D97-AF65-F5344CB8AC3E}">
        <p14:creationId xmlns:p14="http://schemas.microsoft.com/office/powerpoint/2010/main" val="1896525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solidFill>
                  <a:prstClr val="black"/>
                </a:solidFill>
                <a:ea typeface="宋体"/>
              </a:rPr>
              <a:pPr/>
              <a:t>11</a:t>
            </a:fld>
            <a:endParaRPr lang="zh-CN" altLang="en-US">
              <a:solidFill>
                <a:prstClr val="black"/>
              </a:solidFill>
              <a:ea typeface="宋体"/>
            </a:endParaRPr>
          </a:p>
        </p:txBody>
      </p:sp>
    </p:spTree>
    <p:extLst>
      <p:ext uri="{BB962C8B-B14F-4D97-AF65-F5344CB8AC3E}">
        <p14:creationId xmlns:p14="http://schemas.microsoft.com/office/powerpoint/2010/main" val="1399611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12</a:t>
            </a:fld>
            <a:endParaRPr lang="zh-CN" altLang="en-US"/>
          </a:p>
        </p:txBody>
      </p:sp>
    </p:spTree>
    <p:extLst>
      <p:ext uri="{BB962C8B-B14F-4D97-AF65-F5344CB8AC3E}">
        <p14:creationId xmlns:p14="http://schemas.microsoft.com/office/powerpoint/2010/main" val="765329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solidFill>
                  <a:prstClr val="black"/>
                </a:solidFill>
                <a:ea typeface="宋体"/>
              </a:rPr>
              <a:pPr/>
              <a:t>13</a:t>
            </a:fld>
            <a:endParaRPr lang="zh-CN" altLang="en-US">
              <a:solidFill>
                <a:prstClr val="black"/>
              </a:solidFill>
              <a:ea typeface="宋体"/>
            </a:endParaRPr>
          </a:p>
        </p:txBody>
      </p:sp>
    </p:spTree>
    <p:extLst>
      <p:ext uri="{BB962C8B-B14F-4D97-AF65-F5344CB8AC3E}">
        <p14:creationId xmlns:p14="http://schemas.microsoft.com/office/powerpoint/2010/main" val="765329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solidFill>
                  <a:prstClr val="black"/>
                </a:solidFill>
                <a:ea typeface="宋体"/>
              </a:rPr>
              <a:pPr/>
              <a:t>14</a:t>
            </a:fld>
            <a:endParaRPr lang="zh-CN" altLang="en-US">
              <a:solidFill>
                <a:prstClr val="black"/>
              </a:solidFill>
              <a:ea typeface="宋体"/>
            </a:endParaRPr>
          </a:p>
        </p:txBody>
      </p:sp>
    </p:spTree>
    <p:extLst>
      <p:ext uri="{BB962C8B-B14F-4D97-AF65-F5344CB8AC3E}">
        <p14:creationId xmlns:p14="http://schemas.microsoft.com/office/powerpoint/2010/main" val="765329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solidFill>
                  <a:prstClr val="black"/>
                </a:solidFill>
                <a:ea typeface="宋体"/>
              </a:rPr>
              <a:pPr/>
              <a:t>15</a:t>
            </a:fld>
            <a:endParaRPr lang="zh-CN" altLang="en-US">
              <a:solidFill>
                <a:prstClr val="black"/>
              </a:solidFill>
              <a:ea typeface="宋体"/>
            </a:endParaRPr>
          </a:p>
        </p:txBody>
      </p:sp>
    </p:spTree>
    <p:extLst>
      <p:ext uri="{BB962C8B-B14F-4D97-AF65-F5344CB8AC3E}">
        <p14:creationId xmlns:p14="http://schemas.microsoft.com/office/powerpoint/2010/main" val="765329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16</a:t>
            </a:fld>
            <a:endParaRPr lang="zh-CN" altLang="en-US"/>
          </a:p>
        </p:txBody>
      </p:sp>
    </p:spTree>
    <p:extLst>
      <p:ext uri="{BB962C8B-B14F-4D97-AF65-F5344CB8AC3E}">
        <p14:creationId xmlns:p14="http://schemas.microsoft.com/office/powerpoint/2010/main" val="2414007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solidFill>
                  <a:prstClr val="black"/>
                </a:solidFill>
                <a:ea typeface="宋体"/>
              </a:rPr>
              <a:pPr/>
              <a:t>17</a:t>
            </a:fld>
            <a:endParaRPr lang="zh-CN" altLang="en-US">
              <a:solidFill>
                <a:prstClr val="black"/>
              </a:solidFill>
              <a:ea typeface="宋体"/>
            </a:endParaRPr>
          </a:p>
        </p:txBody>
      </p:sp>
    </p:spTree>
    <p:extLst>
      <p:ext uri="{BB962C8B-B14F-4D97-AF65-F5344CB8AC3E}">
        <p14:creationId xmlns:p14="http://schemas.microsoft.com/office/powerpoint/2010/main" val="765329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solidFill>
                  <a:prstClr val="black"/>
                </a:solidFill>
                <a:ea typeface="宋体"/>
              </a:rPr>
              <a:pPr/>
              <a:t>18</a:t>
            </a:fld>
            <a:endParaRPr lang="zh-CN" altLang="en-US">
              <a:solidFill>
                <a:prstClr val="black"/>
              </a:solidFill>
              <a:ea typeface="宋体"/>
            </a:endParaRPr>
          </a:p>
        </p:txBody>
      </p:sp>
    </p:spTree>
    <p:extLst>
      <p:ext uri="{BB962C8B-B14F-4D97-AF65-F5344CB8AC3E}">
        <p14:creationId xmlns:p14="http://schemas.microsoft.com/office/powerpoint/2010/main" val="765329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solidFill>
                  <a:prstClr val="black"/>
                </a:solidFill>
                <a:ea typeface="宋体"/>
              </a:rPr>
              <a:pPr/>
              <a:t>19</a:t>
            </a:fld>
            <a:endParaRPr lang="zh-CN" altLang="en-US">
              <a:solidFill>
                <a:prstClr val="black"/>
              </a:solidFill>
              <a:ea typeface="宋体"/>
            </a:endParaRPr>
          </a:p>
        </p:txBody>
      </p:sp>
    </p:spTree>
    <p:extLst>
      <p:ext uri="{BB962C8B-B14F-4D97-AF65-F5344CB8AC3E}">
        <p14:creationId xmlns:p14="http://schemas.microsoft.com/office/powerpoint/2010/main" val="765329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solidFill>
                  <a:prstClr val="black"/>
                </a:solidFill>
                <a:ea typeface="宋体"/>
              </a:rPr>
              <a:pPr/>
              <a:t>20</a:t>
            </a:fld>
            <a:endParaRPr lang="zh-CN" altLang="en-US">
              <a:solidFill>
                <a:prstClr val="black"/>
              </a:solidFill>
              <a:ea typeface="宋体"/>
            </a:endParaRPr>
          </a:p>
        </p:txBody>
      </p:sp>
    </p:spTree>
    <p:extLst>
      <p:ext uri="{BB962C8B-B14F-4D97-AF65-F5344CB8AC3E}">
        <p14:creationId xmlns:p14="http://schemas.microsoft.com/office/powerpoint/2010/main" val="765329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2</a:t>
            </a:fld>
            <a:endParaRPr lang="zh-CN" altLang="en-US"/>
          </a:p>
        </p:txBody>
      </p:sp>
    </p:spTree>
    <p:extLst>
      <p:ext uri="{BB962C8B-B14F-4D97-AF65-F5344CB8AC3E}">
        <p14:creationId xmlns:p14="http://schemas.microsoft.com/office/powerpoint/2010/main" val="572093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6EECB99-4981-4C47-8D6F-40ABC41C88A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490391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6EECB99-4981-4C47-8D6F-40ABC41C88A3}" type="slidenum">
              <a:rPr lang="en-US" smtClean="0"/>
              <a:t>24</a:t>
            </a:fld>
            <a:endParaRPr lang="en-US"/>
          </a:p>
        </p:txBody>
      </p:sp>
    </p:spTree>
    <p:extLst>
      <p:ext uri="{BB962C8B-B14F-4D97-AF65-F5344CB8AC3E}">
        <p14:creationId xmlns:p14="http://schemas.microsoft.com/office/powerpoint/2010/main" val="646230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3</a:t>
            </a:fld>
            <a:endParaRPr lang="zh-CN" altLang="en-US"/>
          </a:p>
        </p:txBody>
      </p:sp>
    </p:spTree>
    <p:extLst>
      <p:ext uri="{BB962C8B-B14F-4D97-AF65-F5344CB8AC3E}">
        <p14:creationId xmlns:p14="http://schemas.microsoft.com/office/powerpoint/2010/main" val="4224362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4</a:t>
            </a:fld>
            <a:endParaRPr lang="zh-CN" altLang="en-US"/>
          </a:p>
        </p:txBody>
      </p:sp>
    </p:spTree>
    <p:extLst>
      <p:ext uri="{BB962C8B-B14F-4D97-AF65-F5344CB8AC3E}">
        <p14:creationId xmlns:p14="http://schemas.microsoft.com/office/powerpoint/2010/main" val="761123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solidFill>
                  <a:prstClr val="black"/>
                </a:solidFill>
                <a:ea typeface="宋体"/>
              </a:rPr>
              <a:pPr/>
              <a:t>6</a:t>
            </a:fld>
            <a:endParaRPr lang="zh-CN" altLang="en-US">
              <a:solidFill>
                <a:prstClr val="black"/>
              </a:solidFill>
              <a:ea typeface="宋体"/>
            </a:endParaRPr>
          </a:p>
        </p:txBody>
      </p:sp>
    </p:spTree>
    <p:extLst>
      <p:ext uri="{BB962C8B-B14F-4D97-AF65-F5344CB8AC3E}">
        <p14:creationId xmlns:p14="http://schemas.microsoft.com/office/powerpoint/2010/main" val="1399611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solidFill>
                  <a:prstClr val="black"/>
                </a:solidFill>
                <a:ea typeface="宋体"/>
              </a:rPr>
              <a:pPr/>
              <a:t>7</a:t>
            </a:fld>
            <a:endParaRPr lang="zh-CN" altLang="en-US">
              <a:solidFill>
                <a:prstClr val="black"/>
              </a:solidFill>
              <a:ea typeface="宋体"/>
            </a:endParaRPr>
          </a:p>
        </p:txBody>
      </p:sp>
    </p:spTree>
    <p:extLst>
      <p:ext uri="{BB962C8B-B14F-4D97-AF65-F5344CB8AC3E}">
        <p14:creationId xmlns:p14="http://schemas.microsoft.com/office/powerpoint/2010/main" val="1399611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solidFill>
                  <a:prstClr val="black"/>
                </a:solidFill>
                <a:ea typeface="宋体"/>
              </a:rPr>
              <a:pPr/>
              <a:t>8</a:t>
            </a:fld>
            <a:endParaRPr lang="zh-CN" altLang="en-US">
              <a:solidFill>
                <a:prstClr val="black"/>
              </a:solidFill>
              <a:ea typeface="宋体"/>
            </a:endParaRPr>
          </a:p>
        </p:txBody>
      </p:sp>
    </p:spTree>
    <p:extLst>
      <p:ext uri="{BB962C8B-B14F-4D97-AF65-F5344CB8AC3E}">
        <p14:creationId xmlns:p14="http://schemas.microsoft.com/office/powerpoint/2010/main" val="139961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solidFill>
                  <a:prstClr val="black"/>
                </a:solidFill>
                <a:ea typeface="宋体"/>
              </a:rPr>
              <a:pPr/>
              <a:t>9</a:t>
            </a:fld>
            <a:endParaRPr lang="zh-CN" altLang="en-US">
              <a:solidFill>
                <a:prstClr val="black"/>
              </a:solidFill>
              <a:ea typeface="宋体"/>
            </a:endParaRPr>
          </a:p>
        </p:txBody>
      </p:sp>
    </p:spTree>
    <p:extLst>
      <p:ext uri="{BB962C8B-B14F-4D97-AF65-F5344CB8AC3E}">
        <p14:creationId xmlns:p14="http://schemas.microsoft.com/office/powerpoint/2010/main" val="1399611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solidFill>
                  <a:prstClr val="black"/>
                </a:solidFill>
                <a:ea typeface="宋体"/>
              </a:rPr>
              <a:pPr/>
              <a:t>10</a:t>
            </a:fld>
            <a:endParaRPr lang="zh-CN" altLang="en-US">
              <a:solidFill>
                <a:prstClr val="black"/>
              </a:solidFill>
              <a:ea typeface="宋体"/>
            </a:endParaRPr>
          </a:p>
        </p:txBody>
      </p:sp>
    </p:spTree>
    <p:extLst>
      <p:ext uri="{BB962C8B-B14F-4D97-AF65-F5344CB8AC3E}">
        <p14:creationId xmlns:p14="http://schemas.microsoft.com/office/powerpoint/2010/main" val="1399611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4D07-698E-4113-9185-309B32669B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22AF-5261-431D-80EF-580850C7BD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FA2BF7-F834-4193-85C5-71450CDD4316}"/>
              </a:ext>
            </a:extLst>
          </p:cNvPr>
          <p:cNvSpPr>
            <a:spLocks noGrp="1"/>
          </p:cNvSpPr>
          <p:nvPr>
            <p:ph type="dt" sz="half" idx="10"/>
          </p:nvPr>
        </p:nvSpPr>
        <p:spPr/>
        <p:txBody>
          <a:bodyPr/>
          <a:lstStyle/>
          <a:p>
            <a:fld id="{B40DFF03-2BFF-484C-867D-6A4810DEC3AD}" type="datetimeFigureOut">
              <a:rPr lang="en-US" smtClean="0"/>
              <a:t>8/15/2023</a:t>
            </a:fld>
            <a:endParaRPr lang="en-US"/>
          </a:p>
        </p:txBody>
      </p:sp>
      <p:sp>
        <p:nvSpPr>
          <p:cNvPr id="5" name="Footer Placeholder 4">
            <a:extLst>
              <a:ext uri="{FF2B5EF4-FFF2-40B4-BE49-F238E27FC236}">
                <a16:creationId xmlns:a16="http://schemas.microsoft.com/office/drawing/2014/main" id="{D0CD18F5-4D6A-4B62-901A-E8A5BE0048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B5DA2-030E-47C6-8EBA-166EF810F4DE}"/>
              </a:ext>
            </a:extLst>
          </p:cNvPr>
          <p:cNvSpPr>
            <a:spLocks noGrp="1"/>
          </p:cNvSpPr>
          <p:nvPr>
            <p:ph type="sldNum" sz="quarter" idx="12"/>
          </p:nvPr>
        </p:nvSpPr>
        <p:spPr/>
        <p:txBody>
          <a:bodyPr/>
          <a:lstStyle/>
          <a:p>
            <a:fld id="{04274807-3AB7-4CFD-B282-A9B6C21D9B38}" type="slidenum">
              <a:rPr lang="en-US" smtClean="0"/>
              <a:t>‹#›</a:t>
            </a:fld>
            <a:endParaRPr lang="en-US"/>
          </a:p>
        </p:txBody>
      </p:sp>
    </p:spTree>
    <p:extLst>
      <p:ext uri="{BB962C8B-B14F-4D97-AF65-F5344CB8AC3E}">
        <p14:creationId xmlns:p14="http://schemas.microsoft.com/office/powerpoint/2010/main" val="3807209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6343-1739-47E7-8FCE-6405E9A51A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8A4F72-0897-44FD-9CB2-3DAD502119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E0884-E137-4127-A9CA-899D69AA2508}"/>
              </a:ext>
            </a:extLst>
          </p:cNvPr>
          <p:cNvSpPr>
            <a:spLocks noGrp="1"/>
          </p:cNvSpPr>
          <p:nvPr>
            <p:ph type="dt" sz="half" idx="10"/>
          </p:nvPr>
        </p:nvSpPr>
        <p:spPr/>
        <p:txBody>
          <a:bodyPr/>
          <a:lstStyle/>
          <a:p>
            <a:fld id="{B40DFF03-2BFF-484C-867D-6A4810DEC3AD}" type="datetimeFigureOut">
              <a:rPr lang="en-US" smtClean="0"/>
              <a:t>8/15/2023</a:t>
            </a:fld>
            <a:endParaRPr lang="en-US"/>
          </a:p>
        </p:txBody>
      </p:sp>
      <p:sp>
        <p:nvSpPr>
          <p:cNvPr id="5" name="Footer Placeholder 4">
            <a:extLst>
              <a:ext uri="{FF2B5EF4-FFF2-40B4-BE49-F238E27FC236}">
                <a16:creationId xmlns:a16="http://schemas.microsoft.com/office/drawing/2014/main" id="{0DAECE50-D176-4731-BA98-53931658BA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65CD3-4C6F-4C52-A7AC-955BA7B68E38}"/>
              </a:ext>
            </a:extLst>
          </p:cNvPr>
          <p:cNvSpPr>
            <a:spLocks noGrp="1"/>
          </p:cNvSpPr>
          <p:nvPr>
            <p:ph type="sldNum" sz="quarter" idx="12"/>
          </p:nvPr>
        </p:nvSpPr>
        <p:spPr/>
        <p:txBody>
          <a:bodyPr/>
          <a:lstStyle/>
          <a:p>
            <a:fld id="{04274807-3AB7-4CFD-B282-A9B6C21D9B38}" type="slidenum">
              <a:rPr lang="en-US" smtClean="0"/>
              <a:t>‹#›</a:t>
            </a:fld>
            <a:endParaRPr lang="en-US"/>
          </a:p>
        </p:txBody>
      </p:sp>
    </p:spTree>
    <p:extLst>
      <p:ext uri="{BB962C8B-B14F-4D97-AF65-F5344CB8AC3E}">
        <p14:creationId xmlns:p14="http://schemas.microsoft.com/office/powerpoint/2010/main" val="394743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5F63EA-A989-4570-A4BC-2217AF95DA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7B0B1A-D736-4A08-A8C7-139E7A6F30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E29FB-DDA2-48D5-974D-DC6C64BF91B5}"/>
              </a:ext>
            </a:extLst>
          </p:cNvPr>
          <p:cNvSpPr>
            <a:spLocks noGrp="1"/>
          </p:cNvSpPr>
          <p:nvPr>
            <p:ph type="dt" sz="half" idx="10"/>
          </p:nvPr>
        </p:nvSpPr>
        <p:spPr/>
        <p:txBody>
          <a:bodyPr/>
          <a:lstStyle/>
          <a:p>
            <a:fld id="{B40DFF03-2BFF-484C-867D-6A4810DEC3AD}" type="datetimeFigureOut">
              <a:rPr lang="en-US" smtClean="0"/>
              <a:t>8/15/2023</a:t>
            </a:fld>
            <a:endParaRPr lang="en-US"/>
          </a:p>
        </p:txBody>
      </p:sp>
      <p:sp>
        <p:nvSpPr>
          <p:cNvPr id="5" name="Footer Placeholder 4">
            <a:extLst>
              <a:ext uri="{FF2B5EF4-FFF2-40B4-BE49-F238E27FC236}">
                <a16:creationId xmlns:a16="http://schemas.microsoft.com/office/drawing/2014/main" id="{B959F85C-156C-45BA-878D-E621BCF06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9B529-8291-4C7B-9140-53D622BCBF5E}"/>
              </a:ext>
            </a:extLst>
          </p:cNvPr>
          <p:cNvSpPr>
            <a:spLocks noGrp="1"/>
          </p:cNvSpPr>
          <p:nvPr>
            <p:ph type="sldNum" sz="quarter" idx="12"/>
          </p:nvPr>
        </p:nvSpPr>
        <p:spPr/>
        <p:txBody>
          <a:bodyPr/>
          <a:lstStyle/>
          <a:p>
            <a:fld id="{04274807-3AB7-4CFD-B282-A9B6C21D9B38}" type="slidenum">
              <a:rPr lang="en-US" smtClean="0"/>
              <a:t>‹#›</a:t>
            </a:fld>
            <a:endParaRPr lang="en-US"/>
          </a:p>
        </p:txBody>
      </p:sp>
    </p:spTree>
    <p:extLst>
      <p:ext uri="{BB962C8B-B14F-4D97-AF65-F5344CB8AC3E}">
        <p14:creationId xmlns:p14="http://schemas.microsoft.com/office/powerpoint/2010/main" val="334554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5D28-4770-4D4F-AFCC-28022C9561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12C102-BFF4-43D4-A9C4-986FB628BD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C4E66-DA85-4186-985C-9732F5E361DF}"/>
              </a:ext>
            </a:extLst>
          </p:cNvPr>
          <p:cNvSpPr>
            <a:spLocks noGrp="1"/>
          </p:cNvSpPr>
          <p:nvPr>
            <p:ph type="dt" sz="half" idx="10"/>
          </p:nvPr>
        </p:nvSpPr>
        <p:spPr/>
        <p:txBody>
          <a:bodyPr/>
          <a:lstStyle/>
          <a:p>
            <a:fld id="{B40DFF03-2BFF-484C-867D-6A4810DEC3AD}" type="datetimeFigureOut">
              <a:rPr lang="en-US" smtClean="0"/>
              <a:t>8/15/2023</a:t>
            </a:fld>
            <a:endParaRPr lang="en-US"/>
          </a:p>
        </p:txBody>
      </p:sp>
      <p:sp>
        <p:nvSpPr>
          <p:cNvPr id="5" name="Footer Placeholder 4">
            <a:extLst>
              <a:ext uri="{FF2B5EF4-FFF2-40B4-BE49-F238E27FC236}">
                <a16:creationId xmlns:a16="http://schemas.microsoft.com/office/drawing/2014/main" id="{C61B522E-388A-46DF-BC1F-3FE978D60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B0A24-9D49-4CCA-A700-80163FA9E758}"/>
              </a:ext>
            </a:extLst>
          </p:cNvPr>
          <p:cNvSpPr>
            <a:spLocks noGrp="1"/>
          </p:cNvSpPr>
          <p:nvPr>
            <p:ph type="sldNum" sz="quarter" idx="12"/>
          </p:nvPr>
        </p:nvSpPr>
        <p:spPr/>
        <p:txBody>
          <a:bodyPr/>
          <a:lstStyle/>
          <a:p>
            <a:fld id="{04274807-3AB7-4CFD-B282-A9B6C21D9B38}" type="slidenum">
              <a:rPr lang="en-US" smtClean="0"/>
              <a:t>‹#›</a:t>
            </a:fld>
            <a:endParaRPr lang="en-US"/>
          </a:p>
        </p:txBody>
      </p:sp>
    </p:spTree>
    <p:extLst>
      <p:ext uri="{BB962C8B-B14F-4D97-AF65-F5344CB8AC3E}">
        <p14:creationId xmlns:p14="http://schemas.microsoft.com/office/powerpoint/2010/main" val="29733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E590-787B-40A6-BF6A-D3EA93CA6F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DEBFA6-4CFF-4BEE-BE25-E929277191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6A97EF-D5E6-4EF2-B904-3A64CEE86D0D}"/>
              </a:ext>
            </a:extLst>
          </p:cNvPr>
          <p:cNvSpPr>
            <a:spLocks noGrp="1"/>
          </p:cNvSpPr>
          <p:nvPr>
            <p:ph type="dt" sz="half" idx="10"/>
          </p:nvPr>
        </p:nvSpPr>
        <p:spPr/>
        <p:txBody>
          <a:bodyPr/>
          <a:lstStyle/>
          <a:p>
            <a:fld id="{B40DFF03-2BFF-484C-867D-6A4810DEC3AD}" type="datetimeFigureOut">
              <a:rPr lang="en-US" smtClean="0"/>
              <a:t>8/15/2023</a:t>
            </a:fld>
            <a:endParaRPr lang="en-US"/>
          </a:p>
        </p:txBody>
      </p:sp>
      <p:sp>
        <p:nvSpPr>
          <p:cNvPr id="5" name="Footer Placeholder 4">
            <a:extLst>
              <a:ext uri="{FF2B5EF4-FFF2-40B4-BE49-F238E27FC236}">
                <a16:creationId xmlns:a16="http://schemas.microsoft.com/office/drawing/2014/main" id="{BDAF7940-FA59-42F7-A559-F46AA3FD0C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65445B-B464-4BFF-BEA4-54FA2603C5A7}"/>
              </a:ext>
            </a:extLst>
          </p:cNvPr>
          <p:cNvSpPr>
            <a:spLocks noGrp="1"/>
          </p:cNvSpPr>
          <p:nvPr>
            <p:ph type="sldNum" sz="quarter" idx="12"/>
          </p:nvPr>
        </p:nvSpPr>
        <p:spPr/>
        <p:txBody>
          <a:bodyPr/>
          <a:lstStyle/>
          <a:p>
            <a:fld id="{04274807-3AB7-4CFD-B282-A9B6C21D9B38}" type="slidenum">
              <a:rPr lang="en-US" smtClean="0"/>
              <a:t>‹#›</a:t>
            </a:fld>
            <a:endParaRPr lang="en-US"/>
          </a:p>
        </p:txBody>
      </p:sp>
    </p:spTree>
    <p:extLst>
      <p:ext uri="{BB962C8B-B14F-4D97-AF65-F5344CB8AC3E}">
        <p14:creationId xmlns:p14="http://schemas.microsoft.com/office/powerpoint/2010/main" val="268173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185F-7FD5-4EC2-A664-0B5633A014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4A410-370F-4352-B96E-291A6C630F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A07074-730D-4B3A-8687-1F405571AA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E1A02E-FE02-4989-8682-8777CC2EC2F1}"/>
              </a:ext>
            </a:extLst>
          </p:cNvPr>
          <p:cNvSpPr>
            <a:spLocks noGrp="1"/>
          </p:cNvSpPr>
          <p:nvPr>
            <p:ph type="dt" sz="half" idx="10"/>
          </p:nvPr>
        </p:nvSpPr>
        <p:spPr/>
        <p:txBody>
          <a:bodyPr/>
          <a:lstStyle/>
          <a:p>
            <a:fld id="{B40DFF03-2BFF-484C-867D-6A4810DEC3AD}" type="datetimeFigureOut">
              <a:rPr lang="en-US" smtClean="0"/>
              <a:t>8/15/2023</a:t>
            </a:fld>
            <a:endParaRPr lang="en-US"/>
          </a:p>
        </p:txBody>
      </p:sp>
      <p:sp>
        <p:nvSpPr>
          <p:cNvPr id="6" name="Footer Placeholder 5">
            <a:extLst>
              <a:ext uri="{FF2B5EF4-FFF2-40B4-BE49-F238E27FC236}">
                <a16:creationId xmlns:a16="http://schemas.microsoft.com/office/drawing/2014/main" id="{5008E890-1791-4DEF-856B-926C871DC6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6DFCA-A04E-4ABC-9393-4BD02CFAED0E}"/>
              </a:ext>
            </a:extLst>
          </p:cNvPr>
          <p:cNvSpPr>
            <a:spLocks noGrp="1"/>
          </p:cNvSpPr>
          <p:nvPr>
            <p:ph type="sldNum" sz="quarter" idx="12"/>
          </p:nvPr>
        </p:nvSpPr>
        <p:spPr/>
        <p:txBody>
          <a:bodyPr/>
          <a:lstStyle/>
          <a:p>
            <a:fld id="{04274807-3AB7-4CFD-B282-A9B6C21D9B38}" type="slidenum">
              <a:rPr lang="en-US" smtClean="0"/>
              <a:t>‹#›</a:t>
            </a:fld>
            <a:endParaRPr lang="en-US"/>
          </a:p>
        </p:txBody>
      </p:sp>
    </p:spTree>
    <p:extLst>
      <p:ext uri="{BB962C8B-B14F-4D97-AF65-F5344CB8AC3E}">
        <p14:creationId xmlns:p14="http://schemas.microsoft.com/office/powerpoint/2010/main" val="98950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98BA-F6A9-42DF-A548-A56E2D51C3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A9E655-5254-4818-A86E-0B218271C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AF6537-EAAD-488B-BCFC-8E30C21F17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AF398A-C9A1-4AFE-8BEC-BDCE88EA6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4CDB42-1DF7-4D7C-8017-B3AB283E41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23848B-BA89-428C-B449-38F94FAE62C7}"/>
              </a:ext>
            </a:extLst>
          </p:cNvPr>
          <p:cNvSpPr>
            <a:spLocks noGrp="1"/>
          </p:cNvSpPr>
          <p:nvPr>
            <p:ph type="dt" sz="half" idx="10"/>
          </p:nvPr>
        </p:nvSpPr>
        <p:spPr/>
        <p:txBody>
          <a:bodyPr/>
          <a:lstStyle/>
          <a:p>
            <a:fld id="{B40DFF03-2BFF-484C-867D-6A4810DEC3AD}" type="datetimeFigureOut">
              <a:rPr lang="en-US" smtClean="0"/>
              <a:t>8/15/2023</a:t>
            </a:fld>
            <a:endParaRPr lang="en-US"/>
          </a:p>
        </p:txBody>
      </p:sp>
      <p:sp>
        <p:nvSpPr>
          <p:cNvPr id="8" name="Footer Placeholder 7">
            <a:extLst>
              <a:ext uri="{FF2B5EF4-FFF2-40B4-BE49-F238E27FC236}">
                <a16:creationId xmlns:a16="http://schemas.microsoft.com/office/drawing/2014/main" id="{94F8A7D7-686C-4641-B9B6-8AABF6565D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631F51-46F4-4C9C-981A-510F68B31078}"/>
              </a:ext>
            </a:extLst>
          </p:cNvPr>
          <p:cNvSpPr>
            <a:spLocks noGrp="1"/>
          </p:cNvSpPr>
          <p:nvPr>
            <p:ph type="sldNum" sz="quarter" idx="12"/>
          </p:nvPr>
        </p:nvSpPr>
        <p:spPr/>
        <p:txBody>
          <a:bodyPr/>
          <a:lstStyle/>
          <a:p>
            <a:fld id="{04274807-3AB7-4CFD-B282-A9B6C21D9B38}" type="slidenum">
              <a:rPr lang="en-US" smtClean="0"/>
              <a:t>‹#›</a:t>
            </a:fld>
            <a:endParaRPr lang="en-US"/>
          </a:p>
        </p:txBody>
      </p:sp>
    </p:spTree>
    <p:extLst>
      <p:ext uri="{BB962C8B-B14F-4D97-AF65-F5344CB8AC3E}">
        <p14:creationId xmlns:p14="http://schemas.microsoft.com/office/powerpoint/2010/main" val="74964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A9933-1541-4547-8E24-BA03DF11E3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3F1430-6EAC-45AE-814C-9B838D2A63EC}"/>
              </a:ext>
            </a:extLst>
          </p:cNvPr>
          <p:cNvSpPr>
            <a:spLocks noGrp="1"/>
          </p:cNvSpPr>
          <p:nvPr>
            <p:ph type="dt" sz="half" idx="10"/>
          </p:nvPr>
        </p:nvSpPr>
        <p:spPr/>
        <p:txBody>
          <a:bodyPr/>
          <a:lstStyle/>
          <a:p>
            <a:fld id="{B40DFF03-2BFF-484C-867D-6A4810DEC3AD}" type="datetimeFigureOut">
              <a:rPr lang="en-US" smtClean="0"/>
              <a:t>8/15/2023</a:t>
            </a:fld>
            <a:endParaRPr lang="en-US"/>
          </a:p>
        </p:txBody>
      </p:sp>
      <p:sp>
        <p:nvSpPr>
          <p:cNvPr id="4" name="Footer Placeholder 3">
            <a:extLst>
              <a:ext uri="{FF2B5EF4-FFF2-40B4-BE49-F238E27FC236}">
                <a16:creationId xmlns:a16="http://schemas.microsoft.com/office/drawing/2014/main" id="{C9EE76B7-533F-4E79-BB75-E274DE92E2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91E4B5-33B2-4CBF-9EB1-525272EBE5D9}"/>
              </a:ext>
            </a:extLst>
          </p:cNvPr>
          <p:cNvSpPr>
            <a:spLocks noGrp="1"/>
          </p:cNvSpPr>
          <p:nvPr>
            <p:ph type="sldNum" sz="quarter" idx="12"/>
          </p:nvPr>
        </p:nvSpPr>
        <p:spPr/>
        <p:txBody>
          <a:bodyPr/>
          <a:lstStyle/>
          <a:p>
            <a:fld id="{04274807-3AB7-4CFD-B282-A9B6C21D9B38}" type="slidenum">
              <a:rPr lang="en-US" smtClean="0"/>
              <a:t>‹#›</a:t>
            </a:fld>
            <a:endParaRPr lang="en-US"/>
          </a:p>
        </p:txBody>
      </p:sp>
    </p:spTree>
    <p:extLst>
      <p:ext uri="{BB962C8B-B14F-4D97-AF65-F5344CB8AC3E}">
        <p14:creationId xmlns:p14="http://schemas.microsoft.com/office/powerpoint/2010/main" val="87930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BF4632-BD9E-4A1A-9A32-14D76486915A}"/>
              </a:ext>
            </a:extLst>
          </p:cNvPr>
          <p:cNvSpPr>
            <a:spLocks noGrp="1"/>
          </p:cNvSpPr>
          <p:nvPr>
            <p:ph type="dt" sz="half" idx="10"/>
          </p:nvPr>
        </p:nvSpPr>
        <p:spPr/>
        <p:txBody>
          <a:bodyPr/>
          <a:lstStyle/>
          <a:p>
            <a:fld id="{B40DFF03-2BFF-484C-867D-6A4810DEC3AD}" type="datetimeFigureOut">
              <a:rPr lang="en-US" smtClean="0"/>
              <a:t>8/15/2023</a:t>
            </a:fld>
            <a:endParaRPr lang="en-US"/>
          </a:p>
        </p:txBody>
      </p:sp>
      <p:sp>
        <p:nvSpPr>
          <p:cNvPr id="3" name="Footer Placeholder 2">
            <a:extLst>
              <a:ext uri="{FF2B5EF4-FFF2-40B4-BE49-F238E27FC236}">
                <a16:creationId xmlns:a16="http://schemas.microsoft.com/office/drawing/2014/main" id="{65AB6711-9380-43AA-A5EA-C2E184AF9A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018624-E2B1-4244-8C77-4FDFCF4A4091}"/>
              </a:ext>
            </a:extLst>
          </p:cNvPr>
          <p:cNvSpPr>
            <a:spLocks noGrp="1"/>
          </p:cNvSpPr>
          <p:nvPr>
            <p:ph type="sldNum" sz="quarter" idx="12"/>
          </p:nvPr>
        </p:nvSpPr>
        <p:spPr/>
        <p:txBody>
          <a:bodyPr/>
          <a:lstStyle/>
          <a:p>
            <a:fld id="{04274807-3AB7-4CFD-B282-A9B6C21D9B38}" type="slidenum">
              <a:rPr lang="en-US" smtClean="0"/>
              <a:t>‹#›</a:t>
            </a:fld>
            <a:endParaRPr lang="en-US"/>
          </a:p>
        </p:txBody>
      </p:sp>
    </p:spTree>
    <p:extLst>
      <p:ext uri="{BB962C8B-B14F-4D97-AF65-F5344CB8AC3E}">
        <p14:creationId xmlns:p14="http://schemas.microsoft.com/office/powerpoint/2010/main" val="341800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FCCF-AF3D-48BB-B3FB-3E0D291FA3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F93E43-72C3-474C-BD10-B965351F55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C8FE51-306A-407A-8ECB-68A2BEAAF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EE8CD0-E7BC-4B71-95FA-94A577688EB9}"/>
              </a:ext>
            </a:extLst>
          </p:cNvPr>
          <p:cNvSpPr>
            <a:spLocks noGrp="1"/>
          </p:cNvSpPr>
          <p:nvPr>
            <p:ph type="dt" sz="half" idx="10"/>
          </p:nvPr>
        </p:nvSpPr>
        <p:spPr/>
        <p:txBody>
          <a:bodyPr/>
          <a:lstStyle/>
          <a:p>
            <a:fld id="{B40DFF03-2BFF-484C-867D-6A4810DEC3AD}" type="datetimeFigureOut">
              <a:rPr lang="en-US" smtClean="0"/>
              <a:t>8/15/2023</a:t>
            </a:fld>
            <a:endParaRPr lang="en-US"/>
          </a:p>
        </p:txBody>
      </p:sp>
      <p:sp>
        <p:nvSpPr>
          <p:cNvPr id="6" name="Footer Placeholder 5">
            <a:extLst>
              <a:ext uri="{FF2B5EF4-FFF2-40B4-BE49-F238E27FC236}">
                <a16:creationId xmlns:a16="http://schemas.microsoft.com/office/drawing/2014/main" id="{B2091281-8F3B-49C6-8D37-3ABFEA298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BDF511-ED64-4898-AF7D-DEF02D2E12DA}"/>
              </a:ext>
            </a:extLst>
          </p:cNvPr>
          <p:cNvSpPr>
            <a:spLocks noGrp="1"/>
          </p:cNvSpPr>
          <p:nvPr>
            <p:ph type="sldNum" sz="quarter" idx="12"/>
          </p:nvPr>
        </p:nvSpPr>
        <p:spPr/>
        <p:txBody>
          <a:bodyPr/>
          <a:lstStyle/>
          <a:p>
            <a:fld id="{04274807-3AB7-4CFD-B282-A9B6C21D9B38}" type="slidenum">
              <a:rPr lang="en-US" smtClean="0"/>
              <a:t>‹#›</a:t>
            </a:fld>
            <a:endParaRPr lang="en-US"/>
          </a:p>
        </p:txBody>
      </p:sp>
    </p:spTree>
    <p:extLst>
      <p:ext uri="{BB962C8B-B14F-4D97-AF65-F5344CB8AC3E}">
        <p14:creationId xmlns:p14="http://schemas.microsoft.com/office/powerpoint/2010/main" val="429398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31A6C-2B96-439C-82BB-961ECC4215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03792A-C8BC-4B36-8E1D-2DE7EBAA8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EC4C1EC-1DF3-488E-A294-FB771F7D1E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127BBC-2FCA-4B42-88F0-24D914074480}"/>
              </a:ext>
            </a:extLst>
          </p:cNvPr>
          <p:cNvSpPr>
            <a:spLocks noGrp="1"/>
          </p:cNvSpPr>
          <p:nvPr>
            <p:ph type="dt" sz="half" idx="10"/>
          </p:nvPr>
        </p:nvSpPr>
        <p:spPr/>
        <p:txBody>
          <a:bodyPr/>
          <a:lstStyle/>
          <a:p>
            <a:fld id="{B40DFF03-2BFF-484C-867D-6A4810DEC3AD}" type="datetimeFigureOut">
              <a:rPr lang="en-US" smtClean="0"/>
              <a:t>8/15/2023</a:t>
            </a:fld>
            <a:endParaRPr lang="en-US"/>
          </a:p>
        </p:txBody>
      </p:sp>
      <p:sp>
        <p:nvSpPr>
          <p:cNvPr id="6" name="Footer Placeholder 5">
            <a:extLst>
              <a:ext uri="{FF2B5EF4-FFF2-40B4-BE49-F238E27FC236}">
                <a16:creationId xmlns:a16="http://schemas.microsoft.com/office/drawing/2014/main" id="{6129DB13-CF50-4225-B47F-E0CCDF2B5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CBF0E5-13BA-4068-943C-A7E8823F08FF}"/>
              </a:ext>
            </a:extLst>
          </p:cNvPr>
          <p:cNvSpPr>
            <a:spLocks noGrp="1"/>
          </p:cNvSpPr>
          <p:nvPr>
            <p:ph type="sldNum" sz="quarter" idx="12"/>
          </p:nvPr>
        </p:nvSpPr>
        <p:spPr/>
        <p:txBody>
          <a:bodyPr/>
          <a:lstStyle/>
          <a:p>
            <a:fld id="{04274807-3AB7-4CFD-B282-A9B6C21D9B38}" type="slidenum">
              <a:rPr lang="en-US" smtClean="0"/>
              <a:t>‹#›</a:t>
            </a:fld>
            <a:endParaRPr lang="en-US"/>
          </a:p>
        </p:txBody>
      </p:sp>
    </p:spTree>
    <p:extLst>
      <p:ext uri="{BB962C8B-B14F-4D97-AF65-F5344CB8AC3E}">
        <p14:creationId xmlns:p14="http://schemas.microsoft.com/office/powerpoint/2010/main" val="604152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EFF763-3139-4318-83ED-2C495079ED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B60C37-B10C-4381-A5E3-4877E9CE3A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06FC2-6608-4392-BC31-A266814C9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DFF03-2BFF-484C-867D-6A4810DEC3AD}" type="datetimeFigureOut">
              <a:rPr lang="en-US" smtClean="0"/>
              <a:t>8/15/2023</a:t>
            </a:fld>
            <a:endParaRPr lang="en-US"/>
          </a:p>
        </p:txBody>
      </p:sp>
      <p:sp>
        <p:nvSpPr>
          <p:cNvPr id="5" name="Footer Placeholder 4">
            <a:extLst>
              <a:ext uri="{FF2B5EF4-FFF2-40B4-BE49-F238E27FC236}">
                <a16:creationId xmlns:a16="http://schemas.microsoft.com/office/drawing/2014/main" id="{6A08E7ED-20B2-4EFF-A742-1F112121E9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8AC44F-15F7-4E04-9E13-C458C215DA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74807-3AB7-4CFD-B282-A9B6C21D9B38}" type="slidenum">
              <a:rPr lang="en-US" smtClean="0"/>
              <a:t>‹#›</a:t>
            </a:fld>
            <a:endParaRPr lang="en-US"/>
          </a:p>
        </p:txBody>
      </p:sp>
    </p:spTree>
    <p:extLst>
      <p:ext uri="{BB962C8B-B14F-4D97-AF65-F5344CB8AC3E}">
        <p14:creationId xmlns:p14="http://schemas.microsoft.com/office/powerpoint/2010/main" val="1752100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529280" y="655093"/>
            <a:ext cx="11133438" cy="6003284"/>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altLang="en-US" sz="3000" dirty="0">
                <a:solidFill>
                  <a:srgbClr val="FF0000"/>
                </a:solidFill>
                <a:latin typeface="Calibri" pitchFamily="34" charset="0"/>
                <a:ea typeface="Calibri" pitchFamily="34" charset="0"/>
                <a:cs typeface="Times New Roman" pitchFamily="18" charset="0"/>
              </a:rPr>
            </a:br>
            <a:endParaRPr lang="zh-CN" altLang="en-US" sz="3000" dirty="0">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pic>
        <p:nvPicPr>
          <p:cNvPr id="36"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74468" y="270456"/>
            <a:ext cx="7707468" cy="2077458"/>
          </a:xfrm>
          <a:prstGeom prst="rect">
            <a:avLst/>
          </a:prstGeom>
        </p:spPr>
      </p:pic>
      <p:sp>
        <p:nvSpPr>
          <p:cNvPr id="37" name="文本框 25">
            <a:extLst>
              <a:ext uri="{FF2B5EF4-FFF2-40B4-BE49-F238E27FC236}">
                <a16:creationId xmlns:a16="http://schemas.microsoft.com/office/drawing/2014/main" id="{AC1E0000-C8B1-4943-ACCB-4A7C3322802D}"/>
              </a:ext>
            </a:extLst>
          </p:cNvPr>
          <p:cNvSpPr txBox="1"/>
          <p:nvPr/>
        </p:nvSpPr>
        <p:spPr>
          <a:xfrm>
            <a:off x="2139452" y="1048152"/>
            <a:ext cx="7707469" cy="1154162"/>
          </a:xfrm>
          <a:prstGeom prst="rect">
            <a:avLst/>
          </a:prstGeom>
          <a:noFill/>
        </p:spPr>
        <p:txBody>
          <a:bodyPr vert="horz" wrap="square" rtlCol="0">
            <a:spAutoFit/>
          </a:bodyPr>
          <a:lstStyle/>
          <a:p>
            <a:pPr lvl="0" algn="ctr" fontAlgn="base">
              <a:lnSpc>
                <a:spcPct val="115000"/>
              </a:lnSpc>
              <a:spcBef>
                <a:spcPct val="0"/>
              </a:spcBef>
              <a:spcAft>
                <a:spcPct val="0"/>
              </a:spcAft>
            </a:pPr>
            <a:r>
              <a:rPr lang="en-US" altLang="en-US" sz="3000" b="1" dirty="0">
                <a:solidFill>
                  <a:srgbClr val="7030A0"/>
                </a:solidFill>
                <a:latin typeface="Times New Roman" pitchFamily="18" charset="0"/>
                <a:cs typeface="Times New Roman" pitchFamily="18" charset="0"/>
              </a:rPr>
              <a:t>CHUYÊN ĐỀ 2: </a:t>
            </a:r>
            <a:r>
              <a:rPr lang="en-US" altLang="en-US" sz="3000" b="1" dirty="0">
                <a:solidFill>
                  <a:srgbClr val="FF0000"/>
                </a:solidFill>
                <a:latin typeface="Times New Roman" pitchFamily="18" charset="0"/>
                <a:cs typeface="Times New Roman" pitchFamily="18" charset="0"/>
              </a:rPr>
              <a:t>TÌM HIỂU NGÔN NGỮ </a:t>
            </a:r>
          </a:p>
          <a:p>
            <a:pPr lvl="0" algn="ctr" fontAlgn="base">
              <a:lnSpc>
                <a:spcPct val="115000"/>
              </a:lnSpc>
              <a:spcBef>
                <a:spcPct val="0"/>
              </a:spcBef>
              <a:spcAft>
                <a:spcPct val="0"/>
              </a:spcAft>
            </a:pPr>
            <a:r>
              <a:rPr lang="en-US" altLang="en-US" sz="3000" b="1" dirty="0">
                <a:solidFill>
                  <a:srgbClr val="FF0000"/>
                </a:solidFill>
                <a:latin typeface="Times New Roman" pitchFamily="18" charset="0"/>
                <a:cs typeface="Times New Roman" pitchFamily="18" charset="0"/>
              </a:rPr>
              <a:t>TRONG ĐỜI SỐNG XÃ HỘI HIỆN ĐẠI</a:t>
            </a:r>
            <a:endParaRPr lang="en-US" altLang="en-US" sz="3000" dirty="0">
              <a:solidFill>
                <a:srgbClr val="FF0000"/>
              </a:solidFill>
              <a:ea typeface="Calibri" pitchFamily="34" charset="0"/>
              <a:cs typeface="Times New Roman" pitchFamily="18" charset="0"/>
            </a:endParaRPr>
          </a:p>
        </p:txBody>
      </p:sp>
      <p:sp>
        <p:nvSpPr>
          <p:cNvPr id="11" name="Content Placeholder 2">
            <a:extLst>
              <a:ext uri="{FF2B5EF4-FFF2-40B4-BE49-F238E27FC236}">
                <a16:creationId xmlns:a16="http://schemas.microsoft.com/office/drawing/2014/main" id="{FB4A4D1A-942A-4DDA-8486-75DD2A89DAFE}"/>
              </a:ext>
            </a:extLst>
          </p:cNvPr>
          <p:cNvSpPr txBox="1">
            <a:spLocks/>
          </p:cNvSpPr>
          <p:nvPr/>
        </p:nvSpPr>
        <p:spPr>
          <a:xfrm>
            <a:off x="975922" y="2335062"/>
            <a:ext cx="9593400" cy="35311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000" b="1" dirty="0">
              <a:solidFill>
                <a:srgbClr val="FF0000"/>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484" y="2335062"/>
            <a:ext cx="7437437"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descr="Công nghệ số đã thay đổi giao tiếp xã hội như thế nà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5492" y="3218399"/>
            <a:ext cx="8815388" cy="309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147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1000"/>
                                        <p:tgtEl>
                                          <p:spTgt spid="1027"/>
                                        </p:tgtEl>
                                      </p:cBhvr>
                                    </p:animEffect>
                                    <p:anim calcmode="lin" valueType="num">
                                      <p:cBhvr>
                                        <p:cTn id="23" dur="1000" fill="hold"/>
                                        <p:tgtEl>
                                          <p:spTgt spid="1027"/>
                                        </p:tgtEl>
                                        <p:attrNameLst>
                                          <p:attrName>ppt_x</p:attrName>
                                        </p:attrNameLst>
                                      </p:cBhvr>
                                      <p:tavLst>
                                        <p:tav tm="0">
                                          <p:val>
                                            <p:strVal val="#ppt_x"/>
                                          </p:val>
                                        </p:tav>
                                        <p:tav tm="100000">
                                          <p:val>
                                            <p:strVal val="#ppt_x"/>
                                          </p:val>
                                        </p:tav>
                                      </p:tavLst>
                                    </p:anim>
                                    <p:anim calcmode="lin" valueType="num">
                                      <p:cBhvr>
                                        <p:cTn id="2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nodePh="1">
                                  <p:stCondLst>
                                    <p:cond delay="0"/>
                                  </p:stCondLst>
                                  <p:endCondLst>
                                    <p:cond evt="begin" delay="0">
                                      <p:tn val="27"/>
                                    </p:cond>
                                  </p:end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1000"/>
                                        <p:tgtEl>
                                          <p:spTgt spid="11">
                                            <p:txEl>
                                              <p:pRg st="0" end="0"/>
                                            </p:txEl>
                                          </p:spTgt>
                                        </p:tgtEl>
                                      </p:cBhvr>
                                    </p:animEffect>
                                    <p:anim calcmode="lin" valueType="num">
                                      <p:cBhvr>
                                        <p:cTn id="3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7" grpId="0"/>
      <p:bldP spid="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529280" y="655093"/>
            <a:ext cx="11133438" cy="5977719"/>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pic>
        <p:nvPicPr>
          <p:cNvPr id="36"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09934" y="368491"/>
            <a:ext cx="10652784" cy="1796066"/>
          </a:xfrm>
          <a:prstGeom prst="rect">
            <a:avLst/>
          </a:prstGeom>
        </p:spPr>
      </p:pic>
      <p:sp>
        <p:nvSpPr>
          <p:cNvPr id="37" name="文本框 25">
            <a:extLst>
              <a:ext uri="{FF2B5EF4-FFF2-40B4-BE49-F238E27FC236}">
                <a16:creationId xmlns:a16="http://schemas.microsoft.com/office/drawing/2014/main" id="{AC1E0000-C8B1-4943-ACCB-4A7C3322802D}"/>
              </a:ext>
            </a:extLst>
          </p:cNvPr>
          <p:cNvSpPr txBox="1"/>
          <p:nvPr/>
        </p:nvSpPr>
        <p:spPr>
          <a:xfrm>
            <a:off x="1424657" y="1006476"/>
            <a:ext cx="9858232" cy="977191"/>
          </a:xfrm>
          <a:prstGeom prst="rect">
            <a:avLst/>
          </a:prstGeom>
          <a:noFill/>
        </p:spPr>
        <p:txBody>
          <a:bodyPr vert="horz" wrap="square" rtlCol="0">
            <a:spAutoFit/>
          </a:bodyPr>
          <a:lstStyle/>
          <a:p>
            <a:pPr algn="just">
              <a:lnSpc>
                <a:spcPct val="115000"/>
              </a:lnSpc>
            </a:pPr>
            <a:r>
              <a:rPr lang="pt-BR" sz="2500" b="1" dirty="0">
                <a:solidFill>
                  <a:srgbClr val="0070C0"/>
                </a:solidFill>
                <a:latin typeface="Times New Roman" panose="02020603050405020304" pitchFamily="18" charset="0"/>
                <a:ea typeface="Calibri"/>
                <a:cs typeface="Times New Roman" panose="02020603050405020304" pitchFamily="18" charset="0"/>
              </a:rPr>
              <a:t>1. Mối quan hệ giữa việc tuân thủ chuẩn của ngôn ngữ với việc sáng tạo để ngôn ngữ phát triển</a:t>
            </a:r>
            <a:endParaRPr lang="en-US" sz="2500" dirty="0">
              <a:solidFill>
                <a:srgbClr val="0070C0"/>
              </a:solidFill>
              <a:latin typeface="Times New Roman" panose="02020603050405020304" pitchFamily="18" charset="0"/>
              <a:ea typeface="Calibri"/>
              <a:cs typeface="Times New Roman" panose="02020603050405020304" pitchFamily="18" charset="0"/>
            </a:endParaRPr>
          </a:p>
        </p:txBody>
      </p:sp>
      <p:sp>
        <p:nvSpPr>
          <p:cNvPr id="12" name="Rectangle: Rounded Corners 14">
            <a:extLst>
              <a:ext uri="{FF2B5EF4-FFF2-40B4-BE49-F238E27FC236}">
                <a16:creationId xmlns:a16="http://schemas.microsoft.com/office/drawing/2014/main" id="{81953287-76C8-4C50-A382-D528238A7CB3}"/>
              </a:ext>
            </a:extLst>
          </p:cNvPr>
          <p:cNvSpPr/>
          <p:nvPr/>
        </p:nvSpPr>
        <p:spPr>
          <a:xfrm>
            <a:off x="1009934" y="2164558"/>
            <a:ext cx="10272955" cy="42635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15000"/>
              </a:lnSpc>
              <a:spcAft>
                <a:spcPts val="0"/>
              </a:spcAft>
            </a:pPr>
            <a:r>
              <a:rPr lang="pt-BR" sz="2800" i="1" spc="-40" dirty="0">
                <a:solidFill>
                  <a:schemeClr val="accent6">
                    <a:lumMod val="75000"/>
                  </a:schemeClr>
                </a:solidFill>
                <a:latin typeface="Times New Roman"/>
                <a:ea typeface="Times New Roman"/>
                <a:cs typeface="Times New Roman"/>
              </a:rPr>
              <a:t>Để giữ gìn và phát triển ngôn ngữ của dân tộc, mỗi người cần chú ý:</a:t>
            </a:r>
            <a:endParaRPr lang="en-US" sz="2000" spc="-40" dirty="0">
              <a:solidFill>
                <a:schemeClr val="accent6">
                  <a:lumMod val="75000"/>
                </a:schemeClr>
              </a:solidFill>
              <a:ea typeface="Calibri"/>
              <a:cs typeface="Times New Roman"/>
            </a:endParaRPr>
          </a:p>
          <a:p>
            <a:pPr algn="just">
              <a:lnSpc>
                <a:spcPct val="115000"/>
              </a:lnSpc>
              <a:spcAft>
                <a:spcPts val="0"/>
              </a:spcAft>
            </a:pPr>
            <a:r>
              <a:rPr lang="pt-BR" sz="2800" dirty="0">
                <a:latin typeface="Times New Roman"/>
                <a:ea typeface="Times New Roman"/>
                <a:cs typeface="Times New Roman"/>
              </a:rPr>
              <a:t>- Cần có tình yêu, sự quý trọng, lòng tự hào đối với tiếng Việt;</a:t>
            </a:r>
            <a:endParaRPr lang="en-US" sz="2000" dirty="0">
              <a:ea typeface="Calibri"/>
              <a:cs typeface="Times New Roman"/>
            </a:endParaRPr>
          </a:p>
          <a:p>
            <a:pPr algn="just">
              <a:lnSpc>
                <a:spcPct val="115000"/>
              </a:lnSpc>
              <a:spcAft>
                <a:spcPts val="0"/>
              </a:spcAft>
            </a:pPr>
            <a:r>
              <a:rPr lang="pt-BR" sz="2800" dirty="0">
                <a:latin typeface="Times New Roman"/>
                <a:ea typeface="Times New Roman"/>
                <a:cs typeface="Times New Roman"/>
              </a:rPr>
              <a:t>- Có hiểu biết về chuẩn ngôn ngữ thể hiện qua yêu cầu về phát âm, quy định chính tả, cách dùng từ, quy tắc đặt câu và tạo lập văn bản. Rèn luyện kĩ năng nói và viết nhằm đạt được sự trong sáng trong việc biểu đạt các ý tưởng và thông tin; tạo ý thức, thói quen nói đúng, viết đúng; chú trọng tính văn hóa, lịch sử của lời nói.</a:t>
            </a:r>
            <a:endParaRPr lang="en-US" sz="2000" dirty="0">
              <a:ea typeface="Calibri"/>
              <a:cs typeface="Times New Roman"/>
            </a:endParaRPr>
          </a:p>
        </p:txBody>
      </p:sp>
    </p:spTree>
    <p:extLst>
      <p:ext uri="{BB962C8B-B14F-4D97-AF65-F5344CB8AC3E}">
        <p14:creationId xmlns:p14="http://schemas.microsoft.com/office/powerpoint/2010/main" val="3187617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529280" y="655093"/>
            <a:ext cx="11133438" cy="5977719"/>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pic>
        <p:nvPicPr>
          <p:cNvPr id="36"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09934" y="368491"/>
            <a:ext cx="10652784" cy="1796066"/>
          </a:xfrm>
          <a:prstGeom prst="rect">
            <a:avLst/>
          </a:prstGeom>
        </p:spPr>
      </p:pic>
      <p:sp>
        <p:nvSpPr>
          <p:cNvPr id="37" name="文本框 25">
            <a:extLst>
              <a:ext uri="{FF2B5EF4-FFF2-40B4-BE49-F238E27FC236}">
                <a16:creationId xmlns:a16="http://schemas.microsoft.com/office/drawing/2014/main" id="{AC1E0000-C8B1-4943-ACCB-4A7C3322802D}"/>
              </a:ext>
            </a:extLst>
          </p:cNvPr>
          <p:cNvSpPr txBox="1"/>
          <p:nvPr/>
        </p:nvSpPr>
        <p:spPr>
          <a:xfrm>
            <a:off x="1424657" y="1006476"/>
            <a:ext cx="9858232" cy="977191"/>
          </a:xfrm>
          <a:prstGeom prst="rect">
            <a:avLst/>
          </a:prstGeom>
          <a:noFill/>
        </p:spPr>
        <p:txBody>
          <a:bodyPr vert="horz" wrap="square" rtlCol="0">
            <a:spAutoFit/>
          </a:bodyPr>
          <a:lstStyle/>
          <a:p>
            <a:pPr algn="just">
              <a:lnSpc>
                <a:spcPct val="115000"/>
              </a:lnSpc>
            </a:pPr>
            <a:r>
              <a:rPr lang="pt-BR" sz="2500" b="1" dirty="0">
                <a:solidFill>
                  <a:srgbClr val="0070C0"/>
                </a:solidFill>
                <a:latin typeface="Times New Roman" panose="02020603050405020304" pitchFamily="18" charset="0"/>
                <a:ea typeface="Calibri"/>
                <a:cs typeface="Times New Roman" panose="02020603050405020304" pitchFamily="18" charset="0"/>
              </a:rPr>
              <a:t>1. Mối quan hệ giữa việc tuân thủ chuẩn của ngôn ngữ với việc sáng tạo để ngôn ngữ phát triển</a:t>
            </a:r>
            <a:endParaRPr lang="en-US" sz="2500" dirty="0">
              <a:solidFill>
                <a:srgbClr val="0070C0"/>
              </a:solidFill>
              <a:latin typeface="Times New Roman" panose="02020603050405020304" pitchFamily="18" charset="0"/>
              <a:ea typeface="Calibri"/>
              <a:cs typeface="Times New Roman" panose="02020603050405020304" pitchFamily="18" charset="0"/>
            </a:endParaRPr>
          </a:p>
        </p:txBody>
      </p:sp>
      <p:sp>
        <p:nvSpPr>
          <p:cNvPr id="12" name="Rectangle: Rounded Corners 14">
            <a:extLst>
              <a:ext uri="{FF2B5EF4-FFF2-40B4-BE49-F238E27FC236}">
                <a16:creationId xmlns:a16="http://schemas.microsoft.com/office/drawing/2014/main" id="{81953287-76C8-4C50-A382-D528238A7CB3}"/>
              </a:ext>
            </a:extLst>
          </p:cNvPr>
          <p:cNvSpPr/>
          <p:nvPr/>
        </p:nvSpPr>
        <p:spPr>
          <a:xfrm>
            <a:off x="1013699" y="2347914"/>
            <a:ext cx="10272955" cy="374492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15000"/>
              </a:lnSpc>
              <a:spcAft>
                <a:spcPts val="0"/>
              </a:spcAft>
            </a:pPr>
            <a:r>
              <a:rPr lang="pt-BR" sz="2800" i="1" dirty="0">
                <a:latin typeface="Times New Roman"/>
                <a:ea typeface="Times New Roman"/>
                <a:cs typeface="Times New Roman"/>
              </a:rPr>
              <a:t>Ví dụ:</a:t>
            </a:r>
            <a:r>
              <a:rPr lang="pt-BR" sz="2800" dirty="0">
                <a:latin typeface="Times New Roman"/>
                <a:ea typeface="Times New Roman"/>
                <a:cs typeface="Times New Roman"/>
              </a:rPr>
              <a:t> </a:t>
            </a:r>
            <a:endParaRPr lang="en-US" sz="2000" dirty="0">
              <a:ea typeface="Calibri"/>
              <a:cs typeface="Times New Roman"/>
            </a:endParaRPr>
          </a:p>
          <a:p>
            <a:pPr algn="just">
              <a:lnSpc>
                <a:spcPct val="115000"/>
              </a:lnSpc>
              <a:spcAft>
                <a:spcPts val="0"/>
              </a:spcAft>
            </a:pPr>
            <a:r>
              <a:rPr lang="pt-BR" sz="2800" dirty="0">
                <a:latin typeface="Times New Roman"/>
                <a:ea typeface="Times New Roman"/>
                <a:cs typeface="Times New Roman"/>
              </a:rPr>
              <a:t>+ Trong trận đấu giữa đội tuyển Ý và đội tuyển Pháp, hàng trăm </a:t>
            </a:r>
            <a:r>
              <a:rPr lang="pt-BR" sz="2800" i="1" dirty="0">
                <a:solidFill>
                  <a:srgbClr val="FF0000"/>
                </a:solidFill>
                <a:latin typeface="Times New Roman"/>
                <a:ea typeface="Times New Roman"/>
                <a:cs typeface="Times New Roman"/>
              </a:rPr>
              <a:t>khán giả</a:t>
            </a:r>
            <a:r>
              <a:rPr lang="pt-BR" sz="2800" dirty="0">
                <a:latin typeface="Times New Roman"/>
                <a:ea typeface="Times New Roman"/>
                <a:cs typeface="Times New Roman"/>
              </a:rPr>
              <a:t> đánh nhau.</a:t>
            </a:r>
            <a:endParaRPr lang="en-US" sz="2000" dirty="0">
              <a:ea typeface="Calibri"/>
              <a:cs typeface="Times New Roman"/>
            </a:endParaRPr>
          </a:p>
          <a:p>
            <a:r>
              <a:rPr lang="pt-BR" sz="2800" dirty="0">
                <a:latin typeface="Times New Roman"/>
                <a:ea typeface="Times New Roman"/>
              </a:rPr>
              <a:t>+ Từ thuần Việt đồng nghĩa với từ </a:t>
            </a:r>
            <a:r>
              <a:rPr lang="pt-BR" sz="2800" dirty="0">
                <a:solidFill>
                  <a:srgbClr val="FF0000"/>
                </a:solidFill>
                <a:latin typeface="Times New Roman"/>
                <a:ea typeface="Times New Roman"/>
              </a:rPr>
              <a:t>“khán giả</a:t>
            </a:r>
            <a:r>
              <a:rPr lang="pt-BR" sz="2800" dirty="0">
                <a:latin typeface="Times New Roman"/>
                <a:ea typeface="Times New Roman"/>
              </a:rPr>
              <a:t>” là </a:t>
            </a:r>
            <a:r>
              <a:rPr lang="pt-BR" sz="2800" dirty="0">
                <a:solidFill>
                  <a:srgbClr val="00B050"/>
                </a:solidFill>
                <a:latin typeface="Times New Roman"/>
                <a:ea typeface="Times New Roman"/>
              </a:rPr>
              <a:t>“người xem</a:t>
            </a:r>
            <a:r>
              <a:rPr lang="pt-BR" sz="2800" dirty="0">
                <a:latin typeface="Times New Roman"/>
                <a:ea typeface="Times New Roman"/>
              </a:rPr>
              <a:t>”. Nếu ta thay thế </a:t>
            </a:r>
            <a:r>
              <a:rPr lang="pt-BR" sz="2800" dirty="0">
                <a:solidFill>
                  <a:srgbClr val="FF0000"/>
                </a:solidFill>
                <a:latin typeface="Times New Roman"/>
                <a:ea typeface="Times New Roman"/>
              </a:rPr>
              <a:t>“khán giả</a:t>
            </a:r>
            <a:r>
              <a:rPr lang="pt-BR" sz="2800" dirty="0">
                <a:latin typeface="Times New Roman"/>
                <a:ea typeface="Times New Roman"/>
              </a:rPr>
              <a:t>” bằng </a:t>
            </a:r>
            <a:r>
              <a:rPr lang="pt-BR" sz="2800" dirty="0">
                <a:solidFill>
                  <a:srgbClr val="00B050"/>
                </a:solidFill>
                <a:latin typeface="Times New Roman"/>
                <a:ea typeface="Times New Roman"/>
              </a:rPr>
              <a:t>“người xem”</a:t>
            </a:r>
            <a:r>
              <a:rPr lang="pt-BR" sz="2800" dirty="0">
                <a:latin typeface="Times New Roman"/>
                <a:ea typeface="Times New Roman"/>
              </a:rPr>
              <a:t>, câu sẽ trở nên mơ hồ, có hai cách hiểu khác nhau, đó là </a:t>
            </a:r>
            <a:r>
              <a:rPr lang="pt-BR" sz="2800" dirty="0">
                <a:solidFill>
                  <a:srgbClr val="FF0000"/>
                </a:solidFill>
                <a:latin typeface="Times New Roman"/>
                <a:ea typeface="Times New Roman"/>
              </a:rPr>
              <a:t>“hàng trăm khán giả đánh nhau”</a:t>
            </a:r>
            <a:r>
              <a:rPr lang="pt-BR" sz="2800" dirty="0">
                <a:latin typeface="Times New Roman"/>
                <a:ea typeface="Times New Roman"/>
              </a:rPr>
              <a:t> sẽ rất khác với </a:t>
            </a:r>
            <a:r>
              <a:rPr lang="pt-BR" sz="2800" dirty="0">
                <a:solidFill>
                  <a:srgbClr val="92D050"/>
                </a:solidFill>
                <a:latin typeface="Times New Roman"/>
                <a:ea typeface="Times New Roman"/>
              </a:rPr>
              <a:t>“hàng trăm người xem đánh nhau”.</a:t>
            </a:r>
            <a:endParaRPr lang="en-US" sz="2000" dirty="0">
              <a:solidFill>
                <a:srgbClr val="92D050"/>
              </a:solidFill>
              <a:ea typeface="Calibri"/>
              <a:cs typeface="Times New Roman"/>
            </a:endParaRPr>
          </a:p>
        </p:txBody>
      </p:sp>
    </p:spTree>
    <p:extLst>
      <p:ext uri="{BB962C8B-B14F-4D97-AF65-F5344CB8AC3E}">
        <p14:creationId xmlns:p14="http://schemas.microsoft.com/office/powerpoint/2010/main" val="1726393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529280" y="655093"/>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pic>
        <p:nvPicPr>
          <p:cNvPr id="36"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17514" y="655093"/>
            <a:ext cx="9414091" cy="881236"/>
          </a:xfrm>
          <a:prstGeom prst="rect">
            <a:avLst/>
          </a:prstGeom>
        </p:spPr>
      </p:pic>
      <p:sp>
        <p:nvSpPr>
          <p:cNvPr id="37" name="文本框 25">
            <a:extLst>
              <a:ext uri="{FF2B5EF4-FFF2-40B4-BE49-F238E27FC236}">
                <a16:creationId xmlns:a16="http://schemas.microsoft.com/office/drawing/2014/main" id="{AC1E0000-C8B1-4943-ACCB-4A7C3322802D}"/>
              </a:ext>
            </a:extLst>
          </p:cNvPr>
          <p:cNvSpPr txBox="1"/>
          <p:nvPr/>
        </p:nvSpPr>
        <p:spPr>
          <a:xfrm>
            <a:off x="1523999" y="1003018"/>
            <a:ext cx="8780059" cy="499304"/>
          </a:xfrm>
          <a:prstGeom prst="rect">
            <a:avLst/>
          </a:prstGeom>
          <a:noFill/>
        </p:spPr>
        <p:txBody>
          <a:bodyPr vert="horz" wrap="square" rtlCol="0">
            <a:spAutoFit/>
          </a:bodyPr>
          <a:lstStyle/>
          <a:p>
            <a:pPr algn="just">
              <a:lnSpc>
                <a:spcPct val="115000"/>
              </a:lnSpc>
              <a:spcAft>
                <a:spcPts val="0"/>
              </a:spcAft>
            </a:pPr>
            <a:r>
              <a:rPr lang="pt-BR" sz="2500" b="1" dirty="0">
                <a:solidFill>
                  <a:srgbClr val="0070C0"/>
                </a:solidFill>
                <a:latin typeface="Times New Roman" panose="02020603050405020304" pitchFamily="18" charset="0"/>
                <a:ea typeface="Calibri"/>
                <a:cs typeface="Times New Roman" panose="02020603050405020304" pitchFamily="18" charset="0"/>
              </a:rPr>
              <a:t>2. Vận dụng các yếu tố mới của ngôn ngữ một cách phù hợp </a:t>
            </a:r>
            <a:endParaRPr lang="en-US" sz="2500" dirty="0">
              <a:solidFill>
                <a:srgbClr val="0070C0"/>
              </a:solidFill>
              <a:latin typeface="Times New Roman" panose="02020603050405020304" pitchFamily="18" charset="0"/>
              <a:ea typeface="Calibri"/>
              <a:cs typeface="Times New Roman" panose="02020603050405020304" pitchFamily="18" charset="0"/>
            </a:endParaRPr>
          </a:p>
        </p:txBody>
      </p:sp>
      <p:sp>
        <p:nvSpPr>
          <p:cNvPr id="12" name="Oval 11">
            <a:extLst>
              <a:ext uri="{FF2B5EF4-FFF2-40B4-BE49-F238E27FC236}">
                <a16:creationId xmlns:a16="http://schemas.microsoft.com/office/drawing/2014/main" id="{8D997A6F-48EE-444B-B8F2-6656351F273D}"/>
              </a:ext>
            </a:extLst>
          </p:cNvPr>
          <p:cNvSpPr/>
          <p:nvPr/>
        </p:nvSpPr>
        <p:spPr>
          <a:xfrm>
            <a:off x="745589" y="2278966"/>
            <a:ext cx="3137094" cy="292083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2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T</a:t>
            </a:r>
            <a:r>
              <a:rPr lang="es-ES_tradnl" sz="2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rình</a:t>
            </a:r>
            <a:r>
              <a:rPr lang="es-ES_tradnl" sz="2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 </a:t>
            </a:r>
            <a:r>
              <a:rPr lang="es-ES_tradnl" sz="2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bày</a:t>
            </a:r>
            <a:r>
              <a:rPr lang="es-ES_tradnl" sz="2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 </a:t>
            </a:r>
            <a:r>
              <a:rPr lang="es-ES_tradnl" sz="2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phần</a:t>
            </a:r>
            <a:r>
              <a:rPr lang="es-ES_tradnl" sz="2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 </a:t>
            </a:r>
            <a:r>
              <a:rPr lang="es-ES_tradnl" sz="2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tìm</a:t>
            </a:r>
            <a:r>
              <a:rPr lang="es-ES_tradnl" sz="2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 </a:t>
            </a:r>
            <a:r>
              <a:rPr lang="es-ES_tradnl" sz="2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hiểu</a:t>
            </a:r>
            <a:r>
              <a:rPr lang="es-ES_tradnl" sz="2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 </a:t>
            </a:r>
            <a:r>
              <a:rPr lang="es-ES_tradnl" sz="2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của</a:t>
            </a:r>
            <a:r>
              <a:rPr lang="es-ES_tradnl" sz="2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 </a:t>
            </a:r>
            <a:r>
              <a:rPr lang="es-ES_tradnl" sz="2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mình</a:t>
            </a:r>
            <a:r>
              <a:rPr lang="es-ES_tradnl" sz="2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 </a:t>
            </a:r>
            <a:r>
              <a:rPr lang="es-ES_tradnl" sz="2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về</a:t>
            </a:r>
            <a:r>
              <a:rPr lang="es-ES_tradnl" sz="2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 </a:t>
            </a:r>
            <a:r>
              <a:rPr lang="es-ES_tradnl" sz="2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tác</a:t>
            </a:r>
            <a:r>
              <a:rPr lang="es-ES_tradnl" sz="2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 </a:t>
            </a:r>
            <a:r>
              <a:rPr lang="es-ES_tradnl" sz="2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phẩm</a:t>
            </a:r>
            <a:r>
              <a:rPr lang="es-ES_tradnl" sz="2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 </a:t>
            </a:r>
            <a:r>
              <a:rPr lang="es-ES_tradnl" sz="2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theo</a:t>
            </a:r>
            <a:r>
              <a:rPr lang="es-ES_tradnl" sz="2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 3 ý </a:t>
            </a:r>
            <a:r>
              <a:rPr lang="es-ES_tradnl" sz="2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sau</a:t>
            </a:r>
            <a:r>
              <a:rPr lang="es-ES_tradnl" sz="2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a:t>
            </a:r>
            <a:endParaRPr lang="en-SG" sz="2600" dirty="0">
              <a:solidFill>
                <a:prstClr val="black"/>
              </a:solidFill>
            </a:endParaRPr>
          </a:p>
        </p:txBody>
      </p:sp>
      <p:pic>
        <p:nvPicPr>
          <p:cNvPr id="14" name="Picture 13">
            <a:extLst>
              <a:ext uri="{FF2B5EF4-FFF2-40B4-BE49-F238E27FC236}">
                <a16:creationId xmlns:a16="http://schemas.microsoft.com/office/drawing/2014/main" id="{5F8C816A-6895-4CD8-B4E0-FB4FE27728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2683" y="2479799"/>
            <a:ext cx="1074867" cy="2015854"/>
          </a:xfrm>
          <a:prstGeom prst="rect">
            <a:avLst/>
          </a:prstGeom>
        </p:spPr>
      </p:pic>
      <p:sp>
        <p:nvSpPr>
          <p:cNvPr id="15" name="Rectangle: Rounded Corners 14">
            <a:extLst>
              <a:ext uri="{FF2B5EF4-FFF2-40B4-BE49-F238E27FC236}">
                <a16:creationId xmlns:a16="http://schemas.microsoft.com/office/drawing/2014/main" id="{81953287-76C8-4C50-A382-D528238A7CB3}"/>
              </a:ext>
            </a:extLst>
          </p:cNvPr>
          <p:cNvSpPr/>
          <p:nvPr/>
        </p:nvSpPr>
        <p:spPr>
          <a:xfrm>
            <a:off x="4957550" y="1692322"/>
            <a:ext cx="6295879" cy="44424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pt-BR" sz="2500" b="1" i="1" dirty="0">
                <a:latin typeface="Times New Roman" panose="02020603050405020304" pitchFamily="18" charset="0"/>
                <a:ea typeface="Calibri"/>
                <a:cs typeface="Times New Roman" panose="02020603050405020304" pitchFamily="18" charset="0"/>
              </a:rPr>
              <a:t>a. Một yếu tố ngôn ngữ mới để được chấp nhận rộng rãi và có cơ hội "nhập" vào hệ thống tiếng Việt cần đáp ứng những yêu cầu cơ bản</a:t>
            </a:r>
          </a:p>
          <a:p>
            <a:pPr algn="just">
              <a:spcAft>
                <a:spcPts val="0"/>
              </a:spcAft>
            </a:pPr>
            <a:r>
              <a:rPr lang="pt-BR" sz="2500" b="1" i="1" dirty="0">
                <a:latin typeface="Times New Roman" panose="02020603050405020304" pitchFamily="18" charset="0"/>
                <a:ea typeface="Times New Roman"/>
                <a:cs typeface="Times New Roman" panose="02020603050405020304" pitchFamily="18" charset="0"/>
              </a:rPr>
              <a:t>b. Các yếu tố cơ bản của một tình huống giao tiếp có ảnh hưởng đến việc lựa chọn từ ngữ</a:t>
            </a:r>
            <a:endParaRPr lang="en-US" sz="2500" dirty="0">
              <a:latin typeface="Times New Roman" panose="02020603050405020304" pitchFamily="18" charset="0"/>
              <a:ea typeface="Times New Roman"/>
              <a:cs typeface="Times New Roman" panose="02020603050405020304" pitchFamily="18" charset="0"/>
            </a:endParaRPr>
          </a:p>
          <a:p>
            <a:pPr algn="just">
              <a:lnSpc>
                <a:spcPct val="115000"/>
              </a:lnSpc>
              <a:spcAft>
                <a:spcPts val="0"/>
              </a:spcAft>
            </a:pPr>
            <a:r>
              <a:rPr lang="pt-BR" sz="2500" b="1" i="1" dirty="0">
                <a:latin typeface="Times New Roman" panose="02020603050405020304" pitchFamily="18" charset="0"/>
                <a:ea typeface="Calibri"/>
                <a:cs typeface="Times New Roman" panose="02020603050405020304" pitchFamily="18" charset="0"/>
              </a:rPr>
              <a:t>c.</a:t>
            </a:r>
            <a:r>
              <a:rPr lang="pt-BR" sz="2500" b="1" dirty="0">
                <a:latin typeface="Times New Roman" panose="02020603050405020304" pitchFamily="18" charset="0"/>
                <a:ea typeface="Calibri"/>
                <a:cs typeface="Times New Roman" panose="02020603050405020304" pitchFamily="18" charset="0"/>
              </a:rPr>
              <a:t> </a:t>
            </a:r>
            <a:r>
              <a:rPr lang="pt-BR" sz="2500" b="1" i="1" dirty="0">
                <a:latin typeface="Times New Roman" panose="02020603050405020304" pitchFamily="18" charset="0"/>
                <a:ea typeface="Calibri"/>
                <a:cs typeface="Times New Roman" panose="02020603050405020304" pitchFamily="18" charset="0"/>
              </a:rPr>
              <a:t>Hiểu biết về tình huống giao tiếp giúp chúng ta có cách sử dụng các yếu tố mới một cách phù hợp</a:t>
            </a:r>
            <a:endParaRPr lang="en-US" sz="25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627943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7" grpId="0"/>
      <p:bldP spid="12"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414767" y="272956"/>
            <a:ext cx="11362466" cy="6308086"/>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Light" panose="020B0502040204020203" pitchFamily="34" charset="-122"/>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sp>
        <p:nvSpPr>
          <p:cNvPr id="12" name="Oval 11">
            <a:extLst>
              <a:ext uri="{FF2B5EF4-FFF2-40B4-BE49-F238E27FC236}">
                <a16:creationId xmlns:a16="http://schemas.microsoft.com/office/drawing/2014/main" id="{8D997A6F-48EE-444B-B8F2-6656351F273D}"/>
              </a:ext>
            </a:extLst>
          </p:cNvPr>
          <p:cNvSpPr/>
          <p:nvPr/>
        </p:nvSpPr>
        <p:spPr>
          <a:xfrm>
            <a:off x="627797" y="1473958"/>
            <a:ext cx="3364068" cy="4121835"/>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vi-VN" sz="2400" i="1" dirty="0">
                <a:latin typeface="Times New Roman"/>
                <a:ea typeface="Calibri"/>
              </a:rPr>
              <a:t>Một yếu tố ngôn ngữ mới cần đáp ứng những yêu cầu cơ bản nào để được chấp nhận rộng rãi và có cơ hội "nhập" vào hệ thống tiếng Việt?</a:t>
            </a:r>
            <a:r>
              <a:rPr lang="vi-VN" sz="2400" b="1" i="1" dirty="0">
                <a:latin typeface="Times New Roman"/>
                <a:ea typeface="Times New Roman"/>
              </a:rPr>
              <a:t> </a:t>
            </a:r>
            <a:endParaRPr lang="en-SG" sz="2400" dirty="0">
              <a:solidFill>
                <a:prstClr val="black"/>
              </a:solidFill>
            </a:endParaRPr>
          </a:p>
        </p:txBody>
      </p:sp>
      <p:pic>
        <p:nvPicPr>
          <p:cNvPr id="14" name="Picture 13">
            <a:extLst>
              <a:ext uri="{FF2B5EF4-FFF2-40B4-BE49-F238E27FC236}">
                <a16:creationId xmlns:a16="http://schemas.microsoft.com/office/drawing/2014/main" id="{5F8C816A-6895-4CD8-B4E0-FB4FE27728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1868" y="2347914"/>
            <a:ext cx="1074867" cy="2015854"/>
          </a:xfrm>
          <a:prstGeom prst="rect">
            <a:avLst/>
          </a:prstGeom>
        </p:spPr>
      </p:pic>
      <p:sp>
        <p:nvSpPr>
          <p:cNvPr id="15" name="Rectangle: Rounded Corners 14">
            <a:extLst>
              <a:ext uri="{FF2B5EF4-FFF2-40B4-BE49-F238E27FC236}">
                <a16:creationId xmlns:a16="http://schemas.microsoft.com/office/drawing/2014/main" id="{81953287-76C8-4C50-A382-D528238A7CB3}"/>
              </a:ext>
            </a:extLst>
          </p:cNvPr>
          <p:cNvSpPr/>
          <p:nvPr/>
        </p:nvSpPr>
        <p:spPr>
          <a:xfrm>
            <a:off x="4749421" y="845843"/>
            <a:ext cx="6543193" cy="51623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pt-BR" sz="2500" b="1" i="1" dirty="0">
                <a:latin typeface="Times New Roman" panose="02020603050405020304" pitchFamily="18" charset="0"/>
                <a:ea typeface="Times New Roman"/>
                <a:cs typeface="Times New Roman" panose="02020603050405020304" pitchFamily="18" charset="0"/>
              </a:rPr>
              <a:t>a. Một yếu tố ngôn ngữ mới để được chấp nhận rộng rãi và có cơ hội "nhập" vào hệ thống tiếng Việt cần đáp ứng những yêu cầu cơ bản sau:</a:t>
            </a:r>
            <a:endParaRPr lang="en-US" sz="2500" dirty="0">
              <a:latin typeface="Times New Roman" panose="02020603050405020304" pitchFamily="18" charset="0"/>
              <a:ea typeface="Times New Roman"/>
              <a:cs typeface="Times New Roman" panose="02020603050405020304" pitchFamily="18" charset="0"/>
            </a:endParaRPr>
          </a:p>
          <a:p>
            <a:pPr algn="just">
              <a:lnSpc>
                <a:spcPct val="115000"/>
              </a:lnSpc>
              <a:spcAft>
                <a:spcPts val="0"/>
              </a:spcAft>
            </a:pPr>
            <a:r>
              <a:rPr lang="pt-BR" sz="2500" dirty="0">
                <a:latin typeface="Times New Roman" panose="02020603050405020304" pitchFamily="18" charset="0"/>
                <a:ea typeface="Times New Roman"/>
                <a:cs typeface="Times New Roman" panose="02020603050405020304" pitchFamily="18" charset="0"/>
              </a:rPr>
              <a:t>- Chỉ tiếp nhận những yếu tố mới có tác dụng đáp ứng nhu cầu giao tiếp của người Việt một cách linh hoạt;</a:t>
            </a:r>
            <a:endParaRPr lang="en-US" sz="2500" dirty="0">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pt-BR" sz="2500" dirty="0">
                <a:latin typeface="Times New Roman" panose="02020603050405020304" pitchFamily="18" charset="0"/>
                <a:ea typeface="Times New Roman"/>
                <a:cs typeface="Times New Roman" panose="02020603050405020304" pitchFamily="18" charset="0"/>
              </a:rPr>
              <a:t>- Chỉ tiếp nhận những yếu tố mới không làm phá vỡ tính chuẩn mực, sự tinh tế của hệ thống ngôn ngữ hiện có.</a:t>
            </a:r>
            <a:endParaRPr lang="en-US" sz="25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562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414767" y="272956"/>
            <a:ext cx="11362466" cy="6455390"/>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Light" panose="020B0502040204020203" pitchFamily="34" charset="-122"/>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81953287-76C8-4C50-A382-D528238A7CB3}"/>
              </a:ext>
            </a:extLst>
          </p:cNvPr>
          <p:cNvSpPr/>
          <p:nvPr/>
        </p:nvSpPr>
        <p:spPr>
          <a:xfrm>
            <a:off x="641445" y="1446663"/>
            <a:ext cx="10849970" cy="50118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pt-BR" sz="2200" b="1" i="1" spc="-40" dirty="0">
                <a:latin typeface="Times New Roman"/>
                <a:ea typeface="Times New Roman"/>
              </a:rPr>
              <a:t>b. Các yếu tố cơ bản của một tình huống giao tiếp có ảnh hưởng đến việc lựa chọn từ ngữ: </a:t>
            </a:r>
            <a:endParaRPr lang="en-US" sz="2200" spc="-40" dirty="0">
              <a:latin typeface="Times New Roman"/>
              <a:ea typeface="Times New Roman"/>
            </a:endParaRPr>
          </a:p>
          <a:p>
            <a:pPr algn="just">
              <a:lnSpc>
                <a:spcPct val="115000"/>
              </a:lnSpc>
              <a:spcAft>
                <a:spcPts val="0"/>
              </a:spcAft>
            </a:pPr>
            <a:r>
              <a:rPr lang="pt-BR" sz="2200" i="1" dirty="0">
                <a:latin typeface="Times New Roman"/>
                <a:ea typeface="Times New Roman"/>
                <a:cs typeface="Times New Roman"/>
              </a:rPr>
              <a:t>- Đề tài:</a:t>
            </a:r>
            <a:r>
              <a:rPr lang="pt-BR" sz="2200" dirty="0">
                <a:latin typeface="Times New Roman"/>
                <a:ea typeface="Times New Roman"/>
                <a:cs typeface="Times New Roman"/>
              </a:rPr>
              <a:t> phạm vi đời sống được đề cập đến trong văn bản, ví dụ: một chuyến du lịch, sở thích của giới trẻ, vấn đề ô nhiễm môi trường, tình trạng bạo lực học đường,...</a:t>
            </a:r>
            <a:endParaRPr lang="en-US" sz="2200" dirty="0">
              <a:ea typeface="Calibri"/>
              <a:cs typeface="Times New Roman"/>
            </a:endParaRPr>
          </a:p>
          <a:p>
            <a:pPr algn="just">
              <a:lnSpc>
                <a:spcPct val="115000"/>
              </a:lnSpc>
              <a:spcAft>
                <a:spcPts val="0"/>
              </a:spcAft>
            </a:pPr>
            <a:r>
              <a:rPr lang="pt-BR" sz="2200" i="1" dirty="0">
                <a:latin typeface="Times New Roman"/>
                <a:ea typeface="Times New Roman"/>
                <a:cs typeface="Times New Roman"/>
              </a:rPr>
              <a:t>-  Nhân vật giao tiếp: </a:t>
            </a:r>
            <a:r>
              <a:rPr lang="pt-BR" sz="2200" dirty="0">
                <a:latin typeface="Times New Roman"/>
                <a:ea typeface="Times New Roman"/>
                <a:cs typeface="Times New Roman"/>
              </a:rPr>
              <a:t>Quan hệ giữa người viết với người đọc hoặc giữa người nói với người nghe xét về vị thế, nghề nghiệp, tuổi tác, giới tính,...</a:t>
            </a:r>
            <a:endParaRPr lang="en-US" sz="2200" dirty="0">
              <a:ea typeface="Calibri"/>
              <a:cs typeface="Times New Roman"/>
            </a:endParaRPr>
          </a:p>
          <a:p>
            <a:pPr algn="just">
              <a:lnSpc>
                <a:spcPct val="115000"/>
              </a:lnSpc>
              <a:spcAft>
                <a:spcPts val="0"/>
              </a:spcAft>
            </a:pPr>
            <a:r>
              <a:rPr lang="pt-BR" sz="2200" i="1" dirty="0">
                <a:latin typeface="Times New Roman"/>
                <a:ea typeface="Times New Roman"/>
                <a:cs typeface="Times New Roman"/>
              </a:rPr>
              <a:t>- Kênh giao tiếp:</a:t>
            </a:r>
            <a:r>
              <a:rPr lang="pt-BR" sz="2200" dirty="0">
                <a:latin typeface="Times New Roman"/>
                <a:ea typeface="Times New Roman"/>
                <a:cs typeface="Times New Roman"/>
              </a:rPr>
              <a:t> ngôn ngữ nói hay ngôn ngữ viết, trang trọng hay thân mật, chỉ ngôn ngữ hay kết hợp ngôn ngữ với hình ảnh (giao tiếp đa phương thức)…</a:t>
            </a:r>
            <a:endParaRPr lang="en-US" sz="2200" dirty="0">
              <a:ea typeface="Calibri"/>
              <a:cs typeface="Times New Roman"/>
            </a:endParaRPr>
          </a:p>
          <a:p>
            <a:pPr algn="just">
              <a:lnSpc>
                <a:spcPct val="115000"/>
              </a:lnSpc>
              <a:spcAft>
                <a:spcPts val="0"/>
              </a:spcAft>
            </a:pPr>
            <a:r>
              <a:rPr lang="pt-BR" sz="2200" dirty="0">
                <a:latin typeface="Times New Roman"/>
                <a:ea typeface="Times New Roman"/>
                <a:cs typeface="Times New Roman"/>
              </a:rPr>
              <a:t>+ Chẳng hạn, các văn bản có thể cùng đề tài (ví dụ về động vật hoang dã) và cho cùng đối tượng tiếp nhận (ví dụ đối tượng học sinh), nhưng khác nhau về kênh giao tiếp (ví dụ bài đọc trong sách giáo khoa và bài thuyết minh trong một buổi tham quan ở sở thú); cùng kênh giao tiếp (ví dụ bài giảng ở lớp) và cho cùng đối tượng tiếp nhận (ví dụ đối tượng học sinh), nhưng khác về đề tài (ví dụ bài học về năng lượng và bài học về ca dao),...</a:t>
            </a:r>
            <a:endParaRPr lang="en-US" sz="2200" dirty="0">
              <a:ea typeface="Calibri"/>
              <a:cs typeface="Times New Roman"/>
            </a:endParaRPr>
          </a:p>
        </p:txBody>
      </p:sp>
      <p:pic>
        <p:nvPicPr>
          <p:cNvPr id="9"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17513" y="136477"/>
            <a:ext cx="10151072" cy="1159741"/>
          </a:xfrm>
          <a:prstGeom prst="rect">
            <a:avLst/>
          </a:prstGeom>
        </p:spPr>
      </p:pic>
      <p:sp>
        <p:nvSpPr>
          <p:cNvPr id="3" name="Rectangle 2"/>
          <p:cNvSpPr/>
          <p:nvPr/>
        </p:nvSpPr>
        <p:spPr>
          <a:xfrm>
            <a:off x="1567891" y="486012"/>
            <a:ext cx="9450316" cy="830997"/>
          </a:xfrm>
          <a:prstGeom prst="rect">
            <a:avLst/>
          </a:prstGeom>
        </p:spPr>
        <p:txBody>
          <a:bodyPr wrap="square">
            <a:spAutoFit/>
          </a:bodyPr>
          <a:lstStyle/>
          <a:p>
            <a:pPr algn="just"/>
            <a:r>
              <a:rPr lang="vi-VN" sz="2400" i="1" dirty="0">
                <a:latin typeface="Times New Roman"/>
                <a:ea typeface="Calibri"/>
              </a:rPr>
              <a:t>Cho biết các yếu tố cơ bản của một tình huống giao tiếp có ảnh hưởng đến việc lựa chọn từ ngữ. </a:t>
            </a:r>
            <a:endParaRPr lang="en-US" sz="2400" dirty="0"/>
          </a:p>
        </p:txBody>
      </p:sp>
    </p:spTree>
    <p:extLst>
      <p:ext uri="{BB962C8B-B14F-4D97-AF65-F5344CB8AC3E}">
        <p14:creationId xmlns:p14="http://schemas.microsoft.com/office/powerpoint/2010/main" val="3237474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414767" y="272956"/>
            <a:ext cx="11362466" cy="6308086"/>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Light" panose="020B0502040204020203" pitchFamily="34" charset="-122"/>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sp>
        <p:nvSpPr>
          <p:cNvPr id="12" name="Oval 11">
            <a:extLst>
              <a:ext uri="{FF2B5EF4-FFF2-40B4-BE49-F238E27FC236}">
                <a16:creationId xmlns:a16="http://schemas.microsoft.com/office/drawing/2014/main" id="{8D997A6F-48EE-444B-B8F2-6656351F273D}"/>
              </a:ext>
            </a:extLst>
          </p:cNvPr>
          <p:cNvSpPr/>
          <p:nvPr/>
        </p:nvSpPr>
        <p:spPr>
          <a:xfrm>
            <a:off x="627796" y="996288"/>
            <a:ext cx="3480179" cy="501186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vi-VN" sz="2300" i="1" dirty="0">
                <a:latin typeface="Times New Roman"/>
                <a:ea typeface="Calibri"/>
              </a:rPr>
              <a:t>Phân tích một số trường hợp cho thấy một yếu tố ngôn ngữ mới có thể được dùng phù hợp trong tình huống giao tiếp này nhưng không phù hợp trong tình huống giao tiếp khác.</a:t>
            </a:r>
            <a:endParaRPr lang="en-SG" sz="2300" dirty="0">
              <a:solidFill>
                <a:prstClr val="black"/>
              </a:solidFill>
            </a:endParaRPr>
          </a:p>
        </p:txBody>
      </p:sp>
      <p:pic>
        <p:nvPicPr>
          <p:cNvPr id="14" name="Picture 13">
            <a:extLst>
              <a:ext uri="{FF2B5EF4-FFF2-40B4-BE49-F238E27FC236}">
                <a16:creationId xmlns:a16="http://schemas.microsoft.com/office/drawing/2014/main" id="{5F8C816A-6895-4CD8-B4E0-FB4FE27728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1868" y="2347914"/>
            <a:ext cx="1074867" cy="2015854"/>
          </a:xfrm>
          <a:prstGeom prst="rect">
            <a:avLst/>
          </a:prstGeom>
        </p:spPr>
      </p:pic>
      <p:sp>
        <p:nvSpPr>
          <p:cNvPr id="15" name="Rectangle: Rounded Corners 14">
            <a:extLst>
              <a:ext uri="{FF2B5EF4-FFF2-40B4-BE49-F238E27FC236}">
                <a16:creationId xmlns:a16="http://schemas.microsoft.com/office/drawing/2014/main" id="{81953287-76C8-4C50-A382-D528238A7CB3}"/>
              </a:ext>
            </a:extLst>
          </p:cNvPr>
          <p:cNvSpPr/>
          <p:nvPr/>
        </p:nvSpPr>
        <p:spPr>
          <a:xfrm>
            <a:off x="4749421" y="845843"/>
            <a:ext cx="6543193" cy="51623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15000"/>
              </a:lnSpc>
              <a:spcAft>
                <a:spcPts val="0"/>
              </a:spcAft>
            </a:pPr>
            <a:r>
              <a:rPr lang="pt-BR" sz="2500" b="1" i="1" dirty="0">
                <a:latin typeface="Times New Roman"/>
                <a:ea typeface="Calibri"/>
                <a:cs typeface="Times New Roman"/>
              </a:rPr>
              <a:t>c.</a:t>
            </a:r>
            <a:r>
              <a:rPr lang="pt-BR" sz="2500" b="1" dirty="0">
                <a:latin typeface="Times New Roman"/>
                <a:ea typeface="Calibri"/>
                <a:cs typeface="Times New Roman"/>
              </a:rPr>
              <a:t> </a:t>
            </a:r>
            <a:r>
              <a:rPr lang="pt-BR" sz="2500" b="1" i="1" dirty="0">
                <a:latin typeface="Times New Roman"/>
                <a:ea typeface="Calibri"/>
                <a:cs typeface="Times New Roman"/>
              </a:rPr>
              <a:t>Hiểu biết về tình huống giao tiếp giúp chúng ta có cách sử dụng các yếu tố mới một cách phù hợp</a:t>
            </a:r>
            <a:endParaRPr lang="en-US" sz="2500" dirty="0">
              <a:ea typeface="Calibri"/>
              <a:cs typeface="Times New Roman"/>
            </a:endParaRPr>
          </a:p>
          <a:p>
            <a:pPr algn="just">
              <a:lnSpc>
                <a:spcPct val="115000"/>
              </a:lnSpc>
              <a:spcAft>
                <a:spcPts val="0"/>
              </a:spcAft>
            </a:pPr>
            <a:r>
              <a:rPr lang="pt-BR" sz="2500" dirty="0">
                <a:latin typeface="Times New Roman"/>
                <a:ea typeface="Calibri"/>
                <a:cs typeface="Times New Roman"/>
              </a:rPr>
              <a:t>- Có những tình huống giao tiếp mà nguyên tắc sử dụng ngôn ngữ đúng chuẩn được đặt ra một cách nghiêm ngặt, chỉ sử dụng những yếu tố mới đã được chấp nhận rộng rãi.</a:t>
            </a:r>
            <a:endParaRPr lang="en-US" sz="2500" dirty="0">
              <a:ea typeface="Calibri"/>
              <a:cs typeface="Times New Roman"/>
            </a:endParaRPr>
          </a:p>
          <a:p>
            <a:pPr algn="just">
              <a:lnSpc>
                <a:spcPct val="115000"/>
              </a:lnSpc>
              <a:spcAft>
                <a:spcPts val="0"/>
              </a:spcAft>
            </a:pPr>
            <a:r>
              <a:rPr lang="pt-BR" sz="2500" spc="-50" dirty="0">
                <a:latin typeface="Times New Roman"/>
                <a:ea typeface="Calibri"/>
                <a:cs typeface="Times New Roman"/>
              </a:rPr>
              <a:t>- Tuy nhiên, cũng có những tình huống giao tiếp mà nhu cầu, sở thích sử dụng ngôn ngữ của cá nhân được tôn trọng ở mức độ nhất định</a:t>
            </a:r>
            <a:r>
              <a:rPr lang="vi-VN" sz="2500" spc="-50" dirty="0">
                <a:latin typeface="Times New Roman"/>
                <a:ea typeface="Calibri"/>
                <a:cs typeface="Times New Roman"/>
              </a:rPr>
              <a:t>.</a:t>
            </a:r>
            <a:endParaRPr lang="en-US" sz="2500" spc="-50" dirty="0">
              <a:ea typeface="Calibri"/>
              <a:cs typeface="Times New Roman"/>
            </a:endParaRPr>
          </a:p>
        </p:txBody>
      </p:sp>
    </p:spTree>
    <p:extLst>
      <p:ext uri="{BB962C8B-B14F-4D97-AF65-F5344CB8AC3E}">
        <p14:creationId xmlns:p14="http://schemas.microsoft.com/office/powerpoint/2010/main" val="4256665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529281" y="327257"/>
            <a:ext cx="11133438" cy="6210021"/>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0BFE949C-CB76-4334-8F6E-EB3D42274AF1}"/>
              </a:ext>
            </a:extLst>
          </p:cNvPr>
          <p:cNvGrpSpPr/>
          <p:nvPr/>
        </p:nvGrpSpPr>
        <p:grpSpPr>
          <a:xfrm>
            <a:off x="3957318" y="1309089"/>
            <a:ext cx="2600963" cy="1105870"/>
            <a:chOff x="6141650" y="1319644"/>
            <a:chExt cx="2546638" cy="1507626"/>
          </a:xfrm>
        </p:grpSpPr>
        <p:pic>
          <p:nvPicPr>
            <p:cNvPr id="14" name="图片 4">
              <a:extLst>
                <a:ext uri="{FF2B5EF4-FFF2-40B4-BE49-F238E27FC236}">
                  <a16:creationId xmlns:a16="http://schemas.microsoft.com/office/drawing/2014/main" id="{4057209D-76E0-4DF3-9E72-D22CF0FBF5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7" t="18227" r="-2667" b="20449"/>
            <a:stretch/>
          </p:blipFill>
          <p:spPr>
            <a:xfrm>
              <a:off x="6141650" y="1319644"/>
              <a:ext cx="2546638" cy="1507626"/>
            </a:xfrm>
            <a:prstGeom prst="rect">
              <a:avLst/>
            </a:prstGeom>
          </p:spPr>
        </p:pic>
        <p:sp>
          <p:nvSpPr>
            <p:cNvPr id="15" name="TextBox 14">
              <a:extLst>
                <a:ext uri="{FF2B5EF4-FFF2-40B4-BE49-F238E27FC236}">
                  <a16:creationId xmlns:a16="http://schemas.microsoft.com/office/drawing/2014/main" id="{B238477A-73A7-4044-B74F-C93C34DF556F}"/>
                </a:ext>
              </a:extLst>
            </p:cNvPr>
            <p:cNvSpPr txBox="1"/>
            <p:nvPr/>
          </p:nvSpPr>
          <p:spPr>
            <a:xfrm flipH="1">
              <a:off x="6454793" y="1895461"/>
              <a:ext cx="2055808" cy="797220"/>
            </a:xfrm>
            <a:prstGeom prst="rect">
              <a:avLst/>
            </a:prstGeom>
            <a:noFill/>
          </p:spPr>
          <p:txBody>
            <a:bodyPr wrap="square" rtlCol="0">
              <a:spAutoFit/>
            </a:bodyPr>
            <a:lstStyle/>
            <a:p>
              <a:pPr algn="just"/>
              <a:r>
                <a:rPr lang="en-SG" sz="3200" b="1" dirty="0" err="1">
                  <a:latin typeface="Times New Roman" panose="02020603050405020304" pitchFamily="18" charset="0"/>
                  <a:cs typeface="Times New Roman" panose="02020603050405020304" pitchFamily="18" charset="0"/>
                </a:rPr>
                <a:t>Nhóm</a:t>
              </a:r>
              <a:r>
                <a:rPr lang="en-SG" sz="3200" b="1" dirty="0">
                  <a:latin typeface="Times New Roman" panose="02020603050405020304" pitchFamily="18" charset="0"/>
                  <a:cs typeface="Times New Roman" panose="02020603050405020304" pitchFamily="18" charset="0"/>
                </a:rPr>
                <a:t> 1</a:t>
              </a:r>
            </a:p>
          </p:txBody>
        </p:sp>
      </p:grpSp>
      <p:sp>
        <p:nvSpPr>
          <p:cNvPr id="16" name="TextBox 15">
            <a:extLst>
              <a:ext uri="{FF2B5EF4-FFF2-40B4-BE49-F238E27FC236}">
                <a16:creationId xmlns:a16="http://schemas.microsoft.com/office/drawing/2014/main" id="{08B97FF2-9975-4C92-BF6A-10845594D688}"/>
              </a:ext>
            </a:extLst>
          </p:cNvPr>
          <p:cNvSpPr txBox="1"/>
          <p:nvPr/>
        </p:nvSpPr>
        <p:spPr>
          <a:xfrm flipH="1">
            <a:off x="7108790" y="1415341"/>
            <a:ext cx="4243838" cy="1131720"/>
          </a:xfrm>
          <a:prstGeom prst="rect">
            <a:avLst/>
          </a:prstGeom>
          <a:noFill/>
        </p:spPr>
        <p:txBody>
          <a:bodyPr wrap="square" rtlCol="0">
            <a:spAutoFit/>
          </a:bodyPr>
          <a:lstStyle/>
          <a:p>
            <a:pPr algn="just">
              <a:lnSpc>
                <a:spcPct val="115000"/>
              </a:lnSpc>
              <a:spcAft>
                <a:spcPts val="0"/>
              </a:spcAft>
            </a:pPr>
            <a:r>
              <a:rPr lang="vi-VN" sz="2000" i="1" dirty="0">
                <a:latin typeface="Times New Roman"/>
                <a:ea typeface="Calibri"/>
                <a:cs typeface="Times New Roman"/>
              </a:rPr>
              <a:t>Tình yêu tiếng Việt của Nguyễn Tuân được thể hiện như thế nào qua văn bản Về tiếng ta? </a:t>
            </a:r>
            <a:endParaRPr lang="en-US" sz="1600" dirty="0">
              <a:ea typeface="Calibri"/>
              <a:cs typeface="Times New Roman"/>
            </a:endParaRPr>
          </a:p>
        </p:txBody>
      </p:sp>
      <p:sp>
        <p:nvSpPr>
          <p:cNvPr id="17" name="TextBox 16">
            <a:extLst>
              <a:ext uri="{FF2B5EF4-FFF2-40B4-BE49-F238E27FC236}">
                <a16:creationId xmlns:a16="http://schemas.microsoft.com/office/drawing/2014/main" id="{43E587C2-278B-4ECD-B3AE-D438CB12CF39}"/>
              </a:ext>
            </a:extLst>
          </p:cNvPr>
          <p:cNvSpPr txBox="1"/>
          <p:nvPr/>
        </p:nvSpPr>
        <p:spPr>
          <a:xfrm flipH="1">
            <a:off x="7170773" y="3696526"/>
            <a:ext cx="4218044" cy="1015663"/>
          </a:xfrm>
          <a:prstGeom prst="rect">
            <a:avLst/>
          </a:prstGeom>
          <a:noFill/>
        </p:spPr>
        <p:txBody>
          <a:bodyPr wrap="square" rtlCol="0">
            <a:spAutoFit/>
          </a:bodyPr>
          <a:lstStyle/>
          <a:p>
            <a:pPr algn="just"/>
            <a:r>
              <a:rPr lang="vi-VN" sz="2000" i="1" dirty="0">
                <a:latin typeface="Times New Roman"/>
                <a:ea typeface="Calibri"/>
              </a:rPr>
              <a:t>Nguyễn Tuân quan niệm như thế nào về vấn đề giữ gìn sự trong sáng của tiếng Việt?</a:t>
            </a:r>
            <a:endParaRPr lang="en-SG" sz="2000" b="1" dirty="0" err="1">
              <a:latin typeface="+mj-lt"/>
              <a:cs typeface="Times New Roman" panose="02020603050405020304" pitchFamily="18" charset="0"/>
            </a:endParaRPr>
          </a:p>
        </p:txBody>
      </p:sp>
      <p:grpSp>
        <p:nvGrpSpPr>
          <p:cNvPr id="19" name="Group 18">
            <a:extLst>
              <a:ext uri="{FF2B5EF4-FFF2-40B4-BE49-F238E27FC236}">
                <a16:creationId xmlns:a16="http://schemas.microsoft.com/office/drawing/2014/main" id="{8581B7CF-105E-4D7C-9C80-D1D384C15D9C}"/>
              </a:ext>
            </a:extLst>
          </p:cNvPr>
          <p:cNvGrpSpPr/>
          <p:nvPr/>
        </p:nvGrpSpPr>
        <p:grpSpPr>
          <a:xfrm>
            <a:off x="3870248" y="2489619"/>
            <a:ext cx="2600963" cy="1206907"/>
            <a:chOff x="6141650" y="1201294"/>
            <a:chExt cx="2546638" cy="1507626"/>
          </a:xfrm>
        </p:grpSpPr>
        <p:pic>
          <p:nvPicPr>
            <p:cNvPr id="23" name="图片 4">
              <a:extLst>
                <a:ext uri="{FF2B5EF4-FFF2-40B4-BE49-F238E27FC236}">
                  <a16:creationId xmlns:a16="http://schemas.microsoft.com/office/drawing/2014/main" id="{FFFA6177-545C-4060-9792-9965FF6F70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7" t="18227" r="-2667" b="20449"/>
            <a:stretch/>
          </p:blipFill>
          <p:spPr>
            <a:xfrm>
              <a:off x="6141650" y="1201294"/>
              <a:ext cx="2546638" cy="1507626"/>
            </a:xfrm>
            <a:prstGeom prst="rect">
              <a:avLst/>
            </a:prstGeom>
          </p:spPr>
        </p:pic>
        <p:sp>
          <p:nvSpPr>
            <p:cNvPr id="24" name="TextBox 23">
              <a:extLst>
                <a:ext uri="{FF2B5EF4-FFF2-40B4-BE49-F238E27FC236}">
                  <a16:creationId xmlns:a16="http://schemas.microsoft.com/office/drawing/2014/main" id="{CC218D25-F725-42CF-854F-EE827CA2EA8B}"/>
                </a:ext>
              </a:extLst>
            </p:cNvPr>
            <p:cNvSpPr txBox="1"/>
            <p:nvPr/>
          </p:nvSpPr>
          <p:spPr>
            <a:xfrm flipH="1">
              <a:off x="6506266" y="1787246"/>
              <a:ext cx="2101915" cy="730480"/>
            </a:xfrm>
            <a:prstGeom prst="rect">
              <a:avLst/>
            </a:prstGeom>
            <a:noFill/>
          </p:spPr>
          <p:txBody>
            <a:bodyPr wrap="square" rtlCol="0">
              <a:spAutoFit/>
            </a:bodyPr>
            <a:lstStyle/>
            <a:p>
              <a:r>
                <a:rPr lang="en-SG" sz="3200" b="1" dirty="0" err="1">
                  <a:latin typeface="Times New Roman" panose="02020603050405020304" pitchFamily="18" charset="0"/>
                  <a:cs typeface="Times New Roman" panose="02020603050405020304" pitchFamily="18" charset="0"/>
                </a:rPr>
                <a:t>Nhóm</a:t>
              </a:r>
              <a:r>
                <a:rPr lang="en-SG" sz="3200" b="1" dirty="0">
                  <a:latin typeface="Times New Roman" panose="02020603050405020304" pitchFamily="18" charset="0"/>
                  <a:cs typeface="Times New Roman" panose="02020603050405020304" pitchFamily="18" charset="0"/>
                </a:rPr>
                <a:t> 2</a:t>
              </a:r>
            </a:p>
          </p:txBody>
        </p:sp>
      </p:grpSp>
      <p:grpSp>
        <p:nvGrpSpPr>
          <p:cNvPr id="25" name="Group 24">
            <a:extLst>
              <a:ext uri="{FF2B5EF4-FFF2-40B4-BE49-F238E27FC236}">
                <a16:creationId xmlns:a16="http://schemas.microsoft.com/office/drawing/2014/main" id="{1DB80CC4-DDD2-4F3D-9C3C-E3D30CA9879B}"/>
              </a:ext>
            </a:extLst>
          </p:cNvPr>
          <p:cNvGrpSpPr/>
          <p:nvPr/>
        </p:nvGrpSpPr>
        <p:grpSpPr>
          <a:xfrm>
            <a:off x="225082" y="1206818"/>
            <a:ext cx="4017559" cy="4641680"/>
            <a:chOff x="-310771" y="908720"/>
            <a:chExt cx="5356745" cy="5356745"/>
          </a:xfrm>
        </p:grpSpPr>
        <p:pic>
          <p:nvPicPr>
            <p:cNvPr id="26" name="图片 8">
              <a:extLst>
                <a:ext uri="{FF2B5EF4-FFF2-40B4-BE49-F238E27FC236}">
                  <a16:creationId xmlns:a16="http://schemas.microsoft.com/office/drawing/2014/main" id="{6E645AF7-0E9B-4659-BB52-2CED1CEE95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771" y="908720"/>
              <a:ext cx="5356745" cy="5356745"/>
            </a:xfrm>
            <a:prstGeom prst="rect">
              <a:avLst/>
            </a:prstGeom>
          </p:spPr>
        </p:pic>
        <p:sp>
          <p:nvSpPr>
            <p:cNvPr id="27" name="TextBox 26">
              <a:extLst>
                <a:ext uri="{FF2B5EF4-FFF2-40B4-BE49-F238E27FC236}">
                  <a16:creationId xmlns:a16="http://schemas.microsoft.com/office/drawing/2014/main" id="{F24DA6CD-F31C-4982-888E-56AF22BDEBF3}"/>
                </a:ext>
              </a:extLst>
            </p:cNvPr>
            <p:cNvSpPr txBox="1"/>
            <p:nvPr/>
          </p:nvSpPr>
          <p:spPr>
            <a:xfrm flipH="1">
              <a:off x="1228469" y="4221088"/>
              <a:ext cx="2402553" cy="932824"/>
            </a:xfrm>
            <a:prstGeom prst="rect">
              <a:avLst/>
            </a:prstGeom>
            <a:solidFill>
              <a:srgbClr val="FFC265"/>
            </a:solidFill>
            <a:ln>
              <a:noFill/>
            </a:ln>
          </p:spPr>
          <p:txBody>
            <a:bodyPr wrap="square" rtlCol="0">
              <a:spAutoFit/>
            </a:bodyPr>
            <a:lstStyle/>
            <a:p>
              <a:pPr algn="ctr"/>
              <a:r>
                <a:rPr lang="en-SG" sz="2600" dirty="0" err="1">
                  <a:solidFill>
                    <a:schemeClr val="bg1"/>
                  </a:solidFill>
                  <a:latin typeface="Times New Roman" panose="02020603050405020304" pitchFamily="18" charset="0"/>
                  <a:cs typeface="Times New Roman" panose="02020603050405020304" pitchFamily="18" charset="0"/>
                </a:rPr>
                <a:t>Thảo</a:t>
              </a:r>
              <a:r>
                <a:rPr lang="en-SG" sz="2600" dirty="0">
                  <a:solidFill>
                    <a:schemeClr val="bg1"/>
                  </a:solidFill>
                  <a:latin typeface="Times New Roman" panose="02020603050405020304" pitchFamily="18" charset="0"/>
                  <a:cs typeface="Times New Roman" panose="02020603050405020304" pitchFamily="18" charset="0"/>
                </a:rPr>
                <a:t> </a:t>
              </a:r>
              <a:r>
                <a:rPr lang="en-SG" sz="2600" dirty="0" err="1">
                  <a:solidFill>
                    <a:schemeClr val="bg1"/>
                  </a:solidFill>
                  <a:latin typeface="Times New Roman" panose="02020603050405020304" pitchFamily="18" charset="0"/>
                  <a:cs typeface="Times New Roman" panose="02020603050405020304" pitchFamily="18" charset="0"/>
                </a:rPr>
                <a:t>luận</a:t>
              </a:r>
              <a:r>
                <a:rPr lang="en-SG" sz="2600" dirty="0">
                  <a:solidFill>
                    <a:schemeClr val="bg1"/>
                  </a:solidFill>
                  <a:latin typeface="Times New Roman" panose="02020603050405020304" pitchFamily="18" charset="0"/>
                  <a:cs typeface="Times New Roman" panose="02020603050405020304" pitchFamily="18" charset="0"/>
                </a:rPr>
                <a:t> </a:t>
              </a:r>
              <a:r>
                <a:rPr lang="en-SG" sz="2600" dirty="0" err="1">
                  <a:solidFill>
                    <a:schemeClr val="bg1"/>
                  </a:solidFill>
                  <a:latin typeface="Times New Roman" panose="02020603050405020304" pitchFamily="18" charset="0"/>
                  <a:cs typeface="Times New Roman" panose="02020603050405020304" pitchFamily="18" charset="0"/>
                </a:rPr>
                <a:t>nhóm</a:t>
              </a:r>
              <a:endParaRPr lang="en-SG" sz="2600" dirty="0">
                <a:solidFill>
                  <a:schemeClr val="bg1"/>
                </a:solidFill>
                <a:latin typeface="Times New Roman" panose="02020603050405020304" pitchFamily="18" charset="0"/>
                <a:cs typeface="Times New Roman" panose="02020603050405020304" pitchFamily="18" charset="0"/>
              </a:endParaRPr>
            </a:p>
          </p:txBody>
        </p:sp>
      </p:grpSp>
      <p:sp>
        <p:nvSpPr>
          <p:cNvPr id="28" name="TextBox 27">
            <a:extLst>
              <a:ext uri="{FF2B5EF4-FFF2-40B4-BE49-F238E27FC236}">
                <a16:creationId xmlns:a16="http://schemas.microsoft.com/office/drawing/2014/main" id="{1D078CF4-E766-4CDE-8C2F-060DC50B85D6}"/>
              </a:ext>
            </a:extLst>
          </p:cNvPr>
          <p:cNvSpPr txBox="1"/>
          <p:nvPr/>
        </p:nvSpPr>
        <p:spPr>
          <a:xfrm flipH="1">
            <a:off x="7108790" y="2667025"/>
            <a:ext cx="4243838" cy="777777"/>
          </a:xfrm>
          <a:prstGeom prst="rect">
            <a:avLst/>
          </a:prstGeom>
          <a:noFill/>
        </p:spPr>
        <p:txBody>
          <a:bodyPr wrap="square" rtlCol="0">
            <a:spAutoFit/>
          </a:bodyPr>
          <a:lstStyle/>
          <a:p>
            <a:pPr algn="just">
              <a:lnSpc>
                <a:spcPct val="115000"/>
              </a:lnSpc>
              <a:spcAft>
                <a:spcPts val="0"/>
              </a:spcAft>
            </a:pPr>
            <a:r>
              <a:rPr lang="vi-VN" sz="2000" i="1" dirty="0">
                <a:latin typeface="Times New Roman"/>
                <a:ea typeface="Calibri"/>
                <a:cs typeface="Times New Roman"/>
              </a:rPr>
              <a:t>Bạn học hỏi được gì từ kinh nghiệm viết của tác giả? </a:t>
            </a:r>
            <a:endParaRPr lang="en-US" sz="1600" dirty="0">
              <a:ea typeface="Calibri"/>
              <a:cs typeface="Times New Roman"/>
            </a:endParaRPr>
          </a:p>
        </p:txBody>
      </p:sp>
      <p:pic>
        <p:nvPicPr>
          <p:cNvPr id="29"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313859" y="149348"/>
            <a:ext cx="10151072" cy="1159741"/>
          </a:xfrm>
          <a:prstGeom prst="rect">
            <a:avLst/>
          </a:prstGeom>
        </p:spPr>
      </p:pic>
      <p:sp>
        <p:nvSpPr>
          <p:cNvPr id="5" name="Rectangle 4"/>
          <p:cNvSpPr/>
          <p:nvPr/>
        </p:nvSpPr>
        <p:spPr>
          <a:xfrm>
            <a:off x="1524000" y="609601"/>
            <a:ext cx="9898465" cy="553998"/>
          </a:xfrm>
          <a:prstGeom prst="rect">
            <a:avLst/>
          </a:prstGeom>
        </p:spPr>
        <p:txBody>
          <a:bodyPr wrap="square">
            <a:spAutoFit/>
          </a:bodyPr>
          <a:lstStyle/>
          <a:p>
            <a:pPr algn="ctr"/>
            <a:r>
              <a:rPr lang="en-US" sz="3000" b="1" i="1" dirty="0">
                <a:latin typeface="Times New Roman" panose="02020603050405020304" pitchFamily="18" charset="0"/>
                <a:ea typeface="Calibri"/>
                <a:cs typeface="Times New Roman" panose="02020603050405020304" pitchFamily="18" charset="0"/>
              </a:rPr>
              <a:t>3. </a:t>
            </a:r>
            <a:r>
              <a:rPr lang="en-US" sz="3000" b="1" i="1" dirty="0" err="1">
                <a:latin typeface="Times New Roman" panose="02020603050405020304" pitchFamily="18" charset="0"/>
                <a:ea typeface="Calibri"/>
                <a:cs typeface="Times New Roman" panose="02020603050405020304" pitchFamily="18" charset="0"/>
              </a:rPr>
              <a:t>Tìm</a:t>
            </a:r>
            <a:r>
              <a:rPr lang="en-US" sz="3000" b="1" i="1" dirty="0">
                <a:latin typeface="Times New Roman" panose="02020603050405020304" pitchFamily="18" charset="0"/>
                <a:ea typeface="Calibri"/>
                <a:cs typeface="Times New Roman" panose="02020603050405020304" pitchFamily="18" charset="0"/>
              </a:rPr>
              <a:t> </a:t>
            </a:r>
            <a:r>
              <a:rPr lang="en-US" sz="3000" b="1" i="1" dirty="0" err="1">
                <a:latin typeface="Times New Roman" panose="02020603050405020304" pitchFamily="18" charset="0"/>
                <a:ea typeface="Calibri"/>
                <a:cs typeface="Times New Roman" panose="02020603050405020304" pitchFamily="18" charset="0"/>
              </a:rPr>
              <a:t>hiểu</a:t>
            </a:r>
            <a:r>
              <a:rPr lang="en-US" sz="3000" b="1" i="1" dirty="0">
                <a:latin typeface="Times New Roman" panose="02020603050405020304" pitchFamily="18" charset="0"/>
                <a:ea typeface="Calibri"/>
                <a:cs typeface="Times New Roman" panose="02020603050405020304" pitchFamily="18" charset="0"/>
              </a:rPr>
              <a:t> </a:t>
            </a:r>
            <a:r>
              <a:rPr lang="en-US" sz="3000" b="1" i="1" dirty="0" err="1">
                <a:latin typeface="Times New Roman" panose="02020603050405020304" pitchFamily="18" charset="0"/>
                <a:ea typeface="Calibri"/>
                <a:cs typeface="Times New Roman" panose="02020603050405020304" pitchFamily="18" charset="0"/>
              </a:rPr>
              <a:t>văn</a:t>
            </a:r>
            <a:r>
              <a:rPr lang="en-US" sz="3000" b="1" i="1" dirty="0">
                <a:latin typeface="Times New Roman" panose="02020603050405020304" pitchFamily="18" charset="0"/>
                <a:ea typeface="Calibri"/>
                <a:cs typeface="Times New Roman" panose="02020603050405020304" pitchFamily="18" charset="0"/>
              </a:rPr>
              <a:t> </a:t>
            </a:r>
            <a:r>
              <a:rPr lang="en-US" sz="3000" b="1" i="1" dirty="0" err="1">
                <a:latin typeface="Times New Roman" panose="02020603050405020304" pitchFamily="18" charset="0"/>
                <a:ea typeface="Calibri"/>
                <a:cs typeface="Times New Roman" panose="02020603050405020304" pitchFamily="18" charset="0"/>
              </a:rPr>
              <a:t>bản</a:t>
            </a:r>
            <a:r>
              <a:rPr lang="en-US" sz="3000" b="1" i="1" dirty="0">
                <a:latin typeface="Times New Roman" panose="02020603050405020304" pitchFamily="18" charset="0"/>
                <a:ea typeface="Calibri"/>
                <a:cs typeface="Times New Roman" panose="02020603050405020304" pitchFamily="18" charset="0"/>
              </a:rPr>
              <a:t>: </a:t>
            </a:r>
            <a:r>
              <a:rPr lang="vi-VN" sz="3000" b="1" i="1" dirty="0">
                <a:latin typeface="Times New Roman" panose="02020603050405020304" pitchFamily="18" charset="0"/>
                <a:ea typeface="Calibri"/>
                <a:cs typeface="Times New Roman" panose="02020603050405020304" pitchFamily="18" charset="0"/>
              </a:rPr>
              <a:t>Về </a:t>
            </a:r>
            <a:r>
              <a:rPr lang="vi-VN" sz="3000" b="1" i="1" dirty="0">
                <a:latin typeface="+mj-lt"/>
                <a:ea typeface="Calibri"/>
                <a:cs typeface="Times New Roman"/>
              </a:rPr>
              <a:t>tiếng ta </a:t>
            </a:r>
            <a:r>
              <a:rPr lang="vi-VN" sz="3000" b="1" dirty="0">
                <a:latin typeface="+mj-lt"/>
                <a:ea typeface="Calibri"/>
                <a:cs typeface="Times New Roman"/>
              </a:rPr>
              <a:t>của Nguyễn Tuân </a:t>
            </a:r>
            <a:endParaRPr lang="en-US" sz="3000" dirty="0">
              <a:latin typeface="+mj-lt"/>
            </a:endParaRPr>
          </a:p>
        </p:txBody>
      </p:sp>
      <p:grpSp>
        <p:nvGrpSpPr>
          <p:cNvPr id="30" name="Group 29">
            <a:extLst>
              <a:ext uri="{FF2B5EF4-FFF2-40B4-BE49-F238E27FC236}">
                <a16:creationId xmlns:a16="http://schemas.microsoft.com/office/drawing/2014/main" id="{8581B7CF-105E-4D7C-9C80-D1D384C15D9C}"/>
              </a:ext>
            </a:extLst>
          </p:cNvPr>
          <p:cNvGrpSpPr/>
          <p:nvPr/>
        </p:nvGrpSpPr>
        <p:grpSpPr>
          <a:xfrm>
            <a:off x="3938008" y="3675425"/>
            <a:ext cx="2600963" cy="1156131"/>
            <a:chOff x="6141650" y="1201294"/>
            <a:chExt cx="2546638" cy="1507626"/>
          </a:xfrm>
        </p:grpSpPr>
        <p:pic>
          <p:nvPicPr>
            <p:cNvPr id="31" name="图片 4">
              <a:extLst>
                <a:ext uri="{FF2B5EF4-FFF2-40B4-BE49-F238E27FC236}">
                  <a16:creationId xmlns:a16="http://schemas.microsoft.com/office/drawing/2014/main" id="{FFFA6177-545C-4060-9792-9965FF6F70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7" t="18227" r="-2667" b="20449"/>
            <a:stretch/>
          </p:blipFill>
          <p:spPr>
            <a:xfrm>
              <a:off x="6141650" y="1201294"/>
              <a:ext cx="2546638" cy="1507626"/>
            </a:xfrm>
            <a:prstGeom prst="rect">
              <a:avLst/>
            </a:prstGeom>
          </p:spPr>
        </p:pic>
        <p:sp>
          <p:nvSpPr>
            <p:cNvPr id="32" name="TextBox 31">
              <a:extLst>
                <a:ext uri="{FF2B5EF4-FFF2-40B4-BE49-F238E27FC236}">
                  <a16:creationId xmlns:a16="http://schemas.microsoft.com/office/drawing/2014/main" id="{CC218D25-F725-42CF-854F-EE827CA2EA8B}"/>
                </a:ext>
              </a:extLst>
            </p:cNvPr>
            <p:cNvSpPr txBox="1"/>
            <p:nvPr/>
          </p:nvSpPr>
          <p:spPr>
            <a:xfrm flipH="1">
              <a:off x="6488810" y="1767892"/>
              <a:ext cx="2101915" cy="762562"/>
            </a:xfrm>
            <a:prstGeom prst="rect">
              <a:avLst/>
            </a:prstGeom>
            <a:noFill/>
          </p:spPr>
          <p:txBody>
            <a:bodyPr wrap="square" rtlCol="0">
              <a:spAutoFit/>
            </a:bodyPr>
            <a:lstStyle/>
            <a:p>
              <a:r>
                <a:rPr lang="en-SG" sz="3200" b="1" dirty="0" err="1">
                  <a:latin typeface="Times New Roman" panose="02020603050405020304" pitchFamily="18" charset="0"/>
                  <a:cs typeface="Times New Roman" panose="02020603050405020304" pitchFamily="18" charset="0"/>
                </a:rPr>
                <a:t>Nhóm</a:t>
              </a:r>
              <a:r>
                <a:rPr lang="en-SG" sz="3200" b="1" dirty="0">
                  <a:latin typeface="Times New Roman" panose="02020603050405020304" pitchFamily="18" charset="0"/>
                  <a:cs typeface="Times New Roman" panose="02020603050405020304" pitchFamily="18" charset="0"/>
                </a:rPr>
                <a:t> 3</a:t>
              </a:r>
            </a:p>
          </p:txBody>
        </p:sp>
      </p:grpSp>
      <p:grpSp>
        <p:nvGrpSpPr>
          <p:cNvPr id="33" name="Group 32">
            <a:extLst>
              <a:ext uri="{FF2B5EF4-FFF2-40B4-BE49-F238E27FC236}">
                <a16:creationId xmlns:a16="http://schemas.microsoft.com/office/drawing/2014/main" id="{8581B7CF-105E-4D7C-9C80-D1D384C15D9C}"/>
              </a:ext>
            </a:extLst>
          </p:cNvPr>
          <p:cNvGrpSpPr/>
          <p:nvPr/>
        </p:nvGrpSpPr>
        <p:grpSpPr>
          <a:xfrm>
            <a:off x="3902198" y="4921270"/>
            <a:ext cx="2600963" cy="1156131"/>
            <a:chOff x="6141650" y="1201294"/>
            <a:chExt cx="2546638" cy="1507626"/>
          </a:xfrm>
        </p:grpSpPr>
        <p:pic>
          <p:nvPicPr>
            <p:cNvPr id="34" name="图片 4">
              <a:extLst>
                <a:ext uri="{FF2B5EF4-FFF2-40B4-BE49-F238E27FC236}">
                  <a16:creationId xmlns:a16="http://schemas.microsoft.com/office/drawing/2014/main" id="{FFFA6177-545C-4060-9792-9965FF6F70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7" t="18227" r="-2667" b="20449"/>
            <a:stretch/>
          </p:blipFill>
          <p:spPr>
            <a:xfrm>
              <a:off x="6141650" y="1201294"/>
              <a:ext cx="2546638" cy="1507626"/>
            </a:xfrm>
            <a:prstGeom prst="rect">
              <a:avLst/>
            </a:prstGeom>
          </p:spPr>
        </p:pic>
        <p:sp>
          <p:nvSpPr>
            <p:cNvPr id="35" name="TextBox 34">
              <a:extLst>
                <a:ext uri="{FF2B5EF4-FFF2-40B4-BE49-F238E27FC236}">
                  <a16:creationId xmlns:a16="http://schemas.microsoft.com/office/drawing/2014/main" id="{CC218D25-F725-42CF-854F-EE827CA2EA8B}"/>
                </a:ext>
              </a:extLst>
            </p:cNvPr>
            <p:cNvSpPr txBox="1"/>
            <p:nvPr/>
          </p:nvSpPr>
          <p:spPr>
            <a:xfrm flipH="1">
              <a:off x="6488810" y="1767892"/>
              <a:ext cx="2101915" cy="762562"/>
            </a:xfrm>
            <a:prstGeom prst="rect">
              <a:avLst/>
            </a:prstGeom>
            <a:noFill/>
          </p:spPr>
          <p:txBody>
            <a:bodyPr wrap="square" rtlCol="0">
              <a:spAutoFit/>
            </a:bodyPr>
            <a:lstStyle/>
            <a:p>
              <a:r>
                <a:rPr lang="en-SG" sz="3200" b="1" dirty="0" err="1">
                  <a:latin typeface="Times New Roman" panose="02020603050405020304" pitchFamily="18" charset="0"/>
                  <a:cs typeface="Times New Roman" panose="02020603050405020304" pitchFamily="18" charset="0"/>
                </a:rPr>
                <a:t>Nhóm</a:t>
              </a:r>
              <a:r>
                <a:rPr lang="en-SG" sz="3200" b="1" dirty="0">
                  <a:latin typeface="Times New Roman" panose="02020603050405020304" pitchFamily="18" charset="0"/>
                  <a:cs typeface="Times New Roman" panose="02020603050405020304" pitchFamily="18" charset="0"/>
                </a:rPr>
                <a:t> 4</a:t>
              </a:r>
            </a:p>
          </p:txBody>
        </p:sp>
      </p:grpSp>
      <p:sp>
        <p:nvSpPr>
          <p:cNvPr id="36" name="TextBox 35">
            <a:extLst>
              <a:ext uri="{FF2B5EF4-FFF2-40B4-BE49-F238E27FC236}">
                <a16:creationId xmlns:a16="http://schemas.microsoft.com/office/drawing/2014/main" id="{43E587C2-278B-4ECD-B3AE-D438CB12CF39}"/>
              </a:ext>
            </a:extLst>
          </p:cNvPr>
          <p:cNvSpPr txBox="1"/>
          <p:nvPr/>
        </p:nvSpPr>
        <p:spPr>
          <a:xfrm flipH="1">
            <a:off x="7273700" y="4917857"/>
            <a:ext cx="4218044" cy="1131720"/>
          </a:xfrm>
          <a:prstGeom prst="rect">
            <a:avLst/>
          </a:prstGeom>
          <a:noFill/>
        </p:spPr>
        <p:txBody>
          <a:bodyPr wrap="square" rtlCol="0">
            <a:spAutoFit/>
          </a:bodyPr>
          <a:lstStyle/>
          <a:p>
            <a:pPr algn="just">
              <a:lnSpc>
                <a:spcPct val="115000"/>
              </a:lnSpc>
              <a:spcAft>
                <a:spcPts val="0"/>
              </a:spcAft>
            </a:pPr>
            <a:r>
              <a:rPr lang="vi-VN" sz="2000" i="1" dirty="0">
                <a:latin typeface="Times New Roman"/>
                <a:ea typeface="Calibri"/>
                <a:cs typeface="Times New Roman"/>
              </a:rPr>
              <a:t>Qua bài viết của Nguyễn Tuân, bạn có nhận xét gì về vai trò của nhà văn trong sự phát triển của tiếng Việt?</a:t>
            </a:r>
            <a:endParaRPr lang="en-US" sz="1600" dirty="0">
              <a:ea typeface="Calibri"/>
              <a:cs typeface="Times New Roman"/>
            </a:endParaRPr>
          </a:p>
        </p:txBody>
      </p:sp>
    </p:spTree>
    <p:extLst>
      <p:ext uri="{BB962C8B-B14F-4D97-AF65-F5344CB8AC3E}">
        <p14:creationId xmlns:p14="http://schemas.microsoft.com/office/powerpoint/2010/main" val="1011575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randombar(horizontal)">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randombar(horizontal)">
                                      <p:cBhvr>
                                        <p:cTn id="62" dur="500"/>
                                        <p:tgtEl>
                                          <p:spTgt spid="3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randombar(horizontal)">
                                      <p:cBhvr>
                                        <p:cTn id="6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17" grpId="0"/>
      <p:bldP spid="28"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414767" y="272956"/>
            <a:ext cx="11362466" cy="6455390"/>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Light" panose="020B0502040204020203" pitchFamily="34" charset="-122"/>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81953287-76C8-4C50-A382-D528238A7CB3}"/>
              </a:ext>
            </a:extLst>
          </p:cNvPr>
          <p:cNvSpPr/>
          <p:nvPr/>
        </p:nvSpPr>
        <p:spPr>
          <a:xfrm>
            <a:off x="641445" y="1034540"/>
            <a:ext cx="10679085" cy="556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15000"/>
              </a:lnSpc>
              <a:spcAft>
                <a:spcPts val="0"/>
              </a:spcAft>
            </a:pPr>
            <a:r>
              <a:rPr lang="vi-VN" sz="2400" dirty="0">
                <a:latin typeface="Times New Roman"/>
                <a:ea typeface="Times New Roman"/>
                <a:cs typeface="Times New Roman"/>
              </a:rPr>
              <a:t>- Ông biết ơn đất nước, ông bà tiên tổ - những người đã truyền cho ông thứ tiếng nói đậm đà mà ông hằng nói từ những ngày mới ra đời.</a:t>
            </a:r>
            <a:endParaRPr lang="en-US" sz="2400" dirty="0">
              <a:ea typeface="Calibri"/>
              <a:cs typeface="Times New Roman"/>
            </a:endParaRPr>
          </a:p>
          <a:p>
            <a:pPr algn="just">
              <a:lnSpc>
                <a:spcPct val="115000"/>
              </a:lnSpc>
              <a:spcAft>
                <a:spcPts val="0"/>
              </a:spcAft>
            </a:pPr>
            <a:r>
              <a:rPr lang="vi-VN" sz="2400" dirty="0">
                <a:latin typeface="Times New Roman"/>
                <a:ea typeface="Times New Roman"/>
                <a:cs typeface="Times New Roman"/>
              </a:rPr>
              <a:t>- Ông yêu tiếng Việt và không bao giờ quên được tiếng Việt dù cho có chết. </a:t>
            </a:r>
            <a:endParaRPr lang="en-US" sz="2400" dirty="0">
              <a:ea typeface="Calibri"/>
              <a:cs typeface="Times New Roman"/>
            </a:endParaRPr>
          </a:p>
          <a:p>
            <a:pPr algn="just">
              <a:lnSpc>
                <a:spcPct val="115000"/>
              </a:lnSpc>
              <a:spcAft>
                <a:spcPts val="0"/>
              </a:spcAft>
            </a:pPr>
            <a:r>
              <a:rPr lang="vi-VN" sz="2400" dirty="0">
                <a:latin typeface="Times New Roman"/>
                <a:ea typeface="Times New Roman"/>
                <a:cs typeface="Times New Roman"/>
              </a:rPr>
              <a:t>- Theo ông, mỗi lần viết xong đều cần đọc lại và cảm nhận, đánh giá nó bằng các giác quan.</a:t>
            </a:r>
            <a:endParaRPr lang="en-US" sz="2400" dirty="0">
              <a:ea typeface="Calibri"/>
              <a:cs typeface="Times New Roman"/>
            </a:endParaRPr>
          </a:p>
          <a:p>
            <a:pPr algn="just">
              <a:lnSpc>
                <a:spcPct val="115000"/>
              </a:lnSpc>
              <a:spcAft>
                <a:spcPts val="0"/>
              </a:spcAft>
            </a:pPr>
            <a:r>
              <a:rPr lang="vi-VN" sz="2400" dirty="0">
                <a:latin typeface="Times New Roman"/>
                <a:ea typeface="Times New Roman"/>
                <a:cs typeface="Times New Roman"/>
              </a:rPr>
              <a:t>- Ông cho rằng ngôn ngữ Việt Nam rất trong sáng và giàu có. </a:t>
            </a:r>
            <a:endParaRPr lang="en-US" sz="2400" dirty="0">
              <a:ea typeface="Calibri"/>
              <a:cs typeface="Times New Roman"/>
            </a:endParaRPr>
          </a:p>
          <a:p>
            <a:pPr algn="just">
              <a:lnSpc>
                <a:spcPct val="115000"/>
              </a:lnSpc>
              <a:spcAft>
                <a:spcPts val="0"/>
              </a:spcAft>
            </a:pPr>
            <a:r>
              <a:rPr lang="vi-VN" sz="2400" dirty="0">
                <a:latin typeface="Times New Roman"/>
                <a:ea typeface="Times New Roman"/>
                <a:cs typeface="Times New Roman"/>
              </a:rPr>
              <a:t>- Trong đoạn cuối ông trăn chở "Làm thế nào để cứ giàu có mãi hơn lên, mà càng giàu lại càng đẹp. Nói một cách khác: bằng lòng và gắng sức cho thành một người giàu có vô kể trong sự phồn vinh chung của tiếng Việt Nam. Nhưng hết sức chống lại mọi thứ “trọc phú” trong đời sống ngôn ngữ ta. Giàu có, mà không vẩn đục-vẩn về tư duy, đục về mỹ lý". Qua đó có thể thấy, ông trân trọng và luôn mong muốn làm giàu đẹp và bảo vệ sự trong sáng của  tiếng Việt.</a:t>
            </a:r>
            <a:endParaRPr lang="en-US" sz="2400" dirty="0">
              <a:ea typeface="Calibri"/>
              <a:cs typeface="Times New Roman"/>
            </a:endParaRPr>
          </a:p>
          <a:p>
            <a:pPr algn="just">
              <a:lnSpc>
                <a:spcPct val="115000"/>
              </a:lnSpc>
              <a:spcAft>
                <a:spcPts val="0"/>
              </a:spcAft>
            </a:pPr>
            <a:r>
              <a:rPr lang="vi-VN" sz="2400" dirty="0">
                <a:latin typeface="Times New Roman"/>
                <a:ea typeface="Times New Roman"/>
                <a:cs typeface="Times New Roman"/>
              </a:rPr>
              <a:t>=&gt; Nguyễn Tuân là một người vô cùng yêu tiếng nói, chữ viết của dân tộc.</a:t>
            </a:r>
            <a:endParaRPr lang="en-US" sz="2400" dirty="0">
              <a:ea typeface="Calibri"/>
              <a:cs typeface="Times New Roman"/>
            </a:endParaRPr>
          </a:p>
        </p:txBody>
      </p:sp>
      <p:pic>
        <p:nvPicPr>
          <p:cNvPr id="9"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12890" y="272956"/>
            <a:ext cx="9053848" cy="651455"/>
          </a:xfrm>
          <a:prstGeom prst="rect">
            <a:avLst/>
          </a:prstGeom>
        </p:spPr>
      </p:pic>
      <p:sp>
        <p:nvSpPr>
          <p:cNvPr id="3" name="Rectangle 2"/>
          <p:cNvSpPr/>
          <p:nvPr/>
        </p:nvSpPr>
        <p:spPr>
          <a:xfrm>
            <a:off x="2109588" y="493524"/>
            <a:ext cx="8412451" cy="430887"/>
          </a:xfrm>
          <a:prstGeom prst="rect">
            <a:avLst/>
          </a:prstGeom>
        </p:spPr>
        <p:txBody>
          <a:bodyPr wrap="square">
            <a:spAutoFit/>
          </a:bodyPr>
          <a:lstStyle/>
          <a:p>
            <a:pPr algn="ctr">
              <a:spcAft>
                <a:spcPts val="0"/>
              </a:spcAft>
            </a:pPr>
            <a:r>
              <a:rPr lang="vi-VN" sz="2200" b="1" i="1" dirty="0">
                <a:latin typeface="Times New Roman"/>
                <a:ea typeface="Times New Roman"/>
              </a:rPr>
              <a:t>3.1</a:t>
            </a:r>
            <a:r>
              <a:rPr lang="vi-VN" sz="2200" b="1" dirty="0">
                <a:latin typeface="Times New Roman"/>
                <a:ea typeface="Times New Roman"/>
              </a:rPr>
              <a:t> </a:t>
            </a:r>
            <a:r>
              <a:rPr lang="vi-VN" sz="2200" b="1" i="1" dirty="0">
                <a:latin typeface="Times New Roman"/>
                <a:ea typeface="Times New Roman"/>
              </a:rPr>
              <a:t>Tình yêu tiếng Việt của Nguyễn Tuân được thể hiện qua:</a:t>
            </a:r>
            <a:endParaRPr lang="en-US" sz="2200" dirty="0">
              <a:effectLst/>
              <a:latin typeface="Times New Roman"/>
              <a:ea typeface="Times New Roman"/>
            </a:endParaRPr>
          </a:p>
        </p:txBody>
      </p:sp>
    </p:spTree>
    <p:extLst>
      <p:ext uri="{BB962C8B-B14F-4D97-AF65-F5344CB8AC3E}">
        <p14:creationId xmlns:p14="http://schemas.microsoft.com/office/powerpoint/2010/main" val="3766721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414767" y="272956"/>
            <a:ext cx="11362466" cy="6455390"/>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Light" panose="020B0502040204020203" pitchFamily="34" charset="-122"/>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81953287-76C8-4C50-A382-D528238A7CB3}"/>
              </a:ext>
            </a:extLst>
          </p:cNvPr>
          <p:cNvSpPr/>
          <p:nvPr/>
        </p:nvSpPr>
        <p:spPr>
          <a:xfrm>
            <a:off x="1326524" y="2347914"/>
            <a:ext cx="9762186" cy="2667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15000"/>
              </a:lnSpc>
              <a:spcAft>
                <a:spcPts val="0"/>
              </a:spcAft>
            </a:pPr>
            <a:r>
              <a:rPr lang="vi-VN" sz="2400" dirty="0">
                <a:latin typeface="Times New Roman"/>
                <a:ea typeface="Times New Roman"/>
                <a:cs typeface="Times New Roman"/>
              </a:rPr>
              <a:t>- Khi viết cần có luận điểm rõ ràng, lập luận rõ ràng, dẫn chứng cụ thể.</a:t>
            </a:r>
            <a:endParaRPr lang="en-US" sz="2400" dirty="0">
              <a:ea typeface="Calibri"/>
              <a:cs typeface="Times New Roman"/>
            </a:endParaRPr>
          </a:p>
          <a:p>
            <a:pPr algn="just">
              <a:lnSpc>
                <a:spcPct val="115000"/>
              </a:lnSpc>
              <a:spcAft>
                <a:spcPts val="0"/>
              </a:spcAft>
            </a:pPr>
            <a:r>
              <a:rPr lang="vi-VN" sz="2400" dirty="0">
                <a:latin typeface="Times New Roman"/>
                <a:ea typeface="Times New Roman"/>
                <a:cs typeface="Times New Roman"/>
              </a:rPr>
              <a:t>- Sau khi viết bài cần đọc lại, cảm nhận và suy ngẫm lại nội dung của mình. </a:t>
            </a:r>
            <a:endParaRPr lang="en-US" sz="2400" dirty="0">
              <a:ea typeface="Calibri"/>
              <a:cs typeface="Times New Roman"/>
            </a:endParaRPr>
          </a:p>
          <a:p>
            <a:pPr algn="just">
              <a:lnSpc>
                <a:spcPct val="115000"/>
              </a:lnSpc>
              <a:spcAft>
                <a:spcPts val="0"/>
              </a:spcAft>
            </a:pPr>
            <a:r>
              <a:rPr lang="vi-VN" sz="2400" dirty="0">
                <a:latin typeface="Times New Roman"/>
                <a:ea typeface="Times New Roman"/>
                <a:cs typeface="Times New Roman"/>
              </a:rPr>
              <a:t>- Khi viết cần chú ý ngôn từ của mình, bảo vệ sự trong sáng của tiếng Việt.</a:t>
            </a:r>
            <a:endParaRPr lang="en-US" sz="2400" dirty="0">
              <a:ea typeface="Calibri"/>
              <a:cs typeface="Times New Roman"/>
            </a:endParaRPr>
          </a:p>
        </p:txBody>
      </p:sp>
      <p:pic>
        <p:nvPicPr>
          <p:cNvPr id="9"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12890" y="115910"/>
            <a:ext cx="9053848" cy="1558344"/>
          </a:xfrm>
          <a:prstGeom prst="rect">
            <a:avLst/>
          </a:prstGeom>
        </p:spPr>
      </p:pic>
      <p:sp>
        <p:nvSpPr>
          <p:cNvPr id="3" name="Rectangle 2"/>
          <p:cNvSpPr/>
          <p:nvPr/>
        </p:nvSpPr>
        <p:spPr>
          <a:xfrm>
            <a:off x="2033588" y="648071"/>
            <a:ext cx="8412451" cy="830997"/>
          </a:xfrm>
          <a:prstGeom prst="rect">
            <a:avLst/>
          </a:prstGeom>
        </p:spPr>
        <p:txBody>
          <a:bodyPr wrap="square">
            <a:spAutoFit/>
          </a:bodyPr>
          <a:lstStyle/>
          <a:p>
            <a:pPr algn="just">
              <a:spcAft>
                <a:spcPts val="0"/>
              </a:spcAft>
            </a:pPr>
            <a:r>
              <a:rPr lang="vi-VN" sz="2400" b="1" i="1" dirty="0">
                <a:latin typeface="Times New Roman"/>
                <a:ea typeface="Times New Roman"/>
              </a:rPr>
              <a:t>3.2 Qua đoạn trích "Về tiếng ta" của tác giả Nguyễn Tuân, rút ra một số kinh nghiệm viết như sau:</a:t>
            </a:r>
            <a:endParaRPr lang="en-US" sz="2000" dirty="0">
              <a:effectLst/>
              <a:latin typeface="Times New Roman"/>
              <a:ea typeface="Times New Roman"/>
            </a:endParaRPr>
          </a:p>
        </p:txBody>
      </p:sp>
    </p:spTree>
    <p:extLst>
      <p:ext uri="{BB962C8B-B14F-4D97-AF65-F5344CB8AC3E}">
        <p14:creationId xmlns:p14="http://schemas.microsoft.com/office/powerpoint/2010/main" val="784335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414767" y="272956"/>
            <a:ext cx="11362466" cy="6455390"/>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Light" panose="020B0502040204020203" pitchFamily="34" charset="-122"/>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81953287-76C8-4C50-A382-D528238A7CB3}"/>
              </a:ext>
            </a:extLst>
          </p:cNvPr>
          <p:cNvSpPr/>
          <p:nvPr/>
        </p:nvSpPr>
        <p:spPr>
          <a:xfrm>
            <a:off x="1326524" y="2347914"/>
            <a:ext cx="9762186" cy="2667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15000"/>
              </a:lnSpc>
            </a:pPr>
            <a:r>
              <a:rPr lang="vi-VN" sz="2400" dirty="0">
                <a:latin typeface="Times New Roman"/>
                <a:ea typeface="Calibri"/>
              </a:rPr>
              <a:t>"....bằng lòng và gắng sức cho thành một người giàu có vô kể trong sự phồn vinh chung của tiếng Việt Nam. Nhưng hết sức chống lại mọi thứ “trọc phú” trong đời sống ngôn ngữ ta. Giàu có, mà không vẩn đục-vẩn về tư duy, đục về mỹ lý."</a:t>
            </a:r>
            <a:endParaRPr lang="en-US" sz="2400" dirty="0">
              <a:solidFill>
                <a:prstClr val="black"/>
              </a:solidFill>
              <a:ea typeface="Calibri"/>
              <a:cs typeface="Times New Roman"/>
            </a:endParaRPr>
          </a:p>
        </p:txBody>
      </p:sp>
      <p:pic>
        <p:nvPicPr>
          <p:cNvPr id="9"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12890" y="115910"/>
            <a:ext cx="9053848" cy="1558344"/>
          </a:xfrm>
          <a:prstGeom prst="rect">
            <a:avLst/>
          </a:prstGeom>
        </p:spPr>
      </p:pic>
      <p:sp>
        <p:nvSpPr>
          <p:cNvPr id="3" name="Rectangle 2"/>
          <p:cNvSpPr/>
          <p:nvPr/>
        </p:nvSpPr>
        <p:spPr>
          <a:xfrm>
            <a:off x="2033588" y="648071"/>
            <a:ext cx="8412451" cy="830997"/>
          </a:xfrm>
          <a:prstGeom prst="rect">
            <a:avLst/>
          </a:prstGeom>
        </p:spPr>
        <p:txBody>
          <a:bodyPr wrap="square">
            <a:spAutoFit/>
          </a:bodyPr>
          <a:lstStyle/>
          <a:p>
            <a:pPr algn="just"/>
            <a:r>
              <a:rPr lang="vi-VN" sz="2400" b="1" i="1" dirty="0">
                <a:latin typeface="Times New Roman"/>
                <a:ea typeface="Calibri"/>
              </a:rPr>
              <a:t>3.3 Theo nhà văn Nguyễn Tuân quan niệm về vấn đề giữ gìn sự trong sáng của tiếng Việt như sau:</a:t>
            </a:r>
            <a:r>
              <a:rPr lang="vi-VN" sz="2400" dirty="0">
                <a:latin typeface="Times New Roman"/>
                <a:ea typeface="Calibri"/>
              </a:rPr>
              <a:t> </a:t>
            </a:r>
            <a:endParaRPr lang="en-US" sz="2000" dirty="0">
              <a:solidFill>
                <a:prstClr val="black"/>
              </a:solidFill>
              <a:latin typeface="Times New Roman"/>
              <a:ea typeface="Times New Roman"/>
            </a:endParaRPr>
          </a:p>
        </p:txBody>
      </p:sp>
    </p:spTree>
    <p:extLst>
      <p:ext uri="{BB962C8B-B14F-4D97-AF65-F5344CB8AC3E}">
        <p14:creationId xmlns:p14="http://schemas.microsoft.com/office/powerpoint/2010/main" val="708350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529280" y="655094"/>
            <a:ext cx="11133438" cy="5936776"/>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微软雅黑 Light" panose="020B0502040204020203" pitchFamily="34" charset="-122"/>
              </a:rPr>
              <a:t>CCCCCHO C</a:t>
            </a:r>
            <a:endParaRPr lang="zh-CN" altLang="en-US" dirty="0">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pic>
        <p:nvPicPr>
          <p:cNvPr id="36"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15066" y="655093"/>
            <a:ext cx="6712269" cy="1136332"/>
          </a:xfrm>
          <a:prstGeom prst="rect">
            <a:avLst/>
          </a:prstGeom>
        </p:spPr>
      </p:pic>
      <p:sp>
        <p:nvSpPr>
          <p:cNvPr id="37" name="文本框 25">
            <a:extLst>
              <a:ext uri="{FF2B5EF4-FFF2-40B4-BE49-F238E27FC236}">
                <a16:creationId xmlns:a16="http://schemas.microsoft.com/office/drawing/2014/main" id="{AC1E0000-C8B1-4943-ACCB-4A7C3322802D}"/>
              </a:ext>
            </a:extLst>
          </p:cNvPr>
          <p:cNvSpPr txBox="1"/>
          <p:nvPr/>
        </p:nvSpPr>
        <p:spPr>
          <a:xfrm>
            <a:off x="1253067" y="1037025"/>
            <a:ext cx="9414933" cy="1415772"/>
          </a:xfrm>
          <a:prstGeom prst="rect">
            <a:avLst/>
          </a:prstGeom>
          <a:noFill/>
        </p:spPr>
        <p:txBody>
          <a:bodyPr vert="horz" wrap="square" rtlCol="0">
            <a:spAutoFit/>
          </a:bodyPr>
          <a:lstStyle/>
          <a:p>
            <a:pPr algn="ctr"/>
            <a:r>
              <a:rPr lang="en-SG" altLang="zh-CN" sz="3600" b="1" spc="300" dirty="0">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rPr>
              <a:t>KHỞI ĐỘNG</a:t>
            </a:r>
          </a:p>
          <a:p>
            <a:pPr algn="ctr"/>
            <a:endParaRPr lang="en-SG" altLang="zh-CN" sz="2500" b="1" spc="300" dirty="0">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endParaRPr>
          </a:p>
          <a:p>
            <a:pPr algn="ctr"/>
            <a:r>
              <a:rPr lang="en-SG" altLang="zh-CN" sz="2500" b="1" i="1" spc="300" dirty="0" err="1">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Quan</a:t>
            </a:r>
            <a:r>
              <a:rPr lang="en-SG" altLang="zh-CN" sz="2500" b="1" i="1" spc="300" dirty="0">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500" b="1" i="1" spc="300" dirty="0" err="1">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sát</a:t>
            </a:r>
            <a:r>
              <a:rPr lang="en-SG" altLang="zh-CN" sz="2500" b="1" i="1" spc="300" dirty="0">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500" b="1" i="1" spc="300" dirty="0" err="1">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các</a:t>
            </a:r>
            <a:r>
              <a:rPr lang="en-SG" altLang="zh-CN" sz="2500" b="1" i="1" spc="300" dirty="0">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500" b="1" i="1" spc="300" dirty="0" err="1">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hình</a:t>
            </a:r>
            <a:r>
              <a:rPr lang="en-SG" altLang="zh-CN" sz="2500" b="1" i="1" spc="300" dirty="0">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500" b="1" i="1" spc="300" dirty="0" err="1">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ảnh</a:t>
            </a:r>
            <a:r>
              <a:rPr lang="en-SG" altLang="zh-CN" sz="2500" b="1" i="1" spc="300" dirty="0">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500" b="1" i="1" spc="300" dirty="0" err="1">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sau</a:t>
            </a:r>
            <a:r>
              <a:rPr lang="en-SG" altLang="zh-CN" sz="2500" b="1" i="1" spc="300" dirty="0">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500" b="1" i="1" spc="300" dirty="0" err="1">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đây</a:t>
            </a:r>
            <a:r>
              <a:rPr lang="en-SG" altLang="zh-CN" sz="2500" b="1" i="1" spc="300" dirty="0">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500" b="1" i="1" spc="300" dirty="0" err="1">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và</a:t>
            </a:r>
            <a:r>
              <a:rPr lang="en-SG" altLang="zh-CN" sz="2500" b="1" i="1" spc="300" dirty="0">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500" b="1" i="1" spc="300" dirty="0" err="1">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trả</a:t>
            </a:r>
            <a:r>
              <a:rPr lang="en-SG" altLang="zh-CN" sz="2500" b="1" i="1" spc="300" dirty="0">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500" b="1" i="1" spc="300" dirty="0" err="1">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lời</a:t>
            </a:r>
            <a:r>
              <a:rPr lang="en-SG" altLang="zh-CN" sz="2500" b="1" i="1" spc="300" dirty="0">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500" b="1" i="1" spc="300" dirty="0" err="1">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câu</a:t>
            </a:r>
            <a:r>
              <a:rPr lang="en-SG" altLang="zh-CN" sz="2500" b="1" i="1" spc="300" dirty="0">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2500" b="1" i="1" spc="300" dirty="0" err="1">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hỏi</a:t>
            </a:r>
            <a:endParaRPr lang="zh-CN" altLang="en-US" sz="2500" b="1" i="1" spc="300" dirty="0">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11" name="Content Placeholder 2">
            <a:extLst>
              <a:ext uri="{FF2B5EF4-FFF2-40B4-BE49-F238E27FC236}">
                <a16:creationId xmlns:a16="http://schemas.microsoft.com/office/drawing/2014/main" id="{FB4A4D1A-942A-4DDA-8486-75DD2A89DAFE}"/>
              </a:ext>
            </a:extLst>
          </p:cNvPr>
          <p:cNvSpPr txBox="1">
            <a:spLocks/>
          </p:cNvSpPr>
          <p:nvPr/>
        </p:nvSpPr>
        <p:spPr>
          <a:xfrm>
            <a:off x="975922" y="2053883"/>
            <a:ext cx="9593400" cy="38123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000"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768" y="2622073"/>
            <a:ext cx="4735854" cy="373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0533" y="2622073"/>
            <a:ext cx="2582310" cy="375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9033" y="2622074"/>
            <a:ext cx="2579427" cy="373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561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nodePh="1">
                                  <p:stCondLst>
                                    <p:cond delay="0"/>
                                  </p:stCondLst>
                                  <p:endCondLst>
                                    <p:cond evt="begin" delay="0">
                                      <p:tn val="20"/>
                                    </p:cond>
                                  </p:end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fade">
                                      <p:cBhvr>
                                        <p:cTn id="29" dur="1000"/>
                                        <p:tgtEl>
                                          <p:spTgt spid="2050"/>
                                        </p:tgtEl>
                                      </p:cBhvr>
                                    </p:animEffect>
                                    <p:anim calcmode="lin" valueType="num">
                                      <p:cBhvr>
                                        <p:cTn id="30" dur="1000" fill="hold"/>
                                        <p:tgtEl>
                                          <p:spTgt spid="2050"/>
                                        </p:tgtEl>
                                        <p:attrNameLst>
                                          <p:attrName>ppt_x</p:attrName>
                                        </p:attrNameLst>
                                      </p:cBhvr>
                                      <p:tavLst>
                                        <p:tav tm="0">
                                          <p:val>
                                            <p:strVal val="#ppt_x"/>
                                          </p:val>
                                        </p:tav>
                                        <p:tav tm="100000">
                                          <p:val>
                                            <p:strVal val="#ppt_x"/>
                                          </p:val>
                                        </p:tav>
                                      </p:tavLst>
                                    </p:anim>
                                    <p:anim calcmode="lin" valueType="num">
                                      <p:cBhvr>
                                        <p:cTn id="3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7" grpId="0"/>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414767" y="272956"/>
            <a:ext cx="11362466" cy="6455390"/>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Light" panose="020B0502040204020203" pitchFamily="34" charset="-122"/>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81953287-76C8-4C50-A382-D528238A7CB3}"/>
              </a:ext>
            </a:extLst>
          </p:cNvPr>
          <p:cNvSpPr/>
          <p:nvPr/>
        </p:nvSpPr>
        <p:spPr>
          <a:xfrm>
            <a:off x="1326524" y="2781836"/>
            <a:ext cx="9762186" cy="22330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15000"/>
              </a:lnSpc>
            </a:pPr>
            <a:r>
              <a:rPr lang="en-US" sz="2400" dirty="0">
                <a:latin typeface="Times New Roman"/>
                <a:ea typeface="Calibri"/>
              </a:rPr>
              <a:t>      </a:t>
            </a:r>
            <a:r>
              <a:rPr lang="vi-VN" sz="2400" dirty="0">
                <a:latin typeface="Times New Roman"/>
                <a:ea typeface="Calibri"/>
              </a:rPr>
              <a:t>Họ góp phần bảo vệ sự trong sáng của tiếng Việt. Đồng thời cũng góp phần làm giàu đẹp ngôn từ của tiếng Việt.</a:t>
            </a:r>
            <a:endParaRPr lang="en-US" sz="2400" dirty="0">
              <a:solidFill>
                <a:prstClr val="black"/>
              </a:solidFill>
              <a:ea typeface="Calibri"/>
              <a:cs typeface="Times New Roman"/>
            </a:endParaRPr>
          </a:p>
        </p:txBody>
      </p:sp>
      <p:pic>
        <p:nvPicPr>
          <p:cNvPr id="9"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12890" y="115910"/>
            <a:ext cx="9053848" cy="1558344"/>
          </a:xfrm>
          <a:prstGeom prst="rect">
            <a:avLst/>
          </a:prstGeom>
        </p:spPr>
      </p:pic>
      <p:sp>
        <p:nvSpPr>
          <p:cNvPr id="3" name="Rectangle 2"/>
          <p:cNvSpPr/>
          <p:nvPr/>
        </p:nvSpPr>
        <p:spPr>
          <a:xfrm>
            <a:off x="2033588" y="648071"/>
            <a:ext cx="8412451" cy="830997"/>
          </a:xfrm>
          <a:prstGeom prst="rect">
            <a:avLst/>
          </a:prstGeom>
        </p:spPr>
        <p:txBody>
          <a:bodyPr wrap="square">
            <a:spAutoFit/>
          </a:bodyPr>
          <a:lstStyle/>
          <a:p>
            <a:pPr algn="just"/>
            <a:r>
              <a:rPr lang="vi-VN" sz="2400" b="1" i="1" dirty="0">
                <a:latin typeface="Times New Roman"/>
                <a:ea typeface="Calibri"/>
              </a:rPr>
              <a:t>3.4</a:t>
            </a:r>
            <a:r>
              <a:rPr lang="vi-VN" sz="2400" i="1" dirty="0">
                <a:ea typeface="Calibri"/>
              </a:rPr>
              <a:t> </a:t>
            </a:r>
            <a:r>
              <a:rPr lang="vi-VN" sz="2400" b="1" i="1" dirty="0">
                <a:latin typeface="Times New Roman"/>
                <a:ea typeface="Calibri"/>
              </a:rPr>
              <a:t>Qua bài viết của Nguyễn Tuân, nhận thấy nhà văn có vai trò quan trọng trong sự phát triển của tiếng Việt.</a:t>
            </a:r>
            <a:r>
              <a:rPr lang="vi-VN" sz="2400" dirty="0">
                <a:latin typeface="Times New Roman"/>
                <a:ea typeface="Calibri"/>
              </a:rPr>
              <a:t> </a:t>
            </a:r>
            <a:endParaRPr lang="en-US" sz="2000" dirty="0">
              <a:solidFill>
                <a:prstClr val="black"/>
              </a:solidFill>
              <a:latin typeface="Times New Roman"/>
              <a:ea typeface="Times New Roman"/>
            </a:endParaRPr>
          </a:p>
        </p:txBody>
      </p:sp>
    </p:spTree>
    <p:extLst>
      <p:ext uri="{BB962C8B-B14F-4D97-AF65-F5344CB8AC3E}">
        <p14:creationId xmlns:p14="http://schemas.microsoft.com/office/powerpoint/2010/main" val="3953355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8">
            <a:extLst>
              <a:ext uri="{FF2B5EF4-FFF2-40B4-BE49-F238E27FC236}">
                <a16:creationId xmlns:a16="http://schemas.microsoft.com/office/drawing/2014/main" id="{D2BC1A6E-F5D0-412B-B09B-4963520A1F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2" descr="31a19b4e57907d512d2f91383b007214">
            <a:extLst>
              <a:ext uri="{FF2B5EF4-FFF2-40B4-BE49-F238E27FC236}">
                <a16:creationId xmlns:a16="http://schemas.microsoft.com/office/drawing/2014/main" id="{8E606B34-3745-4A8E-96FE-482D1CAE91E8}"/>
              </a:ext>
            </a:extLst>
          </p:cNvPr>
          <p:cNvPicPr>
            <a:picLocks noChangeAspect="1"/>
          </p:cNvPicPr>
          <p:nvPr/>
        </p:nvPicPr>
        <p:blipFill>
          <a:blip r:embed="rId3"/>
          <a:stretch>
            <a:fillRect/>
          </a:stretch>
        </p:blipFill>
        <p:spPr>
          <a:xfrm>
            <a:off x="506437" y="0"/>
            <a:ext cx="11338560" cy="6068230"/>
          </a:xfrm>
          <a:prstGeom prst="rect">
            <a:avLst/>
          </a:prstGeom>
        </p:spPr>
      </p:pic>
      <p:sp>
        <p:nvSpPr>
          <p:cNvPr id="5" name="Rectangle 4">
            <a:extLst>
              <a:ext uri="{FF2B5EF4-FFF2-40B4-BE49-F238E27FC236}">
                <a16:creationId xmlns:a16="http://schemas.microsoft.com/office/drawing/2014/main" id="{C78680BA-DB4B-47EB-988B-F62CAF645484}"/>
              </a:ext>
            </a:extLst>
          </p:cNvPr>
          <p:cNvSpPr txBox="1">
            <a:spLocks noChangeArrowheads="1"/>
          </p:cNvSpPr>
          <p:nvPr/>
        </p:nvSpPr>
        <p:spPr>
          <a:xfrm>
            <a:off x="573248" y="3151163"/>
            <a:ext cx="11145140" cy="1804784"/>
          </a:xfrm>
          <a:prstGeom prst="rect">
            <a:avLst/>
          </a:prstGeom>
          <a:noFill/>
          <a:ln>
            <a:noFill/>
          </a:ln>
          <a:effectLst/>
        </p:spPr>
        <p:txBody>
          <a:bodyPr vert="horz" wrap="square" lIns="91404" tIns="45702" rIns="91404" bIns="45702" numCol="1" rtlCol="0" anchor="ctr" anchorCtr="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r>
              <a:rPr lang="en-US" altLang="zh-CN" sz="5000" b="1" dirty="0">
                <a:solidFill>
                  <a:schemeClr val="bg1"/>
                </a:solidFill>
                <a:latin typeface="Times New Roman" panose="02020603050405020304" pitchFamily="18" charset="0"/>
                <a:ea typeface="+mj-ea"/>
                <a:cs typeface="Times New Roman" panose="02020603050405020304" pitchFamily="18" charset="0"/>
              </a:rPr>
              <a:t>II. LUYỆN TẬP, VẬN DỤNG</a:t>
            </a:r>
            <a:endParaRPr lang="zh-CN" sz="5000" b="1" dirty="0">
              <a:solidFill>
                <a:schemeClr val="bg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548029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B4FB30-2772-4005-9A46-93506D27C2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800" b="51918"/>
          <a:stretch/>
        </p:blipFill>
        <p:spPr>
          <a:xfrm>
            <a:off x="124178" y="141668"/>
            <a:ext cx="9728160" cy="3361187"/>
          </a:xfrm>
          <a:prstGeom prst="rect">
            <a:avLst/>
          </a:prstGeom>
        </p:spPr>
      </p:pic>
      <p:sp>
        <p:nvSpPr>
          <p:cNvPr id="6" name="Rectangle 5">
            <a:extLst>
              <a:ext uri="{FF2B5EF4-FFF2-40B4-BE49-F238E27FC236}">
                <a16:creationId xmlns:a16="http://schemas.microsoft.com/office/drawing/2014/main" id="{B0830FE9-1482-49B2-9390-EB46904CD77D}"/>
              </a:ext>
            </a:extLst>
          </p:cNvPr>
          <p:cNvSpPr/>
          <p:nvPr/>
        </p:nvSpPr>
        <p:spPr>
          <a:xfrm>
            <a:off x="2144889" y="971163"/>
            <a:ext cx="5608192" cy="1569660"/>
          </a:xfrm>
          <a:prstGeom prst="rect">
            <a:avLst/>
          </a:prstGeom>
        </p:spPr>
        <p:txBody>
          <a:bodyPr wrap="square">
            <a:spAutoFit/>
          </a:bodyPr>
          <a:lstStyle/>
          <a:p>
            <a:pPr marL="215900" indent="-15240" algn="just"/>
            <a:r>
              <a:rPr lang="en-US" sz="2400" dirty="0">
                <a:solidFill>
                  <a:srgbClr val="333333"/>
                </a:solidFill>
                <a:latin typeface="Times New Roman" panose="02020603050405020304" pitchFamily="18" charset="0"/>
                <a:cs typeface="Times New Roman" panose="02020603050405020304" pitchFamily="18" charset="0"/>
              </a:rPr>
              <a:t>1.</a:t>
            </a:r>
            <a:r>
              <a:rPr lang="en-US" sz="2400" dirty="0">
                <a:solidFill>
                  <a:srgbClr val="333333"/>
                </a:solidFill>
                <a:latin typeface="+mj-lt"/>
              </a:rPr>
              <a:t> </a:t>
            </a:r>
            <a:r>
              <a:rPr lang="vi-VN" sz="2400" dirty="0">
                <a:solidFill>
                  <a:srgbClr val="333333"/>
                </a:solidFill>
                <a:latin typeface="+mj-lt"/>
              </a:rPr>
              <a:t>Bạn có thể đã dùng tiếng lóng hoặc tiếp nhận tiếng lóng từ người khác trong tình huống nào? Theo bạn, vì sao một số người lại dùng tiếng lóng?</a:t>
            </a:r>
            <a:endParaRPr lang="vi-VN" altLang="x-none" sz="2400" i="1" dirty="0">
              <a:solidFill>
                <a:srgbClr val="70AD47">
                  <a:lumMod val="75000"/>
                </a:srgbClr>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Picture 10">
            <a:extLst>
              <a:ext uri="{FF2B5EF4-FFF2-40B4-BE49-F238E27FC236}">
                <a16:creationId xmlns:a16="http://schemas.microsoft.com/office/drawing/2014/main" id="{704477EC-92C1-488D-B2EC-E3863606A2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654" t="52027" r="-855" b="-109"/>
          <a:stretch/>
        </p:blipFill>
        <p:spPr>
          <a:xfrm>
            <a:off x="2144889" y="3463902"/>
            <a:ext cx="9347199" cy="3330861"/>
          </a:xfrm>
          <a:prstGeom prst="rect">
            <a:avLst/>
          </a:prstGeom>
        </p:spPr>
      </p:pic>
      <p:sp>
        <p:nvSpPr>
          <p:cNvPr id="12" name="Rectangle 11">
            <a:extLst>
              <a:ext uri="{FF2B5EF4-FFF2-40B4-BE49-F238E27FC236}">
                <a16:creationId xmlns:a16="http://schemas.microsoft.com/office/drawing/2014/main" id="{0E4C864A-D57E-4240-AE26-588A8EC08C1B}"/>
              </a:ext>
            </a:extLst>
          </p:cNvPr>
          <p:cNvSpPr/>
          <p:nvPr/>
        </p:nvSpPr>
        <p:spPr>
          <a:xfrm>
            <a:off x="4250028" y="4483001"/>
            <a:ext cx="5293218" cy="1292662"/>
          </a:xfrm>
          <a:prstGeom prst="rect">
            <a:avLst/>
          </a:prstGeom>
        </p:spPr>
        <p:txBody>
          <a:bodyPr wrap="square">
            <a:spAutoFit/>
          </a:bodyPr>
          <a:lstStyle/>
          <a:p>
            <a:pPr marL="215900" lvl="0" indent="-15240" algn="just"/>
            <a:r>
              <a:rPr lang="en-US" sz="2400" dirty="0">
                <a:solidFill>
                  <a:srgbClr val="333333"/>
                </a:solidFill>
                <a:latin typeface="Times New Roman" panose="02020603050405020304" pitchFamily="18" charset="0"/>
                <a:cs typeface="Times New Roman" panose="02020603050405020304" pitchFamily="18" charset="0"/>
              </a:rPr>
              <a:t>2. </a:t>
            </a:r>
            <a:r>
              <a:rPr lang="vi-VN" sz="2600" dirty="0">
                <a:solidFill>
                  <a:srgbClr val="333333"/>
                </a:solidFill>
                <a:latin typeface="+mj-lt"/>
              </a:rPr>
              <a:t>Trình bày những giải pháp cần thực hiện để giữ gìn và phát triển ngôn ngữ của dân tộc.</a:t>
            </a:r>
            <a:endParaRPr lang="vi-VN" altLang="x-none" sz="2600" i="1" dirty="0">
              <a:solidFill>
                <a:srgbClr val="4472C4">
                  <a:lumMod val="60000"/>
                  <a:lumOff val="40000"/>
                </a:srgbClr>
              </a:solidFill>
              <a:latin typeface="+mj-lt"/>
              <a:cs typeface="Times New Roman" panose="02020603050405020304" pitchFamily="18" charset="0"/>
            </a:endParaRPr>
          </a:p>
        </p:txBody>
      </p:sp>
    </p:spTree>
    <p:extLst>
      <p:ext uri="{BB962C8B-B14F-4D97-AF65-F5344CB8AC3E}">
        <p14:creationId xmlns:p14="http://schemas.microsoft.com/office/powerpoint/2010/main" val="136886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8">
            <a:extLst>
              <a:ext uri="{FF2B5EF4-FFF2-40B4-BE49-F238E27FC236}">
                <a16:creationId xmlns:a16="http://schemas.microsoft.com/office/drawing/2014/main" id="{D2BC1A6E-F5D0-412B-B09B-4963520A1F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2" descr="31a19b4e57907d512d2f91383b007214">
            <a:extLst>
              <a:ext uri="{FF2B5EF4-FFF2-40B4-BE49-F238E27FC236}">
                <a16:creationId xmlns:a16="http://schemas.microsoft.com/office/drawing/2014/main" id="{8E606B34-3745-4A8E-96FE-482D1CAE91E8}"/>
              </a:ext>
            </a:extLst>
          </p:cNvPr>
          <p:cNvPicPr>
            <a:picLocks noChangeAspect="1"/>
          </p:cNvPicPr>
          <p:nvPr/>
        </p:nvPicPr>
        <p:blipFill>
          <a:blip r:embed="rId3"/>
          <a:stretch>
            <a:fillRect/>
          </a:stretch>
        </p:blipFill>
        <p:spPr>
          <a:xfrm>
            <a:off x="506437" y="0"/>
            <a:ext cx="11338560" cy="6068230"/>
          </a:xfrm>
          <a:prstGeom prst="rect">
            <a:avLst/>
          </a:prstGeom>
        </p:spPr>
      </p:pic>
      <p:sp>
        <p:nvSpPr>
          <p:cNvPr id="5" name="Rectangle 4">
            <a:extLst>
              <a:ext uri="{FF2B5EF4-FFF2-40B4-BE49-F238E27FC236}">
                <a16:creationId xmlns:a16="http://schemas.microsoft.com/office/drawing/2014/main" id="{C78680BA-DB4B-47EB-988B-F62CAF645484}"/>
              </a:ext>
            </a:extLst>
          </p:cNvPr>
          <p:cNvSpPr txBox="1">
            <a:spLocks noChangeArrowheads="1"/>
          </p:cNvSpPr>
          <p:nvPr/>
        </p:nvSpPr>
        <p:spPr>
          <a:xfrm>
            <a:off x="573248" y="3151163"/>
            <a:ext cx="11145140" cy="1804784"/>
          </a:xfrm>
          <a:prstGeom prst="rect">
            <a:avLst/>
          </a:prstGeom>
          <a:noFill/>
          <a:ln>
            <a:noFill/>
          </a:ln>
          <a:effectLst/>
        </p:spPr>
        <p:txBody>
          <a:bodyPr vert="horz" wrap="square" lIns="91404" tIns="45702" rIns="91404" bIns="45702" numCol="1" rtlCol="0" anchor="ctr" anchorCtr="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r>
              <a:rPr lang="en-US" altLang="zh-CN" sz="5000" b="1" dirty="0" err="1">
                <a:solidFill>
                  <a:schemeClr val="bg1"/>
                </a:solidFill>
                <a:latin typeface="Times New Roman" panose="02020603050405020304" pitchFamily="18" charset="0"/>
                <a:ea typeface="+mj-ea"/>
                <a:cs typeface="Times New Roman" panose="02020603050405020304" pitchFamily="18" charset="0"/>
              </a:rPr>
              <a:t>Kết</a:t>
            </a:r>
            <a:r>
              <a:rPr lang="en-US" altLang="zh-CN" sz="5000" b="1" dirty="0">
                <a:solidFill>
                  <a:schemeClr val="bg1"/>
                </a:solidFill>
                <a:latin typeface="Times New Roman" panose="02020603050405020304" pitchFamily="18" charset="0"/>
                <a:ea typeface="+mj-ea"/>
                <a:cs typeface="Times New Roman" panose="02020603050405020304" pitchFamily="18" charset="0"/>
              </a:rPr>
              <a:t> </a:t>
            </a:r>
            <a:r>
              <a:rPr lang="en-US" altLang="zh-CN" sz="5000" b="1" dirty="0" err="1">
                <a:solidFill>
                  <a:schemeClr val="bg1"/>
                </a:solidFill>
                <a:latin typeface="Times New Roman" panose="02020603050405020304" pitchFamily="18" charset="0"/>
                <a:ea typeface="+mj-ea"/>
                <a:cs typeface="Times New Roman" panose="02020603050405020304" pitchFamily="18" charset="0"/>
              </a:rPr>
              <a:t>nối</a:t>
            </a:r>
            <a:r>
              <a:rPr lang="en-US" altLang="zh-CN" sz="5000" b="1" dirty="0">
                <a:solidFill>
                  <a:schemeClr val="bg1"/>
                </a:solidFill>
                <a:latin typeface="Times New Roman" panose="02020603050405020304" pitchFamily="18" charset="0"/>
                <a:ea typeface="+mj-ea"/>
                <a:cs typeface="Times New Roman" panose="02020603050405020304" pitchFamily="18" charset="0"/>
              </a:rPr>
              <a:t> </a:t>
            </a:r>
            <a:r>
              <a:rPr lang="en-US" altLang="zh-CN" sz="5000" b="1" dirty="0" err="1">
                <a:solidFill>
                  <a:schemeClr val="bg1"/>
                </a:solidFill>
                <a:latin typeface="Times New Roman" panose="02020603050405020304" pitchFamily="18" charset="0"/>
                <a:ea typeface="+mj-ea"/>
                <a:cs typeface="Times New Roman" panose="02020603050405020304" pitchFamily="18" charset="0"/>
              </a:rPr>
              <a:t>đọc</a:t>
            </a:r>
            <a:r>
              <a:rPr lang="en-US" altLang="zh-CN" sz="5000" b="1" dirty="0">
                <a:solidFill>
                  <a:schemeClr val="bg1"/>
                </a:solidFill>
                <a:latin typeface="Times New Roman" panose="02020603050405020304" pitchFamily="18" charset="0"/>
                <a:ea typeface="+mj-ea"/>
                <a:cs typeface="Times New Roman" panose="02020603050405020304" pitchFamily="18" charset="0"/>
              </a:rPr>
              <a:t> – </a:t>
            </a:r>
            <a:r>
              <a:rPr lang="en-US" altLang="zh-CN" sz="5000" b="1" dirty="0" err="1">
                <a:solidFill>
                  <a:schemeClr val="bg1"/>
                </a:solidFill>
                <a:latin typeface="Times New Roman" panose="02020603050405020304" pitchFamily="18" charset="0"/>
                <a:ea typeface="+mj-ea"/>
                <a:cs typeface="Times New Roman" panose="02020603050405020304" pitchFamily="18" charset="0"/>
              </a:rPr>
              <a:t>viết</a:t>
            </a:r>
            <a:endParaRPr lang="zh-CN" sz="5000" b="1" dirty="0">
              <a:solidFill>
                <a:schemeClr val="bg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130602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3">
            <a:extLst>
              <a:ext uri="{FF2B5EF4-FFF2-40B4-BE49-F238E27FC236}">
                <a16:creationId xmlns:a16="http://schemas.microsoft.com/office/drawing/2014/main" id="{36C58D74-FE3E-4C20-8A9B-2D5B24CA9C55}"/>
              </a:ext>
            </a:extLst>
          </p:cNvPr>
          <p:cNvSpPr/>
          <p:nvPr/>
        </p:nvSpPr>
        <p:spPr>
          <a:xfrm>
            <a:off x="826113" y="128789"/>
            <a:ext cx="10667191" cy="759853"/>
          </a:xfrm>
          <a:prstGeom prst="snip2DiagRect">
            <a:avLst/>
          </a:prstGeom>
          <a:ln/>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15000"/>
              </a:lnSpc>
              <a:tabLst>
                <a:tab pos="7334250" algn="l"/>
              </a:tabLst>
            </a:pPr>
            <a:r>
              <a:rPr lang="vi-VN" sz="2400" i="1" dirty="0">
                <a:solidFill>
                  <a:prstClr val="black"/>
                </a:solidFill>
                <a:latin typeface="Times New Roman"/>
                <a:ea typeface="Calibri"/>
                <a:cs typeface="Times New Roman"/>
              </a:rPr>
              <a:t>Viết đoạn văn (khoảng 200 chữ) nêu ý kiến của bạn về một vấn đề liên quan đến việc giữ gìn và phát triển tiếng Việt.</a:t>
            </a:r>
            <a:endParaRPr lang="en-US" sz="2400" dirty="0">
              <a:solidFill>
                <a:prstClr val="black"/>
              </a:solidFill>
              <a:ea typeface="Calibri"/>
              <a:cs typeface="Times New Roman"/>
            </a:endParaRPr>
          </a:p>
        </p:txBody>
      </p:sp>
      <p:sp>
        <p:nvSpPr>
          <p:cNvPr id="5" name="Snip Diagonal Corner Rectangle 3">
            <a:extLst>
              <a:ext uri="{FF2B5EF4-FFF2-40B4-BE49-F238E27FC236}">
                <a16:creationId xmlns:a16="http://schemas.microsoft.com/office/drawing/2014/main" id="{682FC1AC-AC4F-43D2-8A38-7E600E422567}"/>
              </a:ext>
            </a:extLst>
          </p:cNvPr>
          <p:cNvSpPr/>
          <p:nvPr/>
        </p:nvSpPr>
        <p:spPr>
          <a:xfrm>
            <a:off x="293480" y="991673"/>
            <a:ext cx="11732456" cy="5731099"/>
          </a:xfrm>
          <a:prstGeom prst="snip2DiagRect">
            <a:avLst>
              <a:gd name="adj1" fmla="val 0"/>
              <a:gd name="adj2" fmla="val 12847"/>
            </a:avLst>
          </a:prstGeom>
          <a:ln/>
        </p:spPr>
        <p:style>
          <a:lnRef idx="2">
            <a:schemeClr val="accent6"/>
          </a:lnRef>
          <a:fillRef idx="1">
            <a:schemeClr val="lt1"/>
          </a:fillRef>
          <a:effectRef idx="0">
            <a:schemeClr val="accent6"/>
          </a:effectRef>
          <a:fontRef idx="minor">
            <a:schemeClr val="dk1"/>
          </a:fontRef>
        </p:style>
        <p:txBody>
          <a:bodyPr rtlCol="0" anchor="ctr"/>
          <a:lstStyle/>
          <a:p>
            <a:pPr indent="457200" algn="just">
              <a:lnSpc>
                <a:spcPct val="115000"/>
              </a:lnSpc>
              <a:spcAft>
                <a:spcPts val="0"/>
              </a:spcAft>
            </a:pPr>
            <a:r>
              <a:rPr lang="vi-VN" sz="2200" dirty="0">
                <a:latin typeface="Times New Roman"/>
                <a:ea typeface="Calibri"/>
                <a:cs typeface="Times New Roman"/>
              </a:rPr>
              <a:t>Bảo vệ sự trong sáng của tiếng Việt là một trong những vấn đề cấp thiết đối với mỗi người dân Việt Nam. Bảo vệ sự trong sáng của tiếng Việt chính là phát huy Tiếng Việt truyền thống, giúp nó ngày càng trở nên phong phú, hiện đại nhưng vẫn giữ được nét đẹp truyền thống vốn có của mình không bị lai hóa, hoặc pha lẫn với những thứ tiếng khác như Tiếng Hán, Tiếng Anh, Tiếng Pháp,… Trong xu thế hiện nay, nước ta ngày càng mở rộng các mối quan hệ với nước ngoài đặc biệt là các nước Phương Tây. Việc này dẫn đến, nhiều loại ngôn ngữ lai căng ra đời và được sử dụng phổ biến. Bên cạnh lợi ích như làm giàu cho tiếng Việt, việc lạm dụng các từ ngữ nửa Anh nửa Việt, các từ viết tắt, các từ lóng... đang dần làm mất đi sự trong sáng của tiếng Việt. Chúng ta cần có những giải pháp hiệu quả để bảo vệ sự trong sáng của tiếng Việt. Tại các trường học đã và đang chú trọng, đẩy mạnh giáo dục học sinh giữ gìn sự trong sáng của tiếng Việt. Chúng ta có thể loại trừ sự lố bịch trong việc dùng tiếng lai dường như cũng chính là một khía cạnh thể hiện niềm tự hào và ngoài ra đó cũng chính là sự tôn trọng ý thức dân tộc </a:t>
            </a:r>
            <a:r>
              <a:rPr lang="vi-VN" sz="2200" dirty="0">
                <a:solidFill>
                  <a:srgbClr val="333333"/>
                </a:solidFill>
                <a:latin typeface="Times New Roman"/>
                <a:ea typeface="Calibri"/>
                <a:cs typeface="Times New Roman"/>
              </a:rPr>
              <a:t>trong ngôn ngữ, nó dường như cũng đã góp phần giữ gìn sự trong sáng của tiếng Việt.</a:t>
            </a:r>
            <a:endParaRPr lang="en-US" sz="2200" dirty="0">
              <a:ea typeface="Calibri"/>
              <a:cs typeface="Times New Roman"/>
            </a:endParaRPr>
          </a:p>
        </p:txBody>
      </p:sp>
    </p:spTree>
    <p:extLst>
      <p:ext uri="{BB962C8B-B14F-4D97-AF65-F5344CB8AC3E}">
        <p14:creationId xmlns:p14="http://schemas.microsoft.com/office/powerpoint/2010/main" val="300882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8">
            <a:extLst>
              <a:ext uri="{FF2B5EF4-FFF2-40B4-BE49-F238E27FC236}">
                <a16:creationId xmlns:a16="http://schemas.microsoft.com/office/drawing/2014/main" id="{D2BC1A6E-F5D0-412B-B09B-4963520A1F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2" descr="31a19b4e57907d512d2f91383b007214">
            <a:extLst>
              <a:ext uri="{FF2B5EF4-FFF2-40B4-BE49-F238E27FC236}">
                <a16:creationId xmlns:a16="http://schemas.microsoft.com/office/drawing/2014/main" id="{8E606B34-3745-4A8E-96FE-482D1CAE91E8}"/>
              </a:ext>
            </a:extLst>
          </p:cNvPr>
          <p:cNvPicPr>
            <a:picLocks noChangeAspect="1"/>
          </p:cNvPicPr>
          <p:nvPr/>
        </p:nvPicPr>
        <p:blipFill>
          <a:blip r:embed="rId3"/>
          <a:stretch>
            <a:fillRect/>
          </a:stretch>
        </p:blipFill>
        <p:spPr>
          <a:xfrm>
            <a:off x="506437" y="0"/>
            <a:ext cx="11338560" cy="6068230"/>
          </a:xfrm>
          <a:prstGeom prst="rect">
            <a:avLst/>
          </a:prstGeom>
        </p:spPr>
      </p:pic>
      <p:sp>
        <p:nvSpPr>
          <p:cNvPr id="5" name="Rectangle 4">
            <a:extLst>
              <a:ext uri="{FF2B5EF4-FFF2-40B4-BE49-F238E27FC236}">
                <a16:creationId xmlns:a16="http://schemas.microsoft.com/office/drawing/2014/main" id="{C78680BA-DB4B-47EB-988B-F62CAF645484}"/>
              </a:ext>
            </a:extLst>
          </p:cNvPr>
          <p:cNvSpPr txBox="1">
            <a:spLocks noChangeArrowheads="1"/>
          </p:cNvSpPr>
          <p:nvPr/>
        </p:nvSpPr>
        <p:spPr>
          <a:xfrm>
            <a:off x="573248" y="3151163"/>
            <a:ext cx="11145140" cy="1804784"/>
          </a:xfrm>
          <a:prstGeom prst="rect">
            <a:avLst/>
          </a:prstGeom>
          <a:noFill/>
          <a:ln>
            <a:noFill/>
          </a:ln>
          <a:effectLst/>
        </p:spPr>
        <p:txBody>
          <a:bodyPr vert="horz" wrap="square" lIns="91404" tIns="45702" rIns="91404" bIns="45702" numCol="1" rtlCol="0" anchor="ctr" anchorCtr="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r>
              <a:rPr lang="en-US" altLang="zh-CN" sz="8800" b="1" dirty="0">
                <a:solidFill>
                  <a:schemeClr val="bg1"/>
                </a:solidFill>
                <a:latin typeface="Times New Roman" panose="02020603050405020304" pitchFamily="18" charset="0"/>
                <a:ea typeface="+mj-ea"/>
                <a:cs typeface="Times New Roman" panose="02020603050405020304" pitchFamily="18" charset="0"/>
              </a:rPr>
              <a:t>THANK YOU!!!</a:t>
            </a:r>
            <a:endParaRPr lang="zh-CN" sz="8800" b="1" dirty="0">
              <a:solidFill>
                <a:schemeClr val="bg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680307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529280" y="655093"/>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pic>
        <p:nvPicPr>
          <p:cNvPr id="36"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15066" y="655093"/>
            <a:ext cx="7076048" cy="1136332"/>
          </a:xfrm>
          <a:prstGeom prst="rect">
            <a:avLst/>
          </a:prstGeom>
        </p:spPr>
      </p:pic>
      <p:sp>
        <p:nvSpPr>
          <p:cNvPr id="37" name="文本框 25">
            <a:extLst>
              <a:ext uri="{FF2B5EF4-FFF2-40B4-BE49-F238E27FC236}">
                <a16:creationId xmlns:a16="http://schemas.microsoft.com/office/drawing/2014/main" id="{AC1E0000-C8B1-4943-ACCB-4A7C3322802D}"/>
              </a:ext>
            </a:extLst>
          </p:cNvPr>
          <p:cNvSpPr txBox="1"/>
          <p:nvPr/>
        </p:nvSpPr>
        <p:spPr>
          <a:xfrm>
            <a:off x="2883877" y="1037025"/>
            <a:ext cx="6668085" cy="646331"/>
          </a:xfrm>
          <a:prstGeom prst="rect">
            <a:avLst/>
          </a:prstGeom>
          <a:noFill/>
        </p:spPr>
        <p:txBody>
          <a:bodyPr vert="horz" wrap="square" rtlCol="0">
            <a:spAutoFit/>
          </a:bodyPr>
          <a:lstStyle/>
          <a:p>
            <a:pPr algn="ctr"/>
            <a:r>
              <a:rPr lang="en-SG" altLang="zh-CN" sz="3600" b="1" spc="300" dirty="0">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rPr>
              <a:t>MỤC TIÊU BÀI HỌC</a:t>
            </a:r>
            <a:endParaRPr lang="zh-CN" altLang="en-US" sz="3600" b="1" spc="300" dirty="0">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11" name="Content Placeholder 2">
            <a:extLst>
              <a:ext uri="{FF2B5EF4-FFF2-40B4-BE49-F238E27FC236}">
                <a16:creationId xmlns:a16="http://schemas.microsoft.com/office/drawing/2014/main" id="{FB4A4D1A-942A-4DDA-8486-75DD2A89DAFE}"/>
              </a:ext>
            </a:extLst>
          </p:cNvPr>
          <p:cNvSpPr txBox="1">
            <a:spLocks/>
          </p:cNvSpPr>
          <p:nvPr/>
        </p:nvSpPr>
        <p:spPr>
          <a:xfrm>
            <a:off x="975922" y="1811792"/>
            <a:ext cx="10338072" cy="38123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Aft>
                <a:spcPts val="0"/>
              </a:spcAft>
              <a:buNone/>
            </a:pPr>
            <a:r>
              <a:rPr lang="pt-BR" sz="25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1. Về kiến thức:</a:t>
            </a:r>
            <a:endParaRPr lang="en-US" sz="25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marL="0" indent="0" algn="just">
              <a:lnSpc>
                <a:spcPct val="115000"/>
              </a:lnSpc>
              <a:spcAft>
                <a:spcPts val="0"/>
              </a:spcAft>
              <a:buNone/>
            </a:pP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Hiểu</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được</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ngôn</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ngữ</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là</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hiện</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tượng</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xã</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hội</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và</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là</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một</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bộ</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phận</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cấu</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thành</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văn</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hóa</a:t>
            </a:r>
            <a:r>
              <a:rPr lang="en-US" sz="2500" dirty="0">
                <a:latin typeface="Times New Roman" panose="02020603050405020304" pitchFamily="18" charset="0"/>
                <a:ea typeface="Tahoma" panose="020B0604030504040204" pitchFamily="34" charset="0"/>
                <a:cs typeface="Times New Roman" panose="02020603050405020304" pitchFamily="18" charset="0"/>
              </a:rPr>
              <a:t>.</a:t>
            </a:r>
          </a:p>
          <a:p>
            <a:pPr marL="0" indent="0" algn="just">
              <a:lnSpc>
                <a:spcPct val="115000"/>
              </a:lnSpc>
              <a:spcAft>
                <a:spcPts val="0"/>
              </a:spcAft>
              <a:buNone/>
              <a:tabLst>
                <a:tab pos="7334250" algn="l"/>
              </a:tabLst>
            </a:pPr>
            <a:r>
              <a:rPr lang="it-IT" sz="25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2</a:t>
            </a:r>
            <a:r>
              <a:rPr lang="pt-BR" sz="25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Về năng lực:</a:t>
            </a:r>
            <a:endParaRPr lang="en-US" sz="25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marL="0" indent="0" algn="just">
              <a:lnSpc>
                <a:spcPct val="115000"/>
              </a:lnSpc>
              <a:spcAft>
                <a:spcPts val="0"/>
              </a:spcAft>
              <a:buNone/>
            </a:pP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Nhận</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biết</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và</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đánh</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giá</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được</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các</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yếu</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tố</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ngôn</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ngữ</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đời</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sống</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xã</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hội</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đương</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đại</a:t>
            </a:r>
            <a:r>
              <a:rPr lang="en-US" sz="2500" dirty="0">
                <a:latin typeface="Times New Roman" panose="02020603050405020304" pitchFamily="18" charset="0"/>
                <a:ea typeface="Tahoma" panose="020B0604030504040204" pitchFamily="34" charset="0"/>
                <a:cs typeface="Times New Roman" panose="02020603050405020304" pitchFamily="18" charset="0"/>
              </a:rPr>
              <a:t>.</a:t>
            </a:r>
          </a:p>
          <a:p>
            <a:pPr marL="0" indent="0" algn="just">
              <a:lnSpc>
                <a:spcPct val="115000"/>
              </a:lnSpc>
              <a:spcAft>
                <a:spcPts val="0"/>
              </a:spcAft>
              <a:buNone/>
            </a:pP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Biết</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vận</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dụng</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các</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yếu</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tố</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mới</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ngôn</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ngữ</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đương</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đại</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giao</a:t>
            </a:r>
            <a:r>
              <a:rPr lang="en-US" sz="2500" dirty="0">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atin typeface="Times New Roman" panose="02020603050405020304" pitchFamily="18" charset="0"/>
                <a:ea typeface="Tahoma" panose="020B0604030504040204" pitchFamily="34" charset="0"/>
                <a:cs typeface="Times New Roman" panose="02020603050405020304" pitchFamily="18" charset="0"/>
              </a:rPr>
              <a:t>tiếp</a:t>
            </a:r>
            <a:r>
              <a:rPr lang="en-US" sz="2500" dirty="0">
                <a:latin typeface="Times New Roman" panose="02020603050405020304" pitchFamily="18" charset="0"/>
                <a:ea typeface="Tahom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519623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fade">
                                      <p:cBhvr>
                                        <p:cTn id="29" dur="1000"/>
                                        <p:tgtEl>
                                          <p:spTgt spid="11">
                                            <p:txEl>
                                              <p:pRg st="1" end="1"/>
                                            </p:txEl>
                                          </p:spTgt>
                                        </p:tgtEl>
                                      </p:cBhvr>
                                    </p:animEffect>
                                    <p:anim calcmode="lin" valueType="num">
                                      <p:cBhvr>
                                        <p:cTn id="3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xEl>
                                              <p:pRg st="2" end="2"/>
                                            </p:txEl>
                                          </p:spTgt>
                                        </p:tgtEl>
                                        <p:attrNameLst>
                                          <p:attrName>style.visibility</p:attrName>
                                        </p:attrNameLst>
                                      </p:cBhvr>
                                      <p:to>
                                        <p:strVal val="visible"/>
                                      </p:to>
                                    </p:set>
                                    <p:animEffect transition="in" filter="fade">
                                      <p:cBhvr>
                                        <p:cTn id="36" dur="1000"/>
                                        <p:tgtEl>
                                          <p:spTgt spid="11">
                                            <p:txEl>
                                              <p:pRg st="2" end="2"/>
                                            </p:txEl>
                                          </p:spTgt>
                                        </p:tgtEl>
                                      </p:cBhvr>
                                    </p:animEffect>
                                    <p:anim calcmode="lin" valueType="num">
                                      <p:cBhvr>
                                        <p:cTn id="3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animEffect transition="in" filter="fade">
                                      <p:cBhvr>
                                        <p:cTn id="43" dur="1000"/>
                                        <p:tgtEl>
                                          <p:spTgt spid="11">
                                            <p:txEl>
                                              <p:pRg st="3" end="3"/>
                                            </p:txEl>
                                          </p:spTgt>
                                        </p:tgtEl>
                                      </p:cBhvr>
                                    </p:animEffect>
                                    <p:anim calcmode="lin" valueType="num">
                                      <p:cBhvr>
                                        <p:cTn id="44"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Effect transition="in" filter="fade">
                                      <p:cBhvr>
                                        <p:cTn id="50" dur="1000"/>
                                        <p:tgtEl>
                                          <p:spTgt spid="11">
                                            <p:txEl>
                                              <p:pRg st="4" end="4"/>
                                            </p:txEl>
                                          </p:spTgt>
                                        </p:tgtEl>
                                      </p:cBhvr>
                                    </p:animEffect>
                                    <p:anim calcmode="lin" valueType="num">
                                      <p:cBhvr>
                                        <p:cTn id="51"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7" grpId="0"/>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376882" y="655093"/>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pic>
        <p:nvPicPr>
          <p:cNvPr id="36"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15066" y="655093"/>
            <a:ext cx="7076048" cy="1136332"/>
          </a:xfrm>
          <a:prstGeom prst="rect">
            <a:avLst/>
          </a:prstGeom>
        </p:spPr>
      </p:pic>
      <p:sp>
        <p:nvSpPr>
          <p:cNvPr id="37" name="文本框 25">
            <a:extLst>
              <a:ext uri="{FF2B5EF4-FFF2-40B4-BE49-F238E27FC236}">
                <a16:creationId xmlns:a16="http://schemas.microsoft.com/office/drawing/2014/main" id="{AC1E0000-C8B1-4943-ACCB-4A7C3322802D}"/>
              </a:ext>
            </a:extLst>
          </p:cNvPr>
          <p:cNvSpPr txBox="1"/>
          <p:nvPr/>
        </p:nvSpPr>
        <p:spPr>
          <a:xfrm>
            <a:off x="2883877" y="1037025"/>
            <a:ext cx="6668085" cy="646331"/>
          </a:xfrm>
          <a:prstGeom prst="rect">
            <a:avLst/>
          </a:prstGeom>
          <a:noFill/>
        </p:spPr>
        <p:txBody>
          <a:bodyPr vert="horz" wrap="square" rtlCol="0">
            <a:spAutoFit/>
          </a:bodyPr>
          <a:lstStyle/>
          <a:p>
            <a:pPr algn="ctr"/>
            <a:r>
              <a:rPr lang="en-SG" altLang="zh-CN" sz="3600" b="1" spc="300" dirty="0">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rPr>
              <a:t>MỤC TIÊU BÀI HỌC</a:t>
            </a:r>
            <a:endParaRPr lang="zh-CN" altLang="en-US" sz="3600" b="1" spc="300" dirty="0">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10" name="Content Placeholder 2">
            <a:extLst>
              <a:ext uri="{FF2B5EF4-FFF2-40B4-BE49-F238E27FC236}">
                <a16:creationId xmlns:a16="http://schemas.microsoft.com/office/drawing/2014/main" id="{08762697-C72E-4443-AF42-0D5FEB0A0DF9}"/>
              </a:ext>
            </a:extLst>
          </p:cNvPr>
          <p:cNvSpPr txBox="1">
            <a:spLocks/>
          </p:cNvSpPr>
          <p:nvPr/>
        </p:nvSpPr>
        <p:spPr>
          <a:xfrm>
            <a:off x="889172" y="2151407"/>
            <a:ext cx="10206458" cy="32804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solidFill>
                  <a:srgbClr val="0070C0"/>
                </a:solidFill>
                <a:latin typeface="Times New Roman" panose="02020603050405020304" pitchFamily="18" charset="0"/>
                <a:cs typeface="Times New Roman" panose="02020603050405020304" pitchFamily="18" charset="0"/>
              </a:rPr>
              <a:t>3. </a:t>
            </a:r>
            <a:r>
              <a:rPr lang="en-US" sz="3000" b="1" dirty="0" err="1">
                <a:solidFill>
                  <a:srgbClr val="0070C0"/>
                </a:solidFill>
                <a:latin typeface="Times New Roman" panose="02020603050405020304" pitchFamily="18" charset="0"/>
                <a:cs typeface="Times New Roman" panose="02020603050405020304" pitchFamily="18" charset="0"/>
              </a:rPr>
              <a:t>Về</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phẩm</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chất</a:t>
            </a:r>
            <a:r>
              <a:rPr lang="en-US" sz="3000" b="1" dirty="0">
                <a:solidFill>
                  <a:srgbClr val="0070C0"/>
                </a:solidFill>
                <a:latin typeface="Times New Roman" panose="02020603050405020304" pitchFamily="18" charset="0"/>
                <a:cs typeface="Times New Roman" panose="02020603050405020304" pitchFamily="18" charset="0"/>
              </a:rPr>
              <a:t>:</a:t>
            </a:r>
          </a:p>
          <a:p>
            <a:pPr marL="0" indent="0">
              <a:spcAft>
                <a:spcPts val="0"/>
              </a:spcAft>
              <a:buNone/>
            </a:pPr>
            <a:r>
              <a:rPr lang="en-US" sz="3200" dirty="0">
                <a:latin typeface="Times New Roman"/>
                <a:ea typeface="Times New Roman"/>
              </a:rPr>
              <a:t>- </a:t>
            </a:r>
            <a:r>
              <a:rPr lang="en-US" sz="3200" dirty="0" err="1">
                <a:latin typeface="Times New Roman"/>
                <a:ea typeface="Times New Roman"/>
              </a:rPr>
              <a:t>Tự</a:t>
            </a:r>
            <a:r>
              <a:rPr lang="en-US" sz="3200" dirty="0">
                <a:latin typeface="Times New Roman"/>
                <a:ea typeface="Times New Roman"/>
              </a:rPr>
              <a:t> </a:t>
            </a:r>
            <a:r>
              <a:rPr lang="en-US" sz="3200" dirty="0" err="1">
                <a:latin typeface="Times New Roman"/>
                <a:ea typeface="Times New Roman"/>
              </a:rPr>
              <a:t>hào</a:t>
            </a:r>
            <a:r>
              <a:rPr lang="en-US" sz="3200" dirty="0">
                <a:latin typeface="Times New Roman"/>
                <a:ea typeface="Times New Roman"/>
              </a:rPr>
              <a:t>, </a:t>
            </a:r>
            <a:r>
              <a:rPr lang="en-US" sz="3200" dirty="0" err="1">
                <a:latin typeface="Times New Roman"/>
                <a:ea typeface="Times New Roman"/>
              </a:rPr>
              <a:t>tôn</a:t>
            </a:r>
            <a:r>
              <a:rPr lang="en-US" sz="3200" dirty="0">
                <a:latin typeface="Times New Roman"/>
                <a:ea typeface="Times New Roman"/>
              </a:rPr>
              <a:t> </a:t>
            </a:r>
            <a:r>
              <a:rPr lang="en-US" sz="3200" dirty="0" err="1">
                <a:latin typeface="Times New Roman"/>
                <a:ea typeface="Times New Roman"/>
              </a:rPr>
              <a:t>trọng</a:t>
            </a:r>
            <a:r>
              <a:rPr lang="en-US" sz="3200" dirty="0">
                <a:latin typeface="Times New Roman"/>
                <a:ea typeface="Times New Roman"/>
              </a:rPr>
              <a:t> </a:t>
            </a:r>
            <a:r>
              <a:rPr lang="en-US" sz="3200" dirty="0" err="1">
                <a:latin typeface="Times New Roman"/>
                <a:ea typeface="Times New Roman"/>
              </a:rPr>
              <a:t>và</a:t>
            </a:r>
            <a:r>
              <a:rPr lang="en-US" sz="3200" dirty="0">
                <a:latin typeface="Times New Roman"/>
                <a:ea typeface="Times New Roman"/>
              </a:rPr>
              <a:t> </a:t>
            </a:r>
            <a:r>
              <a:rPr lang="en-US" sz="3200" dirty="0" err="1">
                <a:latin typeface="Times New Roman"/>
                <a:ea typeface="Times New Roman"/>
              </a:rPr>
              <a:t>bảo</a:t>
            </a:r>
            <a:r>
              <a:rPr lang="en-US" sz="3200" dirty="0">
                <a:latin typeface="Times New Roman"/>
                <a:ea typeface="Times New Roman"/>
              </a:rPr>
              <a:t> </a:t>
            </a:r>
            <a:r>
              <a:rPr lang="en-US" sz="3200" dirty="0" err="1">
                <a:latin typeface="Times New Roman"/>
                <a:ea typeface="Times New Roman"/>
              </a:rPr>
              <a:t>vệ</a:t>
            </a:r>
            <a:r>
              <a:rPr lang="en-US" sz="3200" dirty="0">
                <a:latin typeface="Times New Roman"/>
                <a:ea typeface="Times New Roman"/>
              </a:rPr>
              <a:t> </a:t>
            </a:r>
            <a:r>
              <a:rPr lang="en-US" sz="3200" dirty="0" err="1">
                <a:latin typeface="Times New Roman"/>
                <a:ea typeface="Times New Roman"/>
              </a:rPr>
              <a:t>tiếng</a:t>
            </a:r>
            <a:r>
              <a:rPr lang="en-US" sz="3200" dirty="0">
                <a:latin typeface="Times New Roman"/>
                <a:ea typeface="Times New Roman"/>
              </a:rPr>
              <a:t> </a:t>
            </a:r>
            <a:r>
              <a:rPr lang="en-US" sz="3200" dirty="0" err="1">
                <a:latin typeface="Times New Roman"/>
                <a:ea typeface="Times New Roman"/>
              </a:rPr>
              <a:t>Việt</a:t>
            </a:r>
            <a:r>
              <a:rPr lang="en-US" sz="3200" dirty="0">
                <a:latin typeface="Times New Roman"/>
                <a:ea typeface="Times New Roman"/>
              </a:rPr>
              <a:t>.</a:t>
            </a:r>
          </a:p>
          <a:p>
            <a:pPr marL="0" indent="0">
              <a:spcAft>
                <a:spcPts val="0"/>
              </a:spcAft>
              <a:buNone/>
            </a:pPr>
            <a:r>
              <a:rPr lang="en-US" sz="3200" dirty="0">
                <a:latin typeface="Times New Roman"/>
                <a:ea typeface="Times New Roman"/>
              </a:rPr>
              <a:t>- </a:t>
            </a:r>
            <a:r>
              <a:rPr lang="en-US" sz="3200" dirty="0" err="1">
                <a:latin typeface="Times New Roman"/>
                <a:ea typeface="Times New Roman"/>
              </a:rPr>
              <a:t>Nuôi</a:t>
            </a:r>
            <a:r>
              <a:rPr lang="en-US" sz="3200" dirty="0">
                <a:latin typeface="Times New Roman"/>
                <a:ea typeface="Times New Roman"/>
              </a:rPr>
              <a:t> </a:t>
            </a:r>
            <a:r>
              <a:rPr lang="en-US" sz="3200" dirty="0" err="1">
                <a:latin typeface="Times New Roman"/>
                <a:ea typeface="Times New Roman"/>
              </a:rPr>
              <a:t>dưỡng</a:t>
            </a:r>
            <a:r>
              <a:rPr lang="en-US" sz="3200" dirty="0">
                <a:latin typeface="Times New Roman"/>
                <a:ea typeface="Times New Roman"/>
              </a:rPr>
              <a:t> </a:t>
            </a:r>
            <a:r>
              <a:rPr lang="en-US" sz="3200" dirty="0" err="1">
                <a:latin typeface="Times New Roman"/>
                <a:ea typeface="Times New Roman"/>
              </a:rPr>
              <a:t>hứng</a:t>
            </a:r>
            <a:r>
              <a:rPr lang="en-US" sz="3200" dirty="0">
                <a:latin typeface="Times New Roman"/>
                <a:ea typeface="Times New Roman"/>
              </a:rPr>
              <a:t> </a:t>
            </a:r>
            <a:r>
              <a:rPr lang="en-US" sz="3200" dirty="0" err="1">
                <a:latin typeface="Times New Roman"/>
                <a:ea typeface="Times New Roman"/>
              </a:rPr>
              <a:t>thú</a:t>
            </a:r>
            <a:r>
              <a:rPr lang="en-US" sz="3200" dirty="0">
                <a:latin typeface="Times New Roman"/>
                <a:ea typeface="Times New Roman"/>
              </a:rPr>
              <a:t> </a:t>
            </a:r>
            <a:r>
              <a:rPr lang="en-US" sz="3200" dirty="0" err="1">
                <a:latin typeface="Times New Roman"/>
                <a:ea typeface="Times New Roman"/>
              </a:rPr>
              <a:t>đọc</a:t>
            </a:r>
            <a:r>
              <a:rPr lang="en-US" sz="3200" dirty="0">
                <a:latin typeface="Times New Roman"/>
                <a:ea typeface="Times New Roman"/>
              </a:rPr>
              <a:t> </a:t>
            </a:r>
            <a:r>
              <a:rPr lang="en-US" sz="3200" dirty="0" err="1">
                <a:latin typeface="Times New Roman"/>
                <a:ea typeface="Times New Roman"/>
              </a:rPr>
              <a:t>và</a:t>
            </a:r>
            <a:r>
              <a:rPr lang="en-US" sz="3200" dirty="0">
                <a:latin typeface="Times New Roman"/>
                <a:ea typeface="Times New Roman"/>
              </a:rPr>
              <a:t> </a:t>
            </a:r>
            <a:r>
              <a:rPr lang="en-US" sz="3200" dirty="0" err="1">
                <a:latin typeface="Times New Roman"/>
                <a:ea typeface="Times New Roman"/>
              </a:rPr>
              <a:t>rèn</a:t>
            </a:r>
            <a:r>
              <a:rPr lang="en-US" sz="3200" dirty="0">
                <a:latin typeface="Times New Roman"/>
                <a:ea typeface="Times New Roman"/>
              </a:rPr>
              <a:t> </a:t>
            </a:r>
            <a:r>
              <a:rPr lang="en-US" sz="3200" dirty="0" err="1">
                <a:latin typeface="Times New Roman"/>
                <a:ea typeface="Times New Roman"/>
              </a:rPr>
              <a:t>luyện</a:t>
            </a:r>
            <a:r>
              <a:rPr lang="en-US" sz="3200" dirty="0">
                <a:latin typeface="Times New Roman"/>
                <a:ea typeface="Times New Roman"/>
              </a:rPr>
              <a:t> </a:t>
            </a:r>
            <a:r>
              <a:rPr lang="en-US" sz="3200" dirty="0" err="1">
                <a:latin typeface="Times New Roman"/>
                <a:ea typeface="Times New Roman"/>
              </a:rPr>
              <a:t>kĩ</a:t>
            </a:r>
            <a:r>
              <a:rPr lang="en-US" sz="3200" dirty="0">
                <a:latin typeface="Times New Roman"/>
                <a:ea typeface="Times New Roman"/>
              </a:rPr>
              <a:t> </a:t>
            </a:r>
            <a:r>
              <a:rPr lang="en-US" sz="3200" dirty="0" err="1">
                <a:latin typeface="Times New Roman"/>
                <a:ea typeface="Times New Roman"/>
              </a:rPr>
              <a:t>năng</a:t>
            </a:r>
            <a:r>
              <a:rPr lang="en-US" sz="3200" dirty="0">
                <a:latin typeface="Times New Roman"/>
                <a:ea typeface="Times New Roman"/>
              </a:rPr>
              <a:t> </a:t>
            </a:r>
            <a:r>
              <a:rPr lang="en-US" sz="3200" dirty="0" err="1">
                <a:latin typeface="Times New Roman"/>
                <a:ea typeface="Times New Roman"/>
              </a:rPr>
              <a:t>đọc</a:t>
            </a:r>
            <a:r>
              <a:rPr lang="en-US" sz="3200" dirty="0">
                <a:latin typeface="Times New Roman"/>
                <a:ea typeface="Times New Roman"/>
              </a:rPr>
              <a:t>, </a:t>
            </a:r>
            <a:r>
              <a:rPr lang="en-US" sz="3200" dirty="0" err="1">
                <a:latin typeface="Times New Roman"/>
                <a:ea typeface="Times New Roman"/>
              </a:rPr>
              <a:t>tự</a:t>
            </a:r>
            <a:r>
              <a:rPr lang="en-US" sz="3200" dirty="0">
                <a:latin typeface="Times New Roman"/>
                <a:ea typeface="Times New Roman"/>
              </a:rPr>
              <a:t> </a:t>
            </a:r>
            <a:r>
              <a:rPr lang="en-US" sz="3200" dirty="0" err="1">
                <a:latin typeface="Times New Roman"/>
                <a:ea typeface="Times New Roman"/>
              </a:rPr>
              <a:t>tìm</a:t>
            </a:r>
            <a:r>
              <a:rPr lang="en-US" sz="3200" dirty="0">
                <a:latin typeface="Times New Roman"/>
                <a:ea typeface="Times New Roman"/>
              </a:rPr>
              <a:t> </a:t>
            </a:r>
            <a:r>
              <a:rPr lang="en-US" sz="3200" dirty="0" err="1">
                <a:latin typeface="Times New Roman"/>
                <a:ea typeface="Times New Roman"/>
              </a:rPr>
              <a:t>hiểu</a:t>
            </a:r>
            <a:r>
              <a:rPr lang="en-US" sz="3200" dirty="0">
                <a:latin typeface="Times New Roman"/>
                <a:ea typeface="Times New Roman"/>
              </a:rPr>
              <a:t> </a:t>
            </a:r>
            <a:r>
              <a:rPr lang="en-US" sz="3200" dirty="0" err="1">
                <a:latin typeface="Times New Roman"/>
                <a:ea typeface="Times New Roman"/>
              </a:rPr>
              <a:t>ngôn</a:t>
            </a:r>
            <a:r>
              <a:rPr lang="en-US" sz="3200" dirty="0">
                <a:latin typeface="Times New Roman"/>
                <a:ea typeface="Times New Roman"/>
              </a:rPr>
              <a:t> </a:t>
            </a:r>
            <a:r>
              <a:rPr lang="en-US" sz="3200" dirty="0" err="1">
                <a:latin typeface="Times New Roman"/>
                <a:ea typeface="Times New Roman"/>
              </a:rPr>
              <a:t>ngữ</a:t>
            </a:r>
            <a:r>
              <a:rPr lang="en-US" sz="3200" dirty="0">
                <a:latin typeface="Times New Roman"/>
                <a:ea typeface="Times New Roman"/>
              </a:rPr>
              <a:t> </a:t>
            </a:r>
            <a:r>
              <a:rPr lang="en-US" sz="3200" dirty="0" err="1">
                <a:latin typeface="Times New Roman"/>
                <a:ea typeface="Times New Roman"/>
              </a:rPr>
              <a:t>trong</a:t>
            </a:r>
            <a:r>
              <a:rPr lang="en-US" sz="3200" dirty="0">
                <a:latin typeface="Times New Roman"/>
                <a:ea typeface="Times New Roman"/>
              </a:rPr>
              <a:t> </a:t>
            </a:r>
            <a:r>
              <a:rPr lang="en-US" sz="3200" dirty="0" err="1">
                <a:latin typeface="Times New Roman"/>
                <a:ea typeface="Times New Roman"/>
              </a:rPr>
              <a:t>đời</a:t>
            </a:r>
            <a:r>
              <a:rPr lang="en-US" sz="3200" dirty="0">
                <a:latin typeface="Times New Roman"/>
                <a:ea typeface="Times New Roman"/>
              </a:rPr>
              <a:t> </a:t>
            </a:r>
            <a:r>
              <a:rPr lang="en-US" sz="3200" dirty="0" err="1">
                <a:latin typeface="Times New Roman"/>
                <a:ea typeface="Times New Roman"/>
              </a:rPr>
              <a:t>sống</a:t>
            </a:r>
            <a:r>
              <a:rPr lang="en-US" sz="3200" dirty="0">
                <a:latin typeface="Times New Roman"/>
                <a:ea typeface="Times New Roman"/>
              </a:rPr>
              <a:t> </a:t>
            </a:r>
            <a:r>
              <a:rPr lang="en-US" sz="3200" dirty="0" err="1">
                <a:latin typeface="Times New Roman"/>
                <a:ea typeface="Times New Roman"/>
              </a:rPr>
              <a:t>của</a:t>
            </a:r>
            <a:r>
              <a:rPr lang="en-US" sz="3200" dirty="0">
                <a:latin typeface="Times New Roman"/>
                <a:ea typeface="Times New Roman"/>
              </a:rPr>
              <a:t> </a:t>
            </a:r>
            <a:r>
              <a:rPr lang="en-US" sz="3200" dirty="0" err="1">
                <a:latin typeface="Times New Roman"/>
                <a:ea typeface="Times New Roman"/>
              </a:rPr>
              <a:t>học</a:t>
            </a:r>
            <a:r>
              <a:rPr lang="en-US" sz="3200" dirty="0">
                <a:latin typeface="Times New Roman"/>
                <a:ea typeface="Times New Roman"/>
              </a:rPr>
              <a:t> </a:t>
            </a:r>
            <a:r>
              <a:rPr lang="en-US" sz="3200" dirty="0" err="1">
                <a:latin typeface="Times New Roman"/>
                <a:ea typeface="Times New Roman"/>
              </a:rPr>
              <a:t>sinh</a:t>
            </a:r>
            <a:r>
              <a:rPr lang="en-US" sz="3200" dirty="0">
                <a:latin typeface="Times New Roman"/>
                <a:ea typeface="Times New Roman"/>
              </a:rPr>
              <a:t>.</a:t>
            </a:r>
          </a:p>
          <a:p>
            <a:pPr marL="0" indent="0">
              <a:spcAft>
                <a:spcPts val="0"/>
              </a:spcAft>
              <a:buNone/>
            </a:pPr>
            <a:r>
              <a:rPr lang="en-US" sz="3200" dirty="0">
                <a:latin typeface="Times New Roman"/>
                <a:ea typeface="Times New Roman"/>
              </a:rPr>
              <a:t>- </a:t>
            </a:r>
            <a:r>
              <a:rPr lang="en-US" sz="3200" dirty="0" err="1">
                <a:latin typeface="Times New Roman"/>
                <a:ea typeface="Times New Roman"/>
              </a:rPr>
              <a:t>Rèn</a:t>
            </a:r>
            <a:r>
              <a:rPr lang="en-US" sz="3200" dirty="0">
                <a:latin typeface="Times New Roman"/>
                <a:ea typeface="Times New Roman"/>
              </a:rPr>
              <a:t> </a:t>
            </a:r>
            <a:r>
              <a:rPr lang="en-US" sz="3200" dirty="0" err="1">
                <a:latin typeface="Times New Roman"/>
                <a:ea typeface="Times New Roman"/>
              </a:rPr>
              <a:t>luyện</a:t>
            </a:r>
            <a:r>
              <a:rPr lang="en-US" sz="3200" dirty="0">
                <a:latin typeface="Times New Roman"/>
                <a:ea typeface="Times New Roman"/>
              </a:rPr>
              <a:t> </a:t>
            </a:r>
            <a:r>
              <a:rPr lang="en-US" sz="3200" dirty="0" err="1">
                <a:latin typeface="Times New Roman"/>
                <a:ea typeface="Times New Roman"/>
              </a:rPr>
              <a:t>sự</a:t>
            </a:r>
            <a:r>
              <a:rPr lang="en-US" sz="3200" dirty="0">
                <a:latin typeface="Times New Roman"/>
                <a:ea typeface="Times New Roman"/>
              </a:rPr>
              <a:t> </a:t>
            </a:r>
            <a:r>
              <a:rPr lang="en-US" sz="3200" dirty="0" err="1">
                <a:latin typeface="Times New Roman"/>
                <a:ea typeface="Times New Roman"/>
              </a:rPr>
              <a:t>chăm</a:t>
            </a:r>
            <a:r>
              <a:rPr lang="en-US" sz="3200" dirty="0">
                <a:latin typeface="Times New Roman"/>
                <a:ea typeface="Times New Roman"/>
              </a:rPr>
              <a:t> </a:t>
            </a:r>
            <a:r>
              <a:rPr lang="en-US" sz="3200" dirty="0" err="1">
                <a:latin typeface="Times New Roman"/>
                <a:ea typeface="Times New Roman"/>
              </a:rPr>
              <a:t>chỉ</a:t>
            </a:r>
            <a:r>
              <a:rPr lang="en-US" sz="3200" dirty="0">
                <a:latin typeface="Times New Roman"/>
                <a:ea typeface="Times New Roman"/>
              </a:rPr>
              <a:t>, </a:t>
            </a:r>
            <a:r>
              <a:rPr lang="en-US" sz="3200" dirty="0" err="1">
                <a:latin typeface="Times New Roman"/>
                <a:ea typeface="Times New Roman"/>
              </a:rPr>
              <a:t>chủ</a:t>
            </a:r>
            <a:r>
              <a:rPr lang="en-US" sz="3200" dirty="0">
                <a:latin typeface="Times New Roman"/>
                <a:ea typeface="Times New Roman"/>
              </a:rPr>
              <a:t> </a:t>
            </a:r>
            <a:r>
              <a:rPr lang="en-US" sz="3200" dirty="0" err="1">
                <a:latin typeface="Times New Roman"/>
                <a:ea typeface="Times New Roman"/>
              </a:rPr>
              <a:t>động</a:t>
            </a:r>
            <a:r>
              <a:rPr lang="en-US" sz="3200" dirty="0">
                <a:latin typeface="Times New Roman"/>
                <a:ea typeface="Times New Roman"/>
              </a:rPr>
              <a:t> </a:t>
            </a:r>
            <a:r>
              <a:rPr lang="en-US" sz="3200" dirty="0" err="1">
                <a:latin typeface="Times New Roman"/>
                <a:ea typeface="Times New Roman"/>
              </a:rPr>
              <a:t>trước</a:t>
            </a:r>
            <a:r>
              <a:rPr lang="en-US" sz="3200" dirty="0">
                <a:latin typeface="Times New Roman"/>
                <a:ea typeface="Times New Roman"/>
              </a:rPr>
              <a:t> </a:t>
            </a:r>
            <a:r>
              <a:rPr lang="en-US" sz="3200" dirty="0" err="1">
                <a:latin typeface="Times New Roman"/>
                <a:ea typeface="Times New Roman"/>
              </a:rPr>
              <a:t>công</a:t>
            </a:r>
            <a:r>
              <a:rPr lang="en-US" sz="3200" dirty="0">
                <a:latin typeface="Times New Roman"/>
                <a:ea typeface="Times New Roman"/>
              </a:rPr>
              <a:t> </a:t>
            </a:r>
            <a:r>
              <a:rPr lang="en-US" sz="3200" dirty="0" err="1">
                <a:latin typeface="Times New Roman"/>
                <a:ea typeface="Times New Roman"/>
              </a:rPr>
              <a:t>việc</a:t>
            </a:r>
            <a:r>
              <a:rPr lang="en-US" sz="3200" dirty="0">
                <a:latin typeface="Times New Roman"/>
                <a:ea typeface="Times New Roman"/>
              </a:rPr>
              <a:t> </a:t>
            </a:r>
            <a:r>
              <a:rPr lang="en-US" sz="3200" dirty="0" err="1">
                <a:latin typeface="Times New Roman"/>
                <a:ea typeface="Times New Roman"/>
              </a:rPr>
              <a:t>của</a:t>
            </a:r>
            <a:r>
              <a:rPr lang="en-US" sz="3200" dirty="0">
                <a:latin typeface="Times New Roman"/>
                <a:ea typeface="Times New Roman"/>
              </a:rPr>
              <a:t> </a:t>
            </a:r>
            <a:r>
              <a:rPr lang="en-US" sz="3200" dirty="0" err="1">
                <a:latin typeface="Times New Roman"/>
                <a:ea typeface="Times New Roman"/>
              </a:rPr>
              <a:t>bản</a:t>
            </a:r>
            <a:r>
              <a:rPr lang="en-US" sz="3200" dirty="0">
                <a:latin typeface="Times New Roman"/>
                <a:ea typeface="Times New Roman"/>
              </a:rPr>
              <a:t> than </a:t>
            </a:r>
            <a:r>
              <a:rPr lang="en-US" sz="3200" dirty="0" err="1">
                <a:latin typeface="Times New Roman"/>
                <a:ea typeface="Times New Roman"/>
              </a:rPr>
              <a:t>và</a:t>
            </a:r>
            <a:r>
              <a:rPr lang="en-US" sz="3200" dirty="0">
                <a:latin typeface="Times New Roman"/>
                <a:ea typeface="Times New Roman"/>
              </a:rPr>
              <a:t> </a:t>
            </a:r>
            <a:r>
              <a:rPr lang="en-US" sz="3200" dirty="0" err="1">
                <a:latin typeface="Times New Roman"/>
                <a:ea typeface="Times New Roman"/>
              </a:rPr>
              <a:t>tập</a:t>
            </a:r>
            <a:r>
              <a:rPr lang="en-US" sz="3200" dirty="0">
                <a:latin typeface="Times New Roman"/>
                <a:ea typeface="Times New Roman"/>
              </a:rPr>
              <a:t> </a:t>
            </a:r>
            <a:r>
              <a:rPr lang="en-US" sz="3200" dirty="0" err="1">
                <a:latin typeface="Times New Roman"/>
                <a:ea typeface="Times New Roman"/>
              </a:rPr>
              <a:t>thể</a:t>
            </a:r>
            <a:r>
              <a:rPr lang="en-US" sz="3200" dirty="0">
                <a:latin typeface="Times New Roman"/>
                <a:ea typeface="Times New Roman"/>
              </a:rPr>
              <a:t>.</a:t>
            </a:r>
            <a:endParaRPr lang="en-US" sz="3200" dirty="0">
              <a:effectLst/>
              <a:latin typeface="Times New Roman"/>
              <a:ea typeface="Times New Roman"/>
            </a:endParaRPr>
          </a:p>
        </p:txBody>
      </p:sp>
    </p:spTree>
    <p:extLst>
      <p:ext uri="{BB962C8B-B14F-4D97-AF65-F5344CB8AC3E}">
        <p14:creationId xmlns:p14="http://schemas.microsoft.com/office/powerpoint/2010/main" val="3463199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fade">
                                      <p:cBhvr>
                                        <p:cTn id="36" dur="1000"/>
                                        <p:tgtEl>
                                          <p:spTgt spid="10">
                                            <p:txEl>
                                              <p:pRg st="2" end="2"/>
                                            </p:txEl>
                                          </p:spTgt>
                                        </p:tgtEl>
                                      </p:cBhvr>
                                    </p:animEffect>
                                    <p:anim calcmode="lin" valueType="num">
                                      <p:cBhvr>
                                        <p:cTn id="37"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animEffect transition="in" filter="fade">
                                      <p:cBhvr>
                                        <p:cTn id="43" dur="1000"/>
                                        <p:tgtEl>
                                          <p:spTgt spid="10">
                                            <p:txEl>
                                              <p:pRg st="3" end="3"/>
                                            </p:txEl>
                                          </p:spTgt>
                                        </p:tgtEl>
                                      </p:cBhvr>
                                    </p:animEffect>
                                    <p:anim calcmode="lin" valueType="num">
                                      <p:cBhvr>
                                        <p:cTn id="44"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7" grpId="0"/>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8">
            <a:extLst>
              <a:ext uri="{FF2B5EF4-FFF2-40B4-BE49-F238E27FC236}">
                <a16:creationId xmlns:a16="http://schemas.microsoft.com/office/drawing/2014/main" id="{D2BC1A6E-F5D0-412B-B09B-4963520A1F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2" descr="31a19b4e57907d512d2f91383b007214">
            <a:extLst>
              <a:ext uri="{FF2B5EF4-FFF2-40B4-BE49-F238E27FC236}">
                <a16:creationId xmlns:a16="http://schemas.microsoft.com/office/drawing/2014/main" id="{8E606B34-3745-4A8E-96FE-482D1CAE91E8}"/>
              </a:ext>
            </a:extLst>
          </p:cNvPr>
          <p:cNvPicPr>
            <a:picLocks noChangeAspect="1"/>
          </p:cNvPicPr>
          <p:nvPr/>
        </p:nvPicPr>
        <p:blipFill>
          <a:blip r:embed="rId3"/>
          <a:stretch>
            <a:fillRect/>
          </a:stretch>
        </p:blipFill>
        <p:spPr>
          <a:xfrm>
            <a:off x="801859" y="0"/>
            <a:ext cx="10677378" cy="6068230"/>
          </a:xfrm>
          <a:prstGeom prst="rect">
            <a:avLst/>
          </a:prstGeom>
        </p:spPr>
      </p:pic>
      <p:sp>
        <p:nvSpPr>
          <p:cNvPr id="5" name="Rectangle 4">
            <a:extLst>
              <a:ext uri="{FF2B5EF4-FFF2-40B4-BE49-F238E27FC236}">
                <a16:creationId xmlns:a16="http://schemas.microsoft.com/office/drawing/2014/main" id="{C78680BA-DB4B-47EB-988B-F62CAF645484}"/>
              </a:ext>
            </a:extLst>
          </p:cNvPr>
          <p:cNvSpPr txBox="1">
            <a:spLocks noChangeArrowheads="1"/>
          </p:cNvSpPr>
          <p:nvPr/>
        </p:nvSpPr>
        <p:spPr>
          <a:xfrm>
            <a:off x="1332903" y="3193366"/>
            <a:ext cx="9696167" cy="1804784"/>
          </a:xfrm>
          <a:prstGeom prst="rect">
            <a:avLst/>
          </a:prstGeom>
          <a:noFill/>
          <a:ln>
            <a:noFill/>
          </a:ln>
          <a:effectLst/>
        </p:spPr>
        <p:txBody>
          <a:bodyPr vert="horz" wrap="square" lIns="91404" tIns="45702" rIns="91404" bIns="45702" numCol="1" rtlCol="0" anchor="ctr" anchorCtr="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r>
              <a:rPr lang="en-US" altLang="zh-CN" sz="5000" b="1" dirty="0">
                <a:solidFill>
                  <a:schemeClr val="bg1"/>
                </a:solidFill>
                <a:latin typeface="Times New Roman" panose="02020603050405020304" pitchFamily="18" charset="0"/>
                <a:ea typeface="+mj-ea"/>
                <a:cs typeface="Times New Roman" panose="02020603050405020304" pitchFamily="18" charset="0"/>
              </a:rPr>
              <a:t>I. TÌM HIỂU TRI THỨC</a:t>
            </a:r>
            <a:endParaRPr lang="zh-CN" sz="5000" b="1" dirty="0">
              <a:solidFill>
                <a:schemeClr val="bg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67922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529280" y="655093"/>
            <a:ext cx="11133438" cy="5977719"/>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pic>
        <p:nvPicPr>
          <p:cNvPr id="36"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09934" y="368491"/>
            <a:ext cx="10652784" cy="1615176"/>
          </a:xfrm>
          <a:prstGeom prst="rect">
            <a:avLst/>
          </a:prstGeom>
        </p:spPr>
      </p:pic>
      <p:sp>
        <p:nvSpPr>
          <p:cNvPr id="37" name="文本框 25">
            <a:extLst>
              <a:ext uri="{FF2B5EF4-FFF2-40B4-BE49-F238E27FC236}">
                <a16:creationId xmlns:a16="http://schemas.microsoft.com/office/drawing/2014/main" id="{AC1E0000-C8B1-4943-ACCB-4A7C3322802D}"/>
              </a:ext>
            </a:extLst>
          </p:cNvPr>
          <p:cNvSpPr txBox="1"/>
          <p:nvPr/>
        </p:nvSpPr>
        <p:spPr>
          <a:xfrm>
            <a:off x="1424657" y="831875"/>
            <a:ext cx="9858232" cy="977191"/>
          </a:xfrm>
          <a:prstGeom prst="rect">
            <a:avLst/>
          </a:prstGeom>
          <a:noFill/>
        </p:spPr>
        <p:txBody>
          <a:bodyPr vert="horz" wrap="square" rtlCol="0">
            <a:spAutoFit/>
          </a:bodyPr>
          <a:lstStyle/>
          <a:p>
            <a:pPr algn="just">
              <a:lnSpc>
                <a:spcPct val="115000"/>
              </a:lnSpc>
            </a:pPr>
            <a:r>
              <a:rPr lang="pt-BR" sz="2500" b="1" dirty="0">
                <a:solidFill>
                  <a:srgbClr val="0070C0"/>
                </a:solidFill>
                <a:latin typeface="Times New Roman" panose="02020603050405020304" pitchFamily="18" charset="0"/>
                <a:ea typeface="Calibri"/>
                <a:cs typeface="Times New Roman" panose="02020603050405020304" pitchFamily="18" charset="0"/>
              </a:rPr>
              <a:t>1. Mối quan hệ giữa việc tuân thủ chuẩn của ngôn ngữ với việc sáng tạo để ngôn ngữ phát triển</a:t>
            </a:r>
            <a:endParaRPr lang="en-US" sz="2500" dirty="0">
              <a:solidFill>
                <a:srgbClr val="0070C0"/>
              </a:solidFill>
              <a:latin typeface="Times New Roman" panose="02020603050405020304" pitchFamily="18" charset="0"/>
              <a:ea typeface="Calibri"/>
              <a:cs typeface="Times New Roman" panose="02020603050405020304" pitchFamily="18" charset="0"/>
            </a:endParaRPr>
          </a:p>
        </p:txBody>
      </p:sp>
      <p:sp>
        <p:nvSpPr>
          <p:cNvPr id="14" name="TextBox 13">
            <a:extLst>
              <a:ext uri="{FF2B5EF4-FFF2-40B4-BE49-F238E27FC236}">
                <a16:creationId xmlns:a16="http://schemas.microsoft.com/office/drawing/2014/main" id="{36CC07E6-DF6B-4E26-8A36-76E6FA50A792}"/>
              </a:ext>
            </a:extLst>
          </p:cNvPr>
          <p:cNvSpPr txBox="1"/>
          <p:nvPr/>
        </p:nvSpPr>
        <p:spPr>
          <a:xfrm>
            <a:off x="858648" y="4136567"/>
            <a:ext cx="3621416" cy="1547475"/>
          </a:xfrm>
          <a:prstGeom prst="rect">
            <a:avLst/>
          </a:prstGeom>
          <a:noFill/>
        </p:spPr>
        <p:txBody>
          <a:bodyPr wrap="square" rtlCol="0">
            <a:spAutoFit/>
          </a:bodyPr>
          <a:lstStyle/>
          <a:p>
            <a:pPr algn="just">
              <a:lnSpc>
                <a:spcPct val="115000"/>
              </a:lnSpc>
            </a:pPr>
            <a:r>
              <a:rPr lang="en-US" sz="2800" i="1" dirty="0" err="1">
                <a:solidFill>
                  <a:prstClr val="black"/>
                </a:solidFill>
                <a:latin typeface="Times New Roman"/>
                <a:ea typeface="Calibri"/>
                <a:cs typeface="Times New Roman"/>
              </a:rPr>
              <a:t>Bạn</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hiểu</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như</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thế</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nào</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về</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chuẩn</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của</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ngôn</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ngữ</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trong</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tiếng</a:t>
            </a:r>
            <a:r>
              <a:rPr lang="en-US" sz="2800" i="1" dirty="0">
                <a:solidFill>
                  <a:prstClr val="black"/>
                </a:solidFill>
                <a:latin typeface="Times New Roman"/>
                <a:ea typeface="Calibri"/>
                <a:cs typeface="Times New Roman"/>
              </a:rPr>
              <a:t> </a:t>
            </a:r>
            <a:r>
              <a:rPr lang="en-US" sz="2800" i="1" dirty="0" err="1">
                <a:solidFill>
                  <a:prstClr val="black"/>
                </a:solidFill>
                <a:latin typeface="Times New Roman"/>
                <a:ea typeface="Calibri"/>
                <a:cs typeface="Times New Roman"/>
              </a:rPr>
              <a:t>Việt</a:t>
            </a:r>
            <a:r>
              <a:rPr lang="en-US" sz="2800" i="1" dirty="0">
                <a:solidFill>
                  <a:prstClr val="black"/>
                </a:solidFill>
                <a:latin typeface="Times New Roman"/>
                <a:ea typeface="Calibri"/>
                <a:cs typeface="Times New Roman"/>
              </a:rPr>
              <a:t>?</a:t>
            </a:r>
            <a:endParaRPr lang="en-US" sz="2000" dirty="0">
              <a:solidFill>
                <a:prstClr val="black"/>
              </a:solidFill>
              <a:ea typeface="Calibri"/>
              <a:cs typeface="Times New Roman"/>
            </a:endParaRPr>
          </a:p>
        </p:txBody>
      </p:sp>
      <p:sp>
        <p:nvSpPr>
          <p:cNvPr id="15" name="TextBox 14">
            <a:extLst>
              <a:ext uri="{FF2B5EF4-FFF2-40B4-BE49-F238E27FC236}">
                <a16:creationId xmlns:a16="http://schemas.microsoft.com/office/drawing/2014/main" id="{BE49048E-81DC-4FE1-A879-CD71C4ECDB44}"/>
              </a:ext>
            </a:extLst>
          </p:cNvPr>
          <p:cNvSpPr txBox="1"/>
          <p:nvPr/>
        </p:nvSpPr>
        <p:spPr>
          <a:xfrm>
            <a:off x="4626591" y="2151408"/>
            <a:ext cx="6656298" cy="3970318"/>
          </a:xfrm>
          <a:prstGeom prst="rect">
            <a:avLst/>
          </a:prstGeom>
          <a:noFill/>
        </p:spPr>
        <p:txBody>
          <a:bodyPr wrap="square" rtlCol="0">
            <a:spAutoFit/>
          </a:bodyPr>
          <a:lstStyle/>
          <a:p>
            <a:pPr algn="just"/>
            <a:r>
              <a:rPr lang="pt-BR" sz="2800" b="1" dirty="0">
                <a:solidFill>
                  <a:srgbClr val="FF0000"/>
                </a:solidFill>
                <a:latin typeface="Times New Roman"/>
                <a:ea typeface="Times New Roman"/>
              </a:rPr>
              <a:t>a. Chuẩn tiếng Việt</a:t>
            </a:r>
            <a:r>
              <a:rPr lang="pt-BR" sz="2800" dirty="0">
                <a:solidFill>
                  <a:srgbClr val="FF0000"/>
                </a:solidFill>
                <a:latin typeface="Times New Roman"/>
                <a:ea typeface="Times New Roman"/>
              </a:rPr>
              <a:t> </a:t>
            </a:r>
            <a:r>
              <a:rPr lang="pt-BR" sz="2800" dirty="0">
                <a:solidFill>
                  <a:prstClr val="black"/>
                </a:solidFill>
                <a:latin typeface="Times New Roman"/>
                <a:ea typeface="Times New Roman"/>
              </a:rPr>
              <a:t>thể hiện chủ yếu ở các bình diện của hệ thống ngôn ngữ như: ngữ âm, chính tả (chữ viết), từ ngữ, ngữ pháp và các yêu cầu về tạo lập văn bản. </a:t>
            </a:r>
            <a:endParaRPr lang="en-US" sz="2400" dirty="0">
              <a:solidFill>
                <a:prstClr val="black"/>
              </a:solidFill>
              <a:latin typeface="Times New Roman"/>
              <a:ea typeface="Times New Roman"/>
            </a:endParaRPr>
          </a:p>
          <a:p>
            <a:pPr algn="just"/>
            <a:r>
              <a:rPr lang="pt-BR" sz="2800" dirty="0">
                <a:solidFill>
                  <a:prstClr val="black"/>
                </a:solidFill>
                <a:latin typeface="Times New Roman"/>
                <a:ea typeface="Times New Roman"/>
              </a:rPr>
              <a:t>- Chuẩn ngôn ngữ dựa trên hệ thống những quy tắc được xác lập và phát triển qua một quá trình lâu dài, làm cơ sở cho việc định hướng, điều chỉnh hoạt động giao tiếp của các thành viên trong một cộng đồng. </a:t>
            </a:r>
            <a:endParaRPr lang="en-US" sz="2400" dirty="0">
              <a:solidFill>
                <a:prstClr val="black"/>
              </a:solidFill>
              <a:latin typeface="Times New Roman"/>
              <a:ea typeface="Times New Roman"/>
            </a:endParaRPr>
          </a:p>
        </p:txBody>
      </p:sp>
      <p:pic>
        <p:nvPicPr>
          <p:cNvPr id="1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8648" y="1981201"/>
            <a:ext cx="3608418" cy="193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012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par>
                                <p:cTn id="18" presetID="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randombar(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7"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529280" y="655093"/>
            <a:ext cx="11133438" cy="5977719"/>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pic>
        <p:nvPicPr>
          <p:cNvPr id="36"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09934" y="368491"/>
            <a:ext cx="10652784" cy="1796066"/>
          </a:xfrm>
          <a:prstGeom prst="rect">
            <a:avLst/>
          </a:prstGeom>
        </p:spPr>
      </p:pic>
      <p:sp>
        <p:nvSpPr>
          <p:cNvPr id="37" name="文本框 25">
            <a:extLst>
              <a:ext uri="{FF2B5EF4-FFF2-40B4-BE49-F238E27FC236}">
                <a16:creationId xmlns:a16="http://schemas.microsoft.com/office/drawing/2014/main" id="{AC1E0000-C8B1-4943-ACCB-4A7C3322802D}"/>
              </a:ext>
            </a:extLst>
          </p:cNvPr>
          <p:cNvSpPr txBox="1"/>
          <p:nvPr/>
        </p:nvSpPr>
        <p:spPr>
          <a:xfrm>
            <a:off x="1424657" y="1006476"/>
            <a:ext cx="9858232" cy="977191"/>
          </a:xfrm>
          <a:prstGeom prst="rect">
            <a:avLst/>
          </a:prstGeom>
          <a:noFill/>
        </p:spPr>
        <p:txBody>
          <a:bodyPr vert="horz" wrap="square" rtlCol="0">
            <a:spAutoFit/>
          </a:bodyPr>
          <a:lstStyle/>
          <a:p>
            <a:pPr algn="just">
              <a:lnSpc>
                <a:spcPct val="115000"/>
              </a:lnSpc>
            </a:pPr>
            <a:r>
              <a:rPr lang="pt-BR" sz="2500" b="1" dirty="0">
                <a:solidFill>
                  <a:srgbClr val="0070C0"/>
                </a:solidFill>
                <a:latin typeface="Times New Roman" panose="02020603050405020304" pitchFamily="18" charset="0"/>
                <a:ea typeface="Calibri"/>
                <a:cs typeface="Times New Roman" panose="02020603050405020304" pitchFamily="18" charset="0"/>
              </a:rPr>
              <a:t>1. Mối quan hệ giữa việc tuân thủ chuẩn của ngôn ngữ với việc sáng tạo để ngôn ngữ phát triển</a:t>
            </a:r>
            <a:endParaRPr lang="en-US" sz="2500" dirty="0">
              <a:solidFill>
                <a:srgbClr val="0070C0"/>
              </a:solidFill>
              <a:latin typeface="Times New Roman" panose="02020603050405020304" pitchFamily="18" charset="0"/>
              <a:ea typeface="Calibri"/>
              <a:cs typeface="Times New Roman" panose="02020603050405020304" pitchFamily="18" charset="0"/>
            </a:endParaRPr>
          </a:p>
        </p:txBody>
      </p:sp>
      <p:sp>
        <p:nvSpPr>
          <p:cNvPr id="14" name="TextBox 13">
            <a:extLst>
              <a:ext uri="{FF2B5EF4-FFF2-40B4-BE49-F238E27FC236}">
                <a16:creationId xmlns:a16="http://schemas.microsoft.com/office/drawing/2014/main" id="{36CC07E6-DF6B-4E26-8A36-76E6FA50A792}"/>
              </a:ext>
            </a:extLst>
          </p:cNvPr>
          <p:cNvSpPr txBox="1"/>
          <p:nvPr/>
        </p:nvSpPr>
        <p:spPr>
          <a:xfrm>
            <a:off x="845650" y="3871250"/>
            <a:ext cx="3621416" cy="1547475"/>
          </a:xfrm>
          <a:prstGeom prst="rect">
            <a:avLst/>
          </a:prstGeom>
          <a:noFill/>
        </p:spPr>
        <p:txBody>
          <a:bodyPr wrap="square" rtlCol="0">
            <a:spAutoFit/>
          </a:bodyPr>
          <a:lstStyle/>
          <a:p>
            <a:pPr algn="just">
              <a:lnSpc>
                <a:spcPct val="115000"/>
              </a:lnSpc>
            </a:pPr>
            <a:r>
              <a:rPr lang="vi-VN" sz="2800" i="1" dirty="0">
                <a:solidFill>
                  <a:prstClr val="black"/>
                </a:solidFill>
                <a:latin typeface="Times New Roman"/>
                <a:ea typeface="Calibri"/>
                <a:cs typeface="Times New Roman"/>
              </a:rPr>
              <a:t>Vì sao chúng ta cần phải giữ gìn sự trong sáng của tiếng Việt?</a:t>
            </a:r>
            <a:endParaRPr lang="en-US" sz="2000" dirty="0">
              <a:solidFill>
                <a:prstClr val="black"/>
              </a:solidFill>
              <a:ea typeface="Calibri"/>
              <a:cs typeface="Times New Roman"/>
            </a:endParaRPr>
          </a:p>
        </p:txBody>
      </p:sp>
      <p:sp>
        <p:nvSpPr>
          <p:cNvPr id="15" name="TextBox 14">
            <a:extLst>
              <a:ext uri="{FF2B5EF4-FFF2-40B4-BE49-F238E27FC236}">
                <a16:creationId xmlns:a16="http://schemas.microsoft.com/office/drawing/2014/main" id="{BE49048E-81DC-4FE1-A879-CD71C4ECDB44}"/>
              </a:ext>
            </a:extLst>
          </p:cNvPr>
          <p:cNvSpPr txBox="1"/>
          <p:nvPr/>
        </p:nvSpPr>
        <p:spPr>
          <a:xfrm>
            <a:off x="4480064" y="2532422"/>
            <a:ext cx="6802825" cy="2677656"/>
          </a:xfrm>
          <a:prstGeom prst="rect">
            <a:avLst/>
          </a:prstGeom>
          <a:noFill/>
        </p:spPr>
        <p:txBody>
          <a:bodyPr wrap="square" rtlCol="0">
            <a:spAutoFit/>
          </a:bodyPr>
          <a:lstStyle/>
          <a:p>
            <a:pPr algn="just"/>
            <a:r>
              <a:rPr lang="pt-BR" sz="2800" b="1" dirty="0">
                <a:solidFill>
                  <a:prstClr val="black"/>
                </a:solidFill>
                <a:latin typeface="Times New Roman"/>
                <a:ea typeface="Times New Roman"/>
              </a:rPr>
              <a:t>b. </a:t>
            </a:r>
            <a:r>
              <a:rPr lang="pt-BR" sz="2800" dirty="0">
                <a:solidFill>
                  <a:prstClr val="black"/>
                </a:solidFill>
                <a:latin typeface="Times New Roman"/>
                <a:ea typeface="Times New Roman"/>
              </a:rPr>
              <a:t>Tuy vậy, những quy định tạo nên chuẩn của ngôn ngữ không phải là cái bất biến. Tuân thủ chuẩn mực ngôn ngữ không có nghĩa là chỉ giữ nguyên vẹn cái vốn có từ các thế hệ trước và không tiếp nhận những yếu tố mới vào hệ thống. </a:t>
            </a:r>
            <a:endParaRPr lang="en-US" sz="2400" dirty="0">
              <a:solidFill>
                <a:prstClr val="black"/>
              </a:solidFill>
              <a:latin typeface="Times New Roman"/>
              <a:ea typeface="Times New Roman"/>
            </a:endParaRPr>
          </a:p>
        </p:txBody>
      </p:sp>
      <p:pic>
        <p:nvPicPr>
          <p:cNvPr id="1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5650" y="2409120"/>
            <a:ext cx="3608418" cy="126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5750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529280" y="655093"/>
            <a:ext cx="11133438" cy="5977719"/>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pic>
        <p:nvPicPr>
          <p:cNvPr id="36"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09934" y="368491"/>
            <a:ext cx="10652784" cy="1796066"/>
          </a:xfrm>
          <a:prstGeom prst="rect">
            <a:avLst/>
          </a:prstGeom>
        </p:spPr>
      </p:pic>
      <p:sp>
        <p:nvSpPr>
          <p:cNvPr id="37" name="文本框 25">
            <a:extLst>
              <a:ext uri="{FF2B5EF4-FFF2-40B4-BE49-F238E27FC236}">
                <a16:creationId xmlns:a16="http://schemas.microsoft.com/office/drawing/2014/main" id="{AC1E0000-C8B1-4943-ACCB-4A7C3322802D}"/>
              </a:ext>
            </a:extLst>
          </p:cNvPr>
          <p:cNvSpPr txBox="1"/>
          <p:nvPr/>
        </p:nvSpPr>
        <p:spPr>
          <a:xfrm>
            <a:off x="1424657" y="1006476"/>
            <a:ext cx="9858232" cy="977191"/>
          </a:xfrm>
          <a:prstGeom prst="rect">
            <a:avLst/>
          </a:prstGeom>
          <a:noFill/>
        </p:spPr>
        <p:txBody>
          <a:bodyPr vert="horz" wrap="square" rtlCol="0">
            <a:spAutoFit/>
          </a:bodyPr>
          <a:lstStyle/>
          <a:p>
            <a:pPr algn="just">
              <a:lnSpc>
                <a:spcPct val="115000"/>
              </a:lnSpc>
            </a:pPr>
            <a:r>
              <a:rPr lang="pt-BR" sz="2500" b="1" dirty="0">
                <a:solidFill>
                  <a:srgbClr val="0070C0"/>
                </a:solidFill>
                <a:latin typeface="Times New Roman" panose="02020603050405020304" pitchFamily="18" charset="0"/>
                <a:ea typeface="Calibri"/>
                <a:cs typeface="Times New Roman" panose="02020603050405020304" pitchFamily="18" charset="0"/>
              </a:rPr>
              <a:t>1. Mối quan hệ giữa việc tuân thủ chuẩn của ngôn ngữ với việc sáng tạo để ngôn ngữ phát triển</a:t>
            </a:r>
            <a:endParaRPr lang="en-US" sz="2500" dirty="0">
              <a:solidFill>
                <a:srgbClr val="0070C0"/>
              </a:solidFill>
              <a:latin typeface="Times New Roman" panose="02020603050405020304" pitchFamily="18" charset="0"/>
              <a:ea typeface="Calibri"/>
              <a:cs typeface="Times New Roman" panose="02020603050405020304" pitchFamily="18" charset="0"/>
            </a:endParaRPr>
          </a:p>
        </p:txBody>
      </p:sp>
      <p:sp>
        <p:nvSpPr>
          <p:cNvPr id="12" name="Rectangle: Rounded Corners 14">
            <a:extLst>
              <a:ext uri="{FF2B5EF4-FFF2-40B4-BE49-F238E27FC236}">
                <a16:creationId xmlns:a16="http://schemas.microsoft.com/office/drawing/2014/main" id="{81953287-76C8-4C50-A382-D528238A7CB3}"/>
              </a:ext>
            </a:extLst>
          </p:cNvPr>
          <p:cNvSpPr/>
          <p:nvPr/>
        </p:nvSpPr>
        <p:spPr>
          <a:xfrm>
            <a:off x="1282891" y="2811439"/>
            <a:ext cx="9717206" cy="28523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15000"/>
              </a:lnSpc>
            </a:pPr>
            <a:r>
              <a:rPr lang="vi-VN" sz="2800" i="1" dirty="0">
                <a:solidFill>
                  <a:prstClr val="black"/>
                </a:solidFill>
                <a:latin typeface="Times New Roman"/>
                <a:ea typeface="Calibri"/>
                <a:cs typeface="Times New Roman"/>
              </a:rPr>
              <a:t>Có nhiều trường hợp không thể thay thế từ Hán Việt bằng những từ ngữ "thuần Việt" đồng nghĩa, chẳng hạn, không thể thay phi công bằng người lái máy bay, thay máy bay trực thăng bằng máy bay lên thẳng. Hãy tìm thêm những ví dụ tương tự.</a:t>
            </a:r>
            <a:endParaRPr lang="en-US" sz="2000" dirty="0">
              <a:solidFill>
                <a:prstClr val="black"/>
              </a:solidFill>
              <a:ea typeface="Calibri"/>
              <a:cs typeface="Times New Roman"/>
            </a:endParaRPr>
          </a:p>
        </p:txBody>
      </p:sp>
    </p:spTree>
    <p:extLst>
      <p:ext uri="{BB962C8B-B14F-4D97-AF65-F5344CB8AC3E}">
        <p14:creationId xmlns:p14="http://schemas.microsoft.com/office/powerpoint/2010/main" val="349885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529280" y="655093"/>
            <a:ext cx="11133438" cy="5977719"/>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solidFill>
                <a:prstClr val="black"/>
              </a:solidFill>
              <a:latin typeface="Tahoma" panose="020B0604030504040204" pitchFamily="34" charset="0"/>
              <a:cs typeface="Arial" panose="020B0604020202020204" pitchFamily="34" charset="0"/>
            </a:endParaRPr>
          </a:p>
        </p:txBody>
      </p:sp>
      <p:pic>
        <p:nvPicPr>
          <p:cNvPr id="36"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09934" y="368491"/>
            <a:ext cx="10652784" cy="1796066"/>
          </a:xfrm>
          <a:prstGeom prst="rect">
            <a:avLst/>
          </a:prstGeom>
        </p:spPr>
      </p:pic>
      <p:sp>
        <p:nvSpPr>
          <p:cNvPr id="37" name="文本框 25">
            <a:extLst>
              <a:ext uri="{FF2B5EF4-FFF2-40B4-BE49-F238E27FC236}">
                <a16:creationId xmlns:a16="http://schemas.microsoft.com/office/drawing/2014/main" id="{AC1E0000-C8B1-4943-ACCB-4A7C3322802D}"/>
              </a:ext>
            </a:extLst>
          </p:cNvPr>
          <p:cNvSpPr txBox="1"/>
          <p:nvPr/>
        </p:nvSpPr>
        <p:spPr>
          <a:xfrm>
            <a:off x="1424657" y="1006476"/>
            <a:ext cx="9858232" cy="977191"/>
          </a:xfrm>
          <a:prstGeom prst="rect">
            <a:avLst/>
          </a:prstGeom>
          <a:noFill/>
        </p:spPr>
        <p:txBody>
          <a:bodyPr vert="horz" wrap="square" rtlCol="0">
            <a:spAutoFit/>
          </a:bodyPr>
          <a:lstStyle/>
          <a:p>
            <a:pPr algn="just">
              <a:lnSpc>
                <a:spcPct val="115000"/>
              </a:lnSpc>
            </a:pPr>
            <a:r>
              <a:rPr lang="pt-BR" sz="2500" b="1" dirty="0">
                <a:solidFill>
                  <a:srgbClr val="0070C0"/>
                </a:solidFill>
                <a:latin typeface="Times New Roman" panose="02020603050405020304" pitchFamily="18" charset="0"/>
                <a:ea typeface="Calibri"/>
                <a:cs typeface="Times New Roman" panose="02020603050405020304" pitchFamily="18" charset="0"/>
              </a:rPr>
              <a:t>1. Mối quan hệ giữa việc tuân thủ chuẩn của ngôn ngữ với việc sáng tạo để ngôn ngữ phát triển</a:t>
            </a:r>
            <a:endParaRPr lang="en-US" sz="2500" dirty="0">
              <a:solidFill>
                <a:srgbClr val="0070C0"/>
              </a:solidFill>
              <a:latin typeface="Times New Roman" panose="02020603050405020304" pitchFamily="18" charset="0"/>
              <a:ea typeface="Calibri"/>
              <a:cs typeface="Times New Roman" panose="02020603050405020304" pitchFamily="18" charset="0"/>
            </a:endParaRPr>
          </a:p>
        </p:txBody>
      </p:sp>
      <p:sp>
        <p:nvSpPr>
          <p:cNvPr id="12" name="Rectangle: Rounded Corners 14">
            <a:extLst>
              <a:ext uri="{FF2B5EF4-FFF2-40B4-BE49-F238E27FC236}">
                <a16:creationId xmlns:a16="http://schemas.microsoft.com/office/drawing/2014/main" id="{81953287-76C8-4C50-A382-D528238A7CB3}"/>
              </a:ext>
            </a:extLst>
          </p:cNvPr>
          <p:cNvSpPr/>
          <p:nvPr/>
        </p:nvSpPr>
        <p:spPr>
          <a:xfrm>
            <a:off x="1191904" y="2648165"/>
            <a:ext cx="10112991" cy="28382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pt-BR" sz="2800" b="1" dirty="0">
                <a:latin typeface="Times New Roman"/>
                <a:ea typeface="Times New Roman"/>
              </a:rPr>
              <a:t>c. Sử dụng tiếng Việt đúng chuẩn, giữ gìn sự trong sáng của tiếng Việt </a:t>
            </a:r>
            <a:r>
              <a:rPr lang="pt-BR" sz="2800" dirty="0">
                <a:latin typeface="Times New Roman"/>
                <a:ea typeface="Times New Roman"/>
              </a:rPr>
              <a:t>không chỉ nhằm giữ gìn một phương tiện giao tiếp quan trọng mà còn thể hiện trách nhiệm của mỗi người đối với di sản văn hoá dân tộc. Để giữ gìn và phát triển tiếng Việt, mỗi người cần có thái độ và nhận thức đúng đắn về ngôn ngữ của dân tộc.</a:t>
            </a:r>
            <a:endParaRPr lang="en-US" sz="2400" dirty="0">
              <a:latin typeface="Times New Roman"/>
              <a:ea typeface="Times New Roman"/>
            </a:endParaRPr>
          </a:p>
        </p:txBody>
      </p:sp>
    </p:spTree>
    <p:extLst>
      <p:ext uri="{BB962C8B-B14F-4D97-AF65-F5344CB8AC3E}">
        <p14:creationId xmlns:p14="http://schemas.microsoft.com/office/powerpoint/2010/main" val="2772224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Bai 1 Phong cach Ho Chi Minh</Template>
  <TotalTime>235</TotalTime>
  <Words>2424</Words>
  <Application>Microsoft Office PowerPoint</Application>
  <PresentationFormat>Màn hình rộng</PresentationFormat>
  <Paragraphs>110</Paragraphs>
  <Slides>25</Slides>
  <Notes>21</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25</vt:i4>
      </vt:variant>
    </vt:vector>
  </HeadingPairs>
  <TitlesOfParts>
    <vt:vector size="32" baseType="lpstr">
      <vt:lpstr>Arial</vt:lpstr>
      <vt:lpstr>Calibri</vt:lpstr>
      <vt:lpstr>Calibri Light</vt:lpstr>
      <vt:lpstr>Tahoma</vt:lpstr>
      <vt:lpstr>Times New Roman</vt:lpstr>
      <vt:lpstr>VNI-Times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Trinh Huynh To</dc:creator>
  <cp:lastModifiedBy>Le Van Linh</cp:lastModifiedBy>
  <cp:revision>32</cp:revision>
  <dcterms:created xsi:type="dcterms:W3CDTF">2022-08-22T08:54:46Z</dcterms:created>
  <dcterms:modified xsi:type="dcterms:W3CDTF">2023-08-15T08:20:42Z</dcterms:modified>
</cp:coreProperties>
</file>