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3" d="100"/>
          <a:sy n="63" d="100"/>
        </p:scale>
        <p:origin x="80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1F6A4C-2F85-4A27-B19F-C0665A1876D5}"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352588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F6A4C-2F85-4A27-B19F-C0665A1876D5}"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347428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F6A4C-2F85-4A27-B19F-C0665A1876D5}"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228099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F6A4C-2F85-4A27-B19F-C0665A1876D5}"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224964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1F6A4C-2F85-4A27-B19F-C0665A1876D5}"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308520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1F6A4C-2F85-4A27-B19F-C0665A1876D5}"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24440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1F6A4C-2F85-4A27-B19F-C0665A1876D5}" type="datetimeFigureOut">
              <a:rPr lang="en-US" smtClean="0"/>
              <a:pPr/>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7776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1F6A4C-2F85-4A27-B19F-C0665A1876D5}"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268321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6A4C-2F85-4A27-B19F-C0665A1876D5}" type="datetimeFigureOut">
              <a:rPr lang="en-US" smtClean="0"/>
              <a:pPr/>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383304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1F6A4C-2F85-4A27-B19F-C0665A1876D5}"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344641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1F6A4C-2F85-4A27-B19F-C0665A1876D5}"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50E41-8156-47D1-A478-D16571A6B5A2}" type="slidenum">
              <a:rPr lang="en-US" smtClean="0"/>
              <a:pPr/>
              <a:t>‹#›</a:t>
            </a:fld>
            <a:endParaRPr lang="en-US"/>
          </a:p>
        </p:txBody>
      </p:sp>
    </p:spTree>
    <p:extLst>
      <p:ext uri="{BB962C8B-B14F-4D97-AF65-F5344CB8AC3E}">
        <p14:creationId xmlns:p14="http://schemas.microsoft.com/office/powerpoint/2010/main" val="141076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6A4C-2F85-4A27-B19F-C0665A1876D5}" type="datetimeFigureOut">
              <a:rPr lang="en-US" smtClean="0"/>
              <a:pPr/>
              <a:t>8/15/2023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50E41-8156-47D1-A478-D16571A6B5A2}" type="slidenum">
              <a:rPr lang="en-US" smtClean="0"/>
              <a:pPr/>
              <a:t>‹#›</a:t>
            </a:fld>
            <a:endParaRPr lang="en-US"/>
          </a:p>
        </p:txBody>
      </p:sp>
    </p:spTree>
    <p:extLst>
      <p:ext uri="{BB962C8B-B14F-4D97-AF65-F5344CB8AC3E}">
        <p14:creationId xmlns:p14="http://schemas.microsoft.com/office/powerpoint/2010/main" val="28893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5013" y="1175656"/>
            <a:ext cx="11614068" cy="3491347"/>
          </a:xfrm>
        </p:spPr>
        <p:txBody>
          <a:bodyPr>
            <a:normAutofit fontScale="90000"/>
          </a:bodyPr>
          <a:lstStyle/>
          <a:p>
            <a:br>
              <a:rPr lang="pt-BR" b="1" dirty="0"/>
            </a:br>
            <a:br>
              <a:rPr lang="pt-BR" b="1" dirty="0"/>
            </a:br>
            <a:r>
              <a:rPr lang="pt-BR" b="1" dirty="0">
                <a:solidFill>
                  <a:srgbClr val="FF0000"/>
                </a:solidFill>
                <a:latin typeface="Times New Roman" panose="02020603050405020304" pitchFamily="18" charset="0"/>
                <a:cs typeface="Times New Roman" panose="02020603050405020304" pitchFamily="18" charset="0"/>
              </a:rPr>
              <a:t>CHUYÊN ĐỀ 2 </a:t>
            </a:r>
            <a:r>
              <a:rPr lang="vi-VN" b="1" dirty="0">
                <a:solidFill>
                  <a:srgbClr val="FF0000"/>
                </a:solidFill>
                <a:latin typeface="Times New Roman" panose="02020603050405020304" pitchFamily="18" charset="0"/>
                <a:cs typeface="Times New Roman" panose="02020603050405020304" pitchFamily="18" charset="0"/>
              </a:rPr>
              <a:t>(</a:t>
            </a:r>
            <a:r>
              <a:rPr lang="pt-BR" b="1" dirty="0">
                <a:solidFill>
                  <a:srgbClr val="FF0000"/>
                </a:solidFill>
                <a:latin typeface="Times New Roman" panose="02020603050405020304" pitchFamily="18" charset="0"/>
                <a:cs typeface="Times New Roman" panose="02020603050405020304" pitchFamily="18" charset="0"/>
              </a:rPr>
              <a:t>PHẦN </a:t>
            </a:r>
            <a:r>
              <a:rPr lang="vi-VN" b="1" dirty="0">
                <a:solidFill>
                  <a:srgbClr val="FF0000"/>
                </a:solidFill>
                <a:latin typeface="Times New Roman" panose="02020603050405020304" pitchFamily="18" charset="0"/>
                <a:cs typeface="Times New Roman" panose="02020603050405020304" pitchFamily="18" charset="0"/>
              </a:rPr>
              <a:t>2)</a:t>
            </a:r>
            <a:r>
              <a:rPr lang="pt-BR" b="1" dirty="0">
                <a:solidFill>
                  <a:srgbClr val="FF0000"/>
                </a:solidFill>
                <a:latin typeface="Times New Roman" panose="02020603050405020304" pitchFamily="18" charset="0"/>
                <a:cs typeface="Times New Roman" panose="02020603050405020304" pitchFamily="18" charset="0"/>
              </a:rPr>
              <a:t> </a:t>
            </a:r>
            <a:br>
              <a:rPr lang="pt-BR" b="1" dirty="0">
                <a:solidFill>
                  <a:srgbClr val="FF0000"/>
                </a:solidFill>
                <a:latin typeface="Times New Roman" panose="02020603050405020304" pitchFamily="18" charset="0"/>
                <a:cs typeface="Times New Roman" panose="02020603050405020304" pitchFamily="18" charset="0"/>
              </a:rPr>
            </a:br>
            <a:r>
              <a:rPr lang="pt-BR" b="1" dirty="0">
                <a:solidFill>
                  <a:srgbClr val="FF0000"/>
                </a:solidFill>
                <a:latin typeface="Times New Roman" panose="02020603050405020304" pitchFamily="18" charset="0"/>
                <a:cs typeface="Times New Roman" panose="02020603050405020304" pitchFamily="18" charset="0"/>
              </a:rPr>
              <a:t> SỰ PHÁT TRIỂN CỦA NGÔN NGỮ</a:t>
            </a:r>
            <a:br>
              <a:rPr lang="en-US" dirty="0">
                <a:solidFill>
                  <a:srgbClr val="FF0000"/>
                </a:solidFill>
                <a:latin typeface="Times New Roman" panose="02020603050405020304" pitchFamily="18" charset="0"/>
                <a:cs typeface="Times New Roman" panose="02020603050405020304" pitchFamily="18" charset="0"/>
              </a:rPr>
            </a:br>
            <a:r>
              <a:rPr lang="pt-BR" b="1" dirty="0">
                <a:solidFill>
                  <a:srgbClr val="FF0000"/>
                </a:solidFill>
                <a:latin typeface="Times New Roman" panose="02020603050405020304" pitchFamily="18" charset="0"/>
                <a:cs typeface="Times New Roman" panose="02020603050405020304" pitchFamily="18" charset="0"/>
              </a:rPr>
              <a:t>TRONG ĐỜI SỐNG XÃ HỘI</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5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012" y="0"/>
            <a:ext cx="11025052" cy="2677656"/>
          </a:xfrm>
          <a:prstGeom prst="rect">
            <a:avLst/>
          </a:prstGeom>
          <a:noFill/>
        </p:spPr>
        <p:txBody>
          <a:bodyPr wrap="square" rtlCol="0">
            <a:spAutoFit/>
          </a:bodyPr>
          <a:lstStyle/>
          <a:p>
            <a:pPr algn="ctr"/>
            <a:r>
              <a:rPr lang="en-US" sz="2800" b="1" u="sng" dirty="0">
                <a:latin typeface="Times New Roman" pitchFamily="18" charset="0"/>
                <a:cs typeface="Times New Roman" pitchFamily="18" charset="0"/>
              </a:rPr>
              <a:t>LUYÊN TẬP VÀ VẬN DỤNG</a:t>
            </a:r>
          </a:p>
          <a:p>
            <a:pPr>
              <a:buFont typeface="Arial" charset="0"/>
              <a:buChar char="•"/>
            </a:pPr>
            <a:r>
              <a:rPr lang="nl-NL" sz="2800" b="1" dirty="0">
                <a:latin typeface="Times New Roman" pitchFamily="18" charset="0"/>
                <a:cs typeface="Times New Roman" pitchFamily="18" charset="0"/>
              </a:rPr>
              <a:t>Bài tập: </a:t>
            </a:r>
            <a:r>
              <a:rPr lang="nl-NL" sz="2800" dirty="0">
                <a:latin typeface="Times New Roman" pitchFamily="18" charset="0"/>
                <a:cs typeface="Times New Roman" pitchFamily="18" charset="0"/>
              </a:rPr>
              <a:t>Đọc VB “Về nguyên tắc vay mượn từ ngữ”</a:t>
            </a:r>
          </a:p>
          <a:p>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b="1" u="sng"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905000" y="862150"/>
            <a:ext cx="6286500" cy="5995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0734"/>
            <a:ext cx="11963400" cy="4467057"/>
          </a:xfrm>
          <a:prstGeom prst="rect">
            <a:avLst/>
          </a:prstGeom>
          <a:noFill/>
        </p:spPr>
        <p:txBody>
          <a:bodyPr wrap="square" rtlCol="0">
            <a:spAutoFit/>
          </a:bodyPr>
          <a:lstStyle/>
          <a:p>
            <a:pPr algn="just">
              <a:lnSpc>
                <a:spcPct val="150000"/>
              </a:lnSpc>
            </a:pPr>
            <a:r>
              <a:rPr lang="nl-NL" sz="2400" b="1" dirty="0">
                <a:latin typeface="Times New Roman" pitchFamily="18" charset="0"/>
                <a:cs typeface="Times New Roman" pitchFamily="18" charset="0"/>
              </a:rPr>
              <a:t>Thực hiện các yêu cầu:</a:t>
            </a:r>
            <a:endParaRPr lang="en-US" sz="2400" b="1" dirty="0">
              <a:latin typeface="Times New Roman" pitchFamily="18" charset="0"/>
              <a:cs typeface="Times New Roman" pitchFamily="18" charset="0"/>
            </a:endParaRPr>
          </a:p>
          <a:p>
            <a:pPr lvl="0" algn="just">
              <a:lnSpc>
                <a:spcPct val="150000"/>
              </a:lnSpc>
            </a:pPr>
            <a:r>
              <a:rPr lang="nl-NL" sz="2400" dirty="0">
                <a:latin typeface="Times New Roman" pitchFamily="18" charset="0"/>
                <a:cs typeface="Times New Roman" pitchFamily="18" charset="0"/>
              </a:rPr>
              <a:t>1. Tìm thêm các từ gốc Hán thuộc các nhóm a,b và c mà tác giả bài viết đã nêu.</a:t>
            </a:r>
            <a:endParaRPr lang="en-US" sz="2400" dirty="0">
              <a:latin typeface="Times New Roman" pitchFamily="18" charset="0"/>
              <a:cs typeface="Times New Roman" pitchFamily="18" charset="0"/>
            </a:endParaRPr>
          </a:p>
          <a:p>
            <a:pPr lvl="0" algn="just">
              <a:lnSpc>
                <a:spcPct val="150000"/>
              </a:lnSpc>
            </a:pPr>
            <a:r>
              <a:rPr lang="nl-NL" sz="2400" dirty="0">
                <a:latin typeface="Times New Roman" pitchFamily="18" charset="0"/>
                <a:cs typeface="Times New Roman" pitchFamily="18" charset="0"/>
              </a:rPr>
              <a:t>2. Bạn có đồng ‎ với nguyên tắc chỉ vay mượn “Những chữ ta không có sẵn và khó dịch đúng” không? Vì sao?</a:t>
            </a:r>
            <a:endParaRPr lang="en-US" sz="2400" dirty="0">
              <a:latin typeface="Times New Roman" pitchFamily="18" charset="0"/>
              <a:cs typeface="Times New Roman" pitchFamily="18" charset="0"/>
            </a:endParaRPr>
          </a:p>
          <a:p>
            <a:pPr lvl="0" algn="just">
              <a:lnSpc>
                <a:spcPct val="150000"/>
              </a:lnSpc>
            </a:pPr>
            <a:r>
              <a:rPr lang="nl-NL" sz="2400" dirty="0">
                <a:latin typeface="Times New Roman" pitchFamily="18" charset="0"/>
                <a:cs typeface="Times New Roman" pitchFamily="18" charset="0"/>
              </a:rPr>
              <a:t>3. Nêu một số VD vay mượn của các ngôn ngữ châu Âu mà bạn cho là rất cần thiết hoặc không cần thiết.</a:t>
            </a:r>
          </a:p>
          <a:p>
            <a:pPr lvl="0"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0831"/>
            <a:ext cx="11963400" cy="8345041"/>
          </a:xfrm>
          <a:prstGeom prst="rect">
            <a:avLst/>
          </a:prstGeom>
          <a:noFill/>
        </p:spPr>
        <p:txBody>
          <a:bodyPr wrap="square" rtlCol="0">
            <a:spAutoFit/>
          </a:bodyPr>
          <a:lstStyle/>
          <a:p>
            <a:pPr lvl="0">
              <a:lnSpc>
                <a:spcPct val="150000"/>
              </a:lnSpc>
            </a:pPr>
            <a:r>
              <a:rPr lang="nl-NL" sz="2400" dirty="0">
                <a:latin typeface="Times New Roman" pitchFamily="18" charset="0"/>
                <a:cs typeface="Times New Roman" pitchFamily="18" charset="0"/>
              </a:rPr>
              <a:t>Trả lời:</a:t>
            </a:r>
          </a:p>
          <a:p>
            <a:pPr lvl="0">
              <a:lnSpc>
                <a:spcPct val="150000"/>
              </a:lnSpc>
            </a:pPr>
            <a:r>
              <a:rPr lang="nl-NL" sz="2400" dirty="0">
                <a:latin typeface="Times New Roman" pitchFamily="18" charset="0"/>
                <a:cs typeface="Times New Roman" pitchFamily="18" charset="0"/>
              </a:rPr>
              <a:t>1. Những từ gốc Hán được mượn bằng cách giữ nguyên y nghĩa khi trong tiếng Việt chưa có các từ tương ứng với chúng: Tự do; hạnh phúc; chính trị; quan điểm....</a:t>
            </a:r>
            <a:endParaRPr lang="en-US" sz="2400" dirty="0">
              <a:latin typeface="Times New Roman" pitchFamily="18" charset="0"/>
              <a:cs typeface="Times New Roman" pitchFamily="18" charset="0"/>
            </a:endParaRPr>
          </a:p>
          <a:p>
            <a:pPr lvl="0">
              <a:lnSpc>
                <a:spcPct val="150000"/>
              </a:lnSpc>
            </a:pPr>
            <a:r>
              <a:rPr lang="nl-NL" sz="2400" dirty="0">
                <a:latin typeface="Times New Roman" pitchFamily="18" charset="0"/>
                <a:cs typeface="Times New Roman" pitchFamily="18" charset="0"/>
              </a:rPr>
              <a:t>- Những từ gốc Hán có quan hệ đồng nghĩa với từ Việt nhưng khác với từ Việt về màu sắc biểu cảm hoặc phong cách. Chúng không thể hoàn toàn thay thế cho nhau được:  Phụ nữ;  hi sinh; tạ thế; an táng; ...</a:t>
            </a:r>
            <a:endParaRPr lang="en-US" sz="2400" dirty="0">
              <a:latin typeface="Times New Roman" pitchFamily="18" charset="0"/>
              <a:cs typeface="Times New Roman" pitchFamily="18" charset="0"/>
            </a:endParaRPr>
          </a:p>
          <a:p>
            <a:pPr lvl="0">
              <a:lnSpc>
                <a:spcPct val="150000"/>
              </a:lnSpc>
            </a:pPr>
            <a:r>
              <a:rPr lang="nl-NL" sz="2400" dirty="0">
                <a:latin typeface="Times New Roman" pitchFamily="18" charset="0"/>
                <a:cs typeface="Times New Roman" pitchFamily="18" charset="0"/>
              </a:rPr>
              <a:t>- Những từ gốc Hán có quan hệ đồng nghĩa với từ Việt nhưng khác từ Việt về màu sắc, y nghĩa, cách dùng. Chúng không thể thay thế nhau trong mọi trường hợp: phi cơ; hỏa xa; ...</a:t>
            </a:r>
            <a:endParaRPr lang="en-US" sz="2400" dirty="0">
              <a:latin typeface="Times New Roman" pitchFamily="18" charset="0"/>
              <a:cs typeface="Times New Roman" pitchFamily="18" charset="0"/>
            </a:endParaRPr>
          </a:p>
          <a:p>
            <a:pPr lvl="0">
              <a:lnSpc>
                <a:spcPct val="150000"/>
              </a:lnSpc>
            </a:pPr>
            <a:r>
              <a:rPr lang="nl-NL" sz="2400" dirty="0">
                <a:latin typeface="Times New Roman" pitchFamily="18" charset="0"/>
                <a:cs typeface="Times New Roman" pitchFamily="18" charset="0"/>
              </a:rPr>
              <a:t>2. Tôi đòng ý với nguyên tắc: Chỉ mượn những chữ ta không có sẵn và khó dịch đúng. Vì để đảm bảm bảo sự ong sáng của TV và trách sự sử dụng một cách pha tạp, lai căng làm mất đi sự trong sáng của TV. </a:t>
            </a:r>
            <a:endParaRPr lang="en-US" sz="2400" dirty="0">
              <a:latin typeface="Times New Roman" pitchFamily="18" charset="0"/>
              <a:cs typeface="Times New Roman" pitchFamily="18" charset="0"/>
            </a:endParaRPr>
          </a:p>
          <a:p>
            <a:pPr lvl="0">
              <a:lnSpc>
                <a:spcPct val="150000"/>
              </a:lnSpc>
            </a:pPr>
            <a:r>
              <a:rPr lang="nl-NL" sz="2400" dirty="0">
                <a:latin typeface="Times New Roman" pitchFamily="18" charset="0"/>
                <a:cs typeface="Times New Roman" pitchFamily="18" charset="0"/>
              </a:rPr>
              <a:t>3. VD vay mượn của các ngôn ngữ Châu Âu: Internet; láp tốp; xà phòng; violong; marketing; kinh tế số; công nghệ số,....</a:t>
            </a:r>
            <a:endParaRPr lang="en-US" sz="2400" dirty="0">
              <a:latin typeface="Times New Roman" pitchFamily="18" charset="0"/>
              <a:cs typeface="Times New Roman" pitchFamily="18" charset="0"/>
            </a:endParaRPr>
          </a:p>
          <a:p>
            <a:pPr lvl="0">
              <a:lnSpc>
                <a:spcPct val="150000"/>
              </a:lnSpc>
            </a:pPr>
            <a:endParaRPr lang="en-US" sz="2400" dirty="0">
              <a:latin typeface="Times New Roman" pitchFamily="18" charset="0"/>
              <a:cs typeface="Times New Roman" pitchFamily="18" charset="0"/>
            </a:endParaRPr>
          </a:p>
          <a:p>
            <a:pPr>
              <a:lnSpc>
                <a:spcPct val="15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00250" y="1200150"/>
            <a:ext cx="6381750" cy="41719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4497" y="236483"/>
            <a:ext cx="11017980" cy="6621517"/>
          </a:xfrm>
          <a:prstGeom prst="rect">
            <a:avLst/>
          </a:prstGeom>
          <a:noFill/>
          <a:ln w="9525">
            <a:noFill/>
            <a:miter lim="800000"/>
            <a:headEnd/>
            <a:tailEnd/>
          </a:ln>
          <a:effectLst/>
        </p:spPr>
      </p:pic>
      <p:sp>
        <p:nvSpPr>
          <p:cNvPr id="6" name="TextBox 5"/>
          <p:cNvSpPr txBox="1"/>
          <p:nvPr/>
        </p:nvSpPr>
        <p:spPr>
          <a:xfrm>
            <a:off x="662152" y="283779"/>
            <a:ext cx="2175641" cy="523220"/>
          </a:xfrm>
          <a:prstGeom prst="rect">
            <a:avLst/>
          </a:prstGeom>
          <a:solidFill>
            <a:srgbClr val="FFFF00"/>
          </a:solidFill>
        </p:spPr>
        <p:txBody>
          <a:bodyPr wrap="square" rtlCol="0">
            <a:spAutoFit/>
          </a:bodyPr>
          <a:lstStyle/>
          <a:p>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474" y="513073"/>
            <a:ext cx="10645181" cy="5831853"/>
          </a:xfrm>
          <a:prstGeom prst="rect">
            <a:avLst/>
          </a:prstGeom>
          <a:noFill/>
        </p:spPr>
        <p:txBody>
          <a:bodyPr wrap="square" rtlCol="0">
            <a:spAutoFit/>
          </a:bodyPr>
          <a:lstStyle/>
          <a:p>
            <a:pPr lvl="0" algn="just">
              <a:lnSpc>
                <a:spcPct val="150000"/>
              </a:lnSpc>
            </a:pPr>
            <a:r>
              <a:rPr lang="vi-VN" sz="2800" dirty="0">
                <a:latin typeface="Times New Roman" pitchFamily="18" charset="0"/>
                <a:cs typeface="Times New Roman" pitchFamily="18" charset="0"/>
              </a:rPr>
              <a:t>- Ý</a:t>
            </a:r>
            <a:r>
              <a:rPr lang="nl-NL" sz="2800" dirty="0">
                <a:latin typeface="Times New Roman" pitchFamily="18" charset="0"/>
                <a:cs typeface="Times New Roman" pitchFamily="18" charset="0"/>
              </a:rPr>
              <a:t> kiến của cố thủ tướng Phạm Văn Đồng là đúng.  Vì Đổi mới TV làm cho vốn từ ngữ TV trở phong phú, giúp ngôn ngữ TV phát triển khả năng biểu đạt, đáp ứng nhu cầu giao tiếp của nhiều tấng lớp nhân dân trong XH. ( hoặc: Vì Vốn từ ngữ của một ngôn ngữ không ngừng phải được bổ sung phong phú để đáp ứng nhu cầu biểu đạt các sự vật hiện tượng mới.) </a:t>
            </a:r>
            <a:endParaRPr lang="en-US" sz="2800" dirty="0">
              <a:latin typeface="Times New Roman" pitchFamily="18" charset="0"/>
              <a:cs typeface="Times New Roman" pitchFamily="18" charset="0"/>
            </a:endParaRPr>
          </a:p>
          <a:p>
            <a:pPr lvl="0" algn="just">
              <a:lnSpc>
                <a:spcPct val="150000"/>
              </a:lnSpc>
            </a:pPr>
            <a:r>
              <a:rPr lang="vi-VN" sz="2800" dirty="0">
                <a:latin typeface="Times New Roman" pitchFamily="18" charset="0"/>
                <a:cs typeface="Times New Roman" pitchFamily="18" charset="0"/>
              </a:rPr>
              <a:t>- </a:t>
            </a:r>
            <a:r>
              <a:rPr lang="nl-NL" sz="2800" dirty="0">
                <a:latin typeface="Times New Roman" pitchFamily="18" charset="0"/>
                <a:cs typeface="Times New Roman" pitchFamily="18" charset="0"/>
              </a:rPr>
              <a:t>Việc giữ gìn sự trong sáng của ngôn ngữ là vấn đề đặt ra không chỉ đối với TV mà là vấn đề của nhiều ngôn ngữ khác. Vì bất ki ngôn ngữ nào trên thế giới đề có yếu tố ngôn ngữ mới. Điều đó được thể hiện rõ ở khía cạnh từ vựng.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3531" y="482800"/>
            <a:ext cx="2111475" cy="548099"/>
          </a:xfrm>
          <a:prstGeom prst="rect">
            <a:avLst/>
          </a:prstGeom>
        </p:spPr>
        <p:txBody>
          <a:bodyPr wrap="none">
            <a:spAutoFit/>
          </a:bodyPr>
          <a:lstStyle/>
          <a:p>
            <a:pPr algn="ctr">
              <a:lnSpc>
                <a:spcPct val="115000"/>
              </a:lnSpc>
              <a:spcAft>
                <a:spcPts val="800"/>
              </a:spcAft>
            </a:pP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1931629" y="1342104"/>
            <a:ext cx="8303342" cy="36576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46914" y="2201408"/>
            <a:ext cx="7898171" cy="1938992"/>
          </a:xfrm>
          <a:prstGeom prst="rect">
            <a:avLst/>
          </a:prstGeom>
        </p:spPr>
        <p:txBody>
          <a:bodyPr wrap="square">
            <a:spAutoFit/>
          </a:bodyPr>
          <a:lstStyle/>
          <a:p>
            <a:pPr algn="just"/>
            <a:r>
              <a:rPr lang="nl-NL" sz="4000" b="1" dirty="0">
                <a:latin typeface="Times New Roman" panose="02020603050405020304" pitchFamily="18" charset="0"/>
                <a:cs typeface="Times New Roman" panose="02020603050405020304" pitchFamily="18" charset="0"/>
              </a:rPr>
              <a:t>Bài 6:</a:t>
            </a:r>
            <a:r>
              <a:rPr lang="nl-NL" sz="4000" dirty="0">
                <a:latin typeface="Times New Roman" panose="02020603050405020304" pitchFamily="18" charset="0"/>
                <a:cs typeface="Times New Roman" panose="02020603050405020304" pitchFamily="18" charset="0"/>
              </a:rPr>
              <a:t> Viết đoạn văn khoảng 200 chữ nêu ‎ý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70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5920" y="442642"/>
            <a:ext cx="2385588"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VẬN DỤNG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4"/>
          <p:cNvGrpSpPr/>
          <p:nvPr/>
        </p:nvGrpSpPr>
        <p:grpSpPr>
          <a:xfrm>
            <a:off x="1783940" y="1342104"/>
            <a:ext cx="8598719" cy="3657600"/>
            <a:chOff x="1931628" y="1342104"/>
            <a:chExt cx="8598719" cy="3657600"/>
          </a:xfrm>
        </p:grpSpPr>
        <p:sp>
          <p:nvSpPr>
            <p:cNvPr id="4" name="Rounded Rectangle 3"/>
            <p:cNvSpPr/>
            <p:nvPr/>
          </p:nvSpPr>
          <p:spPr>
            <a:xfrm>
              <a:off x="1931628" y="1342104"/>
              <a:ext cx="8598719" cy="36576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138516" y="1565857"/>
              <a:ext cx="8259097" cy="2923877"/>
            </a:xfrm>
            <a:prstGeom prst="rect">
              <a:avLst/>
            </a:prstGeom>
          </p:spPr>
          <p:txBody>
            <a:bodyPr wrap="square">
              <a:spAutoFit/>
            </a:bodyPr>
            <a:lstStyle/>
            <a:p>
              <a:pPr algn="just">
                <a:lnSpc>
                  <a:spcPct val="115000"/>
                </a:lnSpc>
                <a:spcAft>
                  <a:spcPts val="0"/>
                </a:spcAft>
              </a:pPr>
              <a:r>
                <a:rPr lang="en-US" sz="3200" b="1" dirty="0">
                  <a:latin typeface="Times New Roman" panose="02020603050405020304" pitchFamily="18" charset="0"/>
                  <a:ea typeface="Times New Roman" panose="02020603050405020304" pitchFamily="18" charset="0"/>
                </a:rPr>
                <a:t>Y</a:t>
              </a:r>
              <a:r>
                <a:rPr lang="vi-VN" sz="3200" b="1" dirty="0">
                  <a:latin typeface="Times New Roman" panose="02020603050405020304" pitchFamily="18" charset="0"/>
                  <a:ea typeface="Times New Roman" panose="02020603050405020304" pitchFamily="18" charset="0"/>
                </a:rPr>
                <a:t>êu cầu:</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rPr>
                <a:t>- Hình thức: đúng hình thức đoạn văn, khoảng 200 chữ, có câu chủ đề.</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rPr>
                <a:t>- Nội dung: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Việt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rPr>
                <a:t>.</a:t>
              </a:r>
              <a:r>
                <a:rPr lang="vi-VN"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24211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502921"/>
            <a:ext cx="9570720" cy="2665305"/>
          </a:xfrm>
        </p:spPr>
        <p:txBody>
          <a:bodyPr>
            <a:normAutofit fontScale="92500" lnSpcReduction="20000"/>
          </a:bodyPr>
          <a:lstStyle/>
          <a:p>
            <a:pPr marL="0" indent="0" algn="just">
              <a:lnSpc>
                <a:spcPct val="110000"/>
              </a:lnSpc>
              <a:buNone/>
            </a:pP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a:t>
            </a:r>
          </a:p>
          <a:p>
            <a:pPr marL="0" indent="0" algn="just">
              <a:lnSpc>
                <a:spcPct val="110000"/>
              </a:lnSpc>
              <a:buNone/>
            </a:pP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nhưng</a:t>
            </a:r>
            <a:r>
              <a:rPr lang="en-US" sz="3000" dirty="0">
                <a:latin typeface="Times New Roman" panose="02020603050405020304" pitchFamily="18" charset="0"/>
                <a:cs typeface="Times New Roman" panose="02020603050405020304" pitchFamily="18" charset="0"/>
              </a:rPr>
              <a:t> nay </a:t>
            </a:r>
            <a:r>
              <a:rPr lang="en-US" sz="3000" dirty="0" err="1">
                <a:latin typeface="Times New Roman" panose="02020603050405020304" pitchFamily="18" charset="0"/>
                <a:cs typeface="Times New Roman" panose="02020603050405020304" pitchFamily="18" charset="0"/>
              </a:rPr>
              <a:t>dường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vậy</a:t>
            </a:r>
            <a:r>
              <a:rPr lang="en-US" sz="3000" dirty="0">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81280260"/>
              </p:ext>
            </p:extLst>
          </p:nvPr>
        </p:nvGraphicFramePr>
        <p:xfrm>
          <a:off x="1361440" y="3955630"/>
          <a:ext cx="9672320" cy="2651760"/>
        </p:xfrm>
        <a:graphic>
          <a:graphicData uri="http://schemas.openxmlformats.org/drawingml/2006/table">
            <a:tbl>
              <a:tblPr firstRow="1" bandRow="1">
                <a:tableStyleId>{2D5ABB26-0587-4C30-8999-92F81FD0307C}</a:tableStyleId>
              </a:tblPr>
              <a:tblGrid>
                <a:gridCol w="9672320">
                  <a:extLst>
                    <a:ext uri="{9D8B030D-6E8A-4147-A177-3AD203B41FA5}">
                      <a16:colId xmlns:a16="http://schemas.microsoft.com/office/drawing/2014/main" val="58888137"/>
                    </a:ext>
                  </a:extLst>
                </a:gridCol>
              </a:tblGrid>
              <a:tr h="370840">
                <a:tc>
                  <a:txBody>
                    <a:bodyPr/>
                    <a:lstStyle/>
                    <a:p>
                      <a:pPr algn="just"/>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Quá</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cảnh</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cơm</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bụi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đi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tăng</a:t>
                      </a:r>
                      <a:r>
                        <a:rPr lang="en-US" sz="2800" kern="1200" dirty="0">
                          <a:solidFill>
                            <a:srgbClr val="FF0000"/>
                          </a:solidFill>
                          <a:effectLst/>
                          <a:latin typeface="Times New Roman" panose="02020603050405020304" pitchFamily="18" charset="0"/>
                          <a:cs typeface="Times New Roman" panose="02020603050405020304" pitchFamily="18" charset="0"/>
                        </a:rPr>
                        <a:t> 2, </a:t>
                      </a:r>
                      <a:r>
                        <a:rPr lang="en-US" sz="2800" kern="1200" dirty="0" err="1">
                          <a:solidFill>
                            <a:srgbClr val="FF0000"/>
                          </a:solidFill>
                          <a:effectLst/>
                          <a:latin typeface="Times New Roman" panose="02020603050405020304" pitchFamily="18" charset="0"/>
                          <a:cs typeface="Times New Roman" panose="02020603050405020304" pitchFamily="18" charset="0"/>
                        </a:rPr>
                        <a:t>tăng</a:t>
                      </a:r>
                      <a:r>
                        <a:rPr lang="en-US" sz="2800" kern="1200" dirty="0">
                          <a:solidFill>
                            <a:srgbClr val="FF0000"/>
                          </a:solidFill>
                          <a:effectLst/>
                          <a:latin typeface="Times New Roman" panose="02020603050405020304" pitchFamily="18" charset="0"/>
                          <a:cs typeface="Times New Roman" panose="02020603050405020304" pitchFamily="18" charset="0"/>
                        </a:rPr>
                        <a:t> 3,…</a:t>
                      </a:r>
                    </a:p>
                    <a:p>
                      <a:pPr algn="just"/>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Quá</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cảnh</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phải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dừng</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lại</a:t>
                      </a:r>
                      <a:r>
                        <a:rPr lang="en-US" sz="2800" kern="1200" dirty="0">
                          <a:solidFill>
                            <a:srgbClr val="FF0000"/>
                          </a:solidFill>
                          <a:effectLst/>
                          <a:latin typeface="Times New Roman" panose="02020603050405020304" pitchFamily="18" charset="0"/>
                          <a:cs typeface="Times New Roman" panose="02020603050405020304" pitchFamily="18" charset="0"/>
                        </a:rPr>
                        <a:t> ở </a:t>
                      </a:r>
                      <a:r>
                        <a:rPr lang="en-US" sz="2800" kern="1200" dirty="0" err="1">
                          <a:solidFill>
                            <a:srgbClr val="FF0000"/>
                          </a:solidFill>
                          <a:effectLst/>
                          <a:latin typeface="Times New Roman" panose="02020603050405020304" pitchFamily="18" charset="0"/>
                          <a:cs typeface="Times New Roman" panose="02020603050405020304" pitchFamily="18" charset="0"/>
                        </a:rPr>
                        <a:t>một</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nơi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nào</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đó</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trước</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khi</a:t>
                      </a:r>
                      <a:r>
                        <a:rPr lang="en-US" sz="2800" kern="1200" dirty="0">
                          <a:solidFill>
                            <a:srgbClr val="FF0000"/>
                          </a:solidFill>
                          <a:effectLst/>
                          <a:latin typeface="Times New Roman" panose="02020603050405020304" pitchFamily="18" charset="0"/>
                          <a:cs typeface="Times New Roman" panose="02020603050405020304" pitchFamily="18" charset="0"/>
                        </a:rPr>
                        <a:t> bay sang </a:t>
                      </a:r>
                      <a:r>
                        <a:rPr lang="en-US" sz="2800" kern="1200" dirty="0" err="1">
                          <a:solidFill>
                            <a:srgbClr val="FF0000"/>
                          </a:solidFill>
                          <a:effectLst/>
                          <a:latin typeface="Times New Roman" panose="02020603050405020304" pitchFamily="18" charset="0"/>
                          <a:cs typeface="Times New Roman" panose="02020603050405020304" pitchFamily="18" charset="0"/>
                        </a:rPr>
                        <a:t>một</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quốc</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gia</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khác</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cơm</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bụi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những</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bữa</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cơm</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bình</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dân</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tại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quán</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đi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tăng</a:t>
                      </a:r>
                      <a:r>
                        <a:rPr lang="en-US" sz="2800" kern="1200" dirty="0">
                          <a:solidFill>
                            <a:srgbClr val="FF0000"/>
                          </a:solidFill>
                          <a:effectLst/>
                          <a:latin typeface="Times New Roman" panose="02020603050405020304" pitchFamily="18" charset="0"/>
                          <a:cs typeface="Times New Roman" panose="02020603050405020304" pitchFamily="18" charset="0"/>
                        </a:rPr>
                        <a:t> 2, </a:t>
                      </a:r>
                      <a:r>
                        <a:rPr lang="en-US" sz="2800" kern="1200" dirty="0" err="1">
                          <a:solidFill>
                            <a:srgbClr val="FF0000"/>
                          </a:solidFill>
                          <a:effectLst/>
                          <a:latin typeface="Times New Roman" panose="02020603050405020304" pitchFamily="18" charset="0"/>
                          <a:cs typeface="Times New Roman" panose="02020603050405020304" pitchFamily="18" charset="0"/>
                        </a:rPr>
                        <a:t>tăng</a:t>
                      </a:r>
                      <a:r>
                        <a:rPr lang="en-US" sz="2800" kern="1200" dirty="0">
                          <a:solidFill>
                            <a:srgbClr val="FF0000"/>
                          </a:solidFill>
                          <a:effectLst/>
                          <a:latin typeface="Times New Roman" panose="02020603050405020304" pitchFamily="18" charset="0"/>
                          <a:cs typeface="Times New Roman" panose="02020603050405020304" pitchFamily="18" charset="0"/>
                        </a:rPr>
                        <a:t> 3, (</a:t>
                      </a:r>
                      <a:r>
                        <a:rPr lang="en-US" sz="2800" kern="1200" dirty="0" err="1">
                          <a:solidFill>
                            <a:srgbClr val="FF0000"/>
                          </a:solidFill>
                          <a:effectLst/>
                          <a:latin typeface="Times New Roman" panose="02020603050405020304" pitchFamily="18" charset="0"/>
                          <a:cs typeface="Times New Roman" panose="02020603050405020304" pitchFamily="18" charset="0"/>
                        </a:rPr>
                        <a:t>tiếp</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tục</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cuộc</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vui</a:t>
                      </a:r>
                      <a:r>
                        <a:rPr lang="en-US" sz="2800" kern="1200" dirty="0">
                          <a:solidFill>
                            <a:srgbClr val="FF0000"/>
                          </a:solidFill>
                          <a:effectLst/>
                          <a:latin typeface="Times New Roman" panose="02020603050405020304" pitchFamily="18" charset="0"/>
                          <a:cs typeface="Times New Roman" panose="02020603050405020304" pitchFamily="18" charset="0"/>
                        </a:rPr>
                        <a:t> ở </a:t>
                      </a:r>
                      <a:r>
                        <a:rPr lang="en-US" sz="2800" kern="1200" dirty="0" err="1">
                          <a:solidFill>
                            <a:srgbClr val="FF0000"/>
                          </a:solidFill>
                          <a:effectLst/>
                          <a:latin typeface="Times New Roman" panose="02020603050405020304" pitchFamily="18" charset="0"/>
                          <a:cs typeface="Times New Roman" panose="02020603050405020304" pitchFamily="18" charset="0"/>
                        </a:rPr>
                        <a:t>một</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đại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điểm</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với</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những</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hoạt</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động</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khác</a:t>
                      </a:r>
                      <a:r>
                        <a:rPr lang="en-US" sz="2800" kern="1200" dirty="0">
                          <a:solidFill>
                            <a:srgbClr val="FF0000"/>
                          </a:solidFill>
                          <a:effectLst/>
                          <a:latin typeface="Times New Roman" panose="02020603050405020304" pitchFamily="18" charset="0"/>
                          <a:cs typeface="Times New Roman" panose="02020603050405020304" pitchFamily="18" charset="0"/>
                        </a:rPr>
                        <a:t>)…</a:t>
                      </a:r>
                    </a:p>
                    <a:p>
                      <a:pPr algn="just"/>
                      <a:endParaRPr lang="en-US" sz="28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186306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10413306"/>
              </p:ext>
            </p:extLst>
          </p:nvPr>
        </p:nvGraphicFramePr>
        <p:xfrm>
          <a:off x="1463040" y="3003975"/>
          <a:ext cx="9519920" cy="1371600"/>
        </p:xfrm>
        <a:graphic>
          <a:graphicData uri="http://schemas.openxmlformats.org/drawingml/2006/table">
            <a:tbl>
              <a:tblPr firstRow="1" bandRow="1">
                <a:tableStyleId>{2D5ABB26-0587-4C30-8999-92F81FD0307C}</a:tableStyleId>
              </a:tblPr>
              <a:tblGrid>
                <a:gridCol w="9519920">
                  <a:extLst>
                    <a:ext uri="{9D8B030D-6E8A-4147-A177-3AD203B41FA5}">
                      <a16:colId xmlns:a16="http://schemas.microsoft.com/office/drawing/2014/main" val="982484974"/>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dirty="0" err="1">
                          <a:solidFill>
                            <a:srgbClr val="FF0000"/>
                          </a:solidFill>
                          <a:effectLst/>
                          <a:latin typeface="Times New Roman" panose="02020603050405020304" pitchFamily="18" charset="0"/>
                          <a:cs typeface="Times New Roman" panose="02020603050405020304" pitchFamily="18" charset="0"/>
                        </a:rPr>
                        <a:t>cộng</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quân</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tác</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chiến</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địa</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phương</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quân</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thiết</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vận</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xa</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xe</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nhà</a:t>
                      </a:r>
                      <a:r>
                        <a:rPr lang="en-US" sz="2800" kern="1200" dirty="0">
                          <a:solidFill>
                            <a:srgbClr val="FF0000"/>
                          </a:solidFill>
                          <a:effectLst/>
                          <a:latin typeface="Times New Roman" panose="02020603050405020304" pitchFamily="18" charset="0"/>
                          <a:cs typeface="Times New Roman" panose="02020603050405020304" pitchFamily="18" charset="0"/>
                        </a:rPr>
                        <a:t> </a:t>
                      </a:r>
                      <a:r>
                        <a:rPr lang="en-US" sz="2800" kern="1200" dirty="0" err="1">
                          <a:solidFill>
                            <a:srgbClr val="FF0000"/>
                          </a:solidFill>
                          <a:effectLst/>
                          <a:latin typeface="Times New Roman" panose="02020603050405020304" pitchFamily="18" charset="0"/>
                          <a:cs typeface="Times New Roman" panose="02020603050405020304" pitchFamily="18" charset="0"/>
                        </a:rPr>
                        <a:t>binh</a:t>
                      </a:r>
                      <a:r>
                        <a:rPr lang="en-US" sz="2800" kern="1200" dirty="0">
                          <a:solidFill>
                            <a:srgbClr val="FF0000"/>
                          </a:solidFill>
                          <a:effectLst/>
                          <a:latin typeface="Times New Roman" panose="02020603050405020304" pitchFamily="18" charset="0"/>
                          <a:cs typeface="Times New Roman" panose="02020603050405020304" pitchFamily="18" charset="0"/>
                        </a:rPr>
                        <a:t>,…</a:t>
                      </a:r>
                    </a:p>
                    <a:p>
                      <a:endParaRPr lang="en-US" sz="28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56825056"/>
                  </a:ext>
                </a:extLst>
              </a:tr>
            </a:tbl>
          </a:graphicData>
        </a:graphic>
      </p:graphicFrame>
    </p:spTree>
    <p:extLst>
      <p:ext uri="{BB962C8B-B14F-4D97-AF65-F5344CB8AC3E}">
        <p14:creationId xmlns:p14="http://schemas.microsoft.com/office/powerpoint/2010/main" val="15588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081" y="1172614"/>
            <a:ext cx="10556240" cy="4882746"/>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tri </a:t>
            </a:r>
            <a:r>
              <a:rPr lang="en-US" b="1" dirty="0" err="1">
                <a:latin typeface="Times New Roman" panose="02020603050405020304" pitchFamily="18" charset="0"/>
                <a:cs typeface="Times New Roman" panose="02020603050405020304" pitchFamily="18" charset="0"/>
              </a:rPr>
              <a:t>thức</a:t>
            </a: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endParaRPr lang="en-US" b="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nay</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2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0" y="545464"/>
            <a:ext cx="10195560" cy="5443855"/>
          </a:xfrm>
        </p:spPr>
        <p:txBody>
          <a:bodyPr>
            <a:normAutofit fontScale="92500" lnSpcReduction="10000"/>
          </a:bodyPr>
          <a:lstStyle/>
          <a:p>
            <a:pPr marL="0" indent="0" algn="just">
              <a:lnSpc>
                <a:spcPct val="120000"/>
              </a:lnSpc>
              <a:buNone/>
            </a:pPr>
            <a:r>
              <a:rPr lang="en-US" sz="3000" b="1" dirty="0" err="1">
                <a:latin typeface="Times New Roman" panose="02020603050405020304" pitchFamily="18" charset="0"/>
                <a:cs typeface="Times New Roman" panose="02020603050405020304" pitchFamily="18" charset="0"/>
              </a:rPr>
              <a:t>Bài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tập</a:t>
            </a:r>
            <a:r>
              <a:rPr lang="en-US" sz="3000" b="1" dirty="0">
                <a:latin typeface="Times New Roman" panose="02020603050405020304" pitchFamily="18" charset="0"/>
                <a:cs typeface="Times New Roman" panose="02020603050405020304" pitchFamily="18" charset="0"/>
              </a:rPr>
              <a:t> 1: </a:t>
            </a:r>
            <a:r>
              <a:rPr lang="en-US" sz="3000" b="1" dirty="0" err="1">
                <a:latin typeface="Times New Roman" panose="02020603050405020304" pitchFamily="18" charset="0"/>
                <a:cs typeface="Times New Roman" panose="02020603050405020304" pitchFamily="18" charset="0"/>
              </a:rPr>
              <a:t>Liệt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kê</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ngữ</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vốn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thuộc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ngữ</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mà</a:t>
            </a:r>
            <a:r>
              <a:rPr lang="en-US" sz="3000" b="1" dirty="0">
                <a:latin typeface="Times New Roman" panose="02020603050405020304" pitchFamily="18" charset="0"/>
                <a:cs typeface="Times New Roman" panose="02020603050405020304" pitchFamily="18" charset="0"/>
              </a:rPr>
              <a:t> nay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dụng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rộng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rãi</a:t>
            </a:r>
            <a:r>
              <a:rPr lang="en-US" sz="3000" b="1" dirty="0">
                <a:latin typeface="Times New Roman" panose="02020603050405020304" pitchFamily="18" charset="0"/>
                <a:cs typeface="Times New Roman" panose="02020603050405020304" pitchFamily="18" charset="0"/>
              </a:rPr>
              <a:t> ở </a:t>
            </a:r>
            <a:r>
              <a:rPr lang="en-US" sz="3000" b="1" dirty="0" err="1">
                <a:latin typeface="Times New Roman" panose="02020603050405020304" pitchFamily="18" charset="0"/>
                <a:cs typeface="Times New Roman" panose="02020603050405020304" pitchFamily="18" charset="0"/>
              </a:rPr>
              <a:t>nhiều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vùng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miền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góp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giàu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vốn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vựng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tiếng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Việt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toàn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dân</a:t>
            </a:r>
            <a:r>
              <a:rPr lang="en-US" sz="3000" b="1" dirty="0">
                <a:latin typeface="Times New Roman" panose="02020603050405020304" pitchFamily="18" charset="0"/>
                <a:cs typeface="Times New Roman" panose="02020603050405020304" pitchFamily="18" charset="0"/>
              </a:rPr>
              <a:t>.</a:t>
            </a:r>
          </a:p>
          <a:p>
            <a:pPr marL="0" indent="0" algn="just">
              <a:lnSpc>
                <a:spcPct val="120000"/>
              </a:lnSpc>
              <a:buNone/>
            </a:pP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vốn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nay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rãi</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miền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riêng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riêng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miền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miền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chi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nay,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mua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ngoài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vực</a:t>
            </a:r>
            <a:r>
              <a:rPr lang="en-US" sz="3000" dirty="0">
                <a:latin typeface="Times New Roman" panose="02020603050405020304" pitchFamily="18" charset="0"/>
                <a:cs typeface="Times New Roman" panose="02020603050405020304" pitchFamily="18" charset="0"/>
              </a:rPr>
              <a:t> Nam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riêng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p>
          <a:p>
            <a:pPr marL="0" indent="0" algn="just">
              <a:lnSpc>
                <a:spcPct val="120000"/>
              </a:lnSpc>
              <a:buNone/>
            </a:pPr>
            <a:endParaRPr lang="en-US" sz="3000" dirty="0">
              <a:latin typeface="Times New Roman" panose="02020603050405020304" pitchFamily="18" charset="0"/>
              <a:cs typeface="Times New Roman" panose="02020603050405020304" pitchFamily="18" charset="0"/>
            </a:endParaRPr>
          </a:p>
          <a:p>
            <a:pPr algn="just">
              <a:lnSpc>
                <a:spcPct val="120000"/>
              </a:lnSpc>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00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240" y="1825625"/>
            <a:ext cx="9814560" cy="3295015"/>
          </a:xfrm>
        </p:spPr>
        <p:txBody>
          <a:bodyPr>
            <a:normAutofit/>
          </a:bodyPr>
          <a:lstStyle/>
          <a:p>
            <a:pPr marL="0" indent="0" algn="just">
              <a:lnSpc>
                <a:spcPct val="100000"/>
              </a:lnSpc>
              <a:buNone/>
            </a:pPr>
            <a:r>
              <a:rPr lang="en-US" sz="3000" b="1" dirty="0" err="1">
                <a:latin typeface="Times New Roman" panose="02020603050405020304" pitchFamily="18" charset="0"/>
                <a:cs typeface="Times New Roman" panose="02020603050405020304" pitchFamily="18" charset="0"/>
              </a:rPr>
              <a:t>Bài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tập</a:t>
            </a:r>
            <a:r>
              <a:rPr lang="en-US" sz="3000" b="1" dirty="0">
                <a:latin typeface="Times New Roman" panose="02020603050405020304" pitchFamily="18" charset="0"/>
                <a:cs typeface="Times New Roman" panose="02020603050405020304" pitchFamily="18" charset="0"/>
              </a:rPr>
              <a:t> 2: </a:t>
            </a:r>
            <a:r>
              <a:rPr lang="en-US" sz="3000" b="1" dirty="0" err="1">
                <a:latin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thêm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những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ngữ</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theo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bạn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nhập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hệ</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thống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tiếng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Việt</a:t>
            </a:r>
            <a:r>
              <a:rPr lang="en-US" sz="3000" b="1" dirty="0">
                <a:latin typeface="Times New Roman" panose="02020603050405020304" pitchFamily="18" charset="0"/>
                <a:cs typeface="Times New Roman" panose="02020603050405020304" pitchFamily="18" charset="0"/>
              </a:rPr>
              <a:t>.</a:t>
            </a:r>
          </a:p>
          <a:p>
            <a:pPr marL="0" indent="0" algn="just">
              <a:lnSpc>
                <a:spcPct val="100000"/>
              </a:lnSpc>
              <a:buNone/>
            </a:pP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tặc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hóa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bay, </a:t>
            </a:r>
            <a:r>
              <a:rPr lang="en-US" sz="3000" dirty="0" err="1">
                <a:latin typeface="Times New Roman" panose="02020603050405020304" pitchFamily="18" charset="0"/>
                <a:cs typeface="Times New Roman" panose="02020603050405020304" pitchFamily="18" charset="0"/>
              </a:rPr>
              <a:t>sốt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151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2" y="354170"/>
            <a:ext cx="10515600" cy="539910"/>
          </a:xfrm>
        </p:spPr>
        <p:txBody>
          <a:bodyPr/>
          <a:lstStyle/>
          <a:p>
            <a:pPr marL="0" indent="0">
              <a:buNone/>
            </a:pP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3: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0627881"/>
              </p:ext>
            </p:extLst>
          </p:nvPr>
        </p:nvGraphicFramePr>
        <p:xfrm>
          <a:off x="670558" y="1026160"/>
          <a:ext cx="10226041" cy="3627120"/>
        </p:xfrm>
        <a:graphic>
          <a:graphicData uri="http://schemas.openxmlformats.org/drawingml/2006/table">
            <a:tbl>
              <a:tblPr firstRow="1" firstCol="1" bandRow="1"/>
              <a:tblGrid>
                <a:gridCol w="2075151">
                  <a:extLst>
                    <a:ext uri="{9D8B030D-6E8A-4147-A177-3AD203B41FA5}">
                      <a16:colId xmlns:a16="http://schemas.microsoft.com/office/drawing/2014/main" val="116905165"/>
                    </a:ext>
                  </a:extLst>
                </a:gridCol>
                <a:gridCol w="2107869">
                  <a:extLst>
                    <a:ext uri="{9D8B030D-6E8A-4147-A177-3AD203B41FA5}">
                      <a16:colId xmlns:a16="http://schemas.microsoft.com/office/drawing/2014/main" val="1784279917"/>
                    </a:ext>
                  </a:extLst>
                </a:gridCol>
                <a:gridCol w="1968072">
                  <a:extLst>
                    <a:ext uri="{9D8B030D-6E8A-4147-A177-3AD203B41FA5}">
                      <a16:colId xmlns:a16="http://schemas.microsoft.com/office/drawing/2014/main" val="4263510063"/>
                    </a:ext>
                  </a:extLst>
                </a:gridCol>
                <a:gridCol w="1967080">
                  <a:extLst>
                    <a:ext uri="{9D8B030D-6E8A-4147-A177-3AD203B41FA5}">
                      <a16:colId xmlns:a16="http://schemas.microsoft.com/office/drawing/2014/main" val="2809393308"/>
                    </a:ext>
                  </a:extLst>
                </a:gridCol>
                <a:gridCol w="2107869">
                  <a:extLst>
                    <a:ext uri="{9D8B030D-6E8A-4147-A177-3AD203B41FA5}">
                      <a16:colId xmlns:a16="http://schemas.microsoft.com/office/drawing/2014/main" val="3511433999"/>
                    </a:ext>
                  </a:extLst>
                </a:gridCol>
              </a:tblGrid>
              <a:tr h="640080">
                <a:tc gridSpan="5">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Lĩnh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vực</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0675242"/>
                  </a:ext>
                </a:extLst>
              </a:tr>
              <a:tr h="1280160">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Đời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sống</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effectLst/>
                          <a:latin typeface="Times New Roman" panose="02020603050405020304" pitchFamily="18" charset="0"/>
                          <a:ea typeface="Times New Roman" panose="02020603050405020304" pitchFamily="18" charset="0"/>
                        </a:rPr>
                        <a:t>Khoa </a:t>
                      </a:r>
                      <a:r>
                        <a:rPr lang="en-US" sz="2800" b="1" dirty="0" err="1">
                          <a:effectLst/>
                          <a:latin typeface="Times New Roman" panose="02020603050405020304" pitchFamily="18" charset="0"/>
                          <a:ea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nghệ</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thuật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Thương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mại</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Báo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Hành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chính</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438709"/>
                  </a:ext>
                </a:extLst>
              </a:tr>
              <a:tr h="1280160">
                <a:tc>
                  <a:txBody>
                    <a:bodyPr/>
                    <a:lstStyle/>
                    <a:p>
                      <a:pPr algn="just">
                        <a:spcAft>
                          <a:spcPts val="0"/>
                        </a:spcAft>
                      </a:pPr>
                      <a:r>
                        <a:rPr lang="en-US" sz="2800" b="0" dirty="0" err="1">
                          <a:effectLst/>
                          <a:latin typeface="Times New Roman" panose="02020603050405020304" pitchFamily="18" charset="0"/>
                          <a:ea typeface="Times New Roman" panose="02020603050405020304" pitchFamily="18" charset="0"/>
                        </a:rPr>
                        <a:t>Toang</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soái</a:t>
                      </a:r>
                      <a:r>
                        <a:rPr lang="en-US" sz="2800" b="0" dirty="0">
                          <a:effectLst/>
                          <a:latin typeface="Times New Roman" panose="02020603050405020304" pitchFamily="18" charset="0"/>
                          <a:ea typeface="Times New Roman" panose="02020603050405020304" pitchFamily="18" charset="0"/>
                        </a:rPr>
                        <a:t> ca, ga </a:t>
                      </a:r>
                      <a:r>
                        <a:rPr lang="en-US" sz="2800" b="0" dirty="0" err="1">
                          <a:effectLst/>
                          <a:latin typeface="Times New Roman" panose="02020603050405020304" pitchFamily="18" charset="0"/>
                          <a:ea typeface="Times New Roman" panose="02020603050405020304" pitchFamily="18" charset="0"/>
                        </a:rPr>
                        <a:t>tô</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chém</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gió</a:t>
                      </a:r>
                      <a:r>
                        <a:rPr lang="en-US" sz="2800" b="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0" dirty="0" err="1">
                          <a:effectLst/>
                          <a:latin typeface="Times New Roman" panose="02020603050405020304" pitchFamily="18" charset="0"/>
                          <a:ea typeface="Times New Roman" panose="02020603050405020304" pitchFamily="18" charset="0"/>
                        </a:rPr>
                        <a:t>Hiệu</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ứng</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nhà</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kính</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mất</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cân</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bằng</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sinh</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thái</a:t>
                      </a:r>
                      <a:r>
                        <a:rPr lang="en-US" sz="2800" b="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0">
                          <a:effectLst/>
                          <a:latin typeface="Times New Roman" panose="02020603050405020304" pitchFamily="18" charset="0"/>
                          <a:ea typeface="Times New Roman" panose="02020603050405020304" pitchFamily="18" charset="0"/>
                        </a:rPr>
                        <a:t>Thương mại, điện tử, trực tuyến,…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0">
                          <a:effectLst/>
                          <a:latin typeface="Times New Roman" panose="02020603050405020304" pitchFamily="18" charset="0"/>
                          <a:ea typeface="Times New Roman" panose="02020603050405020304" pitchFamily="18" charset="0"/>
                        </a:rPr>
                        <a:t>Truyền hình, kĩ thuật số, báo điện tử,…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0" dirty="0" err="1">
                          <a:effectLst/>
                          <a:latin typeface="Times New Roman" panose="02020603050405020304" pitchFamily="18" charset="0"/>
                          <a:ea typeface="Times New Roman" panose="02020603050405020304" pitchFamily="18" charset="0"/>
                        </a:rPr>
                        <a:t>Một</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cửa</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thành</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phố</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thông</a:t>
                      </a:r>
                      <a:r>
                        <a:rPr lang="en-US" sz="2800" b="0" dirty="0">
                          <a:effectLst/>
                          <a:latin typeface="Times New Roman" panose="02020603050405020304" pitchFamily="18" charset="0"/>
                          <a:ea typeface="Times New Roman" panose="02020603050405020304" pitchFamily="18" charset="0"/>
                        </a:rPr>
                        <a:t> minh,…</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402076"/>
                  </a:ext>
                </a:extLst>
              </a:tr>
            </a:tbl>
          </a:graphicData>
        </a:graphic>
      </p:graphicFrame>
    </p:spTree>
    <p:extLst>
      <p:ext uri="{BB962C8B-B14F-4D97-AF65-F5344CB8AC3E}">
        <p14:creationId xmlns:p14="http://schemas.microsoft.com/office/powerpoint/2010/main" val="33498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40527" y="329334"/>
            <a:ext cx="10211392" cy="5980026"/>
          </a:xfrm>
        </p:spPr>
        <p:txBody>
          <a:bodyPr>
            <a:normAutofit fontScale="92500" lnSpcReduction="20000"/>
          </a:bodyPr>
          <a:lstStyle/>
          <a:p>
            <a:pPr marL="0" indent="0" algn="just">
              <a:lnSpc>
                <a:spcPct val="110000"/>
              </a:lnSpc>
              <a:buNone/>
            </a:pPr>
            <a:r>
              <a:rPr lang="en-US" b="1" dirty="0">
                <a:latin typeface="Times New Roman" pitchFamily="18" charset="0"/>
                <a:cs typeface="Times New Roman" pitchFamily="18" charset="0"/>
              </a:rPr>
              <a:t>I. </a:t>
            </a:r>
            <a:r>
              <a:rPr lang="en-US" b="1" dirty="0" err="1">
                <a:latin typeface="Times New Roman" pitchFamily="18" charset="0"/>
                <a:cs typeface="Times New Roman" pitchFamily="18" charset="0"/>
              </a:rPr>
              <a:t>Tìm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tri </a:t>
            </a:r>
            <a:r>
              <a:rPr lang="en-US" b="1" dirty="0" err="1">
                <a:latin typeface="Times New Roman" pitchFamily="18" charset="0"/>
                <a:cs typeface="Times New Roman" pitchFamily="18" charset="0"/>
              </a:rPr>
              <a:t>thức</a:t>
            </a:r>
            <a:endParaRPr lang="en-US" dirty="0">
              <a:latin typeface="Times New Roman" pitchFamily="18" charset="0"/>
              <a:cs typeface="Times New Roman" pitchFamily="18" charset="0"/>
            </a:endParaRPr>
          </a:p>
          <a:p>
            <a:pPr marL="0" indent="0" algn="just">
              <a:lnSpc>
                <a:spcPct val="110000"/>
              </a:lnSpc>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Việt</a:t>
            </a:r>
            <a:endParaRPr lang="en-US" b="1" dirty="0">
              <a:latin typeface="Times New Roman" pitchFamily="18" charset="0"/>
              <a:cs typeface="Times New Roman" pitchFamily="18" charset="0"/>
            </a:endParaRPr>
          </a:p>
          <a:p>
            <a:pPr algn="just">
              <a:lnSpc>
                <a:spcPct val="110000"/>
              </a:lnSpc>
              <a:buNone/>
            </a:pPr>
            <a:r>
              <a:rPr lang="en-US" b="1" dirty="0">
                <a:latin typeface="Times New Roman" pitchFamily="18" charset="0"/>
                <a:cs typeface="Times New Roman" pitchFamily="18" charset="0"/>
              </a:rPr>
              <a:t>2.</a:t>
            </a:r>
            <a:r>
              <a:rPr lang="nl-NL" b="1" dirty="0">
                <a:latin typeface="Times New Roman" pitchFamily="18" charset="0"/>
                <a:cs typeface="Times New Roman" pitchFamily="18" charset="0"/>
              </a:rPr>
              <a:t>2. Những yếu tố mới của tiếng Việt</a:t>
            </a:r>
            <a:endParaRPr lang="en-US" b="1" dirty="0">
              <a:latin typeface="Times New Roman" pitchFamily="18" charset="0"/>
              <a:cs typeface="Times New Roman" pitchFamily="18" charset="0"/>
            </a:endParaRPr>
          </a:p>
          <a:p>
            <a:pPr algn="just">
              <a:lnSpc>
                <a:spcPct val="110000"/>
              </a:lnSpc>
              <a:buNone/>
            </a:pPr>
            <a:r>
              <a:rPr lang="nl-NL" dirty="0">
                <a:latin typeface="Times New Roman" pitchFamily="18" charset="0"/>
                <a:cs typeface="Times New Roman" pitchFamily="18" charset="0"/>
              </a:rPr>
              <a:t>a. Khái niệm “yếu tố mới của ngôn ngữ”</a:t>
            </a:r>
            <a:endParaRPr lang="en-US" dirty="0">
              <a:latin typeface="Times New Roman" pitchFamily="18" charset="0"/>
              <a:cs typeface="Times New Roman" pitchFamily="18" charset="0"/>
            </a:endParaRPr>
          </a:p>
          <a:p>
            <a:pPr algn="just">
              <a:lnSpc>
                <a:spcPct val="110000"/>
              </a:lnSpc>
              <a:buNone/>
            </a:pPr>
            <a:r>
              <a:rPr lang="nl-NL" dirty="0">
                <a:latin typeface="Times New Roman" pitchFamily="18" charset="0"/>
                <a:cs typeface="Times New Roman" pitchFamily="18" charset="0"/>
              </a:rPr>
              <a:t>* Yếu tố mới là gì? Là những điều mới ( đồng nghĩa với các từ tiên quyết, nhạy bén,..)</a:t>
            </a:r>
            <a:endParaRPr lang="en-US" dirty="0">
              <a:latin typeface="Times New Roman" pitchFamily="18" charset="0"/>
              <a:cs typeface="Times New Roman" pitchFamily="18" charset="0"/>
            </a:endParaRPr>
          </a:p>
          <a:p>
            <a:pPr algn="just">
              <a:lnSpc>
                <a:spcPct val="110000"/>
              </a:lnSpc>
            </a:pPr>
            <a:r>
              <a:rPr lang="nl-NL" dirty="0">
                <a:latin typeface="Times New Roman" pitchFamily="18" charset="0"/>
                <a:cs typeface="Times New Roman" pitchFamily="18" charset="0"/>
              </a:rPr>
              <a:t>Yếu tố mới của ngôn ngữ là gì?</a:t>
            </a:r>
          </a:p>
          <a:p>
            <a:pPr marL="0" indent="0" algn="just">
              <a:lnSpc>
                <a:spcPct val="110000"/>
              </a:lnSpc>
              <a:buNone/>
            </a:pPr>
            <a:r>
              <a:rPr lang="nl-NL" dirty="0">
                <a:latin typeface="Times New Roman" pitchFamily="18" charset="0"/>
                <a:cs typeface="Times New Roman" pitchFamily="18" charset="0"/>
              </a:rPr>
              <a:t>- Yếu tố mới của ngôn ngữ nói chung và tiếng Việt nói riêng chủ yếu là những từ ngữ mới (Hay nói cách khác yếu tố mới cua ngôn ngữ chủ yếu thể hiện ở các từ vựng). </a:t>
            </a:r>
            <a:endParaRPr lang="en-US" dirty="0">
              <a:latin typeface="Times New Roman" pitchFamily="18" charset="0"/>
              <a:cs typeface="Times New Roman" pitchFamily="18" charset="0"/>
            </a:endParaRPr>
          </a:p>
          <a:p>
            <a:pPr marL="0" indent="0" algn="just">
              <a:lnSpc>
                <a:spcPct val="110000"/>
              </a:lnSpc>
              <a:buNone/>
            </a:pPr>
            <a:r>
              <a:rPr lang="nl-NL" dirty="0">
                <a:latin typeface="Times New Roman" pitchFamily="18" charset="0"/>
                <a:cs typeface="Times New Roman" pitchFamily="18" charset="0"/>
              </a:rPr>
              <a:t>- Vốn từ ngữ của một ngôn ngữ phải không ngừng được bổ sung và trở nên phong phú để đáp ứng nhu cầu biểu đạt các sự vật, hiện tượng mới.</a:t>
            </a:r>
            <a:endParaRPr lang="en-US" dirty="0">
              <a:latin typeface="Times New Roman" pitchFamily="18" charset="0"/>
              <a:cs typeface="Times New Roman" pitchFamily="18" charset="0"/>
            </a:endParaRPr>
          </a:p>
          <a:p>
            <a:pPr algn="just">
              <a:lnSpc>
                <a:spcPct val="110000"/>
              </a:lnSpc>
              <a:buNone/>
            </a:pPr>
            <a:r>
              <a:rPr lang="nl-NL"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40527" y="329334"/>
            <a:ext cx="10211392" cy="5980026"/>
          </a:xfrm>
        </p:spPr>
        <p:txBody>
          <a:bodyPr>
            <a:normAutofit fontScale="92500" lnSpcReduction="10000"/>
          </a:bodyPr>
          <a:lstStyle/>
          <a:p>
            <a:pPr marL="0" indent="0" algn="just">
              <a:buNone/>
            </a:pPr>
            <a:r>
              <a:rPr lang="en-US" b="1" dirty="0">
                <a:latin typeface="Times New Roman" pitchFamily="18" charset="0"/>
                <a:cs typeface="Times New Roman" pitchFamily="18" charset="0"/>
              </a:rPr>
              <a:t>I. </a:t>
            </a:r>
            <a:r>
              <a:rPr lang="en-US" b="1" dirty="0" err="1">
                <a:latin typeface="Times New Roman" pitchFamily="18" charset="0"/>
                <a:cs typeface="Times New Roman" pitchFamily="18" charset="0"/>
              </a:rPr>
              <a:t>Tìm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tri </a:t>
            </a:r>
            <a:r>
              <a:rPr lang="en-US" b="1" dirty="0" err="1">
                <a:latin typeface="Times New Roman" pitchFamily="18" charset="0"/>
                <a:cs typeface="Times New Roman" pitchFamily="18" charset="0"/>
              </a:rPr>
              <a:t>thức</a:t>
            </a:r>
            <a:endParaRPr lang="en-US" dirty="0">
              <a:latin typeface="Times New Roman" pitchFamily="18" charset="0"/>
              <a:cs typeface="Times New Roman" pitchFamily="18" charset="0"/>
            </a:endParaRPr>
          </a:p>
          <a:p>
            <a:pPr marL="0" indent="0" algn="just">
              <a:buNone/>
            </a:pPr>
            <a:r>
              <a:rPr lang="en-US" b="1" i="1" dirty="0">
                <a:latin typeface="Times New Roman" pitchFamily="18" charset="0"/>
                <a:cs typeface="Times New Roman" pitchFamily="18" charset="0"/>
              </a:rPr>
              <a:t>1. </a:t>
            </a:r>
            <a:r>
              <a:rPr lang="en-US" b="1" i="1" dirty="0" err="1">
                <a:latin typeface="Times New Roman" pitchFamily="18" charset="0"/>
                <a:cs typeface="Times New Roman" pitchFamily="18" charset="0"/>
              </a:rPr>
              <a:t>Sự</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triển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Tiếng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Việt</a:t>
            </a:r>
            <a:endParaRPr lang="en-US"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2. </a:t>
            </a:r>
            <a:r>
              <a:rPr lang="nl-NL" b="1" i="1" dirty="0">
                <a:latin typeface="Times New Roman" pitchFamily="18" charset="0"/>
                <a:cs typeface="Times New Roman" pitchFamily="18" charset="0"/>
              </a:rPr>
              <a:t>2. Những yếu tố mới của tiếng việt</a:t>
            </a:r>
            <a:endParaRPr lang="en-US" dirty="0">
              <a:latin typeface="Times New Roman" pitchFamily="18" charset="0"/>
              <a:cs typeface="Times New Roman" pitchFamily="18" charset="0"/>
            </a:endParaRPr>
          </a:p>
          <a:p>
            <a:pPr algn="just">
              <a:buNone/>
            </a:pPr>
            <a:r>
              <a:rPr lang="nl-NL" dirty="0">
                <a:latin typeface="Times New Roman" pitchFamily="18" charset="0"/>
                <a:cs typeface="Times New Roman" pitchFamily="18" charset="0"/>
              </a:rPr>
              <a:t>a. Khái niệm “yếu tố mới của ngôn ngữ”</a:t>
            </a:r>
            <a:endParaRPr lang="en-US" dirty="0">
              <a:latin typeface="Times New Roman" pitchFamily="18" charset="0"/>
              <a:cs typeface="Times New Roman" pitchFamily="18" charset="0"/>
            </a:endParaRPr>
          </a:p>
          <a:p>
            <a:pPr algn="just">
              <a:buNone/>
            </a:pPr>
            <a:r>
              <a:rPr lang="nl-NL" dirty="0">
                <a:latin typeface="Times New Roman" pitchFamily="18" charset="0"/>
                <a:cs typeface="Times New Roman" pitchFamily="18" charset="0"/>
              </a:rPr>
              <a:t>b. Phân loại các yếu tố mới của tiếng Việt:</a:t>
            </a:r>
            <a:endParaRPr lang="en-US" dirty="0">
              <a:latin typeface="Times New Roman" pitchFamily="18" charset="0"/>
              <a:cs typeface="Times New Roman" pitchFamily="18" charset="0"/>
            </a:endParaRPr>
          </a:p>
          <a:p>
            <a:pPr algn="just">
              <a:buNone/>
            </a:pPr>
            <a:r>
              <a:rPr lang="nl-NL" dirty="0">
                <a:latin typeface="Times New Roman" pitchFamily="18" charset="0"/>
                <a:cs typeface="Times New Roman" pitchFamily="18" charset="0"/>
              </a:rPr>
              <a:t>Có 3 tiêu chí để phân loại tiếng Việt:</a:t>
            </a:r>
            <a:endParaRPr lang="en-US" dirty="0">
              <a:latin typeface="Times New Roman" pitchFamily="18" charset="0"/>
              <a:cs typeface="Times New Roman" pitchFamily="18" charset="0"/>
            </a:endParaRPr>
          </a:p>
          <a:p>
            <a:pPr algn="just">
              <a:buNone/>
            </a:pPr>
            <a:r>
              <a:rPr lang="nl-NL" dirty="0">
                <a:latin typeface="Times New Roman" pitchFamily="18" charset="0"/>
                <a:cs typeface="Times New Roman" pitchFamily="18" charset="0"/>
              </a:rPr>
              <a:t>* Dựa vào nguồn gốc: có thể phân biệt được yếu tố mới được tạo ra từ yếu tố có sắn của tiếng Việt với yếu tố mới vay mượn từ ngôn ngữ khác.</a:t>
            </a:r>
            <a:endParaRPr lang="en-US" dirty="0">
              <a:latin typeface="Times New Roman" pitchFamily="18" charset="0"/>
              <a:cs typeface="Times New Roman" pitchFamily="18" charset="0"/>
            </a:endParaRPr>
          </a:p>
          <a:p>
            <a:pPr algn="just">
              <a:buNone/>
            </a:pPr>
            <a:r>
              <a:rPr lang="nl-NL" dirty="0">
                <a:latin typeface="Times New Roman" pitchFamily="18" charset="0"/>
                <a:cs typeface="Times New Roman" pitchFamily="18" charset="0"/>
              </a:rPr>
              <a:t>* Dựa vào phạm vi sử dụng có thể phân biệt yếu tố mới trong ngôn ngữ khoa học, ngôn ngữ thương mại, ngôn ngữ báo chí, ngôn ngữ hành chính, ngôn  ngữ đời sống,...</a:t>
            </a:r>
            <a:endParaRPr lang="en-US" dirty="0">
              <a:latin typeface="Times New Roman" pitchFamily="18" charset="0"/>
              <a:cs typeface="Times New Roman" pitchFamily="18" charset="0"/>
            </a:endParaRPr>
          </a:p>
          <a:p>
            <a:pPr algn="just">
              <a:buNone/>
            </a:pPr>
            <a:r>
              <a:rPr lang="nl-NL" dirty="0">
                <a:latin typeface="Times New Roman" pitchFamily="18" charset="0"/>
                <a:cs typeface="Times New Roman" pitchFamily="18" charset="0"/>
              </a:rPr>
              <a:t>* Dựa vào góc độ đóng góp của các yếu tố mới đối với quá trình phát triển của ngôn ngữ thì mức độ chấp nhận một yếu tố mới được chấp nhận vào hệ thống ngôn ngữ là tiêu chí phân loại quan trọng.</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linds(horizontal)">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blinds(horizontal)">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blinds(horizontal)">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blinds(horizontal)">
                                      <p:cBhvr>
                                        <p:cTn id="50" dur="5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blinds(horizontal)">
                                      <p:cBhvr>
                                        <p:cTn id="5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40527" y="329334"/>
            <a:ext cx="10211392" cy="5980026"/>
          </a:xfrm>
        </p:spPr>
        <p:txBody>
          <a:bodyPr>
            <a:normAutofit fontScale="85000" lnSpcReduction="20000"/>
          </a:bodyPr>
          <a:lstStyle/>
          <a:p>
            <a:pPr marL="0" indent="0" algn="just">
              <a:lnSpc>
                <a:spcPct val="110000"/>
              </a:lnSpc>
              <a:buNone/>
            </a:pPr>
            <a:r>
              <a:rPr lang="en-US" b="1" dirty="0">
                <a:latin typeface="Times New Roman" pitchFamily="18" charset="0"/>
                <a:cs typeface="Times New Roman" pitchFamily="18" charset="0"/>
              </a:rPr>
              <a:t>I. </a:t>
            </a:r>
            <a:r>
              <a:rPr lang="en-US" b="1" dirty="0" err="1">
                <a:latin typeface="Times New Roman" pitchFamily="18" charset="0"/>
                <a:cs typeface="Times New Roman" pitchFamily="18" charset="0"/>
              </a:rPr>
              <a:t>Tìm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tri </a:t>
            </a:r>
            <a:r>
              <a:rPr lang="en-US" b="1" dirty="0" err="1">
                <a:latin typeface="Times New Roman" pitchFamily="18" charset="0"/>
                <a:cs typeface="Times New Roman" pitchFamily="18" charset="0"/>
              </a:rPr>
              <a:t>thức</a:t>
            </a:r>
            <a:endParaRPr lang="en-US" dirty="0">
              <a:latin typeface="Times New Roman" pitchFamily="18" charset="0"/>
              <a:cs typeface="Times New Roman" pitchFamily="18" charset="0"/>
            </a:endParaRPr>
          </a:p>
          <a:p>
            <a:pPr marL="0" indent="0" algn="just">
              <a:lnSpc>
                <a:spcPct val="110000"/>
              </a:lnSpc>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Việt</a:t>
            </a:r>
            <a:endParaRPr lang="en-US" dirty="0">
              <a:latin typeface="Times New Roman" pitchFamily="18" charset="0"/>
              <a:cs typeface="Times New Roman" pitchFamily="18" charset="0"/>
            </a:endParaRPr>
          </a:p>
          <a:p>
            <a:pPr algn="just">
              <a:lnSpc>
                <a:spcPct val="110000"/>
              </a:lnSpc>
              <a:buNone/>
            </a:pPr>
            <a:r>
              <a:rPr lang="nl-NL" b="1" dirty="0">
                <a:latin typeface="Times New Roman" pitchFamily="18" charset="0"/>
                <a:cs typeface="Times New Roman" pitchFamily="18" charset="0"/>
              </a:rPr>
              <a:t>2. Những yếu tố mới của tiếng việt</a:t>
            </a:r>
            <a:endParaRPr lang="en-US" dirty="0">
              <a:latin typeface="Times New Roman" pitchFamily="18" charset="0"/>
              <a:cs typeface="Times New Roman" pitchFamily="18" charset="0"/>
            </a:endParaRPr>
          </a:p>
          <a:p>
            <a:pPr algn="just">
              <a:lnSpc>
                <a:spcPct val="110000"/>
              </a:lnSpc>
              <a:buNone/>
            </a:pPr>
            <a:r>
              <a:rPr lang="nl-NL" dirty="0">
                <a:latin typeface="Times New Roman" pitchFamily="18" charset="0"/>
                <a:cs typeface="Times New Roman" pitchFamily="18" charset="0"/>
              </a:rPr>
              <a:t>a. Khái niệm “yếu tố mới của ngôn ngữ”</a:t>
            </a:r>
            <a:endParaRPr lang="en-US" dirty="0">
              <a:latin typeface="Times New Roman" pitchFamily="18" charset="0"/>
              <a:cs typeface="Times New Roman" pitchFamily="18" charset="0"/>
            </a:endParaRPr>
          </a:p>
          <a:p>
            <a:pPr algn="just">
              <a:lnSpc>
                <a:spcPct val="110000"/>
              </a:lnSpc>
              <a:buNone/>
            </a:pPr>
            <a:r>
              <a:rPr lang="nl-NL" dirty="0">
                <a:latin typeface="Times New Roman" pitchFamily="18" charset="0"/>
                <a:cs typeface="Times New Roman" pitchFamily="18" charset="0"/>
              </a:rPr>
              <a:t>b. Phân loại các yếu tố mới của tiếng Việt:</a:t>
            </a:r>
            <a:endParaRPr lang="en-US" dirty="0">
              <a:latin typeface="Times New Roman" pitchFamily="18" charset="0"/>
              <a:cs typeface="Times New Roman" pitchFamily="18" charset="0"/>
            </a:endParaRPr>
          </a:p>
          <a:p>
            <a:pPr algn="just">
              <a:lnSpc>
                <a:spcPct val="110000"/>
              </a:lnSpc>
              <a:buNone/>
            </a:pPr>
            <a:r>
              <a:rPr lang="nl-NL" dirty="0">
                <a:latin typeface="Times New Roman" pitchFamily="18" charset="0"/>
                <a:cs typeface="Times New Roman" pitchFamily="18" charset="0"/>
              </a:rPr>
              <a:t>c. Tác động của các yếu tố ngôn ngữ mới với tiếng Việt.</a:t>
            </a:r>
          </a:p>
          <a:p>
            <a:pPr algn="just">
              <a:lnSpc>
                <a:spcPct val="110000"/>
              </a:lnSpc>
              <a:buNone/>
            </a:pPr>
            <a:r>
              <a:rPr lang="nl-NL" dirty="0">
                <a:latin typeface="Times New Roman" pitchFamily="18" charset="0"/>
                <a:cs typeface="Times New Roman" pitchFamily="18" charset="0"/>
              </a:rPr>
              <a:t>* Tác động tích cưc: làm cho vốn từ ngữ trở phong phú, giúp ngôn ngữ phát triển khả năng biểu đạt, đáp ứng nhu cầu giao tiếp của nhiều tấng lớp nhân dân trong XH. </a:t>
            </a:r>
          </a:p>
          <a:p>
            <a:pPr algn="just">
              <a:lnSpc>
                <a:spcPct val="110000"/>
              </a:lnSpc>
              <a:buNone/>
            </a:pPr>
            <a:r>
              <a:rPr lang="nl-NL" dirty="0">
                <a:latin typeface="Times New Roman" pitchFamily="18" charset="0"/>
                <a:cs typeface="Times New Roman" pitchFamily="18" charset="0"/>
              </a:rPr>
              <a:t>* Tác động tiêu cực: Làm tổn hại đến tính chặt chẽ, hệ thống của ngôn ngữ và có thể gây trở ngại cho giao tiếp (khó hiểu, gây hiểu lầm); tạo nên thói quen xấu cho người dùng, nhất là giới trẻ, chỉ dùng theo trào lưu mà không hiểu đầy đủ nghĩa của những từ mình dùng, dễ dãi trong việc sử dụng ngôn từ; dẫn đến tình trạng tình trạng sử dung ngôn ngữ xô bồ, pha tạp, làm mất đi vẻ đẹp và sự tinh tế của tiếng Việt.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linds(horizontal)">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blinds(horizontal)">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blinds(horizontal)">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blinds(horizontal)">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1670</Words>
  <Application>Microsoft Office PowerPoint</Application>
  <PresentationFormat>Màn hình rộng</PresentationFormat>
  <Paragraphs>80</Paragraphs>
  <Slides>16</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16</vt:i4>
      </vt:variant>
    </vt:vector>
  </HeadingPairs>
  <TitlesOfParts>
    <vt:vector size="21" baseType="lpstr">
      <vt:lpstr>Arial</vt:lpstr>
      <vt:lpstr>Calibri</vt:lpstr>
      <vt:lpstr>Calibri Light</vt:lpstr>
      <vt:lpstr>Times New Roman</vt:lpstr>
      <vt:lpstr>Office Theme</vt:lpstr>
      <vt:lpstr>  CHUYÊN ĐỀ 2 (PHẦN 2)   SỰ PHÁT TRIỂN CỦA NGÔN NGỮ TRONG ĐỜI SỐNG XÃ HỘI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 Van Linh</cp:lastModifiedBy>
  <cp:revision>29</cp:revision>
  <dcterms:created xsi:type="dcterms:W3CDTF">2023-08-14T01:23:48Z</dcterms:created>
  <dcterms:modified xsi:type="dcterms:W3CDTF">2023-08-15T08:24:18Z</dcterms:modified>
</cp:coreProperties>
</file>