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32"/>
  </p:notesMasterIdLst>
  <p:sldIdLst>
    <p:sldId id="308" r:id="rId2"/>
    <p:sldId id="256" r:id="rId3"/>
    <p:sldId id="257" r:id="rId4"/>
    <p:sldId id="258" r:id="rId5"/>
    <p:sldId id="259" r:id="rId6"/>
    <p:sldId id="260" r:id="rId7"/>
    <p:sldId id="261" r:id="rId8"/>
    <p:sldId id="321" r:id="rId9"/>
    <p:sldId id="296" r:id="rId10"/>
    <p:sldId id="297" r:id="rId11"/>
    <p:sldId id="298" r:id="rId12"/>
    <p:sldId id="263" r:id="rId13"/>
    <p:sldId id="301" r:id="rId14"/>
    <p:sldId id="304" r:id="rId15"/>
    <p:sldId id="305" r:id="rId16"/>
    <p:sldId id="306" r:id="rId17"/>
    <p:sldId id="316" r:id="rId18"/>
    <p:sldId id="317" r:id="rId19"/>
    <p:sldId id="303" r:id="rId20"/>
    <p:sldId id="318" r:id="rId21"/>
    <p:sldId id="319" r:id="rId22"/>
    <p:sldId id="265" r:id="rId23"/>
    <p:sldId id="320" r:id="rId24"/>
    <p:sldId id="309" r:id="rId25"/>
    <p:sldId id="310" r:id="rId26"/>
    <p:sldId id="311" r:id="rId27"/>
    <p:sldId id="312" r:id="rId28"/>
    <p:sldId id="313" r:id="rId29"/>
    <p:sldId id="314" r:id="rId30"/>
    <p:sldId id="315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Lato Light" panose="020F0502020204030203" pitchFamily="34" charset="0"/>
      <p:regular r:id="rId37"/>
      <p:bold r:id="rId38"/>
      <p:italic r:id="rId39"/>
      <p:boldItalic r:id="rId40"/>
    </p:embeddedFont>
    <p:embeddedFont>
      <p:font typeface="Montserrat" panose="00000500000000000000" pitchFamily="2" charset="-93"/>
      <p:regular r:id="rId41"/>
      <p:bold r:id="rId42"/>
      <p:italic r:id="rId43"/>
      <p:boldItalic r:id="rId44"/>
    </p:embeddedFont>
    <p:embeddedFont>
      <p:font typeface="Roboto Slab Light" panose="020F0502020204030204" pitchFamily="2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A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2A1129-8B2D-44C1-BA43-61E2D149A95D}">
  <a:tblStyle styleId="{3F2A1129-8B2D-44C1-BA43-61E2D149A9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239DB2D-1134-4503-BF9E-F9DAD551013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55121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0265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138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62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1859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5473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112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g6593e87ac2_35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5" name="Google Shape;1835;g6593e87ac2_35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2368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4717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626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6917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0792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469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297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9478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9191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sz="3000" i="1"/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SzPts val="3000"/>
              <a:buChar char="◦"/>
              <a:defRPr sz="3000" i="1"/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173;p7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74" name="Google Shape;174;p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77" name="Google Shape;177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3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1pPr>
            <a:lvl2pPr marL="914400" lvl="1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2pPr>
            <a:lvl3pPr marL="1371600" lvl="2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3pPr>
            <a:lvl4pPr marL="1828800" lvl="3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4pPr>
            <a:lvl5pPr marL="2286000" lvl="4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5pPr>
            <a:lvl6pPr marL="2743200" lvl="5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6pPr>
            <a:lvl7pPr marL="3200400" lvl="6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7pPr>
            <a:lvl8pPr marL="3657600" lvl="7" indent="-311150" rtl="0">
              <a:spcBef>
                <a:spcPts val="1000"/>
              </a:spcBef>
              <a:spcAft>
                <a:spcPts val="0"/>
              </a:spcAft>
              <a:buSzPts val="1300"/>
              <a:buChar char="◦"/>
              <a:defRPr sz="1300"/>
            </a:lvl8pPr>
            <a:lvl9pPr marL="4114800" lvl="8" indent="-311150" rtl="0">
              <a:spcBef>
                <a:spcPts val="1000"/>
              </a:spcBef>
              <a:spcAft>
                <a:spcPts val="1000"/>
              </a:spcAft>
              <a:buSzPts val="1300"/>
              <a:buChar char="◦"/>
              <a:defRPr sz="13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555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81C6C69-89F9-8B0F-DBE6-F1F1B2DF3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C0EE2CC-E457-F077-BAB9-9A917C8E5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4D1611-2BD2-7FE7-6FFC-4C93FCD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FA4F77A-AD38-40DB-BE4F-7E5FE9BFA46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B2C903B-CBD6-F4D0-8863-A53862E5F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4EC3186-9812-B745-8C46-1A57702B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800B-9BD4-45E5-8BF3-26309CED5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94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Light"/>
              <a:buNone/>
              <a:defRPr sz="20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60" r:id="rId7"/>
    <p:sldLayoutId id="2147483662" r:id="rId8"/>
    <p:sldLayoutId id="2147483663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6100" y="1888150"/>
            <a:ext cx="3491840" cy="2398100"/>
          </a:xfrm>
        </p:spPr>
        <p:txBody>
          <a:bodyPr/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</a:t>
            </a:r>
            <a:b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BÁO CÁO NGHIÊN CỨU VỀ MỘT VẤN ĐỀ VĂN HỌC TRUNG ĐẠI VIỆT NAM</a:t>
            </a:r>
            <a:b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21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825C11-D3F9-11FA-B095-AB4305740EB0}"/>
              </a:ext>
            </a:extLst>
          </p:cNvPr>
          <p:cNvSpPr/>
          <p:nvPr/>
        </p:nvSpPr>
        <p:spPr>
          <a:xfrm>
            <a:off x="748145" y="540327"/>
            <a:ext cx="7369839" cy="5652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60AA90-36E6-1EE5-F60C-1AC188A1168C}"/>
              </a:ext>
            </a:extLst>
          </p:cNvPr>
          <p:cNvSpPr/>
          <p:nvPr/>
        </p:nvSpPr>
        <p:spPr>
          <a:xfrm>
            <a:off x="207818" y="1327331"/>
            <a:ext cx="4006735" cy="327584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27D171-4C63-9E6C-1280-18B11F886530}"/>
              </a:ext>
            </a:extLst>
          </p:cNvPr>
          <p:cNvSpPr/>
          <p:nvPr/>
        </p:nvSpPr>
        <p:spPr>
          <a:xfrm>
            <a:off x="4322618" y="1404851"/>
            <a:ext cx="3699164" cy="319832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1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Rà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4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1" y="1131570"/>
            <a:ext cx="1851660" cy="6515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327586"/>
              </p:ext>
            </p:extLst>
          </p:nvPr>
        </p:nvGraphicFramePr>
        <p:xfrm>
          <a:off x="-1" y="199506"/>
          <a:ext cx="1551269" cy="4696690"/>
        </p:xfrm>
        <a:graphic>
          <a:graphicData uri="http://schemas.openxmlformats.org/drawingml/2006/table">
            <a:tbl>
              <a:tblPr>
                <a:tableStyleId>{3F2A1129-8B2D-44C1-BA43-61E2D149A95D}</a:tableStyleId>
              </a:tblPr>
              <a:tblGrid>
                <a:gridCol w="1551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966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8EEC2E-969F-E2A0-87FE-C95966E2AE7B}"/>
              </a:ext>
            </a:extLst>
          </p:cNvPr>
          <p:cNvSpPr/>
          <p:nvPr/>
        </p:nvSpPr>
        <p:spPr>
          <a:xfrm>
            <a:off x="1699860" y="199507"/>
            <a:ext cx="7295548" cy="932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16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just"/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0B04843-EAE9-DB82-304B-5ACC1021EBD6}"/>
              </a:ext>
            </a:extLst>
          </p:cNvPr>
          <p:cNvSpPr/>
          <p:nvPr/>
        </p:nvSpPr>
        <p:spPr>
          <a:xfrm>
            <a:off x="1699861" y="1205346"/>
            <a:ext cx="7295548" cy="27182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01600" indent="0">
              <a:buNone/>
            </a:pP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indent="0">
              <a:buNone/>
            </a:pP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600" i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1600" i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1600" i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A3D8CBF-22FF-C269-F4A3-1A11CA0FEA8B}"/>
              </a:ext>
            </a:extLst>
          </p:cNvPr>
          <p:cNvSpPr/>
          <p:nvPr/>
        </p:nvSpPr>
        <p:spPr>
          <a:xfrm>
            <a:off x="1699860" y="4011931"/>
            <a:ext cx="7295548" cy="7845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sz="160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sung,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3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2"/>
          <p:cNvSpPr txBox="1">
            <a:spLocks noGrp="1"/>
          </p:cNvSpPr>
          <p:nvPr>
            <p:ph type="title"/>
          </p:nvPr>
        </p:nvSpPr>
        <p:spPr>
          <a:xfrm>
            <a:off x="253811" y="307571"/>
            <a:ext cx="8283360" cy="11554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Tìm hiểu các văn bản tham khảo </a:t>
            </a:r>
            <a:b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800" dirty="0"/>
          </a:p>
        </p:txBody>
      </p:sp>
      <p:sp>
        <p:nvSpPr>
          <p:cNvPr id="453" name="Google Shape;453;p2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7" name="Hình ảnh 7">
            <a:extLst>
              <a:ext uri="{FF2B5EF4-FFF2-40B4-BE49-F238E27FC236}">
                <a16:creationId xmlns:a16="http://schemas.microsoft.com/office/drawing/2014/main" id="{1B49BBD5-8EE2-2E09-7A20-E98CCB82C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094" y="2496484"/>
            <a:ext cx="3098697" cy="2199918"/>
          </a:xfrm>
          <a:prstGeom prst="rect">
            <a:avLst/>
          </a:prstGeom>
        </p:spPr>
      </p:pic>
      <p:sp>
        <p:nvSpPr>
          <p:cNvPr id="2" name="Circle: Hollow 1">
            <a:extLst>
              <a:ext uri="{FF2B5EF4-FFF2-40B4-BE49-F238E27FC236}">
                <a16:creationId xmlns:a16="http://schemas.microsoft.com/office/drawing/2014/main" id="{40FD2220-132E-5234-245F-41DB60DD47FB}"/>
              </a:ext>
            </a:extLst>
          </p:cNvPr>
          <p:cNvSpPr/>
          <p:nvPr/>
        </p:nvSpPr>
        <p:spPr>
          <a:xfrm>
            <a:off x="1082225" y="2250654"/>
            <a:ext cx="4015440" cy="2487600"/>
          </a:xfrm>
          <a:prstGeom prst="don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</a:p>
          <a:p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</a:t>
            </a:r>
          </a:p>
          <a:p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C76AE603-AF05-20C2-FB2A-144C7E87AB5B}"/>
              </a:ext>
            </a:extLst>
          </p:cNvPr>
          <p:cNvSpPr/>
          <p:nvPr/>
        </p:nvSpPr>
        <p:spPr>
          <a:xfrm>
            <a:off x="4581630" y="811663"/>
            <a:ext cx="3715789" cy="2020747"/>
          </a:xfrm>
          <a:prstGeom prst="don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 algn="ctr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THỨC </a:t>
            </a:r>
          </a:p>
          <a:p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" grpId="0"/>
      <p:bldP spid="2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437671"/>
              </p:ext>
            </p:extLst>
          </p:nvPr>
        </p:nvGraphicFramePr>
        <p:xfrm>
          <a:off x="3422178" y="271884"/>
          <a:ext cx="2789899" cy="4329364"/>
        </p:xfrm>
        <a:graphic>
          <a:graphicData uri="http://schemas.openxmlformats.org/drawingml/2006/table">
            <a:tbl>
              <a:tblPr>
                <a:tableStyleId>{3F2A1129-8B2D-44C1-BA43-61E2D149A95D}</a:tableStyleId>
              </a:tblPr>
              <a:tblGrid>
                <a:gridCol w="2789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93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ý?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349030"/>
              </p:ext>
            </p:extLst>
          </p:nvPr>
        </p:nvGraphicFramePr>
        <p:xfrm>
          <a:off x="6273080" y="226009"/>
          <a:ext cx="2225809" cy="4329365"/>
        </p:xfrm>
        <a:graphic>
          <a:graphicData uri="http://schemas.openxmlformats.org/drawingml/2006/table">
            <a:tbl>
              <a:tblPr>
                <a:tableStyleId>{3F2A1129-8B2D-44C1-BA43-61E2D149A95D}</a:tableStyleId>
              </a:tblPr>
              <a:tblGrid>
                <a:gridCol w="2225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93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"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Ngũ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Lão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Hình ảnh 14">
            <a:extLst>
              <a:ext uri="{FF2B5EF4-FFF2-40B4-BE49-F238E27FC236}">
                <a16:creationId xmlns:a16="http://schemas.microsoft.com/office/drawing/2014/main" id="{5954CDDD-8933-7137-EB53-F7FEC45BC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0676" y="671389"/>
            <a:ext cx="3726452" cy="451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939763"/>
              </p:ext>
            </p:extLst>
          </p:nvPr>
        </p:nvGraphicFramePr>
        <p:xfrm>
          <a:off x="383400" y="524103"/>
          <a:ext cx="7901853" cy="4477599"/>
        </p:xfrm>
        <a:graphic>
          <a:graphicData uri="http://schemas.openxmlformats.org/drawingml/2006/table">
            <a:tbl>
              <a:tblPr>
                <a:tableStyleId>{3F2A1129-8B2D-44C1-BA43-61E2D149A95D}</a:tableStyleId>
              </a:tblPr>
              <a:tblGrid>
                <a:gridCol w="7901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75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khảo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khảo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phiên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dịch.Việc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cậy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điểm-khuyết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565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252636"/>
              </p:ext>
            </p:extLst>
          </p:nvPr>
        </p:nvGraphicFramePr>
        <p:xfrm>
          <a:off x="465917" y="518425"/>
          <a:ext cx="7833274" cy="4313957"/>
        </p:xfrm>
        <a:graphic>
          <a:graphicData uri="http://schemas.openxmlformats.org/drawingml/2006/table">
            <a:tbl>
              <a:tblPr>
                <a:tableStyleId>{3F2A1129-8B2D-44C1-BA43-61E2D149A95D}</a:tableStyleId>
              </a:tblPr>
              <a:tblGrid>
                <a:gridCol w="7833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39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kèm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tòi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374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534721"/>
              </p:ext>
            </p:extLst>
          </p:nvPr>
        </p:nvGraphicFramePr>
        <p:xfrm>
          <a:off x="144075" y="811662"/>
          <a:ext cx="8359845" cy="3369639"/>
        </p:xfrm>
        <a:graphic>
          <a:graphicData uri="http://schemas.openxmlformats.org/drawingml/2006/table">
            <a:tbl>
              <a:tblPr>
                <a:tableStyleId>{3F2A1129-8B2D-44C1-BA43-61E2D149A95D}</a:tableStyleId>
              </a:tblPr>
              <a:tblGrid>
                <a:gridCol w="8359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696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"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Ngũ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Lão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GV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723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ED5EE260-2E1B-69FB-0754-CD56BA30C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645132"/>
              </p:ext>
            </p:extLst>
          </p:nvPr>
        </p:nvGraphicFramePr>
        <p:xfrm>
          <a:off x="265340" y="955222"/>
          <a:ext cx="8576582" cy="2288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9875">
                  <a:extLst>
                    <a:ext uri="{9D8B030D-6E8A-4147-A177-3AD203B41FA5}">
                      <a16:colId xmlns:a16="http://schemas.microsoft.com/office/drawing/2014/main" val="2052030269"/>
                    </a:ext>
                  </a:extLst>
                </a:gridCol>
                <a:gridCol w="5442338">
                  <a:extLst>
                    <a:ext uri="{9D8B030D-6E8A-4147-A177-3AD203B41FA5}">
                      <a16:colId xmlns:a16="http://schemas.microsoft.com/office/drawing/2014/main" val="968096098"/>
                    </a:ext>
                  </a:extLst>
                </a:gridCol>
                <a:gridCol w="936866">
                  <a:extLst>
                    <a:ext uri="{9D8B030D-6E8A-4147-A177-3AD203B41FA5}">
                      <a16:colId xmlns:a16="http://schemas.microsoft.com/office/drawing/2014/main" val="1787877965"/>
                    </a:ext>
                  </a:extLst>
                </a:gridCol>
                <a:gridCol w="1507503">
                  <a:extLst>
                    <a:ext uri="{9D8B030D-6E8A-4147-A177-3AD203B41FA5}">
                      <a16:colId xmlns:a16="http://schemas.microsoft.com/office/drawing/2014/main" val="1522627694"/>
                    </a:ext>
                  </a:extLst>
                </a:gridCol>
              </a:tblGrid>
              <a:tr h="688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effectLst/>
                          <a:latin typeface="+mj-lt"/>
                        </a:rPr>
                        <a:t>STT </a:t>
                      </a:r>
                      <a:endParaRPr lang="en-US" sz="2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effectLst/>
                          <a:latin typeface="+mj-lt"/>
                        </a:rPr>
                        <a:t>Tiêu </a:t>
                      </a:r>
                      <a:r>
                        <a:rPr lang="vi-VN" sz="2100" dirty="0" err="1">
                          <a:effectLst/>
                          <a:latin typeface="+mj-lt"/>
                        </a:rPr>
                        <a:t>chí</a:t>
                      </a:r>
                      <a:r>
                        <a:rPr lang="vi-VN" sz="2100" dirty="0">
                          <a:effectLst/>
                          <a:latin typeface="+mj-lt"/>
                        </a:rPr>
                        <a:t> </a:t>
                      </a:r>
                      <a:endParaRPr lang="en-US" sz="2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effectLst/>
                          <a:latin typeface="+mj-lt"/>
                        </a:rPr>
                        <a:t>Xuất hiện </a:t>
                      </a:r>
                      <a:endParaRPr lang="en-US" sz="2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effectLst/>
                          <a:latin typeface="+mj-lt"/>
                        </a:rPr>
                        <a:t>Không </a:t>
                      </a:r>
                      <a:r>
                        <a:rPr lang="vi-VN" sz="2100" dirty="0" err="1">
                          <a:effectLst/>
                          <a:latin typeface="+mj-lt"/>
                        </a:rPr>
                        <a:t>xuất</a:t>
                      </a:r>
                      <a:br>
                        <a:rPr lang="vi-VN" sz="2100" dirty="0">
                          <a:effectLst/>
                          <a:latin typeface="+mj-lt"/>
                        </a:rPr>
                      </a:br>
                      <a:r>
                        <a:rPr lang="vi-VN" sz="2100" dirty="0" err="1">
                          <a:effectLst/>
                          <a:latin typeface="+mj-lt"/>
                        </a:rPr>
                        <a:t>hiện</a:t>
                      </a:r>
                      <a:endParaRPr lang="en-US" sz="2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5226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effectLst/>
                          <a:latin typeface="+mj-lt"/>
                        </a:rPr>
                        <a:t>1 </a:t>
                      </a:r>
                      <a:endParaRPr lang="en-US" sz="2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khảo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1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1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28416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effectLst/>
                          <a:latin typeface="+mj-lt"/>
                        </a:rPr>
                        <a:t>2 </a:t>
                      </a:r>
                      <a:endParaRPr lang="en-US" sz="2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khảo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1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10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1198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effectLst/>
                          <a:latin typeface="+mj-lt"/>
                        </a:rPr>
                        <a:t>3 </a:t>
                      </a:r>
                      <a:endParaRPr lang="en-US" sz="2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khảo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1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1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330686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effectLst/>
                          <a:latin typeface="+mj-lt"/>
                        </a:rPr>
                        <a:t>4 </a:t>
                      </a:r>
                      <a:endParaRPr lang="en-US" sz="2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1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1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1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91913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F6917784-D707-AA9F-F12D-C741C64C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632" y="75526"/>
            <a:ext cx="7364186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buClrTx/>
              <a:tabLst>
                <a:tab pos="1040606" algn="l"/>
              </a:tabLst>
            </a:pPr>
            <a:r>
              <a:rPr lang="vi-VN" altLang="en-US" sz="2400" b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BẢNG KIỂM ĐÁNH GIÁ SẢN PHẨM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 BÀY NỘI DUNG THẢO LUẬN CÁC NHÓM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68E646A3-DF75-5DAE-D520-9EE4E0EE1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34" y="3261632"/>
            <a:ext cx="18573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67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1707226" y="-445769"/>
            <a:ext cx="6816438" cy="40399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28625" indent="-428625" algn="l">
              <a:buFont typeface="Arial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b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b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b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03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0102" y="418063"/>
            <a:ext cx="5756582" cy="1154259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2: HƯỚNG DẪN HS VIẾT BÁO CÁO NGHIÊN CỨU VÀ THUYẾT TRÌNH KẾT QUẢ NGHIÊN CỨU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1147" y="1391378"/>
            <a:ext cx="4417621" cy="3275548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46050" indent="0" algn="ctr">
              <a:buNone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indent="0">
              <a:buNone/>
            </a:pPr>
            <a:r>
              <a:rPr lang="en-US" sz="20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 dirty="0"/>
          </a:p>
        </p:txBody>
      </p:sp>
      <p:pic>
        <p:nvPicPr>
          <p:cNvPr id="7" name="Hình ảnh 10">
            <a:extLst>
              <a:ext uri="{FF2B5EF4-FFF2-40B4-BE49-F238E27FC236}">
                <a16:creationId xmlns:a16="http://schemas.microsoft.com/office/drawing/2014/main" id="{1E13F07C-C79C-EA9F-58B1-1E20C17A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7828" y="1832091"/>
            <a:ext cx="3138831" cy="317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0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3356" y="456985"/>
            <a:ext cx="5285678" cy="4237712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050" indent="0"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YÊU CẦU CẦN ĐẠT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1500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46050" indent="0">
              <a:buNone/>
            </a:pP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0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7" name="Hình ảnh 10">
            <a:extLst>
              <a:ext uri="{FF2B5EF4-FFF2-40B4-BE49-F238E27FC236}">
                <a16:creationId xmlns:a16="http://schemas.microsoft.com/office/drawing/2014/main" id="{1E13F07C-C79C-EA9F-58B1-1E20C17A1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7552" y="2028891"/>
            <a:ext cx="2719449" cy="262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9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0"/>
            <a:ext cx="5618625" cy="4488873"/>
          </a:xfrm>
        </p:spPr>
        <p:txBody>
          <a:bodyPr/>
          <a:lstStyle/>
          <a:p>
            <a:endParaRPr lang="en-US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8" name="Hình ảnh 3">
            <a:extLst>
              <a:ext uri="{FF2B5EF4-FFF2-40B4-BE49-F238E27FC236}">
                <a16:creationId xmlns:a16="http://schemas.microsoft.com/office/drawing/2014/main" id="{34C596B8-FC42-C283-12C5-E24D17D50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0281" y="1017818"/>
            <a:ext cx="2517593" cy="38891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62171" y="768763"/>
            <a:ext cx="5430163" cy="219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bày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4.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rút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88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br>
              <a:rPr lang="en-US" dirty="0"/>
            </a:br>
            <a:endParaRPr dirty="0"/>
          </a:p>
        </p:txBody>
      </p:sp>
      <p:sp>
        <p:nvSpPr>
          <p:cNvPr id="468" name="Google Shape;468;p24"/>
          <p:cNvSpPr txBox="1">
            <a:spLocks noGrp="1"/>
          </p:cNvSpPr>
          <p:nvPr>
            <p:ph type="body" idx="1"/>
          </p:nvPr>
        </p:nvSpPr>
        <p:spPr>
          <a:xfrm>
            <a:off x="1993838" y="-196971"/>
            <a:ext cx="6949440" cy="48916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nl-NL" sz="1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nl-NL" sz="1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70" name="Google Shape;470;p2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85750" y="1211580"/>
            <a:ext cx="20003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14">
            <a:extLst>
              <a:ext uri="{FF2B5EF4-FFF2-40B4-BE49-F238E27FC236}">
                <a16:creationId xmlns:a16="http://schemas.microsoft.com/office/drawing/2014/main" id="{5954CDDD-8933-7137-EB53-F7FEC45BC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334" y="1852255"/>
            <a:ext cx="3726452" cy="3337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" grpId="0" build="p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628900" y="-342899"/>
            <a:ext cx="4286250" cy="40399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28625" indent="-428625" algn="l">
              <a:buFont typeface="Arial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b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b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b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2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565265" y="739833"/>
            <a:ext cx="8454044" cy="39069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HƯỚNG DẪN ĐÁNH GIÁ BÀI VIẾT</a:t>
            </a:r>
            <a:b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869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E91DF1-8100-4797-5E0F-B2C9A613D3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90E5C7-1873-0FBC-6536-26F548154A98}"/>
              </a:ext>
            </a:extLst>
          </p:cNvPr>
          <p:cNvSpPr txBox="1"/>
          <p:nvPr/>
        </p:nvSpPr>
        <p:spPr>
          <a:xfrm>
            <a:off x="754380" y="264174"/>
            <a:ext cx="329391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RUBIC ĐÁNH GIÁ</a:t>
            </a:r>
          </a:p>
          <a:p>
            <a:r>
              <a:rPr lang="en-US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6A98D23-A102-B803-6842-1AECA676D447}"/>
              </a:ext>
            </a:extLst>
          </p:cNvPr>
          <p:cNvGraphicFramePr>
            <a:graphicFrameLocks noGrp="1"/>
          </p:cNvGraphicFramePr>
          <p:nvPr/>
        </p:nvGraphicFramePr>
        <p:xfrm>
          <a:off x="374073" y="715325"/>
          <a:ext cx="8173651" cy="4273192"/>
        </p:xfrm>
        <a:graphic>
          <a:graphicData uri="http://schemas.openxmlformats.org/drawingml/2006/table">
            <a:tbl>
              <a:tblPr firstRow="1" firstCol="1" bandRow="1">
                <a:tableStyleId>{3F2A1129-8B2D-44C1-BA43-61E2D149A95D}</a:tableStyleId>
              </a:tblPr>
              <a:tblGrid>
                <a:gridCol w="567571">
                  <a:extLst>
                    <a:ext uri="{9D8B030D-6E8A-4147-A177-3AD203B41FA5}">
                      <a16:colId xmlns:a16="http://schemas.microsoft.com/office/drawing/2014/main" val="2423387416"/>
                    </a:ext>
                  </a:extLst>
                </a:gridCol>
                <a:gridCol w="1444109">
                  <a:extLst>
                    <a:ext uri="{9D8B030D-6E8A-4147-A177-3AD203B41FA5}">
                      <a16:colId xmlns:a16="http://schemas.microsoft.com/office/drawing/2014/main" val="3475469240"/>
                    </a:ext>
                  </a:extLst>
                </a:gridCol>
                <a:gridCol w="2119745">
                  <a:extLst>
                    <a:ext uri="{9D8B030D-6E8A-4147-A177-3AD203B41FA5}">
                      <a16:colId xmlns:a16="http://schemas.microsoft.com/office/drawing/2014/main" val="1797120872"/>
                    </a:ext>
                  </a:extLst>
                </a:gridCol>
                <a:gridCol w="1989997">
                  <a:extLst>
                    <a:ext uri="{9D8B030D-6E8A-4147-A177-3AD203B41FA5}">
                      <a16:colId xmlns:a16="http://schemas.microsoft.com/office/drawing/2014/main" val="104886699"/>
                    </a:ext>
                  </a:extLst>
                </a:gridCol>
                <a:gridCol w="2052229">
                  <a:extLst>
                    <a:ext uri="{9D8B030D-6E8A-4147-A177-3AD203B41FA5}">
                      <a16:colId xmlns:a16="http://schemas.microsoft.com/office/drawing/2014/main" val="3118366875"/>
                    </a:ext>
                  </a:extLst>
                </a:gridCol>
              </a:tblGrid>
              <a:tr h="182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1" marR="326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1" marR="326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1" marR="326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1" marR="326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1" marR="32641" marT="0" marB="0"/>
                </a:tc>
                <a:extLst>
                  <a:ext uri="{0D108BD9-81ED-4DB2-BD59-A6C34878D82A}">
                    <a16:rowId xmlns:a16="http://schemas.microsoft.com/office/drawing/2014/main" val="2929229136"/>
                  </a:ext>
                </a:extLst>
              </a:tr>
              <a:tr h="10414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1" marR="326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1" marR="326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thạo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1" marR="326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thạo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1" marR="326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1" marR="32641" marT="0" marB="0"/>
                </a:tc>
                <a:extLst>
                  <a:ext uri="{0D108BD9-81ED-4DB2-BD59-A6C34878D82A}">
                    <a16:rowId xmlns:a16="http://schemas.microsoft.com/office/drawing/2014/main" val="791334452"/>
                  </a:ext>
                </a:extLst>
              </a:tr>
              <a:tr h="11727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1" marR="326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 thống luận điểm và cách trình bày vấn đề nghiên cứu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1" marR="326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logic;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1" marR="326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logic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1" marR="326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1" marR="32641" marT="0" marB="0"/>
                </a:tc>
                <a:extLst>
                  <a:ext uri="{0D108BD9-81ED-4DB2-BD59-A6C34878D82A}">
                    <a16:rowId xmlns:a16="http://schemas.microsoft.com/office/drawing/2014/main" val="181323620"/>
                  </a:ext>
                </a:extLst>
              </a:tr>
              <a:tr h="776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1" marR="326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điểm và thái độ của người viết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1" marR="326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rõ quan điểm và thái độ của người viết về những nội dung nổi bật của đối tượng nghiên cứu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1" marR="326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1" marR="326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1" marR="32641" marT="0" marB="0"/>
                </a:tc>
                <a:extLst>
                  <a:ext uri="{0D108BD9-81ED-4DB2-BD59-A6C34878D82A}">
                    <a16:rowId xmlns:a16="http://schemas.microsoft.com/office/drawing/2014/main" val="3912607548"/>
                  </a:ext>
                </a:extLst>
              </a:tr>
              <a:tr h="776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1" marR="326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1" marR="326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 dụng các lí lẽ, bằng chứng xác đáng, phù hợp; phương pháp lập luận logic, chặt chẽ, đạt hiệu quả cao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1" marR="326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sử dụng lí lẽ, bằng chứng và biết cách lập luận để củng cố cho các luận điểm nhưng chưa thật sự hiệu quả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1" marR="326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41" marR="32641" marT="0" marB="0"/>
                </a:tc>
                <a:extLst>
                  <a:ext uri="{0D108BD9-81ED-4DB2-BD59-A6C34878D82A}">
                    <a16:rowId xmlns:a16="http://schemas.microsoft.com/office/drawing/2014/main" val="3202077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55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E91DF1-8100-4797-5E0F-B2C9A613D3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90E5C7-1873-0FBC-6536-26F548154A98}"/>
              </a:ext>
            </a:extLst>
          </p:cNvPr>
          <p:cNvSpPr txBox="1"/>
          <p:nvPr/>
        </p:nvSpPr>
        <p:spPr>
          <a:xfrm>
            <a:off x="754380" y="264174"/>
            <a:ext cx="329391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RUBIC ĐÁNH GIÁ</a:t>
            </a:r>
          </a:p>
          <a:p>
            <a:r>
              <a:rPr lang="en-US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9A3509-ACF1-7231-B2F3-D3BD42C50586}"/>
              </a:ext>
            </a:extLst>
          </p:cNvPr>
          <p:cNvGraphicFramePr>
            <a:graphicFrameLocks noGrp="1"/>
          </p:cNvGraphicFramePr>
          <p:nvPr/>
        </p:nvGraphicFramePr>
        <p:xfrm>
          <a:off x="378895" y="706582"/>
          <a:ext cx="8287789" cy="4066005"/>
        </p:xfrm>
        <a:graphic>
          <a:graphicData uri="http://schemas.openxmlformats.org/drawingml/2006/table">
            <a:tbl>
              <a:tblPr firstRow="1" firstCol="1" bandRow="1">
                <a:tableStyleId>{3F2A1129-8B2D-44C1-BA43-61E2D149A95D}</a:tableStyleId>
              </a:tblPr>
              <a:tblGrid>
                <a:gridCol w="609448">
                  <a:extLst>
                    <a:ext uri="{9D8B030D-6E8A-4147-A177-3AD203B41FA5}">
                      <a16:colId xmlns:a16="http://schemas.microsoft.com/office/drawing/2014/main" val="666892588"/>
                    </a:ext>
                  </a:extLst>
                </a:gridCol>
                <a:gridCol w="1834366">
                  <a:extLst>
                    <a:ext uri="{9D8B030D-6E8A-4147-A177-3AD203B41FA5}">
                      <a16:colId xmlns:a16="http://schemas.microsoft.com/office/drawing/2014/main" val="3607058741"/>
                    </a:ext>
                  </a:extLst>
                </a:gridCol>
                <a:gridCol w="1944548">
                  <a:extLst>
                    <a:ext uri="{9D8B030D-6E8A-4147-A177-3AD203B41FA5}">
                      <a16:colId xmlns:a16="http://schemas.microsoft.com/office/drawing/2014/main" val="2166353026"/>
                    </a:ext>
                  </a:extLst>
                </a:gridCol>
                <a:gridCol w="1835227">
                  <a:extLst>
                    <a:ext uri="{9D8B030D-6E8A-4147-A177-3AD203B41FA5}">
                      <a16:colId xmlns:a16="http://schemas.microsoft.com/office/drawing/2014/main" val="2672299473"/>
                    </a:ext>
                  </a:extLst>
                </a:gridCol>
                <a:gridCol w="2064200">
                  <a:extLst>
                    <a:ext uri="{9D8B030D-6E8A-4147-A177-3AD203B41FA5}">
                      <a16:colId xmlns:a16="http://schemas.microsoft.com/office/drawing/2014/main" val="350680407"/>
                    </a:ext>
                  </a:extLst>
                </a:gridCol>
              </a:tblGrid>
              <a:tr h="337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5" marR="45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5" marR="45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3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5" marR="45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2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5" marR="45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5" marR="45355" marT="0" marB="0"/>
                </a:tc>
                <a:extLst>
                  <a:ext uri="{0D108BD9-81ED-4DB2-BD59-A6C34878D82A}">
                    <a16:rowId xmlns:a16="http://schemas.microsoft.com/office/drawing/2014/main" val="732718086"/>
                  </a:ext>
                </a:extLst>
              </a:tr>
              <a:tr h="934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5" marR="453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5" marR="453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khảo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5" marR="453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5" marR="453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5" marR="45355" marT="0" marB="0"/>
                </a:tc>
                <a:extLst>
                  <a:ext uri="{0D108BD9-81ED-4DB2-BD59-A6C34878D82A}">
                    <a16:rowId xmlns:a16="http://schemas.microsoft.com/office/drawing/2014/main" val="3831152059"/>
                  </a:ext>
                </a:extLst>
              </a:tr>
              <a:tr h="897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5" marR="453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5" marR="453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5" marR="453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 dụng phù hợp các phương thức liên kết câu, đoạn văn giúp người đọc dễ hiểu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5" marR="453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.Có sử dụng một số phương thức liên kết câu, đoạn văn nhưng chưa mạch lạc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5" marR="45355" marT="0" marB="0"/>
                </a:tc>
                <a:extLst>
                  <a:ext uri="{0D108BD9-81ED-4DB2-BD59-A6C34878D82A}">
                    <a16:rowId xmlns:a16="http://schemas.microsoft.com/office/drawing/2014/main" val="21627402"/>
                  </a:ext>
                </a:extLst>
              </a:tr>
              <a:tr h="860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5" marR="453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dùng từ, đặt câu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5" marR="453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mắc lỗi dùng từ, đặt câu hoặc chỉ mắc 1,2 lỗi không đáng kể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5" marR="453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Mắc  một vài lỗi dùng từ, đặt câu (3-5 lỗi)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5" marR="453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Mắc khá nhiều lỗi dùng từ, đặt câu (6 lỗi trở lên)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5" marR="45355" marT="0" marB="0"/>
                </a:tc>
                <a:extLst>
                  <a:ext uri="{0D108BD9-81ED-4DB2-BD59-A6C34878D82A}">
                    <a16:rowId xmlns:a16="http://schemas.microsoft.com/office/drawing/2014/main" val="3502764205"/>
                  </a:ext>
                </a:extLst>
              </a:tr>
              <a:tr h="10354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5" marR="453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bài viết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5" marR="453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rõ ràng, đúng quy cách, không mắc lỗi chính tả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5" marR="453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 mặc 2-3 lỗi chính tả; trình bày bài viết đúng quy cách nhưng chưa sạch đẹp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5" marR="453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55" marR="45355" marT="0" marB="0"/>
                </a:tc>
                <a:extLst>
                  <a:ext uri="{0D108BD9-81ED-4DB2-BD59-A6C34878D82A}">
                    <a16:rowId xmlns:a16="http://schemas.microsoft.com/office/drawing/2014/main" val="3633987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31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1147156" y="640081"/>
            <a:ext cx="6816438" cy="40399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28625" indent="-428625" algn="l">
              <a:buFont typeface="Arial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Rubric</a:t>
            </a:r>
            <a:b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b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b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b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b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39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"/>
          <p:cNvSpPr txBox="1">
            <a:spLocks noGrp="1"/>
          </p:cNvSpPr>
          <p:nvPr>
            <p:ph type="body" idx="1"/>
          </p:nvPr>
        </p:nvSpPr>
        <p:spPr>
          <a:xfrm>
            <a:off x="1242275" y="1113905"/>
            <a:ext cx="6659700" cy="31588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000" b="1" i="0" dirty="0">
                <a:effectLst/>
                <a:latin typeface="Times New Roman" panose="02020603050405020304" pitchFamily="18" charset="0"/>
                <a:ea typeface="Liberation Mono"/>
                <a:cs typeface="Times New Roman" panose="02020603050405020304" pitchFamily="18" charset="0"/>
              </a:rPr>
              <a:t>HOẠT ĐỘNG 3: LUYỆN TẬP</a:t>
            </a:r>
            <a:endParaRPr lang="en-US" sz="2000" b="1" i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b="1" i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i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b="1" i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b="1" i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i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i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b="1" i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b="1" i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b="1" i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i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b="1" i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củng</a:t>
            </a:r>
            <a:r>
              <a:rPr lang="en-US" sz="2000" b="1" i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000" b="1" i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b="1" i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b="1" i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8100" indent="0" algn="l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000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trữ</a:t>
            </a:r>
            <a:r>
              <a:rPr lang="en-US" sz="20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0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0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anh </a:t>
            </a:r>
            <a:r>
              <a:rPr lang="en-US" sz="2000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0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000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20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Đằng</a:t>
            </a:r>
            <a:r>
              <a:rPr lang="en-US" sz="20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giang</a:t>
            </a:r>
            <a:r>
              <a:rPr lang="en-US" sz="20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20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Trương</a:t>
            </a:r>
            <a:r>
              <a:rPr lang="en-US" sz="20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sz="20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20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0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0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0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8100" indent="0" algn="l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000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0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0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0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b="1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  <a:endParaRPr lang="en-US" sz="2000" b="1" i="0" dirty="0">
              <a:effectLst/>
              <a:latin typeface="Times New Roman" panose="02020603050405020304" pitchFamily="18" charset="0"/>
              <a:ea typeface="Liberation Mono"/>
              <a:cs typeface="Times New Roman" panose="02020603050405020304" pitchFamily="18" charset="0"/>
            </a:endParaRPr>
          </a:p>
        </p:txBody>
      </p:sp>
      <p:sp>
        <p:nvSpPr>
          <p:cNvPr id="418" name="Google Shape;418;p1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1426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515389" y="1033400"/>
            <a:ext cx="7678786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4:  VẬN DỤNG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0849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144074" y="559475"/>
            <a:ext cx="2423069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sz="2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5" name="Google Shape;395;p16"/>
          <p:cNvSpPr txBox="1">
            <a:spLocks noGrp="1"/>
          </p:cNvSpPr>
          <p:nvPr>
            <p:ph type="body" idx="2"/>
          </p:nvPr>
        </p:nvSpPr>
        <p:spPr>
          <a:xfrm>
            <a:off x="479900" y="3905925"/>
            <a:ext cx="49437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02BDC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2BDC7"/>
              </a:solidFill>
            </a:endParaRPr>
          </a:p>
        </p:txBody>
      </p:sp>
      <p:sp>
        <p:nvSpPr>
          <p:cNvPr id="396" name="Google Shape;396;p16"/>
          <p:cNvSpPr txBox="1">
            <a:spLocks noGrp="1"/>
          </p:cNvSpPr>
          <p:nvPr>
            <p:ph type="body" idx="1"/>
          </p:nvPr>
        </p:nvSpPr>
        <p:spPr>
          <a:xfrm>
            <a:off x="2830925" y="1417850"/>
            <a:ext cx="2516400" cy="23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>
              <a:solidFill>
                <a:srgbClr val="4A5C65"/>
              </a:solidFill>
            </a:endParaRPr>
          </a:p>
        </p:txBody>
      </p:sp>
      <p:sp>
        <p:nvSpPr>
          <p:cNvPr id="397" name="Google Shape;397;p16"/>
          <p:cNvSpPr txBox="1">
            <a:spLocks noGrp="1"/>
          </p:cNvSpPr>
          <p:nvPr>
            <p:ph type="body" idx="2"/>
          </p:nvPr>
        </p:nvSpPr>
        <p:spPr>
          <a:xfrm>
            <a:off x="5423600" y="1417850"/>
            <a:ext cx="3051300" cy="23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sz="1200" dirty="0">
              <a:solidFill>
                <a:srgbClr val="4A5C65"/>
              </a:solidFill>
            </a:endParaRPr>
          </a:p>
        </p:txBody>
      </p:sp>
      <p:sp>
        <p:nvSpPr>
          <p:cNvPr id="398" name="Google Shape;398;p1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925" y="996583"/>
            <a:ext cx="2252619" cy="272442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25" y="653367"/>
            <a:ext cx="3203850" cy="3223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53"/>
          <p:cNvSpPr txBox="1"/>
          <p:nvPr/>
        </p:nvSpPr>
        <p:spPr>
          <a:xfrm>
            <a:off x="1106100" y="1571105"/>
            <a:ext cx="6931800" cy="905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1" algn="ctr"/>
            <a:r>
              <a:rPr lang="en" sz="66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 sz="66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2" name="Google Shape;1852;p5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961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ctrTitle" idx="4294967295"/>
          </p:nvPr>
        </p:nvSpPr>
        <p:spPr>
          <a:xfrm>
            <a:off x="0" y="1588560"/>
            <a:ext cx="7822276" cy="16268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br>
              <a:rPr lang="en-US" sz="3600" b="1" dirty="0"/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b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6000" dirty="0">
              <a:solidFill>
                <a:srgbClr val="FFB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5" name="Google Shape;405;p17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0834" y="2787484"/>
            <a:ext cx="2071500" cy="207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6" name="Google Shape;406;p1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1496291" y="673332"/>
            <a:ext cx="6467301" cy="24190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1</a:t>
            </a:r>
            <a:r>
              <a:rPr lang="de-DE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de-DE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CÁCH TRIỂN KHAI BÁO CÁO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968801"/>
              </p:ext>
            </p:extLst>
          </p:nvPr>
        </p:nvGraphicFramePr>
        <p:xfrm>
          <a:off x="434340" y="418063"/>
          <a:ext cx="8232344" cy="4176797"/>
        </p:xfrm>
        <a:graphic>
          <a:graphicData uri="http://schemas.openxmlformats.org/drawingml/2006/table">
            <a:tbl>
              <a:tblPr>
                <a:tableStyleId>{3F2A1129-8B2D-44C1-BA43-61E2D149A95D}</a:tableStyleId>
              </a:tblPr>
              <a:tblGrid>
                <a:gridCol w="8232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767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tài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1, 3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2,4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dung: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cương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tin ở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cương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mình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GV nhận xét, đánh giá và kết luận 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148294"/>
              </p:ext>
            </p:extLst>
          </p:nvPr>
        </p:nvGraphicFramePr>
        <p:xfrm>
          <a:off x="297461" y="928139"/>
          <a:ext cx="8083647" cy="1136709"/>
        </p:xfrm>
        <a:graphic>
          <a:graphicData uri="http://schemas.openxmlformats.org/drawingml/2006/table">
            <a:tbl>
              <a:tblPr>
                <a:tableStyleId>{3F2A1129-8B2D-44C1-BA43-61E2D149A95D}</a:tableStyleId>
              </a:tblPr>
              <a:tblGrid>
                <a:gridCol w="8083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67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",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084297"/>
              </p:ext>
            </p:extLst>
          </p:nvPr>
        </p:nvGraphicFramePr>
        <p:xfrm>
          <a:off x="220768" y="2377440"/>
          <a:ext cx="8160340" cy="2144997"/>
        </p:xfrm>
        <a:graphic>
          <a:graphicData uri="http://schemas.openxmlformats.org/drawingml/2006/table">
            <a:tbl>
              <a:tblPr>
                <a:tableStyleId>{3F2A1129-8B2D-44C1-BA43-61E2D149A95D}</a:tableStyleId>
              </a:tblPr>
              <a:tblGrid>
                <a:gridCol w="816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49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6850F-6DAC-95B7-B2BF-F70677F0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24" y="357447"/>
            <a:ext cx="7786851" cy="393601"/>
          </a:xfrm>
        </p:spPr>
        <p:txBody>
          <a:bodyPr/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BFC23-28AF-AB06-2595-8BB56D883C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B37843-3272-E589-AB01-996C7F03FD7D}"/>
              </a:ext>
            </a:extLst>
          </p:cNvPr>
          <p:cNvSpPr/>
          <p:nvPr/>
        </p:nvSpPr>
        <p:spPr>
          <a:xfrm>
            <a:off x="477316" y="1072342"/>
            <a:ext cx="7876975" cy="4987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Trai</a:t>
            </a:r>
            <a:r>
              <a:rPr lang="en-US" sz="1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i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9CE865-F8D8-43E2-5635-C7C0A1E22FAE}"/>
              </a:ext>
            </a:extLst>
          </p:cNvPr>
          <p:cNvSpPr/>
          <p:nvPr/>
        </p:nvSpPr>
        <p:spPr>
          <a:xfrm>
            <a:off x="477316" y="1715539"/>
            <a:ext cx="2831149" cy="16677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i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77455-B7F6-1C8D-C477-3604CFD4E802}"/>
              </a:ext>
            </a:extLst>
          </p:cNvPr>
          <p:cNvSpPr/>
          <p:nvPr/>
        </p:nvSpPr>
        <p:spPr>
          <a:xfrm>
            <a:off x="3516284" y="1715540"/>
            <a:ext cx="5087389" cy="16677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639A8B-D5C5-7FD2-2C21-26B1BF8B7C7E}"/>
              </a:ext>
            </a:extLst>
          </p:cNvPr>
          <p:cNvSpPr/>
          <p:nvPr/>
        </p:nvSpPr>
        <p:spPr>
          <a:xfrm>
            <a:off x="2320996" y="3572396"/>
            <a:ext cx="3687360" cy="11104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b="1" i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26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750919"/>
              </p:ext>
            </p:extLst>
          </p:nvPr>
        </p:nvGraphicFramePr>
        <p:xfrm>
          <a:off x="580044" y="1234123"/>
          <a:ext cx="8086640" cy="3076700"/>
        </p:xfrm>
        <a:graphic>
          <a:graphicData uri="http://schemas.openxmlformats.org/drawingml/2006/table">
            <a:tbl>
              <a:tblPr>
                <a:tableStyleId>{3F2A1129-8B2D-44C1-BA43-61E2D149A95D}</a:tableStyleId>
              </a:tblPr>
              <a:tblGrid>
                <a:gridCol w="8086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67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song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699141"/>
      </p:ext>
    </p:extLst>
  </p:cSld>
  <p:clrMapOvr>
    <a:masterClrMapping/>
  </p:clrMapOvr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2551</Words>
  <Application>Microsoft Office PowerPoint</Application>
  <PresentationFormat>Trình chiếu Trên màn hình (16:9)</PresentationFormat>
  <Paragraphs>225</Paragraphs>
  <Slides>30</Slides>
  <Notes>15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37" baseType="lpstr">
      <vt:lpstr>Times New Roman</vt:lpstr>
      <vt:lpstr>Roboto Slab Light</vt:lpstr>
      <vt:lpstr>Calibri</vt:lpstr>
      <vt:lpstr>Arial</vt:lpstr>
      <vt:lpstr>Lato Light</vt:lpstr>
      <vt:lpstr>Montserrat</vt:lpstr>
      <vt:lpstr>Kent template</vt:lpstr>
      <vt:lpstr>PHẦN 2 VIẾT BÁO CÁO NGHIÊN CỨU VỀ MỘT VẤN ĐỀ VĂN HỌC TRUNG ĐẠI VIỆT NAM </vt:lpstr>
      <vt:lpstr>HOẠT ĐỘNG 1: KHỞI ĐỘNG </vt:lpstr>
      <vt:lpstr>So sánh sự khác nhau của 2 loại văn bản trên ?</vt:lpstr>
      <vt:lpstr> HOẠT ĐỘNG 2:  HÌNH THÀNH KIẾN THỨC MỚI </vt:lpstr>
      <vt:lpstr>NỘI DUNG 1.  TÌM HIỂU CÁCH TRIỂN KHAI BÁO CÁO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Hoạt động 2: Tìm hiểu các văn bản tham khảo  </vt:lpstr>
      <vt:lpstr>Câu hỏi gợi ý thảo luận</vt:lpstr>
      <vt:lpstr>Bản trình bày PowerPoint</vt:lpstr>
      <vt:lpstr>Bản trình bày PowerPoint</vt:lpstr>
      <vt:lpstr>Bản trình bày PowerPoint</vt:lpstr>
      <vt:lpstr>Bản trình bày PowerPoint</vt:lpstr>
      <vt:lpstr>- Đánh giá bài viết theo bảng kiểm + Tự đánh giá + Đánh giá chéo + GV kết luận, nhận định  </vt:lpstr>
      <vt:lpstr>NỘI DUNG 2: HƯỚNG DẪN HS VIẾT BÁO CÁO NGHIÊN CỨU VÀ THUYẾT TRÌNH KẾT QUẢ NGHIÊN CỨU</vt:lpstr>
      <vt:lpstr>Bản trình bày PowerPoint</vt:lpstr>
      <vt:lpstr>Bản trình bày PowerPoint</vt:lpstr>
      <vt:lpstr> </vt:lpstr>
      <vt:lpstr>-Hình thức đánh giá + Tự đánh giá + Đánh giá chéo </vt:lpstr>
      <vt:lpstr>NỘI DUNG 3: HƯỚNG DẪN ĐÁNH GIÁ BÀI VIẾT </vt:lpstr>
      <vt:lpstr>Bản trình bày PowerPoint</vt:lpstr>
      <vt:lpstr>Bản trình bày PowerPoint</vt:lpstr>
      <vt:lpstr>- Đánh giá bài viết theo Rubric + Tự đánh giá + Đánh giá chéo - Chỉnh sửa bài viết - Nộp bài sau chỉnh sửa: 1 tuần  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1: KHỞI ĐỘNG</dc:title>
  <dc:creator>admin</dc:creator>
  <cp:lastModifiedBy>Le Van Linh</cp:lastModifiedBy>
  <cp:revision>28</cp:revision>
  <dcterms:modified xsi:type="dcterms:W3CDTF">2023-08-12T07:55:48Z</dcterms:modified>
</cp:coreProperties>
</file>