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8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8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7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6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3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4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0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4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04C-7C9F-4425-9881-6958E80E23E5}" type="datetimeFigureOut">
              <a:rPr lang="en-US" smtClean="0"/>
              <a:t>08/08/2023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3C06A-88F0-47B5-8658-FDA3418D9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1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97406"/>
            <a:ext cx="11698941" cy="338554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9: </a:t>
            </a:r>
            <a:r>
              <a:rPr lang="vi-V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 VÀ HÀNH ĐỘNG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 :</a:t>
            </a:r>
            <a:r>
              <a:rPr lang="en-US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VIẾT</a:t>
            </a:r>
            <a:endParaRPr lang="en-US" sz="4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4000" b="1" dirty="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VĂN BẢN NGHỊ LUẬN VỀ MỘT TÁC PHẨM NGHỆ THUẬT</a:t>
            </a:r>
            <a:r>
              <a:rPr lang="en-US" sz="4000" b="1" dirty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endParaRPr lang="en-US" sz="4000" dirty="0">
              <a:solidFill>
                <a:schemeClr val="accent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2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240" y="260183"/>
            <a:ext cx="11373394" cy="4546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hứng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thưởng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lãm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ràng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601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7525" y="119955"/>
            <a:ext cx="7751737" cy="706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 vi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ế</a:t>
            </a:r>
            <a:r>
              <a:rPr lang="vi-VN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50794" y="1148095"/>
            <a:ext cx="252184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751" y="695618"/>
            <a:ext cx="399821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3062" y="1621722"/>
            <a:ext cx="4583884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ý,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8797" y="2139681"/>
            <a:ext cx="199605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062" y="2526675"/>
            <a:ext cx="114821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đón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…)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321236" y="3531207"/>
            <a:ext cx="2307619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7031" y="3944064"/>
            <a:ext cx="11394141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….)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bật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thưởng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vẹn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hứng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502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9610" y="268506"/>
            <a:ext cx="116092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hạn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chế</a:t>
            </a:r>
            <a:r>
              <a:rPr lang="en-US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79610" y="1345724"/>
            <a:ext cx="7664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* Bước 3. Viết bài, chỉnh sửa và hoàn thiện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853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294" y="0"/>
            <a:ext cx="12012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IV</a:t>
            </a:r>
            <a:r>
              <a:rPr lang="vi-V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VẬN DỤNG 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vi-VN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Trả bài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vi-VN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3697941" y="1104104"/>
            <a:ext cx="497541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 HỌC TẬP SỐ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973700"/>
              </p:ext>
            </p:extLst>
          </p:nvPr>
        </p:nvGraphicFramePr>
        <p:xfrm>
          <a:off x="179294" y="1852518"/>
          <a:ext cx="11869271" cy="432058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914850">
                  <a:extLst>
                    <a:ext uri="{9D8B030D-6E8A-4147-A177-3AD203B41FA5}">
                      <a16:colId xmlns:a16="http://schemas.microsoft.com/office/drawing/2014/main" val="1419534620"/>
                    </a:ext>
                  </a:extLst>
                </a:gridCol>
                <a:gridCol w="3914850">
                  <a:extLst>
                    <a:ext uri="{9D8B030D-6E8A-4147-A177-3AD203B41FA5}">
                      <a16:colId xmlns:a16="http://schemas.microsoft.com/office/drawing/2014/main" val="3415099832"/>
                    </a:ext>
                  </a:extLst>
                </a:gridCol>
                <a:gridCol w="4039571">
                  <a:extLst>
                    <a:ext uri="{9D8B030D-6E8A-4147-A177-3AD203B41FA5}">
                      <a16:colId xmlns:a16="http://schemas.microsoft.com/office/drawing/2014/main" val="1592250715"/>
                    </a:ext>
                  </a:extLst>
                </a:gridCol>
              </a:tblGrid>
              <a:tr h="819854">
                <a:tc gridSpan="3"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</a:t>
                      </a:r>
                      <a:r>
                        <a:rPr lang="vi-VN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CHỈNH </a:t>
                      </a:r>
                      <a:r>
                        <a:rPr lang="vi-VN" sz="3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SỬA, HOÀN THIỆN BÀI VIẾT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178893"/>
                  </a:ext>
                </a:extLst>
              </a:tr>
              <a:tr h="771627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Bố cục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Chỗ chưa đạt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Sửa thành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53219"/>
                  </a:ext>
                </a:extLst>
              </a:tr>
              <a:tr h="980083">
                <a:tc>
                  <a:txBody>
                    <a:bodyPr/>
                    <a:lstStyle/>
                    <a:p>
                      <a:pPr marL="67945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Mở bài</a:t>
                      </a:r>
                      <a:endParaRPr lang="en-US" sz="3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420691"/>
                  </a:ext>
                </a:extLst>
              </a:tr>
              <a:tr h="977390">
                <a:tc>
                  <a:txBody>
                    <a:bodyPr/>
                    <a:lstStyle/>
                    <a:p>
                      <a:pPr marL="67945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Thân bài</a:t>
                      </a:r>
                      <a:endParaRPr lang="en-US" sz="3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03054"/>
                  </a:ext>
                </a:extLst>
              </a:tr>
              <a:tr h="771627">
                <a:tc>
                  <a:txBody>
                    <a:bodyPr/>
                    <a:lstStyle/>
                    <a:p>
                      <a:pPr marL="67945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Kết bài</a:t>
                      </a:r>
                      <a:endParaRPr lang="en-US" sz="3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953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37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738174" y="2105561"/>
            <a:ext cx="83756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</a:p>
        </p:txBody>
      </p:sp>
    </p:spTree>
    <p:extLst>
      <p:ext uri="{BB962C8B-B14F-4D97-AF65-F5344CB8AC3E}">
        <p14:creationId xmlns:p14="http://schemas.microsoft.com/office/powerpoint/2010/main" val="3588685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774" y="543643"/>
            <a:ext cx="11612879" cy="123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Em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tiện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3300" y="1689854"/>
            <a:ext cx="113066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3300" y="2336185"/>
            <a:ext cx="1106585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thưởng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394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147918"/>
            <a:ext cx="11800755" cy="33529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hương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tiện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+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hùng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diệt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….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404182" y="3316813"/>
            <a:ext cx="12061372" cy="888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       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hay,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7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1257" y="4021054"/>
            <a:ext cx="115452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thưởng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8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6846" y="94267"/>
            <a:ext cx="72882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II.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THÀNH KIẾN THỨC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536" y="802153"/>
            <a:ext cx="12157166" cy="1351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vi-VN" sz="3600" b="1" dirty="0" smtClean="0">
                <a:latin typeface="+mj-lt"/>
              </a:rPr>
              <a:t>Tìm </a:t>
            </a:r>
            <a:r>
              <a:rPr lang="vi-VN" sz="3600" b="1" dirty="0">
                <a:latin typeface="+mj-lt"/>
              </a:rPr>
              <a:t>hiểu các yều cầu của kiểu bài văn nghị luận về một </a:t>
            </a:r>
            <a:endParaRPr lang="en-US" sz="3600" b="1" dirty="0" smtClean="0">
              <a:latin typeface="+mj-lt"/>
            </a:endParaRPr>
          </a:p>
          <a:p>
            <a:pPr>
              <a:spcAft>
                <a:spcPts val="800"/>
              </a:spcAft>
            </a:pPr>
            <a:r>
              <a:rPr lang="vi-VN" sz="3600" b="1" dirty="0" smtClean="0">
                <a:latin typeface="+mj-lt"/>
              </a:rPr>
              <a:t>tác </a:t>
            </a:r>
            <a:r>
              <a:rPr lang="vi-VN" sz="3600" b="1" dirty="0">
                <a:latin typeface="+mj-lt"/>
              </a:rPr>
              <a:t>phẩm nghệ </a:t>
            </a:r>
            <a:r>
              <a:rPr lang="vi-VN" sz="3600" b="1" dirty="0" smtClean="0">
                <a:latin typeface="+mj-lt"/>
              </a:rPr>
              <a:t>thuật</a:t>
            </a:r>
            <a:endParaRPr lang="en-US" sz="3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76" y="2100359"/>
            <a:ext cx="1198133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…)</a:t>
            </a:r>
          </a:p>
          <a:p>
            <a:pPr algn="just"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phuong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</a:t>
            </a:r>
          </a:p>
          <a:p>
            <a:pPr algn="just"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rung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814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9352" y="135373"/>
            <a:ext cx="1176796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vi-VN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Đọc 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và phân tích bài viết tham </a:t>
            </a:r>
            <a:r>
              <a:rPr lang="vi-VN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khảo</a:t>
            </a:r>
            <a:r>
              <a:rPr lang="en-US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Pu-skin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V.E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Páp-cốp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15200" y="1335702"/>
            <a:ext cx="73868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1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: NHÓM 1+3</a:t>
            </a:r>
            <a:endParaRPr lang="en-US" sz="3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01964"/>
              </p:ext>
            </p:extLst>
          </p:nvPr>
        </p:nvGraphicFramePr>
        <p:xfrm>
          <a:off x="634273" y="2191871"/>
          <a:ext cx="11148424" cy="42529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574212">
                  <a:extLst>
                    <a:ext uri="{9D8B030D-6E8A-4147-A177-3AD203B41FA5}">
                      <a16:colId xmlns:a16="http://schemas.microsoft.com/office/drawing/2014/main" val="3809403561"/>
                    </a:ext>
                  </a:extLst>
                </a:gridCol>
                <a:gridCol w="5574212">
                  <a:extLst>
                    <a:ext uri="{9D8B030D-6E8A-4147-A177-3AD203B41FA5}">
                      <a16:colId xmlns:a16="http://schemas.microsoft.com/office/drawing/2014/main" val="3403817958"/>
                    </a:ext>
                  </a:extLst>
                </a:gridCol>
              </a:tblGrid>
              <a:tr h="869650">
                <a:tc gridSpan="2">
                  <a:txBody>
                    <a:bodyPr/>
                    <a:lstStyle/>
                    <a:p>
                      <a:pPr algn="l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BÀI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THAM KHẢO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703627"/>
                  </a:ext>
                </a:extLst>
              </a:tr>
              <a:tr h="326090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chứ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endParaRPr lang="en-US" sz="3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21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42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75120" y="195714"/>
            <a:ext cx="73868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NHÓM </a:t>
            </a:r>
            <a:r>
              <a:rPr lang="en-US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2+5</a:t>
            </a:r>
            <a:endParaRPr lang="en-US" sz="3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645568"/>
              </p:ext>
            </p:extLst>
          </p:nvPr>
        </p:nvGraphicFramePr>
        <p:xfrm>
          <a:off x="503645" y="842045"/>
          <a:ext cx="11148424" cy="534974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574212">
                  <a:extLst>
                    <a:ext uri="{9D8B030D-6E8A-4147-A177-3AD203B41FA5}">
                      <a16:colId xmlns:a16="http://schemas.microsoft.com/office/drawing/2014/main" val="3809403561"/>
                    </a:ext>
                  </a:extLst>
                </a:gridCol>
                <a:gridCol w="5574212">
                  <a:extLst>
                    <a:ext uri="{9D8B030D-6E8A-4147-A177-3AD203B41FA5}">
                      <a16:colId xmlns:a16="http://schemas.microsoft.com/office/drawing/2014/main" val="3403817958"/>
                    </a:ext>
                  </a:extLst>
                </a:gridCol>
              </a:tblGrid>
              <a:tr h="1326389">
                <a:tc gridSpan="2"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 KHẢO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703627"/>
                  </a:ext>
                </a:extLst>
              </a:tr>
              <a:tr h="40233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6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Nêu </a:t>
                      </a:r>
                      <a:r>
                        <a:rPr lang="vi-VN" sz="36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tính đặc thù của những bằng chứng được sử dụng trong văn bản</a:t>
                      </a:r>
                      <a:endParaRPr lang="en-US" sz="3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21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3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3578" y="579511"/>
            <a:ext cx="73868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3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: NHÓM 4+6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359126"/>
              </p:ext>
            </p:extLst>
          </p:nvPr>
        </p:nvGraphicFramePr>
        <p:xfrm>
          <a:off x="378824" y="1750423"/>
          <a:ext cx="11403874" cy="43499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01937">
                  <a:extLst>
                    <a:ext uri="{9D8B030D-6E8A-4147-A177-3AD203B41FA5}">
                      <a16:colId xmlns:a16="http://schemas.microsoft.com/office/drawing/2014/main" val="3809403561"/>
                    </a:ext>
                  </a:extLst>
                </a:gridCol>
                <a:gridCol w="5701937">
                  <a:extLst>
                    <a:ext uri="{9D8B030D-6E8A-4147-A177-3AD203B41FA5}">
                      <a16:colId xmlns:a16="http://schemas.microsoft.com/office/drawing/2014/main" val="3403817958"/>
                    </a:ext>
                  </a:extLst>
                </a:gridCol>
              </a:tblGrid>
              <a:tr h="140039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 KHẢO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703627"/>
                  </a:ext>
                </a:extLst>
              </a:tr>
              <a:tr h="294954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đảm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kiện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i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36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21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151" y="156120"/>
            <a:ext cx="10515600" cy="6929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583" y="888275"/>
            <a:ext cx="11464834" cy="325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582" y="4145909"/>
            <a:ext cx="11464835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thù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gắn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liền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,…)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368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944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                                                                  Gợi ý:    - Những chương trình giới thiệu nghệ thuật trên các phương tiện thông tin đại chúng:   + Biểu diễn nghệ thuật truyền thống   + Bản hùng ca bất diệt.   + Văn học nghệ thuật ….  </vt:lpstr>
      <vt:lpstr>PowerPoint Presentation</vt:lpstr>
      <vt:lpstr>PowerPoint Presentation</vt:lpstr>
      <vt:lpstr>PowerPoint Presentation</vt:lpstr>
      <vt:lpstr>PowerPoint Presentation</vt:lpstr>
      <vt:lpstr>                      Gợi ý trả lời: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LSG</dc:creator>
  <cp:lastModifiedBy>LSG</cp:lastModifiedBy>
  <cp:revision>17</cp:revision>
  <dcterms:created xsi:type="dcterms:W3CDTF">2023-08-04T10:10:44Z</dcterms:created>
  <dcterms:modified xsi:type="dcterms:W3CDTF">2023-08-08T17:12:16Z</dcterms:modified>
</cp:coreProperties>
</file>