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57" r:id="rId3"/>
    <p:sldId id="275" r:id="rId4"/>
    <p:sldId id="276" r:id="rId5"/>
    <p:sldId id="258" r:id="rId6"/>
    <p:sldId id="259" r:id="rId7"/>
    <p:sldId id="260" r:id="rId8"/>
    <p:sldId id="277" r:id="rId9"/>
    <p:sldId id="279" r:id="rId10"/>
    <p:sldId id="262" r:id="rId11"/>
    <p:sldId id="273" r:id="rId12"/>
    <p:sldId id="281" r:id="rId13"/>
    <p:sldId id="280" r:id="rId14"/>
    <p:sldId id="282" r:id="rId15"/>
    <p:sldId id="283" r:id="rId16"/>
    <p:sldId id="265" r:id="rId17"/>
    <p:sldId id="266" r:id="rId18"/>
    <p:sldId id="284" r:id="rId19"/>
    <p:sldId id="263" r:id="rId20"/>
    <p:sldId id="270" r:id="rId21"/>
    <p:sldId id="285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 autoAdjust="0"/>
    <p:restoredTop sz="94660"/>
  </p:normalViewPr>
  <p:slideViewPr>
    <p:cSldViewPr snapToGrid="0">
      <p:cViewPr>
        <p:scale>
          <a:sx n="80" d="100"/>
          <a:sy n="80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2" descr="Top 10 Bài văn nghị luận xã hội về câu nói &amp;quot;Chiến thắng bản thân là chiến  thắng hiển hách nhất&amp;quot; (lớp 12) hay nhất - Toplist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9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237173"/>
            <a:ext cx="1097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197"/>
          <a:ext cx="109728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77778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 6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2: 4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3: 6 </a:t>
                      </a:r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4: 3 </a:t>
                      </a:r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113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vọng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ngất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ngưởng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Cởi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mũ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ngất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ngưởng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ngất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ngưởng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“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ngất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ngưởng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3"/>
      <p:bldP spid="2" grpId="4"/>
      <p:bldP spid="2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5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04" y="96254"/>
            <a:ext cx="9727474" cy="752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3.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Câu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3: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Những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nét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nghĩa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của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từ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“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ngất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ngưởng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”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1256" y="1227909"/>
            <a:ext cx="1009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53144" y="1214846"/>
          <a:ext cx="10868295" cy="30697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3659"/>
                <a:gridCol w="2173659"/>
                <a:gridCol w="2173659"/>
                <a:gridCol w="2173659"/>
                <a:gridCol w="2173659"/>
              </a:tblGrid>
              <a:tr h="13193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Theo </a:t>
                      </a:r>
                      <a:r>
                        <a:rPr lang="en-US" sz="2400" dirty="0" err="1" smtClean="0"/>
                        <a:t>từ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điển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baseline="0" dirty="0" err="1" smtClean="0"/>
                        <a:t>Tiếng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Việt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Lần</a:t>
                      </a:r>
                      <a:r>
                        <a:rPr lang="en-US" sz="2400" baseline="0" dirty="0" smtClean="0"/>
                        <a:t> 1: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Lần</a:t>
                      </a:r>
                      <a:r>
                        <a:rPr lang="en-US" sz="2400" dirty="0" smtClean="0"/>
                        <a:t> 2: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Lần</a:t>
                      </a:r>
                      <a:r>
                        <a:rPr lang="en-US" sz="2400" dirty="0" smtClean="0"/>
                        <a:t> 3: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Lần</a:t>
                      </a:r>
                      <a:r>
                        <a:rPr lang="en-US" sz="2400" dirty="0" smtClean="0"/>
                        <a:t> 4:</a:t>
                      </a:r>
                      <a:endParaRPr lang="en-US" sz="2400" dirty="0"/>
                    </a:p>
                  </a:txBody>
                  <a:tcPr/>
                </a:tc>
              </a:tr>
              <a:tr h="1750423"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90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5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04" y="96254"/>
            <a:ext cx="9727474" cy="752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3.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Câu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3: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Những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nét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nghĩa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của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từ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“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ngất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ngưởng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”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1256" y="1227909"/>
            <a:ext cx="1009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1" y="966650"/>
          <a:ext cx="10868295" cy="53165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3659"/>
                <a:gridCol w="2173659"/>
                <a:gridCol w="2173659"/>
                <a:gridCol w="2173659"/>
                <a:gridCol w="2173659"/>
              </a:tblGrid>
              <a:tr h="197607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Theo </a:t>
                      </a:r>
                      <a:r>
                        <a:rPr lang="en-US" sz="2400" dirty="0" err="1" smtClean="0"/>
                        <a:t>từ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điển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baseline="0" dirty="0" err="1" smtClean="0"/>
                        <a:t>Tiếng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Việt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Lần</a:t>
                      </a:r>
                      <a:r>
                        <a:rPr lang="en-US" sz="2400" baseline="0" dirty="0" smtClean="0"/>
                        <a:t> 1: “</a:t>
                      </a:r>
                      <a:r>
                        <a:rPr lang="en-US" sz="2400" i="1" baseline="0" dirty="0" err="1" smtClean="0"/>
                        <a:t>Gồm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thao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lược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đã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nên</a:t>
                      </a:r>
                      <a:r>
                        <a:rPr lang="en-US" sz="2400" i="1" baseline="0" dirty="0" smtClean="0"/>
                        <a:t>  </a:t>
                      </a:r>
                      <a:r>
                        <a:rPr lang="en-US" sz="2400" i="1" baseline="0" dirty="0" err="1" smtClean="0"/>
                        <a:t>tay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ngất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ngưởng</a:t>
                      </a:r>
                      <a:r>
                        <a:rPr lang="en-US" sz="2400" i="1" baseline="0" dirty="0" smtClean="0"/>
                        <a:t>”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Lần</a:t>
                      </a:r>
                      <a:r>
                        <a:rPr lang="en-US" sz="2400" dirty="0" smtClean="0"/>
                        <a:t> 2: “</a:t>
                      </a:r>
                      <a:r>
                        <a:rPr lang="en-US" sz="2400" i="1" dirty="0" err="1" smtClean="0"/>
                        <a:t>Đạc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ngựa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bò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vàng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đeo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ngất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ngưởng</a:t>
                      </a:r>
                      <a:r>
                        <a:rPr lang="en-US" sz="2400" i="1" baseline="0" dirty="0" smtClean="0"/>
                        <a:t>”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Lần</a:t>
                      </a:r>
                      <a:r>
                        <a:rPr lang="en-US" sz="2400" dirty="0" smtClean="0"/>
                        <a:t> 3: “</a:t>
                      </a:r>
                      <a:r>
                        <a:rPr lang="en-US" sz="2400" i="1" dirty="0" err="1" smtClean="0"/>
                        <a:t>Bụt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cũng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nực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cười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ông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ngất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ngưởng</a:t>
                      </a:r>
                      <a:r>
                        <a:rPr lang="en-US" sz="2400" i="1" baseline="0" dirty="0" smtClean="0"/>
                        <a:t>”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Lần</a:t>
                      </a:r>
                      <a:r>
                        <a:rPr lang="en-US" sz="2400" dirty="0" smtClean="0"/>
                        <a:t> 4:</a:t>
                      </a:r>
                      <a:r>
                        <a:rPr lang="en-US" sz="2400" baseline="0" dirty="0" smtClean="0"/>
                        <a:t> “</a:t>
                      </a:r>
                      <a:r>
                        <a:rPr lang="en-US" sz="2400" i="1" baseline="0" dirty="0" err="1" smtClean="0"/>
                        <a:t>Đời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ai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ngất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ngưởng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như</a:t>
                      </a:r>
                      <a:r>
                        <a:rPr lang="en-US" sz="2400" i="1" baseline="0" dirty="0" smtClean="0"/>
                        <a:t> </a:t>
                      </a:r>
                      <a:r>
                        <a:rPr lang="en-US" sz="2400" i="1" baseline="0" dirty="0" err="1" smtClean="0"/>
                        <a:t>ông</a:t>
                      </a:r>
                      <a:r>
                        <a:rPr lang="en-US" sz="2400" baseline="0" dirty="0" smtClean="0"/>
                        <a:t>”</a:t>
                      </a:r>
                      <a:endParaRPr lang="en-US" sz="2400" dirty="0"/>
                    </a:p>
                  </a:txBody>
                  <a:tcPr/>
                </a:tc>
              </a:tr>
              <a:tr h="3340507"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Ngất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ngưởng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diễn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tả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tư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thế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ngả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nghiêng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như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chực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ngã</a:t>
                      </a:r>
                      <a:r>
                        <a:rPr lang="en-US" sz="2300" baseline="0" dirty="0" smtClean="0"/>
                        <a:t>, </a:t>
                      </a:r>
                      <a:r>
                        <a:rPr lang="en-US" sz="2300" baseline="0" dirty="0" err="1" smtClean="0"/>
                        <a:t>không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vững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chắc</a:t>
                      </a:r>
                      <a:r>
                        <a:rPr lang="en-US" sz="2300" baseline="0" dirty="0" smtClean="0"/>
                        <a:t>, </a:t>
                      </a:r>
                      <a:r>
                        <a:rPr lang="en-US" sz="2300" baseline="0" dirty="0" err="1" smtClean="0"/>
                        <a:t>gây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cảm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giác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dễ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đổ</a:t>
                      </a:r>
                      <a:r>
                        <a:rPr lang="en-US" sz="2300" baseline="0" dirty="0" smtClean="0"/>
                        <a:t>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Từ</a:t>
                      </a:r>
                      <a:r>
                        <a:rPr lang="en-US" sz="2300" baseline="0" dirty="0" smtClean="0"/>
                        <a:t> “</a:t>
                      </a:r>
                      <a:r>
                        <a:rPr lang="en-US" sz="2300" baseline="0" dirty="0" err="1" smtClean="0"/>
                        <a:t>ngất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ngưởng</a:t>
                      </a:r>
                      <a:r>
                        <a:rPr lang="en-US" sz="2300" baseline="0" dirty="0" smtClean="0"/>
                        <a:t>” </a:t>
                      </a:r>
                      <a:r>
                        <a:rPr lang="en-US" sz="2300" baseline="0" dirty="0" err="1" smtClean="0"/>
                        <a:t>gắn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với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việc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thi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thố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tài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năng</a:t>
                      </a:r>
                      <a:r>
                        <a:rPr lang="en-US" sz="2300" baseline="0" dirty="0" smtClean="0"/>
                        <a:t>, </a:t>
                      </a:r>
                      <a:r>
                        <a:rPr lang="en-US" sz="2300" baseline="0" dirty="0" err="1" smtClean="0"/>
                        <a:t>cuộc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đời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làm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quan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đạt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tới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đỉnh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cao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danh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vọng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/>
                        <a:t>Từ</a:t>
                      </a:r>
                      <a:r>
                        <a:rPr lang="en-US" sz="2300" baseline="0" smtClean="0"/>
                        <a:t> “ngất ngưởng” gắn với hành động cởi mũ từ quan, thể hiện sự khinh đời, không vướng bận chuyện thị phi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/>
                        <a:t>Tuổi</a:t>
                      </a:r>
                      <a:r>
                        <a:rPr lang="en-US" sz="2300" baseline="0" smtClean="0"/>
                        <a:t> đã cao nhưng vẫn có cuộc sống phong tình, tự mình tự tại, cốt thỏa đạt thú vui</a:t>
                      </a:r>
                      <a:endParaRPr lang="en-US" sz="2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err="1" smtClean="0"/>
                        <a:t>Giữ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vẹn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đạo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nghĩa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trung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thần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nhưng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vẫn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thỏa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được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chí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hướng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riêng</a:t>
                      </a:r>
                      <a:r>
                        <a:rPr lang="en-US" sz="2300" baseline="0" dirty="0" smtClean="0"/>
                        <a:t>. </a:t>
                      </a:r>
                      <a:r>
                        <a:rPr lang="en-US" sz="2300" baseline="0" dirty="0" err="1" smtClean="0"/>
                        <a:t>Khẳng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định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được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tính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cách</a:t>
                      </a:r>
                      <a:r>
                        <a:rPr lang="en-US" sz="2300" baseline="0" dirty="0" smtClean="0"/>
                        <a:t>, </a:t>
                      </a:r>
                      <a:r>
                        <a:rPr lang="en-US" sz="2300" baseline="0" dirty="0" err="1" smtClean="0"/>
                        <a:t>bản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lĩnh</a:t>
                      </a:r>
                      <a:r>
                        <a:rPr lang="en-US" sz="2300" baseline="0" dirty="0" smtClean="0"/>
                        <a:t>, </a:t>
                      </a:r>
                      <a:r>
                        <a:rPr lang="en-US" sz="2300" baseline="0" dirty="0" err="1" smtClean="0"/>
                        <a:t>khí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phách</a:t>
                      </a:r>
                      <a:r>
                        <a:rPr lang="en-US" sz="2300" baseline="0" dirty="0" smtClean="0"/>
                        <a:t>…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90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84791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4: </a:t>
            </a:r>
            <a:r>
              <a:rPr lang="en-US" sz="2800" dirty="0" err="1" smtClean="0">
                <a:solidFill>
                  <a:srgbClr val="FF0000"/>
                </a:solidFill>
              </a:rPr>
              <a:t>Thái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phong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</a:rPr>
              <a:t>ngất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ngưởng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en-US" sz="2800" dirty="0" err="1" smtClean="0">
                <a:solidFill>
                  <a:srgbClr val="FF0000"/>
                </a:solidFill>
              </a:rPr>
              <a:t>đã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</a:rPr>
              <a:t>Nêu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suy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nghĩ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lựa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55371"/>
            <a:ext cx="10972800" cy="397079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2400" dirty="0" err="1" smtClean="0"/>
              <a:t>Thái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, </a:t>
            </a:r>
            <a:r>
              <a:rPr lang="en-US" sz="2400" dirty="0" err="1" smtClean="0"/>
              <a:t>phong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 “</a:t>
            </a:r>
            <a:r>
              <a:rPr lang="en-US" sz="2400" dirty="0" err="1" smtClean="0"/>
              <a:t>ngất</a:t>
            </a:r>
            <a:r>
              <a:rPr lang="en-US" sz="2400" dirty="0" smtClean="0"/>
              <a:t> </a:t>
            </a:r>
            <a:r>
              <a:rPr lang="en-US" sz="2400" dirty="0" err="1" smtClean="0"/>
              <a:t>ngưởng</a:t>
            </a:r>
            <a:r>
              <a:rPr lang="en-US" sz="2400" dirty="0" smtClean="0"/>
              <a:t>” 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giả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ở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diện</a:t>
            </a:r>
            <a:r>
              <a:rPr lang="en-US" sz="2400" dirty="0" smtClean="0"/>
              <a:t>:</a:t>
            </a:r>
          </a:p>
          <a:p>
            <a:pPr algn="just"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Tinh</a:t>
            </a:r>
            <a:r>
              <a:rPr lang="en-US" sz="2400" dirty="0" smtClean="0"/>
              <a:t> </a:t>
            </a:r>
            <a:r>
              <a:rPr lang="en-US" sz="2400" dirty="0" err="1" smtClean="0"/>
              <a:t>thần</a:t>
            </a:r>
            <a:r>
              <a:rPr lang="en-US" sz="2400" dirty="0" smtClean="0"/>
              <a:t> </a:t>
            </a:r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,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đạo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trách</a:t>
            </a:r>
            <a:r>
              <a:rPr lang="en-US" sz="2400" dirty="0" smtClean="0"/>
              <a:t> </a:t>
            </a:r>
            <a:r>
              <a:rPr lang="en-US" sz="2400" dirty="0" err="1" smtClean="0"/>
              <a:t>nhiệm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cuộc</a:t>
            </a:r>
            <a:r>
              <a:rPr lang="en-US" sz="2400" dirty="0" smtClean="0"/>
              <a:t>. </a:t>
            </a:r>
          </a:p>
          <a:p>
            <a:pPr algn="just"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Thái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, </a:t>
            </a:r>
            <a:r>
              <a:rPr lang="en-US" sz="2400" dirty="0" err="1" smtClean="0"/>
              <a:t>lối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,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danh</a:t>
            </a:r>
            <a:r>
              <a:rPr lang="en-US" sz="2400" dirty="0" smtClean="0"/>
              <a:t> </a:t>
            </a:r>
            <a:r>
              <a:rPr lang="en-US" sz="2400" dirty="0" err="1" smtClean="0"/>
              <a:t>phú</a:t>
            </a:r>
            <a:r>
              <a:rPr lang="en-US" sz="2400" dirty="0" smtClean="0"/>
              <a:t> </a:t>
            </a:r>
            <a:r>
              <a:rPr lang="en-US" sz="2400" dirty="0" err="1" smtClean="0"/>
              <a:t>quý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tinh</a:t>
            </a:r>
            <a:r>
              <a:rPr lang="en-US" sz="2400" dirty="0" smtClean="0"/>
              <a:t> </a:t>
            </a:r>
            <a:r>
              <a:rPr lang="en-US" sz="2400" dirty="0" err="1" smtClean="0"/>
              <a:t>thần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do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smtClean="0"/>
              <a:t>+ Con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tận</a:t>
            </a:r>
            <a:r>
              <a:rPr lang="en-US" sz="2400" dirty="0" smtClean="0"/>
              <a:t> </a:t>
            </a:r>
            <a:r>
              <a:rPr lang="en-US" sz="2400" dirty="0" err="1" smtClean="0"/>
              <a:t>tụy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quê</a:t>
            </a:r>
            <a:r>
              <a:rPr lang="en-US" sz="2400" dirty="0" smtClean="0"/>
              <a:t> </a:t>
            </a:r>
            <a:r>
              <a:rPr lang="en-US" sz="2400" dirty="0" err="1" smtClean="0"/>
              <a:t>hương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hồn</a:t>
            </a:r>
            <a:r>
              <a:rPr lang="en-US" sz="2400" dirty="0" smtClean="0"/>
              <a:t> </a:t>
            </a:r>
            <a:r>
              <a:rPr lang="en-US" sz="2400" dirty="0" err="1" smtClean="0"/>
              <a:t>phóng</a:t>
            </a:r>
            <a:r>
              <a:rPr lang="en-US" sz="2400" dirty="0" smtClean="0"/>
              <a:t> </a:t>
            </a:r>
            <a:r>
              <a:rPr lang="en-US" sz="2400" dirty="0" err="1" smtClean="0"/>
              <a:t>túng</a:t>
            </a:r>
            <a:r>
              <a:rPr lang="en-US" sz="2400" dirty="0" smtClean="0"/>
              <a:t>, </a:t>
            </a:r>
            <a:r>
              <a:rPr lang="en-US" sz="2400" dirty="0" err="1" smtClean="0"/>
              <a:t>cốt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tài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, </a:t>
            </a:r>
            <a:r>
              <a:rPr lang="en-US" sz="2400" dirty="0" err="1" smtClean="0"/>
              <a:t>cá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mạnh</a:t>
            </a:r>
            <a:r>
              <a:rPr lang="en-US" sz="2400" dirty="0" smtClean="0"/>
              <a:t> </a:t>
            </a:r>
            <a:r>
              <a:rPr lang="en-US" sz="2400" dirty="0" err="1" smtClean="0"/>
              <a:t>mẽ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lựa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lối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,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cũng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cá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giả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hứng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 </a:t>
            </a:r>
            <a:r>
              <a:rPr lang="en-US" sz="2400" dirty="0" err="1" smtClean="0"/>
              <a:t>dồi</a:t>
            </a:r>
            <a:r>
              <a:rPr lang="en-US" sz="2400" dirty="0" smtClean="0"/>
              <a:t> </a:t>
            </a:r>
            <a:r>
              <a:rPr lang="en-US" sz="2400" dirty="0" err="1" smtClean="0"/>
              <a:t>dào</a:t>
            </a:r>
            <a:r>
              <a:rPr lang="en-US" sz="2400" dirty="0" smtClean="0"/>
              <a:t>, do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luôn</a:t>
            </a:r>
            <a:r>
              <a:rPr lang="en-US" sz="2400" dirty="0" smtClean="0"/>
              <a:t> </a:t>
            </a:r>
            <a:r>
              <a:rPr lang="en-US" sz="2400" dirty="0" err="1" smtClean="0"/>
              <a:t>mới</a:t>
            </a:r>
            <a:r>
              <a:rPr lang="en-US" sz="2400" dirty="0" smtClean="0"/>
              <a:t> </a:t>
            </a:r>
            <a:r>
              <a:rPr lang="en-US" sz="2400" dirty="0" err="1" smtClean="0"/>
              <a:t>mẻ</a:t>
            </a:r>
            <a:r>
              <a:rPr lang="en-US" sz="2400" dirty="0" smtClean="0"/>
              <a:t>, </a:t>
            </a:r>
            <a:r>
              <a:rPr lang="en-US" sz="2400" dirty="0" err="1" smtClean="0"/>
              <a:t>độc</a:t>
            </a:r>
            <a:r>
              <a:rPr lang="en-US" sz="2400" dirty="0" smtClean="0"/>
              <a:t> </a:t>
            </a:r>
            <a:r>
              <a:rPr lang="en-US" sz="2400" dirty="0" err="1" smtClean="0"/>
              <a:t>đáo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gợi</a:t>
            </a:r>
            <a:r>
              <a:rPr lang="en-US" sz="2400" dirty="0" smtClean="0"/>
              <a:t> </a:t>
            </a:r>
            <a:r>
              <a:rPr lang="en-US" sz="2400" dirty="0" err="1" smtClean="0"/>
              <a:t>mở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5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04" y="96254"/>
            <a:ext cx="9727474" cy="481538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5.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Câu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5: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Nhận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xét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về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phong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cách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ngôn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ngữ</a:t>
            </a: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1256" y="1227909"/>
            <a:ext cx="1009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9771" y="1202990"/>
          <a:ext cx="11043920" cy="41527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90195"/>
                <a:gridCol w="6953725"/>
              </a:tblGrid>
              <a:tr h="138426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Về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ngữ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ảnh</a:t>
                      </a:r>
                      <a:endParaRPr lang="en-US" sz="2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8426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biện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pháp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tu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từ</a:t>
                      </a:r>
                      <a:endParaRPr lang="en-US" sz="2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26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Vần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và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nhịp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điệu</a:t>
                      </a:r>
                      <a:endParaRPr lang="en-US" sz="2800" b="1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90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5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04" y="96254"/>
            <a:ext cx="9727474" cy="7920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5.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Câu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5: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Nhận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xét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về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phong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cách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ngôn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5000"/>
                  </a:schemeClr>
                </a:solidFill>
              </a:rPr>
              <a:t>ngữ</a:t>
            </a: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61256" y="1227909"/>
            <a:ext cx="1009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9771" y="1202990"/>
          <a:ext cx="11043920" cy="44932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90195"/>
                <a:gridCol w="6953725"/>
              </a:tblGrid>
              <a:tr h="138426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28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…)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dã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thuần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ngất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ngưởng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phau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phau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…),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điển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cố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426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Điệp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trúc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liệt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kê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426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r>
                        <a:rPr lang="en-US" sz="2800" b="1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endParaRPr lang="en-US" sz="2800" b="1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hát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gò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bó</a:t>
                      </a:r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gieo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tuân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906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464" y="255905"/>
            <a:ext cx="8203090" cy="1143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/>
            </a:r>
            <a:b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6.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Câu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6: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Những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yếu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tố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đối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lập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phong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cách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hành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xử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Nguyễn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Công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Trứ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chủ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đề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khác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bài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hát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nói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813523"/>
            <a:ext cx="11487630" cy="445664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yếu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: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+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phụng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vẫn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chút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tính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+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Quyết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liệt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cương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nghị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nhưng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vẫn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hào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hoa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phong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nhã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+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Nghiêm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trang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cẩn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trọng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chu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toàn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nhưng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vẫn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dí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dỏm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hài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hước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+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Trọng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danh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dự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sự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nghiệp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…</a:t>
            </a:r>
          </a:p>
          <a:p>
            <a:pPr>
              <a:buFontTx/>
              <a:buChar char="-"/>
            </a:pP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chủ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đề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tác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phẩm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:</a:t>
            </a: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+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Khẳng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định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vị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thế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chức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phận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con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người</a:t>
            </a:r>
            <a:endParaRPr lang="en-US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+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Đời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sống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nhân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tôi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tính</a:t>
            </a:r>
            <a:endParaRPr lang="en-US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>
              <a:buNone/>
            </a:pP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+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thức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lựa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chọn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hành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động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để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tạo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nên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giá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trị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sống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ý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nghĩa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222" y="966651"/>
            <a:ext cx="8804367" cy="1776549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7.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7: Theo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ảnh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Nho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nhập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hành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đạo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ảnh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phóng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túng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–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nên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nhân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hay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b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(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thảo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luận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6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600" dirty="0">
              <a:solidFill>
                <a:schemeClr val="accent6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54532"/>
            <a:ext cx="10972800" cy="338545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Mấu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3"/>
      <p:bldP spid="2" grpId="5"/>
      <p:bldP spid="2" grpId="6"/>
      <p:bldP spid="2" grpId="7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5544C5-67EF-0478-52E4-A41ABF2334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5000" b="91111" l="4231" r="98462">
                        <a14:foregroundMark x1="5000" y1="28889" x2="5000" y2="28889"/>
                        <a14:foregroundMark x1="4615" y1="29444" x2="4615" y2="29444"/>
                        <a14:foregroundMark x1="4615" y1="30000" x2="4615" y2="31111"/>
                        <a14:foregroundMark x1="5000" y1="33333" x2="5000" y2="33333"/>
                        <a14:foregroundMark x1="21923" y1="14444" x2="21923" y2="14444"/>
                        <a14:foregroundMark x1="21923" y1="13889" x2="21923" y2="13889"/>
                        <a14:foregroundMark x1="21923" y1="11111" x2="21923" y2="11111"/>
                        <a14:foregroundMark x1="21923" y1="10556" x2="21923" y2="10556"/>
                        <a14:foregroundMark x1="31923" y1="9444" x2="31923" y2="9444"/>
                        <a14:foregroundMark x1="33846" y1="10000" x2="33846" y2="10000"/>
                        <a14:foregroundMark x1="38077" y1="9444" x2="38077" y2="9444"/>
                        <a14:foregroundMark x1="40000" y1="8889" x2="40000" y2="8889"/>
                        <a14:foregroundMark x1="46538" y1="6667" x2="46538" y2="6667"/>
                        <a14:foregroundMark x1="46923" y1="6667" x2="46923" y2="6667"/>
                        <a14:foregroundMark x1="48846" y1="5556" x2="48846" y2="5556"/>
                        <a14:foregroundMark x1="51923" y1="5000" x2="53077" y2="5000"/>
                        <a14:foregroundMark x1="61538" y1="5000" x2="61538" y2="5000"/>
                        <a14:foregroundMark x1="66538" y1="5556" x2="66538" y2="5556"/>
                        <a14:foregroundMark x1="67692" y1="6111" x2="67692" y2="6111"/>
                        <a14:foregroundMark x1="73462" y1="7222" x2="73462" y2="7222"/>
                        <a14:foregroundMark x1="81538" y1="12222" x2="81923" y2="13333"/>
                        <a14:foregroundMark x1="83846" y1="17222" x2="83846" y2="18333"/>
                        <a14:foregroundMark x1="88077" y1="21111" x2="88462" y2="21667"/>
                        <a14:foregroundMark x1="90769" y1="22222" x2="91154" y2="22778"/>
                        <a14:foregroundMark x1="94056" y1="29444" x2="94615" y2="31667"/>
                        <a14:foregroundMark x1="93077" y1="25556" x2="94056" y2="29444"/>
                        <a14:foregroundMark x1="96538" y1="37222" x2="96923" y2="40000"/>
                        <a14:foregroundMark x1="98077" y1="45556" x2="98077" y2="46111"/>
                        <a14:foregroundMark x1="98077" y1="50000" x2="98077" y2="51111"/>
                        <a14:foregroundMark x1="98846" y1="55556" x2="98462" y2="60000"/>
                        <a14:foregroundMark x1="96923" y1="62778" x2="96538" y2="63889"/>
                        <a14:foregroundMark x1="81538" y1="72778" x2="73462" y2="74444"/>
                        <a14:foregroundMark x1="66538" y1="77222" x2="65769" y2="78333"/>
                        <a14:foregroundMark x1="60385" y1="82778" x2="60385" y2="82778"/>
                        <a14:foregroundMark x1="60769" y1="83333" x2="66538" y2="82222"/>
                        <a14:foregroundMark x1="48077" y1="84444" x2="47692" y2="85556"/>
                        <a14:foregroundMark x1="42692" y1="90000" x2="41154" y2="90556"/>
                        <a14:foregroundMark x1="35769" y1="91111" x2="35769" y2="91111"/>
                        <a14:foregroundMark x1="34231" y1="90556" x2="33462" y2="90000"/>
                        <a14:foregroundMark x1="26538" y1="85000" x2="25385" y2="83889"/>
                        <a14:foregroundMark x1="18846" y1="77222" x2="18462" y2="77222"/>
                        <a14:foregroundMark x1="12308" y1="77222" x2="11923" y2="77222"/>
                        <a14:foregroundMark x1="10385" y1="76111" x2="9231" y2="75556"/>
                        <a14:foregroundMark x1="8077" y1="73889" x2="8077" y2="73889"/>
                        <a14:backgroundMark x1="91154" y1="7778" x2="91154" y2="7778"/>
                        <a14:backgroundMark x1="91154" y1="7778" x2="91154" y2="7778"/>
                        <a14:backgroundMark x1="91154" y1="7778" x2="91154" y2="7778"/>
                        <a14:backgroundMark x1="90000" y1="8333" x2="89231" y2="8889"/>
                        <a14:backgroundMark x1="86154" y1="8889" x2="86154" y2="8889"/>
                        <a14:backgroundMark x1="81154" y1="7222" x2="81154" y2="7222"/>
                        <a14:backgroundMark x1="81154" y1="7222" x2="81154" y2="7222"/>
                        <a14:backgroundMark x1="57692" y1="2222" x2="57692" y2="2222"/>
                        <a14:backgroundMark x1="57692" y1="2222" x2="57692" y2="2222"/>
                        <a14:backgroundMark x1="98462" y1="29444" x2="98462" y2="29444"/>
                        <a14:backgroundMark x1="98077" y1="29444" x2="98077" y2="29444"/>
                        <a14:backgroundMark x1="98077" y1="35000" x2="98077" y2="36667"/>
                        <a14:backgroundMark x1="98462" y1="40000" x2="98846" y2="4111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081" y="798774"/>
            <a:ext cx="8696099" cy="43752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756F26-F8C0-4BCD-A9CC-8A1C447D0C77}"/>
              </a:ext>
            </a:extLst>
          </p:cNvPr>
          <p:cNvSpPr txBox="1"/>
          <p:nvPr/>
        </p:nvSpPr>
        <p:spPr>
          <a:xfrm>
            <a:off x="2860162" y="1259193"/>
            <a:ext cx="57888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Theo em, nội dung của văn bản là gì?</a:t>
            </a:r>
          </a:p>
          <a:p>
            <a:pPr lvl="0" algn="just">
              <a:defRPr/>
            </a:pPr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Nghệ thuật đặc sắc được thể hiện qua văn bản?</a:t>
            </a:r>
          </a:p>
        </p:txBody>
      </p:sp>
    </p:spTree>
    <p:extLst>
      <p:ext uri="{BB962C8B-B14F-4D97-AF65-F5344CB8AC3E}">
        <p14:creationId xmlns:p14="http://schemas.microsoft.com/office/powerpoint/2010/main" xmlns="" val="229304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thể hiện c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3"/>
      <p:bldP spid="2" grpId="5"/>
      <p:bldP spid="2" grpId="6"/>
      <p:bldP spid="2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8283" y="1904397"/>
            <a:ext cx="4903695" cy="358200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vi-VN" sz="3700" b="1" dirty="0" smtClean="0">
                <a:solidFill>
                  <a:schemeClr val="bg2">
                    <a:lumMod val="50000"/>
                  </a:schemeClr>
                </a:solidFill>
              </a:rPr>
              <a:t>Giới thiệu </a:t>
            </a:r>
            <a:r>
              <a:rPr lang="vi-VN" sz="3700" b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3700" b="1" dirty="0" err="1" smtClean="0">
                <a:solidFill>
                  <a:schemeClr val="bg2">
                    <a:lumMod val="50000"/>
                  </a:schemeClr>
                </a:solidFill>
              </a:rPr>
              <a:t>ác</a:t>
            </a:r>
            <a:r>
              <a:rPr lang="en-US" sz="37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 err="1" smtClean="0">
                <a:solidFill>
                  <a:schemeClr val="bg2">
                    <a:lumMod val="50000"/>
                  </a:schemeClr>
                </a:solidFill>
              </a:rPr>
              <a:t>giả</a:t>
            </a:r>
            <a:endParaRPr lang="vi-VN" sz="3700" b="1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700" b="1" dirty="0" err="1" smtClean="0">
                <a:solidFill>
                  <a:schemeClr val="bg2">
                    <a:lumMod val="50000"/>
                  </a:schemeClr>
                </a:solidFill>
              </a:rPr>
              <a:t>Tác</a:t>
            </a:r>
            <a:r>
              <a:rPr lang="en-US" sz="37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 err="1" smtClean="0">
                <a:solidFill>
                  <a:schemeClr val="bg2">
                    <a:lumMod val="50000"/>
                  </a:schemeClr>
                </a:solidFill>
              </a:rPr>
              <a:t>phẩm</a:t>
            </a:r>
            <a:endParaRPr lang="vi-VN" sz="3700" b="1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700" b="1" dirty="0" err="1" smtClean="0">
                <a:solidFill>
                  <a:schemeClr val="bg2">
                    <a:lumMod val="50000"/>
                  </a:schemeClr>
                </a:solidFill>
              </a:rPr>
              <a:t>Đọc</a:t>
            </a:r>
            <a:r>
              <a:rPr lang="en-US" sz="37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3700" b="1" dirty="0" err="1">
                <a:solidFill>
                  <a:schemeClr val="bg2">
                    <a:lumMod val="50000"/>
                  </a:schemeClr>
                </a:solidFill>
              </a:rPr>
              <a:t>hiểu</a:t>
            </a:r>
            <a:r>
              <a:rPr lang="en-US" sz="3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bg2">
                    <a:lumMod val="50000"/>
                  </a:schemeClr>
                </a:solidFill>
              </a:rPr>
              <a:t>văn</a:t>
            </a:r>
            <a:r>
              <a:rPr lang="en-US" sz="3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 err="1" smtClean="0">
                <a:solidFill>
                  <a:schemeClr val="bg2">
                    <a:lumMod val="50000"/>
                  </a:schemeClr>
                </a:solidFill>
              </a:rPr>
              <a:t>bản</a:t>
            </a:r>
            <a:endParaRPr lang="vi-VN" sz="3700" b="1" dirty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700" b="1" dirty="0" err="1" smtClean="0">
                <a:solidFill>
                  <a:schemeClr val="bg2">
                    <a:lumMod val="50000"/>
                  </a:schemeClr>
                </a:solidFill>
              </a:rPr>
              <a:t>Trả</a:t>
            </a:r>
            <a:r>
              <a:rPr lang="en-US" sz="37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bg2">
                    <a:lumMod val="50000"/>
                  </a:schemeClr>
                </a:solidFill>
              </a:rPr>
              <a:t>lời</a:t>
            </a:r>
            <a:r>
              <a:rPr lang="en-US" sz="3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bg2">
                    <a:lumMod val="50000"/>
                  </a:schemeClr>
                </a:solidFill>
              </a:rPr>
              <a:t>câu</a:t>
            </a:r>
            <a:r>
              <a:rPr lang="en-US" sz="3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bg2">
                    <a:lumMod val="50000"/>
                  </a:schemeClr>
                </a:solidFill>
              </a:rPr>
              <a:t>hỏi</a:t>
            </a:r>
            <a:r>
              <a:rPr lang="en-US" sz="3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vi-VN" sz="37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vi-VN" sz="3700" b="1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sz="3700" b="1" dirty="0" err="1" smtClean="0">
                <a:solidFill>
                  <a:schemeClr val="bg2">
                    <a:lumMod val="50000"/>
                  </a:schemeClr>
                </a:solidFill>
              </a:rPr>
              <a:t>uyện</a:t>
            </a:r>
            <a:r>
              <a:rPr lang="en-US" sz="37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bg2">
                    <a:lumMod val="50000"/>
                  </a:schemeClr>
                </a:solidFill>
              </a:rPr>
              <a:t>tập</a:t>
            </a:r>
            <a:r>
              <a:rPr lang="en-US" sz="37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1501" y="1084768"/>
            <a:ext cx="6357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QUAN BÀI THUYẾT TRÌNH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999 Câu nói hay về sự cố gắng trong học tập đáng suy ngẫm nhất | Học tập,  Tâm lý học, Nói h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40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1702843"/>
            <a:ext cx="10972800" cy="1615123"/>
          </a:xfrm>
        </p:spPr>
        <p:txBody>
          <a:bodyPr/>
          <a:lstStyle/>
          <a:p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may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ngưởng</a:t>
            </a:r>
            <a:r>
              <a:rPr lang="en-US" sz="30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3487784"/>
            <a:ext cx="10972800" cy="2913016"/>
          </a:xfrm>
        </p:spPr>
        <p:txBody>
          <a:bodyPr/>
          <a:lstStyle/>
          <a:p>
            <a:pPr algn="ctr">
              <a:buNone/>
            </a:pPr>
            <a:r>
              <a:rPr lang="en-US" sz="2800" dirty="0" err="1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được-mất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may-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nay.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9817" y="796834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KẾT NỐI ĐỌC – VIẾT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40" y="539496"/>
            <a:ext cx="10378440" cy="1069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424" y="1672045"/>
            <a:ext cx="10579608" cy="4258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Học thuộc bài, nắm được giá trị nội dung, nghệ thuật của bài 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Thấy được nhân cách của Nguyễn Công Trứ, học tập lối sống trong sạch, luôn tự tin vào bản 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Vận dụng: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phân tích hình tượng “ông ngất ngưởng” trong bài thơ.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ers, grazie, danke, obrigado! | Motion design animation, Gif for  powerpoint, Letterin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2754" y="339635"/>
            <a:ext cx="7306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CÁC BẠN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1" y="4396628"/>
            <a:ext cx="2351169" cy="1842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28" y="4495240"/>
            <a:ext cx="2351169" cy="184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4" y="0"/>
            <a:ext cx="12196854" cy="685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237173"/>
            <a:ext cx="10972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sym typeface="+mn-ea"/>
              </a:rPr>
              <a:t>KHỞI ĐỘNG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“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”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càng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,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rõ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Trứ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6400" y="304800"/>
            <a:ext cx="1219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0" y="2337322"/>
            <a:ext cx="8839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cs typeface="+mn-cs"/>
              </a:rPr>
              <a:t>NGUYỄN CÔNG TRỨ</a:t>
            </a:r>
          </a:p>
        </p:txBody>
      </p:sp>
      <p:pic>
        <p:nvPicPr>
          <p:cNvPr id="2052" name="Picture 2" descr="http://thanglong.ece.jhu.edu/Covan/Nguyencongtru/nct_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0"/>
            <a:ext cx="406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2" descr="phong_canh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3505200"/>
            <a:ext cx="416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28"/>
            <a:ext cx="12196854" cy="685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274638"/>
            <a:ext cx="5656217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I/ ĐỌC HIỂU KHÁI QUÁT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75" y="1210577"/>
            <a:ext cx="5507760" cy="818605"/>
          </a:xfrm>
        </p:spPr>
        <p:txBody>
          <a:bodyPr/>
          <a:lstStyle/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(1778 - 1858)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1819,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1819,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Content Placeholder 4" descr="unnamed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1782" y="144009"/>
            <a:ext cx="6029325" cy="5356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9178" y="5772144"/>
            <a:ext cx="5103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Công Trứ (1778-1858)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3"/>
      <p:bldP spid="2" grpId="5"/>
      <p:bldP spid="2" grpId="7"/>
      <p:bldP spid="2" grpId="8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28"/>
            <a:ext cx="12196854" cy="685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2" y="274638"/>
            <a:ext cx="7014754" cy="2037488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thơ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nói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Thuộc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điệu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ca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trù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phổ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biến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ở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cuối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kỉ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XVIII.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thức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nhịp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điệu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tự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do,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vần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đối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xứng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Hát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đáp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ứng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nhu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cầu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chuyển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tải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cảm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xúc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cá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tự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do,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phóng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khoáng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…</a:t>
            </a:r>
            <a:endParaRPr lang="en-US" sz="24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" y="2847703"/>
            <a:ext cx="7280366" cy="3317966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</a:rPr>
              <a:t>Văn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bản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Hoàn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ra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đời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bài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thơ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Giải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thích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từ</a:t>
            </a:r>
            <a:r>
              <a:rPr lang="en-US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10000"/>
                  </a:schemeClr>
                </a:solidFill>
              </a:rPr>
              <a:t>khó</a:t>
            </a:r>
            <a:endParaRPr lang="en-US" sz="2400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4" name="Content Placeholder 3" descr="B%3Fi_ca_ng%3Ft_ng%3F%3Fng_S%3Fch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41697" y="591683"/>
            <a:ext cx="3893547" cy="5801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28"/>
            <a:ext cx="12196854" cy="685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244"/>
            <a:ext cx="10972800" cy="214344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II. KHÁM PHÁ VĂN BẢN</a:t>
            </a:r>
            <a:endParaRPr lang="en-US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402F9A-1012-F835-A1D0-F737FD03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004E1F-4423-4D76-68C4-CD3257AE7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83" b="97283" l="9489" r="89416">
                        <a14:foregroundMark x1="45620" y1="90217" x2="45620" y2="90217"/>
                        <a14:foregroundMark x1="47810" y1="97283" x2="47810" y2="97283"/>
                        <a14:foregroundMark x1="47810" y1="97283" x2="47810" y2="95109"/>
                        <a14:foregroundMark x1="45255" y1="95109" x2="45255" y2="95109"/>
                        <a14:foregroundMark x1="38686" y1="96739" x2="37956" y2="96739"/>
                        <a14:foregroundMark x1="36861" y1="96196" x2="36861" y2="96196"/>
                        <a14:foregroundMark x1="36131" y1="95109" x2="36131" y2="95109"/>
                        <a14:foregroundMark x1="32847" y1="95109" x2="32847" y2="95109"/>
                        <a14:foregroundMark x1="32482" y1="94565" x2="32482" y2="94565"/>
                        <a14:foregroundMark x1="31752" y1="94022" x2="31752" y2="940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3596" y="4896739"/>
            <a:ext cx="1152970" cy="1432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9EBB9B-63D3-48F2-BD20-88C7791BF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783" b="97283" l="9489" r="89416">
                        <a14:foregroundMark x1="45620" y1="90217" x2="45620" y2="90217"/>
                        <a14:foregroundMark x1="47810" y1="97283" x2="47810" y2="97283"/>
                        <a14:foregroundMark x1="47810" y1="97283" x2="47810" y2="95109"/>
                        <a14:foregroundMark x1="45255" y1="95109" x2="45255" y2="95109"/>
                        <a14:foregroundMark x1="38686" y1="96739" x2="37956" y2="96739"/>
                        <a14:foregroundMark x1="36861" y1="96196" x2="36861" y2="96196"/>
                        <a14:foregroundMark x1="36131" y1="95109" x2="36131" y2="95109"/>
                        <a14:foregroundMark x1="32847" y1="95109" x2="32847" y2="95109"/>
                        <a14:foregroundMark x1="32482" y1="94565" x2="32482" y2="94565"/>
                        <a14:foregroundMark x1="31752" y1="94022" x2="31752" y2="940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0311" y="3565321"/>
            <a:ext cx="1710392" cy="2957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692D5E-9643-569E-56D8-6D29CF8B2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78" b="89778" l="9778" r="99556">
                        <a14:foregroundMark x1="61333" y1="49333" x2="61333" y2="49333"/>
                        <a14:foregroundMark x1="61333" y1="49333" x2="57333" y2="48000"/>
                        <a14:foregroundMark x1="39111" y1="54667" x2="37333" y2="54667"/>
                        <a14:foregroundMark x1="36444" y1="55556" x2="36444" y2="55556"/>
                        <a14:foregroundMark x1="36000" y1="56444" x2="36000" y2="56444"/>
                        <a14:foregroundMark x1="34222" y1="56889" x2="32444" y2="56444"/>
                        <a14:foregroundMark x1="28000" y1="52889" x2="27556" y2="51556"/>
                        <a14:foregroundMark x1="28889" y1="51556" x2="32889" y2="49333"/>
                        <a14:foregroundMark x1="39111" y1="53333" x2="42667" y2="52000"/>
                        <a14:foregroundMark x1="56444" y1="56889" x2="56444" y2="56889"/>
                        <a14:foregroundMark x1="59556" y1="59111" x2="62222" y2="59556"/>
                        <a14:foregroundMark x1="67556" y1="61778" x2="74667" y2="60889"/>
                        <a14:foregroundMark x1="98222" y1="63111" x2="99556" y2="60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4453" y="133209"/>
            <a:ext cx="1560223" cy="1560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A7179B-B649-1F1E-0682-210C1635CAA2}"/>
              </a:ext>
            </a:extLst>
          </p:cNvPr>
          <p:cNvSpPr txBox="1"/>
          <p:nvPr/>
        </p:nvSpPr>
        <p:spPr>
          <a:xfrm>
            <a:off x="378823" y="205435"/>
            <a:ext cx="10920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6">
                  <a:lumMod val="10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9269" y="1632856"/>
            <a:ext cx="106735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ngưởng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”…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nghễ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ngưởng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03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AF848F-BACA-0BC4-BCB5-3CB556D0C943}"/>
              </a:ext>
            </a:extLst>
          </p:cNvPr>
          <p:cNvSpPr txBox="1"/>
          <p:nvPr/>
        </p:nvSpPr>
        <p:spPr>
          <a:xfrm>
            <a:off x="4546833" y="173570"/>
            <a:ext cx="3196206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553650-1544-2CE6-E5C7-B1EEA2C6CADE}"/>
              </a:ext>
            </a:extLst>
          </p:cNvPr>
          <p:cNvSpPr txBox="1"/>
          <p:nvPr/>
        </p:nvSpPr>
        <p:spPr>
          <a:xfrm>
            <a:off x="4030911" y="1101009"/>
            <a:ext cx="4228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en-US" sz="2800" b="1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0926C01E-2B7D-A5AA-0CE9-20AA51228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4796609"/>
              </p:ext>
            </p:extLst>
          </p:nvPr>
        </p:nvGraphicFramePr>
        <p:xfrm>
          <a:off x="1297498" y="1636901"/>
          <a:ext cx="9831896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4914949">
                  <a:extLst>
                    <a:ext uri="{9D8B030D-6E8A-4147-A177-3AD203B41FA5}">
                      <a16:colId xmlns:a16="http://schemas.microsoft.com/office/drawing/2014/main" xmlns="" val="1793370172"/>
                    </a:ext>
                  </a:extLst>
                </a:gridCol>
                <a:gridCol w="4916947">
                  <a:extLst>
                    <a:ext uri="{9D8B030D-6E8A-4147-A177-3AD203B41FA5}">
                      <a16:colId xmlns:a16="http://schemas.microsoft.com/office/drawing/2014/main" xmlns="" val="2072956969"/>
                    </a:ext>
                  </a:extLst>
                </a:gridCol>
              </a:tblGrid>
              <a:tr h="1660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6554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800" b="1" dirty="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193474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402F9A-1012-F835-A1D0-F737FD03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4377" y="270099"/>
            <a:ext cx="714538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(PHÁT PHIẾU HỌC TẬP)</a:t>
            </a: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>
              <a:solidFill>
                <a:srgbClr val="7030A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7680" y="1960638"/>
          <a:ext cx="10972800" cy="278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77778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2: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3: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4:</a:t>
                      </a:r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1134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5862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1536</Words>
  <Application>Microsoft Office PowerPoint</Application>
  <PresentationFormat>Custom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Art_mountaineering</vt:lpstr>
      <vt:lpstr>Slide 1</vt:lpstr>
      <vt:lpstr>Slide 2</vt:lpstr>
      <vt:lpstr>KHỞI ĐỘNG</vt:lpstr>
      <vt:lpstr>Slide 4</vt:lpstr>
      <vt:lpstr>I/ ĐỌC HIỂU KHÁI QUÁT</vt:lpstr>
      <vt:lpstr>2. Thể thơ hát nói - Thuộc điệu ca trù, phổ biến ở cuối thế kỉ XVIII. Hình thức, nhịp điệu tự do, vần đối xứng. Hát nói đáp ứng nhu cầu chuyển tải những cảm xúc cá nhân tự do, phóng khoáng…</vt:lpstr>
      <vt:lpstr>II. KHÁM PHÁ VĂN BẢN</vt:lpstr>
      <vt:lpstr>Slide 8</vt:lpstr>
      <vt:lpstr>Slide 9</vt:lpstr>
      <vt:lpstr>2. Câu 2: Bố cục bài thơ và ý chính của bài hát nói</vt:lpstr>
      <vt:lpstr>Slide 11</vt:lpstr>
      <vt:lpstr>Slide 12</vt:lpstr>
      <vt:lpstr>4. Câu 4: Thái độ sống, phong cách sống “ngất ngưởng” đã được tác giả thể hiện ở những phương diện nào? Nêu suy nghĩ của anh chị về cách lựa chọn lối sống, cách ứng xử của tác giả?</vt:lpstr>
      <vt:lpstr>Slide 14</vt:lpstr>
      <vt:lpstr>Slide 15</vt:lpstr>
      <vt:lpstr> 6. Câu 6: Những yếu tố đối lập trong phong cách hành xử của Nguyễn Công Trứ. Các chủ đề khác của bài hát nói. </vt:lpstr>
      <vt:lpstr>7. Câu 7: Theo em, hình ảnh con người nhà Nho nhập thế - hành đạo và hình ảnh con người phóng túng – tài tử trong bài thơ có tạo nên sự đối lập về nhân cách hay không? Vì sao? ( Học sinh thảo luận theo nhóm)</vt:lpstr>
      <vt:lpstr>Slide 18</vt:lpstr>
      <vt:lpstr>III. TỔNG KẾT</vt:lpstr>
      <vt:lpstr>Viết đoạn văn khoảng 150 chữ bàn về cách ứng xử trước sự được mất, khen chê, may rủi …mà tác giả thể hiện trong “Bài ca ngất ngưởng”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Nhóm văn</dc:title>
  <dc:creator>PC</dc:creator>
  <cp:lastModifiedBy>PC</cp:lastModifiedBy>
  <cp:revision>84</cp:revision>
  <dcterms:created xsi:type="dcterms:W3CDTF">2021-09-25T13:11:00Z</dcterms:created>
  <dcterms:modified xsi:type="dcterms:W3CDTF">2023-08-01T14:14:40Z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86BBB399EA434CD4A2C4C7E5E75A4370</vt:lpwstr>
  </property>
  <property fmtid="{D5CDD505-2E9C-101B-9397-08002B2CF9AE}" pid="3" name="KSOProductBuildVer">
    <vt:lpwstr>1033-11.2.0.10323</vt:lpwstr>
  </property>
</Properties>
</file>