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a:srcRect/>
          <a:stretch>
            <a:fillRect/>
          </a:stretch>
        </p:blipFill>
        <p:spPr>
          <a:xfrm>
            <a:off x="0" y="2362199"/>
            <a:ext cx="12192000" cy="4495801"/>
          </a:xfrm>
          <a:prstGeom prst="rect">
            <a:avLst/>
          </a:prstGeom>
        </p:spPr>
      </p:pic>
      <p:pic>
        <p:nvPicPr>
          <p:cNvPr id="10" name="图片 9"/>
          <p:cNvPicPr>
            <a:picLocks noChangeAspect="1"/>
          </p:cNvPicPr>
          <p:nvPr userDrawn="1"/>
        </p:nvPicPr>
        <p:blipFill rotWithShape="1">
          <a:blip r:embed="rId4" cstate="screen"/>
          <a:srcRect/>
          <a:stretch>
            <a:fillRect/>
          </a:stretch>
        </p:blipFill>
        <p:spPr>
          <a:xfrm>
            <a:off x="10185400" y="0"/>
            <a:ext cx="2006600" cy="1346197"/>
          </a:xfrm>
          <a:prstGeom prst="rect">
            <a:avLst/>
          </a:prstGeom>
        </p:spPr>
      </p:pic>
      <p:pic>
        <p:nvPicPr>
          <p:cNvPr id="11" name="图片 10"/>
          <p:cNvPicPr>
            <a:picLocks noChangeAspect="1"/>
          </p:cNvPicPr>
          <p:nvPr userDrawn="1"/>
        </p:nvPicPr>
        <p:blipFill rotWithShape="1">
          <a:blip r:embed="rId5"/>
          <a:srcRect/>
          <a:stretch>
            <a:fillRect/>
          </a:stretch>
        </p:blipFill>
        <p:spPr>
          <a:xfrm>
            <a:off x="1" y="4606973"/>
            <a:ext cx="2362522" cy="2251027"/>
          </a:xfrm>
          <a:prstGeom prst="rect">
            <a:avLst/>
          </a:prstGeom>
        </p:spPr>
      </p:pic>
      <p:pic>
        <p:nvPicPr>
          <p:cNvPr id="12" name="图片 11"/>
          <p:cNvPicPr>
            <a:picLocks noChangeAspect="1"/>
          </p:cNvPicPr>
          <p:nvPr userDrawn="1"/>
        </p:nvPicPr>
        <p:blipFill rotWithShape="1">
          <a:blip r:embed="rId6"/>
          <a:srcRect/>
          <a:stretch>
            <a:fillRect/>
          </a:stretch>
        </p:blipFill>
        <p:spPr>
          <a:xfrm>
            <a:off x="10496441" y="4595072"/>
            <a:ext cx="1695559" cy="2262928"/>
          </a:xfrm>
          <a:prstGeom prst="rect">
            <a:avLst/>
          </a:prstGeom>
        </p:spPr>
      </p:pic>
      <p:sp>
        <p:nvSpPr>
          <p:cNvPr id="15" name="矩形: 圆角 14"/>
          <p:cNvSpPr/>
          <p:nvPr userDrawn="1"/>
        </p:nvSpPr>
        <p:spPr>
          <a:xfrm>
            <a:off x="401083" y="252070"/>
            <a:ext cx="11389834" cy="6353861"/>
          </a:xfrm>
          <a:prstGeom prst="roundRect">
            <a:avLst>
              <a:gd name="adj" fmla="val 13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08674" y="6358425"/>
            <a:ext cx="3058511" cy="4995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3765"/>
            <a:endParaRPr lang="en-US">
              <a:solidFill>
                <a:prstClr val="white"/>
              </a:solidFill>
            </a:endParaRPr>
          </a:p>
        </p:txBody>
      </p:sp>
      <p:sp>
        <p:nvSpPr>
          <p:cNvPr id="14" name="Rounded Rectangle 13"/>
          <p:cNvSpPr/>
          <p:nvPr/>
        </p:nvSpPr>
        <p:spPr>
          <a:xfrm>
            <a:off x="5817489" y="1"/>
            <a:ext cx="3058511" cy="4995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3765"/>
            <a:endParaRPr lang="en-US">
              <a:solidFill>
                <a:prstClr val="white"/>
              </a:solidFill>
            </a:endParaRPr>
          </a:p>
        </p:txBody>
      </p:sp>
      <p:pic>
        <p:nvPicPr>
          <p:cNvPr id="28684" name="Picture 12" descr="Rose Corner Decoration PNG Clip Art | Flower art, Flower border png, Flower  clipart imag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647" y="1461259"/>
            <a:ext cx="5446988" cy="53834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se Corner Decoration PNG Clip Art | Flower art, Flower border png, Flower  clipart imag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6825109" y="-38593"/>
            <a:ext cx="5366891" cy="53042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gray">
          <a:xfrm>
            <a:off x="-525552" y="2054784"/>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1438" tIns="45719" rIns="91438" bIns="45719"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lnSpc>
                <a:spcPct val="150000"/>
              </a:lnSpc>
              <a:spcBef>
                <a:spcPct val="0"/>
              </a:spcBef>
              <a:spcAft>
                <a:spcPct val="0"/>
              </a:spcAft>
            </a:pPr>
            <a:r>
              <a:rPr lang="en-US" sz="7200" b="1" dirty="0" err="1">
                <a:solidFill>
                  <a:schemeClr val="accent2"/>
                </a:solidFill>
                <a:cs typeface="Times New Roman" panose="02020603050405020304" pitchFamily="18" charset="0"/>
              </a:rPr>
              <a:t>Kính</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chào</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quý</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thầy</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cô</a:t>
            </a:r>
            <a:r>
              <a:rPr lang="en-US" sz="7200" b="1" dirty="0">
                <a:solidFill>
                  <a:schemeClr val="accent2"/>
                </a:solidFill>
                <a:cs typeface="Times New Roman" panose="02020603050405020304" pitchFamily="18" charset="0"/>
              </a:rPr>
              <a:t> </a:t>
            </a:r>
            <a:endParaRPr lang="en-US" sz="7200" b="1" dirty="0">
              <a:solidFill>
                <a:schemeClr val="accent2"/>
              </a:solidFill>
              <a:cs typeface="Times New Roman" panose="02020603050405020304" pitchFamily="18" charset="0"/>
            </a:endParaRPr>
          </a:p>
          <a:p>
            <a:pPr algn="ctr" fontAlgn="base">
              <a:lnSpc>
                <a:spcPct val="150000"/>
              </a:lnSpc>
              <a:spcBef>
                <a:spcPct val="0"/>
              </a:spcBef>
              <a:spcAft>
                <a:spcPct val="0"/>
              </a:spcAft>
            </a:pPr>
            <a:r>
              <a:rPr lang="en-US" sz="7200" b="1" dirty="0" err="1">
                <a:solidFill>
                  <a:schemeClr val="accent2"/>
                </a:solidFill>
                <a:cs typeface="Times New Roman" panose="02020603050405020304" pitchFamily="18" charset="0"/>
              </a:rPr>
              <a:t>và</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các</a:t>
            </a:r>
            <a:r>
              <a:rPr lang="en-US" sz="7200" b="1" dirty="0">
                <a:solidFill>
                  <a:schemeClr val="accent2"/>
                </a:solidFill>
                <a:cs typeface="Times New Roman" panose="02020603050405020304" pitchFamily="18" charset="0"/>
              </a:rPr>
              <a:t> </a:t>
            </a:r>
            <a:r>
              <a:rPr lang="en-US" sz="7200" b="1" dirty="0" err="1">
                <a:solidFill>
                  <a:schemeClr val="accent2"/>
                </a:solidFill>
                <a:cs typeface="Times New Roman" panose="02020603050405020304" pitchFamily="18" charset="0"/>
              </a:rPr>
              <a:t>em</a:t>
            </a:r>
            <a:r>
              <a:rPr lang="en-US" sz="7200" b="1" dirty="0">
                <a:solidFill>
                  <a:schemeClr val="accent2"/>
                </a:solidFill>
                <a:cs typeface="Times New Roman" panose="02020603050405020304" pitchFamily="18" charset="0"/>
              </a:rPr>
              <a:t>!</a:t>
            </a:r>
            <a:endParaRPr lang="en-US" sz="7200" b="1" dirty="0">
              <a:solidFill>
                <a:schemeClr val="accent2"/>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Top Hình nền Powerpoint chủ đề giáo dục - Hedieuhanh.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1834" y="2048530"/>
            <a:ext cx="8550166" cy="48094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1003751" y="291677"/>
            <a:ext cx="10110952" cy="622739"/>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38" tIns="45719" rIns="91438" bIns="45719"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defRPr/>
            </a:pPr>
            <a:endParaRPr lang="en-US" sz="3200" b="1" kern="0"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sz="3200" b="1" kern="0" dirty="0" smtClean="0">
                <a:solidFill>
                  <a:srgbClr val="FF0000"/>
                </a:solidFill>
                <a:latin typeface="Times New Roman" panose="02020603050405020304" pitchFamily="18" charset="0"/>
                <a:cs typeface="Times New Roman" panose="02020603050405020304" pitchFamily="18" charset="0"/>
              </a:rPr>
              <a:t>LUYỆN TẬP</a:t>
            </a:r>
            <a:r>
              <a:rPr lang="vi-VN" altLang="en-US" sz="3200" b="1" kern="0" dirty="0" smtClean="0">
                <a:solidFill>
                  <a:srgbClr val="FF0000"/>
                </a:solidFill>
                <a:latin typeface="Times New Roman" panose="02020603050405020304" pitchFamily="18" charset="0"/>
                <a:cs typeface="Times New Roman" panose="02020603050405020304" pitchFamily="18" charset="0"/>
              </a:rPr>
              <a:t>, VẬN DỤNG</a:t>
            </a:r>
            <a:br>
              <a:rPr lang="en-US" sz="3200" b="1" kern="0" dirty="0">
                <a:solidFill>
                  <a:srgbClr val="FF0000"/>
                </a:solidFill>
                <a:latin typeface="Times New Roman" panose="02020603050405020304" pitchFamily="18" charset="0"/>
                <a:cs typeface="Times New Roman" panose="02020603050405020304" pitchFamily="18" charset="0"/>
              </a:rPr>
            </a:b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3393" y="1322918"/>
            <a:ext cx="10110938" cy="1383665"/>
          </a:xfrm>
          <a:prstGeom prst="rect">
            <a:avLst/>
          </a:prstGeom>
        </p:spPr>
        <p:txBody>
          <a:bodyPr wrap="square">
            <a:spAutoFit/>
          </a:bodyPr>
          <a:lstStyle/>
          <a:p>
            <a:pPr algn="just">
              <a:lnSpc>
                <a:spcPct val="150000"/>
              </a:lnSpc>
            </a:pPr>
            <a:r>
              <a:rPr sz="2800" b="1" i="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002060"/>
                </a:solidFill>
                <a:latin typeface="Times New Roman" panose="02020603050405020304" pitchFamily="18" charset="0"/>
                <a:cs typeface="Times New Roman" panose="02020603050405020304" pitchFamily="18" charset="0"/>
              </a:rPr>
              <a:t>Làm việc</a:t>
            </a:r>
            <a:r>
              <a:rPr sz="2800" b="1" i="1" dirty="0">
                <a:solidFill>
                  <a:srgbClr val="002060"/>
                </a:solidFill>
                <a:latin typeface="Times New Roman" panose="02020603050405020304" pitchFamily="18" charset="0"/>
                <a:cs typeface="Times New Roman" panose="02020603050405020304" pitchFamily="18" charset="0"/>
              </a:rPr>
              <a:t> nhóm hoàn thành bài tập 1,2 </a:t>
            </a:r>
            <a:endParaRPr sz="2800" b="1" i="1"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sz="2800" b="1" i="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002060"/>
                </a:solidFill>
                <a:latin typeface="Times New Roman" panose="02020603050405020304" pitchFamily="18" charset="0"/>
                <a:cs typeface="Times New Roman" panose="02020603050405020304" pitchFamily="18" charset="0"/>
              </a:rPr>
              <a:t>B</a:t>
            </a:r>
            <a:r>
              <a:rPr sz="2800" b="1" i="1" dirty="0">
                <a:solidFill>
                  <a:srgbClr val="002060"/>
                </a:solidFill>
                <a:latin typeface="Times New Roman" panose="02020603050405020304" pitchFamily="18" charset="0"/>
                <a:cs typeface="Times New Roman" panose="02020603050405020304" pitchFamily="18" charset="0"/>
              </a:rPr>
              <a:t>ài tập 3,4,5,6 về nhà làm.</a:t>
            </a:r>
            <a:endParaRPr lang="vi-VN"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40" name="Picture 4" descr="Top Hình nền Powerpoint chủ đề giáo dục - Hedieuhanh.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1039946" y="291677"/>
            <a:ext cx="10110952" cy="622739"/>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38" tIns="45719" rIns="91438" bIns="45719"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defRPr/>
            </a:pPr>
            <a:endParaRPr lang="en-US" sz="3200" b="1" kern="0"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sz="3200" b="1" kern="0" dirty="0" smtClean="0">
                <a:solidFill>
                  <a:srgbClr val="FF0000"/>
                </a:solidFill>
                <a:latin typeface="Times New Roman" panose="02020603050405020304" pitchFamily="18" charset="0"/>
                <a:cs typeface="Times New Roman" panose="02020603050405020304" pitchFamily="18" charset="0"/>
              </a:rPr>
              <a:t>LUYỆN TẬP</a:t>
            </a:r>
            <a:r>
              <a:rPr lang="vi-VN" altLang="en-US" sz="3200" b="1" kern="0" dirty="0" smtClean="0">
                <a:solidFill>
                  <a:srgbClr val="FF0000"/>
                </a:solidFill>
                <a:latin typeface="Times New Roman" panose="02020603050405020304" pitchFamily="18" charset="0"/>
                <a:cs typeface="Times New Roman" panose="02020603050405020304" pitchFamily="18" charset="0"/>
              </a:rPr>
              <a:t>, VẬN DỤNG</a:t>
            </a:r>
            <a:br>
              <a:rPr lang="en-US" sz="3200" b="1" kern="0" dirty="0">
                <a:solidFill>
                  <a:srgbClr val="FF0000"/>
                </a:solidFill>
                <a:latin typeface="Times New Roman" panose="02020603050405020304" pitchFamily="18" charset="0"/>
                <a:cs typeface="Times New Roman" panose="02020603050405020304" pitchFamily="18" charset="0"/>
              </a:rPr>
            </a:b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949960" y="995680"/>
            <a:ext cx="10791190" cy="2215515"/>
          </a:xfrm>
          <a:prstGeom prst="rect">
            <a:avLst/>
          </a:prstGeom>
          <a:noFill/>
          <a:ln>
            <a:noFill/>
          </a:ln>
          <a:effectLst/>
        </p:spPr>
        <p:txBody>
          <a:bodyPr vert="horz" wrap="square" lIns="0" tIns="0" rIns="0" bIns="0" numCol="1" anchor="ctr" anchorCtr="0" compatLnSpc="1">
            <a:spAutoFit/>
          </a:bodyPr>
          <a:lstStyle/>
          <a:p>
            <a:pPr defTabSz="914400" fontAlgn="base">
              <a:lnSpc>
                <a:spcPct val="150000"/>
              </a:lnSpc>
              <a:spcBef>
                <a:spcPct val="0"/>
              </a:spcBef>
              <a:spcAft>
                <a:spcPct val="0"/>
              </a:spcAft>
            </a:pPr>
            <a:r>
              <a:rPr lang="en-US" sz="2400" b="1" smtClean="0">
                <a:solidFill>
                  <a:srgbClr val="002060"/>
                </a:solidFill>
                <a:latin typeface="Times New Roman" panose="02020603050405020304" pitchFamily="18" charset="0"/>
                <a:cs typeface="Times New Roman" panose="02020603050405020304" pitchFamily="18" charset="0"/>
              </a:rPr>
              <a:t>Bài 1:</a:t>
            </a:r>
            <a:r>
              <a:rPr lang="en-US" sz="2400" smtClean="0">
                <a:solidFill>
                  <a:srgbClr val="002060"/>
                </a:solidFill>
                <a:latin typeface="Times New Roman" panose="02020603050405020304" pitchFamily="18" charset="0"/>
                <a:cs typeface="Times New Roman" panose="02020603050405020304" pitchFamily="18" charset="0"/>
              </a:rPr>
              <a:t> Tìm các cước chú ở hai văn bản “Bài ca ngất ngưởng” và “Văn tế nghĩa sĩ Cần Giuộc” các trường hợp có thể minh họa cho các cách giải thích nghĩa của từ đã nêu ở phần Tri thức ngữ văn.</a:t>
            </a:r>
            <a:endParaRPr lang="en-US" sz="2400" smtClean="0">
              <a:solidFill>
                <a:srgbClr val="002060"/>
              </a:solidFill>
              <a:latin typeface="Times New Roman" panose="02020603050405020304" pitchFamily="18" charset="0"/>
              <a:cs typeface="Times New Roman" panose="02020603050405020304" pitchFamily="18" charset="0"/>
            </a:endParaRPr>
          </a:p>
          <a:p>
            <a:pPr defTabSz="914400" fontAlgn="base">
              <a:lnSpc>
                <a:spcPct val="150000"/>
              </a:lnSpc>
              <a:spcBef>
                <a:spcPct val="0"/>
              </a:spcBef>
              <a:spcAft>
                <a:spcPct val="0"/>
              </a:spcAft>
            </a:pPr>
            <a:endParaRPr lang="en-US" sz="2400" smtClean="0">
              <a:solidFill>
                <a:srgbClr val="002060"/>
              </a:solidFill>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802005" y="2826385"/>
            <a:ext cx="11086465" cy="292163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p>
            <a:pPr algn="l"/>
            <a:r>
              <a:rPr lang="en-US" sz="2400" b="1">
                <a:latin typeface="Times New Roman" panose="02020603050405020304" pitchFamily="18" charset="0"/>
                <a:cs typeface="Times New Roman" panose="02020603050405020304" pitchFamily="18" charset="0"/>
              </a:rPr>
              <a:t>* Bài ca ngất ngưởng</a:t>
            </a:r>
            <a:endParaRPr lang="en-US" sz="2400" b="1">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Tài bộ: tài chí, tài năng được bộc lộ thành phong cách. -&gt; cách giải thích nêu lên từ đồng nghĩa.</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Vào lồng: vào guồng máy quan trường, gánh vác phận sự trong bộ máy chính quyền của nhà nước phong kiến; cũng có thể hiểu là mắc vào vòng trói buộc của công danh, bị nhốt vào lồng trời đất. -&gt; cách giải thích bằng hình thức trực quan</a:t>
            </a:r>
            <a:endParaRPr lang="en-US" sz="240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702310" y="2826385"/>
            <a:ext cx="11186160" cy="29222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p>
            <a:pPr algn="l"/>
            <a:r>
              <a:rPr lang="en-US" sz="2400">
                <a:latin typeface="Times New Roman" panose="02020603050405020304" pitchFamily="18" charset="0"/>
                <a:cs typeface="Times New Roman" panose="02020603050405020304" pitchFamily="18" charset="0"/>
              </a:rPr>
              <a:t>* Văn tế nghĩa sĩ Cần Giuộc</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Chữ Hạnh: hạnh là may mắn, cả câu ý nói thân mình ở chốn sa trường, chỉ may mắn mới sống sót. </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-&gt; giải thích nghĩa của từ bằng cách trình bày khía niệm mà từ biểu thị.</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Tài bồi: vun đắp, gây dựng (tài: trồng cây, bồi : vun bồi đắp) -&gt; giải thích bằng cách làm rõ nghĩa của từng yếu tố được giải thích.</a:t>
            </a:r>
            <a:endParaRPr lang="en-US" sz="2400">
              <a:latin typeface="Times New Roman" panose="02020603050405020304" pitchFamily="18" charset="0"/>
              <a:cs typeface="Times New Roman" panose="02020603050405020304" pitchFamily="18" charset="0"/>
            </a:endParaRPr>
          </a:p>
          <a:p>
            <a:pPr algn="l"/>
            <a:r>
              <a:rPr lang="en-US" sz="2400">
                <a:latin typeface="Times New Roman" panose="02020603050405020304" pitchFamily="18" charset="0"/>
                <a:cs typeface="Times New Roman" panose="02020603050405020304" pitchFamily="18" charset="0"/>
              </a:rPr>
              <a:t>- Các từ: Thiên dân, Vương thổ cũng tương tự</a:t>
            </a: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4" grpId="1" animBg="1"/>
      <p:bldP spid="5" grpId="0" bldLvl="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rol 7"/>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2" name="Control 8"/>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3" name="Control 9"/>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4" name="Control 10"/>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6" name="Control 12"/>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7" name="Control 13"/>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8" name="Control 14"/>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sp>
        <p:nvSpPr>
          <p:cNvPr id="19" name="Control 15"/>
          <p:cNvSpPr>
            <a:spLocks noChangeArrowheads="1" noChangeShapeType="1"/>
          </p:cNvSpPr>
          <p:nvPr/>
        </p:nvSpPr>
        <p:spPr bwMode="auto">
          <a:xfrm>
            <a:off x="152400" y="152400"/>
            <a:ext cx="914400" cy="914400"/>
          </a:xfrm>
          <a:prstGeom prst="rect">
            <a:avLst/>
          </a:prstGeom>
          <a:noFill/>
          <a:ln w="9525">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en-US">
              <a:solidFill>
                <a:srgbClr val="000000"/>
              </a:solidFill>
            </a:endParaRPr>
          </a:p>
        </p:txBody>
      </p:sp>
      <p:pic>
        <p:nvPicPr>
          <p:cNvPr id="37907" name="Picture 19" descr="30 hình nền powerpoint đơn giản nhưng tinh tế và chuyên nghiệp nhất | Hình  nền, Thiên nhiên, Hình ả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3145" y="2429326"/>
            <a:ext cx="5948862" cy="44286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03751" y="291677"/>
            <a:ext cx="10110952" cy="622739"/>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38" tIns="45719" rIns="91438" bIns="45719"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defRPr/>
            </a:pPr>
            <a:endParaRPr lang="en-US" sz="3200" b="1" kern="0"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sz="3200" b="1" kern="0" dirty="0" smtClean="0">
                <a:solidFill>
                  <a:srgbClr val="FF0000"/>
                </a:solidFill>
                <a:latin typeface="Times New Roman" panose="02020603050405020304" pitchFamily="18" charset="0"/>
                <a:cs typeface="Times New Roman" panose="02020603050405020304" pitchFamily="18" charset="0"/>
              </a:rPr>
              <a:t>LUYỆN TẬP</a:t>
            </a:r>
            <a:r>
              <a:rPr lang="vi-VN" altLang="en-US" sz="3200" b="1" kern="0" dirty="0" smtClean="0">
                <a:solidFill>
                  <a:srgbClr val="FF0000"/>
                </a:solidFill>
                <a:latin typeface="Times New Roman" panose="02020603050405020304" pitchFamily="18" charset="0"/>
                <a:cs typeface="Times New Roman" panose="02020603050405020304" pitchFamily="18" charset="0"/>
              </a:rPr>
              <a:t>, VẬN DỤNG</a:t>
            </a:r>
            <a:br>
              <a:rPr lang="en-US" sz="3200" b="1" kern="0" dirty="0">
                <a:solidFill>
                  <a:srgbClr val="FF0000"/>
                </a:solidFill>
                <a:latin typeface="Times New Roman" panose="02020603050405020304" pitchFamily="18" charset="0"/>
                <a:cs typeface="Times New Roman" panose="02020603050405020304" pitchFamily="18" charset="0"/>
              </a:rPr>
            </a:b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949960" y="1272540"/>
            <a:ext cx="10791190" cy="1661795"/>
          </a:xfrm>
          <a:prstGeom prst="rect">
            <a:avLst/>
          </a:prstGeom>
          <a:noFill/>
          <a:ln>
            <a:noFill/>
          </a:ln>
          <a:effectLst/>
        </p:spPr>
        <p:txBody>
          <a:bodyPr vert="horz" wrap="square" lIns="0" tIns="0" rIns="0" bIns="0" numCol="1" anchor="ctr" anchorCtr="0" compatLnSpc="1">
            <a:spAutoFit/>
          </a:bodyPr>
          <a:p>
            <a:pPr defTabSz="914400" fontAlgn="base">
              <a:lnSpc>
                <a:spcPct val="150000"/>
              </a:lnSpc>
              <a:spcBef>
                <a:spcPct val="0"/>
              </a:spcBef>
              <a:spcAft>
                <a:spcPct val="0"/>
              </a:spcAft>
            </a:pPr>
            <a:r>
              <a:rPr lang="en-US" sz="2400" b="1" smtClean="0">
                <a:solidFill>
                  <a:schemeClr val="tx1"/>
                </a:solidFill>
                <a:latin typeface="Times New Roman" panose="02020603050405020304" pitchFamily="18" charset="0"/>
                <a:cs typeface="Times New Roman" panose="02020603050405020304" pitchFamily="18" charset="0"/>
              </a:rPr>
              <a:t>Bài 2:</a:t>
            </a:r>
            <a:r>
              <a:rPr lang="en-US" sz="2400" smtClean="0">
                <a:solidFill>
                  <a:schemeClr val="tx1"/>
                </a:solidFill>
                <a:latin typeface="Times New Roman" panose="02020603050405020304" pitchFamily="18" charset="0"/>
                <a:cs typeface="Times New Roman" panose="02020603050405020304" pitchFamily="18" charset="0"/>
              </a:rPr>
              <a:t> Trong các cước chú tìm được theo bài tập 1, cách giải thích nghĩa của từ được sử dụng nhiều hơn? Lí giải nguyên nhân.</a:t>
            </a:r>
            <a:endParaRPr lang="en-US" sz="2400" smtClean="0">
              <a:solidFill>
                <a:schemeClr val="tx1"/>
              </a:solidFill>
              <a:latin typeface="Times New Roman" panose="02020603050405020304" pitchFamily="18" charset="0"/>
              <a:cs typeface="Times New Roman" panose="02020603050405020304" pitchFamily="18" charset="0"/>
            </a:endParaRPr>
          </a:p>
          <a:p>
            <a:pPr defTabSz="914400" fontAlgn="base">
              <a:lnSpc>
                <a:spcPct val="150000"/>
              </a:lnSpc>
              <a:spcBef>
                <a:spcPct val="0"/>
              </a:spcBef>
              <a:spcAft>
                <a:spcPct val="0"/>
              </a:spcAft>
            </a:pPr>
            <a:endParaRPr lang="en-US" sz="2400" smtClean="0">
              <a:solidFill>
                <a:schemeClr val="tx1"/>
              </a:solidFill>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654685" y="2934335"/>
            <a:ext cx="11086465" cy="294195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p>
            <a:pPr defTabSz="914400" fontAlgn="base">
              <a:lnSpc>
                <a:spcPct val="150000"/>
              </a:lnSpc>
              <a:spcBef>
                <a:spcPct val="0"/>
              </a:spcBef>
              <a:spcAft>
                <a:spcPct val="0"/>
              </a:spcAft>
            </a:pPr>
            <a:r>
              <a:rPr lang="en-US" sz="2400" smtClean="0">
                <a:solidFill>
                  <a:schemeClr val="tx1"/>
                </a:solidFill>
                <a:latin typeface="Times New Roman" panose="02020603050405020304" pitchFamily="18" charset="0"/>
                <a:cs typeface="Times New Roman" panose="02020603050405020304" pitchFamily="18" charset="0"/>
                <a:sym typeface="+mn-ea"/>
              </a:rPr>
              <a:t>- Giải thích bằng cách làm rõ nghĩa của từng yếu tố trong từ được giải thích (đối với từ ghép, sau đó nêu nghĩa chung của từ.</a:t>
            </a:r>
            <a:endParaRPr lang="en-US" sz="2400" smtClean="0">
              <a:solidFill>
                <a:schemeClr val="tx1"/>
              </a:solidFill>
              <a:latin typeface="Times New Roman" panose="02020603050405020304" pitchFamily="18" charset="0"/>
              <a:cs typeface="Times New Roman" panose="02020603050405020304" pitchFamily="18" charset="0"/>
            </a:endParaRPr>
          </a:p>
          <a:p>
            <a:pPr defTabSz="914400" fontAlgn="base">
              <a:lnSpc>
                <a:spcPct val="150000"/>
              </a:lnSpc>
              <a:spcBef>
                <a:spcPct val="0"/>
              </a:spcBef>
              <a:spcAft>
                <a:spcPct val="0"/>
              </a:spcAft>
            </a:pPr>
            <a:r>
              <a:rPr lang="en-US" sz="2400" smtClean="0">
                <a:solidFill>
                  <a:schemeClr val="tx1"/>
                </a:solidFill>
                <a:latin typeface="Times New Roman" panose="02020603050405020304" pitchFamily="18" charset="0"/>
                <a:cs typeface="Times New Roman" panose="02020603050405020304" pitchFamily="18" charset="0"/>
                <a:sym typeface="+mn-ea"/>
              </a:rPr>
              <a:t>- Nguyên nhân: rõ ràng, dễ hiểu về nghĩa hơn, chiết tự cụ thể.</a:t>
            </a:r>
            <a:endParaRPr lang="en-US" sz="2400" smtClean="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35+ mẫu slide cảm ơn powerpoint đẹp cho bài thuyết trình chuyên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4039"/>
            <a:ext cx="12192000" cy="687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3687" y="1934817"/>
            <a:ext cx="6626087" cy="4511168"/>
          </a:xfrm>
          <a:prstGeom prst="rect">
            <a:avLst/>
          </a:prstGeom>
        </p:spPr>
      </p:pic>
      <p:sp>
        <p:nvSpPr>
          <p:cNvPr id="6" name="Hộp Văn bản 5"/>
          <p:cNvSpPr txBox="1"/>
          <p:nvPr/>
        </p:nvSpPr>
        <p:spPr>
          <a:xfrm>
            <a:off x="1497495" y="412015"/>
            <a:ext cx="3723861" cy="1631216"/>
          </a:xfrm>
          <a:prstGeom prst="rect">
            <a:avLst/>
          </a:prstGeom>
          <a:noFill/>
        </p:spPr>
        <p:txBody>
          <a:bodyPr wrap="square" rtlCol="0">
            <a:spAutoFit/>
            <a:scene3d>
              <a:camera prst="isometricOffAxis1Right"/>
              <a:lightRig rig="threePt" dir="t"/>
            </a:scene3d>
          </a:bodyPr>
          <a:lstStyle/>
          <a:p>
            <a:r>
              <a:rPr lang="en-US" sz="10000" b="1" dirty="0">
                <a:effectLst/>
                <a:latin typeface="Times New Roman" panose="02020603050405020304" pitchFamily="18" charset="0"/>
                <a:ea typeface="Arial" panose="020B0604020202020204" pitchFamily="34" charset="0"/>
              </a:rPr>
              <a:t>KHỞI</a:t>
            </a:r>
            <a:endParaRPr lang="en-US" sz="10000" dirty="0"/>
          </a:p>
        </p:txBody>
      </p:sp>
      <p:sp>
        <p:nvSpPr>
          <p:cNvPr id="7" name="Hộp Văn bản 6"/>
          <p:cNvSpPr txBox="1"/>
          <p:nvPr/>
        </p:nvSpPr>
        <p:spPr>
          <a:xfrm>
            <a:off x="6427305" y="412015"/>
            <a:ext cx="4267200" cy="1631216"/>
          </a:xfrm>
          <a:prstGeom prst="rect">
            <a:avLst/>
          </a:prstGeom>
          <a:noFill/>
        </p:spPr>
        <p:txBody>
          <a:bodyPr wrap="square" rtlCol="0">
            <a:spAutoFit/>
            <a:scene3d>
              <a:camera prst="isometricOffAxis2Left"/>
              <a:lightRig rig="threePt" dir="t"/>
            </a:scene3d>
          </a:bodyPr>
          <a:lstStyle/>
          <a:p>
            <a:r>
              <a:rPr lang="en-US" sz="10000" b="1" dirty="0">
                <a:effectLst/>
                <a:latin typeface="Times New Roman" panose="02020603050405020304" pitchFamily="18" charset="0"/>
                <a:ea typeface="Arial" panose="020B0604020202020204" pitchFamily="34" charset="0"/>
              </a:rPr>
              <a:t>ĐỘNG</a:t>
            </a:r>
            <a:endParaRPr lang="en-US" sz="100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755" y="142295"/>
            <a:ext cx="11820939" cy="6573077"/>
          </a:xfrm>
          <a:prstGeom prst="rect">
            <a:avLst/>
          </a:prstGeom>
        </p:spPr>
      </p:pic>
      <p:sp>
        <p:nvSpPr>
          <p:cNvPr id="6" name="Hộp Văn bản 5"/>
          <p:cNvSpPr txBox="1"/>
          <p:nvPr/>
        </p:nvSpPr>
        <p:spPr>
          <a:xfrm>
            <a:off x="961390" y="926465"/>
            <a:ext cx="10160000" cy="2686685"/>
          </a:xfrm>
          <a:prstGeom prst="rect">
            <a:avLst/>
          </a:prstGeom>
          <a:noFill/>
        </p:spPr>
        <p:txBody>
          <a:bodyPr wrap="square" rtlCol="0">
            <a:spAutoFit/>
          </a:bodyPr>
          <a:lstStyle/>
          <a:p>
            <a:pPr algn="just">
              <a:spcAft>
                <a:spcPts val="800"/>
              </a:spcAft>
            </a:pPr>
            <a:r>
              <a:rPr lang="en-US" sz="2800" b="1" i="1">
                <a:effectLst/>
                <a:latin typeface="Times New Roman" panose="02020603050405020304" pitchFamily="18" charset="0"/>
                <a:ea typeface="Calibri" panose="020F0502020204030204" charset="0"/>
                <a:cs typeface="Times New Roman" panose="02020603050405020304" pitchFamily="18" charset="0"/>
              </a:rPr>
              <a:t> </a:t>
            </a:r>
            <a:r>
              <a:rPr lang="en-US" sz="3000" b="1" i="1">
                <a:effectLst/>
                <a:latin typeface="Times New Roman" panose="02020603050405020304" pitchFamily="18" charset="0"/>
                <a:ea typeface="Calibri" panose="020F0502020204030204" charset="0"/>
                <a:cs typeface="Times New Roman" panose="02020603050405020304" pitchFamily="18" charset="0"/>
              </a:rPr>
              <a:t>Đọc văn bản sau và chú ý những từ in đậm.</a:t>
            </a:r>
            <a:endParaRPr lang="en-US" sz="3000" b="1" i="1">
              <a:effectLst/>
              <a:latin typeface="Times New Roman" panose="02020603050405020304" pitchFamily="18" charset="0"/>
              <a:ea typeface="Calibri" panose="020F0502020204030204" charset="0"/>
              <a:cs typeface="Times New Roman" panose="02020603050405020304" pitchFamily="18" charset="0"/>
            </a:endParaRPr>
          </a:p>
          <a:p>
            <a:pPr algn="just">
              <a:spcAft>
                <a:spcPts val="800"/>
              </a:spcAft>
            </a:pPr>
            <a:endParaRPr lang="en-US" sz="2800" i="1">
              <a:effectLst/>
              <a:latin typeface="Times New Roman" panose="02020603050405020304" pitchFamily="18" charset="0"/>
              <a:ea typeface="Calibri" panose="020F0502020204030204" charset="0"/>
              <a:cs typeface="Times New Roman" panose="02020603050405020304" pitchFamily="18" charset="0"/>
            </a:endParaRPr>
          </a:p>
          <a:p>
            <a:pPr algn="ctr">
              <a:spcAft>
                <a:spcPts val="800"/>
              </a:spcAft>
            </a:pPr>
            <a:r>
              <a:rPr lang="en-US" sz="2800" i="1">
                <a:effectLst/>
                <a:latin typeface="Times New Roman" panose="02020603050405020304" pitchFamily="18" charset="0"/>
                <a:ea typeface="Calibri" panose="020F0502020204030204" charset="0"/>
                <a:cs typeface="Times New Roman" panose="02020603050405020304" pitchFamily="18" charset="0"/>
              </a:rPr>
              <a:t>Rải rác </a:t>
            </a:r>
            <a:r>
              <a:rPr lang="en-US" sz="2800" b="1" i="1">
                <a:effectLst/>
                <a:latin typeface="Times New Roman" panose="02020603050405020304" pitchFamily="18" charset="0"/>
                <a:ea typeface="Calibri" panose="020F0502020204030204" charset="0"/>
                <a:cs typeface="Times New Roman" panose="02020603050405020304" pitchFamily="18" charset="0"/>
              </a:rPr>
              <a:t>biên cương</a:t>
            </a:r>
            <a:r>
              <a:rPr lang="en-US" sz="2800" i="1">
                <a:effectLst/>
                <a:latin typeface="Times New Roman" panose="02020603050405020304" pitchFamily="18" charset="0"/>
                <a:ea typeface="Calibri" panose="020F0502020204030204" charset="0"/>
                <a:cs typeface="Times New Roman" panose="02020603050405020304" pitchFamily="18" charset="0"/>
              </a:rPr>
              <a:t> mồ </a:t>
            </a:r>
            <a:r>
              <a:rPr lang="en-US" sz="2800" b="1" i="1">
                <a:effectLst/>
                <a:latin typeface="Times New Roman" panose="02020603050405020304" pitchFamily="18" charset="0"/>
                <a:ea typeface="Calibri" panose="020F0502020204030204" charset="0"/>
                <a:cs typeface="Times New Roman" panose="02020603050405020304" pitchFamily="18" charset="0"/>
              </a:rPr>
              <a:t>viễn xứ</a:t>
            </a:r>
            <a:endParaRPr lang="en-US" sz="2800" b="1" i="1">
              <a:effectLst/>
              <a:latin typeface="Times New Roman" panose="02020603050405020304" pitchFamily="18" charset="0"/>
              <a:ea typeface="Calibri" panose="020F0502020204030204" charset="0"/>
              <a:cs typeface="Times New Roman" panose="02020603050405020304" pitchFamily="18" charset="0"/>
            </a:endParaRPr>
          </a:p>
          <a:p>
            <a:pPr algn="ctr">
              <a:spcAft>
                <a:spcPts val="800"/>
              </a:spcAft>
            </a:pPr>
            <a:r>
              <a:rPr lang="en-US" sz="2800" b="1" i="1">
                <a:effectLst/>
                <a:latin typeface="Times New Roman" panose="02020603050405020304" pitchFamily="18" charset="0"/>
                <a:ea typeface="Calibri" panose="020F0502020204030204" charset="0"/>
                <a:cs typeface="Times New Roman" panose="02020603050405020304" pitchFamily="18" charset="0"/>
              </a:rPr>
              <a:t>Chiến trường</a:t>
            </a:r>
            <a:r>
              <a:rPr lang="en-US" sz="2800" i="1">
                <a:effectLst/>
                <a:latin typeface="Times New Roman" panose="02020603050405020304" pitchFamily="18" charset="0"/>
                <a:ea typeface="Calibri" panose="020F0502020204030204" charset="0"/>
                <a:cs typeface="Times New Roman" panose="02020603050405020304" pitchFamily="18" charset="0"/>
              </a:rPr>
              <a:t> đi chẳng tiếc đời xanh </a:t>
            </a:r>
            <a:endParaRPr lang="en-US" sz="2800" i="1">
              <a:effectLst/>
              <a:latin typeface="Times New Roman" panose="02020603050405020304" pitchFamily="18" charset="0"/>
              <a:ea typeface="Calibri" panose="020F0502020204030204" charset="0"/>
              <a:cs typeface="Times New Roman" panose="02020603050405020304" pitchFamily="18" charset="0"/>
            </a:endParaRPr>
          </a:p>
          <a:p>
            <a:pPr algn="ctr">
              <a:spcAft>
                <a:spcPts val="800"/>
              </a:spcAft>
            </a:pPr>
            <a:r>
              <a:rPr lang="en-US" sz="2800" i="1">
                <a:effectLst/>
                <a:latin typeface="Times New Roman" panose="02020603050405020304" pitchFamily="18" charset="0"/>
                <a:ea typeface="Calibri" panose="020F0502020204030204" charset="0"/>
                <a:cs typeface="Times New Roman" panose="02020603050405020304" pitchFamily="18" charset="0"/>
              </a:rPr>
              <a:t>     (Tây Tiến - Quang Dũng)</a:t>
            </a:r>
            <a:endParaRPr lang="en-US" sz="2800" i="1">
              <a:effectLst/>
              <a:latin typeface="Times New Roman" panose="02020603050405020304" pitchFamily="18" charset="0"/>
              <a:ea typeface="Calibri" panose="020F0502020204030204" charset="0"/>
              <a:cs typeface="Times New Roman" panose="02020603050405020304" pitchFamily="18" charset="0"/>
            </a:endParaRPr>
          </a:p>
        </p:txBody>
      </p:sp>
      <p:sp>
        <p:nvSpPr>
          <p:cNvPr id="9" name="Hộp Văn bản 8"/>
          <p:cNvSpPr txBox="1"/>
          <p:nvPr/>
        </p:nvSpPr>
        <p:spPr>
          <a:xfrm>
            <a:off x="1557571" y="4135948"/>
            <a:ext cx="9356035" cy="1291590"/>
          </a:xfrm>
          <a:prstGeom prst="rect">
            <a:avLst/>
          </a:prstGeom>
          <a:noFill/>
        </p:spPr>
        <p:txBody>
          <a:bodyPr wrap="square" rtlCol="0">
            <a:spAutoFit/>
          </a:bodyPr>
          <a:lstStyle/>
          <a:p>
            <a:pPr algn="just">
              <a:spcAft>
                <a:spcPts val="800"/>
              </a:spcAft>
            </a:pPr>
            <a:r>
              <a:rPr lang="en-US" sz="2800">
                <a:effectLst/>
                <a:latin typeface="Times New Roman" panose="02020603050405020304" pitchFamily="18" charset="0"/>
                <a:ea typeface="Calibri" panose="020F0502020204030204" charset="0"/>
                <a:cs typeface="Times New Roman" panose="02020603050405020304" pitchFamily="18" charset="0"/>
              </a:rPr>
              <a:t> </a:t>
            </a:r>
            <a:r>
              <a:rPr lang="vi-VN" altLang="en-US" sz="5000" b="1">
                <a:effectLst/>
                <a:latin typeface="Times New Roman" panose="02020603050405020304" pitchFamily="18" charset="0"/>
                <a:ea typeface="Calibri" panose="020F0502020204030204" charset="0"/>
                <a:cs typeface="Times New Roman" panose="02020603050405020304" pitchFamily="18" charset="0"/>
              </a:rPr>
              <a:t>?</a:t>
            </a:r>
            <a:r>
              <a:rPr lang="en-US" sz="2800" i="1">
                <a:effectLst/>
                <a:latin typeface="Times New Roman" panose="02020603050405020304" pitchFamily="18" charset="0"/>
                <a:ea typeface="Calibri" panose="020F0502020204030204" charset="0"/>
                <a:cs typeface="Times New Roman" panose="02020603050405020304" pitchFamily="18" charset="0"/>
              </a:rPr>
              <a:t>Có những cách nào giúp em hiểu nghĩa của những từ in đậm trong văn bản trên?</a:t>
            </a:r>
            <a:r>
              <a:rPr lang="en-US" sz="2800" i="1" dirty="0">
                <a:effectLst/>
                <a:latin typeface="Times New Roman" panose="02020603050405020304" pitchFamily="18" charset="0"/>
                <a:ea typeface="Calibri" panose="020F0502020204030204" charset="0"/>
                <a:cs typeface="Times New Roman" panose="02020603050405020304" pitchFamily="18" charset="0"/>
              </a:rPr>
              <a:t> </a:t>
            </a:r>
            <a:endParaRPr lang="en-US" sz="2800" i="1" dirty="0">
              <a:effectLst/>
              <a:latin typeface="Calibri" panose="020F0502020204030204" charset="0"/>
              <a:ea typeface="Calibri" panose="020F0502020204030204" charset="0"/>
              <a:cs typeface="Times New Roman" panose="02020603050405020304" pitchFamily="18" charset="0"/>
            </a:endParaRPr>
          </a:p>
        </p:txBody>
      </p:sp>
      <p:sp>
        <p:nvSpPr>
          <p:cNvPr id="3" name="Rounded Rectangular Callout 2"/>
          <p:cNvSpPr/>
          <p:nvPr/>
        </p:nvSpPr>
        <p:spPr>
          <a:xfrm>
            <a:off x="961390" y="926465"/>
            <a:ext cx="9767570" cy="2799715"/>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p>
            <a:pPr algn="l"/>
            <a:r>
              <a:rPr lang="en-US" sz="2800">
                <a:latin typeface="Times New Roman" panose="02020603050405020304" pitchFamily="18" charset="0"/>
                <a:cs typeface="Times New Roman" panose="02020603050405020304" pitchFamily="18" charset="0"/>
              </a:rPr>
              <a:t>- Các từ: </a:t>
            </a:r>
            <a:r>
              <a:rPr lang="en-US" sz="2800" b="1">
                <a:latin typeface="Times New Roman" panose="02020603050405020304" pitchFamily="18" charset="0"/>
                <a:cs typeface="Times New Roman" panose="02020603050405020304" pitchFamily="18" charset="0"/>
              </a:rPr>
              <a:t>viễn xứ; biên cương; chiến trường</a:t>
            </a:r>
            <a:r>
              <a:rPr lang="en-US" sz="2800">
                <a:latin typeface="Times New Roman" panose="02020603050405020304" pitchFamily="18" charset="0"/>
                <a:cs typeface="Times New Roman" panose="02020603050405020304" pitchFamily="18" charset="0"/>
              </a:rPr>
              <a:t>. Có thể hiểu nghĩa bằng các cách:</a:t>
            </a:r>
            <a:endParaRPr lang="en-US" sz="2800">
              <a:latin typeface="Times New Roman" panose="02020603050405020304" pitchFamily="18" charset="0"/>
              <a:cs typeface="Times New Roman" panose="02020603050405020304" pitchFamily="18" charset="0"/>
            </a:endParaRPr>
          </a:p>
          <a:p>
            <a:pPr algn="l"/>
            <a:r>
              <a:rPr lang="en-US" sz="2800">
                <a:latin typeface="Times New Roman" panose="02020603050405020304" pitchFamily="18" charset="0"/>
                <a:cs typeface="Times New Roman" panose="02020603050405020304" pitchFamily="18" charset="0"/>
              </a:rPr>
              <a:t>+ Tìm hình ảnh tương ứng với từ</a:t>
            </a:r>
            <a:endParaRPr lang="en-US" sz="2800">
              <a:latin typeface="Times New Roman" panose="02020603050405020304" pitchFamily="18" charset="0"/>
              <a:cs typeface="Times New Roman" panose="02020603050405020304" pitchFamily="18" charset="0"/>
            </a:endParaRPr>
          </a:p>
          <a:p>
            <a:pPr algn="l"/>
            <a:r>
              <a:rPr lang="en-US" sz="2800">
                <a:latin typeface="Times New Roman" panose="02020603050405020304" pitchFamily="18" charset="0"/>
                <a:cs typeface="Times New Roman" panose="02020603050405020304" pitchFamily="18" charset="0"/>
              </a:rPr>
              <a:t>+ Cắt nghĩa từng yếu tố của từ sau đó gộp lại để hiểu.</a:t>
            </a:r>
            <a:endParaRPr lang="en-US" sz="2800">
              <a:latin typeface="Times New Roman" panose="02020603050405020304" pitchFamily="18" charset="0"/>
              <a:cs typeface="Times New Roman" panose="02020603050405020304" pitchFamily="18" charset="0"/>
            </a:endParaRPr>
          </a:p>
          <a:p>
            <a:pPr algn="l"/>
            <a:r>
              <a:rPr lang="en-US" sz="2800">
                <a:latin typeface="Times New Roman" panose="02020603050405020304" pitchFamily="18" charset="0"/>
                <a:cs typeface="Times New Roman" panose="02020603050405020304" pitchFamily="18" charset="0"/>
              </a:rPr>
              <a:t>+ Tái hiện nghĩa của từ.</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bldLvl="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09" y="463527"/>
            <a:ext cx="10515600" cy="1325563"/>
          </a:xfrm>
        </p:spPr>
        <p:txBody>
          <a:bodyPr/>
          <a:lstStyle/>
          <a:p>
            <a:pPr algn="ctr"/>
            <a:r>
              <a:rPr lang="vi-VN" altLang="en-US" sz="5800" b="1" dirty="0">
                <a:solidFill>
                  <a:srgbClr val="FF0000"/>
                </a:solidFill>
                <a:latin typeface="Times New Roman" panose="02020603050405020304" pitchFamily="18" charset="0"/>
                <a:cs typeface="Times New Roman" panose="02020603050405020304" pitchFamily="18" charset="0"/>
              </a:rPr>
              <a:t>THỰC HÀNH TIẾNG VIỆT</a:t>
            </a:r>
            <a:endParaRPr lang="vi-VN" altLang="en-US" sz="5800" b="1" dirty="0">
              <a:solidFill>
                <a:srgbClr val="FF0000"/>
              </a:solidFill>
              <a:latin typeface="Times New Roman" panose="02020603050405020304" pitchFamily="18" charset="0"/>
              <a:cs typeface="Times New Roman" panose="02020603050405020304" pitchFamily="18" charset="0"/>
            </a:endParaRPr>
          </a:p>
        </p:txBody>
      </p:sp>
      <p:pic>
        <p:nvPicPr>
          <p:cNvPr id="4" name="Picture 4" descr="KẾ HOẠCH THÁNG 10 NĂM 2019 LỚP MẦM 2 - THIÊN ÂN PHÚC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48295" y="3813175"/>
            <a:ext cx="4243705" cy="2971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1703070" y="1957705"/>
            <a:ext cx="9291320" cy="706755"/>
          </a:xfrm>
          <a:prstGeom prst="rect">
            <a:avLst/>
          </a:prstGeom>
          <a:noFill/>
        </p:spPr>
        <p:txBody>
          <a:bodyPr wrap="square" rtlCol="0">
            <a:spAutoFit/>
          </a:bodyPr>
          <a:p>
            <a:r>
              <a:rPr lang="vi-VN" altLang="en-US" sz="4000" b="1">
                <a:latin typeface="Times New Roman" panose="02020603050405020304" pitchFamily="18" charset="0"/>
                <a:cs typeface="Times New Roman" panose="02020603050405020304" pitchFamily="18" charset="0"/>
              </a:rPr>
              <a:t>CÁCH GIẢI THÍCH NGHĨA CỦA TỪ</a:t>
            </a:r>
            <a:endParaRPr lang="vi-VN" altLang="en-US" sz="40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643" y="85698"/>
            <a:ext cx="12085983" cy="6857999"/>
          </a:xfrm>
          <a:prstGeom prst="rect">
            <a:avLst/>
          </a:prstGeom>
        </p:spPr>
      </p:pic>
      <p:sp>
        <p:nvSpPr>
          <p:cNvPr id="10" name="Hộp Văn bản 9"/>
          <p:cNvSpPr txBox="1"/>
          <p:nvPr/>
        </p:nvSpPr>
        <p:spPr>
          <a:xfrm>
            <a:off x="2442210" y="995680"/>
            <a:ext cx="8027670" cy="783590"/>
          </a:xfrm>
          <a:prstGeom prst="rect">
            <a:avLst/>
          </a:prstGeom>
          <a:noFill/>
        </p:spPr>
        <p:txBody>
          <a:bodyPr wrap="square" rtlCol="0">
            <a:spAutoFit/>
          </a:bodyPr>
          <a:lstStyle/>
          <a:p>
            <a:pPr marR="226695" algn="just">
              <a:spcAft>
                <a:spcPts val="800"/>
              </a:spcAft>
            </a:pPr>
            <a:r>
              <a:rPr lang="vi-VN" altLang="en-US" sz="45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HÌNH THÀNH KIẾN THỨC</a:t>
            </a:r>
            <a:r>
              <a:rPr lang="en-US" sz="4500" b="1" dirty="0">
                <a:solidFill>
                  <a:srgbClr val="FF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en-US" sz="4500" dirty="0">
              <a:solidFill>
                <a:srgbClr val="FF0000"/>
              </a:solidFill>
              <a:effectLst/>
              <a:latin typeface="Calibri" panose="020F0502020204030204" charset="0"/>
              <a:ea typeface="Calibri" panose="020F0502020204030204" charset="0"/>
              <a:cs typeface="Times New Roman" panose="02020603050405020304" pitchFamily="18" charset="0"/>
            </a:endParaRPr>
          </a:p>
        </p:txBody>
      </p:sp>
      <p:sp>
        <p:nvSpPr>
          <p:cNvPr id="11" name="Hộp Văn bản 10"/>
          <p:cNvSpPr txBox="1"/>
          <p:nvPr/>
        </p:nvSpPr>
        <p:spPr>
          <a:xfrm>
            <a:off x="1580515" y="2183130"/>
            <a:ext cx="9751060" cy="1383665"/>
          </a:xfrm>
          <a:prstGeom prst="rect">
            <a:avLst/>
          </a:prstGeom>
          <a:noFill/>
        </p:spPr>
        <p:txBody>
          <a:bodyPr wrap="square" rtlCol="0">
            <a:spAutoFit/>
          </a:bodyPr>
          <a:lstStyle/>
          <a:p>
            <a:r>
              <a:rPr lang="en-US" sz="2800">
                <a:solidFill>
                  <a:srgbClr val="0D0D0D"/>
                </a:solidFill>
                <a:latin typeface="Times New Roman" panose="02020603050405020304" pitchFamily="18" charset="0"/>
                <a:ea typeface="Times New Roman" panose="02020603050405020304" pitchFamily="18" charset="0"/>
              </a:rPr>
              <a:t>+ Nhóm 1,2 nêu những yêu cầu đối với một số cách giải thích nghĩa của từ.</a:t>
            </a:r>
            <a:endParaRPr lang="en-US" sz="2800">
              <a:solidFill>
                <a:srgbClr val="0D0D0D"/>
              </a:solidFill>
              <a:latin typeface="Times New Roman" panose="02020603050405020304" pitchFamily="18" charset="0"/>
              <a:ea typeface="Times New Roman" panose="02020603050405020304" pitchFamily="18" charset="0"/>
            </a:endParaRPr>
          </a:p>
          <a:p>
            <a:r>
              <a:rPr lang="en-US" sz="2800">
                <a:solidFill>
                  <a:srgbClr val="0D0D0D"/>
                </a:solidFill>
                <a:latin typeface="Times New Roman" panose="02020603050405020304" pitchFamily="18" charset="0"/>
                <a:ea typeface="Times New Roman" panose="02020603050405020304" pitchFamily="18" charset="0"/>
              </a:rPr>
              <a:t>+ Nhóm 3,4 nêu yêu cầu cụ thể với từng cách giải thích.</a:t>
            </a:r>
            <a:endParaRPr lang="en-US" sz="2800">
              <a:solidFill>
                <a:srgbClr val="0D0D0D"/>
              </a:solidFill>
              <a:latin typeface="Times New Roman" panose="02020603050405020304" pitchFamily="18" charset="0"/>
              <a:ea typeface="Times New Roman" panose="02020603050405020304" pitchFamily="18" charset="0"/>
            </a:endParaRPr>
          </a:p>
        </p:txBody>
      </p:sp>
      <p:pic>
        <p:nvPicPr>
          <p:cNvPr id="12" name="Picture 3"/>
          <p:cNvPicPr>
            <a:picLocks noChangeAspect="1"/>
          </p:cNvPicPr>
          <p:nvPr/>
        </p:nvPicPr>
        <p:blipFill>
          <a:blip r:embed="rId2"/>
          <a:stretch>
            <a:fillRect/>
          </a:stretch>
        </p:blipFill>
        <p:spPr>
          <a:xfrm>
            <a:off x="7887335" y="3971290"/>
            <a:ext cx="3266440" cy="22726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a:stretch>
            <a:fillRect/>
          </a:stretch>
        </p:blipFill>
        <p:spPr>
          <a:xfrm>
            <a:off x="427181" y="346492"/>
            <a:ext cx="1246456" cy="810202"/>
          </a:xfrm>
          <a:prstGeom prst="rect">
            <a:avLst/>
          </a:prstGeom>
        </p:spPr>
      </p:pic>
      <p:sp>
        <p:nvSpPr>
          <p:cNvPr id="13" name="Hộp Văn bản 12"/>
          <p:cNvSpPr txBox="1"/>
          <p:nvPr/>
        </p:nvSpPr>
        <p:spPr>
          <a:xfrm>
            <a:off x="1745615" y="902335"/>
            <a:ext cx="9224010" cy="5530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800"/>
              </a:spcAft>
            </a:pPr>
            <a:r>
              <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rPr>
              <a:t>* Yêu cầu đối với một số cách giải thích nghĩa của từ</a:t>
            </a:r>
            <a:endParaRPr lang="en-US" sz="30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endParaRPr>
          </a:p>
        </p:txBody>
      </p:sp>
      <p:sp>
        <p:nvSpPr>
          <p:cNvPr id="18" name="Hộp Văn bản 17"/>
          <p:cNvSpPr txBox="1"/>
          <p:nvPr/>
        </p:nvSpPr>
        <p:spPr>
          <a:xfrm>
            <a:off x="1108710" y="1870710"/>
            <a:ext cx="10455910" cy="2245360"/>
          </a:xfrm>
          <a:prstGeom prst="rect">
            <a:avLst/>
          </a:prstGeom>
          <a:noFill/>
          <a:ln w="28575">
            <a:solidFill>
              <a:srgbClr val="46C115"/>
            </a:solidFill>
          </a:ln>
        </p:spPr>
        <p:txBody>
          <a:bodyPr wrap="square">
            <a:spAutoFit/>
            <a:scene3d>
              <a:camera prst="orthographicFront"/>
              <a:lightRig rig="threePt" dir="t"/>
            </a:scene3d>
          </a:bodyPr>
          <a:lstStyle/>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Yêu cầu đối với một số cách giải thích nghĩa của từ</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Nêu đầy đủ các khía cạnh của khái niệm.</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Vừa chỉ được loại mà đối tượng thuộc vào, vừa chỉ được đặc thù đối tượng khác cùng loại.</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Hộp Văn bản 22"/>
          <p:cNvSpPr txBox="1"/>
          <p:nvPr/>
        </p:nvSpPr>
        <p:spPr>
          <a:xfrm>
            <a:off x="1108710" y="4204335"/>
            <a:ext cx="10438765" cy="1568450"/>
          </a:xfrm>
          <a:prstGeom prst="rect">
            <a:avLst/>
          </a:prstGeom>
          <a:noFill/>
          <a:ln w="28575">
            <a:solidFill>
              <a:srgbClr val="46C115"/>
            </a:solidFill>
          </a:ln>
        </p:spPr>
        <p:txBody>
          <a:bodyPr wrap="square">
            <a:spAutoFit/>
            <a:scene3d>
              <a:camera prst="orthographicFront"/>
              <a:lightRig rig="threePt" dir="t"/>
            </a:scene3d>
          </a:bodyPr>
          <a:lstStyle/>
          <a:p>
            <a:pPr algn="just">
              <a:spcAft>
                <a:spcPts val="800"/>
              </a:spcAft>
            </a:pPr>
            <a:r>
              <a:rPr lang="en-US" sz="240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sym typeface="+mn-ea"/>
              </a:rPr>
              <a:t>VD:NHÀ là công trình xây dựng có mái, tường bao quanh, của ra vào để ở, sinh hoạt văn hóa, xã hội hoặc cất giữ vật chất, phục vụ cho các hoạt động cá nhân hoặc tập thể của con người, và có tác dụng bảo vệ cho các hoạt động đó. (Theo Wikipedia)</a:t>
            </a:r>
            <a:r>
              <a:rPr lang="en-US" sz="2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310000">
        <p:wipe/>
      </p:transition>
    </mc:Choice>
    <mc:Fallback>
      <p:transition spd="slow" advTm="3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23" grpId="0" bldLvl="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a:stretch>
            <a:fillRect/>
          </a:stretch>
        </p:blipFill>
        <p:spPr>
          <a:xfrm>
            <a:off x="427181" y="346492"/>
            <a:ext cx="1246456" cy="810202"/>
          </a:xfrm>
          <a:prstGeom prst="rect">
            <a:avLst/>
          </a:prstGeom>
        </p:spPr>
      </p:pic>
      <p:sp>
        <p:nvSpPr>
          <p:cNvPr id="13" name="Hộp Văn bản 12"/>
          <p:cNvSpPr txBox="1"/>
          <p:nvPr/>
        </p:nvSpPr>
        <p:spPr>
          <a:xfrm>
            <a:off x="1745615" y="902335"/>
            <a:ext cx="8503920" cy="5530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800"/>
              </a:spcAft>
            </a:pPr>
            <a:r>
              <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rPr>
              <a:t>* Yêu cầu cụ thể với từng cách giải thích</a:t>
            </a:r>
            <a:endPar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endParaRPr>
          </a:p>
        </p:txBody>
      </p:sp>
      <p:sp>
        <p:nvSpPr>
          <p:cNvPr id="18" name="Hộp Văn bản 17"/>
          <p:cNvSpPr txBox="1"/>
          <p:nvPr/>
        </p:nvSpPr>
        <p:spPr>
          <a:xfrm>
            <a:off x="1179195" y="1972310"/>
            <a:ext cx="10161270" cy="2245360"/>
          </a:xfrm>
          <a:prstGeom prst="rect">
            <a:avLst/>
          </a:prstGeom>
          <a:noFill/>
          <a:ln w="28575">
            <a:solidFill>
              <a:srgbClr val="46C115"/>
            </a:solidFill>
          </a:ln>
        </p:spPr>
        <p:txBody>
          <a:bodyPr wrap="square">
            <a:spAutoFit/>
            <a:scene3d>
              <a:camera prst="orthographicFront"/>
              <a:lightRig rig="threePt" dir="t"/>
            </a:scene3d>
          </a:bodyPr>
          <a:lstStyle/>
          <a:p>
            <a:pPr algn="just">
              <a:spcAft>
                <a:spcPts val="800"/>
              </a:spcAft>
            </a:pPr>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Nêu từ đồng nghĩa hoặc trái nghĩa.</a:t>
            </a:r>
            <a:endPar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Có thể cùng lúc nêu 2 - 3 từ đồng nghĩa hoặc trái nghĩa để người tiếp nhận nắm bắt thuận lợi hơn về sắc thái tinh tế của từ được giải thích.</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VD: Máy bay - Phi cơ; trái - quả; bắp - ngô; </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Chân thật &gt;&lt; giả dối; no &gt;&lt; đói; cao &gt;&lt; thấp</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10000">
        <p:blinds/>
      </p:transition>
    </mc:Choice>
    <mc:Fallback>
      <p:transition spd="slow" advTm="310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additive="base">
                                        <p:cTn id="1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xEl>
                                              <p:pRg st="3" end="3"/>
                                            </p:txEl>
                                          </p:spTgt>
                                        </p:tgtEl>
                                        <p:attrNameLst>
                                          <p:attrName>style.visibility</p:attrName>
                                        </p:attrNameLst>
                                      </p:cBhvr>
                                      <p:to>
                                        <p:strVal val="visible"/>
                                      </p:to>
                                    </p:set>
                                    <p:anim calcmode="lin" valueType="num">
                                      <p:cBhvr additive="base">
                                        <p:cTn id="1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a:stretch>
            <a:fillRect/>
          </a:stretch>
        </p:blipFill>
        <p:spPr>
          <a:xfrm>
            <a:off x="427181" y="346492"/>
            <a:ext cx="1246456" cy="810202"/>
          </a:xfrm>
          <a:prstGeom prst="rect">
            <a:avLst/>
          </a:prstGeom>
        </p:spPr>
      </p:pic>
      <p:sp>
        <p:nvSpPr>
          <p:cNvPr id="13" name="Hộp Văn bản 12"/>
          <p:cNvSpPr txBox="1"/>
          <p:nvPr/>
        </p:nvSpPr>
        <p:spPr>
          <a:xfrm>
            <a:off x="1745615" y="902335"/>
            <a:ext cx="8503920" cy="5530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800"/>
              </a:spcAft>
            </a:pPr>
            <a:r>
              <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rPr>
              <a:t>* Yêu cầu cụ thể với từng cách giải thích</a:t>
            </a:r>
            <a:endPar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endParaRPr>
          </a:p>
        </p:txBody>
      </p:sp>
      <p:sp>
        <p:nvSpPr>
          <p:cNvPr id="18" name="Hộp Văn bản 17"/>
          <p:cNvSpPr txBox="1"/>
          <p:nvPr/>
        </p:nvSpPr>
        <p:spPr>
          <a:xfrm>
            <a:off x="1179195" y="1972310"/>
            <a:ext cx="10161270" cy="2512695"/>
          </a:xfrm>
          <a:prstGeom prst="rect">
            <a:avLst/>
          </a:prstGeom>
          <a:noFill/>
          <a:ln w="28575">
            <a:solidFill>
              <a:srgbClr val="46C115"/>
            </a:solidFill>
          </a:ln>
        </p:spPr>
        <p:txBody>
          <a:bodyPr wrap="square">
            <a:spAutoFit/>
            <a:scene3d>
              <a:camera prst="orthographicFront"/>
              <a:lightRig rig="threePt" dir="t"/>
            </a:scene3d>
          </a:bodyPr>
          <a:lstStyle/>
          <a:p>
            <a:pPr algn="just">
              <a:spcAft>
                <a:spcPts val="800"/>
              </a:spcAft>
            </a:pPr>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Làm rõ nghĩa của từ sau đó tổng hợp lại</a:t>
            </a:r>
            <a:endPar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Cách giải thích này có thể áp dụng với đa số từ ghép. Cần lựa chọn đúng nghĩa của từ tránh hiểu sai nghĩa của từ.</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VD: từ NGŨ CỐC: Ngũ là 5, Cốc chỉ chung các loại hạt dùng để ăn. NGŨ CỐC dùng để chỉ các loại hạt dùng làm lương thực phổ biến là: Kê, mạch, Ngô, lúa mì, lúa gạo.</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310000">
        <p:wedge/>
      </p:transition>
    </mc:Choice>
    <mc:Fallback>
      <p:transition spd="slow" advTm="310000">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additive="base">
                                        <p:cTn id="1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screen"/>
          <a:srcRect/>
          <a:stretch>
            <a:fillRect/>
          </a:stretch>
        </p:blipFill>
        <p:spPr>
          <a:xfrm>
            <a:off x="427181" y="346492"/>
            <a:ext cx="1246456" cy="810202"/>
          </a:xfrm>
          <a:prstGeom prst="rect">
            <a:avLst/>
          </a:prstGeom>
        </p:spPr>
      </p:pic>
      <p:sp>
        <p:nvSpPr>
          <p:cNvPr id="13" name="Hộp Văn bản 12"/>
          <p:cNvSpPr txBox="1"/>
          <p:nvPr/>
        </p:nvSpPr>
        <p:spPr>
          <a:xfrm>
            <a:off x="1745615" y="902335"/>
            <a:ext cx="8503920" cy="5530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800"/>
              </a:spcAft>
            </a:pPr>
            <a:r>
              <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rPr>
              <a:t>* Yêu cầu cụ thể với từng cách giải thích</a:t>
            </a:r>
            <a:endParaRPr lang="en-US" sz="3000" b="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sym typeface="+mn-ea"/>
            </a:endParaRPr>
          </a:p>
        </p:txBody>
      </p:sp>
      <p:sp>
        <p:nvSpPr>
          <p:cNvPr id="18" name="Hộp Văn bản 17"/>
          <p:cNvSpPr txBox="1"/>
          <p:nvPr/>
        </p:nvSpPr>
        <p:spPr>
          <a:xfrm>
            <a:off x="1179195" y="1972310"/>
            <a:ext cx="10161270" cy="2820035"/>
          </a:xfrm>
          <a:prstGeom prst="rect">
            <a:avLst/>
          </a:prstGeom>
          <a:noFill/>
          <a:ln w="28575">
            <a:solidFill>
              <a:srgbClr val="46C115"/>
            </a:solidFill>
          </a:ln>
        </p:spPr>
        <p:txBody>
          <a:bodyPr wrap="square">
            <a:spAutoFit/>
            <a:scene3d>
              <a:camera prst="orthographicFront"/>
              <a:lightRig rig="threePt" dir="t"/>
            </a:scene3d>
          </a:bodyPr>
          <a:lstStyle/>
          <a:p>
            <a:pPr algn="just">
              <a:spcAft>
                <a:spcPts val="800"/>
              </a:spcAft>
            </a:pPr>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Tái hiện các tầng nghĩa của từ.</a:t>
            </a:r>
            <a:endPar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Nêu đủ các tầng nghĩa từ khái quát đến cụ thể.</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VD: Nhà (đã nói trên)</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 Dùng tranh ảnh</a:t>
            </a:r>
            <a:endPar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Lựa chọn tranh ảnh phù hợp với nghĩa của từ và được cộng đồng thừa nhận.</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a:p>
            <a:pPr algn="just">
              <a:spcAft>
                <a:spcPts val="800"/>
              </a:spcAft>
            </a:pP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rPr>
              <a:t>VD: mưa, nắng, hạn hán (dùng hình ảnh)</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310000">
        <p:wheel spokes="8"/>
      </p:transition>
    </mc:Choice>
    <mc:Fallback>
      <p:transition spd="slow" advTm="310000">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xEl>
                                              <p:pRg st="3" end="3"/>
                                            </p:txEl>
                                          </p:spTgt>
                                        </p:tgtEl>
                                        <p:attrNameLst>
                                          <p:attrName>style.visibility</p:attrName>
                                        </p:attrNameLst>
                                      </p:cBhvr>
                                      <p:to>
                                        <p:strVal val="visible"/>
                                      </p:to>
                                    </p:set>
                                    <p:anim calcmode="lin" valueType="num">
                                      <p:cBhvr additive="base">
                                        <p:cTn id="1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anim calcmode="lin" valueType="num">
                                      <p:cBhvr additive="base">
                                        <p:cTn id="18"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 calcmode="lin" valueType="num">
                                      <p:cBhvr additive="base">
                                        <p:cTn id="2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3405</Words>
  <Application>WPS Presentation</Application>
  <PresentationFormat>Widescreen</PresentationFormat>
  <Paragraphs>88</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Calibri Light</vt:lpstr>
      <vt:lpstr>Calibri</vt:lpstr>
      <vt:lpstr>Microsoft YaHei</vt:lpstr>
      <vt:lpstr>Arial Unicode MS</vt:lpstr>
      <vt:lpstr>Times New Roman</vt:lpstr>
      <vt:lpstr>Palatino Linotype</vt:lpstr>
      <vt:lpstr>Cambria</vt:lpstr>
      <vt:lpstr>Office Theme</vt:lpstr>
      <vt:lpstr>PowerPoint 演示文稿</vt:lpstr>
      <vt:lpstr>PowerPoint 演示文稿</vt:lpstr>
      <vt:lpstr>PowerPoint 演示文稿</vt:lpstr>
      <vt:lpstr>THỰC HÀNH TIẾNG VIỆT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dienmayXanh.com</cp:lastModifiedBy>
  <cp:revision>2</cp:revision>
  <dcterms:created xsi:type="dcterms:W3CDTF">2023-08-04T15:51:09Z</dcterms:created>
  <dcterms:modified xsi:type="dcterms:W3CDTF">2023-08-04T15:55:43Z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395EE3D755CE4C5B869E99B1DE3CDB00</vt:lpwstr>
  </property>
  <property fmtid="{D5CDD505-2E9C-101B-9397-08002B2CF9AE}" pid="3" name="KSOProductBuildVer">
    <vt:lpwstr>1033-11.2.0.11537</vt:lpwstr>
  </property>
</Properties>
</file>