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3"/>
    <p:sldId id="257" r:id="rId4"/>
    <p:sldId id="260" r:id="rId5"/>
    <p:sldId id="261" r:id="rId6"/>
    <p:sldId id="262" r:id="rId7"/>
    <p:sldId id="263" r:id="rId8"/>
    <p:sldId id="264" r:id="rId9"/>
    <p:sldId id="296" r:id="rId11"/>
    <p:sldId id="297" r:id="rId12"/>
    <p:sldId id="265" r:id="rId13"/>
    <p:sldId id="268" r:id="rId14"/>
    <p:sldId id="269" r:id="rId15"/>
    <p:sldId id="271" r:id="rId16"/>
    <p:sldId id="272" r:id="rId17"/>
    <p:sldId id="273" r:id="rId18"/>
    <p:sldId id="274" r:id="rId19"/>
    <p:sldId id="275" r:id="rId20"/>
    <p:sldId id="276" r:id="rId21"/>
    <p:sldId id="270" r:id="rId22"/>
    <p:sldId id="277" r:id="rId23"/>
    <p:sldId id="278" r:id="rId24"/>
    <p:sldId id="308" r:id="rId25"/>
    <p:sldId id="280" r:id="rId26"/>
    <p:sldId id="281" r:id="rId27"/>
    <p:sldId id="282" r:id="rId28"/>
    <p:sldId id="283" r:id="rId29"/>
    <p:sldId id="309" r:id="rId30"/>
    <p:sldId id="285" r:id="rId31"/>
    <p:sldId id="287" r:id="rId32"/>
    <p:sldId id="288" r:id="rId33"/>
    <p:sldId id="289" r:id="rId34"/>
    <p:sldId id="290" r:id="rId35"/>
    <p:sldId id="291" r:id="rId36"/>
    <p:sldId id="292" r:id="rId37"/>
    <p:sldId id="301" r:id="rId38"/>
    <p:sldId id="303" r:id="rId39"/>
    <p:sldId id="304" r:id="rId40"/>
    <p:sldId id="305" r:id="rId41"/>
    <p:sldId id="306" r:id="rId42"/>
    <p:sldId id="307" r:id="rId43"/>
    <p:sldId id="293" r:id="rId44"/>
    <p:sldId id="29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66DE7F-BB3D-4070-BC0B-954F50F41033}">
          <p14:sldIdLst>
            <p14:sldId id="256"/>
          </p14:sldIdLst>
        </p14:section>
        <p14:section name="Untitled Section" id="{DAB82053-4CAB-442A-ADE5-BCD409C9F701}">
          <p14:sldIdLst>
            <p14:sldId id="257"/>
            <p14:sldId id="260"/>
            <p14:sldId id="261"/>
            <p14:sldId id="262"/>
            <p14:sldId id="263"/>
            <p14:sldId id="264"/>
            <p14:sldId id="296"/>
            <p14:sldId id="297"/>
            <p14:sldId id="265"/>
            <p14:sldId id="268"/>
            <p14:sldId id="269"/>
            <p14:sldId id="271"/>
            <p14:sldId id="272"/>
            <p14:sldId id="273"/>
            <p14:sldId id="274"/>
            <p14:sldId id="275"/>
            <p14:sldId id="276"/>
            <p14:sldId id="270"/>
            <p14:sldId id="277"/>
            <p14:sldId id="278"/>
            <p14:sldId id="308"/>
            <p14:sldId id="280"/>
            <p14:sldId id="281"/>
            <p14:sldId id="282"/>
            <p14:sldId id="283"/>
            <p14:sldId id="309"/>
            <p14:sldId id="285"/>
            <p14:sldId id="287"/>
            <p14:sldId id="288"/>
            <p14:sldId id="289"/>
            <p14:sldId id="290"/>
            <p14:sldId id="291"/>
            <p14:sldId id="292"/>
            <p14:sldId id="301"/>
            <p14:sldId id="303"/>
            <p14:sldId id="304"/>
            <p14:sldId id="305"/>
            <p14:sldId id="306"/>
            <p14:sldId id="307"/>
            <p14:sldId id="293"/>
            <p14:sldId id="29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16721-C3BE-437A-B6C3-0D1418133C1C}"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51E2D-E49B-4F4F-A348-54DA04D4E77C}"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86AFDFE-F0F8-4C62-8598-B3BB3A01B36D}" type="slidenum">
              <a:rPr lang="en-IN" smtClean="0"/>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E47E73-74E9-4574-81B0-3AD4F04B0A6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0BB9-8C78-4EE8-BFF9-B45252A80F1D}"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5E47E73-74E9-4574-81B0-3AD4F04B0A6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0BB9-8C78-4EE8-BFF9-B45252A80F1D}"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5E47E73-74E9-4574-81B0-3AD4F04B0A6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0BB9-8C78-4EE8-BFF9-B45252A80F1D}" type="slidenum">
              <a:rPr lang="en-US" smtClean="0"/>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E47E73-74E9-4574-81B0-3AD4F04B0A65}"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40BB9-8C78-4EE8-BFF9-B45252A80F1D}" type="slidenum">
              <a:rPr lang="en-US" smtClean="0"/>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5E47E73-74E9-4574-81B0-3AD4F04B0A6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0BB9-8C78-4EE8-BFF9-B45252A80F1D}"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E47E73-74E9-4574-81B0-3AD4F04B0A6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0BB9-8C78-4EE8-BFF9-B45252A80F1D}"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5E47E73-74E9-4574-81B0-3AD4F04B0A6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40BB9-8C78-4EE8-BFF9-B45252A80F1D}"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5E47E73-74E9-4574-81B0-3AD4F04B0A65}"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D40BB9-8C78-4EE8-BFF9-B45252A80F1D}"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E47E73-74E9-4574-81B0-3AD4F04B0A65}"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40BB9-8C78-4EE8-BFF9-B45252A80F1D}"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47E73-74E9-4574-81B0-3AD4F04B0A65}"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D40BB9-8C78-4EE8-BFF9-B45252A80F1D}"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E47E73-74E9-4574-81B0-3AD4F04B0A6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40BB9-8C78-4EE8-BFF9-B45252A80F1D}"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E47E73-74E9-4574-81B0-3AD4F04B0A6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40BB9-8C78-4EE8-BFF9-B45252A80F1D}" type="slidenum">
              <a:rPr lang="en-US" smtClean="0"/>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F5E47E73-74E9-4574-81B0-3AD4F04B0A65}" type="datetimeFigureOut">
              <a:rPr lang="en-US" smtClean="0"/>
            </a:fld>
            <a:endParaRPr lang="en-US"/>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E6D40BB9-8C78-4EE8-BFF9-B45252A80F1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42147"/>
            <a:ext cx="11593286" cy="2658745"/>
          </a:xfrm>
          <a:prstGeom prst="rect">
            <a:avLst/>
          </a:prstGeom>
        </p:spPr>
        <p:txBody>
          <a:bodyPr wrap="square">
            <a:spAutoFit/>
          </a:bodyPr>
          <a:lstStyle/>
          <a:p>
            <a:pPr algn="ctr">
              <a:lnSpc>
                <a:spcPct val="107000"/>
              </a:lnSpc>
            </a:pPr>
            <a:r>
              <a:rPr lang="en-US" sz="4400" b="1" dirty="0">
                <a:latin typeface="Times New Roman" panose="02020603050405020304" pitchFamily="18" charset="0"/>
                <a:ea typeface="Calibri" panose="020F0502020204030204" pitchFamily="34" charset="0"/>
                <a:cs typeface="Times New Roman" panose="02020603050405020304" pitchFamily="18" charset="0"/>
              </a:rPr>
              <a:t>BÀI 9.</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a:latin typeface="Times New Roman" panose="02020603050405020304" pitchFamily="18" charset="0"/>
                <a:ea typeface="Calibri" panose="020F0502020204030204" pitchFamily="34" charset="0"/>
                <a:cs typeface="Times New Roman" panose="02020603050405020304" pitchFamily="18" charset="0"/>
              </a:rPr>
              <a:t>LỰA CHỌN VÀ HÀNH ĐỘNG</a:t>
            </a:r>
            <a:endParaRPr lang="en-US" sz="4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4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 bản</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VĂN TẾ NGHĨA SĨ CẦN </a:t>
            </a:r>
            <a:r>
              <a:rPr lang="en-US" sz="4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GIUỘC</a:t>
            </a:r>
            <a:endParaRPr lang="en-US" sz="4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4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4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Đình</a:t>
            </a:r>
            <a:r>
              <a:rPr lang="en-US" sz="4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Chiểu</a:t>
            </a:r>
            <a:endParaRPr lang="en-US" sz="40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986280" y="586105"/>
          <a:ext cx="9941560" cy="5956935"/>
        </p:xfrm>
        <a:graphic>
          <a:graphicData uri="http://schemas.openxmlformats.org/drawingml/2006/table">
            <a:tbl>
              <a:tblPr>
                <a:tableStyleId>{5C22544A-7EE6-4342-B048-85BDC9FD1C3A}</a:tableStyleId>
              </a:tblPr>
              <a:tblGrid>
                <a:gridCol w="9941560"/>
              </a:tblGrid>
              <a:tr h="520700">
                <a:tc>
                  <a:txBody>
                    <a:bodyPr/>
                    <a:lstStyle/>
                    <a:p>
                      <a:pPr marL="0" marR="0" algn="ct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Họ</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tên</a:t>
                      </a:r>
                      <a:r>
                        <a:rPr lang="en-US" sz="1600" dirty="0">
                          <a:effectLst/>
                          <a:latin typeface="Times New Roman" panose="02020603050405020304" pitchFamily="18" charset="0"/>
                          <a:cs typeface="Times New Roman" panose="02020603050405020304" pitchFamily="18" charset="0"/>
                        </a:rPr>
                        <a:t>/</a:t>
                      </a:r>
                      <a:r>
                        <a:rPr lang="en-US" sz="1600" dirty="0" err="1">
                          <a:effectLst/>
                          <a:latin typeface="Times New Roman" panose="02020603050405020304" pitchFamily="18" charset="0"/>
                          <a:cs typeface="Times New Roman" panose="02020603050405020304" pitchFamily="18" charset="0"/>
                        </a:rPr>
                        <a:t>Nhóm</a:t>
                      </a:r>
                      <a:r>
                        <a:rPr lang="en-US" sz="1600" dirty="0">
                          <a:effectLst/>
                          <a:latin typeface="Times New Roman" panose="02020603050405020304" pitchFamily="18" charset="0"/>
                          <a:cs typeface="Times New Roman" panose="02020603050405020304" pitchFamily="18" charset="0"/>
                        </a:rPr>
                        <a:t> HS………………………………………..</a:t>
                      </a:r>
                      <a:r>
                        <a:rPr lang="en-US" sz="1600" dirty="0" err="1">
                          <a:effectLst/>
                          <a:latin typeface="Times New Roman" panose="02020603050405020304" pitchFamily="18" charset="0"/>
                          <a:cs typeface="Times New Roman" panose="02020603050405020304" pitchFamily="18" charset="0"/>
                        </a:rPr>
                        <a:t>Lớp</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990" marR="46990" marT="0" marB="0"/>
                </a:tc>
              </a:tr>
              <a:tr h="1041400">
                <a:tc>
                  <a:txBody>
                    <a:bodyPr/>
                    <a:lstStyle/>
                    <a:p>
                      <a:pPr marL="0" marR="0">
                        <a:lnSpc>
                          <a:spcPct val="107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Phiếu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học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tập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số</a:t>
                      </a:r>
                      <a:r>
                        <a:rPr lang="en-US" sz="1600" dirty="0">
                          <a:effectLst/>
                          <a:latin typeface="Times New Roman" panose="02020603050405020304" pitchFamily="18" charset="0"/>
                          <a:cs typeface="Times New Roman" panose="02020603050405020304" pitchFamily="18" charset="0"/>
                        </a:rPr>
                        <a:t> 1</a:t>
                      </a:r>
                      <a:endParaRPr lang="en-US" sz="1600" dirty="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VĂN TẾ NGHĨA SĨ CẦN GIUỘC</a:t>
                      </a:r>
                      <a:endParaRPr lang="en-US" sz="1600" dirty="0">
                        <a:effectLst/>
                        <a:latin typeface="Times New Roman" panose="02020603050405020304" pitchFamily="18" charset="0"/>
                        <a:cs typeface="Times New Roman" panose="02020603050405020304" pitchFamily="18" charset="0"/>
                      </a:endParaRPr>
                    </a:p>
                    <a:p>
                      <a:pPr marL="0" marR="0" indent="3549650">
                        <a:lnSpc>
                          <a:spcPct val="107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Nguyễn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Chiểu</a:t>
                      </a:r>
                      <a:endParaRPr lang="en-US" sz="1600" dirty="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Tìm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hiểu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giả</a:t>
                      </a:r>
                      <a:r>
                        <a:rPr lang="en-US" sz="1600" dirty="0">
                          <a:effectLst/>
                          <a:latin typeface="Times New Roman" panose="02020603050405020304" pitchFamily="18" charset="0"/>
                          <a:cs typeface="Times New Roman" panose="02020603050405020304" pitchFamily="18" charset="0"/>
                        </a:rPr>
                        <a:t> - </a:t>
                      </a:r>
                      <a:r>
                        <a:rPr lang="en-US" sz="1600" dirty="0" err="1">
                          <a:effectLst/>
                          <a:latin typeface="Times New Roman" panose="02020603050405020304" pitchFamily="18" charset="0"/>
                          <a:cs typeface="Times New Roman" panose="02020603050405020304" pitchFamily="18" charset="0"/>
                        </a:rPr>
                        <a:t>tác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phẩm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990" marR="46990" marT="0" marB="0"/>
                </a:tc>
              </a:tr>
              <a:tr h="4394835">
                <a:tc>
                  <a:txBody>
                    <a:bodyPr/>
                    <a:lstStyle/>
                    <a:p>
                      <a:pPr marL="67945" marR="0" algn="just">
                        <a:spcBef>
                          <a:spcPts val="0"/>
                        </a:spcBef>
                        <a:spcAft>
                          <a:spcPts val="0"/>
                        </a:spcAft>
                      </a:pPr>
                      <a:r>
                        <a:rPr lang="vi-VN" sz="1600" dirty="0">
                          <a:effectLst/>
                          <a:latin typeface="Times New Roman" panose="02020603050405020304" pitchFamily="18" charset="0"/>
                          <a:cs typeface="Times New Roman" panose="02020603050405020304" pitchFamily="18" charset="0"/>
                        </a:rPr>
                        <a:t>+ Thông tin về tác giả </a:t>
                      </a:r>
                      <a:r>
                        <a:rPr lang="en-US" sz="1600" dirty="0" err="1">
                          <a:effectLst/>
                          <a:latin typeface="Times New Roman" panose="02020603050405020304" pitchFamily="18" charset="0"/>
                          <a:cs typeface="Times New Roman" panose="02020603050405020304" pitchFamily="18" charset="0"/>
                        </a:rPr>
                        <a:t>Nguyễn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Chiểu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cuộc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đời</a:t>
                      </a:r>
                      <a:r>
                        <a:rPr lang="en-US" sz="1600" dirty="0">
                          <a:effectLst/>
                          <a:latin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cs typeface="Times New Roman" panose="02020603050405020304" pitchFamily="18" charset="0"/>
                        </a:rPr>
                        <a:t>sự</a:t>
                      </a:r>
                      <a:r>
                        <a:rPr lang="en-US" sz="1600" dirty="0" smtClean="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nghiệp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sáng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tác</a:t>
                      </a:r>
                      <a:r>
                        <a:rPr lang="en-US" sz="1600" dirty="0" smtClean="0">
                          <a:effectLst/>
                          <a:latin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cs typeface="Times New Roman" panose="02020603050405020304" pitchFamily="18" charset="0"/>
                        </a:rPr>
                        <a:t>Nội</a:t>
                      </a:r>
                      <a:r>
                        <a:rPr lang="en-US" sz="1600" baseline="0" dirty="0" smtClean="0">
                          <a:effectLst/>
                          <a:latin typeface="Times New Roman" panose="02020603050405020304" pitchFamily="18" charset="0"/>
                          <a:cs typeface="Times New Roman" panose="02020603050405020304" pitchFamily="18" charset="0"/>
                        </a:rPr>
                        <a:t> dung </a:t>
                      </a:r>
                      <a:r>
                        <a:rPr lang="en-US" sz="1600" baseline="0" dirty="0" err="1" smtClean="0">
                          <a:effectLst/>
                          <a:latin typeface="Times New Roman" panose="02020603050405020304" pitchFamily="18" charset="0"/>
                          <a:cs typeface="Times New Roman" panose="02020603050405020304" pitchFamily="18" charset="0"/>
                        </a:rPr>
                        <a:t>thơ</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văn</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Nghệ</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thuật</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thơ</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văn</a:t>
                      </a:r>
                      <a:endParaRPr lang="en-US" sz="1600" dirty="0">
                        <a:effectLst/>
                        <a:latin typeface="Times New Roman" panose="02020603050405020304" pitchFamily="18" charset="0"/>
                        <a:cs typeface="Times New Roman" panose="02020603050405020304" pitchFamily="18" charset="0"/>
                      </a:endParaRPr>
                    </a:p>
                    <a:p>
                      <a:pPr marL="67945" marR="0" algn="just">
                        <a:spcBef>
                          <a:spcPts val="0"/>
                        </a:spcBef>
                        <a:spcAft>
                          <a:spcPts val="0"/>
                        </a:spcAft>
                      </a:pPr>
                      <a:r>
                        <a:rPr lang="en-US" sz="1600" dirty="0" smtClean="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cs typeface="Times New Roman" panose="02020603050405020304" pitchFamily="18" charset="0"/>
                      </a:endParaRPr>
                    </a:p>
                    <a:p>
                      <a:pPr marL="67945" marR="0" algn="just">
                        <a:spcBef>
                          <a:spcPts val="0"/>
                        </a:spcBef>
                        <a:spcAft>
                          <a:spcPts val="0"/>
                        </a:spcAft>
                      </a:pPr>
                      <a:r>
                        <a:rPr lang="vi-VN"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Bối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cảnh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bài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Văn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tế</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nghĩa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sĩ</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Cần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Giuộc</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cs typeface="Times New Roman" panose="02020603050405020304" pitchFamily="18" charset="0"/>
                      </a:endParaRPr>
                    </a:p>
                    <a:p>
                      <a:pPr marL="67945" marR="0" algn="just">
                        <a:spcBef>
                          <a:spcPts val="0"/>
                        </a:spcBef>
                        <a:spcAft>
                          <a:spcPts val="0"/>
                        </a:spcAft>
                      </a:pPr>
                      <a:r>
                        <a:rPr lang="en-US" sz="1600" dirty="0" smtClean="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Thể</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loại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văn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tế</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niệm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đặc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điểm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bố</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cục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ngôn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ngữ</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dirty="0" smtClean="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990" marR="46990" marT="0" marB="0"/>
                </a:tc>
              </a:tr>
            </a:tbl>
          </a:graphicData>
        </a:graphic>
      </p:graphicFrame>
      <p:sp>
        <p:nvSpPr>
          <p:cNvPr id="4" name="Rectangle 3"/>
          <p:cNvSpPr/>
          <p:nvPr/>
        </p:nvSpPr>
        <p:spPr>
          <a:xfrm>
            <a:off x="355258" y="241053"/>
            <a:ext cx="1941557" cy="369332"/>
          </a:xfrm>
          <a:prstGeom prst="rect">
            <a:avLst/>
          </a:prstGeom>
        </p:spPr>
        <p:txBody>
          <a:bodyPr wrap="none">
            <a:spAutoFit/>
          </a:bodyPr>
          <a:lstStyle/>
          <a:p>
            <a:r>
              <a:rPr lang="en-US" b="1" i="1" dirty="0" err="1">
                <a:latin typeface="Times New Roman" panose="02020603050405020304" pitchFamily="18" charset="0"/>
                <a:ea typeface="Roboto"/>
              </a:rPr>
              <a:t>Phiếu</a:t>
            </a:r>
            <a:r>
              <a:rPr lang="en-US" b="1" i="1" dirty="0">
                <a:latin typeface="Times New Roman" panose="02020603050405020304" pitchFamily="18" charset="0"/>
                <a:ea typeface="Roboto"/>
              </a:rPr>
              <a:t> </a:t>
            </a:r>
            <a:r>
              <a:rPr lang="en-US" b="1" i="1" dirty="0" err="1">
                <a:latin typeface="Times New Roman" panose="02020603050405020304" pitchFamily="18" charset="0"/>
                <a:ea typeface="Roboto"/>
              </a:rPr>
              <a:t>học</a:t>
            </a:r>
            <a:r>
              <a:rPr lang="en-US" b="1" i="1" dirty="0">
                <a:latin typeface="Times New Roman" panose="02020603050405020304" pitchFamily="18" charset="0"/>
                <a:ea typeface="Roboto"/>
              </a:rPr>
              <a:t> </a:t>
            </a:r>
            <a:r>
              <a:rPr lang="en-US" b="1" i="1" dirty="0" err="1">
                <a:latin typeface="Times New Roman" panose="02020603050405020304" pitchFamily="18" charset="0"/>
                <a:ea typeface="Roboto"/>
              </a:rPr>
              <a:t>tập</a:t>
            </a:r>
            <a:r>
              <a:rPr lang="en-US" b="1" i="1" dirty="0">
                <a:latin typeface="Times New Roman" panose="02020603050405020304" pitchFamily="18" charset="0"/>
                <a:ea typeface="Roboto"/>
              </a:rPr>
              <a:t> </a:t>
            </a:r>
            <a:r>
              <a:rPr lang="en-US" b="1" i="1" dirty="0" err="1">
                <a:latin typeface="Times New Roman" panose="02020603050405020304" pitchFamily="18" charset="0"/>
                <a:ea typeface="Roboto"/>
              </a:rPr>
              <a:t>số</a:t>
            </a:r>
            <a:r>
              <a:rPr lang="en-US" b="1" i="1" dirty="0">
                <a:latin typeface="Times New Roman" panose="02020603050405020304" pitchFamily="18" charset="0"/>
                <a:ea typeface="Roboto"/>
              </a:rPr>
              <a:t> 1</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7553"/>
            <a:ext cx="11720945" cy="6602730"/>
          </a:xfrm>
          <a:prstGeom prst="rect">
            <a:avLst/>
          </a:prstGeom>
        </p:spPr>
        <p:txBody>
          <a:bodyPr wrap="square">
            <a:spAutoFit/>
          </a:bodyPr>
          <a:lstStyle/>
          <a:p>
            <a:pPr algn="just">
              <a:lnSpc>
                <a:spcPct val="107000"/>
              </a:lnSpc>
              <a:spcAft>
                <a:spcPts val="800"/>
              </a:spcAft>
            </a:pPr>
            <a:r>
              <a:rPr lang="en-US" sz="4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đời</a:t>
            </a:r>
            <a:endPar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Chiểu</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Chiểu</a:t>
            </a:r>
            <a:r>
              <a:rPr lang="en-US" sz="2400" dirty="0">
                <a:latin typeface="Times New Roman" panose="02020603050405020304" pitchFamily="18" charset="0"/>
                <a:ea typeface="Calibri" panose="020F0502020204030204" pitchFamily="34" charset="0"/>
                <a:cs typeface="Times New Roman" panose="02020603050405020304" pitchFamily="18" charset="0"/>
              </a:rPr>
              <a:t> (1822 - 1888)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căn phòng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- 1843 </a:t>
            </a:r>
            <a:r>
              <a:rPr lang="en-US" sz="2400" dirty="0" err="1">
                <a:latin typeface="Times New Roman" panose="02020603050405020304" pitchFamily="18" charset="0"/>
                <a:ea typeface="Calibri" panose="020F0502020204030204" pitchFamily="34" charset="0"/>
                <a:cs typeface="Times New Roman" panose="02020603050405020304" pitchFamily="18" charset="0"/>
                <a:sym typeface="+mn-ea"/>
              </a:rPr>
              <a:t>Nguyễn</a:t>
            </a:r>
            <a:r>
              <a:rPr lang="en-US" sz="2400" dirty="0">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sym typeface="+mn-ea"/>
              </a:rPr>
              <a:t>Đình</a:t>
            </a:r>
            <a:r>
              <a:rPr lang="en-US" sz="2400" dirty="0">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sym typeface="+mn-ea"/>
              </a:rPr>
              <a:t>Chiểu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đỗ</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tú</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400" dirty="0">
                <a:latin typeface="Times New Roman" panose="02020603050405020304" pitchFamily="18" charset="0"/>
                <a:ea typeface="Calibri" panose="020F0502020204030204" pitchFamily="34" charset="0"/>
                <a:cs typeface="Times New Roman" panose="02020603050405020304" pitchFamily="18" charset="0"/>
              </a:rPr>
              <a:t>, 1846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Huế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1949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sắp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Nam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chịu</a:t>
            </a:r>
            <a:r>
              <a:rPr lang="en-US" sz="2400" dirty="0">
                <a:latin typeface="Times New Roman" panose="02020603050405020304" pitchFamily="18" charset="0"/>
                <a:ea typeface="Calibri" panose="020F0502020204030204" pitchFamily="34" charset="0"/>
                <a:cs typeface="Times New Roman" panose="02020603050405020304" pitchFamily="18" charset="0"/>
              </a:rPr>
              <a:t> tang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dirty="0">
                <a:latin typeface="Times New Roman" panose="02020603050405020304" pitchFamily="18" charset="0"/>
                <a:ea typeface="Calibri" panose="020F0502020204030204" pitchFamily="34" charset="0"/>
                <a:cs typeface="Times New Roman" panose="02020603050405020304" pitchFamily="18" charset="0"/>
              </a:rPr>
              <a:t> 27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400" dirty="0">
                <a:latin typeface="Times New Roman" panose="02020603050405020304" pitchFamily="18" charset="0"/>
                <a:ea typeface="Calibri" panose="020F0502020204030204" pitchFamily="34" charset="0"/>
                <a:cs typeface="Times New Roman" panose="02020603050405020304" pitchFamily="18" charset="0"/>
              </a:rPr>
              <a:t>, ông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dạy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chữa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nghèo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- 1859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Chiểu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mưu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đấu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dỗ</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mua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- 1888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đấu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mỏi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500"/>
                                        <p:tgtEl>
                                          <p:spTgt spid="2">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217" y="323806"/>
            <a:ext cx="11388437" cy="2553335"/>
          </a:xfrm>
          <a:prstGeom prst="rect">
            <a:avLst/>
          </a:prstGeom>
        </p:spPr>
        <p:txBody>
          <a:bodyPr wrap="square">
            <a:spAutoFit/>
          </a:bodyPr>
          <a:lstStyle/>
          <a:p>
            <a:r>
              <a:rPr lang="en-US" sz="3200" i="1" dirty="0" smtClean="0">
                <a:latin typeface="Times New Roman" panose="02020603050405020304" pitchFamily="18" charset="0"/>
                <a:ea typeface="Calibri" panose="020F0502020204030204" pitchFamily="34" charset="0"/>
              </a:rPr>
              <a:t>=</a:t>
            </a:r>
            <a:r>
              <a:rPr lang="en-US" sz="4000" i="1" dirty="0" smtClean="0">
                <a:latin typeface="Times New Roman" panose="02020603050405020304" pitchFamily="18" charset="0"/>
                <a:ea typeface="Calibri" panose="020F0502020204030204" pitchFamily="34" charset="0"/>
              </a:rPr>
              <a:t>&gt; </a:t>
            </a:r>
            <a:r>
              <a:rPr lang="en-US" sz="4000" dirty="0" err="1">
                <a:latin typeface="Times New Roman" panose="02020603050405020304" pitchFamily="18" charset="0"/>
                <a:ea typeface="Calibri" panose="020F0502020204030204" pitchFamily="34" charset="0"/>
              </a:rPr>
              <a:t>Bài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học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từ</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cuộc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đời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sym typeface="+mn-ea"/>
              </a:rPr>
              <a:t>Nguyễn</a:t>
            </a:r>
            <a:r>
              <a:rPr lang="en-US" sz="4000" dirty="0">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sym typeface="+mn-ea"/>
              </a:rPr>
              <a:t>Đình</a:t>
            </a:r>
            <a:r>
              <a:rPr lang="en-US" sz="4000" dirty="0">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sym typeface="+mn-ea"/>
              </a:rPr>
              <a:t>Chiểu</a:t>
            </a:r>
            <a:r>
              <a:rPr lang="en-US" sz="4000" dirty="0">
                <a:latin typeface="Times New Roman" panose="02020603050405020304" pitchFamily="18" charset="0"/>
                <a:ea typeface="Calibri" panose="020F0502020204030204" pitchFamily="34" charset="0"/>
              </a:rPr>
              <a:t>:</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bài</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học</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về</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nghị</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lực</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bản</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lĩnh</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sống</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vượt</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lên</a:t>
            </a:r>
            <a:r>
              <a:rPr lang="en-US" sz="4000" i="1" dirty="0">
                <a:latin typeface="Times New Roman" panose="02020603050405020304" pitchFamily="18" charset="0"/>
                <a:ea typeface="Calibri" panose="020F0502020204030204" pitchFamily="34" charset="0"/>
              </a:rPr>
              <a:t> bi </a:t>
            </a:r>
            <a:r>
              <a:rPr lang="en-US" sz="4000" i="1" dirty="0" err="1">
                <a:latin typeface="Times New Roman" panose="02020603050405020304" pitchFamily="18" charset="0"/>
                <a:ea typeface="Calibri" panose="020F0502020204030204" pitchFamily="34" charset="0"/>
              </a:rPr>
              <a:t>kịch</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cá</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nhân</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tinh</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thần</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bất</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khuất</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trước</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kẻ</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thù</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tấm</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lòng</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yêu</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nước</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thương</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dân</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sâu</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nặng</a:t>
            </a:r>
            <a:endParaRPr lang="en-US" sz="4000" dirty="0"/>
          </a:p>
        </p:txBody>
      </p:sp>
      <p:sp>
        <p:nvSpPr>
          <p:cNvPr id="3" name="Rectangle 2"/>
          <p:cNvSpPr/>
          <p:nvPr/>
        </p:nvSpPr>
        <p:spPr>
          <a:xfrm>
            <a:off x="360045" y="3134360"/>
            <a:ext cx="11164570" cy="1510665"/>
          </a:xfrm>
          <a:prstGeom prst="rect">
            <a:avLst/>
          </a:prstGeom>
        </p:spPr>
        <p:txBody>
          <a:bodyPr wrap="square">
            <a:spAutoFit/>
          </a:bodyPr>
          <a:lstStyle/>
          <a:p>
            <a:pPr algn="just">
              <a:lnSpc>
                <a:spcPct val="107000"/>
              </a:lnSpc>
              <a:spcAft>
                <a:spcPts val="800"/>
              </a:spcAf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4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endPar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tác</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4000" b="1"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2120853"/>
            <a:ext cx="1740737" cy="2333299"/>
          </a:xfrm>
          <a:prstGeom prst="roundRect">
            <a:avLst/>
          </a:prstGeom>
          <a:solidFill>
            <a:schemeClr val="accent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c.T</a:t>
            </a:r>
            <a:r>
              <a:rPr lang="en-US" sz="29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ác</a:t>
            </a:r>
            <a:r>
              <a:rPr lang="en-US" sz="29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9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phẩm chính</a:t>
            </a:r>
            <a:endParaRPr lang="en-US" sz="29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Rounded Rectangle 12"/>
          <p:cNvSpPr/>
          <p:nvPr/>
        </p:nvSpPr>
        <p:spPr>
          <a:xfrm>
            <a:off x="391497" y="239265"/>
            <a:ext cx="5213445" cy="474262"/>
          </a:xfrm>
          <a:prstGeom prst="roundRect">
            <a:avLst/>
          </a:prstGeom>
          <a:solidFill>
            <a:schemeClr val="accent2">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Chủ yếu được viết bằng chữ Nôm</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17" name="Straight Arrow Connector 16"/>
          <p:cNvCxnSpPr>
            <a:stCxn id="6" idx="3"/>
            <a:endCxn id="13" idx="2"/>
          </p:cNvCxnSpPr>
          <p:nvPr/>
        </p:nvCxnSpPr>
        <p:spPr>
          <a:xfrm flipV="1">
            <a:off x="1740737" y="713527"/>
            <a:ext cx="1257483" cy="25739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a:endCxn id="23" idx="1"/>
          </p:cNvCxnSpPr>
          <p:nvPr/>
        </p:nvCxnSpPr>
        <p:spPr>
          <a:xfrm flipV="1">
            <a:off x="1740737" y="2041538"/>
            <a:ext cx="1477110" cy="12459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217847" y="1456390"/>
            <a:ext cx="2526639" cy="1170295"/>
          </a:xfrm>
          <a:prstGeom prst="roundRect">
            <a:avLst/>
          </a:prstGeom>
          <a:solidFill>
            <a:schemeClr val="accent1">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chemeClr val="tx1"/>
                </a:solidFill>
                <a:latin typeface="Times New Roman" panose="02020603050405020304" pitchFamily="18" charset="0"/>
                <a:cs typeface="Times New Roman" panose="02020603050405020304" pitchFamily="18" charset="0"/>
              </a:rPr>
              <a:t>Giai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đoạn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trước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khi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thực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dân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Pháp</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xâm</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lược</a:t>
            </a:r>
            <a:endParaRPr lang="en-US" sz="2600" dirty="0">
              <a:solidFill>
                <a:schemeClr val="tx1"/>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6283637" y="313509"/>
            <a:ext cx="3636218" cy="843474"/>
          </a:xfrm>
          <a:prstGeom prst="roundRect">
            <a:avLst/>
          </a:prstGeom>
          <a:solidFill>
            <a:schemeClr val="accent2">
              <a:lumMod val="5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Truyện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Lục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Vân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Tiên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8" name="Rounded Rectangle 27"/>
          <p:cNvSpPr/>
          <p:nvPr/>
        </p:nvSpPr>
        <p:spPr>
          <a:xfrm>
            <a:off x="6268913" y="2604669"/>
            <a:ext cx="3379425" cy="540792"/>
          </a:xfrm>
          <a:prstGeom prst="roundRect">
            <a:avLst/>
          </a:prstGeom>
          <a:solidFill>
            <a:schemeClr val="accent3"/>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Dương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Từ</a:t>
            </a:r>
            <a:r>
              <a:rPr lang="en-US" sz="2800" dirty="0" smtClean="0">
                <a:solidFill>
                  <a:schemeClr val="tx1"/>
                </a:solidFill>
                <a:latin typeface="Times New Roman" panose="02020603050405020304" pitchFamily="18" charset="0"/>
                <a:cs typeface="Times New Roman" panose="02020603050405020304" pitchFamily="18" charset="0"/>
              </a:rPr>
              <a:t> - </a:t>
            </a:r>
            <a:r>
              <a:rPr lang="en-US" sz="2800" dirty="0" err="1" smtClean="0">
                <a:solidFill>
                  <a:schemeClr val="tx1"/>
                </a:solidFill>
                <a:latin typeface="Times New Roman" panose="02020603050405020304" pitchFamily="18" charset="0"/>
                <a:cs typeface="Times New Roman" panose="02020603050405020304" pitchFamily="18" charset="0"/>
              </a:rPr>
              <a:t>Hà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Mậu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1896843" y="3920556"/>
            <a:ext cx="2584323" cy="1170295"/>
          </a:xfrm>
          <a:prstGeom prst="roundRect">
            <a:avLst/>
          </a:prstGeom>
          <a:solidFill>
            <a:schemeClr val="accent5">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chemeClr val="tx1"/>
                </a:solidFill>
                <a:latin typeface="Times New Roman" panose="02020603050405020304" pitchFamily="18" charset="0"/>
                <a:cs typeface="Times New Roman" panose="02020603050405020304" pitchFamily="18" charset="0"/>
              </a:rPr>
              <a:t>Giai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đoạn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sau</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khi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thực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dân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Pháp</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xâm</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lược</a:t>
            </a:r>
            <a:endParaRPr lang="en-US" sz="2600" dirty="0">
              <a:solidFill>
                <a:schemeClr val="tx1"/>
              </a:solidFill>
              <a:latin typeface="Times New Roman" panose="02020603050405020304" pitchFamily="18" charset="0"/>
              <a:cs typeface="Times New Roman" panose="02020603050405020304" pitchFamily="18" charset="0"/>
            </a:endParaRPr>
          </a:p>
        </p:txBody>
      </p:sp>
      <p:pic>
        <p:nvPicPr>
          <p:cNvPr id="30" name="Picture 2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092236" y="78810"/>
            <a:ext cx="1383124" cy="16651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5124" y="1793898"/>
            <a:ext cx="1257349" cy="18094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Arrow Connector 33"/>
          <p:cNvCxnSpPr>
            <a:stCxn id="23" idx="3"/>
            <a:endCxn id="27" idx="1"/>
          </p:cNvCxnSpPr>
          <p:nvPr/>
        </p:nvCxnSpPr>
        <p:spPr>
          <a:xfrm flipV="1">
            <a:off x="5744486" y="735246"/>
            <a:ext cx="539151" cy="130629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3" idx="3"/>
            <a:endCxn id="28" idx="1"/>
          </p:cNvCxnSpPr>
          <p:nvPr/>
        </p:nvCxnSpPr>
        <p:spPr>
          <a:xfrm>
            <a:off x="5744486" y="2041538"/>
            <a:ext cx="524427" cy="8335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1" name="Down Arrow 40"/>
          <p:cNvSpPr/>
          <p:nvPr/>
        </p:nvSpPr>
        <p:spPr>
          <a:xfrm>
            <a:off x="7763327" y="1258072"/>
            <a:ext cx="345910" cy="396636"/>
          </a:xfrm>
          <a:prstGeom prst="downArrow">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2" name="Down Arrow 41"/>
          <p:cNvSpPr/>
          <p:nvPr/>
        </p:nvSpPr>
        <p:spPr>
          <a:xfrm rot="10800000">
            <a:off x="7713963" y="2109330"/>
            <a:ext cx="345910" cy="396636"/>
          </a:xfrm>
          <a:prstGeom prst="downArrow">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3" name="TextBox 42"/>
          <p:cNvSpPr txBox="1"/>
          <p:nvPr/>
        </p:nvSpPr>
        <p:spPr>
          <a:xfrm>
            <a:off x="5913678" y="1626827"/>
            <a:ext cx="4152740" cy="523220"/>
          </a:xfrm>
          <a:prstGeom prst="rect">
            <a:avLst/>
          </a:prstGeom>
          <a:solidFill>
            <a:schemeClr val="accent1"/>
          </a:solidFill>
          <a:ln w="19050">
            <a:solidFill>
              <a:schemeClr val="tx1"/>
            </a:solidFill>
          </a:ln>
        </p:spPr>
        <p:txBody>
          <a:bodyPr wrap="none" rtlCol="0">
            <a:spAutoFit/>
          </a:bodyPr>
          <a:lstStyle/>
          <a:p>
            <a:r>
              <a:rPr lang="en-US" sz="2800" dirty="0" err="1" smtClean="0">
                <a:latin typeface="Times New Roman" panose="02020603050405020304" pitchFamily="18" charset="0"/>
                <a:cs typeface="Times New Roman" panose="02020603050405020304" pitchFamily="18" charset="0"/>
              </a:rPr>
              <a:t>Truyền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endParaRPr lang="en-US" sz="2800" dirty="0">
              <a:latin typeface="Times New Roman" panose="02020603050405020304" pitchFamily="18" charset="0"/>
              <a:cs typeface="Times New Roman" panose="02020603050405020304" pitchFamily="18" charset="0"/>
            </a:endParaRPr>
          </a:p>
        </p:txBody>
      </p:sp>
      <p:cxnSp>
        <p:nvCxnSpPr>
          <p:cNvPr id="68" name="Straight Arrow Connector 67"/>
          <p:cNvCxnSpPr>
            <a:stCxn id="6" idx="3"/>
            <a:endCxn id="29" idx="0"/>
          </p:cNvCxnSpPr>
          <p:nvPr/>
        </p:nvCxnSpPr>
        <p:spPr>
          <a:xfrm>
            <a:off x="1740737" y="3287503"/>
            <a:ext cx="1448268" cy="6330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Káº¿t quáº£ hÃ¬nh áº£nh cho cháº¡y giáº·c nguyá»n ÄÃ¬nh chiá»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5124" y="4049983"/>
            <a:ext cx="1585162" cy="237774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03" name="Rounded Rectangle 102"/>
          <p:cNvSpPr/>
          <p:nvPr/>
        </p:nvSpPr>
        <p:spPr>
          <a:xfrm>
            <a:off x="6160046" y="3655716"/>
            <a:ext cx="3206562" cy="551028"/>
          </a:xfrm>
          <a:prstGeom prst="roundRect">
            <a:avLst/>
          </a:prstGeom>
          <a:solidFill>
            <a:schemeClr val="accent2"/>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Chạy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giặc</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04" name="Rounded Rectangle 103"/>
          <p:cNvSpPr/>
          <p:nvPr/>
        </p:nvSpPr>
        <p:spPr>
          <a:xfrm>
            <a:off x="5744486" y="5701610"/>
            <a:ext cx="4104696" cy="540792"/>
          </a:xfrm>
          <a:prstGeom prst="roundRect">
            <a:avLst/>
          </a:prstGeom>
          <a:solidFill>
            <a:schemeClr val="accent6">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Văn tế nghĩa sĩ Cần Giuộc</a:t>
            </a:r>
            <a:endParaRPr lang="en-US" sz="2800">
              <a:solidFill>
                <a:schemeClr val="tx1"/>
              </a:solidFill>
              <a:latin typeface="Times New Roman" panose="02020603050405020304" pitchFamily="18" charset="0"/>
              <a:cs typeface="Times New Roman" panose="02020603050405020304" pitchFamily="18" charset="0"/>
            </a:endParaRPr>
          </a:p>
        </p:txBody>
      </p:sp>
      <p:cxnSp>
        <p:nvCxnSpPr>
          <p:cNvPr id="105" name="Straight Arrow Connector 104"/>
          <p:cNvCxnSpPr>
            <a:stCxn id="29" idx="3"/>
            <a:endCxn id="103" idx="1"/>
          </p:cNvCxnSpPr>
          <p:nvPr/>
        </p:nvCxnSpPr>
        <p:spPr>
          <a:xfrm flipV="1">
            <a:off x="4481166" y="3931230"/>
            <a:ext cx="1678880" cy="5744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29" idx="3"/>
            <a:endCxn id="104" idx="1"/>
          </p:cNvCxnSpPr>
          <p:nvPr/>
        </p:nvCxnSpPr>
        <p:spPr>
          <a:xfrm>
            <a:off x="4481166" y="4505704"/>
            <a:ext cx="1263320" cy="14663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0" name="Rounded Rectangle 109"/>
          <p:cNvSpPr/>
          <p:nvPr/>
        </p:nvSpPr>
        <p:spPr>
          <a:xfrm>
            <a:off x="410767" y="5779593"/>
            <a:ext cx="2241858" cy="925618"/>
          </a:xfrm>
          <a:prstGeom prst="roundRect">
            <a:avLst/>
          </a:prstGeom>
          <a:solidFill>
            <a:schemeClr val="bg1">
              <a:lumMod val="65000"/>
              <a:lumOff val="3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Thơ</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điếu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Trương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Định</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11" name="Rounded Rectangle 110"/>
          <p:cNvSpPr/>
          <p:nvPr/>
        </p:nvSpPr>
        <p:spPr>
          <a:xfrm>
            <a:off x="2998219" y="5726858"/>
            <a:ext cx="2187268" cy="925618"/>
          </a:xfrm>
          <a:prstGeom prst="roundRect">
            <a:avLst/>
          </a:prstGeom>
          <a:solidFill>
            <a:schemeClr val="bg2"/>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Thơ Điếu Phan Tòng</a:t>
            </a:r>
            <a:endParaRPr lang="en-US" sz="2800">
              <a:solidFill>
                <a:schemeClr val="tx1"/>
              </a:solidFill>
              <a:latin typeface="Times New Roman" panose="02020603050405020304" pitchFamily="18" charset="0"/>
              <a:cs typeface="Times New Roman" panose="02020603050405020304" pitchFamily="18" charset="0"/>
            </a:endParaRPr>
          </a:p>
        </p:txBody>
      </p:sp>
      <p:cxnSp>
        <p:nvCxnSpPr>
          <p:cNvPr id="112" name="Straight Arrow Connector 111"/>
          <p:cNvCxnSpPr>
            <a:stCxn id="29" idx="2"/>
            <a:endCxn id="111" idx="0"/>
          </p:cNvCxnSpPr>
          <p:nvPr/>
        </p:nvCxnSpPr>
        <p:spPr>
          <a:xfrm>
            <a:off x="3189005" y="5090851"/>
            <a:ext cx="902848" cy="6360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29" idx="2"/>
            <a:endCxn id="110" idx="0"/>
          </p:cNvCxnSpPr>
          <p:nvPr/>
        </p:nvCxnSpPr>
        <p:spPr>
          <a:xfrm flipH="1">
            <a:off x="1531696" y="5090851"/>
            <a:ext cx="1657309" cy="68874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1" name="Rounded Rectangle 130"/>
          <p:cNvSpPr/>
          <p:nvPr/>
        </p:nvSpPr>
        <p:spPr>
          <a:xfrm>
            <a:off x="5832456" y="4640327"/>
            <a:ext cx="4016726" cy="551028"/>
          </a:xfrm>
          <a:prstGeom prst="round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Ngự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Tiều</a:t>
            </a:r>
            <a:r>
              <a:rPr lang="en-US" sz="2800" dirty="0" smtClean="0">
                <a:solidFill>
                  <a:schemeClr val="tx1"/>
                </a:solidFill>
                <a:latin typeface="Times New Roman" panose="02020603050405020304" pitchFamily="18" charset="0"/>
                <a:cs typeface="Times New Roman" panose="02020603050405020304" pitchFamily="18" charset="0"/>
              </a:rPr>
              <a:t> y </a:t>
            </a:r>
            <a:r>
              <a:rPr lang="en-US" sz="2800" dirty="0" err="1" smtClean="0">
                <a:solidFill>
                  <a:schemeClr val="tx1"/>
                </a:solidFill>
                <a:latin typeface="Times New Roman" panose="02020603050405020304" pitchFamily="18" charset="0"/>
                <a:cs typeface="Times New Roman" panose="02020603050405020304" pitchFamily="18" charset="0"/>
              </a:rPr>
              <a:t>thuật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vấn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đáp</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132" name="Straight Arrow Connector 131"/>
          <p:cNvCxnSpPr>
            <a:stCxn id="29" idx="3"/>
            <a:endCxn id="131" idx="1"/>
          </p:cNvCxnSpPr>
          <p:nvPr/>
        </p:nvCxnSpPr>
        <p:spPr>
          <a:xfrm>
            <a:off x="4481166" y="4505704"/>
            <a:ext cx="1351290" cy="4101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down)">
                                      <p:cBhvr>
                                        <p:cTn id="23" dur="500"/>
                                        <p:tgtEl>
                                          <p:spTgt spid="6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down)">
                                      <p:cBhvr>
                                        <p:cTn id="42" dur="500"/>
                                        <p:tgtEl>
                                          <p:spTgt spid="3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par>
                                <p:cTn id="46" presetID="22" presetClass="entr" presetSubtype="4"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down)">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down)">
                                      <p:cBhvr>
                                        <p:cTn id="53" dur="500"/>
                                        <p:tgtEl>
                                          <p:spTgt spid="4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05"/>
                                        </p:tgtEl>
                                        <p:attrNameLst>
                                          <p:attrName>style.visibility</p:attrName>
                                        </p:attrNameLst>
                                      </p:cBhvr>
                                      <p:to>
                                        <p:strVal val="visible"/>
                                      </p:to>
                                    </p:set>
                                    <p:animEffect transition="in" filter="wipe(up)">
                                      <p:cBhvr>
                                        <p:cTn id="64" dur="500"/>
                                        <p:tgtEl>
                                          <p:spTgt spid="10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03"/>
                                        </p:tgtEl>
                                        <p:attrNameLst>
                                          <p:attrName>style.visibility</p:attrName>
                                        </p:attrNameLst>
                                      </p:cBhvr>
                                      <p:to>
                                        <p:strVal val="visible"/>
                                      </p:to>
                                    </p:set>
                                    <p:animEffect transition="in" filter="wipe(up)">
                                      <p:cBhvr>
                                        <p:cTn id="67" dur="500"/>
                                        <p:tgtEl>
                                          <p:spTgt spid="103"/>
                                        </p:tgtEl>
                                      </p:cBhvr>
                                    </p:animEffect>
                                  </p:childTnLst>
                                </p:cTn>
                              </p:par>
                              <p:par>
                                <p:cTn id="68" presetID="22" presetClass="entr" presetSubtype="1" fill="hold" nodeType="withEffect">
                                  <p:stCondLst>
                                    <p:cond delay="0"/>
                                  </p:stCondLst>
                                  <p:childTnLst>
                                    <p:set>
                                      <p:cBhvr>
                                        <p:cTn id="69" dur="1" fill="hold">
                                          <p:stCondLst>
                                            <p:cond delay="0"/>
                                          </p:stCondLst>
                                        </p:cTn>
                                        <p:tgtEl>
                                          <p:spTgt spid="132"/>
                                        </p:tgtEl>
                                        <p:attrNameLst>
                                          <p:attrName>style.visibility</p:attrName>
                                        </p:attrNameLst>
                                      </p:cBhvr>
                                      <p:to>
                                        <p:strVal val="visible"/>
                                      </p:to>
                                    </p:set>
                                    <p:animEffect transition="in" filter="wipe(up)">
                                      <p:cBhvr>
                                        <p:cTn id="70" dur="500"/>
                                        <p:tgtEl>
                                          <p:spTgt spid="13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31"/>
                                        </p:tgtEl>
                                        <p:attrNameLst>
                                          <p:attrName>style.visibility</p:attrName>
                                        </p:attrNameLst>
                                      </p:cBhvr>
                                      <p:to>
                                        <p:strVal val="visible"/>
                                      </p:to>
                                    </p:set>
                                    <p:animEffect transition="in" filter="wipe(up)">
                                      <p:cBhvr>
                                        <p:cTn id="73" dur="500"/>
                                        <p:tgtEl>
                                          <p:spTgt spid="131"/>
                                        </p:tgtEl>
                                      </p:cBhvr>
                                    </p:animEffect>
                                  </p:childTnLst>
                                </p:cTn>
                              </p:par>
                              <p:par>
                                <p:cTn id="74" presetID="22" presetClass="entr" presetSubtype="1" fill="hold" nodeType="withEffect">
                                  <p:stCondLst>
                                    <p:cond delay="0"/>
                                  </p:stCondLst>
                                  <p:childTnLst>
                                    <p:set>
                                      <p:cBhvr>
                                        <p:cTn id="75" dur="1" fill="hold">
                                          <p:stCondLst>
                                            <p:cond delay="0"/>
                                          </p:stCondLst>
                                        </p:cTn>
                                        <p:tgtEl>
                                          <p:spTgt spid="106"/>
                                        </p:tgtEl>
                                        <p:attrNameLst>
                                          <p:attrName>style.visibility</p:attrName>
                                        </p:attrNameLst>
                                      </p:cBhvr>
                                      <p:to>
                                        <p:strVal val="visible"/>
                                      </p:to>
                                    </p:set>
                                    <p:animEffect transition="in" filter="wipe(up)">
                                      <p:cBhvr>
                                        <p:cTn id="76" dur="500"/>
                                        <p:tgtEl>
                                          <p:spTgt spid="106"/>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104"/>
                                        </p:tgtEl>
                                        <p:attrNameLst>
                                          <p:attrName>style.visibility</p:attrName>
                                        </p:attrNameLst>
                                      </p:cBhvr>
                                      <p:to>
                                        <p:strVal val="visible"/>
                                      </p:to>
                                    </p:set>
                                    <p:animEffect transition="in" filter="wipe(up)">
                                      <p:cBhvr>
                                        <p:cTn id="79" dur="500"/>
                                        <p:tgtEl>
                                          <p:spTgt spid="104"/>
                                        </p:tgtEl>
                                      </p:cBhvr>
                                    </p:animEffect>
                                  </p:childTnLst>
                                </p:cTn>
                              </p:par>
                              <p:par>
                                <p:cTn id="80" presetID="22" presetClass="entr" presetSubtype="1" fill="hold" nodeType="withEffect">
                                  <p:stCondLst>
                                    <p:cond delay="0"/>
                                  </p:stCondLst>
                                  <p:childTnLst>
                                    <p:set>
                                      <p:cBhvr>
                                        <p:cTn id="81" dur="1" fill="hold">
                                          <p:stCondLst>
                                            <p:cond delay="0"/>
                                          </p:stCondLst>
                                        </p:cTn>
                                        <p:tgtEl>
                                          <p:spTgt spid="1026"/>
                                        </p:tgtEl>
                                        <p:attrNameLst>
                                          <p:attrName>style.visibility</p:attrName>
                                        </p:attrNameLst>
                                      </p:cBhvr>
                                      <p:to>
                                        <p:strVal val="visible"/>
                                      </p:to>
                                    </p:set>
                                    <p:animEffect transition="in" filter="wipe(up)">
                                      <p:cBhvr>
                                        <p:cTn id="82" dur="500"/>
                                        <p:tgtEl>
                                          <p:spTgt spid="1026"/>
                                        </p:tgtEl>
                                      </p:cBhvr>
                                    </p:animEffect>
                                  </p:childTnLst>
                                </p:cTn>
                              </p:par>
                              <p:par>
                                <p:cTn id="83" presetID="22" presetClass="entr" presetSubtype="1" fill="hold" nodeType="withEffect">
                                  <p:stCondLst>
                                    <p:cond delay="0"/>
                                  </p:stCondLst>
                                  <p:childTnLst>
                                    <p:set>
                                      <p:cBhvr>
                                        <p:cTn id="84" dur="1" fill="hold">
                                          <p:stCondLst>
                                            <p:cond delay="0"/>
                                          </p:stCondLst>
                                        </p:cTn>
                                        <p:tgtEl>
                                          <p:spTgt spid="113"/>
                                        </p:tgtEl>
                                        <p:attrNameLst>
                                          <p:attrName>style.visibility</p:attrName>
                                        </p:attrNameLst>
                                      </p:cBhvr>
                                      <p:to>
                                        <p:strVal val="visible"/>
                                      </p:to>
                                    </p:set>
                                    <p:animEffect transition="in" filter="wipe(up)">
                                      <p:cBhvr>
                                        <p:cTn id="85" dur="500"/>
                                        <p:tgtEl>
                                          <p:spTgt spid="113"/>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10"/>
                                        </p:tgtEl>
                                        <p:attrNameLst>
                                          <p:attrName>style.visibility</p:attrName>
                                        </p:attrNameLst>
                                      </p:cBhvr>
                                      <p:to>
                                        <p:strVal val="visible"/>
                                      </p:to>
                                    </p:set>
                                    <p:animEffect transition="in" filter="wipe(up)">
                                      <p:cBhvr>
                                        <p:cTn id="88" dur="500"/>
                                        <p:tgtEl>
                                          <p:spTgt spid="110"/>
                                        </p:tgtEl>
                                      </p:cBhvr>
                                    </p:animEffect>
                                  </p:childTnLst>
                                </p:cTn>
                              </p:par>
                              <p:par>
                                <p:cTn id="89" presetID="22" presetClass="entr" presetSubtype="1" fill="hold" nodeType="withEffect">
                                  <p:stCondLst>
                                    <p:cond delay="0"/>
                                  </p:stCondLst>
                                  <p:childTnLst>
                                    <p:set>
                                      <p:cBhvr>
                                        <p:cTn id="90" dur="1" fill="hold">
                                          <p:stCondLst>
                                            <p:cond delay="0"/>
                                          </p:stCondLst>
                                        </p:cTn>
                                        <p:tgtEl>
                                          <p:spTgt spid="112"/>
                                        </p:tgtEl>
                                        <p:attrNameLst>
                                          <p:attrName>style.visibility</p:attrName>
                                        </p:attrNameLst>
                                      </p:cBhvr>
                                      <p:to>
                                        <p:strVal val="visible"/>
                                      </p:to>
                                    </p:set>
                                    <p:animEffect transition="in" filter="wipe(up)">
                                      <p:cBhvr>
                                        <p:cTn id="91" dur="500"/>
                                        <p:tgtEl>
                                          <p:spTgt spid="112"/>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111"/>
                                        </p:tgtEl>
                                        <p:attrNameLst>
                                          <p:attrName>style.visibility</p:attrName>
                                        </p:attrNameLst>
                                      </p:cBhvr>
                                      <p:to>
                                        <p:strVal val="visible"/>
                                      </p:to>
                                    </p:set>
                                    <p:animEffect transition="in" filter="wipe(up)">
                                      <p:cBhvr>
                                        <p:cTn id="94"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27" grpId="0" animBg="1"/>
      <p:bldP spid="28" grpId="0" animBg="1"/>
      <p:bldP spid="29" grpId="0" animBg="1"/>
      <p:bldP spid="41" grpId="0" animBg="1"/>
      <p:bldP spid="42" grpId="0" animBg="1"/>
      <p:bldP spid="43" grpId="0" animBg="1"/>
      <p:bldP spid="103" grpId="0" animBg="1"/>
      <p:bldP spid="104" grpId="0" animBg="1"/>
      <p:bldP spid="110" grpId="0" animBg="1"/>
      <p:bldP spid="111" grpId="0" animBg="1"/>
      <p:bldP spid="1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120853"/>
            <a:ext cx="1740737" cy="23332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Quan điểm sáng tác</a:t>
            </a:r>
            <a:endPar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ounded Rectangle 4"/>
          <p:cNvSpPr/>
          <p:nvPr/>
        </p:nvSpPr>
        <p:spPr>
          <a:xfrm>
            <a:off x="3722243" y="119775"/>
            <a:ext cx="7870611" cy="119249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Văn chương là vũ khí chiến đấu cho sự nghiệp chính nghĩa</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6" name="Straight Arrow Connector 5"/>
          <p:cNvCxnSpPr>
            <a:stCxn id="4" idx="3"/>
            <a:endCxn id="5" idx="1"/>
          </p:cNvCxnSpPr>
          <p:nvPr/>
        </p:nvCxnSpPr>
        <p:spPr>
          <a:xfrm flipV="1">
            <a:off x="1740737" y="716023"/>
            <a:ext cx="1981506" cy="2571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3"/>
            <a:endCxn id="8" idx="1"/>
          </p:cNvCxnSpPr>
          <p:nvPr/>
        </p:nvCxnSpPr>
        <p:spPr>
          <a:xfrm>
            <a:off x="1740737" y="3287503"/>
            <a:ext cx="2126853" cy="23853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867590" y="2986065"/>
            <a:ext cx="7725264" cy="107993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Văn chương biểu hiện đạo lí</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smtClean="0">
                <a:solidFill>
                  <a:schemeClr val="tx1"/>
                </a:solidFill>
                <a:latin typeface="Times New Roman" panose="02020603050405020304" pitchFamily="18" charset="0"/>
                <a:cs typeface="Times New Roman" panose="02020603050405020304" pitchFamily="18" charset="0"/>
              </a:rPr>
              <a:t>“Văn dĩ tải đạo”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3867590" y="5553054"/>
            <a:ext cx="7870611" cy="109681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Văn chương phải có tính sáng tạo nghệ thuật, thẫm mĩ, không nên gò bó, khuôn mẫu.</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10" name="Straight Arrow Connector 9"/>
          <p:cNvCxnSpPr>
            <a:stCxn id="4" idx="3"/>
            <a:endCxn id="9" idx="1"/>
          </p:cNvCxnSpPr>
          <p:nvPr/>
        </p:nvCxnSpPr>
        <p:spPr>
          <a:xfrm>
            <a:off x="1740737" y="3287503"/>
            <a:ext cx="2126853" cy="28139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itle 1"/>
          <p:cNvSpPr txBox="1"/>
          <p:nvPr/>
        </p:nvSpPr>
        <p:spPr>
          <a:xfrm>
            <a:off x="5323953" y="1543594"/>
            <a:ext cx="6119494" cy="1255728"/>
          </a:xfrm>
          <a:prstGeom prst="rect">
            <a:avLst/>
          </a:prstGeom>
          <a:solidFill>
            <a:schemeClr val="accent5">
              <a:lumMod val="75000"/>
            </a:schemeClr>
          </a:solidFill>
        </p:spPr>
        <p:style>
          <a:lnRef idx="1">
            <a:schemeClr val="accent4"/>
          </a:lnRef>
          <a:fillRef idx="2">
            <a:schemeClr val="accent4"/>
          </a:fillRef>
          <a:effectRef idx="1">
            <a:schemeClr val="accent4"/>
          </a:effectRef>
          <a:fontRef idx="minor">
            <a:schemeClr val="dk1"/>
          </a:fontRef>
        </p:style>
        <p:txBody>
          <a:bodyPr vert="horz" wrap="square" lIns="91440" tIns="45720" rIns="91440" bIns="45720" rtlCol="0" anchor="ctr">
            <a:spAutoFit/>
          </a:bodyPr>
          <a:lstStyle>
            <a:lvl1pPr>
              <a:lnSpc>
                <a:spcPct val="90000"/>
              </a:lnSpc>
              <a:spcBef>
                <a:spcPct val="0"/>
              </a:spcBef>
              <a:buNone/>
              <a:defRPr sz="2800">
                <a:solidFill>
                  <a:srgbClr val="333333"/>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solidFill>
                  <a:schemeClr val="tx1">
                    <a:lumMod val="95000"/>
                    <a:lumOff val="5000"/>
                  </a:schemeClr>
                </a:solidFill>
              </a:rPr>
              <a:t>Chở bao nhiêu đạo thuyền không khẳm</a:t>
            </a:r>
            <a:endParaRPr lang="en-US" dirty="0">
              <a:solidFill>
                <a:schemeClr val="tx1">
                  <a:lumMod val="95000"/>
                  <a:lumOff val="5000"/>
                </a:schemeClr>
              </a:solidFill>
            </a:endParaRPr>
          </a:p>
          <a:p>
            <a:r>
              <a:rPr lang="en-US" dirty="0">
                <a:solidFill>
                  <a:schemeClr val="tx1">
                    <a:lumMod val="95000"/>
                    <a:lumOff val="5000"/>
                  </a:schemeClr>
                </a:solidFill>
              </a:rPr>
              <a:t>Đâm mấy thằng gian bút chẳng tà</a:t>
            </a:r>
            <a:endParaRPr lang="en-US" dirty="0">
              <a:solidFill>
                <a:schemeClr val="tx1">
                  <a:lumMod val="95000"/>
                  <a:lumOff val="5000"/>
                </a:schemeClr>
              </a:solidFill>
            </a:endParaRPr>
          </a:p>
          <a:p>
            <a:r>
              <a:rPr lang="en-US" dirty="0">
                <a:solidFill>
                  <a:schemeClr val="tx1">
                    <a:lumMod val="95000"/>
                    <a:lumOff val="5000"/>
                  </a:schemeClr>
                </a:solidFill>
              </a:rPr>
              <a:t>(Dương Từ - Hà Mậu)</a:t>
            </a:r>
            <a:endParaRPr lang="vi-VN" dirty="0">
              <a:solidFill>
                <a:schemeClr val="tx1">
                  <a:lumMod val="95000"/>
                  <a:lumOff val="5000"/>
                </a:schemeClr>
              </a:solidFill>
            </a:endParaRPr>
          </a:p>
        </p:txBody>
      </p:sp>
      <p:sp>
        <p:nvSpPr>
          <p:cNvPr id="13" name="Rectangle 12"/>
          <p:cNvSpPr/>
          <p:nvPr/>
        </p:nvSpPr>
        <p:spPr>
          <a:xfrm>
            <a:off x="5323954" y="4153753"/>
            <a:ext cx="6119494" cy="1255728"/>
          </a:xfrm>
          <a:prstGeom prst="rect">
            <a:avLst/>
          </a:prstGeom>
          <a:solidFill>
            <a:schemeClr val="bg2">
              <a:lumMod val="75000"/>
            </a:schemeClr>
          </a:solidFill>
        </p:spPr>
        <p:style>
          <a:lnRef idx="1">
            <a:schemeClr val="accent4"/>
          </a:lnRef>
          <a:fillRef idx="2">
            <a:schemeClr val="accent4"/>
          </a:fillRef>
          <a:effectRef idx="1">
            <a:schemeClr val="accent4"/>
          </a:effectRef>
          <a:fontRef idx="minor">
            <a:schemeClr val="dk1"/>
          </a:fontRef>
        </p:style>
        <p:txBody>
          <a:bodyPr vert="horz" wrap="square" lIns="91440" tIns="45720" rIns="91440" bIns="45720" rtlCol="0" anchor="ctr">
            <a:spAutoFit/>
          </a:bodyPr>
          <a:lstStyle/>
          <a:p>
            <a:pPr>
              <a:lnSpc>
                <a:spcPct val="90000"/>
              </a:lnSpc>
              <a:spcBef>
                <a:spcPct val="0"/>
              </a:spcBef>
            </a:pPr>
            <a:r>
              <a:rPr 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Trai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thời trung, hiếu làm đầu,</a:t>
            </a:r>
            <a:endParaRPr lang="vi-VN"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90000"/>
              </a:lnSpc>
              <a:spcBef>
                <a:spcPct val="0"/>
              </a:spcBef>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Gái thời tiết hạnh là câu trau </a:t>
            </a:r>
            <a:r>
              <a:rPr 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mình.</a:t>
            </a:r>
            <a:endParaRPr lang="vi-VN"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90000"/>
              </a:lnSpc>
              <a:spcBef>
                <a:spcPct val="0"/>
              </a:spcBef>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(Truyện Lục Vân Tiên)</a:t>
            </a:r>
            <a:endParaRPr lang="vi-VN"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2396381"/>
            <a:ext cx="1740737" cy="201829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 Nội dung sáng tác</a:t>
            </a:r>
            <a:endParaRPr lang="en-US" sz="29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20" name="Straight Arrow Connector 19"/>
          <p:cNvCxnSpPr>
            <a:stCxn id="6" idx="3"/>
            <a:endCxn id="23" idx="2"/>
          </p:cNvCxnSpPr>
          <p:nvPr/>
        </p:nvCxnSpPr>
        <p:spPr>
          <a:xfrm flipV="1">
            <a:off x="1740737" y="2112750"/>
            <a:ext cx="935774" cy="12927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413191" y="712925"/>
            <a:ext cx="2526639" cy="13998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Lí tưởng đạo đức, nhân nghĩa</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5021774" y="112054"/>
            <a:ext cx="6864020" cy="55102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Thể hiện rõ trong tác phẩm </a:t>
            </a:r>
            <a:r>
              <a:rPr lang="en-US" sz="2800" i="1" dirty="0" smtClean="0">
                <a:solidFill>
                  <a:schemeClr val="tx1"/>
                </a:solidFill>
                <a:latin typeface="Times New Roman" panose="02020603050405020304" pitchFamily="18" charset="0"/>
                <a:cs typeface="Times New Roman" panose="02020603050405020304" pitchFamily="18" charset="0"/>
              </a:rPr>
              <a:t>Lục Vân Tiên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8" name="Rounded Rectangle 27"/>
          <p:cNvSpPr/>
          <p:nvPr/>
        </p:nvSpPr>
        <p:spPr>
          <a:xfrm>
            <a:off x="5021774" y="872046"/>
            <a:ext cx="6897233" cy="54079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Mang tinh thần nhân nghĩa của đạo Nho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1384348" y="4909188"/>
            <a:ext cx="2723628" cy="139982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Lòng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yêu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nước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thương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dân</a:t>
            </a:r>
            <a:endParaRPr lang="en-US" sz="2800" b="1" dirty="0">
              <a:solidFill>
                <a:schemeClr val="tx1"/>
              </a:solidFill>
              <a:latin typeface="Times New Roman" panose="02020603050405020304" pitchFamily="18" charset="0"/>
              <a:cs typeface="Times New Roman" panose="02020603050405020304" pitchFamily="18" charset="0"/>
            </a:endParaRPr>
          </a:p>
        </p:txBody>
      </p:sp>
      <p:cxnSp>
        <p:nvCxnSpPr>
          <p:cNvPr id="34" name="Straight Arrow Connector 33"/>
          <p:cNvCxnSpPr>
            <a:stCxn id="23" idx="3"/>
            <a:endCxn id="27" idx="1"/>
          </p:cNvCxnSpPr>
          <p:nvPr/>
        </p:nvCxnSpPr>
        <p:spPr>
          <a:xfrm flipV="1">
            <a:off x="3939830" y="387568"/>
            <a:ext cx="1081944" cy="10252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3" idx="3"/>
            <a:endCxn id="28" idx="1"/>
          </p:cNvCxnSpPr>
          <p:nvPr/>
        </p:nvCxnSpPr>
        <p:spPr>
          <a:xfrm flipV="1">
            <a:off x="3939830" y="1142442"/>
            <a:ext cx="1081944" cy="2703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 idx="3"/>
            <a:endCxn id="29" idx="0"/>
          </p:cNvCxnSpPr>
          <p:nvPr/>
        </p:nvCxnSpPr>
        <p:spPr>
          <a:xfrm>
            <a:off x="1740737" y="3405529"/>
            <a:ext cx="1005425" cy="15036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Rounded Rectangle 103"/>
          <p:cNvSpPr/>
          <p:nvPr/>
        </p:nvSpPr>
        <p:spPr>
          <a:xfrm>
            <a:off x="5184234" y="5777719"/>
            <a:ext cx="6604915" cy="84911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dirty="0" err="1">
                <a:solidFill>
                  <a:schemeClr val="tx1"/>
                </a:solidFill>
                <a:latin typeface="Times New Roman" panose="02020603050405020304" pitchFamily="18" charset="0"/>
                <a:cs typeface="Times New Roman" panose="02020603050405020304" pitchFamily="18" charset="0"/>
              </a:rPr>
              <a:t>Ghi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lại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chân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thực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giai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đoạn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lịch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sử</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đau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thương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khổ</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nhục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của</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đất</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nước</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cxnSp>
        <p:nvCxnSpPr>
          <p:cNvPr id="105" name="Straight Arrow Connector 104"/>
          <p:cNvCxnSpPr>
            <a:stCxn id="29" idx="3"/>
            <a:endCxn id="144" idx="1"/>
          </p:cNvCxnSpPr>
          <p:nvPr/>
        </p:nvCxnSpPr>
        <p:spPr>
          <a:xfrm flipV="1">
            <a:off x="4107976" y="3872169"/>
            <a:ext cx="1065952" cy="17369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29" idx="3"/>
            <a:endCxn id="104" idx="1"/>
          </p:cNvCxnSpPr>
          <p:nvPr/>
        </p:nvCxnSpPr>
        <p:spPr>
          <a:xfrm>
            <a:off x="4107976" y="5609101"/>
            <a:ext cx="1076258" cy="5931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Rounded Rectangle 130"/>
          <p:cNvSpPr/>
          <p:nvPr/>
        </p:nvSpPr>
        <p:spPr>
          <a:xfrm>
            <a:off x="5173928" y="4201455"/>
            <a:ext cx="6559712" cy="53320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dirty="0" err="1">
                <a:solidFill>
                  <a:schemeClr val="tx1"/>
                </a:solidFill>
                <a:latin typeface="Times New Roman" panose="02020603050405020304" pitchFamily="18" charset="0"/>
                <a:cs typeface="Times New Roman" panose="02020603050405020304" pitchFamily="18" charset="0"/>
              </a:rPr>
              <a:t>Thể</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hiện</a:t>
            </a:r>
            <a:r>
              <a:rPr lang="en-US" altLang="en-US" sz="2800" dirty="0">
                <a:solidFill>
                  <a:schemeClr val="tx1"/>
                </a:solidFill>
                <a:latin typeface="Times New Roman" panose="02020603050405020304" pitchFamily="18" charset="0"/>
                <a:cs typeface="Times New Roman" panose="02020603050405020304" pitchFamily="18" charset="0"/>
              </a:rPr>
              <a:t> qua </a:t>
            </a:r>
            <a:r>
              <a:rPr lang="en-US" altLang="en-US" sz="2800" dirty="0" err="1">
                <a:solidFill>
                  <a:schemeClr val="tx1"/>
                </a:solidFill>
                <a:latin typeface="Times New Roman" panose="02020603050405020304" pitchFamily="18" charset="0"/>
                <a:cs typeface="Times New Roman" panose="02020603050405020304" pitchFamily="18" charset="0"/>
              </a:rPr>
              <a:t>thơ</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văn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yêu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nước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chống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Pháp</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cxnSp>
        <p:nvCxnSpPr>
          <p:cNvPr id="132" name="Straight Arrow Connector 131"/>
          <p:cNvCxnSpPr>
            <a:stCxn id="29" idx="3"/>
            <a:endCxn id="131" idx="1"/>
          </p:cNvCxnSpPr>
          <p:nvPr/>
        </p:nvCxnSpPr>
        <p:spPr>
          <a:xfrm flipV="1">
            <a:off x="4107976" y="4468056"/>
            <a:ext cx="1065952" cy="11410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021774" y="1653079"/>
            <a:ext cx="6865426" cy="57946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smtClean="0">
                <a:solidFill>
                  <a:schemeClr val="tx1"/>
                </a:solidFill>
                <a:latin typeface="Times New Roman" panose="02020603050405020304" pitchFamily="18" charset="0"/>
                <a:cs typeface="Times New Roman" panose="02020603050405020304" pitchFamily="18" charset="0"/>
              </a:rPr>
              <a:t>Đậm đà tình nhân dân và truyền thống dân tộc</a:t>
            </a:r>
            <a:endParaRPr lang="en-US" sz="2700">
              <a:solidFill>
                <a:schemeClr val="tx1"/>
              </a:solidFill>
              <a:latin typeface="Times New Roman" panose="02020603050405020304" pitchFamily="18" charset="0"/>
              <a:cs typeface="Times New Roman" panose="02020603050405020304" pitchFamily="18" charset="0"/>
            </a:endParaRPr>
          </a:p>
        </p:txBody>
      </p:sp>
      <p:cxnSp>
        <p:nvCxnSpPr>
          <p:cNvPr id="52" name="Straight Arrow Connector 51"/>
          <p:cNvCxnSpPr>
            <a:stCxn id="23" idx="3"/>
            <a:endCxn id="51" idx="1"/>
          </p:cNvCxnSpPr>
          <p:nvPr/>
        </p:nvCxnSpPr>
        <p:spPr>
          <a:xfrm>
            <a:off x="3939830" y="1412838"/>
            <a:ext cx="1081944" cy="5299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5020614" y="2570731"/>
            <a:ext cx="3224542" cy="5407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Mẫu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người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lý</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tưởng</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77" name="Straight Arrow Connector 76"/>
          <p:cNvCxnSpPr>
            <a:stCxn id="23" idx="3"/>
            <a:endCxn id="76" idx="1"/>
          </p:cNvCxnSpPr>
          <p:nvPr/>
        </p:nvCxnSpPr>
        <p:spPr>
          <a:xfrm>
            <a:off x="3939830" y="1412838"/>
            <a:ext cx="1080784" cy="14282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8470390" y="2283062"/>
            <a:ext cx="3490644" cy="54079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Nhân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hậu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thủy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chung</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82" name="Straight Arrow Connector 81"/>
          <p:cNvCxnSpPr>
            <a:stCxn id="76" idx="3"/>
            <a:endCxn id="81" idx="1"/>
          </p:cNvCxnSpPr>
          <p:nvPr/>
        </p:nvCxnSpPr>
        <p:spPr>
          <a:xfrm flipV="1">
            <a:off x="8245156" y="2553458"/>
            <a:ext cx="225234" cy="287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a:off x="8486691" y="2920828"/>
            <a:ext cx="3581029" cy="54079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Ngay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thẳng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nghĩa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hiệp</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84" name="Straight Arrow Connector 83"/>
          <p:cNvCxnSpPr>
            <a:stCxn id="76" idx="3"/>
            <a:endCxn id="83" idx="1"/>
          </p:cNvCxnSpPr>
          <p:nvPr/>
        </p:nvCxnSpPr>
        <p:spPr>
          <a:xfrm>
            <a:off x="8245156" y="2841127"/>
            <a:ext cx="208628" cy="3448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 name="Rounded Rectangle 143"/>
          <p:cNvSpPr/>
          <p:nvPr/>
        </p:nvSpPr>
        <p:spPr>
          <a:xfrm>
            <a:off x="5173928" y="3639856"/>
            <a:ext cx="6559712" cy="46462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a:solidFill>
                  <a:schemeClr val="tx1"/>
                </a:solidFill>
                <a:latin typeface="Times New Roman" panose="02020603050405020304" pitchFamily="18" charset="0"/>
                <a:cs typeface="Times New Roman" panose="02020603050405020304" pitchFamily="18" charset="0"/>
              </a:rPr>
              <a:t>Khích lệ </a:t>
            </a:r>
            <a:r>
              <a:rPr lang="en-US" altLang="en-US" sz="2800" smtClean="0">
                <a:solidFill>
                  <a:schemeClr val="tx1"/>
                </a:solidFill>
                <a:latin typeface="Times New Roman" panose="02020603050405020304" pitchFamily="18" charset="0"/>
                <a:cs typeface="Times New Roman" panose="02020603050405020304" pitchFamily="18" charset="0"/>
              </a:rPr>
              <a:t>ý chí cứu nước của </a:t>
            </a:r>
            <a:r>
              <a:rPr lang="en-US" altLang="en-US" sz="2800">
                <a:solidFill>
                  <a:schemeClr val="tx1"/>
                </a:solidFill>
                <a:latin typeface="Times New Roman" panose="02020603050405020304" pitchFamily="18" charset="0"/>
                <a:cs typeface="Times New Roman" panose="02020603050405020304" pitchFamily="18" charset="0"/>
              </a:rPr>
              <a:t>nhân dân ta</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146" name="Rounded Rectangle 145"/>
          <p:cNvSpPr/>
          <p:nvPr/>
        </p:nvSpPr>
        <p:spPr>
          <a:xfrm>
            <a:off x="5204664" y="4831630"/>
            <a:ext cx="6528976" cy="8491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dirty="0" smtClean="0">
                <a:solidFill>
                  <a:schemeClr val="tx1"/>
                </a:solidFill>
                <a:latin typeface="Times New Roman" panose="02020603050405020304" pitchFamily="18" charset="0"/>
                <a:cs typeface="Times New Roman" panose="02020603050405020304" pitchFamily="18" charset="0"/>
              </a:rPr>
              <a:t>Ca </a:t>
            </a:r>
            <a:r>
              <a:rPr lang="en-US" altLang="en-US" sz="2800" dirty="0" err="1">
                <a:solidFill>
                  <a:schemeClr val="tx1"/>
                </a:solidFill>
                <a:latin typeface="Times New Roman" panose="02020603050405020304" pitchFamily="18" charset="0"/>
                <a:cs typeface="Times New Roman" panose="02020603050405020304" pitchFamily="18" charset="0"/>
              </a:rPr>
              <a:t>ngợi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những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anh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hùng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đã</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chiến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đấu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và</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hy</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sinh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cho</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Tổ</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quốc</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cxnSp>
        <p:nvCxnSpPr>
          <p:cNvPr id="167" name="Straight Arrow Connector 166"/>
          <p:cNvCxnSpPr>
            <a:stCxn id="29" idx="3"/>
            <a:endCxn id="146" idx="1"/>
          </p:cNvCxnSpPr>
          <p:nvPr/>
        </p:nvCxnSpPr>
        <p:spPr>
          <a:xfrm flipV="1">
            <a:off x="4107976" y="5256188"/>
            <a:ext cx="1096688" cy="3529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up)">
                                      <p:cBhvr>
                                        <p:cTn id="19" dur="500"/>
                                        <p:tgtEl>
                                          <p:spTgt spid="68"/>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par>
                                <p:cTn id="36" presetID="22" presetClass="entr" presetSubtype="4"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down)">
                                      <p:cBhvr>
                                        <p:cTn id="43" dur="500"/>
                                        <p:tgtEl>
                                          <p:spTgt spid="51"/>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wipe(down)">
                                      <p:cBhvr>
                                        <p:cTn id="51" dur="500"/>
                                        <p:tgtEl>
                                          <p:spTgt spid="77"/>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ipe(down)">
                                      <p:cBhvr>
                                        <p:cTn id="54" dur="500"/>
                                        <p:tgtEl>
                                          <p:spTgt spid="7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wipe(down)">
                                      <p:cBhvr>
                                        <p:cTn id="59" dur="500"/>
                                        <p:tgtEl>
                                          <p:spTgt spid="82"/>
                                        </p:tgtEl>
                                      </p:cBhvr>
                                    </p:animEffect>
                                  </p:childTnLst>
                                </p:cTn>
                              </p:par>
                              <p:par>
                                <p:cTn id="60" presetID="22" presetClass="entr" presetSubtype="4"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wipe(down)">
                                      <p:cBhvr>
                                        <p:cTn id="62" dur="500"/>
                                        <p:tgtEl>
                                          <p:spTgt spid="8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animEffect transition="in" filter="wipe(down)">
                                      <p:cBhvr>
                                        <p:cTn id="65" dur="500"/>
                                        <p:tgtEl>
                                          <p:spTgt spid="8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wipe(down)">
                                      <p:cBhvr>
                                        <p:cTn id="68" dur="500"/>
                                        <p:tgtEl>
                                          <p:spTgt spid="81"/>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fade">
                                      <p:cBhvr>
                                        <p:cTn id="73" dur="1000"/>
                                        <p:tgtEl>
                                          <p:spTgt spid="105"/>
                                        </p:tgtEl>
                                      </p:cBhvr>
                                    </p:animEffect>
                                    <p:anim calcmode="lin" valueType="num">
                                      <p:cBhvr>
                                        <p:cTn id="74" dur="1000" fill="hold"/>
                                        <p:tgtEl>
                                          <p:spTgt spid="105"/>
                                        </p:tgtEl>
                                        <p:attrNameLst>
                                          <p:attrName>ppt_x</p:attrName>
                                        </p:attrNameLst>
                                      </p:cBhvr>
                                      <p:tavLst>
                                        <p:tav tm="0">
                                          <p:val>
                                            <p:strVal val="#ppt_x"/>
                                          </p:val>
                                        </p:tav>
                                        <p:tav tm="100000">
                                          <p:val>
                                            <p:strVal val="#ppt_x"/>
                                          </p:val>
                                        </p:tav>
                                      </p:tavLst>
                                    </p:anim>
                                    <p:anim calcmode="lin" valueType="num">
                                      <p:cBhvr>
                                        <p:cTn id="75" dur="1000" fill="hold"/>
                                        <p:tgtEl>
                                          <p:spTgt spid="10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44"/>
                                        </p:tgtEl>
                                        <p:attrNameLst>
                                          <p:attrName>style.visibility</p:attrName>
                                        </p:attrNameLst>
                                      </p:cBhvr>
                                      <p:to>
                                        <p:strVal val="visible"/>
                                      </p:to>
                                    </p:set>
                                    <p:animEffect transition="in" filter="fade">
                                      <p:cBhvr>
                                        <p:cTn id="78" dur="1000"/>
                                        <p:tgtEl>
                                          <p:spTgt spid="144"/>
                                        </p:tgtEl>
                                      </p:cBhvr>
                                    </p:animEffect>
                                    <p:anim calcmode="lin" valueType="num">
                                      <p:cBhvr>
                                        <p:cTn id="79" dur="1000" fill="hold"/>
                                        <p:tgtEl>
                                          <p:spTgt spid="144"/>
                                        </p:tgtEl>
                                        <p:attrNameLst>
                                          <p:attrName>ppt_x</p:attrName>
                                        </p:attrNameLst>
                                      </p:cBhvr>
                                      <p:tavLst>
                                        <p:tav tm="0">
                                          <p:val>
                                            <p:strVal val="#ppt_x"/>
                                          </p:val>
                                        </p:tav>
                                        <p:tav tm="100000">
                                          <p:val>
                                            <p:strVal val="#ppt_x"/>
                                          </p:val>
                                        </p:tav>
                                      </p:tavLst>
                                    </p:anim>
                                    <p:anim calcmode="lin" valueType="num">
                                      <p:cBhvr>
                                        <p:cTn id="80"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132"/>
                                        </p:tgtEl>
                                        <p:attrNameLst>
                                          <p:attrName>style.visibility</p:attrName>
                                        </p:attrNameLst>
                                      </p:cBhvr>
                                      <p:to>
                                        <p:strVal val="visible"/>
                                      </p:to>
                                    </p:set>
                                    <p:animEffect transition="in" filter="barn(inVertical)">
                                      <p:cBhvr>
                                        <p:cTn id="85" dur="500"/>
                                        <p:tgtEl>
                                          <p:spTgt spid="132"/>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131"/>
                                        </p:tgtEl>
                                        <p:attrNameLst>
                                          <p:attrName>style.visibility</p:attrName>
                                        </p:attrNameLst>
                                      </p:cBhvr>
                                      <p:to>
                                        <p:strVal val="visible"/>
                                      </p:to>
                                    </p:set>
                                    <p:animEffect transition="in" filter="barn(inVertical)">
                                      <p:cBhvr>
                                        <p:cTn id="88" dur="500"/>
                                        <p:tgtEl>
                                          <p:spTgt spid="13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167"/>
                                        </p:tgtEl>
                                        <p:attrNameLst>
                                          <p:attrName>style.visibility</p:attrName>
                                        </p:attrNameLst>
                                      </p:cBhvr>
                                      <p:to>
                                        <p:strVal val="visible"/>
                                      </p:to>
                                    </p:set>
                                    <p:animEffect transition="in" filter="wipe(down)">
                                      <p:cBhvr>
                                        <p:cTn id="93" dur="500"/>
                                        <p:tgtEl>
                                          <p:spTgt spid="16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146"/>
                                        </p:tgtEl>
                                        <p:attrNameLst>
                                          <p:attrName>style.visibility</p:attrName>
                                        </p:attrNameLst>
                                      </p:cBhvr>
                                      <p:to>
                                        <p:strVal val="visible"/>
                                      </p:to>
                                    </p:set>
                                    <p:animEffect transition="in" filter="wipe(down)">
                                      <p:cBhvr>
                                        <p:cTn id="96" dur="500"/>
                                        <p:tgtEl>
                                          <p:spTgt spid="146"/>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106"/>
                                        </p:tgtEl>
                                        <p:attrNameLst>
                                          <p:attrName>style.visibility</p:attrName>
                                        </p:attrNameLst>
                                      </p:cBhvr>
                                      <p:to>
                                        <p:strVal val="visible"/>
                                      </p:to>
                                    </p:set>
                                    <p:animEffect transition="in" filter="wipe(down)">
                                      <p:cBhvr>
                                        <p:cTn id="101" dur="500"/>
                                        <p:tgtEl>
                                          <p:spTgt spid="106"/>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104"/>
                                        </p:tgtEl>
                                        <p:attrNameLst>
                                          <p:attrName>style.visibility</p:attrName>
                                        </p:attrNameLst>
                                      </p:cBhvr>
                                      <p:to>
                                        <p:strVal val="visible"/>
                                      </p:to>
                                    </p:set>
                                    <p:animEffect transition="in" filter="wipe(down)">
                                      <p:cBhvr>
                                        <p:cTn id="104"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P spid="104" grpId="0" animBg="1"/>
      <p:bldP spid="131" grpId="0" animBg="1"/>
      <p:bldP spid="51" grpId="0" animBg="1"/>
      <p:bldP spid="76" grpId="0" animBg="1"/>
      <p:bldP spid="81" grpId="0" animBg="1"/>
      <p:bldP spid="83" grpId="0" animBg="1"/>
      <p:bldP spid="144" grpId="0" animBg="1"/>
      <p:bldP spid="1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455" y="473075"/>
            <a:ext cx="11420475" cy="2676525"/>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Ông là một nhà nho chân chính, một mặt tiếp thu được những tư tưởng tích cực trong kinh sử, mặt khác – chủ yếu đã "</a:t>
            </a:r>
            <a:r>
              <a:rPr lang="vi-VN" sz="2800" b="1" i="1" dirty="0">
                <a:latin typeface="Times New Roman" panose="02020603050405020304" pitchFamily="18" charset="0"/>
                <a:cs typeface="Times New Roman" panose="02020603050405020304" pitchFamily="18" charset="0"/>
              </a:rPr>
              <a:t>sống cuộc sống của quần chúng</a:t>
            </a:r>
            <a:r>
              <a:rPr lang="vi-VN" sz="2800"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thông cảm </a:t>
            </a:r>
            <a:r>
              <a:rPr lang="vi-VN" sz="2800" i="1" dirty="0">
                <a:latin typeface="Times New Roman" panose="02020603050405020304" pitchFamily="18" charset="0"/>
                <a:cs typeface="Times New Roman" panose="02020603050405020304" pitchFamily="18" charset="0"/>
              </a:rPr>
              <a:t>sâu sắc với quần chúng, và đã </a:t>
            </a:r>
            <a:r>
              <a:rPr lang="vi-VN" sz="2800" b="1" i="1" dirty="0">
                <a:latin typeface="Times New Roman" panose="02020603050405020304" pitchFamily="18" charset="0"/>
                <a:cs typeface="Times New Roman" panose="02020603050405020304" pitchFamily="18" charset="0"/>
              </a:rPr>
              <a:t>cùng</a:t>
            </a:r>
            <a:r>
              <a:rPr lang="vi-VN" sz="2800" i="1" dirty="0">
                <a:latin typeface="Times New Roman" panose="02020603050405020304" pitchFamily="18" charset="0"/>
                <a:cs typeface="Times New Roman" panose="02020603050405020304" pitchFamily="18" charset="0"/>
              </a:rPr>
              <a:t> với quần chúng </a:t>
            </a:r>
            <a:r>
              <a:rPr lang="vi-VN" sz="2800" b="1" i="1" dirty="0">
                <a:latin typeface="Times New Roman" panose="02020603050405020304" pitchFamily="18" charset="0"/>
                <a:cs typeface="Times New Roman" panose="02020603050405020304" pitchFamily="18" charset="0"/>
              </a:rPr>
              <a:t>phấn đấu gian nan</a:t>
            </a:r>
            <a:r>
              <a:rPr lang="vi-VN" sz="2800" i="1" dirty="0">
                <a:latin typeface="Times New Roman" panose="02020603050405020304" pitchFamily="18" charset="0"/>
                <a:cs typeface="Times New Roman" panose="02020603050405020304" pitchFamily="18" charset="0"/>
              </a:rPr>
              <a:t>. Chính quần chúng cần cù dũng cảm đã tiếp sức cho Nguyễn Đình Chiểu, cho trí tuệ, cho tình cảm, cho lòng tin và cả cho nghệ thuật của Nguyễn Đình Chiểu</a:t>
            </a:r>
            <a:r>
              <a:rPr lang="vi-VN" sz="2800" dirty="0">
                <a:latin typeface="Times New Roman" panose="02020603050405020304" pitchFamily="18" charset="0"/>
                <a:cs typeface="Times New Roman" panose="02020603050405020304" pitchFamily="18" charset="0"/>
              </a:rPr>
              <a:t>" (Hoài Thanh).</a:t>
            </a:r>
            <a:endParaRPr lang="vi-VN"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5799044" y="3353080"/>
            <a:ext cx="4762500" cy="3190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Shape 80"/>
          <p:cNvSpPr/>
          <p:nvPr/>
        </p:nvSpPr>
        <p:spPr>
          <a:xfrm>
            <a:off x="3307530" y="2686639"/>
            <a:ext cx="1139725" cy="1360008"/>
          </a:xfrm>
          <a:custGeom>
            <a:avLst/>
            <a:gdLst>
              <a:gd name="connsiteX0" fmla="*/ 89677 w 1139725"/>
              <a:gd name="connsiteY0" fmla="*/ 0 h 1279634"/>
              <a:gd name="connsiteX1" fmla="*/ 499908 w 1139725"/>
              <a:gd name="connsiteY1" fmla="*/ 0 h 1279634"/>
              <a:gd name="connsiteX2" fmla="*/ 1139725 w 1139725"/>
              <a:gd name="connsiteY2" fmla="*/ 639817 h 1279634"/>
              <a:gd name="connsiteX3" fmla="*/ 499908 w 1139725"/>
              <a:gd name="connsiteY3" fmla="*/ 1279634 h 1279634"/>
              <a:gd name="connsiteX4" fmla="*/ 78276 w 1139725"/>
              <a:gd name="connsiteY4" fmla="*/ 1279634 h 1279634"/>
              <a:gd name="connsiteX5" fmla="*/ 51938 w 1139725"/>
              <a:gd name="connsiteY5" fmla="*/ 1177203 h 1279634"/>
              <a:gd name="connsiteX6" fmla="*/ 0 w 1139725"/>
              <a:gd name="connsiteY6" fmla="*/ 661988 h 1279634"/>
              <a:gd name="connsiteX7" fmla="*/ 51938 w 1139725"/>
              <a:gd name="connsiteY7" fmla="*/ 146773 h 1279634"/>
              <a:gd name="connsiteX8" fmla="*/ 89677 w 1139725"/>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725" h="1279634">
                <a:moveTo>
                  <a:pt x="89677" y="0"/>
                </a:moveTo>
                <a:lnTo>
                  <a:pt x="499908" y="0"/>
                </a:lnTo>
                <a:cubicBezTo>
                  <a:pt x="853269" y="0"/>
                  <a:pt x="1139725" y="286456"/>
                  <a:pt x="1139725" y="639817"/>
                </a:cubicBezTo>
                <a:cubicBezTo>
                  <a:pt x="1139725" y="993178"/>
                  <a:pt x="853269" y="1279634"/>
                  <a:pt x="499908" y="1279634"/>
                </a:cubicBezTo>
                <a:lnTo>
                  <a:pt x="78276" y="1279634"/>
                </a:lnTo>
                <a:lnTo>
                  <a:pt x="51938" y="1177203"/>
                </a:lnTo>
                <a:cubicBezTo>
                  <a:pt x="17884" y="1010784"/>
                  <a:pt x="0" y="838475"/>
                  <a:pt x="0" y="661988"/>
                </a:cubicBezTo>
                <a:cubicBezTo>
                  <a:pt x="0" y="485502"/>
                  <a:pt x="17884" y="313192"/>
                  <a:pt x="51938" y="146773"/>
                </a:cubicBezTo>
                <a:lnTo>
                  <a:pt x="89677" y="0"/>
                </a:lnTo>
                <a:close/>
              </a:path>
            </a:pathLst>
          </a:custGeom>
          <a:solidFill>
            <a:srgbClr val="083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82" name="Freeform: Shape 81"/>
          <p:cNvSpPr/>
          <p:nvPr/>
        </p:nvSpPr>
        <p:spPr>
          <a:xfrm>
            <a:off x="7273402" y="2767013"/>
            <a:ext cx="1147039" cy="1223994"/>
          </a:xfrm>
          <a:custGeom>
            <a:avLst/>
            <a:gdLst>
              <a:gd name="connsiteX0" fmla="*/ 639817 w 1147038"/>
              <a:gd name="connsiteY0" fmla="*/ 0 h 1279634"/>
              <a:gd name="connsiteX1" fmla="*/ 1057361 w 1147038"/>
              <a:gd name="connsiteY1" fmla="*/ 0 h 1279634"/>
              <a:gd name="connsiteX2" fmla="*/ 1095100 w 1147038"/>
              <a:gd name="connsiteY2" fmla="*/ 146773 h 1279634"/>
              <a:gd name="connsiteX3" fmla="*/ 1147038 w 1147038"/>
              <a:gd name="connsiteY3" fmla="*/ 661988 h 1279634"/>
              <a:gd name="connsiteX4" fmla="*/ 1095100 w 1147038"/>
              <a:gd name="connsiteY4" fmla="*/ 1177203 h 1279634"/>
              <a:gd name="connsiteX5" fmla="*/ 1068762 w 1147038"/>
              <a:gd name="connsiteY5" fmla="*/ 1279634 h 1279634"/>
              <a:gd name="connsiteX6" fmla="*/ 639817 w 1147038"/>
              <a:gd name="connsiteY6" fmla="*/ 1279634 h 1279634"/>
              <a:gd name="connsiteX7" fmla="*/ 0 w 1147038"/>
              <a:gd name="connsiteY7" fmla="*/ 639817 h 1279634"/>
              <a:gd name="connsiteX8" fmla="*/ 639817 w 1147038"/>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038" h="1279634">
                <a:moveTo>
                  <a:pt x="639817" y="0"/>
                </a:moveTo>
                <a:lnTo>
                  <a:pt x="1057361" y="0"/>
                </a:lnTo>
                <a:lnTo>
                  <a:pt x="1095100" y="146773"/>
                </a:lnTo>
                <a:cubicBezTo>
                  <a:pt x="1129154" y="313192"/>
                  <a:pt x="1147038" y="485502"/>
                  <a:pt x="1147038" y="661988"/>
                </a:cubicBezTo>
                <a:cubicBezTo>
                  <a:pt x="1147038" y="838475"/>
                  <a:pt x="1129154" y="1010784"/>
                  <a:pt x="1095100" y="1177203"/>
                </a:cubicBezTo>
                <a:lnTo>
                  <a:pt x="1068762" y="1279634"/>
                </a:lnTo>
                <a:lnTo>
                  <a:pt x="639817" y="1279634"/>
                </a:lnTo>
                <a:cubicBezTo>
                  <a:pt x="286456" y="1279634"/>
                  <a:pt x="0" y="993178"/>
                  <a:pt x="0" y="639817"/>
                </a:cubicBezTo>
                <a:cubicBezTo>
                  <a:pt x="0" y="286456"/>
                  <a:pt x="286456" y="0"/>
                  <a:pt x="639817" y="0"/>
                </a:cubicBezTo>
                <a:close/>
              </a:path>
            </a:pathLst>
          </a:custGeom>
          <a:solidFill>
            <a:srgbClr val="C17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83" name="Freeform: Shape 82"/>
          <p:cNvSpPr/>
          <p:nvPr/>
        </p:nvSpPr>
        <p:spPr>
          <a:xfrm>
            <a:off x="71698" y="2767013"/>
            <a:ext cx="3448364" cy="1279634"/>
          </a:xfrm>
          <a:custGeom>
            <a:avLst/>
            <a:gdLst>
              <a:gd name="connsiteX0" fmla="*/ 639817 w 2873872"/>
              <a:gd name="connsiteY0" fmla="*/ 0 h 1279634"/>
              <a:gd name="connsiteX1" fmla="*/ 2873872 w 2873872"/>
              <a:gd name="connsiteY1" fmla="*/ 0 h 1279634"/>
              <a:gd name="connsiteX2" fmla="*/ 2836133 w 2873872"/>
              <a:gd name="connsiteY2" fmla="*/ 146773 h 1279634"/>
              <a:gd name="connsiteX3" fmla="*/ 2784195 w 2873872"/>
              <a:gd name="connsiteY3" fmla="*/ 661988 h 1279634"/>
              <a:gd name="connsiteX4" fmla="*/ 2836133 w 2873872"/>
              <a:gd name="connsiteY4" fmla="*/ 1177203 h 1279634"/>
              <a:gd name="connsiteX5" fmla="*/ 2862471 w 2873872"/>
              <a:gd name="connsiteY5" fmla="*/ 1279634 h 1279634"/>
              <a:gd name="connsiteX6" fmla="*/ 639817 w 2873872"/>
              <a:gd name="connsiteY6" fmla="*/ 1279634 h 1279634"/>
              <a:gd name="connsiteX7" fmla="*/ 0 w 2873872"/>
              <a:gd name="connsiteY7" fmla="*/ 639817 h 1279634"/>
              <a:gd name="connsiteX8" fmla="*/ 639817 w 2873872"/>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3872" h="1279634">
                <a:moveTo>
                  <a:pt x="639817" y="0"/>
                </a:moveTo>
                <a:lnTo>
                  <a:pt x="2873872" y="0"/>
                </a:lnTo>
                <a:lnTo>
                  <a:pt x="2836133" y="146773"/>
                </a:lnTo>
                <a:cubicBezTo>
                  <a:pt x="2802079" y="313192"/>
                  <a:pt x="2784195" y="485502"/>
                  <a:pt x="2784195" y="661988"/>
                </a:cubicBezTo>
                <a:cubicBezTo>
                  <a:pt x="2784195" y="838475"/>
                  <a:pt x="2802079" y="1010784"/>
                  <a:pt x="2836133" y="1177203"/>
                </a:cubicBezTo>
                <a:lnTo>
                  <a:pt x="2862471" y="1279634"/>
                </a:lnTo>
                <a:lnTo>
                  <a:pt x="639817" y="1279634"/>
                </a:lnTo>
                <a:cubicBezTo>
                  <a:pt x="286456" y="1279634"/>
                  <a:pt x="0" y="993178"/>
                  <a:pt x="0" y="639817"/>
                </a:cubicBezTo>
                <a:cubicBezTo>
                  <a:pt x="0" y="286456"/>
                  <a:pt x="286456" y="0"/>
                  <a:pt x="639817" y="0"/>
                </a:cubicBezTo>
                <a:close/>
              </a:path>
            </a:pathLst>
          </a:custGeom>
          <a:solidFill>
            <a:schemeClr val="accent2"/>
          </a:soli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84" name="Freeform: Shape 83"/>
          <p:cNvSpPr/>
          <p:nvPr/>
        </p:nvSpPr>
        <p:spPr>
          <a:xfrm>
            <a:off x="8257663" y="2767013"/>
            <a:ext cx="3834254" cy="1279634"/>
          </a:xfrm>
          <a:custGeom>
            <a:avLst/>
            <a:gdLst>
              <a:gd name="connsiteX0" fmla="*/ 0 w 2866559"/>
              <a:gd name="connsiteY0" fmla="*/ 0 h 1279634"/>
              <a:gd name="connsiteX1" fmla="*/ 2226742 w 2866559"/>
              <a:gd name="connsiteY1" fmla="*/ 0 h 1279634"/>
              <a:gd name="connsiteX2" fmla="*/ 2866559 w 2866559"/>
              <a:gd name="connsiteY2" fmla="*/ 639817 h 1279634"/>
              <a:gd name="connsiteX3" fmla="*/ 2226742 w 2866559"/>
              <a:gd name="connsiteY3" fmla="*/ 1279634 h 1279634"/>
              <a:gd name="connsiteX4" fmla="*/ 11401 w 2866559"/>
              <a:gd name="connsiteY4" fmla="*/ 1279634 h 1279634"/>
              <a:gd name="connsiteX5" fmla="*/ 37739 w 2866559"/>
              <a:gd name="connsiteY5" fmla="*/ 1177203 h 1279634"/>
              <a:gd name="connsiteX6" fmla="*/ 89677 w 2866559"/>
              <a:gd name="connsiteY6" fmla="*/ 661988 h 1279634"/>
              <a:gd name="connsiteX7" fmla="*/ 37739 w 2866559"/>
              <a:gd name="connsiteY7" fmla="*/ 146773 h 1279634"/>
              <a:gd name="connsiteX8" fmla="*/ 0 w 2866559"/>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559" h="1279634">
                <a:moveTo>
                  <a:pt x="0" y="0"/>
                </a:moveTo>
                <a:lnTo>
                  <a:pt x="2226742" y="0"/>
                </a:lnTo>
                <a:cubicBezTo>
                  <a:pt x="2580103" y="0"/>
                  <a:pt x="2866559" y="286456"/>
                  <a:pt x="2866559" y="639817"/>
                </a:cubicBezTo>
                <a:cubicBezTo>
                  <a:pt x="2866559" y="993178"/>
                  <a:pt x="2580103" y="1279634"/>
                  <a:pt x="2226742" y="1279634"/>
                </a:cubicBezTo>
                <a:lnTo>
                  <a:pt x="11401" y="1279634"/>
                </a:lnTo>
                <a:lnTo>
                  <a:pt x="37739" y="1177203"/>
                </a:lnTo>
                <a:cubicBezTo>
                  <a:pt x="71793" y="1010784"/>
                  <a:pt x="89677" y="838475"/>
                  <a:pt x="89677" y="661988"/>
                </a:cubicBezTo>
                <a:cubicBezTo>
                  <a:pt x="89677" y="485502"/>
                  <a:pt x="71793" y="313192"/>
                  <a:pt x="37739" y="146773"/>
                </a:cubicBezTo>
                <a:lnTo>
                  <a:pt x="0" y="0"/>
                </a:lnTo>
                <a:close/>
              </a:path>
            </a:pathLst>
          </a:custGeom>
          <a:solidFill>
            <a:schemeClr val="accent4">
              <a:lumMod val="50000"/>
            </a:schemeClr>
          </a:soli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85" name="Freeform: Shape 84"/>
          <p:cNvSpPr/>
          <p:nvPr/>
        </p:nvSpPr>
        <p:spPr>
          <a:xfrm>
            <a:off x="3217229" y="965455"/>
            <a:ext cx="2492024" cy="1400311"/>
          </a:xfrm>
          <a:custGeom>
            <a:avLst/>
            <a:gdLst>
              <a:gd name="connsiteX0" fmla="*/ 1555353 w 1849866"/>
              <a:gd name="connsiteY0" fmla="*/ 0 h 1160662"/>
              <a:gd name="connsiteX1" fmla="*/ 1572337 w 1849866"/>
              <a:gd name="connsiteY1" fmla="*/ 9218 h 1160662"/>
              <a:gd name="connsiteX2" fmla="*/ 1849866 w 1849866"/>
              <a:gd name="connsiteY2" fmla="*/ 531188 h 1160662"/>
              <a:gd name="connsiteX3" fmla="*/ 1849865 w 1849866"/>
              <a:gd name="connsiteY3" fmla="*/ 531188 h 1160662"/>
              <a:gd name="connsiteX4" fmla="*/ 1220391 w 1849866"/>
              <a:gd name="connsiteY4" fmla="*/ 1160662 h 1160662"/>
              <a:gd name="connsiteX5" fmla="*/ 0 w 1849866"/>
              <a:gd name="connsiteY5" fmla="*/ 1160661 h 1160662"/>
              <a:gd name="connsiteX6" fmla="*/ 70670 w 1849866"/>
              <a:gd name="connsiteY6" fmla="*/ 1044336 h 1160662"/>
              <a:gd name="connsiteX7" fmla="*/ 1430312 w 1849866"/>
              <a:gd name="connsiteY7" fmla="*/ 32151 h 1160662"/>
              <a:gd name="connsiteX8" fmla="*/ 1555353 w 1849866"/>
              <a:gd name="connsiteY8" fmla="*/ 0 h 116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866" h="1160662">
                <a:moveTo>
                  <a:pt x="1555353" y="0"/>
                </a:moveTo>
                <a:lnTo>
                  <a:pt x="1572337" y="9218"/>
                </a:lnTo>
                <a:cubicBezTo>
                  <a:pt x="1739778" y="122339"/>
                  <a:pt x="1849866" y="313907"/>
                  <a:pt x="1849866" y="531188"/>
                </a:cubicBezTo>
                <a:lnTo>
                  <a:pt x="1849865" y="531188"/>
                </a:lnTo>
                <a:cubicBezTo>
                  <a:pt x="1849865" y="878837"/>
                  <a:pt x="1568040" y="1160662"/>
                  <a:pt x="1220391" y="1160662"/>
                </a:cubicBezTo>
                <a:lnTo>
                  <a:pt x="0" y="1160661"/>
                </a:lnTo>
                <a:lnTo>
                  <a:pt x="70670" y="1044336"/>
                </a:lnTo>
                <a:cubicBezTo>
                  <a:pt x="392259" y="568320"/>
                  <a:pt x="869960" y="206439"/>
                  <a:pt x="1430312" y="32151"/>
                </a:cubicBezTo>
                <a:lnTo>
                  <a:pt x="1555353"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86" name="Freeform: Shape 85"/>
          <p:cNvSpPr/>
          <p:nvPr/>
        </p:nvSpPr>
        <p:spPr>
          <a:xfrm>
            <a:off x="6204644" y="955326"/>
            <a:ext cx="2327065" cy="1170277"/>
          </a:xfrm>
          <a:custGeom>
            <a:avLst/>
            <a:gdLst>
              <a:gd name="connsiteX0" fmla="*/ 294512 w 1849865"/>
              <a:gd name="connsiteY0" fmla="*/ 0 h 1160661"/>
              <a:gd name="connsiteX1" fmla="*/ 419553 w 1849865"/>
              <a:gd name="connsiteY1" fmla="*/ 32151 h 1160661"/>
              <a:gd name="connsiteX2" fmla="*/ 1779195 w 1849865"/>
              <a:gd name="connsiteY2" fmla="*/ 1044336 h 1160661"/>
              <a:gd name="connsiteX3" fmla="*/ 1849865 w 1849865"/>
              <a:gd name="connsiteY3" fmla="*/ 1160661 h 1160661"/>
              <a:gd name="connsiteX4" fmla="*/ 629474 w 1849865"/>
              <a:gd name="connsiteY4" fmla="*/ 1160661 h 1160661"/>
              <a:gd name="connsiteX5" fmla="*/ 12789 w 1849865"/>
              <a:gd name="connsiteY5" fmla="*/ 658048 h 1160661"/>
              <a:gd name="connsiteX6" fmla="*/ 0 w 1849865"/>
              <a:gd name="connsiteY6" fmla="*/ 531187 h 1160661"/>
              <a:gd name="connsiteX7" fmla="*/ 12789 w 1849865"/>
              <a:gd name="connsiteY7" fmla="*/ 404327 h 1160661"/>
              <a:gd name="connsiteX8" fmla="*/ 277529 w 1849865"/>
              <a:gd name="connsiteY8" fmla="*/ 9218 h 1160661"/>
              <a:gd name="connsiteX9" fmla="*/ 294512 w 1849865"/>
              <a:gd name="connsiteY9" fmla="*/ 0 h 116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865" h="1160661">
                <a:moveTo>
                  <a:pt x="294512" y="0"/>
                </a:moveTo>
                <a:lnTo>
                  <a:pt x="419553" y="32151"/>
                </a:lnTo>
                <a:cubicBezTo>
                  <a:pt x="979905" y="206439"/>
                  <a:pt x="1457606" y="568320"/>
                  <a:pt x="1779195" y="1044336"/>
                </a:cubicBezTo>
                <a:lnTo>
                  <a:pt x="1849865" y="1160661"/>
                </a:lnTo>
                <a:lnTo>
                  <a:pt x="629474" y="1160661"/>
                </a:lnTo>
                <a:cubicBezTo>
                  <a:pt x="325281" y="1160661"/>
                  <a:pt x="71485" y="944889"/>
                  <a:pt x="12789" y="658048"/>
                </a:cubicBezTo>
                <a:lnTo>
                  <a:pt x="0" y="531187"/>
                </a:lnTo>
                <a:lnTo>
                  <a:pt x="12789" y="404327"/>
                </a:lnTo>
                <a:cubicBezTo>
                  <a:pt x="46329" y="240418"/>
                  <a:pt x="143576" y="99715"/>
                  <a:pt x="277529" y="9218"/>
                </a:cubicBezTo>
                <a:lnTo>
                  <a:pt x="294512" y="0"/>
                </a:lnTo>
                <a:close/>
              </a:path>
            </a:pathLst>
          </a:custGeom>
          <a:solidFill>
            <a:srgbClr val="FDC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87" name="Freeform: Shape 86"/>
          <p:cNvSpPr/>
          <p:nvPr/>
        </p:nvSpPr>
        <p:spPr>
          <a:xfrm>
            <a:off x="3147547" y="4781837"/>
            <a:ext cx="2470828" cy="1349141"/>
          </a:xfrm>
          <a:custGeom>
            <a:avLst/>
            <a:gdLst>
              <a:gd name="connsiteX0" fmla="*/ 0 w 1859285"/>
              <a:gd name="connsiteY0" fmla="*/ 0 h 1171183"/>
              <a:gd name="connsiteX1" fmla="*/ 1229811 w 1859285"/>
              <a:gd name="connsiteY1" fmla="*/ 0 h 1171183"/>
              <a:gd name="connsiteX2" fmla="*/ 1859285 w 1859285"/>
              <a:gd name="connsiteY2" fmla="*/ 629474 h 1171183"/>
              <a:gd name="connsiteX3" fmla="*/ 1859284 w 1859285"/>
              <a:gd name="connsiteY3" fmla="*/ 629474 h 1171183"/>
              <a:gd name="connsiteX4" fmla="*/ 1581755 w 1859285"/>
              <a:gd name="connsiteY4" fmla="*/ 1151444 h 1171183"/>
              <a:gd name="connsiteX5" fmla="*/ 1545388 w 1859285"/>
              <a:gd name="connsiteY5" fmla="*/ 1171183 h 1171183"/>
              <a:gd name="connsiteX6" fmla="*/ 1439731 w 1859285"/>
              <a:gd name="connsiteY6" fmla="*/ 1144016 h 1171183"/>
              <a:gd name="connsiteX7" fmla="*/ 80089 w 1859285"/>
              <a:gd name="connsiteY7" fmla="*/ 131831 h 1171183"/>
              <a:gd name="connsiteX8" fmla="*/ 0 w 1859285"/>
              <a:gd name="connsiteY8"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285" h="1171183">
                <a:moveTo>
                  <a:pt x="0" y="0"/>
                </a:moveTo>
                <a:lnTo>
                  <a:pt x="1229811" y="0"/>
                </a:lnTo>
                <a:cubicBezTo>
                  <a:pt x="1577460" y="0"/>
                  <a:pt x="1859285" y="281825"/>
                  <a:pt x="1859285" y="629474"/>
                </a:cubicBezTo>
                <a:lnTo>
                  <a:pt x="1859284" y="629474"/>
                </a:lnTo>
                <a:cubicBezTo>
                  <a:pt x="1859284" y="846755"/>
                  <a:pt x="1749196" y="1038323"/>
                  <a:pt x="1581755" y="1151444"/>
                </a:cubicBezTo>
                <a:lnTo>
                  <a:pt x="1545388" y="1171183"/>
                </a:lnTo>
                <a:lnTo>
                  <a:pt x="1439731" y="1144016"/>
                </a:lnTo>
                <a:cubicBezTo>
                  <a:pt x="879379" y="969728"/>
                  <a:pt x="401678" y="607847"/>
                  <a:pt x="80089" y="131831"/>
                </a:cubicBezTo>
                <a:lnTo>
                  <a:pt x="0" y="0"/>
                </a:lnTo>
                <a:close/>
              </a:path>
            </a:pathLst>
          </a:custGeom>
          <a:solidFill>
            <a:srgbClr val="4B5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88" name="Freeform: Shape 87"/>
          <p:cNvSpPr/>
          <p:nvPr/>
        </p:nvSpPr>
        <p:spPr>
          <a:xfrm>
            <a:off x="6204645" y="4736124"/>
            <a:ext cx="2529922" cy="1161568"/>
          </a:xfrm>
          <a:custGeom>
            <a:avLst/>
            <a:gdLst>
              <a:gd name="connsiteX0" fmla="*/ 629474 w 1859285"/>
              <a:gd name="connsiteY0" fmla="*/ 0 h 1171183"/>
              <a:gd name="connsiteX1" fmla="*/ 1859285 w 1859285"/>
              <a:gd name="connsiteY1" fmla="*/ 0 h 1171183"/>
              <a:gd name="connsiteX2" fmla="*/ 1779195 w 1859285"/>
              <a:gd name="connsiteY2" fmla="*/ 131831 h 1171183"/>
              <a:gd name="connsiteX3" fmla="*/ 419553 w 1859285"/>
              <a:gd name="connsiteY3" fmla="*/ 1144016 h 1171183"/>
              <a:gd name="connsiteX4" fmla="*/ 313897 w 1859285"/>
              <a:gd name="connsiteY4" fmla="*/ 1171183 h 1171183"/>
              <a:gd name="connsiteX5" fmla="*/ 277529 w 1859285"/>
              <a:gd name="connsiteY5" fmla="*/ 1151443 h 1171183"/>
              <a:gd name="connsiteX6" fmla="*/ 12789 w 1859285"/>
              <a:gd name="connsiteY6" fmla="*/ 756334 h 1171183"/>
              <a:gd name="connsiteX7" fmla="*/ 0 w 1859285"/>
              <a:gd name="connsiteY7" fmla="*/ 629474 h 1171183"/>
              <a:gd name="connsiteX8" fmla="*/ 12789 w 1859285"/>
              <a:gd name="connsiteY8" fmla="*/ 502613 h 1171183"/>
              <a:gd name="connsiteX9" fmla="*/ 629474 w 1859285"/>
              <a:gd name="connsiteY9"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85" h="1171183">
                <a:moveTo>
                  <a:pt x="629474" y="0"/>
                </a:moveTo>
                <a:lnTo>
                  <a:pt x="1859285" y="0"/>
                </a:lnTo>
                <a:lnTo>
                  <a:pt x="1779195" y="131831"/>
                </a:lnTo>
                <a:cubicBezTo>
                  <a:pt x="1457606" y="607847"/>
                  <a:pt x="979905" y="969728"/>
                  <a:pt x="419553" y="1144016"/>
                </a:cubicBezTo>
                <a:lnTo>
                  <a:pt x="313897" y="1171183"/>
                </a:lnTo>
                <a:lnTo>
                  <a:pt x="277529" y="1151443"/>
                </a:lnTo>
                <a:cubicBezTo>
                  <a:pt x="143576" y="1060946"/>
                  <a:pt x="46329" y="920243"/>
                  <a:pt x="12789" y="756334"/>
                </a:cubicBezTo>
                <a:lnTo>
                  <a:pt x="0" y="629474"/>
                </a:lnTo>
                <a:lnTo>
                  <a:pt x="12789" y="502613"/>
                </a:lnTo>
                <a:cubicBezTo>
                  <a:pt x="71485" y="215773"/>
                  <a:pt x="325281" y="0"/>
                  <a:pt x="629474" y="0"/>
                </a:cubicBezTo>
                <a:close/>
              </a:path>
            </a:pathLst>
          </a:custGeom>
          <a:solidFill>
            <a:srgbClr val="D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89" name="Freeform: Shape 88"/>
          <p:cNvSpPr/>
          <p:nvPr/>
        </p:nvSpPr>
        <p:spPr>
          <a:xfrm>
            <a:off x="71699" y="718874"/>
            <a:ext cx="5366932" cy="1646892"/>
          </a:xfrm>
          <a:custGeom>
            <a:avLst/>
            <a:gdLst>
              <a:gd name="connsiteX0" fmla="*/ 629474 w 3632030"/>
              <a:gd name="connsiteY0" fmla="*/ 0 h 1258947"/>
              <a:gd name="connsiteX1" fmla="*/ 3297069 w 3632030"/>
              <a:gd name="connsiteY1" fmla="*/ 0 h 1258947"/>
              <a:gd name="connsiteX2" fmla="*/ 3542089 w 3632030"/>
              <a:gd name="connsiteY2" fmla="*/ 49467 h 1258947"/>
              <a:gd name="connsiteX3" fmla="*/ 3632030 w 3632030"/>
              <a:gd name="connsiteY3" fmla="*/ 98286 h 1258947"/>
              <a:gd name="connsiteX4" fmla="*/ 3506989 w 3632030"/>
              <a:gd name="connsiteY4" fmla="*/ 130437 h 1258947"/>
              <a:gd name="connsiteX5" fmla="*/ 2147347 w 3632030"/>
              <a:gd name="connsiteY5" fmla="*/ 1142622 h 1258947"/>
              <a:gd name="connsiteX6" fmla="*/ 2076677 w 3632030"/>
              <a:gd name="connsiteY6" fmla="*/ 1258947 h 1258947"/>
              <a:gd name="connsiteX7" fmla="*/ 629474 w 3632030"/>
              <a:gd name="connsiteY7" fmla="*/ 1258947 h 1258947"/>
              <a:gd name="connsiteX8" fmla="*/ 12789 w 3632030"/>
              <a:gd name="connsiteY8" fmla="*/ 756334 h 1258947"/>
              <a:gd name="connsiteX9" fmla="*/ 0 w 3632030"/>
              <a:gd name="connsiteY9" fmla="*/ 629473 h 1258947"/>
              <a:gd name="connsiteX10" fmla="*/ 12789 w 3632030"/>
              <a:gd name="connsiteY10" fmla="*/ 502613 h 1258947"/>
              <a:gd name="connsiteX11" fmla="*/ 629474 w 3632030"/>
              <a:gd name="connsiteY11" fmla="*/ 0 h 125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2030" h="1258947">
                <a:moveTo>
                  <a:pt x="629474" y="0"/>
                </a:moveTo>
                <a:lnTo>
                  <a:pt x="3297069" y="0"/>
                </a:lnTo>
                <a:cubicBezTo>
                  <a:pt x="3383981" y="0"/>
                  <a:pt x="3466779" y="17614"/>
                  <a:pt x="3542089" y="49467"/>
                </a:cubicBezTo>
                <a:lnTo>
                  <a:pt x="3632030" y="98286"/>
                </a:lnTo>
                <a:lnTo>
                  <a:pt x="3506989" y="130437"/>
                </a:lnTo>
                <a:cubicBezTo>
                  <a:pt x="2946637" y="304725"/>
                  <a:pt x="2468936" y="666606"/>
                  <a:pt x="2147347" y="1142622"/>
                </a:cubicBezTo>
                <a:lnTo>
                  <a:pt x="2076677" y="1258947"/>
                </a:lnTo>
                <a:lnTo>
                  <a:pt x="629474" y="1258947"/>
                </a:lnTo>
                <a:cubicBezTo>
                  <a:pt x="325281" y="1258947"/>
                  <a:pt x="71485" y="1043175"/>
                  <a:pt x="12789" y="756334"/>
                </a:cubicBezTo>
                <a:lnTo>
                  <a:pt x="0" y="629473"/>
                </a:lnTo>
                <a:lnTo>
                  <a:pt x="12789" y="502613"/>
                </a:lnTo>
                <a:cubicBezTo>
                  <a:pt x="71485" y="215772"/>
                  <a:pt x="325281" y="0"/>
                  <a:pt x="629474" y="0"/>
                </a:cubicBezTo>
                <a:close/>
              </a:path>
            </a:pathLst>
          </a:custGeom>
          <a:solidFill>
            <a:schemeClr val="accent3">
              <a:lumMod val="75000"/>
            </a:schemeClr>
          </a:soli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90" name="Freeform: Shape 89"/>
          <p:cNvSpPr/>
          <p:nvPr/>
        </p:nvSpPr>
        <p:spPr>
          <a:xfrm>
            <a:off x="6499157" y="857039"/>
            <a:ext cx="4698167" cy="1258948"/>
          </a:xfrm>
          <a:custGeom>
            <a:avLst/>
            <a:gdLst>
              <a:gd name="connsiteX0" fmla="*/ 334962 w 3632031"/>
              <a:gd name="connsiteY0" fmla="*/ 0 h 1258948"/>
              <a:gd name="connsiteX1" fmla="*/ 3002557 w 3632031"/>
              <a:gd name="connsiteY1" fmla="*/ 0 h 1258948"/>
              <a:gd name="connsiteX2" fmla="*/ 3632031 w 3632031"/>
              <a:gd name="connsiteY2" fmla="*/ 629474 h 1258948"/>
              <a:gd name="connsiteX3" fmla="*/ 3632030 w 3632031"/>
              <a:gd name="connsiteY3" fmla="*/ 629474 h 1258948"/>
              <a:gd name="connsiteX4" fmla="*/ 3002556 w 3632031"/>
              <a:gd name="connsiteY4" fmla="*/ 1258948 h 1258948"/>
              <a:gd name="connsiteX5" fmla="*/ 1555353 w 3632031"/>
              <a:gd name="connsiteY5" fmla="*/ 1258947 h 1258948"/>
              <a:gd name="connsiteX6" fmla="*/ 1484683 w 3632031"/>
              <a:gd name="connsiteY6" fmla="*/ 1142622 h 1258948"/>
              <a:gd name="connsiteX7" fmla="*/ 125041 w 3632031"/>
              <a:gd name="connsiteY7" fmla="*/ 130437 h 1258948"/>
              <a:gd name="connsiteX8" fmla="*/ 0 w 3632031"/>
              <a:gd name="connsiteY8" fmla="*/ 98286 h 1258948"/>
              <a:gd name="connsiteX9" fmla="*/ 89942 w 3632031"/>
              <a:gd name="connsiteY9" fmla="*/ 49467 h 1258948"/>
              <a:gd name="connsiteX10" fmla="*/ 334962 w 3632031"/>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2031" h="1258948">
                <a:moveTo>
                  <a:pt x="334962" y="0"/>
                </a:moveTo>
                <a:lnTo>
                  <a:pt x="3002557" y="0"/>
                </a:lnTo>
                <a:cubicBezTo>
                  <a:pt x="3350206" y="0"/>
                  <a:pt x="3632031" y="281825"/>
                  <a:pt x="3632031" y="629474"/>
                </a:cubicBezTo>
                <a:lnTo>
                  <a:pt x="3632030" y="629474"/>
                </a:lnTo>
                <a:cubicBezTo>
                  <a:pt x="3632030" y="977123"/>
                  <a:pt x="3350205" y="1258948"/>
                  <a:pt x="3002556" y="1258948"/>
                </a:cubicBezTo>
                <a:lnTo>
                  <a:pt x="1555353" y="1258947"/>
                </a:lnTo>
                <a:lnTo>
                  <a:pt x="1484683" y="1142622"/>
                </a:lnTo>
                <a:cubicBezTo>
                  <a:pt x="1163094" y="666606"/>
                  <a:pt x="685393" y="304725"/>
                  <a:pt x="125041" y="130437"/>
                </a:cubicBezTo>
                <a:lnTo>
                  <a:pt x="0" y="98286"/>
                </a:lnTo>
                <a:lnTo>
                  <a:pt x="89942" y="49467"/>
                </a:lnTo>
                <a:cubicBezTo>
                  <a:pt x="165251" y="17614"/>
                  <a:pt x="248050" y="0"/>
                  <a:pt x="334962" y="0"/>
                </a:cubicBezTo>
                <a:close/>
              </a:path>
            </a:pathLst>
          </a:custGeom>
          <a:solidFill>
            <a:schemeClr val="bg2"/>
          </a:soli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buFontTx/>
              <a:buChar char="-"/>
            </a:pPr>
            <a:r>
              <a:rPr lang="en-US" altLang="en-US" smtClean="0">
                <a:latin typeface="Times New Roman" panose="02020603050405020304" pitchFamily="18" charset="0"/>
                <a:cs typeface="Times New Roman" panose="02020603050405020304" pitchFamily="18" charset="0"/>
              </a:rPr>
              <a:t>.</a:t>
            </a:r>
            <a:endParaRPr lang="en-US" altLang="en-US">
              <a:latin typeface="Times New Roman" panose="02020603050405020304" pitchFamily="18" charset="0"/>
              <a:cs typeface="Times New Roman" panose="02020603050405020304" pitchFamily="18" charset="0"/>
            </a:endParaRPr>
          </a:p>
        </p:txBody>
      </p:sp>
      <p:sp>
        <p:nvSpPr>
          <p:cNvPr id="91" name="Freeform: Shape 90"/>
          <p:cNvSpPr/>
          <p:nvPr/>
        </p:nvSpPr>
        <p:spPr>
          <a:xfrm>
            <a:off x="281516" y="4756380"/>
            <a:ext cx="4947298" cy="1521872"/>
          </a:xfrm>
          <a:custGeom>
            <a:avLst/>
            <a:gdLst>
              <a:gd name="connsiteX0" fmla="*/ 629474 w 3612646"/>
              <a:gd name="connsiteY0" fmla="*/ 0 h 1258948"/>
              <a:gd name="connsiteX1" fmla="*/ 2067258 w 3612646"/>
              <a:gd name="connsiteY1" fmla="*/ 0 h 1258948"/>
              <a:gd name="connsiteX2" fmla="*/ 2147347 w 3612646"/>
              <a:gd name="connsiteY2" fmla="*/ 131831 h 1258948"/>
              <a:gd name="connsiteX3" fmla="*/ 3506989 w 3612646"/>
              <a:gd name="connsiteY3" fmla="*/ 1144016 h 1258948"/>
              <a:gd name="connsiteX4" fmla="*/ 3612646 w 3612646"/>
              <a:gd name="connsiteY4" fmla="*/ 1171183 h 1258948"/>
              <a:gd name="connsiteX5" fmla="*/ 3542088 w 3612646"/>
              <a:gd name="connsiteY5" fmla="*/ 1209481 h 1258948"/>
              <a:gd name="connsiteX6" fmla="*/ 3297068 w 3612646"/>
              <a:gd name="connsiteY6" fmla="*/ 1258948 h 1258948"/>
              <a:gd name="connsiteX7" fmla="*/ 629474 w 3612646"/>
              <a:gd name="connsiteY7" fmla="*/ 1258947 h 1258948"/>
              <a:gd name="connsiteX8" fmla="*/ 12789 w 3612646"/>
              <a:gd name="connsiteY8" fmla="*/ 756334 h 1258948"/>
              <a:gd name="connsiteX9" fmla="*/ 0 w 3612646"/>
              <a:gd name="connsiteY9" fmla="*/ 629474 h 1258948"/>
              <a:gd name="connsiteX10" fmla="*/ 12789 w 3612646"/>
              <a:gd name="connsiteY10" fmla="*/ 502613 h 1258948"/>
              <a:gd name="connsiteX11" fmla="*/ 629474 w 3612646"/>
              <a:gd name="connsiteY11"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2646" h="1258948">
                <a:moveTo>
                  <a:pt x="629474" y="0"/>
                </a:moveTo>
                <a:lnTo>
                  <a:pt x="2067258" y="0"/>
                </a:lnTo>
                <a:lnTo>
                  <a:pt x="2147347" y="131831"/>
                </a:lnTo>
                <a:cubicBezTo>
                  <a:pt x="2468936" y="607847"/>
                  <a:pt x="2946637" y="969728"/>
                  <a:pt x="3506989" y="1144016"/>
                </a:cubicBezTo>
                <a:lnTo>
                  <a:pt x="3612646" y="1171183"/>
                </a:lnTo>
                <a:lnTo>
                  <a:pt x="3542088" y="1209481"/>
                </a:lnTo>
                <a:cubicBezTo>
                  <a:pt x="3466778" y="1241334"/>
                  <a:pt x="3383980" y="1258948"/>
                  <a:pt x="3297068" y="1258948"/>
                </a:cubicBezTo>
                <a:lnTo>
                  <a:pt x="629474" y="1258947"/>
                </a:lnTo>
                <a:cubicBezTo>
                  <a:pt x="325281" y="1258947"/>
                  <a:pt x="71485" y="1043175"/>
                  <a:pt x="12789" y="756334"/>
                </a:cubicBezTo>
                <a:lnTo>
                  <a:pt x="0" y="629474"/>
                </a:lnTo>
                <a:lnTo>
                  <a:pt x="12789" y="502613"/>
                </a:lnTo>
                <a:cubicBezTo>
                  <a:pt x="71485" y="215773"/>
                  <a:pt x="325281" y="0"/>
                  <a:pt x="629474" y="0"/>
                </a:cubicBezTo>
                <a:close/>
              </a:path>
            </a:pathLst>
          </a:custGeom>
          <a:solidFill>
            <a:schemeClr val="accent6">
              <a:lumMod val="75000"/>
            </a:schemeClr>
          </a:soli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92" name="Freeform: Shape 91"/>
          <p:cNvSpPr/>
          <p:nvPr/>
        </p:nvSpPr>
        <p:spPr>
          <a:xfrm>
            <a:off x="6518540" y="4726508"/>
            <a:ext cx="5273125" cy="1258948"/>
          </a:xfrm>
          <a:custGeom>
            <a:avLst/>
            <a:gdLst>
              <a:gd name="connsiteX0" fmla="*/ 1545388 w 3612646"/>
              <a:gd name="connsiteY0" fmla="*/ 0 h 1258948"/>
              <a:gd name="connsiteX1" fmla="*/ 2983172 w 3612646"/>
              <a:gd name="connsiteY1" fmla="*/ 0 h 1258948"/>
              <a:gd name="connsiteX2" fmla="*/ 3612646 w 3612646"/>
              <a:gd name="connsiteY2" fmla="*/ 629474 h 1258948"/>
              <a:gd name="connsiteX3" fmla="*/ 3612645 w 3612646"/>
              <a:gd name="connsiteY3" fmla="*/ 629474 h 1258948"/>
              <a:gd name="connsiteX4" fmla="*/ 2983171 w 3612646"/>
              <a:gd name="connsiteY4" fmla="*/ 1258948 h 1258948"/>
              <a:gd name="connsiteX5" fmla="*/ 315577 w 3612646"/>
              <a:gd name="connsiteY5" fmla="*/ 1258947 h 1258948"/>
              <a:gd name="connsiteX6" fmla="*/ 70557 w 3612646"/>
              <a:gd name="connsiteY6" fmla="*/ 1209480 h 1258948"/>
              <a:gd name="connsiteX7" fmla="*/ 0 w 3612646"/>
              <a:gd name="connsiteY7" fmla="*/ 1171183 h 1258948"/>
              <a:gd name="connsiteX8" fmla="*/ 105656 w 3612646"/>
              <a:gd name="connsiteY8" fmla="*/ 1144016 h 1258948"/>
              <a:gd name="connsiteX9" fmla="*/ 1465298 w 3612646"/>
              <a:gd name="connsiteY9" fmla="*/ 131831 h 1258948"/>
              <a:gd name="connsiteX10" fmla="*/ 1545388 w 3612646"/>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646" h="1258948">
                <a:moveTo>
                  <a:pt x="1545388" y="0"/>
                </a:moveTo>
                <a:lnTo>
                  <a:pt x="2983172" y="0"/>
                </a:lnTo>
                <a:cubicBezTo>
                  <a:pt x="3330821" y="0"/>
                  <a:pt x="3612646" y="281825"/>
                  <a:pt x="3612646" y="629474"/>
                </a:cubicBezTo>
                <a:lnTo>
                  <a:pt x="3612645" y="629474"/>
                </a:lnTo>
                <a:cubicBezTo>
                  <a:pt x="3612645" y="977123"/>
                  <a:pt x="3330820" y="1258948"/>
                  <a:pt x="2983171" y="1258948"/>
                </a:cubicBezTo>
                <a:lnTo>
                  <a:pt x="315577" y="1258947"/>
                </a:lnTo>
                <a:cubicBezTo>
                  <a:pt x="228665" y="1258947"/>
                  <a:pt x="145866" y="1241333"/>
                  <a:pt x="70557" y="1209480"/>
                </a:cubicBezTo>
                <a:lnTo>
                  <a:pt x="0" y="1171183"/>
                </a:lnTo>
                <a:lnTo>
                  <a:pt x="105656" y="1144016"/>
                </a:lnTo>
                <a:cubicBezTo>
                  <a:pt x="666008" y="969728"/>
                  <a:pt x="1143709" y="607847"/>
                  <a:pt x="1465298" y="131831"/>
                </a:cubicBezTo>
                <a:lnTo>
                  <a:pt x="1545388" y="0"/>
                </a:lnTo>
                <a:close/>
              </a:path>
            </a:pathLst>
          </a:custGeom>
          <a:solidFill>
            <a:srgbClr val="0070C0"/>
          </a:soli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99" name="TextBox 98"/>
          <p:cNvSpPr txBox="1"/>
          <p:nvPr/>
        </p:nvSpPr>
        <p:spPr>
          <a:xfrm>
            <a:off x="5367915" y="2365766"/>
            <a:ext cx="1313972" cy="1200329"/>
          </a:xfrm>
          <a:prstGeom prst="rect">
            <a:avLst/>
          </a:prstGeom>
          <a:noFill/>
        </p:spPr>
        <p:txBody>
          <a:bodyPr wrap="square" rtlCol="0">
            <a:spAutoFit/>
          </a:bodyPr>
          <a:lstStyle/>
          <a:p>
            <a:r>
              <a:rPr lang="en-IN" sz="7200" dirty="0">
                <a:solidFill>
                  <a:schemeClr val="bg1"/>
                </a:solidFill>
                <a:latin typeface="Times New Roman" panose="02020603050405020304" pitchFamily="18" charset="0"/>
                <a:ea typeface="MS UI Gothic" panose="020B0600070205080204" pitchFamily="34" charset="-128"/>
                <a:cs typeface="Times New Roman" panose="02020603050405020304" pitchFamily="18" charset="0"/>
                <a:sym typeface="MS Outlook" panose="05010100010000000000" pitchFamily="2" charset="2"/>
              </a:rPr>
              <a:t>♛</a:t>
            </a:r>
            <a:endParaRPr lang="en-IN" sz="7200" dirty="0">
              <a:solidFill>
                <a:schemeClr val="bg1"/>
              </a:solidFill>
              <a:latin typeface="Times New Roman" panose="02020603050405020304" pitchFamily="18" charset="0"/>
              <a:cs typeface="Times New Roman" panose="02020603050405020304" pitchFamily="18" charset="0"/>
            </a:endParaRPr>
          </a:p>
        </p:txBody>
      </p:sp>
      <p:sp>
        <p:nvSpPr>
          <p:cNvPr id="100" name="TextBox 99"/>
          <p:cNvSpPr txBox="1"/>
          <p:nvPr/>
        </p:nvSpPr>
        <p:spPr>
          <a:xfrm>
            <a:off x="6426615" y="1282730"/>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Times New Roman" panose="02020603050405020304" pitchFamily="18" charset="0"/>
                <a:cs typeface="Times New Roman" panose="02020603050405020304" pitchFamily="18" charset="0"/>
              </a:rPr>
              <a:t>1</a:t>
            </a:r>
            <a:endParaRPr lang="en-US" sz="4000" spc="0" dirty="0">
              <a:solidFill>
                <a:schemeClr val="bg1"/>
              </a:solidFill>
              <a:latin typeface="Times New Roman" panose="02020603050405020304" pitchFamily="18" charset="0"/>
              <a:cs typeface="Times New Roman" panose="02020603050405020304" pitchFamily="18" charset="0"/>
            </a:endParaRPr>
          </a:p>
        </p:txBody>
      </p:sp>
      <p:sp>
        <p:nvSpPr>
          <p:cNvPr id="101" name="TextBox 100"/>
          <p:cNvSpPr txBox="1"/>
          <p:nvPr/>
        </p:nvSpPr>
        <p:spPr>
          <a:xfrm>
            <a:off x="7414051" y="3110429"/>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Times New Roman" panose="02020603050405020304" pitchFamily="18" charset="0"/>
                <a:cs typeface="Times New Roman" panose="02020603050405020304" pitchFamily="18" charset="0"/>
              </a:rPr>
              <a:t>2</a:t>
            </a:r>
            <a:endParaRPr lang="en-US" sz="4000" spc="0" dirty="0">
              <a:solidFill>
                <a:schemeClr val="bg1"/>
              </a:solidFill>
              <a:latin typeface="Times New Roman" panose="02020603050405020304" pitchFamily="18" charset="0"/>
              <a:cs typeface="Times New Roman" panose="02020603050405020304" pitchFamily="18" charset="0"/>
            </a:endParaRPr>
          </a:p>
        </p:txBody>
      </p:sp>
      <p:sp>
        <p:nvSpPr>
          <p:cNvPr id="102" name="TextBox 101"/>
          <p:cNvSpPr txBox="1"/>
          <p:nvPr/>
        </p:nvSpPr>
        <p:spPr>
          <a:xfrm>
            <a:off x="6475862" y="488240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Times New Roman" panose="02020603050405020304" pitchFamily="18" charset="0"/>
                <a:cs typeface="Times New Roman" panose="02020603050405020304" pitchFamily="18" charset="0"/>
              </a:rPr>
              <a:t>3</a:t>
            </a:r>
            <a:endParaRPr lang="en-US" sz="4000" spc="0" dirty="0">
              <a:solidFill>
                <a:schemeClr val="bg1"/>
              </a:solidFill>
              <a:latin typeface="Times New Roman" panose="02020603050405020304" pitchFamily="18" charset="0"/>
              <a:cs typeface="Times New Roman" panose="02020603050405020304" pitchFamily="18" charset="0"/>
            </a:endParaRPr>
          </a:p>
        </p:txBody>
      </p:sp>
      <p:sp>
        <p:nvSpPr>
          <p:cNvPr id="103" name="TextBox 102"/>
          <p:cNvSpPr txBox="1"/>
          <p:nvPr/>
        </p:nvSpPr>
        <p:spPr>
          <a:xfrm>
            <a:off x="4447254" y="488240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Times New Roman" panose="02020603050405020304" pitchFamily="18" charset="0"/>
                <a:cs typeface="Times New Roman" panose="02020603050405020304" pitchFamily="18" charset="0"/>
              </a:rPr>
              <a:t>4</a:t>
            </a:r>
            <a:endParaRPr lang="en-US" sz="4000" spc="0" dirty="0">
              <a:solidFill>
                <a:schemeClr val="bg1"/>
              </a:solidFill>
              <a:latin typeface="Times New Roman" panose="02020603050405020304" pitchFamily="18" charset="0"/>
              <a:cs typeface="Times New Roman" panose="02020603050405020304" pitchFamily="18" charset="0"/>
            </a:endParaRPr>
          </a:p>
        </p:txBody>
      </p:sp>
      <p:sp>
        <p:nvSpPr>
          <p:cNvPr id="104" name="TextBox 103"/>
          <p:cNvSpPr txBox="1"/>
          <p:nvPr/>
        </p:nvSpPr>
        <p:spPr>
          <a:xfrm>
            <a:off x="3520063" y="3052289"/>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Times New Roman" panose="02020603050405020304" pitchFamily="18" charset="0"/>
                <a:cs typeface="Times New Roman" panose="02020603050405020304" pitchFamily="18" charset="0"/>
              </a:rPr>
              <a:t>5</a:t>
            </a:r>
            <a:endParaRPr lang="en-US" sz="4000" spc="0" dirty="0">
              <a:solidFill>
                <a:schemeClr val="bg1"/>
              </a:solidFill>
              <a:latin typeface="Times New Roman" panose="02020603050405020304" pitchFamily="18" charset="0"/>
              <a:cs typeface="Times New Roman" panose="02020603050405020304" pitchFamily="18" charset="0"/>
            </a:endParaRPr>
          </a:p>
        </p:txBody>
      </p:sp>
      <p:sp>
        <p:nvSpPr>
          <p:cNvPr id="105" name="TextBox 104"/>
          <p:cNvSpPr txBox="1"/>
          <p:nvPr/>
        </p:nvSpPr>
        <p:spPr>
          <a:xfrm>
            <a:off x="4593685" y="1247906"/>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Times New Roman" panose="02020603050405020304" pitchFamily="18" charset="0"/>
                <a:cs typeface="Times New Roman" panose="02020603050405020304" pitchFamily="18" charset="0"/>
              </a:rPr>
              <a:t>6</a:t>
            </a:r>
            <a:endParaRPr lang="en-US" sz="4000" spc="0" dirty="0">
              <a:solidFill>
                <a:schemeClr val="bg1"/>
              </a:solidFill>
              <a:latin typeface="Times New Roman" panose="02020603050405020304" pitchFamily="18" charset="0"/>
              <a:cs typeface="Times New Roman" panose="02020603050405020304" pitchFamily="18" charset="0"/>
            </a:endParaRPr>
          </a:p>
        </p:txBody>
      </p:sp>
      <p:sp>
        <p:nvSpPr>
          <p:cNvPr id="119" name="TextBox 118"/>
          <p:cNvSpPr txBox="1"/>
          <p:nvPr/>
        </p:nvSpPr>
        <p:spPr>
          <a:xfrm>
            <a:off x="4825089" y="3387428"/>
            <a:ext cx="2176530" cy="861774"/>
          </a:xfrm>
          <a:prstGeom prst="rect">
            <a:avLst/>
          </a:prstGeom>
          <a:noFill/>
        </p:spPr>
        <p:txBody>
          <a:bodyPr wrap="square" rtlCol="0">
            <a:spAutoFit/>
          </a:bodyPr>
          <a:lstStyle/>
          <a:p>
            <a:pPr algn="ctr"/>
            <a:r>
              <a:rPr lang="en-US" sz="1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PowerUP</a:t>
            </a:r>
            <a:endParaRPr lang="en-US" sz="1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a:p>
            <a:pPr algn="ctr"/>
            <a:r>
              <a:rPr lang="en-US" sz="1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With</a:t>
            </a:r>
            <a:endParaRPr lang="en-US" sz="1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a:p>
            <a:pPr algn="ctr"/>
            <a:r>
              <a:rPr lang="en-US" sz="1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POWERPOINT</a:t>
            </a:r>
            <a:endParaRPr lang="en-US" sz="1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1" name="Oval 40"/>
          <p:cNvSpPr/>
          <p:nvPr/>
        </p:nvSpPr>
        <p:spPr>
          <a:xfrm>
            <a:off x="4555590" y="2000232"/>
            <a:ext cx="2756864" cy="27544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d.Nghệ thuật</a:t>
            </a:r>
            <a:endParaRPr lang="en-US" sz="3600"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TextBox 1"/>
          <p:cNvSpPr txBox="1"/>
          <p:nvPr/>
        </p:nvSpPr>
        <p:spPr>
          <a:xfrm>
            <a:off x="7341565" y="904498"/>
            <a:ext cx="3928301" cy="1077218"/>
          </a:xfrm>
          <a:prstGeom prst="rect">
            <a:avLst/>
          </a:prstGeom>
          <a:noFill/>
        </p:spPr>
        <p:txBody>
          <a:bodyPr wrap="square" rtlCol="0">
            <a:spAutoFit/>
          </a:bodyPr>
          <a:lstStyle/>
          <a:p>
            <a:pPr algn="ctr"/>
            <a:r>
              <a:rPr lang="en-US" altLang="en-US" sz="3200" dirty="0" err="1">
                <a:latin typeface="Times New Roman" panose="02020603050405020304" pitchFamily="18" charset="0"/>
                <a:cs typeface="Times New Roman" panose="02020603050405020304" pitchFamily="18" charset="0"/>
              </a:rPr>
              <a:t>Văn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trữ</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đức</a:t>
            </a:r>
            <a:endParaRPr lang="en-US" sz="320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8390386" y="2965930"/>
            <a:ext cx="3701530" cy="923330"/>
          </a:xfrm>
          <a:prstGeom prst="rect">
            <a:avLst/>
          </a:prstGeom>
          <a:noFill/>
        </p:spPr>
        <p:txBody>
          <a:bodyPr wrap="square" rtlCol="0">
            <a:spAutoFit/>
          </a:bodyPr>
          <a:lstStyle/>
          <a:p>
            <a:pPr algn="ctr">
              <a:lnSpc>
                <a:spcPct val="90000"/>
              </a:lnSpc>
            </a:pPr>
            <a:r>
              <a:rPr lang="en-US" altLang="en-US" sz="3000">
                <a:latin typeface="Times New Roman" panose="02020603050405020304" pitchFamily="18" charset="0"/>
                <a:cs typeface="Times New Roman" panose="02020603050405020304" pitchFamily="18" charset="0"/>
              </a:rPr>
              <a:t>Bút pháp trữ tình chan chứa yêu thương</a:t>
            </a:r>
            <a:endParaRPr lang="en-US" altLang="en-US" sz="3000">
              <a:latin typeface="Times New Roman" panose="02020603050405020304" pitchFamily="18" charset="0"/>
              <a:cs typeface="Times New Roman" panose="02020603050405020304" pitchFamily="18" charset="0"/>
            </a:endParaRPr>
          </a:p>
        </p:txBody>
      </p:sp>
      <p:sp>
        <p:nvSpPr>
          <p:cNvPr id="3" name="Rectangle 2"/>
          <p:cNvSpPr/>
          <p:nvPr/>
        </p:nvSpPr>
        <p:spPr>
          <a:xfrm>
            <a:off x="8314532" y="4831944"/>
            <a:ext cx="3286066" cy="1077218"/>
          </a:xfrm>
          <a:prstGeom prst="rect">
            <a:avLst/>
          </a:prstGeom>
        </p:spPr>
        <p:txBody>
          <a:bodyPr wrap="square">
            <a:spAutoFit/>
          </a:bodyPr>
          <a:lstStyle/>
          <a:p>
            <a:pPr algn="ctr"/>
            <a:r>
              <a:rPr lang="en-US" altLang="en-US" sz="3200" dirty="0" err="1">
                <a:latin typeface="Times New Roman" panose="02020603050405020304" pitchFamily="18" charset="0"/>
                <a:cs typeface="Times New Roman" panose="02020603050405020304" pitchFamily="18" charset="0"/>
              </a:rPr>
              <a:t>Đậm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sắc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thái</a:t>
            </a:r>
            <a:r>
              <a:rPr lang="en-US" altLang="en-US" sz="3200" dirty="0">
                <a:latin typeface="Times New Roman" panose="02020603050405020304" pitchFamily="18" charset="0"/>
                <a:cs typeface="Times New Roman" panose="02020603050405020304" pitchFamily="18" charset="0"/>
              </a:rPr>
              <a:t> Nam </a:t>
            </a:r>
            <a:r>
              <a:rPr lang="en-US" altLang="en-US" sz="3200" dirty="0" err="1">
                <a:latin typeface="Times New Roman" panose="02020603050405020304" pitchFamily="18" charset="0"/>
                <a:cs typeface="Times New Roman" panose="02020603050405020304" pitchFamily="18" charset="0"/>
              </a:rPr>
              <a:t>Bộ</a:t>
            </a:r>
            <a:endParaRPr lang="en-US"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464954" y="4792150"/>
            <a:ext cx="3055109" cy="1338828"/>
          </a:xfrm>
          <a:prstGeom prst="rect">
            <a:avLst/>
          </a:prstGeom>
        </p:spPr>
        <p:txBody>
          <a:bodyPr wrap="square">
            <a:spAutoFit/>
          </a:bodyPr>
          <a:lstStyle/>
          <a:p>
            <a:pPr algn="ctr"/>
            <a:r>
              <a:rPr lang="en-US" altLang="en-US" sz="2700">
                <a:latin typeface="Times New Roman" panose="02020603050405020304" pitchFamily="18" charset="0"/>
                <a:cs typeface="Times New Roman" panose="02020603050405020304" pitchFamily="18" charset="0"/>
              </a:rPr>
              <a:t>Ngôn </a:t>
            </a:r>
            <a:r>
              <a:rPr lang="en-US" altLang="en-US" sz="2700" smtClean="0">
                <a:latin typeface="Times New Roman" panose="02020603050405020304" pitchFamily="18" charset="0"/>
                <a:cs typeface="Times New Roman" panose="02020603050405020304" pitchFamily="18" charset="0"/>
              </a:rPr>
              <a:t>ngữ mộc </a:t>
            </a:r>
            <a:r>
              <a:rPr lang="en-US" altLang="en-US" sz="2700">
                <a:latin typeface="Times New Roman" panose="02020603050405020304" pitchFamily="18" charset="0"/>
                <a:cs typeface="Times New Roman" panose="02020603050405020304" pitchFamily="18" charset="0"/>
              </a:rPr>
              <a:t>mạc bình </a:t>
            </a:r>
            <a:r>
              <a:rPr lang="en-US" altLang="en-US" sz="2700" smtClean="0">
                <a:latin typeface="Times New Roman" panose="02020603050405020304" pitchFamily="18" charset="0"/>
                <a:cs typeface="Times New Roman" panose="02020603050405020304" pitchFamily="18" charset="0"/>
              </a:rPr>
              <a:t>dị, chất phác, cư xử hồn nhiên</a:t>
            </a:r>
            <a:endParaRPr lang="en-US" sz="2700">
              <a:latin typeface="Times New Roman" panose="02020603050405020304" pitchFamily="18" charset="0"/>
              <a:cs typeface="Times New Roman" panose="02020603050405020304" pitchFamily="18" charset="0"/>
            </a:endParaRPr>
          </a:p>
        </p:txBody>
      </p:sp>
      <p:sp>
        <p:nvSpPr>
          <p:cNvPr id="5" name="Rectangle 4"/>
          <p:cNvSpPr/>
          <p:nvPr/>
        </p:nvSpPr>
        <p:spPr>
          <a:xfrm>
            <a:off x="159007" y="2894985"/>
            <a:ext cx="3361055" cy="923330"/>
          </a:xfrm>
          <a:prstGeom prst="rect">
            <a:avLst/>
          </a:prstGeom>
        </p:spPr>
        <p:txBody>
          <a:bodyPr wrap="square">
            <a:spAutoFit/>
          </a:bodyPr>
          <a:lstStyle/>
          <a:p>
            <a:pPr algn="ctr">
              <a:lnSpc>
                <a:spcPct val="90000"/>
              </a:lnSpc>
              <a:buFontTx/>
              <a:buNone/>
            </a:pPr>
            <a:r>
              <a:rPr lang="en-US" altLang="en-US" sz="3000" dirty="0" err="1">
                <a:latin typeface="Times New Roman" panose="02020603050405020304" pitchFamily="18" charset="0"/>
                <a:cs typeface="Times New Roman" panose="02020603050405020304" pitchFamily="18" charset="0"/>
              </a:rPr>
              <a:t>Viết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bằng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chữ</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Nôm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lối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thiên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về</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kể</a:t>
            </a:r>
            <a:endParaRPr lang="en-US" altLang="en-US" sz="3000" dirty="0">
              <a:latin typeface="Times New Roman" panose="02020603050405020304" pitchFamily="18" charset="0"/>
              <a:cs typeface="Times New Roman" panose="02020603050405020304" pitchFamily="18" charset="0"/>
            </a:endParaRPr>
          </a:p>
        </p:txBody>
      </p:sp>
      <p:sp>
        <p:nvSpPr>
          <p:cNvPr id="6" name="Rectangle 5"/>
          <p:cNvSpPr/>
          <p:nvPr/>
        </p:nvSpPr>
        <p:spPr>
          <a:xfrm>
            <a:off x="352820" y="794015"/>
            <a:ext cx="4040698" cy="1384995"/>
          </a:xfrm>
          <a:prstGeom prst="rect">
            <a:avLst/>
          </a:prstGeom>
        </p:spPr>
        <p:txBody>
          <a:bodyPr wrap="square">
            <a:spAutoFit/>
          </a:bodyPr>
          <a:lstStyle/>
          <a:p>
            <a:r>
              <a:rPr lang="en-US" sz="2800" dirty="0" err="1" smtClean="0">
                <a:latin typeface="Times New Roman" panose="02020603050405020304" pitchFamily="18" charset="0"/>
                <a:cs typeface="Times New Roman" panose="02020603050405020304" pitchFamily="18" charset="0"/>
                <a:sym typeface="Wingdings" panose="05000000000000000000"/>
              </a:rPr>
              <a:t>Mang</a:t>
            </a:r>
            <a:r>
              <a:rPr lang="en-US" sz="2800" dirty="0" smtClean="0">
                <a:latin typeface="Times New Roman" panose="02020603050405020304" pitchFamily="18" charset="0"/>
                <a:cs typeface="Times New Roman" panose="02020603050405020304" pitchFamily="18" charset="0"/>
                <a:sym typeface="Wingdings" panose="05000000000000000000"/>
              </a:rPr>
              <a:t> </a:t>
            </a:r>
            <a:r>
              <a:rPr lang="en-US" sz="2800" dirty="0" err="1" smtClean="0">
                <a:latin typeface="Times New Roman" panose="02020603050405020304" pitchFamily="18" charset="0"/>
                <a:cs typeface="Times New Roman" panose="02020603050405020304" pitchFamily="18" charset="0"/>
                <a:sym typeface="Wingdings" panose="05000000000000000000"/>
              </a:rPr>
              <a:t>màu</a:t>
            </a:r>
            <a:r>
              <a:rPr lang="en-US" sz="2800" dirty="0" smtClean="0">
                <a:latin typeface="Times New Roman" panose="02020603050405020304" pitchFamily="18" charset="0"/>
                <a:cs typeface="Times New Roman" panose="02020603050405020304" pitchFamily="18" charset="0"/>
                <a:sym typeface="Wingdings" panose="05000000000000000000"/>
              </a:rPr>
              <a:t> </a:t>
            </a:r>
            <a:r>
              <a:rPr lang="en-US" sz="2800" dirty="0" err="1">
                <a:latin typeface="Times New Roman" panose="02020603050405020304" pitchFamily="18" charset="0"/>
                <a:cs typeface="Times New Roman" panose="02020603050405020304" pitchFamily="18" charset="0"/>
                <a:sym typeface="Wingdings" panose="05000000000000000000"/>
              </a:rPr>
              <a:t>sắc</a:t>
            </a:r>
            <a:r>
              <a:rPr lang="en-US" sz="2800" dirty="0">
                <a:latin typeface="Times New Roman" panose="02020603050405020304" pitchFamily="18" charset="0"/>
                <a:cs typeface="Times New Roman" panose="02020603050405020304" pitchFamily="18" charset="0"/>
                <a:sym typeface="Wingdings" panose="05000000000000000000"/>
              </a:rPr>
              <a:t> </a:t>
            </a:r>
            <a:r>
              <a:rPr lang="en-US" sz="2800" dirty="0" err="1">
                <a:latin typeface="Times New Roman" panose="02020603050405020304" pitchFamily="18" charset="0"/>
                <a:cs typeface="Times New Roman" panose="02020603050405020304" pitchFamily="18" charset="0"/>
                <a:sym typeface="Wingdings" panose="05000000000000000000"/>
              </a:rPr>
              <a:t>diễn</a:t>
            </a:r>
            <a:r>
              <a:rPr lang="en-US" sz="2800" dirty="0">
                <a:latin typeface="Times New Roman" panose="02020603050405020304" pitchFamily="18" charset="0"/>
                <a:cs typeface="Times New Roman" panose="02020603050405020304" pitchFamily="18" charset="0"/>
                <a:sym typeface="Wingdings" panose="05000000000000000000"/>
              </a:rPr>
              <a:t> </a:t>
            </a:r>
            <a:r>
              <a:rPr lang="en-US" sz="2800" dirty="0" err="1" smtClean="0">
                <a:latin typeface="Times New Roman" panose="02020603050405020304" pitchFamily="18" charset="0"/>
                <a:cs typeface="Times New Roman" panose="02020603050405020304" pitchFamily="18" charset="0"/>
                <a:sym typeface="Wingdings" panose="05000000000000000000"/>
              </a:rPr>
              <a:t>xướng</a:t>
            </a:r>
            <a:r>
              <a:rPr lang="en-US" sz="2800" dirty="0" smtClean="0">
                <a:latin typeface="Times New Roman" panose="02020603050405020304" pitchFamily="18" charset="0"/>
                <a:cs typeface="Times New Roman" panose="02020603050405020304" pitchFamily="18" charset="0"/>
                <a:sym typeface="Wingdings" panose="05000000000000000000"/>
              </a:rPr>
              <a:t> </a:t>
            </a:r>
            <a:r>
              <a:rPr lang="en-US" sz="2800" dirty="0" err="1" smtClean="0">
                <a:latin typeface="Times New Roman" panose="02020603050405020304" pitchFamily="18" charset="0"/>
                <a:cs typeface="Times New Roman" panose="02020603050405020304" pitchFamily="18" charset="0"/>
                <a:sym typeface="Wingdings" panose="05000000000000000000"/>
              </a:rPr>
              <a:t>phổ</a:t>
            </a:r>
            <a:r>
              <a:rPr lang="en-US" sz="2800" dirty="0" smtClean="0">
                <a:latin typeface="Times New Roman" panose="02020603050405020304" pitchFamily="18" charset="0"/>
                <a:cs typeface="Times New Roman" panose="02020603050405020304" pitchFamily="18" charset="0"/>
                <a:sym typeface="Wingdings" panose="05000000000000000000"/>
              </a:rPr>
              <a:t> </a:t>
            </a:r>
            <a:r>
              <a:rPr lang="en-US" sz="2800" dirty="0" err="1">
                <a:latin typeface="Times New Roman" panose="02020603050405020304" pitchFamily="18" charset="0"/>
                <a:cs typeface="Times New Roman" panose="02020603050405020304" pitchFamily="18" charset="0"/>
                <a:sym typeface="Wingdings" panose="05000000000000000000"/>
              </a:rPr>
              <a:t>biến</a:t>
            </a:r>
            <a:r>
              <a:rPr lang="en-US" sz="2800" dirty="0">
                <a:latin typeface="Times New Roman" panose="02020603050405020304" pitchFamily="18" charset="0"/>
                <a:cs typeface="Times New Roman" panose="02020603050405020304" pitchFamily="18" charset="0"/>
                <a:sym typeface="Wingdings" panose="05000000000000000000"/>
              </a:rPr>
              <a:t> </a:t>
            </a:r>
            <a:r>
              <a:rPr lang="en-US" sz="2800" dirty="0" err="1">
                <a:latin typeface="Times New Roman" panose="02020603050405020304" pitchFamily="18" charset="0"/>
                <a:cs typeface="Times New Roman" panose="02020603050405020304" pitchFamily="18" charset="0"/>
                <a:sym typeface="Wingdings" panose="05000000000000000000"/>
              </a:rPr>
              <a:t>trong</a:t>
            </a:r>
            <a:r>
              <a:rPr lang="en-US" sz="2800" dirty="0">
                <a:latin typeface="Times New Roman" panose="02020603050405020304" pitchFamily="18" charset="0"/>
                <a:cs typeface="Times New Roman" panose="02020603050405020304" pitchFamily="18" charset="0"/>
                <a:sym typeface="Wingdings" panose="05000000000000000000"/>
              </a:rPr>
              <a:t> </a:t>
            </a:r>
            <a:r>
              <a:rPr lang="en-US" sz="2800" dirty="0" err="1">
                <a:latin typeface="Times New Roman" panose="02020603050405020304" pitchFamily="18" charset="0"/>
                <a:cs typeface="Times New Roman" panose="02020603050405020304" pitchFamily="18" charset="0"/>
                <a:sym typeface="Wingdings" panose="05000000000000000000"/>
              </a:rPr>
              <a:t>văn</a:t>
            </a:r>
            <a:r>
              <a:rPr lang="en-US" sz="2800" dirty="0">
                <a:latin typeface="Times New Roman" panose="02020603050405020304" pitchFamily="18" charset="0"/>
                <a:cs typeface="Times New Roman" panose="02020603050405020304" pitchFamily="18" charset="0"/>
                <a:sym typeface="Wingdings" panose="05000000000000000000"/>
              </a:rPr>
              <a:t> </a:t>
            </a:r>
            <a:r>
              <a:rPr lang="en-US" sz="2800" dirty="0" err="1">
                <a:latin typeface="Times New Roman" panose="02020603050405020304" pitchFamily="18" charset="0"/>
                <a:cs typeface="Times New Roman" panose="02020603050405020304" pitchFamily="18" charset="0"/>
                <a:sym typeface="Wingdings" panose="05000000000000000000"/>
              </a:rPr>
              <a:t>học</a:t>
            </a:r>
            <a:r>
              <a:rPr lang="en-US" sz="2800" dirty="0">
                <a:latin typeface="Times New Roman" panose="02020603050405020304" pitchFamily="18" charset="0"/>
                <a:cs typeface="Times New Roman" panose="02020603050405020304" pitchFamily="18" charset="0"/>
                <a:sym typeface="Wingdings" panose="05000000000000000000"/>
              </a:rPr>
              <a:t> </a:t>
            </a:r>
            <a:r>
              <a:rPr lang="en-US" sz="2800" dirty="0" err="1">
                <a:latin typeface="Times New Roman" panose="02020603050405020304" pitchFamily="18" charset="0"/>
                <a:cs typeface="Times New Roman" panose="02020603050405020304" pitchFamily="18" charset="0"/>
                <a:sym typeface="Wingdings" panose="05000000000000000000"/>
              </a:rPr>
              <a:t>dân</a:t>
            </a:r>
            <a:r>
              <a:rPr lang="en-US" sz="2800" dirty="0">
                <a:latin typeface="Times New Roman" panose="02020603050405020304" pitchFamily="18" charset="0"/>
                <a:cs typeface="Times New Roman" panose="02020603050405020304" pitchFamily="18" charset="0"/>
                <a:sym typeface="Wingdings" panose="05000000000000000000"/>
              </a:rPr>
              <a:t> </a:t>
            </a:r>
            <a:r>
              <a:rPr lang="en-US" sz="2800" dirty="0" err="1">
                <a:latin typeface="Times New Roman" panose="02020603050405020304" pitchFamily="18" charset="0"/>
                <a:cs typeface="Times New Roman" panose="02020603050405020304" pitchFamily="18" charset="0"/>
                <a:sym typeface="Wingdings" panose="05000000000000000000"/>
              </a:rPr>
              <a:t>gian</a:t>
            </a:r>
            <a:r>
              <a:rPr lang="en-US" sz="2800" dirty="0">
                <a:latin typeface="Times New Roman" panose="02020603050405020304" pitchFamily="18" charset="0"/>
                <a:cs typeface="Times New Roman" panose="02020603050405020304" pitchFamily="18" charset="0"/>
                <a:sym typeface="Wingdings" panose="05000000000000000000"/>
              </a:rPr>
              <a:t> Nam </a:t>
            </a:r>
            <a:r>
              <a:rPr lang="en-US" sz="2800" dirty="0" err="1">
                <a:latin typeface="Times New Roman" panose="02020603050405020304" pitchFamily="18" charset="0"/>
                <a:cs typeface="Times New Roman" panose="02020603050405020304" pitchFamily="18" charset="0"/>
                <a:sym typeface="Wingdings" panose="05000000000000000000"/>
              </a:rPr>
              <a:t>Bộ</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up)">
                                      <p:cBhvr>
                                        <p:cTn id="7" dur="500"/>
                                        <p:tgtEl>
                                          <p:spTgt spid="8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wipe(up)">
                                      <p:cBhvr>
                                        <p:cTn id="10" dur="500"/>
                                        <p:tgtEl>
                                          <p:spTgt spid="9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wipe(up)">
                                      <p:cBhvr>
                                        <p:cTn id="13" dur="500"/>
                                        <p:tgtEl>
                                          <p:spTgt spid="10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wipe(up)">
                                      <p:cBhvr>
                                        <p:cTn id="21" dur="500"/>
                                        <p:tgtEl>
                                          <p:spTgt spid="8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wipe(up)">
                                      <p:cBhvr>
                                        <p:cTn id="24" dur="500"/>
                                        <p:tgtEl>
                                          <p:spTgt spid="84"/>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up)">
                                      <p:cBhvr>
                                        <p:cTn id="27" dur="500"/>
                                        <p:tgtEl>
                                          <p:spTgt spid="10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up)">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right)">
                                      <p:cBhvr>
                                        <p:cTn id="35" dur="500"/>
                                        <p:tgtEl>
                                          <p:spTgt spid="88"/>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right)">
                                      <p:cBhvr>
                                        <p:cTn id="38" dur="500"/>
                                        <p:tgtEl>
                                          <p:spTgt spid="92"/>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right)">
                                      <p:cBhvr>
                                        <p:cTn id="41" dur="500"/>
                                        <p:tgtEl>
                                          <p:spTgt spid="102"/>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right)">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right)">
                                      <p:cBhvr>
                                        <p:cTn id="49" dur="500"/>
                                        <p:tgtEl>
                                          <p:spTgt spid="87"/>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wipe(right)">
                                      <p:cBhvr>
                                        <p:cTn id="52" dur="500"/>
                                        <p:tgtEl>
                                          <p:spTgt spid="91"/>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animEffect transition="in" filter="wipe(right)">
                                      <p:cBhvr>
                                        <p:cTn id="55" dur="500"/>
                                        <p:tgtEl>
                                          <p:spTgt spid="103"/>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right)">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wipe(down)">
                                      <p:cBhvr>
                                        <p:cTn id="63" dur="500"/>
                                        <p:tgtEl>
                                          <p:spTgt spid="81"/>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wipe(down)">
                                      <p:cBhvr>
                                        <p:cTn id="66" dur="500"/>
                                        <p:tgtEl>
                                          <p:spTgt spid="8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04"/>
                                        </p:tgtEl>
                                        <p:attrNameLst>
                                          <p:attrName>style.visibility</p:attrName>
                                        </p:attrNameLst>
                                      </p:cBhvr>
                                      <p:to>
                                        <p:strVal val="visible"/>
                                      </p:to>
                                    </p:set>
                                    <p:animEffect transition="in" filter="wipe(down)">
                                      <p:cBhvr>
                                        <p:cTn id="69" dur="500"/>
                                        <p:tgtEl>
                                          <p:spTgt spid="104"/>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down)">
                                      <p:cBhvr>
                                        <p:cTn id="72" dur="500"/>
                                        <p:tgtEl>
                                          <p:spTgt spid="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left)">
                                      <p:cBhvr>
                                        <p:cTn id="77" dur="500"/>
                                        <p:tgtEl>
                                          <p:spTgt spid="8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89"/>
                                        </p:tgtEl>
                                        <p:attrNameLst>
                                          <p:attrName>style.visibility</p:attrName>
                                        </p:attrNameLst>
                                      </p:cBhvr>
                                      <p:to>
                                        <p:strVal val="visible"/>
                                      </p:to>
                                    </p:set>
                                    <p:animEffect transition="in" filter="wipe(left)">
                                      <p:cBhvr>
                                        <p:cTn id="80" dur="500"/>
                                        <p:tgtEl>
                                          <p:spTgt spid="89"/>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05"/>
                                        </p:tgtEl>
                                        <p:attrNameLst>
                                          <p:attrName>style.visibility</p:attrName>
                                        </p:attrNameLst>
                                      </p:cBhvr>
                                      <p:to>
                                        <p:strVal val="visible"/>
                                      </p:to>
                                    </p:set>
                                    <p:animEffect transition="in" filter="wipe(left)">
                                      <p:cBhvr>
                                        <p:cTn id="83" dur="500"/>
                                        <p:tgtEl>
                                          <p:spTgt spid="105"/>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100" grpId="0"/>
      <p:bldP spid="101" grpId="0"/>
      <p:bldP spid="102" grpId="0"/>
      <p:bldP spid="103" grpId="0"/>
      <p:bldP spid="104" grpId="0"/>
      <p:bldP spid="105" grpId="0"/>
      <p:bldP spid="2" grpId="0"/>
      <p:bldP spid="43" grpId="0"/>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612140" y="297815"/>
            <a:ext cx="11256645" cy="4846955"/>
          </a:xfrm>
          <a:prstGeom prst="round2Diag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KẾT LUẬN</a:t>
            </a:r>
            <a:endParaRPr lang="en-US" sz="4000" b="1" dirty="0" smtClean="0">
              <a:solidFill>
                <a:schemeClr val="tx1"/>
              </a:solidFill>
              <a:latin typeface="Times New Roman" panose="02020603050405020304" pitchFamily="18" charset="0"/>
              <a:cs typeface="Times New Roman" panose="02020603050405020304" pitchFamily="18" charset="0"/>
            </a:endParaRPr>
          </a:p>
          <a:p>
            <a:pPr algn="just"/>
            <a:r>
              <a:rPr lang="en-US" sz="4000" dirty="0" smtClean="0">
                <a:solidFill>
                  <a:schemeClr val="tx1"/>
                </a:solidFill>
                <a:latin typeface="Times New Roman" panose="02020603050405020304" pitchFamily="18" charset="0"/>
                <a:cs typeface="Times New Roman" panose="02020603050405020304" pitchFamily="18" charset="0"/>
              </a:rPr>
              <a:t>Nguyễn Đình Chiểu xứng đáng là ngôi sao sáng trên nền văn hóa dân tộc, là ngọn cờ tiêu biểu cho thơ văn chống Pháp nửa sau thế kỉ XIX. Bởi chăng đúng như nhận xét của Phạm Văn Đồng “Cuộc đời và thơ văn của Nguyễn Đình Chiểu là của một chiến sĩ hi sinh phấn đấu vì một nghĩa lớn”</a:t>
            </a:r>
            <a:endParaRPr lang="en-US" sz="4000"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325" y="251460"/>
            <a:ext cx="7635240" cy="521970"/>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dirty="0">
                <a:solidFill>
                  <a:srgbClr val="FF0000"/>
                </a:solidFill>
                <a:latin typeface="Times New Roman" panose="02020603050405020304" pitchFamily="18" charset="0"/>
                <a:cs typeface="Times New Roman" panose="02020603050405020304" pitchFamily="18" charset="0"/>
              </a:rPr>
              <a:t>Tác phẩm “Văn tế nghĩa sĩ Cần Giuộc”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41036" y="917117"/>
            <a:ext cx="11156576" cy="4225925"/>
          </a:xfrm>
          <a:prstGeom prst="rect">
            <a:avLst/>
          </a:prstGeom>
          <a:noFill/>
        </p:spPr>
        <p:txBody>
          <a:bodyPr wrap="square" rtlCol="0">
            <a:spAutoFit/>
          </a:bodyPr>
          <a:lstStyle/>
          <a:p>
            <a:pPr>
              <a:lnSpc>
                <a:spcPct val="120000"/>
              </a:lnSpc>
            </a:pPr>
            <a:r>
              <a:rPr lang="en-US" sz="2800" b="1" dirty="0" smtClean="0">
                <a:solidFill>
                  <a:srgbClr val="FF0000"/>
                </a:solidFill>
                <a:latin typeface="Times New Roman" panose="02020603050405020304" pitchFamily="18" charset="0"/>
                <a:cs typeface="Times New Roman" panose="02020603050405020304" pitchFamily="18" charset="0"/>
              </a:rPr>
              <a:t>a. Hoàn cảnh sáng tác</a:t>
            </a:r>
            <a:endParaRPr lang="en-US" sz="2800" b="1" dirty="0" smtClean="0">
              <a:solidFill>
                <a:srgbClr val="FF0000"/>
              </a:solidFill>
              <a:latin typeface="Times New Roman" panose="02020603050405020304" pitchFamily="18" charset="0"/>
              <a:cs typeface="Times New Roman" panose="02020603050405020304" pitchFamily="18" charset="0"/>
            </a:endParaRPr>
          </a:p>
          <a:p>
            <a:pPr>
              <a:lnSpc>
                <a:spcPct val="120000"/>
              </a:lnSpc>
            </a:pPr>
            <a:r>
              <a:rPr lang="en-US" sz="2800" dirty="0" smtClean="0">
                <a:latin typeface="Times New Roman" panose="02020603050405020304" pitchFamily="18" charset="0"/>
                <a:cs typeface="Times New Roman" panose="02020603050405020304" pitchFamily="18" charset="0"/>
              </a:rPr>
              <a:t>- Năm 1861, sau khi giặc Pháp chiếm Gia Định, lập đồn Cần Giuộc.</a:t>
            </a:r>
            <a:endParaRPr lang="en-US" sz="2800" dirty="0" smtClean="0">
              <a:latin typeface="Times New Roman" panose="02020603050405020304" pitchFamily="18" charset="0"/>
              <a:cs typeface="Times New Roman" panose="02020603050405020304" pitchFamily="18" charset="0"/>
            </a:endParaRPr>
          </a:p>
          <a:p>
            <a:pPr>
              <a:lnSpc>
                <a:spcPct val="120000"/>
              </a:lnSpc>
            </a:pPr>
            <a:r>
              <a:rPr lang="en-US" sz="2800" dirty="0" smtClean="0">
                <a:latin typeface="Times New Roman" panose="02020603050405020304" pitchFamily="18" charset="0"/>
                <a:cs typeface="Times New Roman" panose="02020603050405020304" pitchFamily="18" charset="0"/>
              </a:rPr>
              <a:t>- 14/12/1861, nghĩa quân đã tự vũ trang tấn công đồn giết được quan hai và một số lính thuộc địa của Pháp.</a:t>
            </a:r>
            <a:endParaRPr lang="en-US" sz="2800" dirty="0" smtClean="0">
              <a:latin typeface="Times New Roman" panose="02020603050405020304" pitchFamily="18" charset="0"/>
              <a:cs typeface="Times New Roman" panose="02020603050405020304" pitchFamily="18" charset="0"/>
            </a:endParaRPr>
          </a:p>
          <a:p>
            <a:pPr>
              <a:lnSpc>
                <a:spcPct val="120000"/>
              </a:lnSpc>
            </a:pPr>
            <a:r>
              <a:rPr lang="en-US" sz="2800" dirty="0" smtClean="0">
                <a:latin typeface="Times New Roman" panose="02020603050405020304" pitchFamily="18" charset="0"/>
                <a:cs typeface="Times New Roman" panose="02020603050405020304" pitchFamily="18" charset="0"/>
              </a:rPr>
              <a:t>- 16/12/1861, Pháp phản công và nghĩa quân hi sinh 27 người.</a:t>
            </a:r>
            <a:endParaRPr lang="en-US" sz="2800" dirty="0" smtClean="0">
              <a:latin typeface="Times New Roman" panose="02020603050405020304" pitchFamily="18" charset="0"/>
              <a:cs typeface="Times New Roman" panose="02020603050405020304" pitchFamily="18" charset="0"/>
            </a:endParaRPr>
          </a:p>
          <a:p>
            <a:pPr>
              <a:lnSpc>
                <a:spcPct val="120000"/>
              </a:lnSpc>
            </a:pPr>
            <a:r>
              <a:rPr lang="en-US" sz="2800" dirty="0" smtClean="0">
                <a:latin typeface="Times New Roman" panose="02020603050405020304" pitchFamily="18" charset="0"/>
                <a:cs typeface="Times New Roman" panose="02020603050405020304" pitchFamily="18" charset="0"/>
              </a:rPr>
              <a:t>- Tuần phủ Gia Định – Đỗ Quang nhờ Nguyễn Đình Chiểu viết bài văn tế để truy điệu những người đã hi sinh, thể hiện lòng biết ơn, lòng căm thù giặc và lòng quyết tâm đánh giặc.</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arn(inVertical)">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arn(inVertical)">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arn(inVertical)">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barn(inVertical)">
                                      <p:cBhvr>
                                        <p:cTn id="3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2" y="101736"/>
            <a:ext cx="9404723" cy="674118"/>
          </a:xfrm>
        </p:spPr>
        <p:txBody>
          <a:bodyPr/>
          <a:lstStyle/>
          <a:p>
            <a:pPr algn="ctr"/>
            <a:r>
              <a:rPr lang="pt-BR" sz="3200" b="1" dirty="0">
                <a:solidFill>
                  <a:srgbClr val="FF0000"/>
                </a:solidFill>
                <a:latin typeface="Times New Roman" panose="02020603050405020304" pitchFamily="18" charset="0"/>
                <a:cs typeface="Times New Roman" panose="02020603050405020304" pitchFamily="18" charset="0"/>
              </a:rPr>
              <a:t>KHỞI ĐỘNG</a:t>
            </a:r>
            <a:endParaRPr lang="pt-BR"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9748" y="628073"/>
            <a:ext cx="10700761" cy="609600"/>
          </a:xfrm>
        </p:spPr>
        <p:txBody>
          <a:bodyPr>
            <a:normAutofit/>
          </a:bodyPr>
          <a:lstStyle/>
          <a:p>
            <a:pPr marL="0" indent="0">
              <a:buNone/>
            </a:pPr>
            <a:r>
              <a:rPr lang="en-US" sz="2800" dirty="0" err="1" smtClean="0">
                <a:solidFill>
                  <a:srgbClr val="FF0000"/>
                </a:solidFill>
                <a:latin typeface="Times New Roman" panose="02020603050405020304" pitchFamily="18" charset="0"/>
                <a:cs typeface="Times New Roman" panose="02020603050405020304" pitchFamily="18" charset="0"/>
              </a:rPr>
              <a:t>Trò</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chơi</a:t>
            </a:r>
            <a:r>
              <a:rPr lang="en-US" sz="2800" dirty="0" smtClean="0">
                <a:solidFill>
                  <a:srgbClr val="FF0000"/>
                </a:solidFill>
                <a:latin typeface="Times New Roman" panose="02020603050405020304" pitchFamily="18" charset="0"/>
                <a:cs typeface="Times New Roman" panose="02020603050405020304" pitchFamily="18" charset="0"/>
              </a:rPr>
              <a:t>: Theo </a:t>
            </a:r>
            <a:r>
              <a:rPr lang="en-US" sz="2800" dirty="0" err="1" smtClean="0">
                <a:solidFill>
                  <a:srgbClr val="FF0000"/>
                </a:solidFill>
                <a:latin typeface="Times New Roman" panose="02020603050405020304" pitchFamily="18" charset="0"/>
                <a:cs typeface="Times New Roman" panose="02020603050405020304" pitchFamily="18" charset="0"/>
              </a:rPr>
              <a:t>dòng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lịch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sử</a:t>
            </a:r>
            <a:endParaRPr lang="en-US" sz="2800" dirty="0" err="1" smtClean="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71055" y="1488068"/>
            <a:ext cx="11092871" cy="4958715"/>
          </a:xfrm>
          <a:prstGeom prst="rect">
            <a:avLst/>
          </a:prstGeom>
        </p:spPr>
        <p:txBody>
          <a:bodyPr wrap="square">
            <a:spAutoFit/>
          </a:bodyPr>
          <a:lstStyle/>
          <a:p>
            <a:pPr algn="just">
              <a:lnSpc>
                <a:spcPct val="107000"/>
              </a:lnSpc>
              <a:spcAft>
                <a:spcPts val="800"/>
              </a:spcAft>
            </a:pP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cử</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Đáp</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Trần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Xương</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dirty="0">
                <a:latin typeface="Times New Roman" panose="02020603050405020304" pitchFamily="18" charset="0"/>
                <a:ea typeface="Calibri" panose="020F0502020204030204" pitchFamily="34" charset="0"/>
                <a:cs typeface="Times New Roman" panose="02020603050405020304" pitchFamily="18" charset="0"/>
              </a:rPr>
              <a:t>. Ai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canh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máu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đêm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hè</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vắng</a:t>
            </a:r>
            <a:endParaRPr lang="en-US" sz="28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latin typeface="Times New Roman" panose="02020603050405020304" pitchFamily="18" charset="0"/>
                <a:ea typeface="Calibri" panose="020F0502020204030204" pitchFamily="34" charset="0"/>
                <a:cs typeface="Times New Roman" panose="02020603050405020304" pitchFamily="18" charset="0"/>
              </a:rPr>
              <a:t>Sáu</a:t>
            </a:r>
            <a:r>
              <a:rPr lang="en-US" sz="28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khắc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hồn</a:t>
            </a:r>
            <a:r>
              <a:rPr lang="en-US" sz="2800" i="1" dirty="0">
                <a:latin typeface="Times New Roman" panose="02020603050405020304" pitchFamily="18" charset="0"/>
                <a:ea typeface="Calibri" panose="020F0502020204030204" pitchFamily="34" charset="0"/>
                <a:cs typeface="Times New Roman" panose="02020603050405020304" pitchFamily="18" charset="0"/>
              </a:rPr>
              <a:t> tan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bóng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nguyệt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mờ</a:t>
            </a:r>
            <a:endParaRPr lang="en-US" sz="28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tiếc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mà</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đứng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gọi</a:t>
            </a:r>
            <a:endParaRPr lang="en-US" sz="28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i="1" dirty="0" smtClean="0">
                <a:latin typeface="Times New Roman" panose="02020603050405020304" pitchFamily="18" charset="0"/>
                <a:ea typeface="Calibri" panose="020F0502020204030204" pitchFamily="34" charset="0"/>
                <a:cs typeface="Times New Roman" panose="02020603050405020304" pitchFamily="18" charset="0"/>
              </a:rPr>
              <a:t>	Hay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nhớ</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vẫn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mơ</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Đáp</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Khuyến</a:t>
            </a:r>
            <a:endPar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barn(inVertical)">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fade">
                                      <p:cBhvr>
                                        <p:cTn id="45" dur="1000"/>
                                        <p:tgtEl>
                                          <p:spTgt spid="4">
                                            <p:txEl>
                                              <p:pRg st="5" end="5"/>
                                            </p:txEl>
                                          </p:spTgt>
                                        </p:tgtEl>
                                      </p:cBhvr>
                                    </p:animEffect>
                                    <p:anim calcmode="lin" valueType="num">
                                      <p:cBhvr>
                                        <p:cTn id="4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fade">
                                      <p:cBhvr>
                                        <p:cTn id="50" dur="1000"/>
                                        <p:tgtEl>
                                          <p:spTgt spid="4">
                                            <p:txEl>
                                              <p:pRg st="6" end="6"/>
                                            </p:txEl>
                                          </p:spTgt>
                                        </p:tgtEl>
                                      </p:cBhvr>
                                    </p:animEffect>
                                    <p:anim calcmode="lin" valueType="num">
                                      <p:cBhvr>
                                        <p:cTn id="5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fade">
                                      <p:cBhvr>
                                        <p:cTn id="57" dur="1000"/>
                                        <p:tgtEl>
                                          <p:spTgt spid="4">
                                            <p:txEl>
                                              <p:pRg st="7" end="7"/>
                                            </p:txEl>
                                          </p:spTgt>
                                        </p:tgtEl>
                                      </p:cBhvr>
                                    </p:animEffect>
                                    <p:anim calcmode="lin" valueType="num">
                                      <p:cBhvr>
                                        <p:cTn id="5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047" y="0"/>
            <a:ext cx="10515600" cy="828023"/>
          </a:xfrm>
        </p:spPr>
        <p:txBody>
          <a:bodyPr>
            <a:normAutofit/>
          </a:bodyPr>
          <a:lstStyle/>
          <a:p>
            <a:pPr algn="l"/>
            <a:r>
              <a:rPr lang="en-US" sz="3200" b="1" dirty="0">
                <a:solidFill>
                  <a:srgbClr val="FF0000"/>
                </a:solidFill>
                <a:latin typeface="Times New Roman" panose="02020603050405020304" pitchFamily="18" charset="0"/>
                <a:cs typeface="Times New Roman" panose="02020603050405020304" pitchFamily="18" charset="0"/>
              </a:rPr>
              <a:t>b</a:t>
            </a:r>
            <a:r>
              <a:rPr lang="en-US" sz="3200" b="1" dirty="0" smtClean="0">
                <a:solidFill>
                  <a:srgbClr val="FF0000"/>
                </a:solidFill>
                <a:latin typeface="Times New Roman" panose="02020603050405020304" pitchFamily="18" charset="0"/>
                <a:cs typeface="Times New Roman" panose="02020603050405020304" pitchFamily="18" charset="0"/>
              </a:rPr>
              <a:t>. Thể loại: Văn tế</a:t>
            </a:r>
            <a:endParaRPr 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6" name="Content Placeholder 2"/>
          <p:cNvSpPr>
            <a:spLocks noGrp="1"/>
          </p:cNvSpPr>
          <p:nvPr>
            <p:ph idx="1"/>
          </p:nvPr>
        </p:nvSpPr>
        <p:spPr>
          <a:xfrm>
            <a:off x="623047" y="4948392"/>
            <a:ext cx="11568953" cy="932610"/>
          </a:xfrm>
        </p:spPr>
        <p:txBody>
          <a:bodyPr>
            <a:normAutofit/>
          </a:bodyPr>
          <a:lstStyle/>
          <a:p>
            <a:pPr marL="0" indent="0">
              <a:buNone/>
            </a:pPr>
            <a:r>
              <a:rPr lang="en-US" sz="3200" i="1" dirty="0" smtClean="0">
                <a:latin typeface="Times New Roman" panose="02020603050405020304" pitchFamily="18" charset="0"/>
                <a:cs typeface="Times New Roman" panose="02020603050405020304" pitchFamily="18" charset="0"/>
              </a:rPr>
              <a:t>-Văn tế nghĩa sĩ Cần Giuộc </a:t>
            </a:r>
            <a:r>
              <a:rPr lang="en-US" sz="3200" dirty="0" smtClean="0">
                <a:latin typeface="Times New Roman" panose="02020603050405020304" pitchFamily="18" charset="0"/>
                <a:cs typeface="Times New Roman" panose="02020603050405020304" pitchFamily="18" charset="0"/>
              </a:rPr>
              <a:t>là bài văn tế mẫu mực trong thể văn tế.</a:t>
            </a:r>
            <a:endParaRPr lang="vi-VN" sz="3200"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54423" y="794080"/>
            <a:ext cx="10798667" cy="3970318"/>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Khái niệm: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dung</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khuất</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Hình thức: nhiều thể.</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r>
              <a:rPr lang="en-US" sz="2800" dirty="0" err="1" smtClean="0">
                <a:latin typeface="Times New Roman" panose="02020603050405020304" pitchFamily="18" charset="0"/>
                <a:cs typeface="Times New Roman" panose="02020603050405020304" pitchFamily="18" charset="0"/>
              </a:rPr>
              <a:t>Âm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bi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lâm</a:t>
            </a:r>
            <a:r>
              <a:rPr lang="en-US" sz="2800" dirty="0">
                <a:latin typeface="Times New Roman" panose="02020603050405020304" pitchFamily="18" charset="0"/>
                <a:cs typeface="Times New Roman" panose="02020603050405020304" pitchFamily="18" charset="0"/>
              </a:rPr>
              <a:t> li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cục</a:t>
            </a:r>
            <a:r>
              <a:rPr lang="en-US" sz="2800" dirty="0" smtClean="0">
                <a:latin typeface="Times New Roman" panose="02020603050405020304" pitchFamily="18" charset="0"/>
                <a:cs typeface="Times New Roman" panose="02020603050405020304" pitchFamily="18" charset="0"/>
              </a:rPr>
              <a:t>: 4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Lung </a:t>
            </a:r>
            <a:r>
              <a:rPr lang="en-US" sz="2800" dirty="0" err="1" smtClean="0">
                <a:latin typeface="Times New Roman" panose="02020603050405020304" pitchFamily="18" charset="0"/>
                <a:cs typeface="Times New Roman" panose="02020603050405020304" pitchFamily="18" charset="0"/>
              </a:rPr>
              <a:t>khởi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Ai </a:t>
            </a:r>
            <a:r>
              <a:rPr lang="en-US" sz="2800" dirty="0" err="1" smtClean="0">
                <a:latin typeface="Times New Roman" panose="02020603050405020304" pitchFamily="18" charset="0"/>
                <a:cs typeface="Times New Roman" panose="02020603050405020304" pitchFamily="18" charset="0"/>
              </a:rPr>
              <a:t>vãn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Khốc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Kết</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barn(inVertical)">
                                      <p:cBhvr>
                                        <p:cTn id="4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856" y="1016135"/>
            <a:ext cx="10058835" cy="4664227"/>
          </a:xfrm>
        </p:spPr>
        <p:txBody>
          <a:bodyPr/>
          <a:lstStyle/>
          <a:p>
            <a:pPr algn="just"/>
            <a:r>
              <a:rPr lang="en-US"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dirty="0" smtClean="0">
                <a:latin typeface="Times New Roman" panose="02020603050405020304" pitchFamily="18" charset="0"/>
                <a:cs typeface="Times New Roman" panose="02020603050405020304" pitchFamily="18" charset="0"/>
              </a:rPr>
              <a:t>Thế kỉ </a:t>
            </a:r>
            <a:r>
              <a:rPr lang="en-US" dirty="0">
                <a:latin typeface="Times New Roman" panose="02020603050405020304" pitchFamily="18" charset="0"/>
                <a:cs typeface="Times New Roman" panose="02020603050405020304" pitchFamily="18" charset="0"/>
              </a:rPr>
              <a:t>XIX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tráng</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273050"/>
            <a:ext cx="11484610" cy="6104255"/>
          </a:xfrm>
        </p:spPr>
        <p:txBody>
          <a:bodyPr/>
          <a:lstStyle/>
          <a:p>
            <a:pPr algn="l"/>
            <a:r>
              <a:rPr lang="en-US" altLang="vi-VN" sz="3200" b="1" dirty="0" smtClean="0">
                <a:solidFill>
                  <a:srgbClr val="FF0000"/>
                </a:solidFill>
                <a:latin typeface="Times New Roman" panose="02020603050405020304" pitchFamily="18" charset="0"/>
                <a:cs typeface="Times New Roman" panose="02020603050405020304" pitchFamily="18" charset="0"/>
                <a:sym typeface="+mn-ea"/>
              </a:rPr>
              <a:t>4</a:t>
            </a:r>
            <a:r>
              <a:rPr lang="vi-VN" sz="3200" b="1" dirty="0" smtClean="0">
                <a:solidFill>
                  <a:srgbClr val="FF0000"/>
                </a:solidFill>
                <a:latin typeface="Times New Roman" panose="02020603050405020304" pitchFamily="18" charset="0"/>
                <a:cs typeface="Times New Roman" panose="02020603050405020304" pitchFamily="18" charset="0"/>
                <a:sym typeface="+mn-ea"/>
              </a:rPr>
              <a:t>. </a:t>
            </a:r>
            <a:r>
              <a:rPr lang="en-US" sz="3200" b="1" dirty="0" err="1" smtClean="0">
                <a:solidFill>
                  <a:srgbClr val="FF0000"/>
                </a:solidFill>
                <a:latin typeface="Times New Roman" panose="02020603050405020304" pitchFamily="18" charset="0"/>
                <a:cs typeface="Times New Roman" panose="02020603050405020304" pitchFamily="18" charset="0"/>
                <a:sym typeface="+mn-ea"/>
              </a:rPr>
              <a:t>Bố</a:t>
            </a:r>
            <a:r>
              <a:rPr lang="en-US" sz="3200" b="1" dirty="0" smtClean="0">
                <a:solidFill>
                  <a:srgbClr val="FF0000"/>
                </a:solidFill>
                <a:latin typeface="Times New Roman" panose="02020603050405020304" pitchFamily="18" charset="0"/>
                <a:cs typeface="Times New Roman" panose="02020603050405020304" pitchFamily="18" charset="0"/>
                <a:sym typeface="+mn-ea"/>
              </a:rPr>
              <a:t> </a:t>
            </a:r>
            <a:r>
              <a:rPr lang="en-US" sz="3200" b="1" dirty="0">
                <a:solidFill>
                  <a:srgbClr val="FF0000"/>
                </a:solidFill>
                <a:latin typeface="Times New Roman" panose="02020603050405020304" pitchFamily="18" charset="0"/>
                <a:cs typeface="Times New Roman" panose="02020603050405020304" pitchFamily="18" charset="0"/>
                <a:sym typeface="+mn-ea"/>
              </a:rPr>
              <a:t>cục</a:t>
            </a:r>
            <a:br>
              <a:rPr lang="en-US" sz="3200" b="1" dirty="0">
                <a:solidFill>
                  <a:srgbClr val="0000FF"/>
                </a:solidFill>
                <a:latin typeface="Times New Roman" panose="02020603050405020304" pitchFamily="18" charset="0"/>
                <a:cs typeface="Times New Roman" panose="02020603050405020304" pitchFamily="18" charset="0"/>
                <a:sym typeface="+mn-ea"/>
              </a:rPr>
            </a:br>
            <a:r>
              <a:rPr lang="pt-BR" sz="3200" b="1" dirty="0" smtClean="0">
                <a:solidFill>
                  <a:srgbClr val="C00000"/>
                </a:solidFill>
                <a:latin typeface="Arial" panose="020B0604020202020204" pitchFamily="34" charset="0"/>
                <a:ea typeface="Times New Roman" panose="02020603050405020304"/>
                <a:cs typeface="Arial" panose="020B0604020202020204" pitchFamily="34" charset="0"/>
                <a:sym typeface="+mn-ea"/>
              </a:rPr>
              <a:t>+ Lung khởi</a:t>
            </a:r>
            <a:r>
              <a:rPr lang="pt-BR" sz="3200" b="1" dirty="0">
                <a:solidFill>
                  <a:srgbClr val="C00000"/>
                </a:solidFill>
                <a:latin typeface="Arial" panose="020B0604020202020204" pitchFamily="34" charset="0"/>
                <a:ea typeface="Times New Roman" panose="02020603050405020304"/>
                <a:cs typeface="Arial" panose="020B0604020202020204" pitchFamily="34" charset="0"/>
                <a:sym typeface="+mn-ea"/>
              </a:rPr>
              <a:t> </a:t>
            </a:r>
            <a:r>
              <a:rPr lang="pt-BR" sz="3200" b="1" dirty="0" smtClean="0">
                <a:solidFill>
                  <a:srgbClr val="C00000"/>
                </a:solidFill>
                <a:latin typeface="Arial" panose="020B0604020202020204" pitchFamily="34" charset="0"/>
                <a:ea typeface="Times New Roman" panose="02020603050405020304"/>
                <a:cs typeface="Arial" panose="020B0604020202020204" pitchFamily="34" charset="0"/>
                <a:sym typeface="+mn-ea"/>
              </a:rPr>
              <a:t>(câu </a:t>
            </a:r>
            <a:r>
              <a:rPr lang="pt-BR" sz="3200" b="1" dirty="0">
                <a:solidFill>
                  <a:srgbClr val="C00000"/>
                </a:solidFill>
                <a:latin typeface="Arial" panose="020B0604020202020204" pitchFamily="34" charset="0"/>
                <a:ea typeface="Times New Roman" panose="02020603050405020304"/>
                <a:cs typeface="Arial" panose="020B0604020202020204" pitchFamily="34" charset="0"/>
                <a:sym typeface="+mn-ea"/>
              </a:rPr>
              <a:t>1- 2</a:t>
            </a:r>
            <a:r>
              <a:rPr lang="pt-BR" sz="3200" b="1" dirty="0" smtClean="0">
                <a:solidFill>
                  <a:srgbClr val="C00000"/>
                </a:solidFill>
                <a:latin typeface="Arial" panose="020B0604020202020204" pitchFamily="34" charset="0"/>
                <a:ea typeface="Times New Roman" panose="02020603050405020304"/>
                <a:cs typeface="Arial" panose="020B0604020202020204" pitchFamily="34" charset="0"/>
                <a:sym typeface="+mn-ea"/>
              </a:rPr>
              <a:t>)</a:t>
            </a:r>
            <a:r>
              <a:rPr lang="en-US" sz="3200" b="1" dirty="0" smtClean="0">
                <a:solidFill>
                  <a:srgbClr val="C00000"/>
                </a:solidFill>
                <a:latin typeface="Arial" panose="020B0604020202020204" pitchFamily="34" charset="0"/>
                <a:ea typeface="Times New Roman" panose="02020603050405020304"/>
                <a:cs typeface="Arial" panose="020B0604020202020204" pitchFamily="34" charset="0"/>
                <a:sym typeface="+mn-ea"/>
              </a:rPr>
              <a:t> : </a:t>
            </a:r>
            <a:br>
              <a:rPr lang="en-US" sz="3200" b="1" dirty="0" smtClean="0">
                <a:solidFill>
                  <a:srgbClr val="C00000"/>
                </a:solidFill>
                <a:latin typeface="Arial" panose="020B0604020202020204" pitchFamily="34" charset="0"/>
                <a:ea typeface="Times New Roman" panose="02020603050405020304"/>
                <a:cs typeface="Arial" panose="020B0604020202020204" pitchFamily="34" charset="0"/>
              </a:rPr>
            </a:br>
            <a:r>
              <a:rPr lang="en-US" sz="3200" b="1" dirty="0" err="1" smtClean="0">
                <a:solidFill>
                  <a:schemeClr val="tx1"/>
                </a:solidFill>
                <a:latin typeface="Arial" panose="020B0604020202020204" pitchFamily="34" charset="0"/>
                <a:ea typeface="Times New Roman" panose="02020603050405020304"/>
                <a:cs typeface="Arial" panose="020B0604020202020204" pitchFamily="34" charset="0"/>
                <a:sym typeface="+mn-ea"/>
              </a:rPr>
              <a:t>Bối</a:t>
            </a:r>
            <a:r>
              <a:rPr lang="en-US" sz="3200" b="1" dirty="0" smtClean="0">
                <a:solidFill>
                  <a:schemeClr val="tx1"/>
                </a:solidFill>
                <a:latin typeface="Arial" panose="020B0604020202020204" pitchFamily="34" charset="0"/>
                <a:ea typeface="Times New Roman" panose="02020603050405020304"/>
                <a:cs typeface="Arial" panose="020B0604020202020204" pitchFamily="34" charset="0"/>
                <a:sym typeface="+mn-ea"/>
              </a:rPr>
              <a:t> cảnh thời đại và  ý nghĩa tư tưởng</a:t>
            </a:r>
            <a:br>
              <a:rPr lang="en-US" sz="3200" b="1" dirty="0" smtClean="0">
                <a:solidFill>
                  <a:schemeClr val="tx1"/>
                </a:solidFill>
                <a:latin typeface="Arial" panose="020B0604020202020204" pitchFamily="34" charset="0"/>
                <a:ea typeface="Times New Roman" panose="02020603050405020304"/>
                <a:cs typeface="Arial" panose="020B0604020202020204" pitchFamily="34" charset="0"/>
                <a:sym typeface="+mn-ea"/>
              </a:rPr>
            </a:br>
            <a:r>
              <a:rPr lang="pt-BR" sz="3200" b="1" dirty="0" smtClean="0">
                <a:solidFill>
                  <a:srgbClr val="C00000"/>
                </a:solidFill>
                <a:latin typeface="Arial" panose="020B0604020202020204" pitchFamily="34" charset="0"/>
                <a:ea typeface="Times New Roman" panose="02020603050405020304"/>
                <a:cs typeface="Arial" panose="020B0604020202020204" pitchFamily="34" charset="0"/>
                <a:sym typeface="+mn-ea"/>
              </a:rPr>
              <a:t>+ Thích thực (</a:t>
            </a:r>
            <a:r>
              <a:rPr lang="pt-BR" sz="3200" b="1" dirty="0">
                <a:solidFill>
                  <a:srgbClr val="C00000"/>
                </a:solidFill>
                <a:latin typeface="Arial" panose="020B0604020202020204" pitchFamily="34" charset="0"/>
                <a:ea typeface="Times New Roman" panose="02020603050405020304"/>
                <a:cs typeface="Arial" panose="020B0604020202020204" pitchFamily="34" charset="0"/>
                <a:sym typeface="+mn-ea"/>
              </a:rPr>
              <a:t>câu 3 - 15</a:t>
            </a:r>
            <a:r>
              <a:rPr lang="pt-BR" sz="3200" b="1" dirty="0" smtClean="0">
                <a:solidFill>
                  <a:srgbClr val="C00000"/>
                </a:solidFill>
                <a:latin typeface="Arial" panose="020B0604020202020204" pitchFamily="34" charset="0"/>
                <a:ea typeface="Times New Roman" panose="02020603050405020304"/>
                <a:cs typeface="Arial" panose="020B0604020202020204" pitchFamily="34" charset="0"/>
                <a:sym typeface="+mn-ea"/>
              </a:rPr>
              <a:t>): </a:t>
            </a:r>
            <a:br>
              <a:rPr lang="pt-BR" sz="3200" b="1" dirty="0" smtClean="0">
                <a:solidFill>
                  <a:srgbClr val="C00000"/>
                </a:solidFill>
                <a:latin typeface="Arial" panose="020B0604020202020204" pitchFamily="34" charset="0"/>
                <a:ea typeface="Times New Roman" panose="02020603050405020304"/>
                <a:cs typeface="Arial" panose="020B0604020202020204" pitchFamily="34" charset="0"/>
              </a:rPr>
            </a:br>
            <a:r>
              <a:rPr lang="pt-BR" sz="3200" b="1" dirty="0" smtClean="0">
                <a:solidFill>
                  <a:schemeClr val="tx1"/>
                </a:solidFill>
                <a:latin typeface="Arial" panose="020B0604020202020204" pitchFamily="34" charset="0"/>
                <a:ea typeface="Times New Roman" panose="02020603050405020304"/>
                <a:cs typeface="Arial" panose="020B0604020202020204" pitchFamily="34" charset="0"/>
                <a:sym typeface="+mn-ea"/>
              </a:rPr>
              <a:t>Tái hiện </a:t>
            </a:r>
            <a:r>
              <a:rPr lang="en-US" altLang="pt-BR" sz="3200" b="1" dirty="0" smtClean="0">
                <a:solidFill>
                  <a:schemeClr val="tx1"/>
                </a:solidFill>
                <a:latin typeface="Arial" panose="020B0604020202020204" pitchFamily="34" charset="0"/>
                <a:ea typeface="Times New Roman" panose="02020603050405020304"/>
                <a:cs typeface="Arial" panose="020B0604020202020204" pitchFamily="34" charset="0"/>
                <a:sym typeface="+mn-ea"/>
              </a:rPr>
              <a:t>vẻ đẹp</a:t>
            </a:r>
            <a:r>
              <a:rPr lang="pt-BR" sz="3200" b="1" dirty="0" smtClean="0">
                <a:solidFill>
                  <a:schemeClr val="tx1"/>
                </a:solidFill>
                <a:latin typeface="Arial" panose="020B0604020202020204" pitchFamily="34" charset="0"/>
                <a:ea typeface="Times New Roman" panose="02020603050405020304"/>
                <a:cs typeface="Arial" panose="020B0604020202020204" pitchFamily="34" charset="0"/>
                <a:sym typeface="+mn-ea"/>
              </a:rPr>
              <a:t> </a:t>
            </a:r>
            <a:r>
              <a:rPr lang="nl-NL" sz="3200" b="1" dirty="0" smtClean="0">
                <a:solidFill>
                  <a:schemeClr val="tx1"/>
                </a:solidFill>
                <a:latin typeface="Arial" panose="020B0604020202020204" pitchFamily="34" charset="0"/>
                <a:ea typeface="Times New Roman" panose="02020603050405020304"/>
                <a:cs typeface="Arial" panose="020B0604020202020204" pitchFamily="34" charset="0"/>
                <a:sym typeface="+mn-ea"/>
              </a:rPr>
              <a:t>người </a:t>
            </a:r>
            <a:r>
              <a:rPr lang="nl-NL" sz="3200" b="1" dirty="0">
                <a:solidFill>
                  <a:schemeClr val="tx1"/>
                </a:solidFill>
                <a:latin typeface="Arial" panose="020B0604020202020204" pitchFamily="34" charset="0"/>
                <a:ea typeface="Times New Roman" panose="02020603050405020304"/>
                <a:cs typeface="Arial" panose="020B0604020202020204" pitchFamily="34" charset="0"/>
                <a:sym typeface="+mn-ea"/>
              </a:rPr>
              <a:t>nông dân - nghĩa sĩ </a:t>
            </a:r>
            <a:br>
              <a:rPr lang="nl-NL" sz="3200" b="1" dirty="0" smtClean="0">
                <a:solidFill>
                  <a:schemeClr val="tx1"/>
                </a:solidFill>
                <a:latin typeface="Arial" panose="020B0604020202020204" pitchFamily="34" charset="0"/>
                <a:ea typeface="Times New Roman" panose="02020603050405020304"/>
                <a:cs typeface="Arial" panose="020B0604020202020204" pitchFamily="34" charset="0"/>
              </a:rPr>
            </a:br>
            <a:r>
              <a:rPr lang="pt-BR" sz="3200" b="1" dirty="0" smtClean="0">
                <a:solidFill>
                  <a:srgbClr val="C00000"/>
                </a:solidFill>
                <a:latin typeface="Arial" panose="020B0604020202020204" pitchFamily="34" charset="0"/>
                <a:ea typeface="Times New Roman" panose="02020603050405020304"/>
                <a:cs typeface="Arial" panose="020B0604020202020204" pitchFamily="34" charset="0"/>
                <a:sym typeface="+mn-ea"/>
              </a:rPr>
              <a:t>+ </a:t>
            </a:r>
            <a:r>
              <a:rPr lang="pt-BR" sz="3200" b="1" dirty="0">
                <a:solidFill>
                  <a:srgbClr val="C00000"/>
                </a:solidFill>
                <a:latin typeface="Arial" panose="020B0604020202020204" pitchFamily="34" charset="0"/>
                <a:ea typeface="Times New Roman" panose="02020603050405020304"/>
                <a:cs typeface="Arial" panose="020B0604020202020204" pitchFamily="34" charset="0"/>
                <a:sym typeface="+mn-ea"/>
              </a:rPr>
              <a:t>Ai </a:t>
            </a:r>
            <a:r>
              <a:rPr lang="pt-BR" sz="3200" b="1" dirty="0" smtClean="0">
                <a:solidFill>
                  <a:srgbClr val="C00000"/>
                </a:solidFill>
                <a:latin typeface="Arial" panose="020B0604020202020204" pitchFamily="34" charset="0"/>
                <a:ea typeface="Times New Roman" panose="02020603050405020304"/>
                <a:cs typeface="Arial" panose="020B0604020202020204" pitchFamily="34" charset="0"/>
                <a:sym typeface="+mn-ea"/>
              </a:rPr>
              <a:t>vãn </a:t>
            </a:r>
            <a:r>
              <a:rPr lang="pt-BR" sz="3200" b="1" dirty="0">
                <a:solidFill>
                  <a:srgbClr val="C00000"/>
                </a:solidFill>
                <a:latin typeface="Arial" panose="020B0604020202020204" pitchFamily="34" charset="0"/>
                <a:ea typeface="Times New Roman" panose="02020603050405020304"/>
                <a:cs typeface="Arial" panose="020B0604020202020204" pitchFamily="34" charset="0"/>
                <a:sym typeface="+mn-ea"/>
              </a:rPr>
              <a:t>(câu 16- 28</a:t>
            </a:r>
            <a:r>
              <a:rPr lang="pt-BR" sz="3200" b="1" dirty="0" smtClean="0">
                <a:solidFill>
                  <a:srgbClr val="C00000"/>
                </a:solidFill>
                <a:latin typeface="Arial" panose="020B0604020202020204" pitchFamily="34" charset="0"/>
                <a:ea typeface="Times New Roman" panose="02020603050405020304"/>
                <a:cs typeface="Arial" panose="020B0604020202020204" pitchFamily="34" charset="0"/>
                <a:sym typeface="+mn-ea"/>
              </a:rPr>
              <a:t>): </a:t>
            </a:r>
            <a:br>
              <a:rPr lang="pt-BR" sz="3200" b="1" dirty="0" smtClean="0">
                <a:solidFill>
                  <a:srgbClr val="C00000"/>
                </a:solidFill>
                <a:latin typeface="Arial" panose="020B0604020202020204" pitchFamily="34" charset="0"/>
                <a:ea typeface="Times New Roman" panose="02020603050405020304"/>
                <a:cs typeface="Arial" panose="020B0604020202020204" pitchFamily="34" charset="0"/>
              </a:rPr>
            </a:br>
            <a:r>
              <a:rPr lang="pt-BR" sz="3200" b="1" dirty="0" smtClean="0">
                <a:solidFill>
                  <a:schemeClr val="tx1"/>
                </a:solidFill>
                <a:latin typeface="Arial" panose="020B0604020202020204" pitchFamily="34" charset="0"/>
                <a:ea typeface="Times New Roman" panose="02020603050405020304"/>
                <a:cs typeface="Arial" panose="020B0604020202020204" pitchFamily="34" charset="0"/>
                <a:sym typeface="+mn-ea"/>
              </a:rPr>
              <a:t>Bày tỏ lòng tiếc thương, niềm cảm phục</a:t>
            </a:r>
            <a:br>
              <a:rPr lang="pt-BR" sz="3200" b="1" dirty="0" smtClean="0">
                <a:solidFill>
                  <a:schemeClr val="tx1"/>
                </a:solidFill>
                <a:latin typeface="Arial" panose="020B0604020202020204" pitchFamily="34" charset="0"/>
                <a:ea typeface="Times New Roman" panose="02020603050405020304"/>
                <a:cs typeface="Arial" panose="020B0604020202020204" pitchFamily="34" charset="0"/>
              </a:rPr>
            </a:br>
            <a:r>
              <a:rPr lang="pt-BR" sz="3200" b="1" dirty="0" smtClean="0">
                <a:solidFill>
                  <a:srgbClr val="C00000"/>
                </a:solidFill>
                <a:latin typeface="Arial" panose="020B0604020202020204" pitchFamily="34" charset="0"/>
                <a:ea typeface="Times New Roman" panose="02020603050405020304"/>
                <a:cs typeface="Arial" panose="020B0604020202020204" pitchFamily="34" charset="0"/>
                <a:sym typeface="+mn-ea"/>
              </a:rPr>
              <a:t>+ Kết (còn lại) : </a:t>
            </a:r>
            <a:br>
              <a:rPr lang="pt-BR" sz="3200" b="1" dirty="0" smtClean="0">
                <a:solidFill>
                  <a:srgbClr val="C00000"/>
                </a:solidFill>
                <a:latin typeface="Arial" panose="020B0604020202020204" pitchFamily="34" charset="0"/>
                <a:ea typeface="Times New Roman" panose="02020603050405020304"/>
                <a:cs typeface="Arial" panose="020B0604020202020204" pitchFamily="34" charset="0"/>
              </a:rPr>
            </a:br>
            <a:r>
              <a:rPr lang="pt-BR" sz="3200" b="1" dirty="0" smtClean="0">
                <a:solidFill>
                  <a:schemeClr val="tx1"/>
                </a:solidFill>
                <a:latin typeface="Arial" panose="020B0604020202020204" pitchFamily="34" charset="0"/>
                <a:ea typeface="Times New Roman" panose="02020603050405020304"/>
                <a:cs typeface="Arial" panose="020B0604020202020204" pitchFamily="34" charset="0"/>
                <a:sym typeface="+mn-ea"/>
              </a:rPr>
              <a:t>Ca </a:t>
            </a:r>
            <a:r>
              <a:rPr lang="pt-BR" sz="3200" b="1" dirty="0">
                <a:solidFill>
                  <a:schemeClr val="tx1"/>
                </a:solidFill>
                <a:latin typeface="Arial" panose="020B0604020202020204" pitchFamily="34" charset="0"/>
                <a:ea typeface="Times New Roman" panose="02020603050405020304"/>
                <a:cs typeface="Arial" panose="020B0604020202020204" pitchFamily="34" charset="0"/>
                <a:sym typeface="+mn-ea"/>
              </a:rPr>
              <a:t>ngợi linh hồn bất tử của các nghĩa sĩ. </a:t>
            </a:r>
            <a:br>
              <a:rPr lang="en-US" sz="3200" b="1" dirty="0">
                <a:solidFill>
                  <a:schemeClr val="tx1"/>
                </a:solidFill>
                <a:effectLst/>
                <a:latin typeface="Arial" panose="020B0604020202020204" pitchFamily="34" charset="0"/>
                <a:ea typeface="Times New Roman" panose="02020603050405020304"/>
                <a:cs typeface="Arial" panose="020B0604020202020204" pitchFamily="34" charset="0"/>
              </a:rPr>
            </a:br>
            <a:endParaRPr lang="en-US" sz="3200" b="1" dirty="0">
              <a:solidFill>
                <a:schemeClr val="tx1"/>
              </a:solidFill>
              <a:effectLst/>
              <a:latin typeface="Arial" panose="020B0604020202020204" pitchFamily="34" charset="0"/>
              <a:ea typeface="Times New Roman" panose="02020603050405020304"/>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783" y="150199"/>
            <a:ext cx="6096000" cy="645160"/>
          </a:xfrm>
          <a:prstGeom prst="rect">
            <a:avLst/>
          </a:prstGeom>
        </p:spPr>
        <p:txBody>
          <a:bodyPr>
            <a:spAutoFit/>
          </a:bodyPr>
          <a:lstStyle/>
          <a:p>
            <a:r>
              <a:rPr lang="en-US" sz="3600" b="1" dirty="0">
                <a:solidFill>
                  <a:srgbClr val="FF0000"/>
                </a:solidFill>
                <a:latin typeface="Times New Roman" panose="02020603050405020304" pitchFamily="18" charset="0"/>
                <a:cs typeface="Times New Roman" panose="02020603050405020304" pitchFamily="18" charset="0"/>
              </a:rPr>
              <a:t>II. </a:t>
            </a:r>
            <a:r>
              <a:rPr lang="en-US" sz="3600" b="1" dirty="0" err="1">
                <a:solidFill>
                  <a:srgbClr val="FF0000"/>
                </a:solidFill>
                <a:latin typeface="Times New Roman" panose="02020603050405020304" pitchFamily="18" charset="0"/>
                <a:cs typeface="Times New Roman" panose="02020603050405020304" pitchFamily="18" charset="0"/>
              </a:rPr>
              <a:t>KHÁM PHÁ VĂN BẢN</a:t>
            </a:r>
            <a:endParaRPr lang="en-US" sz="3600" b="1" dirty="0" err="1">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40147" y="750516"/>
            <a:ext cx="9102172"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1. Lung </a:t>
            </a:r>
            <a:r>
              <a:rPr lang="en-US" sz="2800" b="1" dirty="0" err="1">
                <a:solidFill>
                  <a:srgbClr val="FF0000"/>
                </a:solidFill>
                <a:latin typeface="Times New Roman" panose="02020603050405020304" pitchFamily="18" charset="0"/>
                <a:cs typeface="Times New Roman" panose="02020603050405020304" pitchFamily="18" charset="0"/>
              </a:rPr>
              <a:t>khởi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tử</a:t>
            </a:r>
            <a:r>
              <a:rPr lang="en-US" sz="2800" b="1" dirty="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3" name="Ribbon: Tilted Up 1"/>
          <p:cNvSpPr/>
          <p:nvPr/>
        </p:nvSpPr>
        <p:spPr>
          <a:xfrm>
            <a:off x="592455" y="1425575"/>
            <a:ext cx="11599545" cy="5039360"/>
          </a:xfrm>
          <a:prstGeom prst="ribbon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200" b="1" i="1" dirty="0" err="1">
                <a:solidFill>
                  <a:schemeClr val="tx1"/>
                </a:solidFill>
                <a:latin typeface="Arial" panose="020B0604020202020204" pitchFamily="34" charset="0"/>
                <a:cs typeface="Arial" panose="020B0604020202020204" pitchFamily="34" charset="0"/>
                <a:sym typeface="+mn-ea"/>
              </a:rPr>
              <a:t>Câu văn mở đầu có ý nghĩa như thế nào trong việc thể hiện tư tưởng chung của bài văn tế?</a:t>
            </a:r>
            <a:endParaRPr lang="en-US" altLang="en-US" sz="3200" b="1" i="1" dirty="0" err="1">
              <a:solidFill>
                <a:schemeClr val="tx1"/>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endParaRPr lang="en-US" dirty="0">
              <a:latin typeface="Times New Roman" panose="02020603050405020304" pitchFamily="18" charset="0"/>
              <a:cs typeface="Times New Roman" panose="02020603050405020304" pitchFamily="18" charset="0"/>
            </a:endParaRPr>
          </a:p>
        </p:txBody>
      </p:sp>
      <p:pic>
        <p:nvPicPr>
          <p:cNvPr id="4" name="Content Placeholder 3" descr="Giadinh.jpg"/>
          <p:cNvPicPr>
            <a:picLocks noGrp="1" noChangeAspect="1"/>
          </p:cNvPicPr>
          <p:nvPr>
            <p:ph idx="1"/>
          </p:nvPr>
        </p:nvPicPr>
        <p:blipFill>
          <a:blip r:embed="rId1"/>
          <a:stretch>
            <a:fillRect/>
          </a:stretch>
        </p:blipFill>
        <p:spPr>
          <a:xfrm>
            <a:off x="528918" y="887507"/>
            <a:ext cx="11134164" cy="584947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66800"/>
          </a:xfrm>
        </p:spPr>
        <p:txBody>
          <a:bodyPr>
            <a:normAutofit/>
          </a:bodyPr>
          <a:lstStyle/>
          <a:p>
            <a:r>
              <a:rPr lang="en-US" sz="3600" dirty="0" err="1">
                <a:latin typeface="Times New Roman" panose="02020603050405020304" pitchFamily="18" charset="0"/>
                <a:cs typeface="Times New Roman" panose="02020603050405020304" pitchFamily="18" charset="0"/>
              </a:rPr>
              <a:t>Nông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Việt</a:t>
            </a:r>
            <a:r>
              <a:rPr lang="en-US" sz="3600" dirty="0">
                <a:latin typeface="Times New Roman" panose="02020603050405020304" pitchFamily="18" charset="0"/>
                <a:cs typeface="Times New Roman" panose="02020603050405020304" pitchFamily="18" charset="0"/>
              </a:rPr>
              <a:t> Nam </a:t>
            </a:r>
            <a:r>
              <a:rPr lang="en-US" sz="3600" dirty="0" err="1">
                <a:latin typeface="Times New Roman" panose="02020603050405020304" pitchFamily="18" charset="0"/>
                <a:cs typeface="Times New Roman" panose="02020603050405020304" pitchFamily="18" charset="0"/>
              </a:rPr>
              <a:t>dưới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endParaRPr lang="en-US" sz="3600" dirty="0">
              <a:latin typeface="Times New Roman" panose="02020603050405020304" pitchFamily="18" charset="0"/>
              <a:cs typeface="Times New Roman" panose="02020603050405020304" pitchFamily="18" charset="0"/>
            </a:endParaRPr>
          </a:p>
        </p:txBody>
      </p:sp>
      <p:pic>
        <p:nvPicPr>
          <p:cNvPr id="4" name="Content Placeholder 3" descr="nong_dan_500.jpg"/>
          <p:cNvPicPr>
            <a:picLocks noGrp="1" noChangeAspect="1"/>
          </p:cNvPicPr>
          <p:nvPr>
            <p:ph idx="1"/>
          </p:nvPr>
        </p:nvPicPr>
        <p:blipFill>
          <a:blip r:embed="rId1"/>
          <a:stretch>
            <a:fillRect/>
          </a:stretch>
        </p:blipFill>
        <p:spPr>
          <a:xfrm>
            <a:off x="959223" y="887506"/>
            <a:ext cx="9708777" cy="574384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176" y="0"/>
            <a:ext cx="8229600" cy="990600"/>
          </a:xfrm>
        </p:spPr>
        <p:txBody>
          <a:bodyPr/>
          <a:lstStyle/>
          <a:p>
            <a:r>
              <a:rPr lang="en-US" dirty="0" smtClean="0">
                <a:latin typeface="Times New Roman" panose="02020603050405020304" pitchFamily="18" charset="0"/>
                <a:cs typeface="Times New Roman" panose="02020603050405020304" pitchFamily="18" charset="0"/>
              </a:rPr>
              <a:t>Tội ác của thực dân Pháp</a:t>
            </a:r>
            <a:endParaRPr lang="en-US" dirty="0">
              <a:latin typeface="Times New Roman" panose="02020603050405020304" pitchFamily="18" charset="0"/>
              <a:cs typeface="Times New Roman" panose="02020603050405020304" pitchFamily="18" charset="0"/>
            </a:endParaRPr>
          </a:p>
        </p:txBody>
      </p:sp>
      <p:pic>
        <p:nvPicPr>
          <p:cNvPr id="4" name="Content Placeholder 3" descr="TuCaiTao2.jpg"/>
          <p:cNvPicPr>
            <a:picLocks noGrp="1" noChangeAspect="1"/>
          </p:cNvPicPr>
          <p:nvPr>
            <p:ph idx="1"/>
          </p:nvPr>
        </p:nvPicPr>
        <p:blipFill>
          <a:blip r:embed="rId1"/>
          <a:stretch>
            <a:fillRect/>
          </a:stretch>
        </p:blipFill>
        <p:spPr>
          <a:xfrm>
            <a:off x="1344706" y="829235"/>
            <a:ext cx="9507070" cy="575408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336550" y="694055"/>
            <a:ext cx="11021060" cy="1198880"/>
          </a:xfrm>
          <a:prstGeom prst="rect">
            <a:avLst/>
          </a:prstGeom>
        </p:spPr>
        <p:txBody>
          <a:bodyPr wrap="square">
            <a:spAutoFit/>
          </a:bodyPr>
          <a:p>
            <a:r>
              <a:rPr lang="en-US" sz="3600" b="1" dirty="0" smtClean="0">
                <a:solidFill>
                  <a:srgbClr val="0000FF"/>
                </a:solidFill>
                <a:latin typeface="Times New Roman" panose="02020603050405020304" pitchFamily="18" charset="0"/>
                <a:cs typeface="Times New Roman" panose="02020603050405020304" pitchFamily="18" charset="0"/>
              </a:rPr>
              <a:t>1. Lung </a:t>
            </a:r>
            <a:r>
              <a:rPr lang="en-US" sz="3600" b="1" dirty="0" err="1">
                <a:solidFill>
                  <a:srgbClr val="0000FF"/>
                </a:solidFill>
                <a:latin typeface="Times New Roman" panose="02020603050405020304" pitchFamily="18" charset="0"/>
                <a:cs typeface="Times New Roman" panose="02020603050405020304" pitchFamily="18" charset="0"/>
              </a:rPr>
              <a:t>khởi.</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Bối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ý </a:t>
            </a:r>
            <a:r>
              <a:rPr lang="en-US" sz="3600" b="1" dirty="0" err="1">
                <a:solidFill>
                  <a:srgbClr val="FF0000"/>
                </a:solidFill>
                <a:latin typeface="Times New Roman" panose="02020603050405020304" pitchFamily="18" charset="0"/>
                <a:cs typeface="Times New Roman" panose="02020603050405020304" pitchFamily="18" charset="0"/>
              </a:rPr>
              <a:t>nghĩa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tư tưởng của bài văn tế </a:t>
            </a:r>
            <a:r>
              <a:rPr lang="en-US" sz="3600" b="1" dirty="0">
                <a:latin typeface="Times New Roman" panose="02020603050405020304" pitchFamily="18" charset="0"/>
                <a:cs typeface="Times New Roman" panose="02020603050405020304" pitchFamily="18" charset="0"/>
                <a:sym typeface="+mn-ea"/>
              </a:rPr>
              <a:t>(</a:t>
            </a:r>
            <a:r>
              <a:rPr lang="en-US" sz="3600" b="1" dirty="0" err="1">
                <a:latin typeface="Times New Roman" panose="02020603050405020304" pitchFamily="18" charset="0"/>
                <a:cs typeface="Times New Roman" panose="02020603050405020304" pitchFamily="18" charset="0"/>
                <a:sym typeface="+mn-ea"/>
              </a:rPr>
              <a:t>câu</a:t>
            </a:r>
            <a:r>
              <a:rPr lang="en-US" sz="3600" b="1" dirty="0">
                <a:latin typeface="Times New Roman" panose="02020603050405020304" pitchFamily="18" charset="0"/>
                <a:cs typeface="Times New Roman" panose="02020603050405020304" pitchFamily="18" charset="0"/>
                <a:sym typeface="+mn-ea"/>
              </a:rPr>
              <a:t> 1-2</a:t>
            </a:r>
            <a:r>
              <a:rPr lang="en-US" sz="3600" b="1" dirty="0" smtClean="0">
                <a:latin typeface="Times New Roman" panose="02020603050405020304" pitchFamily="18" charset="0"/>
                <a:cs typeface="Times New Roman" panose="02020603050405020304" pitchFamily="18" charset="0"/>
                <a:sym typeface="+mn-ea"/>
              </a:rPr>
              <a:t>)</a:t>
            </a:r>
            <a:endParaRPr lang="en-US" sz="3600" b="1" dirty="0" err="1">
              <a:solidFill>
                <a:srgbClr val="FF0000"/>
              </a:solidFill>
              <a:latin typeface="Times New Roman" panose="02020603050405020304" pitchFamily="18" charset="0"/>
              <a:cs typeface="Times New Roman" panose="02020603050405020304" pitchFamily="18" charset="0"/>
            </a:endParaRPr>
          </a:p>
        </p:txBody>
      </p:sp>
      <p:sp>
        <p:nvSpPr>
          <p:cNvPr id="11" name="Text Box 8"/>
          <p:cNvSpPr txBox="1">
            <a:spLocks noChangeArrowheads="1"/>
          </p:cNvSpPr>
          <p:nvPr/>
        </p:nvSpPr>
        <p:spPr bwMode="auto">
          <a:xfrm>
            <a:off x="336550" y="1978025"/>
            <a:ext cx="11021695" cy="4523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en-US" altLang="en-US" sz="3200" b="1" dirty="0" err="1">
                <a:solidFill>
                  <a:srgbClr val="FF0000"/>
                </a:solidFill>
                <a:latin typeface="Times New Roman" panose="02020603050405020304" pitchFamily="18" charset="0"/>
                <a:cs typeface="Times New Roman" panose="02020603050405020304" pitchFamily="18" charset="0"/>
              </a:rPr>
              <a:t>Câu 1:</a:t>
            </a:r>
            <a:r>
              <a:rPr lang="en-US" altLang="en-US" sz="3200" b="1" i="1" dirty="0" err="1">
                <a:latin typeface="Times New Roman" panose="02020603050405020304" pitchFamily="18" charset="0"/>
                <a:cs typeface="Times New Roman" panose="02020603050405020304" pitchFamily="18" charset="0"/>
              </a:rPr>
              <a:t> Hỡi</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ôi</a:t>
            </a:r>
            <a:r>
              <a:rPr lang="en-US" altLang="en-US" sz="3200" b="1" i="1" dirty="0">
                <a:latin typeface="Times New Roman" panose="02020603050405020304" pitchFamily="18" charset="0"/>
                <a:cs typeface="Times New Roman" panose="02020603050405020304" pitchFamily="18" charset="0"/>
              </a:rPr>
              <a:t>!</a:t>
            </a:r>
            <a:endParaRPr lang="en-US" altLang="en-US" sz="3200" b="1" i="1" dirty="0">
              <a:latin typeface="Times New Roman" panose="02020603050405020304" pitchFamily="18" charset="0"/>
              <a:cs typeface="Times New Roman" panose="02020603050405020304" pitchFamily="18" charset="0"/>
            </a:endParaRPr>
          </a:p>
          <a:p>
            <a:pPr algn="just" eaLnBrk="1" hangingPunct="1">
              <a:spcBef>
                <a:spcPct val="50000"/>
              </a:spcBef>
            </a:pPr>
            <a:r>
              <a:rPr lang="en-US" altLang="en-US" sz="3200" b="1" i="1" dirty="0" err="1">
                <a:latin typeface="Times New Roman" panose="02020603050405020304" pitchFamily="18" charset="0"/>
                <a:cs typeface="Times New Roman" panose="02020603050405020304" pitchFamily="18" charset="0"/>
              </a:rPr>
              <a:t>Súng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giặc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đất</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rền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lòng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dân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trời</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tỏ</a:t>
            </a:r>
            <a:r>
              <a:rPr lang="en-US" altLang="en-US" sz="3200" b="1" i="1" dirty="0" smtClean="0">
                <a:latin typeface="Times New Roman" panose="02020603050405020304" pitchFamily="18" charset="0"/>
                <a:cs typeface="Times New Roman" panose="02020603050405020304" pitchFamily="18" charset="0"/>
              </a:rPr>
              <a:t>.</a:t>
            </a:r>
            <a:endParaRPr lang="en-US" altLang="en-US" sz="3200" b="1" i="1" dirty="0" smtClean="0">
              <a:latin typeface="Times New Roman" panose="02020603050405020304" pitchFamily="18" charset="0"/>
              <a:cs typeface="Times New Roman" panose="02020603050405020304" pitchFamily="18" charset="0"/>
            </a:endParaRPr>
          </a:p>
          <a:p>
            <a:pPr algn="just" eaLnBrk="1" hangingPunct="1">
              <a:spcBef>
                <a:spcPct val="50000"/>
              </a:spcBef>
            </a:pPr>
            <a:r>
              <a:rPr lang="en-US" altLang="en-US" sz="3200" b="1" dirty="0" smtClean="0">
                <a:solidFill>
                  <a:schemeClr val="tx1"/>
                </a:solidFill>
                <a:latin typeface="Times New Roman" panose="02020603050405020304" pitchFamily="18" charset="0"/>
                <a:cs typeface="Times New Roman" panose="02020603050405020304" pitchFamily="18" charset="0"/>
              </a:rPr>
              <a:t>=&gt; Nghệ thuật đối lập</a:t>
            </a:r>
            <a:endParaRPr lang="en-US" altLang="en-US" sz="3200" b="1" dirty="0">
              <a:solidFill>
                <a:schemeClr val="tx1"/>
              </a:solidFill>
              <a:latin typeface="Times New Roman" panose="02020603050405020304" pitchFamily="18" charset="0"/>
              <a:cs typeface="Times New Roman" panose="02020603050405020304" pitchFamily="18" charset="0"/>
            </a:endParaRPr>
          </a:p>
          <a:p>
            <a:pPr algn="just" eaLnBrk="1" hangingPunct="1">
              <a:spcBef>
                <a:spcPct val="50000"/>
              </a:spcBef>
            </a:pP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C</a:t>
            </a:r>
            <a:r>
              <a:rPr lang="en-US" altLang="en-US" sz="3200" b="1" dirty="0" err="1" smtClean="0">
                <a:solidFill>
                  <a:schemeClr val="tx1"/>
                </a:solidFill>
                <a:latin typeface="Times New Roman" panose="02020603050405020304" pitchFamily="18" charset="0"/>
                <a:sym typeface="Wingdings" panose="05000000000000000000" pitchFamily="2" charset="2"/>
              </a:rPr>
              <a:t>âu</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thơ</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đã</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khái</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quát</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được</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bối</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cảnh</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và</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tình</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thế</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căng</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thẳng</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của</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thời</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đại</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Một</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cuộc</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đụng</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độ</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giữa</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giặc</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xâm</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lược</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tàn</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bạo</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và</a:t>
            </a:r>
            <a:r>
              <a:rPr lang="en-US" altLang="en-US" sz="3200" b="1" dirty="0" smtClean="0">
                <a:solidFill>
                  <a:schemeClr val="tx1"/>
                </a:solidFill>
                <a:latin typeface="Times New Roman" panose="02020603050405020304" pitchFamily="18" charset="0"/>
                <a:sym typeface="Wingdings" panose="05000000000000000000" pitchFamily="2" charset="2"/>
              </a:rPr>
              <a:t> ý </a:t>
            </a:r>
            <a:r>
              <a:rPr lang="en-US" altLang="en-US" sz="3200" b="1" dirty="0" err="1" smtClean="0">
                <a:solidFill>
                  <a:schemeClr val="tx1"/>
                </a:solidFill>
                <a:latin typeface="Times New Roman" panose="02020603050405020304" pitchFamily="18" charset="0"/>
                <a:sym typeface="Wingdings" panose="05000000000000000000" pitchFamily="2" charset="2"/>
              </a:rPr>
              <a:t>chí</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kiên</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cường</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bất</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khuất</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của</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nhân</a:t>
            </a:r>
            <a:r>
              <a:rPr lang="en-US" altLang="en-US" sz="3200" b="1" dirty="0" smtClean="0">
                <a:solidFill>
                  <a:schemeClr val="tx1"/>
                </a:solidFill>
                <a:latin typeface="Times New Roman" panose="02020603050405020304" pitchFamily="18" charset="0"/>
                <a:sym typeface="Wingdings" panose="05000000000000000000" pitchFamily="2" charset="2"/>
              </a:rPr>
              <a:t> </a:t>
            </a:r>
            <a:r>
              <a:rPr lang="en-US" altLang="en-US" sz="3200" b="1" dirty="0" err="1" smtClean="0">
                <a:solidFill>
                  <a:schemeClr val="tx1"/>
                </a:solidFill>
                <a:latin typeface="Times New Roman" panose="02020603050405020304" pitchFamily="18" charset="0"/>
                <a:sym typeface="Wingdings" panose="05000000000000000000" pitchFamily="2" charset="2"/>
              </a:rPr>
              <a:t>dân</a:t>
            </a:r>
            <a:r>
              <a:rPr lang="en-US" altLang="en-US" sz="3200" b="1" dirty="0" smtClean="0">
                <a:solidFill>
                  <a:schemeClr val="tx1"/>
                </a:solidFill>
                <a:latin typeface="Times New Roman" panose="02020603050405020304" pitchFamily="18" charset="0"/>
                <a:sym typeface="Wingdings" panose="05000000000000000000" pitchFamily="2" charset="2"/>
              </a:rPr>
              <a:t> ta.</a:t>
            </a:r>
            <a:endParaRPr lang="en-US" altLang="en-US" sz="3200" b="1" dirty="0">
              <a:solidFill>
                <a:schemeClr val="tx1"/>
              </a:solidFill>
              <a:latin typeface="Times New Roman" panose="02020603050405020304" pitchFamily="18" charset="0"/>
            </a:endParaRPr>
          </a:p>
          <a:p>
            <a:pPr algn="just" eaLnBrk="1" hangingPunct="1">
              <a:spcBef>
                <a:spcPct val="50000"/>
              </a:spcBef>
            </a:pPr>
            <a:endParaRPr lang="en-US" altLang="en-US" sz="3200" b="1" i="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4183" y="363674"/>
            <a:ext cx="11037454" cy="4546600"/>
          </a:xfrm>
          <a:prstGeom prst="rect">
            <a:avLst/>
          </a:prstGeom>
        </p:spPr>
        <p:txBody>
          <a:bodyPr wrap="square">
            <a:spAutoFit/>
          </a:bodyPr>
          <a:lstStyle/>
          <a:p>
            <a:pPr algn="just">
              <a:lnSpc>
                <a:spcPct val="107000"/>
              </a:lnSpc>
              <a:spcAft>
                <a:spcPts val="800"/>
              </a:spcAft>
            </a:pP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Câu 2</a:t>
            </a:r>
            <a:r>
              <a:rPr lang="en-US" sz="3600" dirty="0">
                <a:latin typeface="Times New Roman" panose="02020603050405020304" pitchFamily="18" charset="0"/>
                <a:ea typeface="Calibri" panose="020F0502020204030204" pitchFamily="34" charset="0"/>
                <a:cs typeface="Times New Roman" panose="02020603050405020304" pitchFamily="18" charset="0"/>
              </a:rPr>
              <a:t>: +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Mười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năm</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vỡ</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ruộng</a:t>
            </a:r>
            <a:r>
              <a:rPr lang="en-US" sz="3600" dirty="0">
                <a:latin typeface="Times New Roman" panose="02020603050405020304" pitchFamily="18" charset="0"/>
                <a:ea typeface="Calibri" panose="020F0502020204030204" pitchFamily="34" charset="0"/>
                <a:cs typeface="Times New Roman" panose="02020603050405020304" pitchFamily="18" charset="0"/>
              </a:rPr>
              <a:t> -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ai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biết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            +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trận</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Tây</a:t>
            </a:r>
            <a:r>
              <a:rPr lang="en-US" sz="3600" dirty="0">
                <a:latin typeface="Times New Roman" panose="02020603050405020304" pitchFamily="18" charset="0"/>
                <a:ea typeface="Calibri" panose="020F0502020204030204" pitchFamily="34" charset="0"/>
                <a:cs typeface="Times New Roman" panose="02020603050405020304" pitchFamily="18" charset="0"/>
              </a:rPr>
              <a:t> -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thơm</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đời</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altLang="en-US" sz="3600" b="1" dirty="0" smtClean="0">
                <a:latin typeface="Times New Roman" panose="02020603050405020304" pitchFamily="18" charset="0"/>
                <a:sym typeface="Wingdings" panose="05000000000000000000" pitchFamily="2" charset="2"/>
              </a:rPr>
              <a:t> </a:t>
            </a:r>
            <a:r>
              <a:rPr lang="en-US" altLang="en-US" sz="3600" dirty="0">
                <a:latin typeface="Times New Roman" panose="02020603050405020304" pitchFamily="18" charset="0"/>
                <a:sym typeface="Wingdings" panose="05000000000000000000" pitchFamily="2" charset="2"/>
              </a:rPr>
              <a:t>Ý</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nghĩa</a:t>
            </a:r>
            <a:r>
              <a:rPr lang="en-US" altLang="en-US" sz="3600" dirty="0" smtClean="0">
                <a:latin typeface="Times New Roman" panose="02020603050405020304" pitchFamily="18" charset="0"/>
                <a:sym typeface="Wingdings" panose="05000000000000000000" pitchFamily="2" charset="2"/>
              </a:rPr>
              <a:t> </a:t>
            </a:r>
            <a:r>
              <a:rPr lang="en-US" altLang="en-US" sz="3600" i="1" dirty="0" err="1" smtClean="0">
                <a:latin typeface="Times New Roman" panose="02020603050405020304" pitchFamily="18" charset="0"/>
                <a:sym typeface="Wingdings" panose="05000000000000000000" pitchFamily="2" charset="2"/>
              </a:rPr>
              <a:t>sống</a:t>
            </a:r>
            <a:r>
              <a:rPr lang="en-US" altLang="en-US" sz="3600" i="1" dirty="0" smtClean="0">
                <a:latin typeface="Times New Roman" panose="02020603050405020304" pitchFamily="18" charset="0"/>
                <a:sym typeface="Wingdings" panose="05000000000000000000" pitchFamily="2" charset="2"/>
              </a:rPr>
              <a:t> - </a:t>
            </a:r>
            <a:r>
              <a:rPr lang="en-US" altLang="en-US" sz="3600" i="1" dirty="0" err="1" smtClean="0">
                <a:latin typeface="Times New Roman" panose="02020603050405020304" pitchFamily="18" charset="0"/>
                <a:sym typeface="Wingdings" panose="05000000000000000000" pitchFamily="2" charset="2"/>
              </a:rPr>
              <a:t>chết</a:t>
            </a:r>
            <a:r>
              <a:rPr lang="en-US" altLang="en-US" sz="3600" i="1" dirty="0" smtClean="0">
                <a:latin typeface="Times New Roman" panose="02020603050405020304" pitchFamily="18" charset="0"/>
                <a:sym typeface="Wingdings" panose="05000000000000000000" pitchFamily="2" charset="2"/>
              </a:rPr>
              <a:t>; </a:t>
            </a:r>
            <a:r>
              <a:rPr lang="en-US" altLang="en-US" sz="3600" i="1" dirty="0" err="1" smtClean="0">
                <a:latin typeface="Times New Roman" panose="02020603050405020304" pitchFamily="18" charset="0"/>
                <a:sym typeface="Wingdings" panose="05000000000000000000" pitchFamily="2" charset="2"/>
              </a:rPr>
              <a:t>nhục</a:t>
            </a:r>
            <a:r>
              <a:rPr lang="en-US" altLang="en-US" sz="3600" i="1" dirty="0" smtClean="0">
                <a:latin typeface="Times New Roman" panose="02020603050405020304" pitchFamily="18" charset="0"/>
                <a:sym typeface="Wingdings" panose="05000000000000000000" pitchFamily="2" charset="2"/>
              </a:rPr>
              <a:t> - </a:t>
            </a:r>
            <a:r>
              <a:rPr lang="en-US" altLang="en-US" sz="3600" i="1" dirty="0" err="1" smtClean="0">
                <a:latin typeface="Times New Roman" panose="02020603050405020304" pitchFamily="18" charset="0"/>
                <a:sym typeface="Wingdings" panose="05000000000000000000" pitchFamily="2" charset="2"/>
              </a:rPr>
              <a:t>vinh</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được</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thể</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hiện</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rõ</a:t>
            </a:r>
            <a:r>
              <a:rPr lang="en-US" altLang="en-US" sz="3600" dirty="0" smtClean="0">
                <a:latin typeface="Times New Roman" panose="02020603050405020304" pitchFamily="18" charset="0"/>
                <a:sym typeface="Wingdings" panose="05000000000000000000" pitchFamily="2" charset="2"/>
              </a:rPr>
              <a:t> qua </a:t>
            </a:r>
            <a:r>
              <a:rPr lang="en-US" altLang="en-US" sz="3600" dirty="0" err="1" smtClean="0">
                <a:latin typeface="Times New Roman" panose="02020603050405020304" pitchFamily="18" charset="0"/>
                <a:sym typeface="Wingdings" panose="05000000000000000000" pitchFamily="2" charset="2"/>
              </a:rPr>
              <a:t>các</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vế</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câu</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biền</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ngẫu</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Từ</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đó</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khẳng</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định</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quan</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niệm</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sống</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cao</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cả</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của</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nghĩa</a:t>
            </a:r>
            <a:r>
              <a:rPr lang="en-US" altLang="en-US" sz="3600" dirty="0" smtClean="0">
                <a:latin typeface="Times New Roman" panose="02020603050405020304" pitchFamily="18" charset="0"/>
                <a:sym typeface="Wingdings" panose="05000000000000000000" pitchFamily="2" charset="2"/>
              </a:rPr>
              <a:t> </a:t>
            </a:r>
            <a:r>
              <a:rPr lang="en-US" altLang="en-US" sz="3600" dirty="0" err="1" smtClean="0">
                <a:latin typeface="Times New Roman" panose="02020603050405020304" pitchFamily="18" charset="0"/>
                <a:sym typeface="Wingdings" panose="05000000000000000000" pitchFamily="2" charset="2"/>
              </a:rPr>
              <a:t>quân</a:t>
            </a:r>
            <a:r>
              <a:rPr lang="en-US" altLang="en-US" sz="3600" dirty="0" smtClean="0">
                <a:latin typeface="Times New Roman" panose="02020603050405020304" pitchFamily="18" charset="0"/>
                <a:sym typeface="Wingdings" panose="05000000000000000000" pitchFamily="2" charset="2"/>
              </a:rPr>
              <a:t>: </a:t>
            </a:r>
            <a:r>
              <a:rPr lang="en-US" altLang="en-US" sz="3600" i="1" dirty="0" err="1" smtClean="0">
                <a:latin typeface="Times New Roman" panose="02020603050405020304" pitchFamily="18" charset="0"/>
                <a:sym typeface="Wingdings" panose="05000000000000000000" pitchFamily="2" charset="2"/>
              </a:rPr>
              <a:t>Chết</a:t>
            </a:r>
            <a:r>
              <a:rPr lang="en-US" altLang="en-US" sz="3600" i="1" dirty="0" smtClean="0">
                <a:latin typeface="Times New Roman" panose="02020603050405020304" pitchFamily="18" charset="0"/>
                <a:sym typeface="Wingdings" panose="05000000000000000000" pitchFamily="2" charset="2"/>
              </a:rPr>
              <a:t> </a:t>
            </a:r>
            <a:r>
              <a:rPr lang="en-US" altLang="en-US" sz="3600" i="1" dirty="0" err="1" smtClean="0">
                <a:latin typeface="Times New Roman" panose="02020603050405020304" pitchFamily="18" charset="0"/>
                <a:sym typeface="Wingdings" panose="05000000000000000000" pitchFamily="2" charset="2"/>
              </a:rPr>
              <a:t>vinh</a:t>
            </a:r>
            <a:r>
              <a:rPr lang="en-US" altLang="en-US" sz="3600" i="1" dirty="0" smtClean="0">
                <a:latin typeface="Times New Roman" panose="02020603050405020304" pitchFamily="18" charset="0"/>
                <a:sym typeface="Wingdings" panose="05000000000000000000" pitchFamily="2" charset="2"/>
              </a:rPr>
              <a:t> </a:t>
            </a:r>
            <a:r>
              <a:rPr lang="en-US" altLang="en-US" sz="3600" i="1" dirty="0" err="1" smtClean="0">
                <a:latin typeface="Times New Roman" panose="02020603050405020304" pitchFamily="18" charset="0"/>
                <a:sym typeface="Wingdings" panose="05000000000000000000" pitchFamily="2" charset="2"/>
              </a:rPr>
              <a:t>còn</a:t>
            </a:r>
            <a:r>
              <a:rPr lang="en-US" altLang="en-US" sz="3600" i="1" dirty="0" smtClean="0">
                <a:latin typeface="Times New Roman" panose="02020603050405020304" pitchFamily="18" charset="0"/>
                <a:sym typeface="Wingdings" panose="05000000000000000000" pitchFamily="2" charset="2"/>
              </a:rPr>
              <a:t> </a:t>
            </a:r>
            <a:r>
              <a:rPr lang="en-US" altLang="en-US" sz="3600" i="1" dirty="0" err="1" smtClean="0">
                <a:latin typeface="Times New Roman" panose="02020603050405020304" pitchFamily="18" charset="0"/>
                <a:sym typeface="Wingdings" panose="05000000000000000000" pitchFamily="2" charset="2"/>
              </a:rPr>
              <a:t>hơn</a:t>
            </a:r>
            <a:r>
              <a:rPr lang="en-US" altLang="en-US" sz="3600" i="1" dirty="0" smtClean="0">
                <a:latin typeface="Times New Roman" panose="02020603050405020304" pitchFamily="18" charset="0"/>
                <a:sym typeface="Wingdings" panose="05000000000000000000" pitchFamily="2" charset="2"/>
              </a:rPr>
              <a:t> </a:t>
            </a:r>
            <a:r>
              <a:rPr lang="en-US" altLang="en-US" sz="3600" i="1" dirty="0" err="1" smtClean="0">
                <a:latin typeface="Times New Roman" panose="02020603050405020304" pitchFamily="18" charset="0"/>
                <a:sym typeface="Wingdings" panose="05000000000000000000" pitchFamily="2" charset="2"/>
              </a:rPr>
              <a:t>sống</a:t>
            </a:r>
            <a:r>
              <a:rPr lang="en-US" altLang="en-US" sz="3600" i="1" dirty="0" smtClean="0">
                <a:latin typeface="Times New Roman" panose="02020603050405020304" pitchFamily="18" charset="0"/>
                <a:sym typeface="Wingdings" panose="05000000000000000000" pitchFamily="2" charset="2"/>
              </a:rPr>
              <a:t> </a:t>
            </a:r>
            <a:r>
              <a:rPr lang="en-US" altLang="en-US" sz="3600" i="1" dirty="0" err="1" smtClean="0">
                <a:latin typeface="Times New Roman" panose="02020603050405020304" pitchFamily="18" charset="0"/>
                <a:sym typeface="Wingdings" panose="05000000000000000000" pitchFamily="2" charset="2"/>
              </a:rPr>
              <a:t>nhục</a:t>
            </a:r>
            <a:r>
              <a:rPr lang="en-US" altLang="en-US" sz="3600" dirty="0" smtClean="0">
                <a:latin typeface="Times New Roman" panose="02020603050405020304" pitchFamily="18" charset="0"/>
                <a:sym typeface="Wingdings" panose="05000000000000000000" pitchFamily="2" charset="2"/>
              </a:rPr>
              <a:t>.</a:t>
            </a:r>
            <a:endParaRPr lang="en-US" altLang="en-US" sz="3600" dirty="0" smtClean="0">
              <a:latin typeface="Times New Roman" panose="02020603050405020304" pitchFamily="18" charset="0"/>
              <a:sym typeface="Wingdings" panose="05000000000000000000" pitchFamily="2" charset="2"/>
            </a:endParaRPr>
          </a:p>
          <a:p>
            <a:pPr algn="just">
              <a:lnSpc>
                <a:spcPct val="107000"/>
              </a:lnSpc>
              <a:spcAft>
                <a:spcPts val="800"/>
              </a:spcAft>
            </a:pPr>
            <a:r>
              <a:rPr lang="en-US" sz="3600" b="1" i="1" dirty="0">
                <a:latin typeface="Times New Roman" panose="02020603050405020304" pitchFamily="18" charset="0"/>
                <a:ea typeface="Calibri" panose="020F0502020204030204" pitchFamily="34" charset="0"/>
                <a:cs typeface="Times New Roman" panose="02020603050405020304" pitchFamily="18" charset="0"/>
              </a:rPr>
              <a:t>=&gt;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kì</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đau</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3600" b="1" dirty="0">
                <a:latin typeface="Times New Roman" panose="02020603050405020304" pitchFamily="18" charset="0"/>
                <a:ea typeface="Calibri" panose="020F0502020204030204" pitchFamily="34" charset="0"/>
                <a:cs typeface="Times New Roman" panose="02020603050405020304" pitchFamily="18" charset="0"/>
              </a:rPr>
              <a:t>,</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khổ</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nhục</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vĩ</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36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140" y="1761490"/>
            <a:ext cx="11283950" cy="3984625"/>
          </a:xfrm>
          <a:prstGeom prst="rect">
            <a:avLst/>
          </a:prstGeom>
        </p:spPr>
        <p:txBody>
          <a:bodyPr wrap="square">
            <a:spAutoFit/>
          </a:bodyPr>
          <a:lstStyle/>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nghèo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latin typeface="Times New Roman" panose="02020603050405020304" pitchFamily="18" charset="0"/>
                <a:ea typeface="Calibri" panose="020F0502020204030204" pitchFamily="34" charset="0"/>
                <a:cs typeface="Times New Roman" panose="02020603050405020304" pitchFamily="18" charset="0"/>
              </a:rPr>
              <a:t> lam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cui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cút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bao</a:t>
            </a:r>
            <a:r>
              <a:rPr lang="en-US" sz="2800" dirty="0">
                <a:latin typeface="Times New Roman" panose="02020603050405020304" pitchFamily="18" charset="0"/>
                <a:ea typeface="Calibri" panose="020F0502020204030204" pitchFamily="34" charset="0"/>
                <a:cs typeface="Times New Roman" panose="02020603050405020304" pitchFamily="18" charset="0"/>
              </a:rPr>
              <a:t> lo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nghèo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đao</a:t>
            </a:r>
            <a:r>
              <a:rPr lang="en-US" sz="2800" dirty="0">
                <a:latin typeface="Times New Roman" panose="02020603050405020304" pitchFamily="18" charset="0"/>
                <a:ea typeface="Calibri" panose="020F0502020204030204" pitchFamily="34" charset="0"/>
                <a:cs typeface="Times New Roman" panose="02020603050405020304" pitchFamily="18" charset="0"/>
              </a:rPr>
              <a:t> -&gt;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2800" dirty="0">
                <a:latin typeface="Times New Roman" panose="02020603050405020304" pitchFamily="18" charset="0"/>
                <a:ea typeface="Calibri" panose="020F0502020204030204" pitchFamily="34" charset="0"/>
                <a:cs typeface="Times New Roman" panose="02020603050405020304" pitchFamily="18" charset="0"/>
              </a:rPr>
              <a:t> -&gt;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tầm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hùng</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=&gt;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loạt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quen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gốc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sĩ</a:t>
            </a:r>
            <a:r>
              <a:rPr lang="en-US" sz="2800" dirty="0">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cù</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nghèo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itle 1"/>
          <p:cNvSpPr txBox="1"/>
          <p:nvPr/>
        </p:nvSpPr>
        <p:spPr>
          <a:xfrm>
            <a:off x="-635" y="225425"/>
            <a:ext cx="12008485" cy="15354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dirty="0" smtClean="0">
                <a:solidFill>
                  <a:srgbClr val="0000FF"/>
                </a:solidFill>
                <a:latin typeface="Times New Roman" panose="02020603050405020304" pitchFamily="18" charset="0"/>
                <a:sym typeface="+mn-ea"/>
              </a:rPr>
              <a:t>2. </a:t>
            </a:r>
            <a:r>
              <a:rPr lang="en-US" altLang="en-US" sz="3200" b="1" dirty="0" err="1" smtClean="0">
                <a:solidFill>
                  <a:srgbClr val="0000FF"/>
                </a:solidFill>
                <a:latin typeface="Times New Roman" panose="02020603050405020304" pitchFamily="18" charset="0"/>
                <a:sym typeface="+mn-ea"/>
              </a:rPr>
              <a:t>Phần</a:t>
            </a:r>
            <a:r>
              <a:rPr lang="en-US" altLang="en-US" sz="3200" b="1" dirty="0" smtClean="0">
                <a:solidFill>
                  <a:srgbClr val="0000FF"/>
                </a:solidFill>
                <a:latin typeface="Times New Roman" panose="02020603050405020304" pitchFamily="18" charset="0"/>
                <a:sym typeface="+mn-ea"/>
              </a:rPr>
              <a:t> </a:t>
            </a:r>
            <a:r>
              <a:rPr lang="en-US" altLang="en-US" sz="3200" b="1" dirty="0" err="1" smtClean="0">
                <a:solidFill>
                  <a:srgbClr val="0000FF"/>
                </a:solidFill>
                <a:latin typeface="Times New Roman" panose="02020603050405020304" pitchFamily="18" charset="0"/>
                <a:sym typeface="+mn-ea"/>
              </a:rPr>
              <a:t>thích</a:t>
            </a:r>
            <a:r>
              <a:rPr lang="en-US" altLang="en-US" sz="3200" b="1" dirty="0" smtClean="0">
                <a:solidFill>
                  <a:srgbClr val="0000FF"/>
                </a:solidFill>
                <a:latin typeface="Times New Roman" panose="02020603050405020304" pitchFamily="18" charset="0"/>
                <a:sym typeface="+mn-ea"/>
              </a:rPr>
              <a:t> </a:t>
            </a:r>
            <a:r>
              <a:rPr lang="en-US" altLang="en-US" sz="3200" b="1" dirty="0" err="1" smtClean="0">
                <a:solidFill>
                  <a:srgbClr val="0000FF"/>
                </a:solidFill>
                <a:latin typeface="Times New Roman" panose="02020603050405020304" pitchFamily="18" charset="0"/>
                <a:sym typeface="+mn-ea"/>
              </a:rPr>
              <a:t>thực.</a:t>
            </a:r>
            <a:r>
              <a:rPr lang="en-US" altLang="en-US" sz="3200" b="1" dirty="0" smtClean="0">
                <a:solidFill>
                  <a:srgbClr val="0000FF"/>
                </a:solidFill>
                <a:latin typeface="Times New Roman" panose="02020603050405020304" pitchFamily="18" charset="0"/>
                <a:sym typeface="+mn-ea"/>
              </a:rPr>
              <a:t> </a:t>
            </a:r>
            <a:r>
              <a:rPr lang="en-US" altLang="en-US" sz="3200" b="1" dirty="0" err="1" smtClean="0">
                <a:solidFill>
                  <a:srgbClr val="FF0000"/>
                </a:solidFill>
                <a:latin typeface="Times New Roman" panose="02020603050405020304" pitchFamily="18" charset="0"/>
                <a:sym typeface="+mn-ea"/>
              </a:rPr>
              <a:t>Xuất thân</a:t>
            </a:r>
            <a:r>
              <a:rPr lang="en-US" altLang="en-US" sz="3200" b="1" dirty="0" smtClean="0">
                <a:solidFill>
                  <a:srgbClr val="FF0000"/>
                </a:solidFill>
                <a:latin typeface="Times New Roman" panose="02020603050405020304" pitchFamily="18" charset="0"/>
                <a:sym typeface="+mn-ea"/>
              </a:rPr>
              <a:t> - </a:t>
            </a:r>
            <a:r>
              <a:rPr lang="en-US" altLang="en-US" sz="3200" b="1" dirty="0" err="1" smtClean="0">
                <a:solidFill>
                  <a:srgbClr val="FF0000"/>
                </a:solidFill>
                <a:latin typeface="Times New Roman" panose="02020603050405020304" pitchFamily="18" charset="0"/>
                <a:sym typeface="+mn-ea"/>
              </a:rPr>
              <a:t>cuộc</a:t>
            </a:r>
            <a:r>
              <a:rPr lang="en-US" altLang="en-US" sz="3200" b="1" dirty="0" smtClean="0">
                <a:solidFill>
                  <a:srgbClr val="FF0000"/>
                </a:solidFill>
                <a:latin typeface="Times New Roman" panose="02020603050405020304" pitchFamily="18" charset="0"/>
                <a:sym typeface="+mn-ea"/>
              </a:rPr>
              <a:t> </a:t>
            </a:r>
            <a:r>
              <a:rPr lang="en-US" altLang="en-US" sz="3200" b="1" dirty="0" err="1" smtClean="0">
                <a:solidFill>
                  <a:srgbClr val="FF0000"/>
                </a:solidFill>
                <a:latin typeface="Times New Roman" panose="02020603050405020304" pitchFamily="18" charset="0"/>
                <a:sym typeface="+mn-ea"/>
              </a:rPr>
              <a:t>chiến</a:t>
            </a:r>
            <a:r>
              <a:rPr lang="en-US" altLang="en-US" sz="3200" b="1" dirty="0" smtClean="0">
                <a:solidFill>
                  <a:srgbClr val="FF0000"/>
                </a:solidFill>
                <a:latin typeface="Times New Roman" panose="02020603050405020304" pitchFamily="18" charset="0"/>
                <a:sym typeface="+mn-ea"/>
              </a:rPr>
              <a:t> </a:t>
            </a:r>
            <a:r>
              <a:rPr lang="en-US" altLang="en-US" sz="3200" b="1" dirty="0" err="1" smtClean="0">
                <a:solidFill>
                  <a:srgbClr val="FF0000"/>
                </a:solidFill>
                <a:latin typeface="Times New Roman" panose="02020603050405020304" pitchFamily="18" charset="0"/>
                <a:sym typeface="+mn-ea"/>
              </a:rPr>
              <a:t>đấu</a:t>
            </a:r>
            <a:r>
              <a:rPr lang="en-US" altLang="en-US" sz="3200" b="1" dirty="0" smtClean="0">
                <a:solidFill>
                  <a:srgbClr val="FF0000"/>
                </a:solidFill>
                <a:latin typeface="Times New Roman" panose="02020603050405020304" pitchFamily="18" charset="0"/>
                <a:sym typeface="+mn-ea"/>
              </a:rPr>
              <a:t> </a:t>
            </a:r>
            <a:r>
              <a:rPr lang="en-US" altLang="en-US" sz="3200" b="1" dirty="0" err="1" smtClean="0">
                <a:solidFill>
                  <a:srgbClr val="FF0000"/>
                </a:solidFill>
                <a:latin typeface="Times New Roman" panose="02020603050405020304" pitchFamily="18" charset="0"/>
                <a:sym typeface="+mn-ea"/>
              </a:rPr>
              <a:t>hy</a:t>
            </a:r>
            <a:r>
              <a:rPr lang="en-US" altLang="en-US" sz="3200" b="1" dirty="0" smtClean="0">
                <a:solidFill>
                  <a:srgbClr val="FF0000"/>
                </a:solidFill>
                <a:latin typeface="Times New Roman" panose="02020603050405020304" pitchFamily="18" charset="0"/>
                <a:sym typeface="+mn-ea"/>
              </a:rPr>
              <a:t> </a:t>
            </a:r>
            <a:r>
              <a:rPr lang="en-US" altLang="en-US" sz="3200" b="1" dirty="0" err="1" smtClean="0">
                <a:solidFill>
                  <a:srgbClr val="FF0000"/>
                </a:solidFill>
                <a:latin typeface="Times New Roman" panose="02020603050405020304" pitchFamily="18" charset="0"/>
                <a:sym typeface="+mn-ea"/>
              </a:rPr>
              <a:t>sinh</a:t>
            </a:r>
            <a:r>
              <a:rPr lang="en-US" altLang="en-US" sz="3200" b="1" dirty="0" smtClean="0">
                <a:solidFill>
                  <a:srgbClr val="FF0000"/>
                </a:solidFill>
                <a:latin typeface="Times New Roman" panose="02020603050405020304" pitchFamily="18" charset="0"/>
                <a:sym typeface="+mn-ea"/>
              </a:rPr>
              <a:t> </a:t>
            </a:r>
            <a:r>
              <a:rPr lang="en-US" altLang="en-US" sz="3200" b="1" dirty="0" err="1" smtClean="0">
                <a:solidFill>
                  <a:srgbClr val="FF0000"/>
                </a:solidFill>
                <a:latin typeface="Times New Roman" panose="02020603050405020304" pitchFamily="18" charset="0"/>
                <a:sym typeface="+mn-ea"/>
              </a:rPr>
              <a:t>của người nông dân</a:t>
            </a:r>
            <a:r>
              <a:rPr lang="en-US" altLang="en-US" sz="3200" b="1" dirty="0" smtClean="0">
                <a:solidFill>
                  <a:srgbClr val="FF0000"/>
                </a:solidFill>
                <a:latin typeface="Times New Roman" panose="02020603050405020304" pitchFamily="18" charset="0"/>
                <a:sym typeface="+mn-ea"/>
              </a:rPr>
              <a:t> </a:t>
            </a:r>
            <a:r>
              <a:rPr lang="en-US" altLang="en-US" sz="3200" b="1" dirty="0" err="1" smtClean="0">
                <a:solidFill>
                  <a:srgbClr val="FF0000"/>
                </a:solidFill>
                <a:latin typeface="Times New Roman" panose="02020603050405020304" pitchFamily="18" charset="0"/>
                <a:sym typeface="+mn-ea"/>
              </a:rPr>
              <a:t>nghĩa</a:t>
            </a:r>
            <a:r>
              <a:rPr lang="en-US" altLang="en-US" sz="3200" b="1" dirty="0" smtClean="0">
                <a:solidFill>
                  <a:srgbClr val="FF0000"/>
                </a:solidFill>
                <a:latin typeface="Times New Roman" panose="02020603050405020304" pitchFamily="18" charset="0"/>
                <a:sym typeface="+mn-ea"/>
              </a:rPr>
              <a:t> sĩ. </a:t>
            </a:r>
            <a:r>
              <a:rPr lang="en-US" altLang="en-US" sz="3200" b="1" dirty="0" smtClean="0">
                <a:solidFill>
                  <a:schemeClr val="tx1"/>
                </a:solidFill>
                <a:latin typeface="Times New Roman" panose="02020603050405020304" pitchFamily="18" charset="0"/>
                <a:sym typeface="+mn-ea"/>
              </a:rPr>
              <a:t>(</a:t>
            </a:r>
            <a:r>
              <a:rPr lang="en-US" altLang="en-US" sz="3200" b="1" dirty="0" err="1" smtClean="0">
                <a:solidFill>
                  <a:schemeClr val="tx1"/>
                </a:solidFill>
                <a:latin typeface="Times New Roman" panose="02020603050405020304" pitchFamily="18" charset="0"/>
                <a:sym typeface="+mn-ea"/>
              </a:rPr>
              <a:t>câu</a:t>
            </a:r>
            <a:r>
              <a:rPr lang="en-US" altLang="en-US" sz="3200" b="1" dirty="0" smtClean="0">
                <a:solidFill>
                  <a:schemeClr val="tx1"/>
                </a:solidFill>
                <a:latin typeface="Times New Roman" panose="02020603050405020304" pitchFamily="18" charset="0"/>
                <a:sym typeface="+mn-ea"/>
              </a:rPr>
              <a:t> 3-15)</a:t>
            </a:r>
            <a:br>
              <a:rPr lang="en-US" altLang="en-US" sz="3200" b="1" dirty="0" smtClean="0">
                <a:solidFill>
                  <a:srgbClr val="FF0000"/>
                </a:solidFill>
                <a:latin typeface="Times New Roman" panose="02020603050405020304" pitchFamily="18" charset="0"/>
                <a:sym typeface="+mn-ea"/>
              </a:rPr>
            </a:br>
            <a:r>
              <a:rPr lang="en-US" sz="2800" dirty="0" smtClean="0">
                <a:solidFill>
                  <a:srgbClr val="FF0000"/>
                </a:solidFill>
                <a:latin typeface="Times New Roman" panose="02020603050405020304" pitchFamily="18" charset="0"/>
                <a:cs typeface="Times New Roman" panose="02020603050405020304" pitchFamily="18" charset="0"/>
              </a:rPr>
              <a:t>a. </a:t>
            </a:r>
            <a:r>
              <a:rPr lang="en-US" sz="2800" dirty="0" err="1" smtClean="0">
                <a:solidFill>
                  <a:srgbClr val="FF0000"/>
                </a:solidFill>
                <a:latin typeface="Times New Roman" panose="02020603050405020304" pitchFamily="18" charset="0"/>
                <a:cs typeface="Times New Roman" panose="02020603050405020304" pitchFamily="18" charset="0"/>
              </a:rPr>
              <a:t>Hoàn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cảnh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xuất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thân</a:t>
            </a:r>
            <a:endParaRPr lang="en-US" sz="2800" dirty="0" err="1"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04" y="386730"/>
            <a:ext cx="9676239" cy="1121558"/>
          </a:xfrm>
        </p:spPr>
        <p:txBody>
          <a:bodyPr/>
          <a:lstStyle/>
          <a:p>
            <a:r>
              <a:rPr lang="en-US" sz="2800" dirty="0" err="1" smtClean="0">
                <a:solidFill>
                  <a:srgbClr val="FF0000"/>
                </a:solidFill>
                <a:latin typeface="Times New Roman" panose="02020603050405020304" pitchFamily="18" charset="0"/>
                <a:cs typeface="Times New Roman" panose="02020603050405020304" pitchFamily="18" charset="0"/>
              </a:rPr>
              <a:t>Câu</a:t>
            </a:r>
            <a:r>
              <a:rPr lang="en-US" sz="2800" dirty="0" smtClean="0">
                <a:solidFill>
                  <a:srgbClr val="FF0000"/>
                </a:solidFill>
                <a:latin typeface="Times New Roman" panose="02020603050405020304" pitchFamily="18" charset="0"/>
                <a:cs typeface="Times New Roman" panose="02020603050405020304" pitchFamily="18" charset="0"/>
              </a:rPr>
              <a:t> 3</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có</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nhân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thanh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cao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gắn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với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cuộc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khởi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nghĩa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nông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dân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Mỹ</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Lương</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p>
        </p:txBody>
      </p:sp>
      <p:sp>
        <p:nvSpPr>
          <p:cNvPr id="4" name="Title 1"/>
          <p:cNvSpPr txBox="1"/>
          <p:nvPr/>
        </p:nvSpPr>
        <p:spPr>
          <a:xfrm>
            <a:off x="608404" y="2536669"/>
            <a:ext cx="10260701" cy="112155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4</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Nguyễn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vua</a:t>
            </a:r>
            <a:r>
              <a:rPr lang="en-US" sz="2800" dirty="0">
                <a:solidFill>
                  <a:schemeClr val="tx1"/>
                </a:solidFill>
                <a:latin typeface="Times New Roman" panose="02020603050405020304" pitchFamily="18" charset="0"/>
                <a:cs typeface="Times New Roman" panose="02020603050405020304" pitchFamily="18" charset="0"/>
              </a:rPr>
              <a:t>?</a:t>
            </a:r>
            <a:endParaRPr lang="en-US" sz="2800" dirty="0" smtClean="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608404" y="1508288"/>
            <a:ext cx="4174541" cy="523220"/>
          </a:xfrm>
          <a:prstGeom prst="rect">
            <a:avLst/>
          </a:prstGeom>
        </p:spPr>
        <p:txBody>
          <a:bodyPr wrap="none">
            <a:spAutoFit/>
          </a:bodyPr>
          <a:lstStyle/>
          <a:p>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án</a:t>
            </a:r>
            <a:r>
              <a:rPr lang="en-US" sz="2800" dirty="0">
                <a:solidFill>
                  <a:srgbClr val="FF0000"/>
                </a:solidFill>
                <a:latin typeface="Times New Roman" panose="02020603050405020304" pitchFamily="18" charset="0"/>
                <a:cs typeface="Times New Roman" panose="02020603050405020304" pitchFamily="18" charset="0"/>
              </a:rPr>
              <a:t>: Cao </a:t>
            </a:r>
            <a:r>
              <a:rPr lang="en-US" sz="2800" dirty="0" err="1">
                <a:solidFill>
                  <a:srgbClr val="FF0000"/>
                </a:solidFill>
                <a:latin typeface="Times New Roman" panose="02020603050405020304" pitchFamily="18" charset="0"/>
                <a:cs typeface="Times New Roman" panose="02020603050405020304" pitchFamily="18" charset="0"/>
              </a:rPr>
              <a:t>Bá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Quát</a:t>
            </a:r>
            <a:endParaRPr lang="en-US" sz="2800" dirty="0" err="1">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454870" y="3242456"/>
            <a:ext cx="6096000" cy="800219"/>
          </a:xfrm>
          <a:prstGeom prst="rect">
            <a:avLst/>
          </a:prstGeom>
        </p:spPr>
        <p:txBody>
          <a:bodyPr>
            <a:spAutoFit/>
          </a:bodyPr>
          <a:lstStyle/>
          <a:p>
            <a:r>
              <a:rPr lang="en-US" sz="2800" dirty="0" err="1">
                <a:solidFill>
                  <a:srgbClr val="FF0000"/>
                </a:solidFill>
                <a:latin typeface="Times New Roman" panose="02020603050405020304" pitchFamily="18" charset="0"/>
                <a:cs typeface="Times New Roman" panose="02020603050405020304" pitchFamily="18" charset="0"/>
              </a:rPr>
              <a:t>Đáp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án</a:t>
            </a:r>
            <a:r>
              <a:rPr lang="en-US" sz="2800" dirty="0">
                <a:solidFill>
                  <a:srgbClr val="FF0000"/>
                </a:solidFill>
                <a:latin typeface="Times New Roman" panose="02020603050405020304" pitchFamily="18" charset="0"/>
                <a:cs typeface="Times New Roman" panose="02020603050405020304" pitchFamily="18" charset="0"/>
              </a:rPr>
              <a:t>: 1802</a:t>
            </a:r>
            <a:br>
              <a:rPr lang="en-US"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74389" y="4242128"/>
            <a:ext cx="10449239" cy="521970"/>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5</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a:t>
            </a:r>
            <a:endParaRPr lang="en-US" sz="2800" dirty="0"/>
          </a:p>
        </p:txBody>
      </p:sp>
      <p:sp>
        <p:nvSpPr>
          <p:cNvPr id="9" name="Rectangle 8"/>
          <p:cNvSpPr/>
          <p:nvPr/>
        </p:nvSpPr>
        <p:spPr>
          <a:xfrm>
            <a:off x="1454870" y="4964801"/>
            <a:ext cx="6096000" cy="954107"/>
          </a:xfrm>
          <a:prstGeom prst="rect">
            <a:avLst/>
          </a:prstGeom>
        </p:spPr>
        <p:txBody>
          <a:bodyPr>
            <a:spAutoFit/>
          </a:bodyPr>
          <a:lstStyle/>
          <a:p>
            <a:r>
              <a:rPr lang="en-US" sz="2800" dirty="0" err="1">
                <a:solidFill>
                  <a:srgbClr val="FF0000"/>
                </a:solidFill>
                <a:latin typeface="Times New Roman" panose="02020603050405020304" pitchFamily="18" charset="0"/>
                <a:cs typeface="Times New Roman" panose="02020603050405020304" pitchFamily="18" charset="0"/>
              </a:rPr>
              <a:t>Đáp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án</a:t>
            </a:r>
            <a:r>
              <a:rPr lang="en-US" sz="2800" dirty="0">
                <a:solidFill>
                  <a:srgbClr val="FF0000"/>
                </a:solidFill>
                <a:latin typeface="Times New Roman" panose="02020603050405020304" pitchFamily="18" charset="0"/>
                <a:cs typeface="Times New Roman" panose="02020603050405020304" pitchFamily="18" charset="0"/>
              </a:rPr>
              <a:t>: 1858</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 y="271780"/>
            <a:ext cx="11801475" cy="5708650"/>
          </a:xfrm>
        </p:spPr>
        <p:txBody>
          <a:bodyPr/>
          <a:lstStyle/>
          <a:p>
            <a:pPr algn="l"/>
            <a:r>
              <a:rPr lang="en-US" altLang="en-US" sz="3200" b="1" dirty="0" smtClean="0">
                <a:solidFill>
                  <a:srgbClr val="FF0000"/>
                </a:solidFill>
                <a:latin typeface="Times New Roman" panose="02020603050405020304" pitchFamily="18" charset="0"/>
                <a:sym typeface="+mn-ea"/>
              </a:rPr>
              <a:t>b. Lòng căm thù giặc của những </a:t>
            </a:r>
            <a:r>
              <a:rPr lang="en-US" alt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sym typeface="+mn-ea"/>
              </a:rPr>
              <a:t>n</a:t>
            </a:r>
            <a:r>
              <a:rPr lang="en-US" alt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sym typeface="+mn-ea"/>
              </a:rPr>
              <a:t>gười</a:t>
            </a:r>
            <a:r>
              <a:rPr lang="en-US" alt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sym typeface="+mn-ea"/>
              </a:rPr>
              <a:t> </a:t>
            </a:r>
            <a:r>
              <a:rPr lang="en-US" alt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sym typeface="+mn-ea"/>
              </a:rPr>
              <a:t>nghĩa</a:t>
            </a:r>
            <a:r>
              <a:rPr lang="en-US" alt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sym typeface="+mn-ea"/>
              </a:rPr>
              <a:t> </a:t>
            </a:r>
            <a:r>
              <a:rPr lang="en-US" alt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sym typeface="+mn-ea"/>
              </a:rPr>
              <a:t>sĩ</a:t>
            </a:r>
            <a:r>
              <a:rPr lang="en-US" alt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sym typeface="+mn-ea"/>
              </a:rPr>
              <a:t> </a:t>
            </a:r>
            <a:r>
              <a:rPr lang="en-US" alt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sym typeface="+mn-ea"/>
              </a:rPr>
              <a:t>đánh</a:t>
            </a:r>
            <a:r>
              <a:rPr lang="en-US" alt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sym typeface="+mn-ea"/>
              </a:rPr>
              <a:t> </a:t>
            </a:r>
            <a:r>
              <a:rPr lang="en-US" alt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sym typeface="+mn-ea"/>
              </a:rPr>
              <a:t>Tây</a:t>
            </a:r>
            <a:r>
              <a:rPr lang="en-US" altLang="en-US" sz="3200" b="1" dirty="0" smtClean="0">
                <a:solidFill>
                  <a:srgbClr val="0000FF"/>
                </a:solidFill>
                <a:latin typeface="Times New Roman" panose="02020603050405020304" pitchFamily="18" charset="0"/>
                <a:sym typeface="+mn-ea"/>
              </a:rPr>
              <a:t> </a:t>
            </a:r>
            <a:r>
              <a:rPr lang="en-US" altLang="en-US" sz="3200" b="1" dirty="0" smtClean="0">
                <a:latin typeface="Times New Roman" panose="02020603050405020304" pitchFamily="18" charset="0"/>
                <a:sym typeface="+mn-ea"/>
              </a:rPr>
              <a:t>(</a:t>
            </a:r>
            <a:r>
              <a:rPr lang="en-US" altLang="en-US" sz="3200" b="1" dirty="0" err="1" smtClean="0">
                <a:latin typeface="Times New Roman" panose="02020603050405020304" pitchFamily="18" charset="0"/>
                <a:sym typeface="+mn-ea"/>
              </a:rPr>
              <a:t>câu</a:t>
            </a:r>
            <a:r>
              <a:rPr lang="en-US" altLang="en-US" sz="3200" b="1" dirty="0" smtClean="0">
                <a:latin typeface="Times New Roman" panose="02020603050405020304" pitchFamily="18" charset="0"/>
                <a:sym typeface="+mn-ea"/>
              </a:rPr>
              <a:t> 6-9)</a:t>
            </a:r>
            <a:br>
              <a:rPr lang="en-US" altLang="en-US" sz="3200" b="1" i="1" dirty="0" smtClean="0">
                <a:latin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cảm</a:t>
            </a:r>
            <a:r>
              <a:rPr lang="en-US" sz="3200" dirty="0">
                <a:solidFill>
                  <a:srgbClr val="FF0000"/>
                </a:solidFill>
                <a:latin typeface="Times New Roman" panose="02020603050405020304" pitchFamily="18" charset="0"/>
                <a:cs typeface="Times New Roman" panose="02020603050405020304" pitchFamily="18" charset="0"/>
              </a:rPr>
              <a:t>:</a:t>
            </a:r>
            <a:br>
              <a:rPr lang="en-US" sz="3200" dirty="0">
                <a:solidFill>
                  <a:srgbClr val="FF0000"/>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chờ</a:t>
            </a:r>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tin </a:t>
            </a:r>
            <a:r>
              <a:rPr lang="en-US" sz="3200" dirty="0" err="1">
                <a:latin typeface="Times New Roman" panose="02020603050405020304" pitchFamily="18" charset="0"/>
                <a:cs typeface="Times New Roman" panose="02020603050405020304" pitchFamily="18" charset="0"/>
              </a:rPr>
              <a:t>tức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mưa</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giận</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ghét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thói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mọi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ghét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cỏ</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ăn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gan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cắn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cổ</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đậm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10" y="685165"/>
            <a:ext cx="11337290" cy="5632450"/>
          </a:xfrm>
        </p:spPr>
        <p:txBody>
          <a:bodyPr/>
          <a:lstStyle/>
          <a:p>
            <a:pPr algn="l"/>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mối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đồ</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sộ</a:t>
            </a:r>
            <a:r>
              <a:rPr lang="en-US" sz="2800" i="1"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lăng</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đuổi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hươu</a:t>
            </a:r>
            <a:r>
              <a:rPr lang="en-US" sz="2800" i="1"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 Xin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kình</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tay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hổ</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65" y="635"/>
            <a:ext cx="11689080" cy="6374130"/>
          </a:xfrm>
        </p:spPr>
        <p:txBody>
          <a:bodyPr/>
          <a:lstStyle/>
          <a:p>
            <a:pPr algn="l"/>
            <a:r>
              <a:rPr lang="en-US" sz="2800" b="1" dirty="0" smtClean="0">
                <a:solidFill>
                  <a:srgbClr val="FF0000"/>
                </a:solidFill>
                <a:latin typeface="Times New Roman" panose="02020603050405020304" pitchFamily="18" charset="0"/>
                <a:cs typeface="Times New Roman" panose="02020603050405020304" pitchFamily="18" charset="0"/>
              </a:rPr>
              <a:t>c. </a:t>
            </a:r>
            <a:r>
              <a:rPr lang="en-US" sz="2800" b="1" dirty="0" err="1">
                <a:solidFill>
                  <a:srgbClr val="FF0000"/>
                </a:solidFill>
                <a:latin typeface="Times New Roman" panose="02020603050405020304" pitchFamily="18" charset="0"/>
                <a:cs typeface="Times New Roman" panose="02020603050405020304" pitchFamily="18" charset="0"/>
              </a:rPr>
              <a:t>Vẻ</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đẹp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Tây</a:t>
            </a:r>
            <a:br>
              <a:rPr lang="en-US" sz="2800" b="1"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Trang</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bị</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của</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nghĩa</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quân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khi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vào</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trận</a:t>
            </a:r>
            <a:r>
              <a:rPr lang="en-US" sz="2800" dirty="0">
                <a:solidFill>
                  <a:srgbClr val="FF0000"/>
                </a:solidFill>
                <a:effectLst/>
                <a:latin typeface="Times New Roman" panose="02020603050405020304" pitchFamily="18" charset="0"/>
                <a:cs typeface="Times New Roman" panose="02020603050405020304" pitchFamily="18" charset="0"/>
              </a:rPr>
              <a:t>:</a:t>
            </a:r>
            <a:br>
              <a:rPr lang="en-US"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manh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vải</a:t>
            </a:r>
            <a:r>
              <a:rPr lang="en-US" sz="2800" i="1"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ngọn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tầm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vông</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rơm</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cúi</a:t>
            </a:r>
            <a:r>
              <a:rPr lang="en-US" sz="2800" i="1"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lưỡi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phay</a:t>
            </a:r>
            <a:r>
              <a:rPr lang="en-US" sz="2800" i="1"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nghĩa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sĩ</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khoát</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đốt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rớt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ngược</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Lòng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dũng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cảm</a:t>
            </a:r>
            <a:r>
              <a:rPr lang="en-US" sz="2800" dirty="0">
                <a:latin typeface="Times New Roman" panose="02020603050405020304" pitchFamily="18" charset="0"/>
                <a:cs typeface="Times New Roman" panose="02020603050405020304" pitchFamily="18" charset="0"/>
                <a:sym typeface="+mn-ea"/>
              </a:rPr>
              <a:t> phi </a:t>
            </a:r>
            <a:r>
              <a:rPr lang="en-US" sz="2800" dirty="0" err="1">
                <a:latin typeface="Times New Roman" panose="02020603050405020304" pitchFamily="18" charset="0"/>
                <a:cs typeface="Times New Roman" panose="02020603050405020304" pitchFamily="18" charset="0"/>
                <a:sym typeface="+mn-ea"/>
              </a:rPr>
              <a:t>thường</a:t>
            </a:r>
            <a:r>
              <a:rPr lang="en-US" sz="2800"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đạp</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rào</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lướt</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tới</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coi</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giặc</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cũng</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như</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không</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xô</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cửa</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xông</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vào</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liều</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mình</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như</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chẳng</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có</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trối</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kệ</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tàu</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sắt</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tàu</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đồng</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súng</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nổ</a:t>
            </a:r>
            <a:r>
              <a:rPr lang="en-US" sz="2800" dirty="0">
                <a:latin typeface="Times New Roman" panose="02020603050405020304" pitchFamily="18" charset="0"/>
                <a:cs typeface="Times New Roman" panose="02020603050405020304" pitchFamily="18" charset="0"/>
                <a:sym typeface="+mn-ea"/>
              </a:rPr>
              <a:t>…</a:t>
            </a:r>
            <a:br>
              <a:rPr lang="en-US" sz="2800" dirty="0">
                <a:latin typeface="Times New Roman" panose="02020603050405020304" pitchFamily="18" charset="0"/>
                <a:cs typeface="Times New Roman" panose="02020603050405020304" pitchFamily="18" charset="0"/>
                <a:sym typeface="+mn-ea"/>
              </a:rPr>
            </a:b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90" y="149225"/>
            <a:ext cx="9910445" cy="5649595"/>
          </a:xfrm>
        </p:spPr>
        <p:txBody>
          <a:bodyPr/>
          <a:lstStyle/>
          <a:p>
            <a:pPr algn="l"/>
            <a:r>
              <a:rPr lang="en-US" sz="2800" dirty="0">
                <a:latin typeface="Times New Roman" panose="02020603050405020304" pitchFamily="18" charset="0"/>
                <a:cs typeface="Times New Roman" panose="02020603050405020304" pitchFamily="18" charset="0"/>
              </a:rPr>
              <a:t> </a:t>
            </a:r>
            <a:r>
              <a:rPr lang="en-US" altLang="en-US" sz="2800" dirty="0" smtClean="0">
                <a:solidFill>
                  <a:srgbClr val="FF0000"/>
                </a:solidFill>
                <a:latin typeface="Times New Roman" panose="02020603050405020304" pitchFamily="18" charset="0"/>
                <a:sym typeface="+mn-ea"/>
              </a:rPr>
              <a:t>* </a:t>
            </a:r>
            <a:r>
              <a:rPr lang="en-US" altLang="en-US" sz="2800" dirty="0" err="1" smtClean="0">
                <a:solidFill>
                  <a:srgbClr val="FF0000"/>
                </a:solidFill>
                <a:latin typeface="Times New Roman" panose="02020603050405020304" pitchFamily="18" charset="0"/>
                <a:sym typeface="+mn-ea"/>
              </a:rPr>
              <a:t>Nghệ</a:t>
            </a:r>
            <a:r>
              <a:rPr lang="en-US" altLang="en-US" sz="2800" dirty="0" smtClean="0">
                <a:solidFill>
                  <a:srgbClr val="FF0000"/>
                </a:solidFill>
                <a:latin typeface="Times New Roman" panose="02020603050405020304" pitchFamily="18" charset="0"/>
                <a:sym typeface="+mn-ea"/>
              </a:rPr>
              <a:t> </a:t>
            </a:r>
            <a:r>
              <a:rPr lang="en-US" altLang="en-US" sz="2800" dirty="0" err="1" smtClean="0">
                <a:solidFill>
                  <a:srgbClr val="FF0000"/>
                </a:solidFill>
                <a:latin typeface="Times New Roman" panose="02020603050405020304" pitchFamily="18" charset="0"/>
                <a:sym typeface="+mn-ea"/>
              </a:rPr>
              <a:t>thuật</a:t>
            </a:r>
            <a:r>
              <a:rPr lang="en-US" altLang="en-US" sz="2800" dirty="0" smtClean="0">
                <a:solidFill>
                  <a:srgbClr val="FF0000"/>
                </a:solidFill>
                <a:latin typeface="Times New Roman" panose="02020603050405020304" pitchFamily="18" charset="0"/>
                <a:sym typeface="+mn-ea"/>
              </a:rPr>
              <a:t>: </a:t>
            </a:r>
            <a:br>
              <a:rPr lang="en-US" altLang="en-US" sz="2800" dirty="0" smtClean="0">
                <a:solidFill>
                  <a:srgbClr val="FF0000"/>
                </a:solidFill>
                <a:latin typeface="Times New Roman" panose="02020603050405020304" pitchFamily="18" charset="0"/>
              </a:rPr>
            </a:br>
            <a:r>
              <a:rPr lang="en-US" altLang="en-US" sz="2800" dirty="0" smtClean="0">
                <a:latin typeface="Times New Roman" panose="02020603050405020304" pitchFamily="18" charset="0"/>
                <a:sym typeface="+mn-ea"/>
              </a:rPr>
              <a:t>- </a:t>
            </a:r>
            <a:r>
              <a:rPr lang="en-US" altLang="en-US" sz="2800" dirty="0" err="1">
                <a:latin typeface="Times New Roman" panose="02020603050405020304" pitchFamily="18" charset="0"/>
                <a:sym typeface="+mn-ea"/>
              </a:rPr>
              <a:t>C</a:t>
            </a:r>
            <a:r>
              <a:rPr lang="en-US" altLang="en-US" sz="2800" dirty="0" err="1" smtClean="0">
                <a:latin typeface="Times New Roman" panose="02020603050405020304" pitchFamily="18" charset="0"/>
                <a:sym typeface="+mn-ea"/>
              </a:rPr>
              <a:t>ác</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động</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từ</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mạnh</a:t>
            </a:r>
            <a:r>
              <a:rPr lang="en-US" altLang="en-US" sz="2800" dirty="0">
                <a:latin typeface="Times New Roman" panose="02020603050405020304" pitchFamily="18" charset="0"/>
                <a:sym typeface="+mn-ea"/>
              </a:rPr>
              <a:t> </a:t>
            </a:r>
            <a:r>
              <a:rPr lang="en-US" altLang="en-US" sz="2800" i="1" dirty="0" smtClean="0">
                <a:latin typeface="Times New Roman" panose="02020603050405020304" pitchFamily="18" charset="0"/>
                <a:sym typeface="+mn-ea"/>
              </a:rPr>
              <a:t>(</a:t>
            </a:r>
            <a:r>
              <a:rPr lang="en-US" altLang="en-US" sz="2800" i="1" dirty="0" err="1" smtClean="0">
                <a:latin typeface="Times New Roman" panose="02020603050405020304" pitchFamily="18" charset="0"/>
                <a:sym typeface="+mn-ea"/>
              </a:rPr>
              <a:t>ăn</a:t>
            </a:r>
            <a:r>
              <a:rPr lang="en-US" altLang="en-US" sz="2800" i="1" dirty="0" smtClean="0">
                <a:latin typeface="Times New Roman" panose="02020603050405020304" pitchFamily="18" charset="0"/>
                <a:sym typeface="+mn-ea"/>
              </a:rPr>
              <a:t> </a:t>
            </a:r>
            <a:r>
              <a:rPr lang="en-US" altLang="en-US" sz="2800" i="1" dirty="0" err="1" smtClean="0">
                <a:latin typeface="Times New Roman" panose="02020603050405020304" pitchFamily="18" charset="0"/>
                <a:sym typeface="+mn-ea"/>
              </a:rPr>
              <a:t>gan</a:t>
            </a:r>
            <a:r>
              <a:rPr lang="en-US" altLang="en-US" sz="2800" i="1" dirty="0" smtClean="0">
                <a:latin typeface="Times New Roman" panose="02020603050405020304" pitchFamily="18" charset="0"/>
                <a:sym typeface="+mn-ea"/>
              </a:rPr>
              <a:t>, </a:t>
            </a:r>
            <a:r>
              <a:rPr lang="en-US" altLang="en-US" sz="2800" i="1" dirty="0" err="1" smtClean="0">
                <a:latin typeface="Times New Roman" panose="02020603050405020304" pitchFamily="18" charset="0"/>
                <a:sym typeface="+mn-ea"/>
              </a:rPr>
              <a:t>cắn</a:t>
            </a:r>
            <a:r>
              <a:rPr lang="en-US" altLang="en-US" sz="2800" i="1" dirty="0" smtClean="0">
                <a:latin typeface="Times New Roman" panose="02020603050405020304" pitchFamily="18" charset="0"/>
                <a:sym typeface="+mn-ea"/>
              </a:rPr>
              <a:t> </a:t>
            </a:r>
            <a:r>
              <a:rPr lang="en-US" altLang="en-US" sz="2800" i="1" dirty="0" err="1" smtClean="0">
                <a:latin typeface="Times New Roman" panose="02020603050405020304" pitchFamily="18" charset="0"/>
                <a:sym typeface="+mn-ea"/>
              </a:rPr>
              <a:t>cổ</a:t>
            </a:r>
            <a:r>
              <a:rPr lang="en-US" altLang="en-US" sz="2800" i="1" dirty="0" smtClean="0">
                <a:latin typeface="Times New Roman" panose="02020603050405020304" pitchFamily="18" charset="0"/>
                <a:sym typeface="+mn-ea"/>
              </a:rPr>
              <a:t>)</a:t>
            </a:r>
            <a:r>
              <a:rPr lang="en-US" altLang="en-US" sz="2800" dirty="0" smtClean="0">
                <a:latin typeface="Times New Roman" panose="02020603050405020304" pitchFamily="18" charset="0"/>
                <a:sym typeface="+mn-ea"/>
              </a:rPr>
              <a:t> </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thể</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hiện</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lòng</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căm</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thù</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giặc</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cao</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độ</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của</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người</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nông</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dân</a:t>
            </a:r>
            <a:r>
              <a:rPr lang="en-US" altLang="en-US" sz="2800" dirty="0" smtClean="0">
                <a:latin typeface="Times New Roman" panose="02020603050405020304" pitchFamily="18" charset="0"/>
                <a:sym typeface="Wingdings" panose="05000000000000000000" pitchFamily="2" charset="2"/>
              </a:rPr>
              <a:t>.</a:t>
            </a:r>
            <a:br>
              <a:rPr lang="en-US" altLang="en-US" sz="2800" dirty="0" smtClean="0">
                <a:latin typeface="Times New Roman" panose="02020603050405020304" pitchFamily="18" charset="0"/>
                <a:sym typeface="Wingdings" panose="05000000000000000000" pitchFamily="2" charset="2"/>
              </a:rPr>
            </a:b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Dùng</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các</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điển</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tích</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điển</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cố</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để</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khẳng</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định</a:t>
            </a:r>
            <a:r>
              <a:rPr lang="en-US" altLang="en-US" sz="2800" dirty="0" smtClean="0">
                <a:latin typeface="Times New Roman" panose="02020603050405020304" pitchFamily="18" charset="0"/>
                <a:sym typeface="Wingdings" panose="05000000000000000000" pitchFamily="2" charset="2"/>
              </a:rPr>
              <a:t> ý </a:t>
            </a:r>
            <a:r>
              <a:rPr lang="en-US" altLang="en-US" sz="2800" dirty="0" err="1" smtClean="0">
                <a:latin typeface="Times New Roman" panose="02020603050405020304" pitchFamily="18" charset="0"/>
                <a:sym typeface="Wingdings" panose="05000000000000000000" pitchFamily="2" charset="2"/>
              </a:rPr>
              <a:t>thức</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độc</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lập</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dân</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tộc</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và</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tinh</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thần</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trách</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nhiệm</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của</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người</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nông</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dân</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với</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Tổ</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quốc</a:t>
            </a:r>
            <a:r>
              <a:rPr lang="en-US" altLang="en-US" sz="2800" dirty="0" smtClean="0">
                <a:latin typeface="Times New Roman" panose="02020603050405020304" pitchFamily="18" charset="0"/>
                <a:sym typeface="Wingdings" panose="05000000000000000000" pitchFamily="2" charset="2"/>
              </a:rPr>
              <a:t>.</a:t>
            </a:r>
            <a:r>
              <a:rPr lang="en-US" altLang="en-US" sz="2800" dirty="0" smtClean="0">
                <a:latin typeface="Times New Roman" panose="02020603050405020304" pitchFamily="18" charset="0"/>
                <a:sym typeface="+mn-ea"/>
              </a:rPr>
              <a:t>  </a:t>
            </a:r>
            <a:br>
              <a:rPr lang="en-US" altLang="en-US" sz="2800" dirty="0" smtClean="0">
                <a:latin typeface="Times New Roman" panose="02020603050405020304" pitchFamily="18" charset="0"/>
              </a:rPr>
            </a:br>
            <a:r>
              <a:rPr lang="en-US" altLang="en-US" sz="2800" dirty="0" smtClean="0">
                <a:latin typeface="Times New Roman" panose="02020603050405020304" pitchFamily="18" charset="0"/>
                <a:sym typeface="+mn-ea"/>
              </a:rPr>
              <a:t>-</a:t>
            </a:r>
            <a:r>
              <a:rPr lang="en-US" altLang="en-US" sz="2800" dirty="0" smtClean="0">
                <a:latin typeface="Times New Roman" panose="02020603050405020304" pitchFamily="18" charset="0"/>
                <a:sym typeface="+mn-ea"/>
              </a:rPr>
              <a:t> </a:t>
            </a:r>
            <a:r>
              <a:rPr lang="en-US" altLang="en-US" sz="2800" dirty="0">
                <a:latin typeface="Times New Roman" panose="02020603050405020304" pitchFamily="18" charset="0"/>
                <a:sym typeface="+mn-ea"/>
              </a:rPr>
              <a:t>S</a:t>
            </a:r>
            <a:r>
              <a:rPr lang="en-US" altLang="en-US" sz="2800" dirty="0" smtClean="0">
                <a:latin typeface="Times New Roman" panose="02020603050405020304" pitchFamily="18" charset="0"/>
                <a:sym typeface="+mn-ea"/>
              </a:rPr>
              <a:t>o </a:t>
            </a:r>
            <a:r>
              <a:rPr lang="en-US" altLang="en-US" sz="2800" dirty="0" err="1" smtClean="0">
                <a:latin typeface="Times New Roman" panose="02020603050405020304" pitchFamily="18" charset="0"/>
                <a:sym typeface="+mn-ea"/>
              </a:rPr>
              <a:t>sánh</a:t>
            </a:r>
            <a:r>
              <a:rPr lang="en-US" altLang="en-US" sz="2800" dirty="0" smtClean="0">
                <a:latin typeface="Times New Roman" panose="02020603050405020304" pitchFamily="18" charset="0"/>
                <a:sym typeface="+mn-ea"/>
              </a:rPr>
              <a:t> </a:t>
            </a:r>
            <a:r>
              <a:rPr lang="en-US" altLang="en-US" sz="2800" i="1" dirty="0" smtClean="0">
                <a:latin typeface="Times New Roman" panose="02020603050405020304" pitchFamily="18" charset="0"/>
                <a:sym typeface="+mn-ea"/>
              </a:rPr>
              <a:t>(…</a:t>
            </a:r>
            <a:r>
              <a:rPr lang="en-US" altLang="en-US" sz="2800" i="1" dirty="0" err="1" smtClean="0">
                <a:latin typeface="Times New Roman" panose="02020603050405020304" pitchFamily="18" charset="0"/>
                <a:sym typeface="+mn-ea"/>
              </a:rPr>
              <a:t>như</a:t>
            </a:r>
            <a:r>
              <a:rPr lang="en-US" altLang="en-US" sz="2800" i="1" dirty="0" smtClean="0">
                <a:latin typeface="Times New Roman" panose="02020603050405020304" pitchFamily="18" charset="0"/>
                <a:sym typeface="+mn-ea"/>
              </a:rPr>
              <a:t> </a:t>
            </a:r>
            <a:r>
              <a:rPr lang="en-US" altLang="en-US" sz="2800" i="1" dirty="0" err="1" smtClean="0">
                <a:latin typeface="Times New Roman" panose="02020603050405020304" pitchFamily="18" charset="0"/>
                <a:sym typeface="+mn-ea"/>
              </a:rPr>
              <a:t>trời</a:t>
            </a:r>
            <a:r>
              <a:rPr lang="en-US" altLang="en-US" sz="2800" i="1" dirty="0" smtClean="0">
                <a:latin typeface="Times New Roman" panose="02020603050405020304" pitchFamily="18" charset="0"/>
                <a:sym typeface="+mn-ea"/>
              </a:rPr>
              <a:t> </a:t>
            </a:r>
            <a:r>
              <a:rPr lang="en-US" altLang="en-US" sz="2800" i="1" dirty="0" err="1" smtClean="0">
                <a:latin typeface="Times New Roman" panose="02020603050405020304" pitchFamily="18" charset="0"/>
                <a:sym typeface="+mn-ea"/>
              </a:rPr>
              <a:t>hạn</a:t>
            </a:r>
            <a:r>
              <a:rPr lang="en-US" altLang="en-US" sz="2800" i="1" dirty="0" smtClean="0">
                <a:latin typeface="Times New Roman" panose="02020603050405020304" pitchFamily="18" charset="0"/>
                <a:sym typeface="+mn-ea"/>
              </a:rPr>
              <a:t> </a:t>
            </a:r>
            <a:r>
              <a:rPr lang="en-US" altLang="en-US" sz="2800" i="1" dirty="0" err="1" smtClean="0">
                <a:latin typeface="Times New Roman" panose="02020603050405020304" pitchFamily="18" charset="0"/>
                <a:sym typeface="+mn-ea"/>
              </a:rPr>
              <a:t>trông</a:t>
            </a:r>
            <a:r>
              <a:rPr lang="en-US" altLang="en-US" sz="2800" i="1" dirty="0" smtClean="0">
                <a:latin typeface="Times New Roman" panose="02020603050405020304" pitchFamily="18" charset="0"/>
                <a:sym typeface="+mn-ea"/>
              </a:rPr>
              <a:t> </a:t>
            </a:r>
            <a:r>
              <a:rPr lang="en-US" altLang="en-US" sz="2800" i="1" dirty="0" err="1" smtClean="0">
                <a:latin typeface="Times New Roman" panose="02020603050405020304" pitchFamily="18" charset="0"/>
                <a:sym typeface="+mn-ea"/>
              </a:rPr>
              <a:t>mưa</a:t>
            </a:r>
            <a:r>
              <a:rPr lang="en-US" altLang="en-US" sz="2800" i="1" dirty="0" smtClean="0">
                <a:latin typeface="Times New Roman" panose="02020603050405020304" pitchFamily="18" charset="0"/>
                <a:sym typeface="+mn-ea"/>
              </a:rPr>
              <a:t>; …</a:t>
            </a:r>
            <a:r>
              <a:rPr lang="en-US" altLang="en-US" sz="2800" i="1" dirty="0" err="1" smtClean="0">
                <a:latin typeface="Times New Roman" panose="02020603050405020304" pitchFamily="18" charset="0"/>
                <a:sym typeface="+mn-ea"/>
              </a:rPr>
              <a:t>như</a:t>
            </a:r>
            <a:r>
              <a:rPr lang="en-US" altLang="en-US" sz="2800" i="1" dirty="0" smtClean="0">
                <a:latin typeface="Times New Roman" panose="02020603050405020304" pitchFamily="18" charset="0"/>
                <a:sym typeface="+mn-ea"/>
              </a:rPr>
              <a:t> </a:t>
            </a:r>
            <a:r>
              <a:rPr lang="en-US" altLang="en-US" sz="2800" i="1" dirty="0" err="1" smtClean="0">
                <a:latin typeface="Times New Roman" panose="02020603050405020304" pitchFamily="18" charset="0"/>
                <a:sym typeface="+mn-ea"/>
              </a:rPr>
              <a:t>nhà</a:t>
            </a:r>
            <a:r>
              <a:rPr lang="en-US" altLang="en-US" sz="2800" i="1" dirty="0" smtClean="0">
                <a:latin typeface="Times New Roman" panose="02020603050405020304" pitchFamily="18" charset="0"/>
                <a:sym typeface="+mn-ea"/>
              </a:rPr>
              <a:t> </a:t>
            </a:r>
            <a:r>
              <a:rPr lang="en-US" altLang="en-US" sz="2800" i="1" dirty="0" err="1" smtClean="0">
                <a:latin typeface="Times New Roman" panose="02020603050405020304" pitchFamily="18" charset="0"/>
                <a:sym typeface="+mn-ea"/>
              </a:rPr>
              <a:t>nông</a:t>
            </a:r>
            <a:r>
              <a:rPr lang="en-US" altLang="en-US" sz="2800" i="1" dirty="0" smtClean="0">
                <a:latin typeface="Times New Roman" panose="02020603050405020304" pitchFamily="18" charset="0"/>
                <a:sym typeface="+mn-ea"/>
              </a:rPr>
              <a:t> </a:t>
            </a:r>
            <a:r>
              <a:rPr lang="en-US" altLang="en-US" sz="2800" i="1" dirty="0" err="1" smtClean="0">
                <a:latin typeface="Times New Roman" panose="02020603050405020304" pitchFamily="18" charset="0"/>
                <a:sym typeface="+mn-ea"/>
              </a:rPr>
              <a:t>ghét</a:t>
            </a:r>
            <a:r>
              <a:rPr lang="en-US" altLang="en-US" sz="2800" i="1" dirty="0" smtClean="0">
                <a:latin typeface="Times New Roman" panose="02020603050405020304" pitchFamily="18" charset="0"/>
                <a:sym typeface="+mn-ea"/>
              </a:rPr>
              <a:t> </a:t>
            </a:r>
            <a:r>
              <a:rPr lang="en-US" altLang="en-US" sz="2800" i="1" dirty="0" err="1" smtClean="0">
                <a:latin typeface="Times New Roman" panose="02020603050405020304" pitchFamily="18" charset="0"/>
                <a:sym typeface="+mn-ea"/>
              </a:rPr>
              <a:t>cỏ</a:t>
            </a:r>
            <a:r>
              <a:rPr lang="en-US" altLang="en-US" sz="2800" i="1" dirty="0" smtClean="0">
                <a:latin typeface="Times New Roman" panose="02020603050405020304" pitchFamily="18" charset="0"/>
                <a:sym typeface="+mn-ea"/>
              </a:rPr>
              <a:t>…)</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gần</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gũi</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dễ</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hiểu</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gắn</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với</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công</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việc</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ruộng</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đồng</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của</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người</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nông</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dân</a:t>
            </a:r>
            <a:r>
              <a:rPr lang="en-US" altLang="en-US" sz="2800" dirty="0" smtClean="0">
                <a:latin typeface="Times New Roman" panose="02020603050405020304" pitchFamily="18" charset="0"/>
                <a:sym typeface="+mn-ea"/>
              </a:rPr>
              <a:t>.</a:t>
            </a:r>
            <a:br>
              <a:rPr lang="en-US" altLang="en-US" sz="2800" dirty="0" smtClean="0">
                <a:latin typeface="Times New Roman" panose="02020603050405020304" pitchFamily="18" charset="0"/>
              </a:rPr>
            </a:br>
            <a:br>
              <a:rPr lang="en-US" altLang="en-US" sz="2800" dirty="0" smtClean="0">
                <a:latin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=&gt;</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a:t>
            </a:r>
            <a:r>
              <a:rPr lang="en-US" sz="2800" dirty="0">
                <a:latin typeface="Times New Roman" panose="02020603050405020304" pitchFamily="18" charset="0"/>
                <a:cs typeface="Times New Roman" panose="02020603050405020304" pitchFamily="18" charset="0"/>
              </a:rPr>
              <a:t>, lam </a:t>
            </a:r>
            <a:r>
              <a:rPr lang="en-US" sz="2800" dirty="0" err="1">
                <a:latin typeface="Times New Roman" panose="02020603050405020304" pitchFamily="18" charset="0"/>
                <a:cs typeface="Times New Roman" panose="02020603050405020304" pitchFamily="18" charset="0"/>
              </a:rPr>
              <a:t>lũ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55" y="274955"/>
            <a:ext cx="11472545" cy="6582410"/>
          </a:xfrm>
        </p:spPr>
        <p:txBody>
          <a:bodyPr/>
          <a:lstStyle/>
          <a:p>
            <a:pPr algn="l"/>
            <a:r>
              <a:rPr lang="en-US" altLang="en-US" sz="2800" dirty="0" smtClean="0">
                <a:solidFill>
                  <a:srgbClr val="0000FF"/>
                </a:solidFill>
                <a:latin typeface="Times New Roman" panose="02020603050405020304" pitchFamily="18" charset="0"/>
                <a:sym typeface="Wingdings" panose="05000000000000000000" pitchFamily="2" charset="2"/>
              </a:rPr>
              <a:t></a:t>
            </a:r>
            <a:r>
              <a:rPr lang="en-US" altLang="en-US" sz="2800" b="1" dirty="0" smtClean="0">
                <a:latin typeface="Times New Roman" panose="02020603050405020304" pitchFamily="18" charset="0"/>
                <a:sym typeface="+mn-ea"/>
              </a:rPr>
              <a:t>  </a:t>
            </a:r>
            <a:r>
              <a:rPr lang="en-US" altLang="en-US" sz="2800" b="1" dirty="0" err="1">
                <a:latin typeface="Times New Roman" panose="02020603050405020304" pitchFamily="18" charset="0"/>
                <a:sym typeface="+mn-ea"/>
              </a:rPr>
              <a:t>Tóm</a:t>
            </a:r>
            <a:r>
              <a:rPr lang="en-US" altLang="en-US" sz="2800" b="1" dirty="0">
                <a:latin typeface="Times New Roman" panose="02020603050405020304" pitchFamily="18" charset="0"/>
                <a:sym typeface="+mn-ea"/>
              </a:rPr>
              <a:t> </a:t>
            </a:r>
            <a:r>
              <a:rPr lang="en-US" altLang="en-US" sz="2800" b="1" dirty="0" err="1">
                <a:latin typeface="Times New Roman" panose="02020603050405020304" pitchFamily="18" charset="0"/>
                <a:sym typeface="+mn-ea"/>
              </a:rPr>
              <a:t>lại:</a:t>
            </a:r>
            <a:r>
              <a:rPr lang="en-US" altLang="en-US" sz="2800" b="1" dirty="0" smtClean="0">
                <a:sym typeface="+mn-ea"/>
              </a:rPr>
              <a:t> </a:t>
            </a:r>
            <a:r>
              <a:rPr lang="en-US" altLang="en-US" sz="3000" dirty="0" err="1">
                <a:latin typeface="Times New Roman" panose="02020603050405020304" pitchFamily="18" charset="0"/>
                <a:sym typeface="+mn-ea"/>
              </a:rPr>
              <a:t>đoạn</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văn</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thể</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hiện</a:t>
            </a:r>
            <a:r>
              <a:rPr lang="en-US" altLang="en-US" sz="3000" dirty="0">
                <a:latin typeface="Times New Roman" panose="02020603050405020304" pitchFamily="18" charset="0"/>
                <a:sym typeface="+mn-ea"/>
              </a:rPr>
              <a:t> </a:t>
            </a:r>
            <a:r>
              <a:rPr lang="en-US" altLang="en-US" sz="3000" i="1" dirty="0" err="1">
                <a:latin typeface="Times New Roman" panose="02020603050405020304" pitchFamily="18" charset="0"/>
                <a:sym typeface="+mn-ea"/>
              </a:rPr>
              <a:t>sự</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chuyển</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biến</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về</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tình</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cảm</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nhận</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thức</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và</a:t>
            </a:r>
            <a:r>
              <a:rPr lang="en-US" altLang="en-US" sz="3000" i="1" dirty="0">
                <a:latin typeface="Times New Roman" panose="02020603050405020304" pitchFamily="18" charset="0"/>
                <a:sym typeface="+mn-ea"/>
              </a:rPr>
              <a:t> ý </a:t>
            </a:r>
            <a:r>
              <a:rPr lang="en-US" altLang="en-US" sz="3000" i="1" dirty="0" err="1">
                <a:latin typeface="Times New Roman" panose="02020603050405020304" pitchFamily="18" charset="0"/>
                <a:sym typeface="+mn-ea"/>
              </a:rPr>
              <a:t>thức</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của</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những</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người</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nông</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dân</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hiền</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lành</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thành</a:t>
            </a:r>
            <a:r>
              <a:rPr lang="en-US" altLang="en-US" sz="3000" dirty="0">
                <a:latin typeface="Times New Roman" panose="02020603050405020304" pitchFamily="18" charset="0"/>
                <a:sym typeface="+mn-ea"/>
              </a:rPr>
              <a:t> </a:t>
            </a:r>
            <a:r>
              <a:rPr lang="en-US" altLang="en-US" sz="3000" dirty="0" err="1" smtClean="0">
                <a:latin typeface="Times New Roman" panose="02020603050405020304" pitchFamily="18" charset="0"/>
                <a:sym typeface="+mn-ea"/>
              </a:rPr>
              <a:t>người</a:t>
            </a:r>
            <a:r>
              <a:rPr lang="en-US" altLang="en-US" sz="3000" dirty="0" smtClean="0">
                <a:latin typeface="Times New Roman" panose="02020603050405020304" pitchFamily="18" charset="0"/>
                <a:sym typeface="+mn-ea"/>
              </a:rPr>
              <a:t> </a:t>
            </a:r>
            <a:r>
              <a:rPr lang="en-US" altLang="en-US" sz="3000" dirty="0" err="1">
                <a:latin typeface="Times New Roman" panose="02020603050405020304" pitchFamily="18" charset="0"/>
                <a:sym typeface="+mn-ea"/>
              </a:rPr>
              <a:t>nghĩa</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sĩ</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đánh</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Tây</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hết</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sức</a:t>
            </a:r>
            <a:r>
              <a:rPr lang="en-US" altLang="en-US" sz="3000" dirty="0">
                <a:latin typeface="Times New Roman" panose="02020603050405020304" pitchFamily="18" charset="0"/>
                <a:sym typeface="+mn-ea"/>
              </a:rPr>
              <a:t> </a:t>
            </a:r>
            <a:r>
              <a:rPr lang="en-US" altLang="en-US" sz="3000" i="1" dirty="0" err="1">
                <a:latin typeface="Times New Roman" panose="02020603050405020304" pitchFamily="18" charset="0"/>
                <a:sym typeface="+mn-ea"/>
              </a:rPr>
              <a:t>chân</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thực</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và</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biện</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chứng</a:t>
            </a:r>
            <a:r>
              <a:rPr lang="en-US" altLang="en-US" sz="3000" i="1" dirty="0">
                <a:latin typeface="Times New Roman" panose="02020603050405020304" pitchFamily="18" charset="0"/>
                <a:sym typeface="+mn-ea"/>
              </a:rPr>
              <a:t>.</a:t>
            </a:r>
            <a:br>
              <a:rPr lang="en-US" altLang="en-US" sz="3000" i="1" dirty="0">
                <a:latin typeface="Times New Roman" panose="02020603050405020304" pitchFamily="18" charset="0"/>
                <a:sym typeface="+mn-ea"/>
              </a:rPr>
            </a:br>
            <a:r>
              <a:rPr lang="en-US" altLang="en-US" sz="3000" i="1" dirty="0">
                <a:latin typeface="Times New Roman" panose="02020603050405020304" pitchFamily="18" charset="0"/>
                <a:sym typeface="+mn-ea"/>
              </a:rPr>
              <a:t>=&gt; </a:t>
            </a:r>
            <a:r>
              <a:rPr lang="en-US" altLang="en-US" sz="3000" dirty="0" smtClean="0">
                <a:solidFill>
                  <a:schemeClr val="tx1"/>
                </a:solidFill>
                <a:latin typeface="Times New Roman" panose="02020603050405020304" pitchFamily="18" charset="0"/>
                <a:sym typeface="Wingdings" panose="05000000000000000000" pitchFamily="2" charset="2"/>
              </a:rPr>
              <a:t>Tác giả</a:t>
            </a:r>
            <a:r>
              <a:rPr lang="en-US" altLang="en-US" sz="3000" dirty="0" smtClean="0">
                <a:solidFill>
                  <a:srgbClr val="0000FF"/>
                </a:solidFill>
                <a:latin typeface="Times New Roman" panose="02020603050405020304" pitchFamily="18" charset="0"/>
                <a:sym typeface="Wingdings" panose="05000000000000000000" pitchFamily="2" charset="2"/>
              </a:rPr>
              <a:t> </a:t>
            </a:r>
            <a:r>
              <a:rPr lang="en-US" altLang="en-US" sz="3000" dirty="0" err="1" smtClean="0">
                <a:latin typeface="Times New Roman" panose="02020603050405020304" pitchFamily="18" charset="0"/>
                <a:sym typeface="Wingdings" panose="05000000000000000000" pitchFamily="2" charset="2"/>
              </a:rPr>
              <a:t>Nguyễn Đình Chiểu</a:t>
            </a:r>
            <a:r>
              <a:rPr lang="en-US" altLang="en-US" sz="3000" dirty="0" smtClean="0">
                <a:latin typeface="Times New Roman" panose="02020603050405020304" pitchFamily="18" charset="0"/>
                <a:sym typeface="Wingdings" panose="05000000000000000000" pitchFamily="2" charset="2"/>
              </a:rPr>
              <a:t> </a:t>
            </a:r>
            <a:r>
              <a:rPr lang="en-US" altLang="en-US" sz="3000" dirty="0" err="1" smtClean="0">
                <a:latin typeface="Times New Roman" panose="02020603050405020304" pitchFamily="18" charset="0"/>
                <a:sym typeface="Wingdings" panose="05000000000000000000" pitchFamily="2" charset="2"/>
              </a:rPr>
              <a:t>đã</a:t>
            </a:r>
            <a:r>
              <a:rPr lang="en-US" altLang="en-US" sz="3000" dirty="0" smtClean="0">
                <a:latin typeface="Times New Roman" panose="02020603050405020304" pitchFamily="18" charset="0"/>
                <a:sym typeface="Wingdings" panose="05000000000000000000" pitchFamily="2" charset="2"/>
              </a:rPr>
              <a:t> </a:t>
            </a:r>
            <a:r>
              <a:rPr lang="en-US" altLang="en-US" sz="3000" dirty="0" err="1" smtClean="0">
                <a:latin typeface="Times New Roman" panose="02020603050405020304" pitchFamily="18" charset="0"/>
                <a:sym typeface="Wingdings" panose="05000000000000000000" pitchFamily="2" charset="2"/>
              </a:rPr>
              <a:t>tạc</a:t>
            </a:r>
            <a:r>
              <a:rPr lang="en-US" altLang="en-US" sz="3000" dirty="0" smtClean="0">
                <a:latin typeface="Times New Roman" panose="02020603050405020304" pitchFamily="18" charset="0"/>
                <a:sym typeface="Wingdings" panose="05000000000000000000" pitchFamily="2" charset="2"/>
              </a:rPr>
              <a:t> </a:t>
            </a:r>
            <a:r>
              <a:rPr lang="en-US" altLang="en-US" sz="3000" dirty="0" err="1" smtClean="0">
                <a:latin typeface="Times New Roman" panose="02020603050405020304" pitchFamily="18" charset="0"/>
                <a:sym typeface="Wingdings" panose="05000000000000000000" pitchFamily="2" charset="2"/>
              </a:rPr>
              <a:t>lên</a:t>
            </a:r>
            <a:r>
              <a:rPr lang="en-US" altLang="en-US" sz="3000" dirty="0" smtClean="0">
                <a:latin typeface="Times New Roman" panose="02020603050405020304" pitchFamily="18" charset="0"/>
                <a:sym typeface="Wingdings" panose="05000000000000000000" pitchFamily="2" charset="2"/>
              </a:rPr>
              <a:t> </a:t>
            </a:r>
            <a:r>
              <a:rPr lang="en-US" altLang="en-US" sz="3000" dirty="0" err="1" smtClean="0">
                <a:latin typeface="Times New Roman" panose="02020603050405020304" pitchFamily="18" charset="0"/>
                <a:sym typeface="Wingdings" panose="05000000000000000000" pitchFamily="2" charset="2"/>
              </a:rPr>
              <a:t>một</a:t>
            </a:r>
            <a:r>
              <a:rPr lang="en-US" altLang="en-US" sz="3000" dirty="0" smtClean="0">
                <a:latin typeface="Times New Roman" panose="02020603050405020304" pitchFamily="18" charset="0"/>
                <a:sym typeface="Wingdings" panose="05000000000000000000" pitchFamily="2" charset="2"/>
              </a:rPr>
              <a:t> </a:t>
            </a:r>
            <a:r>
              <a:rPr lang="en-US" altLang="en-US" sz="3000" dirty="0" err="1" smtClean="0">
                <a:latin typeface="Times New Roman" panose="02020603050405020304" pitchFamily="18" charset="0"/>
                <a:sym typeface="Wingdings" panose="05000000000000000000" pitchFamily="2" charset="2"/>
              </a:rPr>
              <a:t>bức</a:t>
            </a:r>
            <a:r>
              <a:rPr lang="en-US" altLang="en-US" sz="3000" dirty="0" smtClean="0">
                <a:latin typeface="Times New Roman" panose="02020603050405020304" pitchFamily="18" charset="0"/>
                <a:sym typeface="Wingdings" panose="05000000000000000000" pitchFamily="2" charset="2"/>
              </a:rPr>
              <a:t> </a:t>
            </a:r>
            <a:r>
              <a:rPr lang="en-US" altLang="en-US" sz="3000" dirty="0" err="1" smtClean="0">
                <a:latin typeface="Times New Roman" panose="02020603050405020304" pitchFamily="18" charset="0"/>
                <a:sym typeface="Wingdings" panose="05000000000000000000" pitchFamily="2" charset="2"/>
              </a:rPr>
              <a:t>tượng</a:t>
            </a:r>
            <a:r>
              <a:rPr lang="en-US" altLang="en-US" sz="3000" dirty="0" smtClean="0">
                <a:latin typeface="Times New Roman" panose="02020603050405020304" pitchFamily="18" charset="0"/>
                <a:sym typeface="Wingdings" panose="05000000000000000000" pitchFamily="2" charset="2"/>
              </a:rPr>
              <a:t> </a:t>
            </a:r>
            <a:r>
              <a:rPr lang="en-US" altLang="en-US" sz="3000" dirty="0" err="1" smtClean="0">
                <a:latin typeface="Times New Roman" panose="02020603050405020304" pitchFamily="18" charset="0"/>
                <a:sym typeface="Wingdings" panose="05000000000000000000" pitchFamily="2" charset="2"/>
              </a:rPr>
              <a:t>đài</a:t>
            </a:r>
            <a:r>
              <a:rPr lang="en-US" altLang="en-US" sz="3000" dirty="0" smtClean="0">
                <a:latin typeface="Times New Roman" panose="02020603050405020304" pitchFamily="18" charset="0"/>
                <a:sym typeface="Wingdings" panose="05000000000000000000" pitchFamily="2" charset="2"/>
              </a:rPr>
              <a:t> </a:t>
            </a:r>
            <a:r>
              <a:rPr lang="en-US" altLang="en-US" sz="3000" dirty="0" err="1" smtClean="0">
                <a:latin typeface="Times New Roman" panose="02020603050405020304" pitchFamily="18" charset="0"/>
                <a:sym typeface="Wingdings" panose="05000000000000000000" pitchFamily="2" charset="2"/>
              </a:rPr>
              <a:t>nghệ</a:t>
            </a:r>
            <a:r>
              <a:rPr lang="en-US" altLang="en-US" sz="3000" dirty="0" smtClean="0">
                <a:latin typeface="Times New Roman" panose="02020603050405020304" pitchFamily="18" charset="0"/>
                <a:sym typeface="Wingdings" panose="05000000000000000000" pitchFamily="2" charset="2"/>
              </a:rPr>
              <a:t> </a:t>
            </a:r>
            <a:r>
              <a:rPr lang="en-US" altLang="en-US" sz="3000" dirty="0" err="1" smtClean="0">
                <a:latin typeface="Times New Roman" panose="02020603050405020304" pitchFamily="18" charset="0"/>
                <a:sym typeface="Wingdings" panose="05000000000000000000" pitchFamily="2" charset="2"/>
              </a:rPr>
              <a:t>thuật</a:t>
            </a:r>
            <a:r>
              <a:rPr lang="en-US" altLang="en-US" sz="3000" dirty="0" smtClean="0">
                <a:latin typeface="Times New Roman" panose="02020603050405020304" pitchFamily="18" charset="0"/>
                <a:sym typeface="Wingdings" panose="05000000000000000000" pitchFamily="2" charset="2"/>
              </a:rPr>
              <a:t> </a:t>
            </a:r>
            <a:r>
              <a:rPr lang="en-US" altLang="en-US" sz="3000" dirty="0" err="1" smtClean="0">
                <a:latin typeface="Times New Roman" panose="02020603050405020304" pitchFamily="18" charset="0"/>
                <a:sym typeface="Wingdings" panose="05000000000000000000" pitchFamily="2" charset="2"/>
              </a:rPr>
              <a:t>về</a:t>
            </a:r>
            <a:r>
              <a:rPr lang="en-US" altLang="en-US" sz="3000" dirty="0" smtClean="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người</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nông</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dân</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nghĩa</a:t>
            </a:r>
            <a:r>
              <a:rPr lang="en-US" altLang="en-US" sz="3000" dirty="0">
                <a:latin typeface="Times New Roman" panose="02020603050405020304" pitchFamily="18" charset="0"/>
                <a:sym typeface="Wingdings" panose="05000000000000000000" pitchFamily="2" charset="2"/>
              </a:rPr>
              <a:t> </a:t>
            </a:r>
            <a:r>
              <a:rPr lang="en-US" altLang="en-US" sz="3000" dirty="0" err="1" smtClean="0">
                <a:latin typeface="Times New Roman" panose="02020603050405020304" pitchFamily="18" charset="0"/>
                <a:sym typeface="Wingdings" panose="05000000000000000000" pitchFamily="2" charset="2"/>
              </a:rPr>
              <a:t>si</a:t>
            </a:r>
            <a:r>
              <a:rPr lang="en-US" altLang="en-US" sz="3000" dirty="0" smtClean="0">
                <a:latin typeface="Times New Roman" panose="02020603050405020304" pitchFamily="18" charset="0"/>
                <a:sym typeface="Wingdings" panose="05000000000000000000" pitchFamily="2" charset="2"/>
              </a:rPr>
              <a:t>̃: </a:t>
            </a:r>
            <a:r>
              <a:rPr lang="en-US" altLang="en-US" sz="3000" dirty="0" err="1" smtClean="0">
                <a:latin typeface="Times New Roman" panose="02020603050405020304" pitchFamily="18" charset="0"/>
                <a:sym typeface="Wingdings" panose="05000000000000000000" pitchFamily="2" charset="2"/>
              </a:rPr>
              <a:t>hiên</a:t>
            </a:r>
            <a:r>
              <a:rPr lang="en-US" altLang="en-US" sz="3000" dirty="0" smtClean="0">
                <a:latin typeface="Times New Roman" panose="02020603050405020304" pitchFamily="18" charset="0"/>
                <a:sym typeface="Wingdings" panose="05000000000000000000" pitchFamily="2" charset="2"/>
              </a:rPr>
              <a:t> </a:t>
            </a:r>
            <a:r>
              <a:rPr lang="en-US" altLang="en-US" sz="3000" dirty="0" err="1" smtClean="0">
                <a:latin typeface="Times New Roman" panose="02020603050405020304" pitchFamily="18" charset="0"/>
                <a:sym typeface="Wingdings" panose="05000000000000000000" pitchFamily="2" charset="2"/>
              </a:rPr>
              <a:t>ngang</a:t>
            </a:r>
            <a:r>
              <a:rPr lang="en-US" altLang="en-US" sz="3000" dirty="0" smtClean="0">
                <a:latin typeface="Times New Roman" panose="02020603050405020304" pitchFamily="18" charset="0"/>
                <a:sym typeface="Wingdings" panose="05000000000000000000" pitchFamily="2" charset="2"/>
              </a:rPr>
              <a:t>, </a:t>
            </a:r>
            <a:r>
              <a:rPr lang="en-US" altLang="en-US" sz="3000" dirty="0" err="1" smtClean="0">
                <a:latin typeface="Times New Roman" panose="02020603050405020304" pitchFamily="18" charset="0"/>
                <a:sym typeface="Wingdings" panose="05000000000000000000" pitchFamily="2" charset="2"/>
              </a:rPr>
              <a:t>bất</a:t>
            </a:r>
            <a:r>
              <a:rPr lang="en-US" altLang="en-US" sz="3000" dirty="0" smtClean="0">
                <a:latin typeface="Times New Roman" panose="02020603050405020304" pitchFamily="18" charset="0"/>
                <a:sym typeface="Wingdings" panose="05000000000000000000" pitchFamily="2" charset="2"/>
              </a:rPr>
              <a:t> </a:t>
            </a:r>
            <a:r>
              <a:rPr lang="en-US" altLang="en-US" sz="3000" dirty="0" err="1" smtClean="0">
                <a:latin typeface="Times New Roman" panose="02020603050405020304" pitchFamily="18" charset="0"/>
                <a:sym typeface="Wingdings" panose="05000000000000000000" pitchFamily="2" charset="2"/>
              </a:rPr>
              <a:t>khuất</a:t>
            </a:r>
            <a:r>
              <a:rPr lang="en-US" altLang="en-US" sz="3000" dirty="0" smtClean="0">
                <a:latin typeface="Times New Roman" panose="02020603050405020304" pitchFamily="18" charset="0"/>
                <a:sym typeface="Wingdings" panose="05000000000000000000" pitchFamily="2" charset="2"/>
              </a:rPr>
              <a:t>, </a:t>
            </a:r>
            <a:r>
              <a:rPr lang="en-US" altLang="en-US" sz="3000" dirty="0" err="1" smtClean="0">
                <a:latin typeface="Times New Roman" panose="02020603050405020304" pitchFamily="18" charset="0"/>
                <a:sym typeface="Wingdings" panose="05000000000000000000" pitchFamily="2" charset="2"/>
              </a:rPr>
              <a:t>kiên</a:t>
            </a:r>
            <a:r>
              <a:rPr lang="en-US" altLang="en-US" sz="3000" dirty="0" smtClean="0">
                <a:latin typeface="Times New Roman" panose="02020603050405020304" pitchFamily="18" charset="0"/>
                <a:sym typeface="Wingdings" panose="05000000000000000000" pitchFamily="2" charset="2"/>
              </a:rPr>
              <a:t> </a:t>
            </a:r>
            <a:r>
              <a:rPr lang="en-US" altLang="en-US" sz="3000" dirty="0" err="1" smtClean="0">
                <a:latin typeface="Times New Roman" panose="02020603050405020304" pitchFamily="18" charset="0"/>
                <a:sym typeface="Wingdings" panose="05000000000000000000" pitchFamily="2" charset="2"/>
              </a:rPr>
              <a:t>cường</a:t>
            </a:r>
            <a:r>
              <a:rPr lang="en-US" altLang="en-US" sz="3000" dirty="0" smtClean="0">
                <a:latin typeface="Times New Roman" panose="02020603050405020304" pitchFamily="18" charset="0"/>
                <a:sym typeface="Wingdings" panose="05000000000000000000" pitchFamily="2" charset="2"/>
              </a:rPr>
              <a:t>.</a:t>
            </a:r>
            <a:r>
              <a:rPr lang="en-US" altLang="en-US" sz="3000" dirty="0" smtClean="0">
                <a:sym typeface="Wingdings" panose="05000000000000000000" pitchFamily="2" charset="2"/>
              </a:rPr>
              <a:t> </a:t>
            </a:r>
            <a:br>
              <a:rPr lang="en-US" altLang="en-US" sz="3000" dirty="0" smtClean="0">
                <a:sym typeface="Wingdings" panose="05000000000000000000" pitchFamily="2" charset="2"/>
              </a:rPr>
            </a:br>
            <a:r>
              <a:rPr lang="en-US" altLang="en-US" sz="3000" dirty="0" err="1" smtClean="0">
                <a:latin typeface="Times New Roman" panose="02020603050405020304" pitchFamily="18" charset="0"/>
                <a:sym typeface="+mn-ea"/>
              </a:rPr>
              <a:t>=&gt; Lần</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đầu</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tiên</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trong</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văn</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học</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Việt</a:t>
            </a:r>
            <a:r>
              <a:rPr lang="en-US" altLang="en-US" sz="3000" dirty="0" smtClean="0">
                <a:latin typeface="Times New Roman" panose="02020603050405020304" pitchFamily="18" charset="0"/>
                <a:sym typeface="+mn-ea"/>
              </a:rPr>
              <a:t> Nam, </a:t>
            </a:r>
            <a:r>
              <a:rPr lang="en-US" altLang="en-US" sz="3000" dirty="0" err="1" smtClean="0">
                <a:latin typeface="Times New Roman" panose="02020603050405020304" pitchFamily="18" charset="0"/>
                <a:sym typeface="+mn-ea"/>
              </a:rPr>
              <a:t>người</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nông</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dân</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chống</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ngoại</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xâm</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mới</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có</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thể</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chiếm</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lĩnh</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trọn</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vẹn</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một</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tác</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phẩm</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văn</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chương</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đẹp</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nhường</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ấy</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với</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vóc</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dáng</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đích</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thực</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của</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mình</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và</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được</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ngợi</a:t>
            </a:r>
            <a:r>
              <a:rPr lang="en-US" altLang="en-US" sz="3000" dirty="0" smtClean="0">
                <a:latin typeface="Times New Roman" panose="02020603050405020304" pitchFamily="18" charset="0"/>
                <a:sym typeface="+mn-ea"/>
              </a:rPr>
              <a:t> ca </a:t>
            </a:r>
            <a:r>
              <a:rPr lang="en-US" altLang="en-US" sz="3000" dirty="0" err="1" smtClean="0">
                <a:latin typeface="Times New Roman" panose="02020603050405020304" pitchFamily="18" charset="0"/>
                <a:sym typeface="+mn-ea"/>
              </a:rPr>
              <a:t>như</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những</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người</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anh</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hùng</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của</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thời</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đại</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Trước</a:t>
            </a:r>
            <a:r>
              <a:rPr lang="en-US" altLang="en-US" sz="3000" dirty="0" smtClean="0">
                <a:latin typeface="Times New Roman" panose="02020603050405020304" pitchFamily="18" charset="0"/>
                <a:sym typeface="+mn-ea"/>
              </a:rPr>
              <a:t> Nguyễn </a:t>
            </a:r>
            <a:r>
              <a:rPr lang="en-US" altLang="en-US" sz="3000" dirty="0" err="1" smtClean="0">
                <a:latin typeface="Times New Roman" panose="02020603050405020304" pitchFamily="18" charset="0"/>
                <a:sym typeface="+mn-ea"/>
              </a:rPr>
              <a:t>Đình</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Chiểu</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chưa</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ai</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làm</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được</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điều</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đó</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và</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sau</a:t>
            </a:r>
            <a:r>
              <a:rPr lang="en-US" altLang="en-US" sz="3000" dirty="0" smtClean="0">
                <a:latin typeface="Times New Roman" panose="02020603050405020304" pitchFamily="18" charset="0"/>
                <a:sym typeface="+mn-ea"/>
              </a:rPr>
              <a:t> Nguyễn </a:t>
            </a:r>
            <a:r>
              <a:rPr lang="en-US" altLang="en-US" sz="3000" dirty="0" err="1" smtClean="0">
                <a:latin typeface="Times New Roman" panose="02020603050405020304" pitchFamily="18" charset="0"/>
                <a:sym typeface="+mn-ea"/>
              </a:rPr>
              <a:t>Đình</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Chiểu</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một</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thời</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gian</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dài</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cũng</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chưa</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ai</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vượt</a:t>
            </a:r>
            <a:r>
              <a:rPr lang="en-US" altLang="en-US" sz="3000" dirty="0" smtClean="0">
                <a:latin typeface="Times New Roman" panose="02020603050405020304" pitchFamily="18" charset="0"/>
                <a:sym typeface="+mn-ea"/>
              </a:rPr>
              <a:t> qua </a:t>
            </a:r>
            <a:r>
              <a:rPr lang="en-US" altLang="en-US" sz="3000" dirty="0" err="1" smtClean="0">
                <a:latin typeface="Times New Roman" panose="02020603050405020304" pitchFamily="18" charset="0"/>
                <a:sym typeface="+mn-ea"/>
              </a:rPr>
              <a:t>được</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ông</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Bởi</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thế</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bài</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văn</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tế</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được</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xem</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như</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là</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một</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bước</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phát</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triển</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đột</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xuất</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trong</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thơ</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văn</a:t>
            </a:r>
            <a:r>
              <a:rPr lang="en-US" altLang="en-US" sz="3000" dirty="0" smtClean="0">
                <a:latin typeface="Times New Roman" panose="02020603050405020304" pitchFamily="18" charset="0"/>
                <a:sym typeface="+mn-ea"/>
              </a:rPr>
              <a:t> Nguyễn </a:t>
            </a:r>
            <a:r>
              <a:rPr lang="en-US" altLang="en-US" sz="3000" dirty="0" err="1" smtClean="0">
                <a:latin typeface="Times New Roman" panose="02020603050405020304" pitchFamily="18" charset="0"/>
                <a:sym typeface="+mn-ea"/>
              </a:rPr>
              <a:t>Đình</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chiểu</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nói</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riêng</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và</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trong</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văn</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học</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Việt</a:t>
            </a:r>
            <a:r>
              <a:rPr lang="en-US" altLang="en-US" sz="3000" dirty="0" smtClean="0">
                <a:latin typeface="Times New Roman" panose="02020603050405020304" pitchFamily="18" charset="0"/>
                <a:sym typeface="+mn-ea"/>
              </a:rPr>
              <a:t> Nam </a:t>
            </a:r>
            <a:r>
              <a:rPr lang="en-US" altLang="en-US" sz="3000" dirty="0" err="1" smtClean="0">
                <a:latin typeface="Times New Roman" panose="02020603050405020304" pitchFamily="18" charset="0"/>
                <a:sym typeface="+mn-ea"/>
              </a:rPr>
              <a:t>nói</a:t>
            </a:r>
            <a:r>
              <a:rPr lang="en-US" altLang="en-US" sz="3000" dirty="0" smtClean="0">
                <a:latin typeface="Times New Roman" panose="02020603050405020304" pitchFamily="18" charset="0"/>
                <a:sym typeface="+mn-ea"/>
              </a:rPr>
              <a:t> </a:t>
            </a:r>
            <a:r>
              <a:rPr lang="en-US" altLang="en-US" sz="3000" dirty="0" err="1" smtClean="0">
                <a:latin typeface="Times New Roman" panose="02020603050405020304" pitchFamily="18" charset="0"/>
                <a:sym typeface="+mn-ea"/>
              </a:rPr>
              <a:t>chung</a:t>
            </a:r>
            <a:r>
              <a:rPr lang="en-US" altLang="en-US" sz="3000" dirty="0" smtClean="0">
                <a:latin typeface="Times New Roman" panose="02020603050405020304" pitchFamily="18" charset="0"/>
                <a:sym typeface="+mn-ea"/>
              </a:rPr>
              <a:t>. </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955"/>
            <a:ext cx="11068050" cy="5474970"/>
          </a:xfrm>
        </p:spPr>
        <p:txBody>
          <a:bodyPr/>
          <a:lstStyle/>
          <a:p>
            <a:pPr algn="l"/>
            <a:r>
              <a:rPr lang="en-US" altLang="en-US" sz="3200" b="1" dirty="0">
                <a:solidFill>
                  <a:srgbClr val="0000FF"/>
                </a:solidFill>
                <a:latin typeface="Times New Roman" panose="02020603050405020304" pitchFamily="18" charset="0"/>
                <a:sym typeface="+mn-ea"/>
              </a:rPr>
              <a:t>3</a:t>
            </a:r>
            <a:r>
              <a:rPr lang="en-US" altLang="en-US" sz="3200" b="1" dirty="0" smtClean="0">
                <a:solidFill>
                  <a:srgbClr val="0000FF"/>
                </a:solidFill>
                <a:latin typeface="Times New Roman" panose="02020603050405020304" pitchFamily="18" charset="0"/>
                <a:sym typeface="+mn-ea"/>
              </a:rPr>
              <a:t>. </a:t>
            </a:r>
            <a:r>
              <a:rPr lang="en-US" altLang="en-US" sz="3200" b="1" dirty="0" err="1" smtClean="0">
                <a:solidFill>
                  <a:srgbClr val="0000FF"/>
                </a:solidFill>
                <a:latin typeface="Times New Roman" panose="02020603050405020304" pitchFamily="18" charset="0"/>
                <a:sym typeface="+mn-ea"/>
              </a:rPr>
              <a:t>Phần</a:t>
            </a:r>
            <a:r>
              <a:rPr lang="en-US" altLang="en-US" sz="3200" b="1" dirty="0" smtClean="0">
                <a:solidFill>
                  <a:srgbClr val="0000FF"/>
                </a:solidFill>
                <a:latin typeface="Times New Roman" panose="02020603050405020304" pitchFamily="18" charset="0"/>
                <a:sym typeface="+mn-ea"/>
              </a:rPr>
              <a:t> </a:t>
            </a:r>
            <a:r>
              <a:rPr lang="en-US" altLang="en-US" sz="3200" b="1" dirty="0" err="1">
                <a:solidFill>
                  <a:srgbClr val="0000FF"/>
                </a:solidFill>
                <a:latin typeface="Times New Roman" panose="02020603050405020304" pitchFamily="18" charset="0"/>
                <a:sym typeface="+mn-ea"/>
              </a:rPr>
              <a:t>ai</a:t>
            </a:r>
            <a:r>
              <a:rPr lang="en-US" altLang="en-US" sz="3200" b="1" dirty="0">
                <a:solidFill>
                  <a:srgbClr val="0000FF"/>
                </a:solidFill>
                <a:latin typeface="Times New Roman" panose="02020603050405020304" pitchFamily="18" charset="0"/>
                <a:sym typeface="+mn-ea"/>
              </a:rPr>
              <a:t> </a:t>
            </a:r>
            <a:r>
              <a:rPr lang="en-US" altLang="en-US" sz="3200" b="1" dirty="0" err="1" smtClean="0">
                <a:solidFill>
                  <a:srgbClr val="0000FF"/>
                </a:solidFill>
                <a:latin typeface="Times New Roman" panose="02020603050405020304" pitchFamily="18" charset="0"/>
                <a:sym typeface="+mn-ea"/>
              </a:rPr>
              <a:t>vãn.</a:t>
            </a:r>
            <a:r>
              <a:rPr lang="en-US" altLang="en-US" sz="3200" b="1" dirty="0" smtClean="0">
                <a:solidFill>
                  <a:srgbClr val="0000FF"/>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Tấm</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lòng</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của</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tác</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giả</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với</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sự</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hy</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sinh</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của</a:t>
            </a:r>
            <a:r>
              <a:rPr lang="en-US" altLang="en-US" sz="3200" b="1" dirty="0">
                <a:solidFill>
                  <a:srgbClr val="FF0000"/>
                </a:solidFill>
                <a:latin typeface="Times New Roman" panose="02020603050405020304" pitchFamily="18" charset="0"/>
                <a:sym typeface="+mn-ea"/>
              </a:rPr>
              <a:t> người nông dân </a:t>
            </a:r>
            <a:r>
              <a:rPr lang="en-US" altLang="en-US" sz="3200" b="1" dirty="0" err="1">
                <a:solidFill>
                  <a:srgbClr val="FF0000"/>
                </a:solidFill>
                <a:latin typeface="Times New Roman" panose="02020603050405020304" pitchFamily="18" charset="0"/>
                <a:sym typeface="+mn-ea"/>
              </a:rPr>
              <a:t>nghĩa</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sĩ</a:t>
            </a:r>
            <a:r>
              <a:rPr lang="en-US" altLang="en-US" sz="3200" b="1" dirty="0">
                <a:solidFill>
                  <a:srgbClr val="FF0000"/>
                </a:solidFill>
                <a:latin typeface="Times New Roman" panose="02020603050405020304" pitchFamily="18" charset="0"/>
                <a:sym typeface="+mn-ea"/>
              </a:rPr>
              <a:t>. </a:t>
            </a:r>
            <a:br>
              <a:rPr lang="en-US" altLang="en-US" sz="3200" b="1" dirty="0">
                <a:solidFill>
                  <a:srgbClr val="FF0000"/>
                </a:solidFill>
                <a:latin typeface="Times New Roman" panose="02020603050405020304" pitchFamily="18" charset="0"/>
              </a:rPr>
            </a:br>
            <a:r>
              <a:rPr lang="en-US" altLang="en-US" sz="3200" dirty="0" smtClean="0">
                <a:solidFill>
                  <a:srgbClr val="FF0000"/>
                </a:solidFill>
                <a:latin typeface="Times New Roman" panose="02020603050405020304" pitchFamily="18" charset="0"/>
                <a:sym typeface="+mn-ea"/>
              </a:rPr>
              <a:t>a</a:t>
            </a:r>
            <a:r>
              <a:rPr lang="en-US" altLang="en-US" sz="3200" dirty="0">
                <a:solidFill>
                  <a:srgbClr val="FF0000"/>
                </a:solidFill>
                <a:latin typeface="Times New Roman" panose="02020603050405020304" pitchFamily="18" charset="0"/>
                <a:sym typeface="+mn-ea"/>
              </a:rPr>
              <a:t>. </a:t>
            </a:r>
            <a:r>
              <a:rPr lang="en-US" altLang="en-US" sz="3200" dirty="0" err="1" smtClean="0">
                <a:solidFill>
                  <a:srgbClr val="FF0000"/>
                </a:solidFill>
                <a:latin typeface="Times New Roman" panose="02020603050405020304" pitchFamily="18" charset="0"/>
                <a:sym typeface="+mn-ea"/>
              </a:rPr>
              <a:t>Niềm</a:t>
            </a:r>
            <a:r>
              <a:rPr lang="en-US" altLang="en-US" sz="3200" dirty="0" smtClean="0">
                <a:solidFill>
                  <a:srgbClr val="FF0000"/>
                </a:solidFill>
                <a:latin typeface="Times New Roman" panose="02020603050405020304" pitchFamily="18" charset="0"/>
                <a:sym typeface="+mn-ea"/>
              </a:rPr>
              <a:t> </a:t>
            </a:r>
            <a:r>
              <a:rPr lang="en-US" altLang="en-US" sz="3200" dirty="0" err="1" smtClean="0">
                <a:solidFill>
                  <a:srgbClr val="FF0000"/>
                </a:solidFill>
                <a:latin typeface="Times New Roman" panose="02020603050405020304" pitchFamily="18" charset="0"/>
                <a:sym typeface="+mn-ea"/>
              </a:rPr>
              <a:t>tiếc</a:t>
            </a:r>
            <a:r>
              <a:rPr lang="en-US" altLang="en-US" sz="3200" dirty="0" smtClean="0">
                <a:solidFill>
                  <a:srgbClr val="FF0000"/>
                </a:solidFill>
                <a:latin typeface="Times New Roman" panose="02020603050405020304" pitchFamily="18" charset="0"/>
                <a:sym typeface="+mn-ea"/>
              </a:rPr>
              <a:t> </a:t>
            </a:r>
            <a:r>
              <a:rPr lang="en-US" altLang="en-US" sz="3200" dirty="0" err="1" smtClean="0">
                <a:solidFill>
                  <a:srgbClr val="FF0000"/>
                </a:solidFill>
                <a:latin typeface="Times New Roman" panose="02020603050405020304" pitchFamily="18" charset="0"/>
                <a:sym typeface="+mn-ea"/>
              </a:rPr>
              <a:t>thương</a:t>
            </a:r>
            <a:br>
              <a:rPr lang="en-US" altLang="en-US" sz="3200" i="1" dirty="0">
                <a:solidFill>
                  <a:srgbClr val="0000FF"/>
                </a:solidFill>
                <a:latin typeface="Times New Roman" panose="02020603050405020304" pitchFamily="18" charset="0"/>
              </a:rPr>
            </a:b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Bày</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tỏ</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sự</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tiếc</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thương</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của</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nhân</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dân</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trước</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sự</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hy</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sinh</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của</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nghĩa</a:t>
            </a:r>
            <a:r>
              <a:rPr lang="en-US" altLang="en-US" sz="3200" dirty="0">
                <a:latin typeface="Times New Roman" panose="02020603050405020304" pitchFamily="18" charset="0"/>
                <a:sym typeface="Wingdings" panose="05000000000000000000" pitchFamily="2" charset="2"/>
              </a:rPr>
              <a:t> </a:t>
            </a:r>
            <a:r>
              <a:rPr lang="en-US" altLang="en-US" sz="3200" dirty="0" err="1" smtClean="0">
                <a:latin typeface="Times New Roman" panose="02020603050405020304" pitchFamily="18" charset="0"/>
                <a:sym typeface="Wingdings" panose="05000000000000000000" pitchFamily="2" charset="2"/>
              </a:rPr>
              <a:t>quân</a:t>
            </a:r>
            <a:r>
              <a:rPr lang="en-US" altLang="en-US" sz="3200" dirty="0" smtClean="0">
                <a:latin typeface="Times New Roman" panose="02020603050405020304" pitchFamily="18" charset="0"/>
                <a:sym typeface="Wingdings" panose="05000000000000000000" pitchFamily="2" charset="2"/>
              </a:rPr>
              <a:t> </a:t>
            </a:r>
            <a:r>
              <a:rPr lang="en-US" altLang="en-US" sz="3200" i="1" dirty="0" smtClean="0">
                <a:latin typeface="Times New Roman" panose="02020603050405020304" pitchFamily="18" charset="0"/>
                <a:sym typeface="Wingdings" panose="05000000000000000000" pitchFamily="2" charset="2"/>
              </a:rPr>
              <a:t>(</a:t>
            </a:r>
            <a:r>
              <a:rPr lang="en-US" altLang="en-US" sz="3200" i="1" dirty="0" err="1" smtClean="0">
                <a:latin typeface="Times New Roman" panose="02020603050405020304" pitchFamily="18" charset="0"/>
                <a:sym typeface="Wingdings" panose="05000000000000000000" pitchFamily="2" charset="2"/>
              </a:rPr>
              <a:t>cỏ</a:t>
            </a:r>
            <a:r>
              <a:rPr lang="en-US" altLang="en-US" sz="3200" i="1" dirty="0" smtClean="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cây</a:t>
            </a:r>
            <a:r>
              <a:rPr lang="en-US" altLang="en-US" sz="3200" i="1" dirty="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sầu</a:t>
            </a:r>
            <a:r>
              <a:rPr lang="en-US" altLang="en-US" sz="3200" i="1" dirty="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giăng</a:t>
            </a:r>
            <a:r>
              <a:rPr lang="en-US" altLang="en-US" sz="3200" i="1" dirty="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già</a:t>
            </a:r>
            <a:r>
              <a:rPr lang="en-US" altLang="en-US" sz="3200" i="1" dirty="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trẻ</a:t>
            </a:r>
            <a:r>
              <a:rPr lang="en-US" altLang="en-US" sz="3200" i="1" dirty="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luỵ</a:t>
            </a:r>
            <a:r>
              <a:rPr lang="en-US" altLang="en-US" sz="3200" i="1" dirty="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nhỏ</a:t>
            </a:r>
            <a:r>
              <a:rPr lang="en-US" altLang="en-US" sz="3200" i="1" dirty="0">
                <a:latin typeface="Times New Roman" panose="02020603050405020304" pitchFamily="18" charset="0"/>
                <a:sym typeface="Wingdings" panose="05000000000000000000" pitchFamily="2" charset="2"/>
              </a:rPr>
              <a:t>)</a:t>
            </a:r>
            <a:br>
              <a:rPr lang="en-US" altLang="en-US" sz="3200" i="1" dirty="0">
                <a:latin typeface="Times New Roman" panose="02020603050405020304" pitchFamily="18" charset="0"/>
              </a:rPr>
            </a:b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Cảm</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thông</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và</a:t>
            </a:r>
            <a:r>
              <a:rPr lang="en-US" altLang="en-US" sz="3200" dirty="0">
                <a:latin typeface="Times New Roman" panose="02020603050405020304" pitchFamily="18" charset="0"/>
                <a:sym typeface="Wingdings" panose="05000000000000000000" pitchFamily="2" charset="2"/>
              </a:rPr>
              <a:t> chia </a:t>
            </a:r>
            <a:r>
              <a:rPr lang="en-US" altLang="en-US" sz="3200" dirty="0" err="1">
                <a:latin typeface="Times New Roman" panose="02020603050405020304" pitchFamily="18" charset="0"/>
                <a:sym typeface="Wingdings" panose="05000000000000000000" pitchFamily="2" charset="2"/>
              </a:rPr>
              <a:t>sẻ</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với</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nỗi</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đau</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đớn</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xót</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xa</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của</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người</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thân</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nghĩa</a:t>
            </a:r>
            <a:r>
              <a:rPr lang="en-US" altLang="en-US" sz="3200" dirty="0">
                <a:latin typeface="Times New Roman" panose="02020603050405020304" pitchFamily="18" charset="0"/>
                <a:sym typeface="Wingdings" panose="05000000000000000000" pitchFamily="2" charset="2"/>
              </a:rPr>
              <a:t> </a:t>
            </a:r>
            <a:r>
              <a:rPr lang="en-US" altLang="en-US" sz="3200" dirty="0" err="1" smtClean="0">
                <a:latin typeface="Times New Roman" panose="02020603050405020304" pitchFamily="18" charset="0"/>
                <a:sym typeface="Wingdings" panose="05000000000000000000" pitchFamily="2" charset="2"/>
              </a:rPr>
              <a:t>sĩ</a:t>
            </a:r>
            <a:r>
              <a:rPr lang="en-US" altLang="en-US" sz="3200" dirty="0" smtClean="0">
                <a:latin typeface="Times New Roman" panose="02020603050405020304" pitchFamily="18" charset="0"/>
                <a:sym typeface="Wingdings" panose="05000000000000000000" pitchFamily="2" charset="2"/>
              </a:rPr>
              <a:t>:</a:t>
            </a:r>
            <a:br>
              <a:rPr lang="en-US" altLang="en-US" sz="3200" i="1" dirty="0">
                <a:latin typeface="Times New Roman" panose="02020603050405020304" pitchFamily="18" charset="0"/>
                <a:sym typeface="Wingdings" panose="05000000000000000000" pitchFamily="2" charset="2"/>
              </a:rPr>
            </a:b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Nỗi</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đau</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như</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xé</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lòng</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của</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người</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mẹ</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già</a:t>
            </a:r>
            <a:r>
              <a:rPr lang="en-US" altLang="en-US" sz="3200" dirty="0">
                <a:latin typeface="Times New Roman" panose="02020603050405020304" pitchFamily="18" charset="0"/>
                <a:sym typeface="Wingdings" panose="05000000000000000000" pitchFamily="2" charset="2"/>
              </a:rPr>
              <a:t> </a:t>
            </a:r>
            <a:r>
              <a:rPr lang="en-US" altLang="en-US" sz="3200" i="1" dirty="0">
                <a:latin typeface="Times New Roman" panose="02020603050405020304" pitchFamily="18" charset="0"/>
                <a:sym typeface="Wingdings" panose="05000000000000000000" pitchFamily="2" charset="2"/>
              </a:rPr>
              <a:t>“…</a:t>
            </a:r>
            <a:r>
              <a:rPr lang="en-US" altLang="en-US" sz="3200" i="1" dirty="0" err="1">
                <a:latin typeface="Times New Roman" panose="02020603050405020304" pitchFamily="18" charset="0"/>
                <a:sym typeface="Wingdings" panose="05000000000000000000" pitchFamily="2" charset="2"/>
              </a:rPr>
              <a:t>khóc</a:t>
            </a:r>
            <a:r>
              <a:rPr lang="en-US" altLang="en-US" sz="3200" i="1" dirty="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trẻ</a:t>
            </a:r>
            <a:r>
              <a:rPr lang="en-US" altLang="en-US" sz="3200" i="1" dirty="0">
                <a:latin typeface="Times New Roman" panose="02020603050405020304" pitchFamily="18" charset="0"/>
                <a:sym typeface="Wingdings" panose="05000000000000000000" pitchFamily="2" charset="2"/>
              </a:rPr>
              <a:t>”.</a:t>
            </a:r>
            <a:br>
              <a:rPr lang="en-US" altLang="en-US" sz="3200" i="1" dirty="0">
                <a:latin typeface="Times New Roman" panose="02020603050405020304" pitchFamily="18" charset="0"/>
                <a:sym typeface="Wingdings" panose="05000000000000000000" pitchFamily="2" charset="2"/>
              </a:rPr>
            </a:br>
            <a:r>
              <a:rPr lang="en-US" altLang="en-US" sz="3200" dirty="0" smtClean="0">
                <a:latin typeface="Times New Roman" panose="02020603050405020304" pitchFamily="18" charset="0"/>
                <a:sym typeface="Wingdings" panose="05000000000000000000" pitchFamily="2" charset="2"/>
              </a:rPr>
              <a:t>+ </a:t>
            </a:r>
            <a:r>
              <a:rPr lang="en-US" altLang="en-US" sz="3200" dirty="0" err="1" smtClean="0">
                <a:latin typeface="Times New Roman" panose="02020603050405020304" pitchFamily="18" charset="0"/>
                <a:sym typeface="Wingdings" panose="05000000000000000000" pitchFamily="2" charset="2"/>
              </a:rPr>
              <a:t>Nỗi</a:t>
            </a:r>
            <a:r>
              <a:rPr lang="en-US" altLang="en-US" sz="3200" dirty="0" smtClean="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bơ</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vơ</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mất</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nơi</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nương</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tựa</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của</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những</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người</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vợ</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trẻ</a:t>
            </a:r>
            <a:r>
              <a:rPr lang="en-US" altLang="en-US" sz="3200" dirty="0">
                <a:latin typeface="Times New Roman" panose="02020603050405020304" pitchFamily="18" charset="0"/>
                <a:sym typeface="Wingdings" panose="05000000000000000000" pitchFamily="2" charset="2"/>
              </a:rPr>
              <a:t> </a:t>
            </a:r>
            <a:r>
              <a:rPr lang="en-US" altLang="en-US" sz="3200" i="1" dirty="0">
                <a:latin typeface="Times New Roman" panose="02020603050405020304" pitchFamily="18" charset="0"/>
                <a:sym typeface="Wingdings" panose="05000000000000000000" pitchFamily="2" charset="2"/>
              </a:rPr>
              <a:t>“</a:t>
            </a:r>
            <a:r>
              <a:rPr lang="en-US" altLang="en-US" sz="3200" i="1" dirty="0" err="1">
                <a:latin typeface="Times New Roman" panose="02020603050405020304" pitchFamily="18" charset="0"/>
                <a:sym typeface="Wingdings" panose="05000000000000000000" pitchFamily="2" charset="2"/>
              </a:rPr>
              <a:t>chạy</a:t>
            </a:r>
            <a:r>
              <a:rPr lang="en-US" altLang="en-US" sz="3200" i="1" dirty="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tìm</a:t>
            </a:r>
            <a:r>
              <a:rPr lang="en-US" altLang="en-US" sz="3200" i="1" dirty="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chồng</a:t>
            </a:r>
            <a:r>
              <a:rPr lang="en-US" altLang="en-US" sz="3200" dirty="0">
                <a:latin typeface="Times New Roman" panose="02020603050405020304" pitchFamily="18" charset="0"/>
                <a:sym typeface="Wingdings" panose="05000000000000000000" pitchFamily="2" charset="2"/>
              </a:rPr>
              <a: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3210" y="890270"/>
            <a:ext cx="3251835" cy="460375"/>
          </a:xfrm>
          <a:prstGeom prst="rect">
            <a:avLst/>
          </a:prstGeom>
          <a:noFill/>
        </p:spPr>
        <p:txBody>
          <a:bodyPr wrap="square" rtlCol="0">
            <a:spAutoFit/>
          </a:bodyPr>
          <a:p>
            <a:r>
              <a:rPr lang="en-US" sz="2400" dirty="0" smtClean="0">
                <a:solidFill>
                  <a:srgbClr val="FF0000"/>
                </a:solidFill>
                <a:latin typeface="Times New Roman" panose="02020603050405020304" pitchFamily="18" charset="0"/>
                <a:cs typeface="Times New Roman" panose="02020603050405020304" pitchFamily="18" charset="0"/>
              </a:rPr>
              <a:t>-</a:t>
            </a:r>
            <a:r>
              <a:rPr lang="en-US" sz="2400" b="1" dirty="0" smtClean="0">
                <a:solidFill>
                  <a:srgbClr val="FF0000"/>
                </a:solidFill>
                <a:latin typeface="Times New Roman" panose="02020603050405020304" pitchFamily="18" charset="0"/>
                <a:cs typeface="Times New Roman" panose="02020603050405020304" pitchFamily="18" charset="0"/>
              </a:rPr>
              <a:t>Ca </a:t>
            </a:r>
            <a:r>
              <a:rPr lang="en-US" sz="2400" b="1" dirty="0" err="1" smtClean="0">
                <a:solidFill>
                  <a:srgbClr val="FF0000"/>
                </a:solidFill>
                <a:latin typeface="Times New Roman" panose="02020603050405020304" pitchFamily="18" charset="0"/>
                <a:cs typeface="Times New Roman" panose="02020603050405020304" pitchFamily="18" charset="0"/>
              </a:rPr>
              <a:t>ngợi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sự</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hi </a:t>
            </a:r>
            <a:r>
              <a:rPr lang="en-US" sz="2400" b="1"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09588" y="1768361"/>
            <a:ext cx="3043371" cy="461665"/>
          </a:xfrm>
          <a:prstGeom prst="rect">
            <a:avLst/>
          </a:prstGeom>
          <a:noFill/>
        </p:spPr>
        <p:txBody>
          <a:bodyPr wrap="square" rtlCol="0">
            <a:spAutoFit/>
          </a:bodyPr>
          <a:p>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Xác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bỏ</a:t>
            </a:r>
            <a:r>
              <a:rPr lang="en-US" sz="2400" i="1"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53925" y="2275773"/>
            <a:ext cx="3043371" cy="461665"/>
          </a:xfrm>
          <a:prstGeom prst="rect">
            <a:avLst/>
          </a:prstGeom>
          <a:noFill/>
        </p:spPr>
        <p:txBody>
          <a:bodyPr wrap="square" rtlCol="0">
            <a:spAutoFit/>
          </a:bodyPr>
          <a:p>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“Da </a:t>
            </a:r>
            <a:r>
              <a:rPr lang="en-US" sz="2400" i="1" dirty="0" err="1">
                <a:latin typeface="Times New Roman" panose="02020603050405020304" pitchFamily="18" charset="0"/>
                <a:cs typeface="Times New Roman" panose="02020603050405020304" pitchFamily="18" charset="0"/>
              </a:rPr>
              <a:t>ngựa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thây</a:t>
            </a:r>
            <a:r>
              <a:rPr lang="en-US" sz="2400" i="1"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83504" y="2754299"/>
            <a:ext cx="2225139" cy="461665"/>
          </a:xfrm>
          <a:prstGeom prst="rect">
            <a:avLst/>
          </a:prstGeom>
          <a:noFill/>
        </p:spPr>
        <p:txBody>
          <a:bodyPr wrap="square" rtlCol="0">
            <a:spAutoFit/>
          </a:bodyPr>
          <a:p>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Quy</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Right Brace 8"/>
          <p:cNvSpPr/>
          <p:nvPr/>
        </p:nvSpPr>
        <p:spPr>
          <a:xfrm>
            <a:off x="2874684" y="1768362"/>
            <a:ext cx="849087" cy="1514993"/>
          </a:xfrm>
          <a:prstGeom prst="rightBrace">
            <a:avLst/>
          </a:prstGeom>
          <a:ln>
            <a:solidFill>
              <a:schemeClr val="tx1"/>
            </a:solidFill>
          </a:ln>
        </p:spPr>
        <p:style>
          <a:lnRef idx="3">
            <a:schemeClr val="accent3"/>
          </a:lnRef>
          <a:fillRef idx="0">
            <a:schemeClr val="accent3"/>
          </a:fillRef>
          <a:effectRef idx="2">
            <a:schemeClr val="accent3"/>
          </a:effectRef>
          <a:fontRef idx="minor">
            <a:schemeClr val="tx1"/>
          </a:fontRef>
        </p:style>
        <p:txBody>
          <a:bodyPr rtlCol="0" anchor="ctr"/>
          <a:p>
            <a:pPr algn="ctr"/>
            <a:endParaRPr lang="en-US">
              <a:solidFill>
                <a:schemeClr val="bg1"/>
              </a:solidFill>
            </a:endParaRPr>
          </a:p>
        </p:txBody>
      </p:sp>
      <p:sp>
        <p:nvSpPr>
          <p:cNvPr id="10" name="TextBox 9"/>
          <p:cNvSpPr txBox="1"/>
          <p:nvPr/>
        </p:nvSpPr>
        <p:spPr>
          <a:xfrm>
            <a:off x="3866917" y="1943025"/>
            <a:ext cx="2685211" cy="1200329"/>
          </a:xfrm>
          <a:prstGeom prst="rect">
            <a:avLst/>
          </a:prstGeom>
          <a:noFill/>
        </p:spPr>
        <p:txBody>
          <a:bodyPr wrap="square" rtlCol="0">
            <a:spAutoFit/>
          </a:bodyPr>
          <a:p>
            <a:pPr algn="just"/>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a:t>
            </a:r>
            <a:endParaRPr lang="en-US" sz="2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09587" y="3298097"/>
            <a:ext cx="6995254" cy="1754326"/>
          </a:xfrm>
          <a:prstGeom prst="rect">
            <a:avLst/>
          </a:prstGeom>
          <a:noFill/>
        </p:spPr>
        <p:txBody>
          <a:bodyPr wrap="square" rtlCol="0">
            <a:spAutoFit/>
          </a:bodyPr>
          <a:p>
            <a:pPr>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b="1" dirty="0" err="1" smtClean="0">
                <a:solidFill>
                  <a:srgbClr val="FF0000"/>
                </a:solidFill>
                <a:latin typeface="Times New Roman" panose="02020603050405020304" pitchFamily="18" charset="0"/>
                <a:cs typeface="Times New Roman" panose="02020603050405020304" pitchFamily="18" charset="0"/>
              </a:rPr>
              <a:t>Nỗi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buồn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thấm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lòng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giăng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dặm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giăng</a:t>
            </a:r>
            <a:r>
              <a:rPr lang="en-US" sz="2400" i="1"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a:p>
            <a:pPr>
              <a:lnSpc>
                <a:spcPct val="150000"/>
              </a:lnSpc>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luỵ</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nhỏ</a:t>
            </a:r>
            <a:r>
              <a:rPr lang="en-US" sz="2400" i="1"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8420" y="4987925"/>
            <a:ext cx="10076180" cy="645160"/>
          </a:xfrm>
          <a:prstGeom prst="rect">
            <a:avLst/>
          </a:prstGeom>
          <a:noFill/>
        </p:spPr>
        <p:txBody>
          <a:bodyPr wrap="square" rtlCol="0">
            <a:spAutoFit/>
          </a:bodyPr>
          <a:p>
            <a:pPr>
              <a:lnSpc>
                <a:spcPct val="150000"/>
              </a:lnSpc>
            </a:pP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Lòng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hi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Giuộc</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 calcmode="lin" valueType="num">
                                      <p:cBhvr additive="base">
                                        <p:cTn id="3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animEffect transition="in" filter="barn(inVertical)">
                                      <p:cBhvr>
                                        <p:cTn id="41" dur="500"/>
                                        <p:tgtEl>
                                          <p:spTgt spid="1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4">
                                            <p:txEl>
                                              <p:pRg st="2" end="2"/>
                                            </p:txEl>
                                          </p:spTgt>
                                        </p:tgtEl>
                                        <p:attrNameLst>
                                          <p:attrName>style.visibility</p:attrName>
                                        </p:attrNameLst>
                                      </p:cBhvr>
                                      <p:to>
                                        <p:strVal val="visible"/>
                                      </p:to>
                                    </p:set>
                                    <p:animEffect transition="in" filter="barn(inVertical)">
                                      <p:cBhvr>
                                        <p:cTn id="46" dur="500"/>
                                        <p:tgtEl>
                                          <p:spTgt spid="14">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barn(inVertical)">
                                      <p:cBhvr>
                                        <p:cTn id="5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bldLvl="0" animBg="1"/>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84150" y="160020"/>
            <a:ext cx="11732260" cy="5966460"/>
          </a:xfrm>
        </p:spPr>
        <p:txBody>
          <a:bodyPr/>
          <a:p>
            <a:pPr marL="0" indent="0" algn="just">
              <a:buNone/>
            </a:pPr>
            <a:r>
              <a:rPr lang="en-US" altLang="en-US" b="1" dirty="0" smtClean="0">
                <a:solidFill>
                  <a:srgbClr val="FF0000"/>
                </a:solidFill>
                <a:latin typeface="Times New Roman" panose="02020603050405020304" pitchFamily="18" charset="0"/>
                <a:sym typeface="+mn-ea"/>
              </a:rPr>
              <a:t>b. </a:t>
            </a:r>
            <a:r>
              <a:rPr lang="en-US" altLang="en-US" b="1" dirty="0" err="1" smtClean="0">
                <a:solidFill>
                  <a:srgbClr val="FF0000"/>
                </a:solidFill>
                <a:latin typeface="Times New Roman" panose="02020603050405020304" pitchFamily="18" charset="0"/>
                <a:sym typeface="+mn-ea"/>
              </a:rPr>
              <a:t>Sự</a:t>
            </a:r>
            <a:r>
              <a:rPr lang="en-US" altLang="en-US" b="1" dirty="0" smtClean="0">
                <a:solidFill>
                  <a:srgbClr val="FF0000"/>
                </a:solidFill>
                <a:latin typeface="Times New Roman" panose="02020603050405020304" pitchFamily="18" charset="0"/>
                <a:sym typeface="+mn-ea"/>
              </a:rPr>
              <a:t> </a:t>
            </a:r>
            <a:r>
              <a:rPr lang="en-US" altLang="en-US" b="1" dirty="0" err="1" smtClean="0">
                <a:solidFill>
                  <a:srgbClr val="FF0000"/>
                </a:solidFill>
                <a:latin typeface="Times New Roman" panose="02020603050405020304" pitchFamily="18" charset="0"/>
                <a:sym typeface="+mn-ea"/>
              </a:rPr>
              <a:t>cảm</a:t>
            </a:r>
            <a:r>
              <a:rPr lang="en-US" altLang="en-US" b="1" dirty="0" smtClean="0">
                <a:solidFill>
                  <a:srgbClr val="FF0000"/>
                </a:solidFill>
                <a:latin typeface="Times New Roman" panose="02020603050405020304" pitchFamily="18" charset="0"/>
                <a:sym typeface="+mn-ea"/>
              </a:rPr>
              <a:t> </a:t>
            </a:r>
            <a:r>
              <a:rPr lang="en-US" altLang="en-US" b="1" dirty="0" err="1" smtClean="0">
                <a:solidFill>
                  <a:srgbClr val="FF0000"/>
                </a:solidFill>
                <a:latin typeface="Times New Roman" panose="02020603050405020304" pitchFamily="18" charset="0"/>
                <a:sym typeface="+mn-ea"/>
              </a:rPr>
              <a:t>phục</a:t>
            </a:r>
            <a:endParaRPr lang="en-US" altLang="en-US" b="1" u="sng" dirty="0" smtClean="0">
              <a:solidFill>
                <a:srgbClr val="FF0000"/>
              </a:solidFill>
              <a:latin typeface="Times New Roman" panose="02020603050405020304" pitchFamily="18" charset="0"/>
            </a:endParaRPr>
          </a:p>
          <a:p>
            <a:pPr marL="0" indent="0" algn="just">
              <a:buNone/>
            </a:pPr>
            <a:r>
              <a:rPr lang="en-US" altLang="en-US" sz="2800" b="1"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Cảm</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phục</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và</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ngợi</a:t>
            </a:r>
            <a:r>
              <a:rPr lang="en-US" altLang="en-US" sz="2800" dirty="0" smtClean="0">
                <a:latin typeface="Times New Roman" panose="02020603050405020304" pitchFamily="18" charset="0"/>
                <a:sym typeface="+mn-ea"/>
              </a:rPr>
              <a:t> ca </a:t>
            </a:r>
            <a:r>
              <a:rPr lang="en-US" altLang="en-US" sz="2800" dirty="0" err="1" smtClean="0">
                <a:latin typeface="Times New Roman" panose="02020603050405020304" pitchFamily="18" charset="0"/>
                <a:sym typeface="+mn-ea"/>
              </a:rPr>
              <a:t>sự</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hy</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sinh</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cao</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cả</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của</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nghĩa</a:t>
            </a:r>
            <a:r>
              <a:rPr lang="en-US" altLang="en-US" sz="2800" dirty="0" smtClean="0">
                <a:latin typeface="Times New Roman" panose="02020603050405020304" pitchFamily="18" charset="0"/>
                <a:sym typeface="+mn-ea"/>
              </a:rPr>
              <a:t> </a:t>
            </a:r>
            <a:r>
              <a:rPr lang="en-US" altLang="en-US" sz="2800" dirty="0" err="1" smtClean="0">
                <a:latin typeface="Times New Roman" panose="02020603050405020304" pitchFamily="18" charset="0"/>
                <a:sym typeface="+mn-ea"/>
              </a:rPr>
              <a:t>sĩ</a:t>
            </a:r>
            <a:r>
              <a:rPr lang="en-US" altLang="en-US" sz="2800" dirty="0" smtClean="0">
                <a:latin typeface="Times New Roman" panose="02020603050405020304" pitchFamily="18" charset="0"/>
                <a:sym typeface="+mn-ea"/>
              </a:rPr>
              <a:t>. </a:t>
            </a:r>
            <a:endParaRPr lang="en-US" altLang="en-US" sz="2800" dirty="0" smtClean="0">
              <a:latin typeface="Times New Roman" panose="02020603050405020304" pitchFamily="18" charset="0"/>
            </a:endParaRPr>
          </a:p>
          <a:p>
            <a:pPr algn="just">
              <a:buFont typeface="Wingdings" panose="05000000000000000000" pitchFamily="2" charset="2"/>
              <a:buChar char="à"/>
            </a:pPr>
            <a:r>
              <a:rPr lang="en-US" altLang="en-US" sz="2800" dirty="0" err="1" smtClean="0">
                <a:latin typeface="Times New Roman" panose="02020603050405020304" pitchFamily="18" charset="0"/>
                <a:sym typeface="Wingdings" panose="05000000000000000000" pitchFamily="2" charset="2"/>
              </a:rPr>
              <a:t>Khẳng</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định</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lẽ</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sống</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cao</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đẹp</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của</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họ</a:t>
            </a:r>
            <a:r>
              <a:rPr lang="en-US" altLang="en-US" sz="2800"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sống</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làm</a:t>
            </a:r>
            <a:r>
              <a:rPr lang="en-US" altLang="en-US" sz="2800" i="1" dirty="0" smtClean="0">
                <a:latin typeface="Times New Roman" panose="02020603050405020304" pitchFamily="18" charset="0"/>
                <a:sym typeface="Wingdings" panose="05000000000000000000" pitchFamily="2" charset="2"/>
              </a:rPr>
              <a:t> chi…”).</a:t>
            </a:r>
            <a:endParaRPr lang="en-US" altLang="en-US" sz="2800" i="1" dirty="0" smtClean="0">
              <a:latin typeface="Times New Roman" panose="02020603050405020304" pitchFamily="18" charset="0"/>
              <a:sym typeface="Wingdings" panose="05000000000000000000" pitchFamily="2" charset="2"/>
            </a:endParaRPr>
          </a:p>
          <a:p>
            <a:pPr algn="just">
              <a:buFontTx/>
              <a:buChar char="-"/>
            </a:pPr>
            <a:r>
              <a:rPr lang="en-US" altLang="en-US" sz="2800" dirty="0" smtClean="0">
                <a:latin typeface="Times New Roman" panose="02020603050405020304" pitchFamily="18" charset="0"/>
                <a:sym typeface="Wingdings" panose="05000000000000000000" pitchFamily="2" charset="2"/>
              </a:rPr>
              <a:t>Ca </a:t>
            </a:r>
            <a:r>
              <a:rPr lang="en-US" altLang="en-US" sz="2800" dirty="0" err="1" smtClean="0">
                <a:latin typeface="Times New Roman" panose="02020603050405020304" pitchFamily="18" charset="0"/>
                <a:sym typeface="Wingdings" panose="05000000000000000000" pitchFamily="2" charset="2"/>
              </a:rPr>
              <a:t>ngợi</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tinh</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thần</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chiến</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đấu</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đến</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cùng</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và</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tư</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tưởng</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trung</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quân</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của</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nghĩa</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sĩ</a:t>
            </a:r>
            <a:r>
              <a:rPr lang="en-US" altLang="en-US" sz="2800" dirty="0" smtClean="0">
                <a:latin typeface="Times New Roman" panose="02020603050405020304" pitchFamily="18" charset="0"/>
                <a:sym typeface="Wingdings" panose="05000000000000000000" pitchFamily="2" charset="2"/>
              </a:rPr>
              <a:t>. </a:t>
            </a:r>
            <a:r>
              <a:rPr lang="en-US" altLang="en-US" sz="2800" i="1" dirty="0" smtClean="0">
                <a:latin typeface="Times New Roman" panose="02020603050405020304" pitchFamily="18" charset="0"/>
                <a:sym typeface="Wingdings" panose="05000000000000000000" pitchFamily="2" charset="2"/>
              </a:rPr>
              <a:t>(</a:t>
            </a:r>
            <a:r>
              <a:rPr lang="en-US" altLang="en-US" sz="2800" i="1" dirty="0" err="1" smtClean="0">
                <a:latin typeface="Times New Roman" panose="02020603050405020304" pitchFamily="18" charset="0"/>
                <a:sym typeface="Wingdings" panose="05000000000000000000" pitchFamily="2" charset="2"/>
              </a:rPr>
              <a:t>sống</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đánh</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giặc</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thác</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cũng</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đánh</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giặc</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sống</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thờ</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vua</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thác</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cũng</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thờ</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vua</a:t>
            </a:r>
            <a:r>
              <a:rPr lang="en-US" altLang="en-US" sz="2800" i="1" dirty="0" smtClean="0">
                <a:latin typeface="Times New Roman" panose="02020603050405020304" pitchFamily="18" charset="0"/>
                <a:sym typeface="Wingdings" panose="05000000000000000000" pitchFamily="2" charset="2"/>
              </a:rPr>
              <a:t>..)</a:t>
            </a:r>
            <a:endParaRPr lang="en-US" altLang="en-US" sz="2800" i="1" dirty="0" smtClean="0">
              <a:latin typeface="Times New Roman" panose="02020603050405020304" pitchFamily="18" charset="0"/>
              <a:sym typeface="Wingdings" panose="05000000000000000000" pitchFamily="2" charset="2"/>
            </a:endParaRPr>
          </a:p>
          <a:p>
            <a:pPr algn="just">
              <a:buFontTx/>
              <a:buChar char="-"/>
            </a:pPr>
            <a:r>
              <a:rPr lang="en-US" altLang="en-US" sz="2800" dirty="0" err="1" smtClean="0">
                <a:latin typeface="Times New Roman" panose="02020603050405020304" pitchFamily="18" charset="0"/>
                <a:sym typeface="Wingdings" panose="05000000000000000000" pitchFamily="2" charset="2"/>
              </a:rPr>
              <a:t>Khẳng</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định</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sự</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bất</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tử</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của</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nghĩa</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sĩ</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trong</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lòng</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dân</a:t>
            </a:r>
            <a:r>
              <a:rPr lang="en-US" altLang="en-US" sz="2800" dirty="0" smtClean="0">
                <a:latin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sym typeface="Wingdings" panose="05000000000000000000" pitchFamily="2" charset="2"/>
              </a:rPr>
              <a:t>tộc</a:t>
            </a:r>
            <a:r>
              <a:rPr lang="en-US" altLang="en-US" sz="2800" dirty="0" smtClean="0">
                <a:latin typeface="Times New Roman" panose="02020603050405020304" pitchFamily="18" charset="0"/>
                <a:sym typeface="Wingdings" panose="05000000000000000000" pitchFamily="2" charset="2"/>
              </a:rPr>
              <a:t> </a:t>
            </a:r>
            <a:r>
              <a:rPr lang="en-US" altLang="en-US" sz="2800" i="1" dirty="0" smtClean="0">
                <a:latin typeface="Times New Roman" panose="02020603050405020304" pitchFamily="18" charset="0"/>
                <a:sym typeface="Wingdings" panose="05000000000000000000" pitchFamily="2" charset="2"/>
              </a:rPr>
              <a:t>(...</a:t>
            </a:r>
            <a:r>
              <a:rPr lang="en-US" altLang="en-US" sz="2800" i="1" dirty="0" err="1" smtClean="0">
                <a:latin typeface="Times New Roman" panose="02020603050405020304" pitchFamily="18" charset="0"/>
                <a:sym typeface="Wingdings" panose="05000000000000000000" pitchFamily="2" charset="2"/>
              </a:rPr>
              <a:t>danh</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thơm</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đồn</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Đình</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miếu</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để</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thờ</a:t>
            </a:r>
            <a:r>
              <a:rPr lang="en-US" altLang="en-US" sz="2800" i="1" dirty="0" smtClean="0">
                <a:latin typeface="Times New Roman" panose="02020603050405020304" pitchFamily="18" charset="0"/>
                <a:sym typeface="Wingdings" panose="05000000000000000000" pitchFamily="2" charset="2"/>
              </a:rPr>
              <a:t>…</a:t>
            </a:r>
            <a:r>
              <a:rPr lang="en-US" altLang="en-US" sz="2800" i="1" dirty="0" err="1" smtClean="0">
                <a:latin typeface="Times New Roman" panose="02020603050405020304" pitchFamily="18" charset="0"/>
                <a:sym typeface="Wingdings" panose="05000000000000000000" pitchFamily="2" charset="2"/>
              </a:rPr>
              <a:t>muôn</a:t>
            </a:r>
            <a:r>
              <a:rPr lang="en-US" altLang="en-US" sz="2800" i="1" dirty="0" smtClean="0">
                <a:latin typeface="Times New Roman" panose="02020603050405020304" pitchFamily="18" charset="0"/>
                <a:sym typeface="Wingdings" panose="05000000000000000000" pitchFamily="2" charset="2"/>
              </a:rPr>
              <a:t> </a:t>
            </a:r>
            <a:r>
              <a:rPr lang="en-US" altLang="en-US" sz="2800" i="1" dirty="0" err="1" smtClean="0">
                <a:latin typeface="Times New Roman" panose="02020603050405020304" pitchFamily="18" charset="0"/>
                <a:sym typeface="Wingdings" panose="05000000000000000000" pitchFamily="2" charset="2"/>
              </a:rPr>
              <a:t>đời</a:t>
            </a:r>
            <a:r>
              <a:rPr lang="en-US" altLang="en-US" sz="2800" i="1" dirty="0" smtClean="0">
                <a:latin typeface="Times New Roman" panose="02020603050405020304" pitchFamily="18" charset="0"/>
                <a:sym typeface="Wingdings" panose="05000000000000000000" pitchFamily="2" charset="2"/>
              </a:rPr>
              <a:t>…)</a:t>
            </a:r>
            <a:endParaRPr lang="en-US" altLang="en-US" sz="2800" i="1" dirty="0" smtClean="0">
              <a:latin typeface="Times New Roman" panose="02020603050405020304" pitchFamily="18" charset="0"/>
              <a:sym typeface="Wingdings" panose="05000000000000000000" pitchFamily="2" charset="2"/>
            </a:endParaRPr>
          </a:p>
          <a:p>
            <a:pPr marL="342900" indent="-342900" algn="just">
              <a:buFontTx/>
              <a:buChar char="-"/>
            </a:pPr>
            <a:r>
              <a:rPr lang="en-US" sz="2800" dirty="0" err="1">
                <a:latin typeface="Times New Roman" panose="02020603050405020304" pitchFamily="18" charset="0"/>
                <a:cs typeface="Times New Roman" panose="02020603050405020304" pitchFamily="18" charset="0"/>
                <a:sym typeface="+mn-ea"/>
              </a:rPr>
              <a:t>Lòng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cảm</a:t>
            </a:r>
            <a:r>
              <a:rPr lang="en-US" sz="2800" dirty="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phục</a:t>
            </a:r>
            <a:r>
              <a:rPr lang="en-US" sz="2800" dirty="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trước</a:t>
            </a:r>
            <a:r>
              <a:rPr lang="en-US" sz="2800" dirty="0" smtClean="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lí</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tưởng</a:t>
            </a:r>
            <a:r>
              <a:rPr lang="en-US" sz="2800" dirty="0">
                <a:latin typeface="Times New Roman" panose="02020603050405020304" pitchFamily="18" charset="0"/>
                <a:cs typeface="Times New Roman" panose="02020603050405020304" pitchFamily="18" charset="0"/>
                <a:sym typeface="+mn-ea"/>
              </a:rPr>
              <a:t> </a:t>
            </a:r>
            <a:r>
              <a:rPr lang="en-US" sz="2800" i="1" dirty="0">
                <a:latin typeface="Times New Roman" panose="02020603050405020304" pitchFamily="18" charset="0"/>
                <a:cs typeface="Times New Roman" panose="02020603050405020304" pitchFamily="18" charset="0"/>
                <a:sym typeface="+mn-ea"/>
              </a:rPr>
              <a:t>“</a:t>
            </a:r>
            <a:r>
              <a:rPr lang="en-US" sz="2800" i="1" dirty="0" err="1">
                <a:latin typeface="Times New Roman" panose="02020603050405020304" pitchFamily="18" charset="0"/>
                <a:cs typeface="Times New Roman" panose="02020603050405020304" pitchFamily="18" charset="0"/>
                <a:sym typeface="+mn-ea"/>
              </a:rPr>
              <a:t>Chết</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vinh</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còn</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hơn</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sống</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nhục</a:t>
            </a:r>
            <a:r>
              <a:rPr lang="en-US" sz="2800" i="1" dirty="0">
                <a:latin typeface="Times New Roman" panose="02020603050405020304" pitchFamily="18" charset="0"/>
                <a:cs typeface="Times New Roman" panose="02020603050405020304" pitchFamily="18" charset="0"/>
                <a:sym typeface="+mn-ea"/>
              </a:rPr>
              <a:t>”:</a:t>
            </a:r>
            <a:endParaRPr lang="en-US" sz="2800" i="1" dirty="0">
              <a:latin typeface="Times New Roman" panose="02020603050405020304" pitchFamily="18" charset="0"/>
              <a:cs typeface="Times New Roman" panose="02020603050405020304" pitchFamily="18" charset="0"/>
            </a:endParaRPr>
          </a:p>
          <a:p>
            <a:pPr indent="0" algn="just">
              <a:buNone/>
            </a:pPr>
            <a:r>
              <a:rPr lang="en-US" sz="2800" dirty="0" smtClean="0">
                <a:latin typeface="Times New Roman" panose="02020603050405020304" pitchFamily="18" charset="0"/>
                <a:cs typeface="Times New Roman" panose="02020603050405020304" pitchFamily="18" charset="0"/>
                <a:sym typeface="+mn-ea"/>
              </a:rPr>
              <a:t>+</a:t>
            </a:r>
            <a:r>
              <a:rPr lang="en-US" sz="2800" i="1" dirty="0" smtClean="0">
                <a:latin typeface="Times New Roman" panose="02020603050405020304" pitchFamily="18" charset="0"/>
                <a:cs typeface="Times New Roman" panose="02020603050405020304" pitchFamily="18" charset="0"/>
                <a:sym typeface="+mn-ea"/>
              </a:rPr>
              <a:t>“</a:t>
            </a:r>
            <a:r>
              <a:rPr lang="en-US" sz="2800" i="1" dirty="0" err="1">
                <a:latin typeface="Times New Roman" panose="02020603050405020304" pitchFamily="18" charset="0"/>
                <a:cs typeface="Times New Roman" panose="02020603050405020304" pitchFamily="18" charset="0"/>
                <a:sym typeface="+mn-ea"/>
              </a:rPr>
              <a:t>Sống</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làm</a:t>
            </a:r>
            <a:r>
              <a:rPr lang="en-US" sz="2800" i="1" dirty="0">
                <a:latin typeface="Times New Roman" panose="02020603050405020304" pitchFamily="18" charset="0"/>
                <a:cs typeface="Times New Roman" panose="02020603050405020304" pitchFamily="18" charset="0"/>
                <a:sym typeface="+mn-ea"/>
              </a:rPr>
              <a:t> chi”: </a:t>
            </a:r>
            <a:r>
              <a:rPr lang="en-US" sz="2800" dirty="0">
                <a:latin typeface="Times New Roman" panose="02020603050405020304" pitchFamily="18" charset="0"/>
                <a:cs typeface="Times New Roman" panose="02020603050405020304" pitchFamily="18" charset="0"/>
                <a:sym typeface="+mn-ea"/>
              </a:rPr>
              <a:t>Theo </a:t>
            </a:r>
            <a:r>
              <a:rPr lang="en-US" sz="2800" dirty="0" err="1">
                <a:latin typeface="Times New Roman" panose="02020603050405020304" pitchFamily="18" charset="0"/>
                <a:cs typeface="Times New Roman" panose="02020603050405020304" pitchFamily="18" charset="0"/>
                <a:sym typeface="+mn-ea"/>
              </a:rPr>
              <a:t>quân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tả</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đạo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quăng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vùa</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hương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xô</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bàn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độc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chịu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chữ</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đầu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Tây</a:t>
            </a:r>
            <a:r>
              <a:rPr lang="en-US" sz="2800" dirty="0">
                <a:latin typeface="Times New Roman" panose="02020603050405020304" pitchFamily="18" charset="0"/>
                <a:cs typeface="Times New Roman" panose="02020603050405020304" pitchFamily="18" charset="0"/>
                <a:sym typeface="+mn-ea"/>
              </a:rPr>
              <a:t>…  </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mn-ea"/>
              </a:rPr>
              <a:t>Đi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ngược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lại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truyền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thống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tổ</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tiên</a:t>
            </a:r>
            <a:r>
              <a:rPr lang="en-US" sz="2800" dirty="0">
                <a:latin typeface="Times New Roman" panose="02020603050405020304" pitchFamily="18" charset="0"/>
                <a:cs typeface="Times New Roman" panose="02020603050405020304" pitchFamily="18" charset="0"/>
                <a:sym typeface="+mn-ea"/>
              </a:rPr>
              <a:t> </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mn-ea"/>
              </a:rPr>
              <a:t>Sống</a:t>
            </a:r>
            <a:r>
              <a:rPr lang="en-US" sz="2800" dirty="0" smtClean="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nhục</a:t>
            </a:r>
            <a:endParaRPr lang="en-US" sz="2800" dirty="0">
              <a:latin typeface="Times New Roman" panose="02020603050405020304" pitchFamily="18" charset="0"/>
              <a:cs typeface="Times New Roman" panose="02020603050405020304" pitchFamily="18" charset="0"/>
            </a:endParaRPr>
          </a:p>
          <a:p>
            <a:pPr indent="0" algn="just">
              <a:buNone/>
            </a:pPr>
            <a:r>
              <a:rPr lang="en-US" sz="2800" dirty="0" smtClean="0">
                <a:latin typeface="Times New Roman" panose="02020603050405020304" pitchFamily="18" charset="0"/>
                <a:cs typeface="Times New Roman" panose="02020603050405020304" pitchFamily="18" charset="0"/>
                <a:sym typeface="+mn-ea"/>
              </a:rPr>
              <a:t>+</a:t>
            </a:r>
            <a:r>
              <a:rPr lang="en-US" sz="2800" i="1" dirty="0" smtClean="0">
                <a:latin typeface="Times New Roman" panose="02020603050405020304" pitchFamily="18" charset="0"/>
                <a:cs typeface="Times New Roman" panose="02020603050405020304" pitchFamily="18" charset="0"/>
                <a:sym typeface="+mn-ea"/>
              </a:rPr>
              <a:t>“</a:t>
            </a:r>
            <a:r>
              <a:rPr lang="en-US" sz="2800" i="1" dirty="0" err="1">
                <a:latin typeface="Times New Roman" panose="02020603050405020304" pitchFamily="18" charset="0"/>
                <a:cs typeface="Times New Roman" panose="02020603050405020304" pitchFamily="18" charset="0"/>
                <a:sym typeface="+mn-ea"/>
              </a:rPr>
              <a:t>Thà</a:t>
            </a:r>
            <a:r>
              <a:rPr lang="en-US" sz="2800" i="1"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Thác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mà</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đặng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câu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địch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khái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về</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theo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tổ</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phụ</a:t>
            </a:r>
            <a:r>
              <a:rPr lang="en-US" sz="2800" dirty="0">
                <a:latin typeface="Times New Roman" panose="02020603050405020304" pitchFamily="18" charset="0"/>
                <a:cs typeface="Times New Roman" panose="02020603050405020304" pitchFamily="18" charset="0"/>
                <a:sym typeface="+mn-ea"/>
              </a:rPr>
              <a:t> (hi </a:t>
            </a:r>
            <a:r>
              <a:rPr lang="en-US" sz="2800" dirty="0" err="1">
                <a:latin typeface="Times New Roman" panose="02020603050405020304" pitchFamily="18" charset="0"/>
                <a:cs typeface="Times New Roman" panose="02020603050405020304" pitchFamily="18" charset="0"/>
                <a:sym typeface="+mn-ea"/>
              </a:rPr>
              <a:t>sinh</a:t>
            </a:r>
            <a:r>
              <a:rPr lang="en-US" sz="2800" dirty="0">
                <a:latin typeface="Times New Roman" panose="02020603050405020304" pitchFamily="18" charset="0"/>
                <a:cs typeface="Times New Roman" panose="02020603050405020304" pitchFamily="18" charset="0"/>
                <a:sym typeface="+mn-ea"/>
              </a:rPr>
              <a:t>) </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mn-ea"/>
              </a:rPr>
              <a:t>Chết</a:t>
            </a:r>
            <a:r>
              <a:rPr lang="en-US" sz="2800" dirty="0" smtClean="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vinh</a:t>
            </a:r>
            <a:endParaRPr lang="en-US" altLang="en-US" sz="2800" i="1" dirty="0" smtClean="0">
              <a:latin typeface="Times New Roman" panose="02020603050405020304" pitchFamily="18" charset="0"/>
              <a:sym typeface="Wingdings" panose="05000000000000000000" pitchFamily="2" charset="2"/>
            </a:endParaRPr>
          </a:p>
          <a:p>
            <a:pPr marL="0" indent="0">
              <a:buNone/>
            </a:pPr>
            <a:endParaRPr lang="en-US" sz="2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84150" y="160020"/>
            <a:ext cx="11732260" cy="5966460"/>
          </a:xfrm>
        </p:spPr>
        <p:txBody>
          <a:bodyPr/>
          <a:p>
            <a:pPr marL="0" indent="0">
              <a:buNone/>
            </a:pPr>
            <a:endParaRPr lang="en-US" dirty="0"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dirty="0" smtClean="0">
                <a:latin typeface="Times New Roman" panose="02020603050405020304" pitchFamily="18" charset="0"/>
                <a:cs typeface="Times New Roman" panose="02020603050405020304" pitchFamily="18" charset="0"/>
                <a:sym typeface="Wingdings" panose="05000000000000000000" pitchFamily="2" charset="2"/>
              </a:rPr>
              <a:t></a:t>
            </a:r>
            <a:r>
              <a:rPr lang="en-US" dirty="0" smtClean="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Đoạn</a:t>
            </a:r>
            <a:r>
              <a:rPr lang="en-US" sz="4400" dirty="0">
                <a:latin typeface="Times New Roman" panose="02020603050405020304" pitchFamily="18" charset="0"/>
                <a:cs typeface="Times New Roman" panose="02020603050405020304" pitchFamily="18" charset="0"/>
                <a:sym typeface="+mn-ea"/>
              </a:rPr>
              <a:t> </a:t>
            </a:r>
            <a:r>
              <a:rPr lang="en-US" sz="4400" dirty="0" err="1" smtClean="0">
                <a:latin typeface="Times New Roman" panose="02020603050405020304" pitchFamily="18" charset="0"/>
                <a:cs typeface="Times New Roman" panose="02020603050405020304" pitchFamily="18" charset="0"/>
                <a:sym typeface="+mn-ea"/>
              </a:rPr>
              <a:t>văn</a:t>
            </a:r>
            <a:r>
              <a:rPr lang="en-US" sz="4400" dirty="0" smtClean="0">
                <a:latin typeface="Times New Roman" panose="02020603050405020304" pitchFamily="18" charset="0"/>
                <a:cs typeface="Times New Roman" panose="02020603050405020304" pitchFamily="18" charset="0"/>
                <a:sym typeface="+mn-ea"/>
              </a:rPr>
              <a:t> </a:t>
            </a:r>
            <a:r>
              <a:rPr lang="en-US" sz="4400" dirty="0" err="1" smtClean="0">
                <a:latin typeface="Times New Roman" panose="02020603050405020304" pitchFamily="18" charset="0"/>
                <a:cs typeface="Times New Roman" panose="02020603050405020304" pitchFamily="18" charset="0"/>
                <a:sym typeface="+mn-ea"/>
              </a:rPr>
              <a:t>ngập</a:t>
            </a:r>
            <a:r>
              <a:rPr lang="en-US" sz="4400" dirty="0" smtClean="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tràn</a:t>
            </a:r>
            <a:r>
              <a:rPr lang="en-US" sz="4400" dirty="0">
                <a:latin typeface="Times New Roman" panose="02020603050405020304" pitchFamily="18" charset="0"/>
                <a:cs typeface="Times New Roman" panose="02020603050405020304" pitchFamily="18" charset="0"/>
                <a:sym typeface="+mn-ea"/>
              </a:rPr>
              <a:t> n</a:t>
            </a:r>
            <a:r>
              <a:rPr lang="vi-VN" sz="4400" dirty="0">
                <a:latin typeface="Times New Roman" panose="02020603050405020304" pitchFamily="18" charset="0"/>
                <a:cs typeface="Times New Roman" panose="02020603050405020304" pitchFamily="18" charset="0"/>
                <a:sym typeface="+mn-ea"/>
              </a:rPr>
              <a:t>ư</a:t>
            </a:r>
            <a:r>
              <a:rPr lang="en-US" sz="4400" dirty="0" err="1">
                <a:latin typeface="Times New Roman" panose="02020603050405020304" pitchFamily="18" charset="0"/>
                <a:cs typeface="Times New Roman" panose="02020603050405020304" pitchFamily="18" charset="0"/>
                <a:sym typeface="+mn-ea"/>
              </a:rPr>
              <a:t>ớc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mắt</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của</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tác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giả</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quê</a:t>
            </a:r>
            <a:r>
              <a:rPr lang="en-US" sz="4400" dirty="0">
                <a:latin typeface="Times New Roman" panose="02020603050405020304" pitchFamily="18" charset="0"/>
                <a:cs typeface="Times New Roman" panose="02020603050405020304" pitchFamily="18" charset="0"/>
                <a:sym typeface="+mn-ea"/>
              </a:rPr>
              <a:t> h</a:t>
            </a:r>
            <a:r>
              <a:rPr lang="vi-VN" sz="4400" dirty="0">
                <a:latin typeface="Times New Roman" panose="02020603050405020304" pitchFamily="18" charset="0"/>
                <a:cs typeface="Times New Roman" panose="02020603050405020304" pitchFamily="18" charset="0"/>
                <a:sym typeface="+mn-ea"/>
              </a:rPr>
              <a:t>ư</a:t>
            </a:r>
            <a:r>
              <a:rPr lang="en-US" sz="4400" dirty="0" err="1">
                <a:latin typeface="Times New Roman" panose="02020603050405020304" pitchFamily="18" charset="0"/>
                <a:cs typeface="Times New Roman" panose="02020603050405020304" pitchFamily="18" charset="0"/>
                <a:sym typeface="+mn-ea"/>
              </a:rPr>
              <a:t>ơng</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gia</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đình</a:t>
            </a:r>
            <a:r>
              <a:rPr lang="en-US" sz="4400" dirty="0">
                <a:latin typeface="Times New Roman" panose="02020603050405020304" pitchFamily="18" charset="0"/>
                <a:cs typeface="Times New Roman" panose="02020603050405020304" pitchFamily="18" charset="0"/>
                <a:sym typeface="+mn-ea"/>
              </a:rPr>
              <a:t> </a:t>
            </a:r>
            <a:r>
              <a:rPr lang="en-US" sz="4400" dirty="0" err="1" smtClean="0">
                <a:latin typeface="Times New Roman" panose="02020603050405020304" pitchFamily="18" charset="0"/>
                <a:cs typeface="Times New Roman" panose="02020603050405020304" pitchFamily="18" charset="0"/>
                <a:sym typeface="+mn-ea"/>
              </a:rPr>
              <a:t>khóc</a:t>
            </a:r>
            <a:r>
              <a:rPr lang="en-US" sz="4400" dirty="0" smtClean="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th</a:t>
            </a:r>
            <a:r>
              <a:rPr lang="vi-VN" sz="4400" dirty="0">
                <a:latin typeface="Times New Roman" panose="02020603050405020304" pitchFamily="18" charset="0"/>
                <a:cs typeface="Times New Roman" panose="02020603050405020304" pitchFamily="18" charset="0"/>
                <a:sym typeface="+mn-ea"/>
              </a:rPr>
              <a:t>ư</a:t>
            </a:r>
            <a:r>
              <a:rPr lang="en-US" sz="4400" dirty="0" err="1">
                <a:latin typeface="Times New Roman" panose="02020603050405020304" pitchFamily="18" charset="0"/>
                <a:cs typeface="Times New Roman" panose="02020603050405020304" pitchFamily="18" charset="0"/>
                <a:sym typeface="+mn-ea"/>
              </a:rPr>
              <a:t>ơng</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các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nghĩa</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sĩ</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đã</a:t>
            </a:r>
            <a:r>
              <a:rPr lang="en-US" sz="4400" dirty="0">
                <a:latin typeface="Times New Roman" panose="02020603050405020304" pitchFamily="18" charset="0"/>
                <a:cs typeface="Times New Roman" panose="02020603050405020304" pitchFamily="18" charset="0"/>
                <a:sym typeface="+mn-ea"/>
              </a:rPr>
              <a:t> hi </a:t>
            </a:r>
            <a:r>
              <a:rPr lang="en-US" sz="4400" dirty="0" err="1">
                <a:latin typeface="Times New Roman" panose="02020603050405020304" pitchFamily="18" charset="0"/>
                <a:cs typeface="Times New Roman" panose="02020603050405020304" pitchFamily="18" charset="0"/>
                <a:sym typeface="+mn-ea"/>
              </a:rPr>
              <a:t>sinh</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khóc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cho</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đất</a:t>
            </a:r>
            <a:r>
              <a:rPr lang="en-US" sz="4400" dirty="0">
                <a:latin typeface="Times New Roman" panose="02020603050405020304" pitchFamily="18" charset="0"/>
                <a:cs typeface="Times New Roman" panose="02020603050405020304" pitchFamily="18" charset="0"/>
                <a:sym typeface="+mn-ea"/>
              </a:rPr>
              <a:t> n</a:t>
            </a:r>
            <a:r>
              <a:rPr lang="vi-VN" sz="4400" dirty="0">
                <a:latin typeface="Times New Roman" panose="02020603050405020304" pitchFamily="18" charset="0"/>
                <a:cs typeface="Times New Roman" panose="02020603050405020304" pitchFamily="18" charset="0"/>
                <a:sym typeface="+mn-ea"/>
              </a:rPr>
              <a:t>ư</a:t>
            </a:r>
            <a:r>
              <a:rPr lang="en-US" sz="4400" dirty="0" err="1">
                <a:latin typeface="Times New Roman" panose="02020603050405020304" pitchFamily="18" charset="0"/>
                <a:cs typeface="Times New Roman" panose="02020603050405020304" pitchFamily="18" charset="0"/>
                <a:sym typeface="+mn-ea"/>
              </a:rPr>
              <a:t>ớc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đang</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chìm</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đắm</a:t>
            </a:r>
            <a:r>
              <a:rPr lang="en-US" sz="4400" dirty="0">
                <a:latin typeface="Times New Roman" panose="02020603050405020304" pitchFamily="18" charset="0"/>
                <a:cs typeface="Times New Roman" panose="02020603050405020304" pitchFamily="18" charset="0"/>
                <a:sym typeface="+mn-ea"/>
              </a:rPr>
              <a:t> d</a:t>
            </a:r>
            <a:r>
              <a:rPr lang="vi-VN" sz="4400" dirty="0">
                <a:latin typeface="Times New Roman" panose="02020603050405020304" pitchFamily="18" charset="0"/>
                <a:cs typeface="Times New Roman" panose="02020603050405020304" pitchFamily="18" charset="0"/>
                <a:sym typeface="+mn-ea"/>
              </a:rPr>
              <a:t>ư</a:t>
            </a:r>
            <a:r>
              <a:rPr lang="en-US" sz="4400" dirty="0" err="1">
                <a:latin typeface="Times New Roman" panose="02020603050405020304" pitchFamily="18" charset="0"/>
                <a:cs typeface="Times New Roman" panose="02020603050405020304" pitchFamily="18" charset="0"/>
                <a:sym typeface="+mn-ea"/>
              </a:rPr>
              <a:t>ới</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gót</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giầy</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xâm</a:t>
            </a:r>
            <a:r>
              <a:rPr lang="en-US" sz="4400" dirty="0">
                <a:latin typeface="Times New Roman" panose="02020603050405020304" pitchFamily="18" charset="0"/>
                <a:cs typeface="Times New Roman" panose="02020603050405020304" pitchFamily="18" charset="0"/>
                <a:sym typeface="+mn-ea"/>
              </a:rPr>
              <a:t> l</a:t>
            </a:r>
            <a:r>
              <a:rPr lang="vi-VN" sz="4400" dirty="0">
                <a:latin typeface="Times New Roman" panose="02020603050405020304" pitchFamily="18" charset="0"/>
                <a:cs typeface="Times New Roman" panose="02020603050405020304" pitchFamily="18" charset="0"/>
                <a:sym typeface="+mn-ea"/>
              </a:rPr>
              <a:t>ư</a:t>
            </a:r>
            <a:r>
              <a:rPr lang="en-US" sz="4400" dirty="0" err="1">
                <a:latin typeface="Times New Roman" panose="02020603050405020304" pitchFamily="18" charset="0"/>
                <a:cs typeface="Times New Roman" panose="02020603050405020304" pitchFamily="18" charset="0"/>
                <a:sym typeface="+mn-ea"/>
              </a:rPr>
              <a:t>ợc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Đó</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là</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tiếng</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khóc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lớn</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mang</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tầm</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vóc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sử</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thi</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có</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tác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dụng</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khích</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lệ</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lòng</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yêu</a:t>
            </a:r>
            <a:r>
              <a:rPr lang="en-US" sz="4400" dirty="0">
                <a:latin typeface="Times New Roman" panose="02020603050405020304" pitchFamily="18" charset="0"/>
                <a:cs typeface="Times New Roman" panose="02020603050405020304" pitchFamily="18" charset="0"/>
                <a:sym typeface="+mn-ea"/>
              </a:rPr>
              <a:t> n</a:t>
            </a:r>
            <a:r>
              <a:rPr lang="vi-VN" sz="4400" dirty="0">
                <a:latin typeface="Times New Roman" panose="02020603050405020304" pitchFamily="18" charset="0"/>
                <a:cs typeface="Times New Roman" panose="02020603050405020304" pitchFamily="18" charset="0"/>
                <a:sym typeface="+mn-ea"/>
              </a:rPr>
              <a:t>ư</a:t>
            </a:r>
            <a:r>
              <a:rPr lang="en-US" sz="4400" dirty="0" err="1">
                <a:latin typeface="Times New Roman" panose="02020603050405020304" pitchFamily="18" charset="0"/>
                <a:cs typeface="Times New Roman" panose="02020603050405020304" pitchFamily="18" charset="0"/>
                <a:sym typeface="+mn-ea"/>
              </a:rPr>
              <a:t>ớc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và</a:t>
            </a:r>
            <a:r>
              <a:rPr lang="en-US" sz="4400" dirty="0">
                <a:latin typeface="Times New Roman" panose="02020603050405020304" pitchFamily="18" charset="0"/>
                <a:cs typeface="Times New Roman" panose="02020603050405020304" pitchFamily="18" charset="0"/>
                <a:sym typeface="+mn-ea"/>
              </a:rPr>
              <a:t> ý </a:t>
            </a:r>
            <a:r>
              <a:rPr lang="en-US" sz="4400" dirty="0" err="1">
                <a:latin typeface="Times New Roman" panose="02020603050405020304" pitchFamily="18" charset="0"/>
                <a:cs typeface="Times New Roman" panose="02020603050405020304" pitchFamily="18" charset="0"/>
                <a:sym typeface="+mn-ea"/>
              </a:rPr>
              <a:t>chí</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tiếp</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nối</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sự</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nghiệp</a:t>
            </a:r>
            <a:r>
              <a:rPr lang="en-US" sz="4400" dirty="0">
                <a:latin typeface="Times New Roman" panose="02020603050405020304" pitchFamily="18" charset="0"/>
                <a:cs typeface="Times New Roman" panose="02020603050405020304" pitchFamily="18" charset="0"/>
                <a:sym typeface="+mn-ea"/>
              </a:rPr>
              <a:t> dang </a:t>
            </a:r>
            <a:r>
              <a:rPr lang="en-US" sz="4400" dirty="0" err="1">
                <a:latin typeface="Times New Roman" panose="02020603050405020304" pitchFamily="18" charset="0"/>
                <a:cs typeface="Times New Roman" panose="02020603050405020304" pitchFamily="18" charset="0"/>
                <a:sym typeface="+mn-ea"/>
              </a:rPr>
              <a:t>dở</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của</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các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nghĩa</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sĩ</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Cần</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Giuộc</a:t>
            </a:r>
            <a:r>
              <a:rPr lang="en-US" sz="4400" dirty="0">
                <a:latin typeface="Times New Roman" panose="02020603050405020304" pitchFamily="18" charset="0"/>
                <a:cs typeface="Times New Roman" panose="02020603050405020304" pitchFamily="18" charset="0"/>
                <a:sym typeface="+mn-ea"/>
              </a:rPr>
              <a:t>.</a:t>
            </a:r>
            <a:endParaRPr lang="en-US" sz="44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4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84150" y="160020"/>
            <a:ext cx="11732260" cy="5966460"/>
          </a:xfrm>
        </p:spPr>
        <p:txBody>
          <a:bodyPr/>
          <a:p>
            <a:pPr marL="0" indent="0">
              <a:buNone/>
            </a:pPr>
            <a:r>
              <a:rPr lang="en-US" b="1" dirty="0">
                <a:solidFill>
                  <a:srgbClr val="0000FF"/>
                </a:solidFill>
                <a:latin typeface="Times New Roman" panose="02020603050405020304" pitchFamily="18" charset="0"/>
                <a:cs typeface="Times New Roman" panose="02020603050405020304" pitchFamily="18" charset="0"/>
                <a:sym typeface="+mn-ea"/>
              </a:rPr>
              <a:t>4. </a:t>
            </a:r>
            <a:r>
              <a:rPr lang="en-US" b="1" dirty="0" err="1">
                <a:solidFill>
                  <a:srgbClr val="0000FF"/>
                </a:solidFill>
                <a:latin typeface="Times New Roman" panose="02020603050405020304" pitchFamily="18" charset="0"/>
                <a:cs typeface="Times New Roman" panose="02020603050405020304" pitchFamily="18" charset="0"/>
                <a:sym typeface="+mn-ea"/>
              </a:rPr>
              <a:t>Kết.</a:t>
            </a:r>
            <a:r>
              <a:rPr lang="en-US" b="1" dirty="0">
                <a:solidFill>
                  <a:srgbClr val="0000FF"/>
                </a:solidFill>
                <a:latin typeface="Times New Roman" panose="02020603050405020304" pitchFamily="18" charset="0"/>
                <a:cs typeface="Times New Roman" panose="02020603050405020304" pitchFamily="18" charset="0"/>
                <a:sym typeface="+mn-ea"/>
              </a:rPr>
              <a:t> </a:t>
            </a:r>
            <a:r>
              <a:rPr lang="en-US" b="1" dirty="0">
                <a:solidFill>
                  <a:srgbClr val="FF0000"/>
                </a:solidFill>
                <a:latin typeface="Times New Roman" panose="02020603050405020304" pitchFamily="18" charset="0"/>
                <a:cs typeface="Times New Roman" panose="02020603050405020304" pitchFamily="18" charset="0"/>
                <a:sym typeface="+mn-ea"/>
              </a:rPr>
              <a:t>Ca </a:t>
            </a:r>
            <a:r>
              <a:rPr lang="en-US" b="1" dirty="0" err="1">
                <a:solidFill>
                  <a:srgbClr val="FF0000"/>
                </a:solidFill>
                <a:latin typeface="Times New Roman" panose="02020603050405020304" pitchFamily="18" charset="0"/>
                <a:cs typeface="Times New Roman" panose="02020603050405020304" pitchFamily="18" charset="0"/>
                <a:sym typeface="+mn-ea"/>
              </a:rPr>
              <a:t>ngợi</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linh</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hồn</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bất</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tử</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của</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những</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nghĩa</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sĩ</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Cần</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Giuộc</a:t>
            </a: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83515" y="802005"/>
            <a:ext cx="11437620" cy="5692775"/>
          </a:xfrm>
          <a:prstGeom prst="rect">
            <a:avLst/>
          </a:prstGeom>
          <a:noFill/>
        </p:spPr>
        <p:txBody>
          <a:bodyPr wrap="square" rtlCol="0">
            <a:spAutoFit/>
          </a:bodyPr>
          <a:p>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Ca </a:t>
            </a:r>
            <a:r>
              <a:rPr lang="en-US" sz="2800" b="1" dirty="0" err="1">
                <a:solidFill>
                  <a:srgbClr val="FF0000"/>
                </a:solidFill>
                <a:latin typeface="Times New Roman" panose="02020603050405020304" pitchFamily="18" charset="0"/>
                <a:cs typeface="Times New Roman" panose="02020603050405020304" pitchFamily="18" charset="0"/>
              </a:rPr>
              <a:t>ngợi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sĩ</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Giuộc</a:t>
            </a:r>
            <a:endParaRPr lang="en-US" sz="2800" b="1" dirty="0" err="1">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khói</a:t>
            </a:r>
            <a:r>
              <a:rPr lang="en-US" sz="2800" dirty="0">
                <a:latin typeface="Times New Roman" panose="02020603050405020304" pitchFamily="18" charset="0"/>
                <a:cs typeface="Times New Roman" panose="02020603050405020304" pitchFamily="18" charset="0"/>
              </a:rPr>
              <a:t> tan” / “</a:t>
            </a:r>
            <a:r>
              <a:rPr lang="en-US" sz="2800" dirty="0" err="1">
                <a:latin typeface="Times New Roman" panose="02020603050405020304" pitchFamily="18" charset="0"/>
                <a:cs typeface="Times New Roman" panose="02020603050405020304" pitchFamily="18" charset="0"/>
              </a:rPr>
              <a:t>nghìn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rỡ</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son </a:t>
            </a:r>
            <a:r>
              <a:rPr lang="en-US" sz="2800" dirty="0" err="1">
                <a:latin typeface="Times New Roman" panose="02020603050405020304" pitchFamily="18" charset="0"/>
                <a:cs typeface="Times New Roman" panose="02020603050405020304" pitchFamily="18" charset="0"/>
              </a:rPr>
              <a:t>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Thác</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indent="457200"/>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non” </a:t>
            </a:r>
            <a:endParaRPr lang="en-US" sz="2800" dirty="0">
              <a:latin typeface="Times New Roman" panose="02020603050405020304" pitchFamily="18" charset="0"/>
              <a:cs typeface="Times New Roman" panose="02020603050405020304" pitchFamily="18" charset="0"/>
            </a:endParaRPr>
          </a:p>
          <a:p>
            <a:pPr indent="457200"/>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indent="457200"/>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vinh</a:t>
            </a: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indent="457200"/>
            <a:r>
              <a:rPr lang="en-US" sz="2800" dirty="0">
                <a:latin typeface="Times New Roman" panose="02020603050405020304" pitchFamily="18" charset="0"/>
                <a:cs typeface="Times New Roman" panose="02020603050405020304" pitchFamily="18" charset="0"/>
              </a:rPr>
              <a:t>+ “ Ai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Sống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giặc</a:t>
            </a:r>
            <a:r>
              <a:rPr lang="en-US" sz="2800" i="1" dirty="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mắt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hùng</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barn(inVertical)">
                                      <p:cBhvr>
                                        <p:cTn id="36" dur="500"/>
                                        <p:tgtEl>
                                          <p:spTgt spid="5">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barn(inVertical)">
                                      <p:cBhvr>
                                        <p:cTn id="41" dur="500"/>
                                        <p:tgtEl>
                                          <p:spTgt spid="5">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barn(inVertical)">
                                      <p:cBhvr>
                                        <p:cTn id="46" dur="500"/>
                                        <p:tgtEl>
                                          <p:spTgt spid="5">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Effect transition="in" filter="barn(inVertical)">
                                      <p:cBhvr>
                                        <p:cTn id="51" dur="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 calcmode="lin" valueType="num">
                                      <p:cBhvr>
                                        <p:cTn id="56"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5">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wipe(down)">
                                      <p:cBhvr>
                                        <p:cTn id="63" dur="580">
                                          <p:stCondLst>
                                            <p:cond delay="0"/>
                                          </p:stCondLst>
                                        </p:cTn>
                                        <p:tgtEl>
                                          <p:spTgt spid="5">
                                            <p:txEl>
                                              <p:pRg st="9" end="9"/>
                                            </p:txEl>
                                          </p:spTgt>
                                        </p:tgtEl>
                                      </p:cBhvr>
                                    </p:animEffect>
                                    <p:anim calcmode="lin" valueType="num">
                                      <p:cBhvr>
                                        <p:cTn id="64" dur="1822" tmFilter="0,0; 0.14,0.36; 0.43,0.73; 0.71,0.91; 1.0,1.0">
                                          <p:stCondLst>
                                            <p:cond delay="0"/>
                                          </p:stCondLst>
                                        </p:cTn>
                                        <p:tgtEl>
                                          <p:spTgt spid="5">
                                            <p:txEl>
                                              <p:pRg st="9" end="9"/>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5">
                                            <p:txEl>
                                              <p:pRg st="9" end="9"/>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5">
                                            <p:txEl>
                                              <p:pRg st="9" end="9"/>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5">
                                            <p:txEl>
                                              <p:pRg st="9" end="9"/>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5">
                                            <p:txEl>
                                              <p:pRg st="9" end="9"/>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5">
                                            <p:txEl>
                                              <p:pRg st="9" end="9"/>
                                            </p:txEl>
                                          </p:spTgt>
                                        </p:tgtEl>
                                      </p:cBhvr>
                                      <p:to x="100000" y="60000"/>
                                    </p:animScale>
                                    <p:animScale>
                                      <p:cBhvr>
                                        <p:cTn id="70" dur="166" decel="50000">
                                          <p:stCondLst>
                                            <p:cond delay="676"/>
                                          </p:stCondLst>
                                        </p:cTn>
                                        <p:tgtEl>
                                          <p:spTgt spid="5">
                                            <p:txEl>
                                              <p:pRg st="9" end="9"/>
                                            </p:txEl>
                                          </p:spTgt>
                                        </p:tgtEl>
                                      </p:cBhvr>
                                      <p:to x="100000" y="100000"/>
                                    </p:animScale>
                                    <p:animScale>
                                      <p:cBhvr>
                                        <p:cTn id="71" dur="26">
                                          <p:stCondLst>
                                            <p:cond delay="1312"/>
                                          </p:stCondLst>
                                        </p:cTn>
                                        <p:tgtEl>
                                          <p:spTgt spid="5">
                                            <p:txEl>
                                              <p:pRg st="9" end="9"/>
                                            </p:txEl>
                                          </p:spTgt>
                                        </p:tgtEl>
                                      </p:cBhvr>
                                      <p:to x="100000" y="80000"/>
                                    </p:animScale>
                                    <p:animScale>
                                      <p:cBhvr>
                                        <p:cTn id="72" dur="166" decel="50000">
                                          <p:stCondLst>
                                            <p:cond delay="1338"/>
                                          </p:stCondLst>
                                        </p:cTn>
                                        <p:tgtEl>
                                          <p:spTgt spid="5">
                                            <p:txEl>
                                              <p:pRg st="9" end="9"/>
                                            </p:txEl>
                                          </p:spTgt>
                                        </p:tgtEl>
                                      </p:cBhvr>
                                      <p:to x="100000" y="100000"/>
                                    </p:animScale>
                                    <p:animScale>
                                      <p:cBhvr>
                                        <p:cTn id="73" dur="26">
                                          <p:stCondLst>
                                            <p:cond delay="1642"/>
                                          </p:stCondLst>
                                        </p:cTn>
                                        <p:tgtEl>
                                          <p:spTgt spid="5">
                                            <p:txEl>
                                              <p:pRg st="9" end="9"/>
                                            </p:txEl>
                                          </p:spTgt>
                                        </p:tgtEl>
                                      </p:cBhvr>
                                      <p:to x="100000" y="90000"/>
                                    </p:animScale>
                                    <p:animScale>
                                      <p:cBhvr>
                                        <p:cTn id="74" dur="166" decel="50000">
                                          <p:stCondLst>
                                            <p:cond delay="1668"/>
                                          </p:stCondLst>
                                        </p:cTn>
                                        <p:tgtEl>
                                          <p:spTgt spid="5">
                                            <p:txEl>
                                              <p:pRg st="9" end="9"/>
                                            </p:txEl>
                                          </p:spTgt>
                                        </p:tgtEl>
                                      </p:cBhvr>
                                      <p:to x="100000" y="100000"/>
                                    </p:animScale>
                                    <p:animScale>
                                      <p:cBhvr>
                                        <p:cTn id="75" dur="26">
                                          <p:stCondLst>
                                            <p:cond delay="1808"/>
                                          </p:stCondLst>
                                        </p:cTn>
                                        <p:tgtEl>
                                          <p:spTgt spid="5">
                                            <p:txEl>
                                              <p:pRg st="9" end="9"/>
                                            </p:txEl>
                                          </p:spTgt>
                                        </p:tgtEl>
                                      </p:cBhvr>
                                      <p:to x="100000" y="95000"/>
                                    </p:animScale>
                                    <p:animScale>
                                      <p:cBhvr>
                                        <p:cTn id="76" dur="166" decel="50000">
                                          <p:stCondLst>
                                            <p:cond delay="1834"/>
                                          </p:stCondLst>
                                        </p:cTn>
                                        <p:tgtEl>
                                          <p:spTgt spid="5">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792" y="471572"/>
            <a:ext cx="11472420" cy="1400530"/>
          </a:xfrm>
        </p:spPr>
        <p:txBody>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6</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Việt</a:t>
            </a:r>
            <a:r>
              <a:rPr lang="en-US" sz="2800" dirty="0">
                <a:solidFill>
                  <a:schemeClr val="tx1"/>
                </a:solidFill>
                <a:latin typeface="Times New Roman" panose="02020603050405020304" pitchFamily="18" charset="0"/>
                <a:cs typeface="Times New Roman" panose="02020603050405020304" pitchFamily="18" charset="0"/>
              </a:rPr>
              <a:t> Nam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cuốn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Việt</a:t>
            </a:r>
            <a:r>
              <a:rPr lang="en-US" sz="2800" dirty="0">
                <a:solidFill>
                  <a:schemeClr val="tx1"/>
                </a:solidFill>
                <a:latin typeface="Times New Roman" panose="02020603050405020304" pitchFamily="18" charset="0"/>
                <a:cs typeface="Times New Roman" panose="02020603050405020304" pitchFamily="18" charset="0"/>
              </a:rPr>
              <a:t> Nam” </a:t>
            </a:r>
            <a:r>
              <a:rPr lang="en-US" sz="2800" dirty="0" err="1">
                <a:solidFill>
                  <a:schemeClr val="tx1"/>
                </a:solidFill>
                <a:latin typeface="Times New Roman" panose="02020603050405020304" pitchFamily="18" charset="0"/>
                <a:cs typeface="Times New Roman" panose="02020603050405020304" pitchFamily="18" charset="0"/>
              </a:rPr>
              <a:t>nhượng</a:t>
            </a:r>
            <a:r>
              <a:rPr lang="en-US" sz="2800" dirty="0">
                <a:solidFill>
                  <a:schemeClr val="tx1"/>
                </a:solidFill>
                <a:latin typeface="Times New Roman" panose="02020603050405020304" pitchFamily="18" charset="0"/>
                <a:cs typeface="Times New Roman" panose="02020603050405020304" pitchFamily="18" charset="0"/>
              </a:rPr>
              <a:t> 3 </a:t>
            </a:r>
            <a:r>
              <a:rPr lang="en-US" sz="2800" dirty="0" err="1">
                <a:solidFill>
                  <a:schemeClr val="tx1"/>
                </a:solidFill>
                <a:latin typeface="Times New Roman" panose="02020603050405020304" pitchFamily="18" charset="0"/>
                <a:cs typeface="Times New Roman" panose="02020603050405020304" pitchFamily="18" charset="0"/>
              </a:rPr>
              <a:t>tỉnh</a:t>
            </a:r>
            <a:r>
              <a:rPr lang="en-US" sz="2800" dirty="0">
                <a:solidFill>
                  <a:schemeClr val="tx1"/>
                </a:solidFill>
                <a:latin typeface="Times New Roman" panose="02020603050405020304" pitchFamily="18" charset="0"/>
                <a:cs typeface="Times New Roman" panose="02020603050405020304" pitchFamily="18" charset="0"/>
              </a:rPr>
              <a:t> Nam </a:t>
            </a:r>
            <a:r>
              <a:rPr lang="en-US" sz="2800" dirty="0" err="1">
                <a:solidFill>
                  <a:schemeClr val="tx1"/>
                </a:solidFill>
                <a:latin typeface="Times New Roman" panose="02020603050405020304" pitchFamily="18" charset="0"/>
                <a:cs typeface="Times New Roman" panose="02020603050405020304" pitchFamily="18" charset="0"/>
              </a:rPr>
              <a:t>Kỳ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Hòa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Pháp</a:t>
            </a:r>
            <a:r>
              <a:rPr lang="en-US" sz="2800" dirty="0">
                <a:solidFill>
                  <a:schemeClr val="tx1"/>
                </a:solidFill>
                <a:latin typeface="Times New Roman" panose="02020603050405020304" pitchFamily="18" charset="0"/>
                <a:cs typeface="Times New Roman" panose="02020603050405020304" pitchFamily="18" charset="0"/>
              </a:rPr>
              <a:t>?</a:t>
            </a:r>
            <a:endParaRPr lang="en-US" sz="2800" dirty="0"/>
          </a:p>
        </p:txBody>
      </p:sp>
      <p:sp>
        <p:nvSpPr>
          <p:cNvPr id="4" name="Rectangle 3"/>
          <p:cNvSpPr/>
          <p:nvPr/>
        </p:nvSpPr>
        <p:spPr>
          <a:xfrm>
            <a:off x="1362990" y="2188532"/>
            <a:ext cx="5231047" cy="523220"/>
          </a:xfrm>
          <a:prstGeom prst="rect">
            <a:avLst/>
          </a:prstGeom>
        </p:spPr>
        <p:txBody>
          <a:bodyPr wrap="none">
            <a:spAutoFit/>
          </a:bodyPr>
          <a:lstStyle/>
          <a:p>
            <a:r>
              <a:rPr lang="en-US" sz="2800" dirty="0" err="1">
                <a:solidFill>
                  <a:srgbClr val="FF0000"/>
                </a:solidFill>
                <a:latin typeface="Times New Roman" panose="02020603050405020304" pitchFamily="18" charset="0"/>
                <a:cs typeface="Times New Roman" panose="02020603050405020304" pitchFamily="18" charset="0"/>
              </a:rPr>
              <a:t>Đáp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Nhâm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Tuất</a:t>
            </a:r>
            <a:r>
              <a:rPr lang="en-US" sz="2800" dirty="0">
                <a:solidFill>
                  <a:srgbClr val="FF0000"/>
                </a:solidFill>
                <a:latin typeface="Times New Roman" panose="02020603050405020304" pitchFamily="18" charset="0"/>
                <a:cs typeface="Times New Roman" panose="02020603050405020304" pitchFamily="18" charset="0"/>
              </a:rPr>
              <a:t> 1862</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17922" y="3028182"/>
            <a:ext cx="10884816" cy="1383665"/>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7</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kỳ</a:t>
            </a:r>
            <a:r>
              <a:rPr lang="en-US" sz="2800" dirty="0">
                <a:latin typeface="Times New Roman" panose="02020603050405020304" pitchFamily="18" charset="0"/>
                <a:cs typeface="Times New Roman" panose="02020603050405020304" pitchFamily="18" charset="0"/>
              </a:rPr>
              <a:t> XIX,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cs typeface="Times New Roman" panose="02020603050405020304" pitchFamily="18" charset="0"/>
              </a:rPr>
              <a:t>?</a:t>
            </a:r>
            <a:endParaRPr lang="en-US" sz="2800" dirty="0"/>
          </a:p>
        </p:txBody>
      </p:sp>
      <p:sp>
        <p:nvSpPr>
          <p:cNvPr id="6" name="Rectangle 5"/>
          <p:cNvSpPr/>
          <p:nvPr/>
        </p:nvSpPr>
        <p:spPr>
          <a:xfrm>
            <a:off x="1362990" y="4729607"/>
            <a:ext cx="4379725" cy="523220"/>
          </a:xfrm>
          <a:prstGeom prst="rect">
            <a:avLst/>
          </a:prstGeom>
        </p:spPr>
        <p:txBody>
          <a:bodyPr wrap="none">
            <a:spAutoFit/>
          </a:bodyPr>
          <a:lstStyle/>
          <a:p>
            <a:r>
              <a:rPr lang="en-US" sz="2800" dirty="0" err="1">
                <a:solidFill>
                  <a:srgbClr val="FF0000"/>
                </a:solidFill>
                <a:latin typeface="Times New Roman" panose="02020603050405020304" pitchFamily="18" charset="0"/>
                <a:cs typeface="Times New Roman" panose="02020603050405020304" pitchFamily="18" charset="0"/>
              </a:rPr>
              <a:t>Đáp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Nguyễn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Chiểu</a:t>
            </a:r>
            <a:r>
              <a:rPr lang="en-US" sz="2800"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84150" y="160020"/>
            <a:ext cx="11732260" cy="5966460"/>
          </a:xfrm>
        </p:spPr>
        <p:txBody>
          <a:bodyPr/>
          <a:p>
            <a:pPr marL="0" indent="0">
              <a:buNone/>
            </a:pPr>
            <a:r>
              <a:rPr lang="en-US" sz="36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III. TỔNG KẾT</a:t>
            </a:r>
            <a:endParaRPr lang="en-US" sz="36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2600" b="1" dirty="0" smtClean="0">
                <a:solidFill>
                  <a:srgbClr val="0070C0"/>
                </a:solidFill>
                <a:latin typeface="Times New Roman" panose="02020603050405020304" pitchFamily="18" charset="0"/>
                <a:cs typeface="Times New Roman" panose="02020603050405020304" pitchFamily="18" charset="0"/>
                <a:sym typeface="+mn-ea"/>
              </a:rPr>
              <a:t>1.Nghệ </a:t>
            </a:r>
            <a:r>
              <a:rPr lang="en-US" sz="2600" b="1" dirty="0" err="1">
                <a:solidFill>
                  <a:srgbClr val="0070C0"/>
                </a:solidFill>
                <a:latin typeface="Times New Roman" panose="02020603050405020304" pitchFamily="18" charset="0"/>
                <a:cs typeface="Times New Roman" panose="02020603050405020304" pitchFamily="18" charset="0"/>
                <a:sym typeface="+mn-ea"/>
              </a:rPr>
              <a:t>thuật</a:t>
            </a:r>
            <a:r>
              <a:rPr lang="en-US" sz="2600" b="1" dirty="0">
                <a:solidFill>
                  <a:srgbClr val="0070C0"/>
                </a:solidFill>
                <a:latin typeface="Times New Roman" panose="02020603050405020304" pitchFamily="18" charset="0"/>
                <a:cs typeface="Times New Roman" panose="02020603050405020304" pitchFamily="18" charset="0"/>
                <a:sym typeface="+mn-ea"/>
              </a:rPr>
              <a:t>:</a:t>
            </a:r>
            <a:endParaRPr lang="en-US" sz="2600" b="1" dirty="0">
              <a:solidFill>
                <a:srgbClr val="0070C0"/>
              </a:solidFill>
              <a:latin typeface="Times New Roman" panose="02020603050405020304" pitchFamily="18" charset="0"/>
              <a:cs typeface="Times New Roman" panose="02020603050405020304" pitchFamily="18" charset="0"/>
            </a:endParaRPr>
          </a:p>
          <a:p>
            <a:pPr marL="285750" indent="-285750" algn="just">
              <a:buFontTx/>
              <a:buChar char="-"/>
            </a:pPr>
            <a:r>
              <a:rPr lang="en-US" sz="2600" dirty="0" err="1">
                <a:latin typeface="Times New Roman" panose="02020603050405020304" pitchFamily="18" charset="0"/>
                <a:cs typeface="Times New Roman" panose="02020603050405020304" pitchFamily="18" charset="0"/>
                <a:sym typeface="+mn-ea"/>
              </a:rPr>
              <a:t>Cảm</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hứng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sử</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thi</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kết</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hợp</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cảm</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hứng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hiện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thực</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trữ</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tình</a:t>
            </a:r>
            <a:r>
              <a:rPr lang="en-US" sz="2600" dirty="0">
                <a:latin typeface="Times New Roman" panose="02020603050405020304" pitchFamily="18" charset="0"/>
                <a:cs typeface="Times New Roman" panose="02020603050405020304" pitchFamily="18" charset="0"/>
                <a:sym typeface="+mn-ea"/>
              </a:rPr>
              <a:t>.</a:t>
            </a:r>
            <a:endParaRPr lang="en-US" sz="2600" dirty="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2600" dirty="0" err="1">
                <a:latin typeface="Times New Roman" panose="02020603050405020304" pitchFamily="18" charset="0"/>
                <a:cs typeface="Times New Roman" panose="02020603050405020304" pitchFamily="18" charset="0"/>
                <a:sym typeface="+mn-ea"/>
              </a:rPr>
              <a:t>Giọng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văn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vừa</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hùng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tráng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vừa</a:t>
            </a:r>
            <a:r>
              <a:rPr lang="en-US" sz="2600" dirty="0">
                <a:latin typeface="Times New Roman" panose="02020603050405020304" pitchFamily="18" charset="0"/>
                <a:cs typeface="Times New Roman" panose="02020603050405020304" pitchFamily="18" charset="0"/>
                <a:sym typeface="+mn-ea"/>
              </a:rPr>
              <a:t> bi </a:t>
            </a:r>
            <a:r>
              <a:rPr lang="en-US" sz="2600" dirty="0" err="1">
                <a:latin typeface="Times New Roman" panose="02020603050405020304" pitchFamily="18" charset="0"/>
                <a:cs typeface="Times New Roman" panose="02020603050405020304" pitchFamily="18" charset="0"/>
                <a:sym typeface="+mn-ea"/>
              </a:rPr>
              <a:t>ai</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thống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thiết</a:t>
            </a:r>
            <a:r>
              <a:rPr lang="en-US" sz="2600" dirty="0">
                <a:latin typeface="Times New Roman" panose="02020603050405020304" pitchFamily="18" charset="0"/>
                <a:cs typeface="Times New Roman" panose="02020603050405020304" pitchFamily="18" charset="0"/>
                <a:sym typeface="+mn-ea"/>
              </a:rPr>
              <a:t>.</a:t>
            </a:r>
            <a:endParaRPr lang="en-US" sz="2600" dirty="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2600" dirty="0" err="1">
                <a:latin typeface="Times New Roman" panose="02020603050405020304" pitchFamily="18" charset="0"/>
                <a:cs typeface="Times New Roman" panose="02020603050405020304" pitchFamily="18" charset="0"/>
                <a:sym typeface="+mn-ea"/>
              </a:rPr>
              <a:t>Nghệ</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thuật</a:t>
            </a:r>
            <a:r>
              <a:rPr lang="en-US" sz="2600" dirty="0">
                <a:latin typeface="Times New Roman" panose="02020603050405020304" pitchFamily="18" charset="0"/>
                <a:cs typeface="Times New Roman" panose="02020603050405020304" pitchFamily="18" charset="0"/>
                <a:sym typeface="+mn-ea"/>
              </a:rPr>
              <a:t> t</a:t>
            </a:r>
            <a:r>
              <a:rPr lang="vi-VN" sz="2600" dirty="0">
                <a:latin typeface="Times New Roman" panose="02020603050405020304" pitchFamily="18" charset="0"/>
                <a:cs typeface="Times New Roman" panose="02020603050405020304" pitchFamily="18" charset="0"/>
                <a:sym typeface="+mn-ea"/>
              </a:rPr>
              <a:t>ư</a:t>
            </a:r>
            <a:r>
              <a:rPr lang="en-US" sz="2600" dirty="0" err="1">
                <a:latin typeface="Times New Roman" panose="02020603050405020304" pitchFamily="18" charset="0"/>
                <a:cs typeface="Times New Roman" panose="02020603050405020304" pitchFamily="18" charset="0"/>
                <a:sym typeface="+mn-ea"/>
              </a:rPr>
              <a:t>ơng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phản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độc</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đáo</a:t>
            </a:r>
            <a:r>
              <a:rPr lang="en-US" sz="2600" dirty="0">
                <a:latin typeface="Times New Roman" panose="02020603050405020304" pitchFamily="18" charset="0"/>
                <a:cs typeface="Times New Roman" panose="02020603050405020304" pitchFamily="18" charset="0"/>
                <a:sym typeface="+mn-ea"/>
              </a:rPr>
              <a:t>.</a:t>
            </a:r>
            <a:endParaRPr lang="en-US" sz="2600" dirty="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2600" dirty="0" err="1">
                <a:latin typeface="Times New Roman" panose="02020603050405020304" pitchFamily="18" charset="0"/>
                <a:cs typeface="Times New Roman" panose="02020603050405020304" pitchFamily="18" charset="0"/>
                <a:sym typeface="+mn-ea"/>
              </a:rPr>
              <a:t>Sử</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dụng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thành</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công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nhiều</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biện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pháp</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tu</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từ</a:t>
            </a:r>
            <a:r>
              <a:rPr lang="en-US" sz="2600" dirty="0">
                <a:latin typeface="Times New Roman" panose="02020603050405020304" pitchFamily="18" charset="0"/>
                <a:cs typeface="Times New Roman" panose="02020603050405020304" pitchFamily="18" charset="0"/>
                <a:sym typeface="+mn-ea"/>
              </a:rPr>
              <a:t>.</a:t>
            </a:r>
            <a:endParaRPr lang="en-US" sz="2600" dirty="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2600" dirty="0" err="1">
                <a:latin typeface="Times New Roman" panose="02020603050405020304" pitchFamily="18" charset="0"/>
                <a:cs typeface="Times New Roman" panose="02020603050405020304" pitchFamily="18" charset="0"/>
                <a:sym typeface="+mn-ea"/>
              </a:rPr>
              <a:t>Ngôn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ngữ</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vừa</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trang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trọng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vừa</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mang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đậm</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bản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sắc</a:t>
            </a:r>
            <a:r>
              <a:rPr lang="en-US" sz="2600" dirty="0">
                <a:latin typeface="Times New Roman" panose="02020603050405020304" pitchFamily="18" charset="0"/>
                <a:cs typeface="Times New Roman" panose="02020603050405020304" pitchFamily="18" charset="0"/>
                <a:sym typeface="+mn-ea"/>
              </a:rPr>
              <a:t> Nam </a:t>
            </a:r>
            <a:r>
              <a:rPr lang="en-US" sz="2600" dirty="0" err="1">
                <a:latin typeface="Times New Roman" panose="02020603050405020304" pitchFamily="18" charset="0"/>
                <a:cs typeface="Times New Roman" panose="02020603050405020304" pitchFamily="18" charset="0"/>
                <a:sym typeface="+mn-ea"/>
              </a:rPr>
              <a:t>Bộ</a:t>
            </a:r>
            <a:r>
              <a:rPr lang="en-US" sz="2600" dirty="0">
                <a:latin typeface="Times New Roman" panose="02020603050405020304" pitchFamily="18" charset="0"/>
                <a:cs typeface="Times New Roman" panose="02020603050405020304" pitchFamily="18" charset="0"/>
                <a:sym typeface="+mn-ea"/>
              </a:rPr>
              <a:t>.</a:t>
            </a:r>
            <a:endParaRPr lang="en-US" sz="2600" dirty="0">
              <a:latin typeface="Times New Roman" panose="02020603050405020304" pitchFamily="18" charset="0"/>
              <a:cs typeface="Times New Roman" panose="02020603050405020304" pitchFamily="18" charset="0"/>
              <a:sym typeface="+mn-ea"/>
            </a:endParaRPr>
          </a:p>
          <a:p>
            <a:pPr marL="0" indent="0" algn="just">
              <a:buFontTx/>
              <a:buNone/>
            </a:pPr>
            <a:r>
              <a:rPr lang="en-US" sz="2600" b="1" dirty="0" smtClean="0">
                <a:solidFill>
                  <a:srgbClr val="0070C0"/>
                </a:solidFill>
                <a:latin typeface="Times New Roman" panose="02020603050405020304" pitchFamily="18" charset="0"/>
                <a:cs typeface="Times New Roman" panose="02020603050405020304" pitchFamily="18" charset="0"/>
                <a:sym typeface="+mn-ea"/>
              </a:rPr>
              <a:t>2. Nội </a:t>
            </a:r>
            <a:r>
              <a:rPr lang="en-US" sz="2600" b="1" dirty="0">
                <a:solidFill>
                  <a:srgbClr val="0070C0"/>
                </a:solidFill>
                <a:latin typeface="Times New Roman" panose="02020603050405020304" pitchFamily="18" charset="0"/>
                <a:cs typeface="Times New Roman" panose="02020603050405020304" pitchFamily="18" charset="0"/>
                <a:sym typeface="+mn-ea"/>
              </a:rPr>
              <a:t>dung:</a:t>
            </a:r>
            <a:endParaRPr lang="en-US" sz="2600" b="1" dirty="0">
              <a:solidFill>
                <a:srgbClr val="0070C0"/>
              </a:solidFill>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sym typeface="+mn-ea"/>
              </a:rPr>
              <a:t>- Ca </a:t>
            </a:r>
            <a:r>
              <a:rPr lang="en-US" sz="2600" dirty="0" err="1">
                <a:latin typeface="Times New Roman" panose="02020603050405020304" pitchFamily="18" charset="0"/>
                <a:cs typeface="Times New Roman" panose="02020603050405020304" pitchFamily="18" charset="0"/>
                <a:sym typeface="+mn-ea"/>
              </a:rPr>
              <a:t>ngợi</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các</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nghĩa</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sĩ</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nông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dân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Cần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Giuộc</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sống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anh</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dũng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chết</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vẻ</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vang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trong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cuộc</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kháng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chiến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chống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thực</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dân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Pháp</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bảo</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vệ</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Tổ</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quốc</a:t>
            </a:r>
            <a:r>
              <a:rPr lang="en-US" sz="2600" dirty="0">
                <a:latin typeface="Times New Roman" panose="02020603050405020304" pitchFamily="18" charset="0"/>
                <a:cs typeface="Times New Roman" panose="02020603050405020304" pitchFamily="18" charset="0"/>
                <a:sym typeface="+mn-ea"/>
              </a:rPr>
              <a:t>.</a:t>
            </a:r>
            <a:endParaRPr lang="en-US" sz="26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Bức</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tượng</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đài</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bất</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tử</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về</a:t>
            </a:r>
            <a:r>
              <a:rPr lang="en-US" sz="2600" dirty="0">
                <a:latin typeface="Times New Roman" panose="02020603050405020304" pitchFamily="18" charset="0"/>
                <a:cs typeface="Times New Roman" panose="02020603050405020304" pitchFamily="18" charset="0"/>
                <a:sym typeface="Wingdings" panose="05000000000000000000" pitchFamily="2" charset="2"/>
              </a:rPr>
              <a:t> ng</a:t>
            </a:r>
            <a:r>
              <a:rPr lang="vi-VN" sz="2600" dirty="0">
                <a:latin typeface="Times New Roman" panose="02020603050405020304" pitchFamily="18" charset="0"/>
                <a:cs typeface="Times New Roman" panose="02020603050405020304" pitchFamily="18" charset="0"/>
                <a:sym typeface="Wingdings" panose="05000000000000000000" pitchFamily="2" charset="2"/>
              </a:rPr>
              <a:t>ư</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ời</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nghĩa</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sĩ</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nông</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dân</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mn-ea"/>
              </a:rPr>
              <a:t>Cần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Giuộc</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trong</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cuộc</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chiến</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tranh</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vệ</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quốc</a:t>
            </a:r>
            <a:r>
              <a:rPr lang="en-US" sz="2600" dirty="0">
                <a:latin typeface="Times New Roman" panose="02020603050405020304" pitchFamily="18" charset="0"/>
                <a:cs typeface="Times New Roman" panose="02020603050405020304" pitchFamily="18" charset="0"/>
                <a:sym typeface="Wingdings" panose="05000000000000000000" pitchFamily="2" charset="2"/>
              </a:rPr>
              <a:t>.</a:t>
            </a:r>
            <a:endParaRPr lang="en-US" sz="26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Tác</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phẩm</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là</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tiếng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khóc</a:t>
            </a:r>
            <a:r>
              <a:rPr lang="en-US" sz="2600" dirty="0">
                <a:latin typeface="Times New Roman" panose="02020603050405020304" pitchFamily="18" charset="0"/>
                <a:cs typeface="Times New Roman" panose="02020603050405020304" pitchFamily="18" charset="0"/>
                <a:sym typeface="+mn-ea"/>
              </a:rPr>
              <a:t> bi </a:t>
            </a:r>
            <a:r>
              <a:rPr lang="en-US" sz="2600" dirty="0" err="1">
                <a:latin typeface="Times New Roman" panose="02020603050405020304" pitchFamily="18" charset="0"/>
                <a:cs typeface="Times New Roman" panose="02020603050405020304" pitchFamily="18" charset="0"/>
                <a:sym typeface="+mn-ea"/>
              </a:rPr>
              <a:t>tráng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cho</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một</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thời</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kì</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lịch</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sử</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đau</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thương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nhưng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vĩ</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đại</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của</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dân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tộc</a:t>
            </a:r>
            <a:r>
              <a:rPr lang="en-US" sz="2600" dirty="0">
                <a:latin typeface="Times New Roman" panose="02020603050405020304" pitchFamily="18" charset="0"/>
                <a:cs typeface="Times New Roman" panose="02020603050405020304" pitchFamily="18" charset="0"/>
                <a:sym typeface="+mn-ea"/>
              </a:rPr>
              <a:t>.</a:t>
            </a:r>
            <a:endParaRPr lang="en-US" sz="26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26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765" y="206375"/>
            <a:ext cx="11624945" cy="5944235"/>
          </a:xfrm>
          <a:prstGeom prst="rect">
            <a:avLst/>
          </a:prstGeom>
        </p:spPr>
        <p:txBody>
          <a:bodyPr wrap="square">
            <a:spAutoFit/>
          </a:bodyPr>
          <a:lstStyle/>
          <a:p>
            <a:pPr>
              <a:lnSpc>
                <a:spcPct val="107000"/>
              </a:lnSpc>
              <a:spcAft>
                <a:spcPts val="800"/>
              </a:spcAft>
            </a:pP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LUYỆN TẬP</a:t>
            </a:r>
            <a:endPar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Hỏa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mai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rơm</a:t>
            </a:r>
            <a:r>
              <a:rPr lang="en-US" sz="2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cúi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đốt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xong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dạy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kia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gươm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đeo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dùng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lưỡi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dao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phay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chém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rớt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hai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nọ</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Chi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nhọc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quản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gióng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trống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kì</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trống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giục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đạp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lướt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coi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giặc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sợ</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thằng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Tây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bắn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đạn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đạn</a:t>
            </a:r>
            <a:r>
              <a:rPr lang="en-US" sz="2400" i="1" dirty="0">
                <a:latin typeface="Times New Roman" panose="02020603050405020304" pitchFamily="18" charset="0"/>
                <a:ea typeface="Calibri" panose="020F0502020204030204" pitchFamily="34" charset="0"/>
                <a:cs typeface="Times New Roman" panose="02020603050405020304" pitchFamily="18" charset="0"/>
              </a:rPr>
              <a:t> to,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xô</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xông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liều</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chẳng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Kẻ</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đâm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ngang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chém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ngược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mã</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tà</a:t>
            </a:r>
            <a:r>
              <a:rPr lang="en-US" sz="2400" i="1" dirty="0">
                <a:latin typeface="Times New Roman" panose="02020603050405020304" pitchFamily="18" charset="0"/>
                <a:ea typeface="Calibri" panose="020F0502020204030204" pitchFamily="34" charset="0"/>
                <a:cs typeface="Times New Roman" panose="02020603050405020304" pitchFamily="18" charset="0"/>
              </a:rPr>
              <a:t> ma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ní</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hồn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bọn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hè</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lũ</a:t>
            </a:r>
            <a:r>
              <a:rPr lang="en-US" sz="2400" i="1" dirty="0">
                <a:latin typeface="Times New Roman" panose="02020603050405020304" pitchFamily="18" charset="0"/>
                <a:ea typeface="Calibri" panose="020F0502020204030204" pitchFamily="34" charset="0"/>
                <a:cs typeface="Times New Roman" panose="02020603050405020304" pitchFamily="18" charset="0"/>
              </a:rPr>
              <a:t> ó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trối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kệ</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tàu</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thiếc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tàu</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súng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nổ</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tế</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sĩ</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Giuộc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Chiểu</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2.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3.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bày tỏ 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85" y="441960"/>
            <a:ext cx="11131550" cy="2855595"/>
          </a:xfrm>
          <a:prstGeom prst="rect">
            <a:avLst/>
          </a:prstGeom>
        </p:spPr>
        <p:txBody>
          <a:bodyPr wrap="square">
            <a:spAutoFit/>
          </a:bodyPr>
          <a:lstStyle/>
          <a:p>
            <a:pPr>
              <a:lnSpc>
                <a:spcPct val="107000"/>
              </a:lnSpc>
            </a:pPr>
            <a:r>
              <a:rPr lang="en-US" sz="4000" b="1" dirty="0">
                <a:solidFill>
                  <a:srgbClr val="FF0000"/>
                </a:solidFill>
                <a:latin typeface="Times New Roman" panose="02020603050405020304" pitchFamily="18" charset="0"/>
                <a:cs typeface="Times New Roman" panose="02020603050405020304" pitchFamily="18" charset="0"/>
                <a:sym typeface="+mn-ea"/>
              </a:rPr>
              <a:t>VẬN DỤNG</a:t>
            </a:r>
            <a:endParaRPr lang="en-US" sz="4000" b="1" dirty="0">
              <a:solidFill>
                <a:srgbClr val="FF0000"/>
              </a:solidFill>
              <a:latin typeface="Times New Roman" panose="02020603050405020304" pitchFamily="18" charset="0"/>
              <a:cs typeface="Times New Roman" panose="02020603050405020304" pitchFamily="18" charset="0"/>
              <a:sym typeface="+mn-ea"/>
            </a:endParaRPr>
          </a:p>
          <a:p>
            <a:pPr>
              <a:lnSpc>
                <a:spcPct val="107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3200" dirty="0">
                <a:latin typeface="Times New Roman" panose="02020603050405020304" pitchFamily="18" charset="0"/>
                <a:ea typeface="Calibri" panose="020F0502020204030204" pitchFamily="34" charset="0"/>
                <a:cs typeface="Times New Roman" panose="02020603050405020304" pitchFamily="18" charset="0"/>
              </a:rPr>
              <a:t> 150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chữ</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trả</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sau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nông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tế</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sĩ</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Cần</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Giuộc</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Chiểu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anh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suy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9.jpg" descr="NguyenDinhChieu3"/>
          <p:cNvPicPr/>
          <p:nvPr/>
        </p:nvPicPr>
        <p:blipFill>
          <a:blip r:embed="rId1"/>
          <a:srcRect/>
          <a:stretch>
            <a:fillRect/>
          </a:stretch>
        </p:blipFill>
        <p:spPr>
          <a:xfrm>
            <a:off x="2503055" y="286326"/>
            <a:ext cx="7712364" cy="52277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784" y="157155"/>
            <a:ext cx="9404723" cy="757245"/>
          </a:xfrm>
        </p:spPr>
        <p:txBody>
          <a:bodyPr/>
          <a:lstStyle/>
          <a:p>
            <a:pPr algn="ctr"/>
            <a:r>
              <a:rPr lang="en-US" sz="3200" b="1" dirty="0">
                <a:latin typeface="Times New Roman" panose="02020603050405020304" pitchFamily="18" charset="0"/>
                <a:cs typeface="Times New Roman" panose="02020603050405020304" pitchFamily="18" charset="0"/>
              </a:rPr>
              <a:t>HÌNH THÀNH KIẾN THỨC</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330200" y="1006475"/>
            <a:ext cx="7734300" cy="617855"/>
          </a:xfrm>
          <a:prstGeom prst="rect">
            <a:avLst/>
          </a:prstGeom>
        </p:spPr>
        <p:txBody>
          <a:bodyPr wrap="square">
            <a:spAutoFit/>
          </a:bodyPr>
          <a:lstStyle/>
          <a:p>
            <a:pPr algn="just">
              <a:lnSpc>
                <a:spcPct val="107000"/>
              </a:lnSpc>
              <a:spcAft>
                <a:spcPts val="800"/>
              </a:spcAf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 ĐỌC HIỂU KHÁI QUÁT</a:t>
            </a:r>
            <a:endParaRPr lang="en-US" sz="3200" b="1" dirty="0" err="1">
              <a:solidFill>
                <a:srgbClr val="FF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p:cNvSpPr/>
          <p:nvPr/>
        </p:nvSpPr>
        <p:spPr>
          <a:xfrm>
            <a:off x="831774" y="1203828"/>
            <a:ext cx="4446163" cy="4446163"/>
          </a:xfrm>
          <a:prstGeom prst="ellipse">
            <a:avLst/>
          </a:prstGeom>
          <a:pattFill prst="smGrid">
            <a:fgClr>
              <a:schemeClr val="bg1">
                <a:lumMod val="95000"/>
              </a:schemeClr>
            </a:fgClr>
            <a:bgClr>
              <a:srgbClr val="DDE1E2"/>
            </a:bgClr>
          </a:patt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p:cNvSpPr/>
          <p:nvPr/>
        </p:nvSpPr>
        <p:spPr>
          <a:xfrm>
            <a:off x="1094094" y="1560457"/>
            <a:ext cx="3722518" cy="3893865"/>
          </a:xfrm>
          <a:prstGeom prst="ellipse">
            <a:avLst/>
          </a:prstGeom>
          <a:blipFill dpi="0" rotWithShape="1">
            <a:blip r:embed="rId1">
              <a:extLst>
                <a:ext uri="{28A0092B-C50C-407E-A947-70E740481C1C}">
                  <a14:useLocalDpi xmlns:a14="http://schemas.microsoft.com/office/drawing/2010/main" val="0"/>
                </a:ext>
              </a:extLst>
            </a:blip>
            <a:srcRect/>
            <a:stretch>
              <a:fillRect l="40" t="1998" r="-58" b="-25126"/>
            </a:stretch>
          </a:blipFill>
          <a:ln w="558800">
            <a:noFill/>
          </a:ln>
          <a:effectLst>
            <a:outerShdw blurRad="508000" dist="76200" dir="2700000" sx="102000" sy="102000" algn="tl" rotWithShape="0">
              <a:schemeClr val="tx1">
                <a:lumMod val="65000"/>
                <a:lumOff val="3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Rounded Corners 19"/>
          <p:cNvSpPr/>
          <p:nvPr/>
        </p:nvSpPr>
        <p:spPr>
          <a:xfrm>
            <a:off x="6423108" y="982461"/>
            <a:ext cx="3616819" cy="803545"/>
          </a:xfrm>
          <a:prstGeom prst="roundRect">
            <a:avLst>
              <a:gd name="adj" fmla="val 50000"/>
            </a:avLst>
          </a:prstGeom>
          <a:solidFill>
            <a:schemeClr val="accent6">
              <a:lumMod val="75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21" name="Rectangle: Rounded Corners 20"/>
          <p:cNvSpPr/>
          <p:nvPr/>
        </p:nvSpPr>
        <p:spPr>
          <a:xfrm>
            <a:off x="6497980" y="2022796"/>
            <a:ext cx="5549419" cy="803545"/>
          </a:xfrm>
          <a:prstGeom prst="roundRect">
            <a:avLst>
              <a:gd name="adj" fmla="val 50000"/>
            </a:avLst>
          </a:prstGeom>
          <a:gradFill flip="none" rotWithShape="1">
            <a:gsLst>
              <a:gs pos="0">
                <a:srgbClr val="F05222"/>
              </a:gs>
              <a:gs pos="100000">
                <a:srgbClr val="FBA31A"/>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22" name="Rectangle: Rounded Corners 21"/>
          <p:cNvSpPr/>
          <p:nvPr/>
        </p:nvSpPr>
        <p:spPr>
          <a:xfrm>
            <a:off x="6962129" y="3027228"/>
            <a:ext cx="5085270" cy="803545"/>
          </a:xfrm>
          <a:prstGeom prst="roundRect">
            <a:avLst>
              <a:gd name="adj" fmla="val 50000"/>
            </a:avLst>
          </a:prstGeom>
          <a:gradFill flip="none" rotWithShape="1">
            <a:gsLst>
              <a:gs pos="0">
                <a:srgbClr val="A6228F"/>
              </a:gs>
              <a:gs pos="100000">
                <a:srgbClr val="D3509D"/>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23" name="Rectangle: Rounded Corners 22"/>
          <p:cNvSpPr/>
          <p:nvPr/>
        </p:nvSpPr>
        <p:spPr>
          <a:xfrm>
            <a:off x="6819924" y="4049611"/>
            <a:ext cx="5227475" cy="803545"/>
          </a:xfrm>
          <a:prstGeom prst="roundRect">
            <a:avLst>
              <a:gd name="adj" fmla="val 50000"/>
            </a:avLst>
          </a:prstGeom>
          <a:gradFill flip="none" rotWithShape="1">
            <a:gsLst>
              <a:gs pos="0">
                <a:srgbClr val="473E8F"/>
              </a:gs>
              <a:gs pos="100000">
                <a:srgbClr val="6957A1"/>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34" name="Oval 33"/>
          <p:cNvSpPr/>
          <p:nvPr/>
        </p:nvSpPr>
        <p:spPr>
          <a:xfrm>
            <a:off x="4671237" y="1208008"/>
            <a:ext cx="352449" cy="352449"/>
          </a:xfrm>
          <a:prstGeom prst="ellipse">
            <a:avLst/>
          </a:prstGeom>
          <a:solidFill>
            <a:schemeClr val="accent6">
              <a:lumMod val="75000"/>
            </a:schemeClr>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p:cNvSpPr/>
          <p:nvPr/>
        </p:nvSpPr>
        <p:spPr>
          <a:xfrm>
            <a:off x="5482645" y="2230392"/>
            <a:ext cx="352449" cy="352449"/>
          </a:xfrm>
          <a:prstGeom prst="ellipse">
            <a:avLst/>
          </a:prstGeom>
          <a:solidFill>
            <a:srgbClr val="F9951F"/>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p:cNvSpPr/>
          <p:nvPr/>
        </p:nvSpPr>
        <p:spPr>
          <a:xfrm>
            <a:off x="5678102" y="3252775"/>
            <a:ext cx="352449" cy="352449"/>
          </a:xfrm>
          <a:prstGeom prst="ellipse">
            <a:avLst/>
          </a:prstGeom>
          <a:solidFill>
            <a:srgbClr val="CC499B"/>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37" name="Oval 36"/>
          <p:cNvSpPr/>
          <p:nvPr/>
        </p:nvSpPr>
        <p:spPr>
          <a:xfrm>
            <a:off x="5498520" y="4275159"/>
            <a:ext cx="352449" cy="352449"/>
          </a:xfrm>
          <a:prstGeom prst="ellipse">
            <a:avLst/>
          </a:prstGeom>
          <a:solidFill>
            <a:srgbClr val="64539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1" name="Straight Connector 40"/>
          <p:cNvCxnSpPr>
            <a:stCxn id="34" idx="6"/>
            <a:endCxn id="20" idx="1"/>
          </p:cNvCxnSpPr>
          <p:nvPr/>
        </p:nvCxnSpPr>
        <p:spPr>
          <a:xfrm>
            <a:off x="5023686" y="1384233"/>
            <a:ext cx="1399422" cy="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5" idx="6"/>
            <a:endCxn id="21" idx="1"/>
          </p:cNvCxnSpPr>
          <p:nvPr/>
        </p:nvCxnSpPr>
        <p:spPr>
          <a:xfrm>
            <a:off x="5835094" y="2406617"/>
            <a:ext cx="662886" cy="17952"/>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6" idx="6"/>
          </p:cNvCxnSpPr>
          <p:nvPr/>
        </p:nvCxnSpPr>
        <p:spPr>
          <a:xfrm flipV="1">
            <a:off x="6030551" y="3426909"/>
            <a:ext cx="931578" cy="209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7" idx="6"/>
          </p:cNvCxnSpPr>
          <p:nvPr/>
        </p:nvCxnSpPr>
        <p:spPr>
          <a:xfrm flipV="1">
            <a:off x="5850969" y="4451383"/>
            <a:ext cx="968955" cy="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6497980" y="1062288"/>
            <a:ext cx="643888" cy="643888"/>
          </a:xfrm>
          <a:prstGeom prst="ellipse">
            <a:avLst/>
          </a:prstGeom>
          <a:solidFill>
            <a:schemeClr val="bg2"/>
          </a:soli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tx1"/>
                </a:solidFill>
                <a:latin typeface="Impact" panose="020B0806030902050204" pitchFamily="34" charset="0"/>
                <a:cs typeface="Times New Roman" panose="02020603050405020304" pitchFamily="18" charset="0"/>
              </a:rPr>
              <a:t>a</a:t>
            </a:r>
            <a:endParaRPr lang="en-IN" sz="3600" dirty="0">
              <a:solidFill>
                <a:schemeClr val="tx1"/>
              </a:solidFill>
              <a:latin typeface="Impact" panose="020B0806030902050204" pitchFamily="34" charset="0"/>
              <a:cs typeface="Times New Roman" panose="02020603050405020304" pitchFamily="18" charset="0"/>
            </a:endParaRPr>
          </a:p>
        </p:txBody>
      </p:sp>
      <p:sp>
        <p:nvSpPr>
          <p:cNvPr id="60" name="Oval 59"/>
          <p:cNvSpPr/>
          <p:nvPr/>
        </p:nvSpPr>
        <p:spPr>
          <a:xfrm>
            <a:off x="6668863" y="2146549"/>
            <a:ext cx="643888" cy="643888"/>
          </a:xfrm>
          <a:prstGeom prst="ellipse">
            <a:avLst/>
          </a:prstGeom>
          <a:solidFill>
            <a:schemeClr val="bg2"/>
          </a:soli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solidFill>
                  <a:schemeClr val="tx1"/>
                </a:solidFill>
                <a:latin typeface="Impact" panose="020B0806030902050204" pitchFamily="34" charset="0"/>
                <a:cs typeface="Times New Roman" panose="02020603050405020304" pitchFamily="18" charset="0"/>
              </a:rPr>
              <a:t>b</a:t>
            </a:r>
            <a:endParaRPr lang="en-IN" sz="3200" dirty="0">
              <a:solidFill>
                <a:schemeClr val="tx1"/>
              </a:solidFill>
              <a:latin typeface="Impact" panose="020B0806030902050204" pitchFamily="34" charset="0"/>
              <a:cs typeface="Times New Roman" panose="02020603050405020304" pitchFamily="18" charset="0"/>
            </a:endParaRPr>
          </a:p>
        </p:txBody>
      </p:sp>
      <p:sp>
        <p:nvSpPr>
          <p:cNvPr id="61" name="Oval 60"/>
          <p:cNvSpPr/>
          <p:nvPr/>
        </p:nvSpPr>
        <p:spPr>
          <a:xfrm>
            <a:off x="7141868" y="3152298"/>
            <a:ext cx="643888" cy="643888"/>
          </a:xfrm>
          <a:prstGeom prst="ellipse">
            <a:avLst/>
          </a:prstGeom>
          <a:solidFill>
            <a:schemeClr val="bg2"/>
          </a:soli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solidFill>
                  <a:schemeClr val="tx1"/>
                </a:solidFill>
                <a:latin typeface="Impact" panose="020B0806030902050204" pitchFamily="34" charset="0"/>
                <a:cs typeface="Times New Roman" panose="02020603050405020304" pitchFamily="18" charset="0"/>
              </a:rPr>
              <a:t>C</a:t>
            </a:r>
            <a:endParaRPr lang="en-IN" sz="3200" dirty="0">
              <a:solidFill>
                <a:schemeClr val="tx1"/>
              </a:solidFill>
              <a:latin typeface="Impact" panose="020B0806030902050204" pitchFamily="34" charset="0"/>
              <a:cs typeface="Times New Roman" panose="02020603050405020304" pitchFamily="18" charset="0"/>
            </a:endParaRPr>
          </a:p>
        </p:txBody>
      </p:sp>
      <p:sp>
        <p:nvSpPr>
          <p:cNvPr id="62" name="Oval 61"/>
          <p:cNvSpPr/>
          <p:nvPr/>
        </p:nvSpPr>
        <p:spPr>
          <a:xfrm>
            <a:off x="6962129" y="4091724"/>
            <a:ext cx="643888" cy="643888"/>
          </a:xfrm>
          <a:prstGeom prst="ellipse">
            <a:avLst/>
          </a:prstGeom>
          <a:solidFill>
            <a:schemeClr val="bg2"/>
          </a:soli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solidFill>
                  <a:schemeClr val="tx1"/>
                </a:solidFill>
                <a:latin typeface="Impact" panose="020B0806030902050204" pitchFamily="34" charset="0"/>
                <a:cs typeface="Times New Roman" panose="02020603050405020304" pitchFamily="18" charset="0"/>
              </a:rPr>
              <a:t>d</a:t>
            </a:r>
            <a:endParaRPr lang="en-IN" sz="3200" dirty="0">
              <a:solidFill>
                <a:schemeClr val="tx1"/>
              </a:solidFill>
              <a:latin typeface="Impact" panose="020B0806030902050204" pitchFamily="34" charset="0"/>
              <a:cs typeface="Times New Roman" panose="02020603050405020304" pitchFamily="18" charset="0"/>
            </a:endParaRPr>
          </a:p>
        </p:txBody>
      </p:sp>
      <p:sp>
        <p:nvSpPr>
          <p:cNvPr id="95" name="TextBox 94"/>
          <p:cNvSpPr txBox="1"/>
          <p:nvPr/>
        </p:nvSpPr>
        <p:spPr>
          <a:xfrm>
            <a:off x="7205768" y="1044441"/>
            <a:ext cx="2610317" cy="645160"/>
          </a:xfrm>
          <a:prstGeom prst="rect">
            <a:avLst/>
          </a:prstGeom>
          <a:noFill/>
        </p:spPr>
        <p:txBody>
          <a:bodyPr wrap="square" rtlCol="0">
            <a:spAutoFit/>
          </a:bodyPr>
          <a:lstStyle/>
          <a:p>
            <a:r>
              <a:rPr lang="en-US" altLang="en-IN" sz="3600" b="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Cuộc đời</a:t>
            </a:r>
            <a:endParaRPr lang="en-US" altLang="en-IN"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6" name="TextBox 95"/>
          <p:cNvSpPr txBox="1"/>
          <p:nvPr/>
        </p:nvSpPr>
        <p:spPr>
          <a:xfrm>
            <a:off x="7412908" y="2141025"/>
            <a:ext cx="4419198" cy="583565"/>
          </a:xfrm>
          <a:prstGeom prst="rect">
            <a:avLst/>
          </a:prstGeom>
          <a:noFill/>
        </p:spPr>
        <p:txBody>
          <a:bodyPr wrap="square" rtlCol="0">
            <a:spAutoFit/>
          </a:bodyPr>
          <a:lstStyle/>
          <a:p>
            <a:r>
              <a:rPr lang="en-IN" sz="3200" b="1" dirty="0" smtClean="0">
                <a:solidFill>
                  <a:schemeClr val="bg1"/>
                </a:solidFill>
                <a:latin typeface="Times New Roman" panose="02020603050405020304" pitchFamily="18" charset="0"/>
                <a:ea typeface="Open Sans Condensed" panose="020B0806030504020204" pitchFamily="34" charset="0"/>
                <a:cs typeface="Times New Roman" panose="02020603050405020304" pitchFamily="18" charset="0"/>
              </a:rPr>
              <a:t>S</a:t>
            </a:r>
            <a:r>
              <a:rPr lang="en-US" altLang="en-IN" sz="3200" b="1" dirty="0" smtClean="0">
                <a:solidFill>
                  <a:schemeClr val="bg1"/>
                </a:solidFill>
                <a:latin typeface="Times New Roman" panose="02020603050405020304" pitchFamily="18" charset="0"/>
                <a:ea typeface="Open Sans Condensed" panose="020B0806030504020204" pitchFamily="34" charset="0"/>
                <a:cs typeface="Times New Roman" panose="02020603050405020304" pitchFamily="18" charset="0"/>
              </a:rPr>
              <a:t>ự nghiệp thơ văn</a:t>
            </a:r>
            <a:endParaRPr lang="en-US" altLang="en-IN" sz="3200" b="1" dirty="0" smtClean="0">
              <a:solidFill>
                <a:schemeClr val="bg1"/>
              </a:solidFill>
              <a:latin typeface="Times New Roman" panose="02020603050405020304" pitchFamily="18" charset="0"/>
              <a:ea typeface="Open Sans Condensed" panose="020B0806030504020204" pitchFamily="34" charset="0"/>
              <a:cs typeface="Times New Roman" panose="02020603050405020304" pitchFamily="18" charset="0"/>
            </a:endParaRPr>
          </a:p>
        </p:txBody>
      </p:sp>
      <p:sp>
        <p:nvSpPr>
          <p:cNvPr id="97" name="TextBox 96"/>
          <p:cNvSpPr txBox="1"/>
          <p:nvPr/>
        </p:nvSpPr>
        <p:spPr>
          <a:xfrm>
            <a:off x="7988203" y="3138151"/>
            <a:ext cx="3992039" cy="521970"/>
          </a:xfrm>
          <a:prstGeom prst="rect">
            <a:avLst/>
          </a:prstGeom>
          <a:noFill/>
        </p:spPr>
        <p:txBody>
          <a:bodyPr wrap="square" rtlCol="0">
            <a:spAutoFit/>
          </a:bodyPr>
          <a:lstStyle/>
          <a:p>
            <a:r>
              <a:rPr lang="en-US" altLang="en-IN" sz="2800" b="1" dirty="0" smtClean="0">
                <a:solidFill>
                  <a:schemeClr val="bg1"/>
                </a:solidFill>
                <a:latin typeface="Times New Roman" panose="02020603050405020304" pitchFamily="18" charset="0"/>
                <a:ea typeface="Open Sans Condensed Light" panose="020B0306030504020204" pitchFamily="34" charset="0"/>
                <a:cs typeface="Times New Roman" panose="02020603050405020304" pitchFamily="18" charset="0"/>
              </a:rPr>
              <a:t>Nội dung sáng tác</a:t>
            </a:r>
            <a:endParaRPr lang="en-US" altLang="en-IN" sz="1400" b="1" dirty="0">
              <a:solidFill>
                <a:schemeClr val="bg1"/>
              </a:solidFill>
              <a:latin typeface="Times New Roman" panose="02020603050405020304" pitchFamily="18" charset="0"/>
              <a:ea typeface="Open Sans Condensed Light" panose="020B0306030504020204" pitchFamily="34" charset="0"/>
              <a:cs typeface="Times New Roman" panose="02020603050405020304" pitchFamily="18" charset="0"/>
            </a:endParaRPr>
          </a:p>
        </p:txBody>
      </p:sp>
      <p:sp>
        <p:nvSpPr>
          <p:cNvPr id="98" name="TextBox 97"/>
          <p:cNvSpPr txBox="1"/>
          <p:nvPr/>
        </p:nvSpPr>
        <p:spPr>
          <a:xfrm>
            <a:off x="7629264" y="4152058"/>
            <a:ext cx="4418135" cy="521970"/>
          </a:xfrm>
          <a:prstGeom prst="rect">
            <a:avLst/>
          </a:prstGeom>
          <a:noFill/>
        </p:spPr>
        <p:txBody>
          <a:bodyPr wrap="square" rtlCol="0">
            <a:spAutoFit/>
          </a:bodyPr>
          <a:lstStyle/>
          <a:p>
            <a:r>
              <a:rPr lang="en-US" altLang="en-IN" sz="2800" b="1" dirty="0" smtClean="0">
                <a:solidFill>
                  <a:schemeClr val="bg1"/>
                </a:solidFill>
                <a:latin typeface="Times New Roman" panose="02020603050405020304" pitchFamily="18" charset="0"/>
                <a:ea typeface="Open Sans Condensed Light" panose="020B0306030504020204" pitchFamily="34" charset="0"/>
                <a:cs typeface="Times New Roman" panose="02020603050405020304" pitchFamily="18" charset="0"/>
              </a:rPr>
              <a:t>Nghệ thuật</a:t>
            </a:r>
            <a:endParaRPr lang="en-US" altLang="en-IN" sz="1400" b="1" dirty="0">
              <a:solidFill>
                <a:schemeClr val="bg1"/>
              </a:solidFill>
              <a:latin typeface="Times New Roman" panose="02020603050405020304" pitchFamily="18" charset="0"/>
              <a:ea typeface="Open Sans Condensed Light" panose="020B0306030504020204" pitchFamily="34" charset="0"/>
              <a:cs typeface="Times New Roman" panose="02020603050405020304" pitchFamily="18" charset="0"/>
            </a:endParaRPr>
          </a:p>
        </p:txBody>
      </p:sp>
      <p:sp>
        <p:nvSpPr>
          <p:cNvPr id="4" name="TextBox 3"/>
          <p:cNvSpPr txBox="1"/>
          <p:nvPr/>
        </p:nvSpPr>
        <p:spPr>
          <a:xfrm>
            <a:off x="458470" y="84455"/>
            <a:ext cx="7719695" cy="583565"/>
          </a:xfrm>
          <a:prstGeom prst="rect">
            <a:avLst/>
          </a:prstGeom>
          <a:solidFill>
            <a:schemeClr val="tx1"/>
          </a:solidFill>
        </p:spPr>
        <p:txBody>
          <a:bodyPr wrap="square" rtlCol="0">
            <a:spAutoFit/>
          </a:bodyPr>
          <a:lstStyle/>
          <a:p>
            <a:r>
              <a:rPr lang="en-US" sz="3200" b="1" dirty="0" smtClean="0">
                <a:solidFill>
                  <a:schemeClr val="bg2"/>
                </a:solidFill>
                <a:latin typeface="Algerian" panose="04020705040A02060702" pitchFamily="82" charset="0"/>
              </a:rPr>
              <a:t> </a:t>
            </a:r>
            <a:r>
              <a:rPr lang="en-US" sz="3200" b="1" dirty="0" smtClean="0">
                <a:solidFill>
                  <a:schemeClr val="accent3"/>
                </a:solidFill>
                <a:latin typeface="Times New Roman" panose="02020603050405020304" pitchFamily="18" charset="0"/>
                <a:cs typeface="Times New Roman" panose="02020603050405020304" pitchFamily="18" charset="0"/>
              </a:rPr>
              <a:t>1. Tác giả Nguyễn Đình Chiểu</a:t>
            </a:r>
            <a:endParaRPr lang="en-US" sz="3200" b="1" dirty="0" smtClean="0">
              <a:solidFill>
                <a:schemeClr val="accent3"/>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par>
                                <p:cTn id="18" presetID="22" presetClass="entr" presetSubtype="1"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up)">
                                      <p:cBhvr>
                                        <p:cTn id="23" dur="500"/>
                                        <p:tgtEl>
                                          <p:spTgt spid="59"/>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wipe(up)">
                                      <p:cBhvr>
                                        <p:cTn id="26" dur="500"/>
                                        <p:tgtEl>
                                          <p:spTgt spid="9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par>
                                <p:cTn id="35" presetID="22" presetClass="entr" presetSubtype="1"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up)">
                                      <p:cBhvr>
                                        <p:cTn id="40" dur="500"/>
                                        <p:tgtEl>
                                          <p:spTgt spid="6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500"/>
                                        <p:tgtEl>
                                          <p:spTgt spid="9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500"/>
                                        <p:tgtEl>
                                          <p:spTgt spid="22"/>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up)">
                                      <p:cBhvr>
                                        <p:cTn id="51" dur="500"/>
                                        <p:tgtEl>
                                          <p:spTgt spid="36"/>
                                        </p:tgtEl>
                                      </p:cBhvr>
                                    </p:animEffect>
                                  </p:childTnLst>
                                </p:cTn>
                              </p:par>
                              <p:par>
                                <p:cTn id="52" presetID="22" presetClass="entr" presetSubtype="1"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up)">
                                      <p:cBhvr>
                                        <p:cTn id="54" dur="500"/>
                                        <p:tgtEl>
                                          <p:spTgt spid="45"/>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wipe(up)">
                                      <p:cBhvr>
                                        <p:cTn id="57" dur="500"/>
                                        <p:tgtEl>
                                          <p:spTgt spid="61"/>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up)">
                                      <p:cBhvr>
                                        <p:cTn id="60" dur="500"/>
                                        <p:tgtEl>
                                          <p:spTgt spid="9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up)">
                                      <p:cBhvr>
                                        <p:cTn id="65" dur="500"/>
                                        <p:tgtEl>
                                          <p:spTgt spid="23"/>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wipe(up)">
                                      <p:cBhvr>
                                        <p:cTn id="68" dur="500"/>
                                        <p:tgtEl>
                                          <p:spTgt spid="37"/>
                                        </p:tgtEl>
                                      </p:cBhvr>
                                    </p:animEffect>
                                  </p:childTnLst>
                                </p:cTn>
                              </p:par>
                              <p:par>
                                <p:cTn id="69" presetID="22" presetClass="entr" presetSubtype="1"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up)">
                                      <p:cBhvr>
                                        <p:cTn id="71" dur="500"/>
                                        <p:tgtEl>
                                          <p:spTgt spid="48"/>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wipe(up)">
                                      <p:cBhvr>
                                        <p:cTn id="74" dur="500"/>
                                        <p:tgtEl>
                                          <p:spTgt spid="62"/>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wipe(up)">
                                      <p:cBhvr>
                                        <p:cTn id="77" dur="500"/>
                                        <p:tgtEl>
                                          <p:spTgt spid="9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0" grpId="0" animBg="1"/>
      <p:bldP spid="21" grpId="0" animBg="1"/>
      <p:bldP spid="22" grpId="0" animBg="1"/>
      <p:bldP spid="23" grpId="0" animBg="1"/>
      <p:bldP spid="34" grpId="0" animBg="1"/>
      <p:bldP spid="35" grpId="0" animBg="1"/>
      <p:bldP spid="36" grpId="0" animBg="1"/>
      <p:bldP spid="37" grpId="0" animBg="1"/>
      <p:bldP spid="59" grpId="0" animBg="1"/>
      <p:bldP spid="60" grpId="0" animBg="1"/>
      <p:bldP spid="61" grpId="0" animBg="1"/>
      <p:bldP spid="62" grpId="0" animBg="1"/>
      <p:bldP spid="95" grpId="0"/>
      <p:bldP spid="96" grpId="0"/>
      <p:bldP spid="97" grpId="0"/>
      <p:bldP spid="98" grpId="0"/>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a:stCxn id="27" idx="2"/>
          </p:cNvCxnSpPr>
          <p:nvPr/>
        </p:nvCxnSpPr>
        <p:spPr>
          <a:xfrm>
            <a:off x="6666147" y="3538016"/>
            <a:ext cx="1761811" cy="713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413015" y="3545147"/>
            <a:ext cx="377898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7" idx="2"/>
          </p:cNvCxnSpPr>
          <p:nvPr/>
        </p:nvCxnSpPr>
        <p:spPr>
          <a:xfrm flipV="1">
            <a:off x="3911339" y="3538016"/>
            <a:ext cx="2754808" cy="713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85456" y="3545147"/>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742638" y="3085566"/>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a:off x="14064" y="3545147"/>
            <a:ext cx="197139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106969" y="3449897"/>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p:cNvSpPr/>
          <p:nvPr/>
        </p:nvSpPr>
        <p:spPr>
          <a:xfrm>
            <a:off x="987906" y="3330834"/>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p:cNvSpPr/>
          <p:nvPr/>
        </p:nvSpPr>
        <p:spPr>
          <a:xfrm>
            <a:off x="855034" y="3197962"/>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p:cNvCxnSpPr/>
          <p:nvPr/>
        </p:nvCxnSpPr>
        <p:spPr>
          <a:xfrm flipV="1">
            <a:off x="1202220" y="3892333"/>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140099" y="4900587"/>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44526" y="2511658"/>
            <a:ext cx="1515386" cy="645160"/>
          </a:xfrm>
          <a:prstGeom prst="rect">
            <a:avLst/>
          </a:prstGeom>
          <a:noFill/>
        </p:spPr>
        <p:txBody>
          <a:bodyPr wrap="square" rtlCol="0">
            <a:spAutoFit/>
          </a:bodyPr>
          <a:lstStyle/>
          <a:p>
            <a:pPr algn="ctr"/>
            <a:r>
              <a:rPr lang="en-US" sz="3600" b="1" smtClean="0">
                <a:solidFill>
                  <a:srgbClr val="FF0000"/>
                </a:solidFill>
                <a:latin typeface="Century Gothic" panose="020B0502020202020204" pitchFamily="34" charset="0"/>
              </a:rPr>
              <a:t>1822</a:t>
            </a:r>
            <a:endParaRPr lang="en-US" sz="3600" b="1" dirty="0" smtClean="0">
              <a:solidFill>
                <a:srgbClr val="FF0000"/>
              </a:solidFill>
              <a:latin typeface="Century Gothic" panose="020B0502020202020204" pitchFamily="34" charset="0"/>
            </a:endParaRPr>
          </a:p>
        </p:txBody>
      </p:sp>
      <p:sp>
        <p:nvSpPr>
          <p:cNvPr id="17" name="TextBox 16"/>
          <p:cNvSpPr txBox="1"/>
          <p:nvPr/>
        </p:nvSpPr>
        <p:spPr>
          <a:xfrm>
            <a:off x="0" y="4991735"/>
            <a:ext cx="3417570" cy="1291590"/>
          </a:xfrm>
          <a:prstGeom prst="rect">
            <a:avLst/>
          </a:prstGeom>
          <a:noFill/>
        </p:spPr>
        <p:txBody>
          <a:bodyPr wrap="square" rtlCol="0">
            <a:spAutoFit/>
          </a:bodyPr>
          <a:lstStyle/>
          <a:p>
            <a:pPr algn="ctr"/>
            <a:r>
              <a:rPr lang="en-US" sz="2600" b="1" smtClean="0">
                <a:latin typeface="Times New Roman" panose="02020603050405020304" pitchFamily="18" charset="0"/>
                <a:cs typeface="Times New Roman" panose="02020603050405020304" pitchFamily="18" charset="0"/>
              </a:rPr>
              <a:t>Ông sinh tại huyện Bình Dương, tỉnh Gia Định</a:t>
            </a:r>
            <a:endParaRPr lang="en-US" sz="2600" b="1" dirty="0">
              <a:latin typeface="Times New Roman" panose="02020603050405020304" pitchFamily="18" charset="0"/>
              <a:cs typeface="Times New Roman" panose="02020603050405020304" pitchFamily="18" charset="0"/>
            </a:endParaRPr>
          </a:p>
        </p:txBody>
      </p:sp>
      <p:sp>
        <p:nvSpPr>
          <p:cNvPr id="18" name="Arc 17"/>
          <p:cNvSpPr/>
          <p:nvPr/>
        </p:nvSpPr>
        <p:spPr>
          <a:xfrm rot="5400000">
            <a:off x="3716625" y="3085566"/>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p:cNvSpPr/>
          <p:nvPr/>
        </p:nvSpPr>
        <p:spPr>
          <a:xfrm>
            <a:off x="4080956" y="3449897"/>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p:cNvSpPr/>
          <p:nvPr/>
        </p:nvSpPr>
        <p:spPr>
          <a:xfrm>
            <a:off x="3961893" y="3330834"/>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p:cNvSpPr/>
          <p:nvPr/>
        </p:nvSpPr>
        <p:spPr>
          <a:xfrm>
            <a:off x="3829021" y="3197962"/>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p:cNvCxnSpPr/>
          <p:nvPr/>
        </p:nvCxnSpPr>
        <p:spPr>
          <a:xfrm flipV="1">
            <a:off x="4176207" y="2164575"/>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114086" y="2118219"/>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418513" y="3932439"/>
            <a:ext cx="1515386" cy="646331"/>
          </a:xfrm>
          <a:prstGeom prst="rect">
            <a:avLst/>
          </a:prstGeom>
          <a:noFill/>
        </p:spPr>
        <p:txBody>
          <a:bodyPr wrap="square" rtlCol="0">
            <a:spAutoFit/>
          </a:bodyPr>
          <a:lstStyle/>
          <a:p>
            <a:pPr algn="ctr"/>
            <a:r>
              <a:rPr lang="en-US" sz="3600" smtClean="0">
                <a:solidFill>
                  <a:srgbClr val="EE9524"/>
                </a:solidFill>
                <a:latin typeface="Century Gothic" panose="020B0502020202020204" pitchFamily="34" charset="0"/>
              </a:rPr>
              <a:t>1843</a:t>
            </a:r>
            <a:endParaRPr lang="en-US" sz="3600" dirty="0">
              <a:solidFill>
                <a:srgbClr val="EE9524"/>
              </a:solidFill>
              <a:latin typeface="Century Gothic" panose="020B0502020202020204" pitchFamily="34" charset="0"/>
            </a:endParaRPr>
          </a:p>
        </p:txBody>
      </p:sp>
      <p:sp>
        <p:nvSpPr>
          <p:cNvPr id="26" name="TextBox 25"/>
          <p:cNvSpPr txBox="1"/>
          <p:nvPr/>
        </p:nvSpPr>
        <p:spPr>
          <a:xfrm>
            <a:off x="2696168" y="1139837"/>
            <a:ext cx="3201043" cy="954107"/>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Ông đỗ tú tài tại trường thi Gia Định</a:t>
            </a:r>
            <a:endParaRPr lang="en-US" sz="2800" dirty="0">
              <a:latin typeface="Times New Roman" panose="02020603050405020304" pitchFamily="18" charset="0"/>
              <a:cs typeface="Times New Roman" panose="02020603050405020304" pitchFamily="18" charset="0"/>
            </a:endParaRPr>
          </a:p>
        </p:txBody>
      </p:sp>
      <p:sp>
        <p:nvSpPr>
          <p:cNvPr id="27" name="Arc 26"/>
          <p:cNvSpPr/>
          <p:nvPr/>
        </p:nvSpPr>
        <p:spPr>
          <a:xfrm>
            <a:off x="6666092" y="3085566"/>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p:cNvSpPr/>
          <p:nvPr/>
        </p:nvSpPr>
        <p:spPr>
          <a:xfrm>
            <a:off x="7030423" y="3449897"/>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p:cNvSpPr/>
          <p:nvPr/>
        </p:nvSpPr>
        <p:spPr>
          <a:xfrm>
            <a:off x="6911360" y="3330834"/>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p:cNvSpPr/>
          <p:nvPr/>
        </p:nvSpPr>
        <p:spPr>
          <a:xfrm>
            <a:off x="6778488" y="3197962"/>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p:cNvCxnSpPr/>
          <p:nvPr/>
        </p:nvCxnSpPr>
        <p:spPr>
          <a:xfrm flipV="1">
            <a:off x="7125674" y="3892333"/>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7063553" y="4900587"/>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367980" y="2511658"/>
            <a:ext cx="1515386" cy="645160"/>
          </a:xfrm>
          <a:prstGeom prst="rect">
            <a:avLst/>
          </a:prstGeom>
          <a:noFill/>
        </p:spPr>
        <p:txBody>
          <a:bodyPr wrap="square" rtlCol="0">
            <a:spAutoFit/>
          </a:bodyPr>
          <a:lstStyle/>
          <a:p>
            <a:pPr algn="ctr"/>
            <a:r>
              <a:rPr lang="en-US" sz="3600" b="1" dirty="0" smtClean="0">
                <a:solidFill>
                  <a:srgbClr val="FF0000"/>
                </a:solidFill>
                <a:latin typeface="Century Gothic" panose="020B0502020202020204" pitchFamily="34" charset="0"/>
              </a:rPr>
              <a:t>1846</a:t>
            </a:r>
            <a:endParaRPr lang="en-US" sz="3600" b="1" dirty="0" smtClean="0">
              <a:solidFill>
                <a:srgbClr val="FF0000"/>
              </a:solidFill>
              <a:latin typeface="Century Gothic" panose="020B0502020202020204" pitchFamily="34" charset="0"/>
            </a:endParaRPr>
          </a:p>
        </p:txBody>
      </p:sp>
      <p:sp>
        <p:nvSpPr>
          <p:cNvPr id="35" name="TextBox 34"/>
          <p:cNvSpPr txBox="1"/>
          <p:nvPr/>
        </p:nvSpPr>
        <p:spPr>
          <a:xfrm>
            <a:off x="5262880" y="5215890"/>
            <a:ext cx="4106545" cy="1291590"/>
          </a:xfrm>
          <a:prstGeom prst="rect">
            <a:avLst/>
          </a:prstGeom>
          <a:noFill/>
        </p:spPr>
        <p:txBody>
          <a:bodyPr wrap="square" rtlCol="0">
            <a:spAutoFit/>
          </a:bodyPr>
          <a:lstStyle/>
          <a:p>
            <a:pPr algn="ctr"/>
            <a:r>
              <a:rPr lang="en-US" sz="2600" b="1" dirty="0" smtClean="0">
                <a:solidFill>
                  <a:schemeClr val="tx1"/>
                </a:solidFill>
                <a:latin typeface="Times New Roman" panose="02020603050405020304" pitchFamily="18" charset="0"/>
                <a:cs typeface="Times New Roman" panose="02020603050405020304" pitchFamily="18" charset="0"/>
              </a:rPr>
              <a:t>Ông ra </a:t>
            </a:r>
            <a:r>
              <a:rPr lang="en-US" sz="2600" b="1" dirty="0" err="1" smtClean="0">
                <a:solidFill>
                  <a:schemeClr val="tx1"/>
                </a:solidFill>
                <a:latin typeface="Times New Roman" panose="02020603050405020304" pitchFamily="18" charset="0"/>
                <a:cs typeface="Times New Roman" panose="02020603050405020304" pitchFamily="18" charset="0"/>
              </a:rPr>
              <a:t>Huế</a:t>
            </a:r>
            <a:r>
              <a:rPr lang="en-US" sz="2600" b="1" dirty="0" smtClean="0">
                <a:solidFill>
                  <a:schemeClr val="tx1"/>
                </a:solidFill>
                <a:latin typeface="Times New Roman" panose="02020603050405020304" pitchFamily="18" charset="0"/>
                <a:cs typeface="Times New Roman" panose="02020603050405020304" pitchFamily="18" charset="0"/>
              </a:rPr>
              <a:t> học, sắp thi thì nghe tin mẹ mất, phải về quê chịu tang mẹ</a:t>
            </a:r>
            <a:endParaRPr lang="en-US" sz="2600" b="1" dirty="0" smtClean="0">
              <a:solidFill>
                <a:schemeClr val="tx1"/>
              </a:solidFill>
              <a:latin typeface="Times New Roman" panose="02020603050405020304" pitchFamily="18" charset="0"/>
              <a:cs typeface="Times New Roman" panose="02020603050405020304" pitchFamily="18" charset="0"/>
            </a:endParaRPr>
          </a:p>
        </p:txBody>
      </p:sp>
      <p:sp>
        <p:nvSpPr>
          <p:cNvPr id="45" name="Arc 44"/>
          <p:cNvSpPr/>
          <p:nvPr/>
        </p:nvSpPr>
        <p:spPr>
          <a:xfrm rot="5400000">
            <a:off x="9871535" y="3085566"/>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p:cNvSpPr/>
          <p:nvPr/>
        </p:nvSpPr>
        <p:spPr>
          <a:xfrm>
            <a:off x="10235866" y="3449897"/>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p:cNvSpPr/>
          <p:nvPr/>
        </p:nvSpPr>
        <p:spPr>
          <a:xfrm>
            <a:off x="10116803" y="3330834"/>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p:cNvSpPr/>
          <p:nvPr/>
        </p:nvSpPr>
        <p:spPr>
          <a:xfrm>
            <a:off x="9983931" y="3197962"/>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p:cNvCxnSpPr/>
          <p:nvPr/>
        </p:nvCxnSpPr>
        <p:spPr>
          <a:xfrm flipV="1">
            <a:off x="10331117" y="2164575"/>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10268996" y="2118219"/>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9573423" y="3932439"/>
            <a:ext cx="1515386" cy="645160"/>
          </a:xfrm>
          <a:prstGeom prst="rect">
            <a:avLst/>
          </a:prstGeom>
          <a:noFill/>
        </p:spPr>
        <p:txBody>
          <a:bodyPr wrap="square" rtlCol="0">
            <a:spAutoFit/>
          </a:bodyPr>
          <a:lstStyle/>
          <a:p>
            <a:pPr algn="ctr"/>
            <a:r>
              <a:rPr lang="en-US" sz="3600" b="1" smtClean="0">
                <a:solidFill>
                  <a:srgbClr val="FF0000"/>
                </a:solidFill>
                <a:latin typeface="Century Gothic" panose="020B0502020202020204" pitchFamily="34" charset="0"/>
              </a:rPr>
              <a:t>1849</a:t>
            </a:r>
            <a:endParaRPr lang="en-US" sz="3600" b="1" dirty="0" smtClean="0">
              <a:solidFill>
                <a:srgbClr val="FF0000"/>
              </a:solidFill>
              <a:latin typeface="Century Gothic" panose="020B0502020202020204" pitchFamily="34" charset="0"/>
            </a:endParaRPr>
          </a:p>
        </p:txBody>
      </p:sp>
      <p:sp>
        <p:nvSpPr>
          <p:cNvPr id="52" name="TextBox 51"/>
          <p:cNvSpPr txBox="1"/>
          <p:nvPr/>
        </p:nvSpPr>
        <p:spPr>
          <a:xfrm>
            <a:off x="8509088" y="294976"/>
            <a:ext cx="3845642" cy="1692771"/>
          </a:xfrm>
          <a:prstGeom prst="rect">
            <a:avLst/>
          </a:prstGeom>
          <a:noFill/>
        </p:spPr>
        <p:txBody>
          <a:bodyPr wrap="square" rtlCol="0">
            <a:spAutoFit/>
          </a:bodyPr>
          <a:lstStyle/>
          <a:p>
            <a:pPr algn="ctr"/>
            <a:r>
              <a:rPr lang="en-US" sz="2600" smtClean="0">
                <a:latin typeface="Times New Roman" panose="02020603050405020304" pitchFamily="18" charset="0"/>
                <a:cs typeface="Times New Roman" panose="02020603050405020304" pitchFamily="18" charset="0"/>
              </a:rPr>
              <a:t>Ông bị mù. Khi về quê, ông mở trường dạy học, bốc thuốc chữa bệnh và sang tác thơ</a:t>
            </a:r>
            <a:endParaRPr lang="en-US" sz="2600" dirty="0">
              <a:latin typeface="Times New Roman" panose="02020603050405020304" pitchFamily="18" charset="0"/>
              <a:cs typeface="Times New Roman" panose="02020603050405020304" pitchFamily="18" charset="0"/>
            </a:endParaRPr>
          </a:p>
        </p:txBody>
      </p:sp>
      <p:cxnSp>
        <p:nvCxnSpPr>
          <p:cNvPr id="64" name="Straight Connector 63"/>
          <p:cNvCxnSpPr/>
          <p:nvPr/>
        </p:nvCxnSpPr>
        <p:spPr>
          <a:xfrm>
            <a:off x="356011" y="6234967"/>
            <a:ext cx="2048865" cy="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141630" y="6677301"/>
            <a:ext cx="2048865" cy="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13893" y="2118219"/>
            <a:ext cx="2048865" cy="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9368803" y="1933699"/>
            <a:ext cx="2048865" cy="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1"/>
          <a:srcRect l="18992" t="12524" r="25190" b="9830"/>
          <a:stretch>
            <a:fillRect/>
          </a:stretch>
        </p:blipFill>
        <p:spPr>
          <a:xfrm>
            <a:off x="3073702" y="4409026"/>
            <a:ext cx="2231184" cy="1745012"/>
          </a:xfrm>
          <a:prstGeom prst="ellipse">
            <a:avLst/>
          </a:prstGeom>
          <a:ln>
            <a:noFill/>
          </a:ln>
          <a:effectLst>
            <a:softEdge rad="112500"/>
          </a:effectLst>
        </p:spPr>
      </p:pic>
      <p:pic>
        <p:nvPicPr>
          <p:cNvPr id="3" name="Picture 2"/>
          <p:cNvPicPr>
            <a:picLocks noChangeAspect="1"/>
          </p:cNvPicPr>
          <p:nvPr/>
        </p:nvPicPr>
        <p:blipFill rotWithShape="1">
          <a:blip r:embed="rId2"/>
          <a:srcRect l="-31" t="4637" r="21458" b="12235"/>
          <a:stretch>
            <a:fillRect/>
          </a:stretch>
        </p:blipFill>
        <p:spPr>
          <a:xfrm>
            <a:off x="6122473" y="578285"/>
            <a:ext cx="1991033" cy="1800742"/>
          </a:xfrm>
          <a:prstGeom prst="ellipse">
            <a:avLst/>
          </a:prstGeom>
          <a:ln>
            <a:noFill/>
          </a:ln>
          <a:effectLst>
            <a:softEdge rad="112500"/>
          </a:effectLst>
        </p:spPr>
      </p:pic>
      <p:sp>
        <p:nvSpPr>
          <p:cNvPr id="4" name="Rectangle 3"/>
          <p:cNvSpPr/>
          <p:nvPr/>
        </p:nvSpPr>
        <p:spPr>
          <a:xfrm>
            <a:off x="5739130" y="3219450"/>
            <a:ext cx="4133215" cy="18453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i="1" dirty="0">
                <a:solidFill>
                  <a:srgbClr val="191820"/>
                </a:solidFill>
                <a:latin typeface="+mj-lt"/>
              </a:rPr>
              <a:t>Mình gieo xuống đất vật vờ hồn hoa</a:t>
            </a:r>
            <a:br>
              <a:rPr lang="vi-VN" i="1" dirty="0">
                <a:solidFill>
                  <a:srgbClr val="191820"/>
                </a:solidFill>
                <a:latin typeface="+mj-lt"/>
              </a:rPr>
            </a:br>
            <a:r>
              <a:rPr lang="vi-VN" i="1" dirty="0">
                <a:solidFill>
                  <a:srgbClr val="191820"/>
                </a:solidFill>
                <a:latin typeface="+mj-lt"/>
              </a:rPr>
              <a:t>Hai hàng nước mắt nhỏ sa</a:t>
            </a:r>
            <a:br>
              <a:rPr lang="vi-VN" i="1" dirty="0">
                <a:solidFill>
                  <a:srgbClr val="191820"/>
                </a:solidFill>
                <a:latin typeface="+mj-lt"/>
              </a:rPr>
            </a:br>
            <a:r>
              <a:rPr lang="vi-VN" i="1" dirty="0">
                <a:solidFill>
                  <a:srgbClr val="191820"/>
                </a:solidFill>
                <a:latin typeface="+mj-lt"/>
              </a:rPr>
              <a:t>Trời Nam đất Bắc xót xa đoạn trường</a:t>
            </a:r>
            <a:br>
              <a:rPr lang="vi-VN" i="1" dirty="0">
                <a:solidFill>
                  <a:srgbClr val="191820"/>
                </a:solidFill>
                <a:latin typeface="+mj-lt"/>
              </a:rPr>
            </a:br>
            <a:r>
              <a:rPr lang="vi-VN" i="1" dirty="0">
                <a:solidFill>
                  <a:srgbClr val="191820"/>
                </a:solidFill>
                <a:latin typeface="+mj-lt"/>
              </a:rPr>
              <a:t>Anh em ai nấy đều thương</a:t>
            </a:r>
            <a:br>
              <a:rPr lang="vi-VN" i="1" dirty="0">
                <a:solidFill>
                  <a:srgbClr val="191820"/>
                </a:solidFill>
                <a:latin typeface="+mj-lt"/>
              </a:rPr>
            </a:br>
            <a:r>
              <a:rPr lang="vi-VN" i="1" dirty="0">
                <a:solidFill>
                  <a:srgbClr val="191820"/>
                </a:solidFill>
                <a:latin typeface="+mj-lt"/>
              </a:rPr>
              <a:t>Trời ơi! Sao nỡ lấp đường công danh</a:t>
            </a:r>
            <a:endParaRPr lang="vi-VN" dirty="0">
              <a:latin typeface="+mj-lt"/>
            </a:endParaRPr>
          </a:p>
        </p:txBody>
      </p:sp>
      <p:pic>
        <p:nvPicPr>
          <p:cNvPr id="5" name="Picture 4"/>
          <p:cNvPicPr>
            <a:picLocks noChangeAspect="1"/>
          </p:cNvPicPr>
          <p:nvPr/>
        </p:nvPicPr>
        <p:blipFill>
          <a:blip r:embed="rId3"/>
          <a:stretch>
            <a:fillRect/>
          </a:stretch>
        </p:blipFill>
        <p:spPr>
          <a:xfrm>
            <a:off x="9262303" y="4840722"/>
            <a:ext cx="2813155" cy="1870258"/>
          </a:xfrm>
          <a:prstGeom prst="rect">
            <a:avLst/>
          </a:prstGeom>
          <a:ln>
            <a:noFill/>
          </a:ln>
          <a:effectLst>
            <a:softEdge rad="112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left)">
                                      <p:cBhvr>
                                        <p:cTn id="55" dur="500"/>
                                        <p:tgtEl>
                                          <p:spTgt spid="6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1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1500"/>
                            </p:stCondLst>
                            <p:childTnLst>
                              <p:par>
                                <p:cTn id="74" presetID="53" presetClass="entr" presetSubtype="16"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2000"/>
                            </p:stCondLst>
                            <p:childTnLst>
                              <p:par>
                                <p:cTn id="80" presetID="22" presetClass="entr" presetSubtype="4"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down)">
                                      <p:cBhvr>
                                        <p:cTn id="82" dur="500"/>
                                        <p:tgtEl>
                                          <p:spTgt spid="23"/>
                                        </p:tgtEl>
                                      </p:cBhvr>
                                    </p:animEffect>
                                  </p:childTnLst>
                                </p:cTn>
                              </p:par>
                            </p:childTnLst>
                          </p:cTn>
                        </p:par>
                        <p:par>
                          <p:cTn id="83" fill="hold">
                            <p:stCondLst>
                              <p:cond delay="250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3000"/>
                            </p:stCondLst>
                            <p:childTnLst>
                              <p:par>
                                <p:cTn id="90" presetID="53" presetClass="entr" presetSubtype="16" fill="hold" grpId="0" nodeType="after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500" fill="hold"/>
                                        <p:tgtEl>
                                          <p:spTgt spid="18"/>
                                        </p:tgtEl>
                                        <p:attrNameLst>
                                          <p:attrName>ppt_w</p:attrName>
                                        </p:attrNameLst>
                                      </p:cBhvr>
                                      <p:tavLst>
                                        <p:tav tm="0">
                                          <p:val>
                                            <p:fltVal val="0"/>
                                          </p:val>
                                        </p:tav>
                                        <p:tav tm="100000">
                                          <p:val>
                                            <p:strVal val="#ppt_w"/>
                                          </p:val>
                                        </p:tav>
                                      </p:tavLst>
                                    </p:anim>
                                    <p:anim calcmode="lin" valueType="num">
                                      <p:cBhvr>
                                        <p:cTn id="93" dur="500" fill="hold"/>
                                        <p:tgtEl>
                                          <p:spTgt spid="18"/>
                                        </p:tgtEl>
                                        <p:attrNameLst>
                                          <p:attrName>ppt_h</p:attrName>
                                        </p:attrNameLst>
                                      </p:cBhvr>
                                      <p:tavLst>
                                        <p:tav tm="0">
                                          <p:val>
                                            <p:fltVal val="0"/>
                                          </p:val>
                                        </p:tav>
                                        <p:tav tm="100000">
                                          <p:val>
                                            <p:strVal val="#ppt_h"/>
                                          </p:val>
                                        </p:tav>
                                      </p:tavLst>
                                    </p:anim>
                                    <p:animEffect transition="in" filter="fade">
                                      <p:cBhvr>
                                        <p:cTn id="94" dur="500"/>
                                        <p:tgtEl>
                                          <p:spTgt spid="18"/>
                                        </p:tgtEl>
                                      </p:cBhvr>
                                    </p:animEffect>
                                  </p:childTnLst>
                                </p:cTn>
                              </p:par>
                              <p:par>
                                <p:cTn id="95" presetID="42" presetClass="entr"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anim calcmode="lin" valueType="num">
                                      <p:cBhvr>
                                        <p:cTn id="98" dur="500" fill="hold"/>
                                        <p:tgtEl>
                                          <p:spTgt spid="25"/>
                                        </p:tgtEl>
                                        <p:attrNameLst>
                                          <p:attrName>ppt_x</p:attrName>
                                        </p:attrNameLst>
                                      </p:cBhvr>
                                      <p:tavLst>
                                        <p:tav tm="0">
                                          <p:val>
                                            <p:strVal val="#ppt_x"/>
                                          </p:val>
                                        </p:tav>
                                        <p:tav tm="100000">
                                          <p:val>
                                            <p:strVal val="#ppt_x"/>
                                          </p:val>
                                        </p:tav>
                                      </p:tavLst>
                                    </p:anim>
                                    <p:anim calcmode="lin" valueType="num">
                                      <p:cBhvr>
                                        <p:cTn id="99" dur="500" fill="hold"/>
                                        <p:tgtEl>
                                          <p:spTgt spid="25"/>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anim calcmode="lin" valueType="num">
                                      <p:cBhvr>
                                        <p:cTn id="103" dur="500" fill="hold"/>
                                        <p:tgtEl>
                                          <p:spTgt spid="26"/>
                                        </p:tgtEl>
                                        <p:attrNameLst>
                                          <p:attrName>ppt_x</p:attrName>
                                        </p:attrNameLst>
                                      </p:cBhvr>
                                      <p:tavLst>
                                        <p:tav tm="0">
                                          <p:val>
                                            <p:strVal val="#ppt_x"/>
                                          </p:val>
                                        </p:tav>
                                        <p:tav tm="100000">
                                          <p:val>
                                            <p:strVal val="#ppt_x"/>
                                          </p:val>
                                        </p:tav>
                                      </p:tavLst>
                                    </p:anim>
                                    <p:anim calcmode="lin" valueType="num">
                                      <p:cBhvr>
                                        <p:cTn id="104" dur="500" fill="hold"/>
                                        <p:tgtEl>
                                          <p:spTgt spid="26"/>
                                        </p:tgtEl>
                                        <p:attrNameLst>
                                          <p:attrName>ppt_y</p:attrName>
                                        </p:attrNameLst>
                                      </p:cBhvr>
                                      <p:tavLst>
                                        <p:tav tm="0">
                                          <p:val>
                                            <p:strVal val="#ppt_y-.1"/>
                                          </p:val>
                                        </p:tav>
                                        <p:tav tm="100000">
                                          <p:val>
                                            <p:strVal val="#ppt_y"/>
                                          </p:val>
                                        </p:tav>
                                      </p:tavLst>
                                    </p:anim>
                                  </p:childTnLst>
                                </p:cTn>
                              </p:par>
                            </p:childTnLst>
                          </p:cTn>
                        </p:par>
                        <p:par>
                          <p:cTn id="105" fill="hold">
                            <p:stCondLst>
                              <p:cond delay="3500"/>
                            </p:stCondLst>
                            <p:childTnLst>
                              <p:par>
                                <p:cTn id="106" presetID="22" presetClass="entr" presetSubtype="8"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wipe(left)">
                                      <p:cBhvr>
                                        <p:cTn id="108" dur="500"/>
                                        <p:tgtEl>
                                          <p:spTgt spid="68"/>
                                        </p:tgtEl>
                                      </p:cBhvr>
                                    </p:animEffect>
                                  </p:childTnLst>
                                </p:cTn>
                              </p:par>
                              <p:par>
                                <p:cTn id="109" presetID="16" presetClass="entr" presetSubtype="21" fill="hold" nodeType="withEffect">
                                  <p:stCondLst>
                                    <p:cond delay="0"/>
                                  </p:stCondLst>
                                  <p:childTnLst>
                                    <p:set>
                                      <p:cBhvr>
                                        <p:cTn id="110" dur="1" fill="hold">
                                          <p:stCondLst>
                                            <p:cond delay="0"/>
                                          </p:stCondLst>
                                        </p:cTn>
                                        <p:tgtEl>
                                          <p:spTgt spid="2"/>
                                        </p:tgtEl>
                                        <p:attrNameLst>
                                          <p:attrName>style.visibility</p:attrName>
                                        </p:attrNameLst>
                                      </p:cBhvr>
                                      <p:to>
                                        <p:strVal val="visible"/>
                                      </p:to>
                                    </p:set>
                                    <p:animEffect transition="in" filter="barn(inVertical)">
                                      <p:cBhvr>
                                        <p:cTn id="111" dur="500"/>
                                        <p:tgtEl>
                                          <p:spTgt spid="2"/>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left)">
                                      <p:cBhvr>
                                        <p:cTn id="116" dur="500"/>
                                        <p:tgtEl>
                                          <p:spTgt spid="28"/>
                                        </p:tgtEl>
                                      </p:cBhvr>
                                    </p:animEffect>
                                  </p:childTnLst>
                                </p:cTn>
                              </p:par>
                            </p:childTnLst>
                          </p:cTn>
                        </p:par>
                        <p:par>
                          <p:cTn id="117" fill="hold">
                            <p:stCondLst>
                              <p:cond delay="500"/>
                            </p:stCondLst>
                            <p:childTnLst>
                              <p:par>
                                <p:cTn id="118" presetID="53" presetClass="entr" presetSubtype="16" fill="hold" grpId="0"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500" fill="hold"/>
                                        <p:tgtEl>
                                          <p:spTgt spid="29"/>
                                        </p:tgtEl>
                                        <p:attrNameLst>
                                          <p:attrName>ppt_w</p:attrName>
                                        </p:attrNameLst>
                                      </p:cBhvr>
                                      <p:tavLst>
                                        <p:tav tm="0">
                                          <p:val>
                                            <p:fltVal val="0"/>
                                          </p:val>
                                        </p:tav>
                                        <p:tav tm="100000">
                                          <p:val>
                                            <p:strVal val="#ppt_w"/>
                                          </p:val>
                                        </p:tav>
                                      </p:tavLst>
                                    </p:anim>
                                    <p:anim calcmode="lin" valueType="num">
                                      <p:cBhvr>
                                        <p:cTn id="121" dur="500" fill="hold"/>
                                        <p:tgtEl>
                                          <p:spTgt spid="29"/>
                                        </p:tgtEl>
                                        <p:attrNameLst>
                                          <p:attrName>ppt_h</p:attrName>
                                        </p:attrNameLst>
                                      </p:cBhvr>
                                      <p:tavLst>
                                        <p:tav tm="0">
                                          <p:val>
                                            <p:fltVal val="0"/>
                                          </p:val>
                                        </p:tav>
                                        <p:tav tm="100000">
                                          <p:val>
                                            <p:strVal val="#ppt_h"/>
                                          </p:val>
                                        </p:tav>
                                      </p:tavLst>
                                    </p:anim>
                                    <p:animEffect transition="in" filter="fade">
                                      <p:cBhvr>
                                        <p:cTn id="122" dur="500"/>
                                        <p:tgtEl>
                                          <p:spTgt spid="29"/>
                                        </p:tgtEl>
                                      </p:cBhvr>
                                    </p:animEffect>
                                  </p:childTnLst>
                                </p:cTn>
                              </p:par>
                            </p:childTnLst>
                          </p:cTn>
                        </p:par>
                        <p:par>
                          <p:cTn id="123" fill="hold">
                            <p:stCondLst>
                              <p:cond delay="10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500"/>
                            </p:stCondLst>
                            <p:childTnLst>
                              <p:par>
                                <p:cTn id="130" presetID="53" presetClass="entr" presetSubtype="16" fill="hold" grpId="0" nodeType="afterEffect">
                                  <p:stCondLst>
                                    <p:cond delay="0"/>
                                  </p:stCondLst>
                                  <p:childTnLst>
                                    <p:set>
                                      <p:cBhvr>
                                        <p:cTn id="131" dur="1" fill="hold">
                                          <p:stCondLst>
                                            <p:cond delay="0"/>
                                          </p:stCondLst>
                                        </p:cTn>
                                        <p:tgtEl>
                                          <p:spTgt spid="31"/>
                                        </p:tgtEl>
                                        <p:attrNameLst>
                                          <p:attrName>style.visibility</p:attrName>
                                        </p:attrNameLst>
                                      </p:cBhvr>
                                      <p:to>
                                        <p:strVal val="visible"/>
                                      </p:to>
                                    </p:set>
                                    <p:anim calcmode="lin" valueType="num">
                                      <p:cBhvr>
                                        <p:cTn id="132" dur="500" fill="hold"/>
                                        <p:tgtEl>
                                          <p:spTgt spid="31"/>
                                        </p:tgtEl>
                                        <p:attrNameLst>
                                          <p:attrName>ppt_w</p:attrName>
                                        </p:attrNameLst>
                                      </p:cBhvr>
                                      <p:tavLst>
                                        <p:tav tm="0">
                                          <p:val>
                                            <p:fltVal val="0"/>
                                          </p:val>
                                        </p:tav>
                                        <p:tav tm="100000">
                                          <p:val>
                                            <p:strVal val="#ppt_w"/>
                                          </p:val>
                                        </p:tav>
                                      </p:tavLst>
                                    </p:anim>
                                    <p:anim calcmode="lin" valueType="num">
                                      <p:cBhvr>
                                        <p:cTn id="133" dur="500" fill="hold"/>
                                        <p:tgtEl>
                                          <p:spTgt spid="31"/>
                                        </p:tgtEl>
                                        <p:attrNameLst>
                                          <p:attrName>ppt_h</p:attrName>
                                        </p:attrNameLst>
                                      </p:cBhvr>
                                      <p:tavLst>
                                        <p:tav tm="0">
                                          <p:val>
                                            <p:fltVal val="0"/>
                                          </p:val>
                                        </p:tav>
                                        <p:tav tm="100000">
                                          <p:val>
                                            <p:strVal val="#ppt_h"/>
                                          </p:val>
                                        </p:tav>
                                      </p:tavLst>
                                    </p:anim>
                                    <p:animEffect transition="in" filter="fade">
                                      <p:cBhvr>
                                        <p:cTn id="134" dur="500"/>
                                        <p:tgtEl>
                                          <p:spTgt spid="31"/>
                                        </p:tgtEl>
                                      </p:cBhvr>
                                    </p:animEffect>
                                  </p:childTnLst>
                                </p:cTn>
                              </p:par>
                            </p:childTnLst>
                          </p:cTn>
                        </p:par>
                        <p:par>
                          <p:cTn id="135" fill="hold">
                            <p:stCondLst>
                              <p:cond delay="2000"/>
                            </p:stCondLst>
                            <p:childTnLst>
                              <p:par>
                                <p:cTn id="136" presetID="22" presetClass="entr" presetSubtype="1" fill="hold" nodeType="after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up)">
                                      <p:cBhvr>
                                        <p:cTn id="138" dur="500"/>
                                        <p:tgtEl>
                                          <p:spTgt spid="32"/>
                                        </p:tgtEl>
                                      </p:cBhvr>
                                    </p:animEffect>
                                  </p:childTnLst>
                                </p:cTn>
                              </p:par>
                            </p:childTnLst>
                          </p:cTn>
                        </p:par>
                        <p:par>
                          <p:cTn id="139" fill="hold">
                            <p:stCondLst>
                              <p:cond delay="2500"/>
                            </p:stCondLst>
                            <p:childTnLst>
                              <p:par>
                                <p:cTn id="140" presetID="53" presetClass="entr" presetSubtype="16" fill="hold" grpId="0" nodeType="afterEffect">
                                  <p:stCondLst>
                                    <p:cond delay="0"/>
                                  </p:stCondLst>
                                  <p:childTnLst>
                                    <p:set>
                                      <p:cBhvr>
                                        <p:cTn id="141" dur="1" fill="hold">
                                          <p:stCondLst>
                                            <p:cond delay="0"/>
                                          </p:stCondLst>
                                        </p:cTn>
                                        <p:tgtEl>
                                          <p:spTgt spid="33"/>
                                        </p:tgtEl>
                                        <p:attrNameLst>
                                          <p:attrName>style.visibility</p:attrName>
                                        </p:attrNameLst>
                                      </p:cBhvr>
                                      <p:to>
                                        <p:strVal val="visible"/>
                                      </p:to>
                                    </p:set>
                                    <p:anim calcmode="lin" valueType="num">
                                      <p:cBhvr>
                                        <p:cTn id="142" dur="500" fill="hold"/>
                                        <p:tgtEl>
                                          <p:spTgt spid="33"/>
                                        </p:tgtEl>
                                        <p:attrNameLst>
                                          <p:attrName>ppt_w</p:attrName>
                                        </p:attrNameLst>
                                      </p:cBhvr>
                                      <p:tavLst>
                                        <p:tav tm="0">
                                          <p:val>
                                            <p:fltVal val="0"/>
                                          </p:val>
                                        </p:tav>
                                        <p:tav tm="100000">
                                          <p:val>
                                            <p:strVal val="#ppt_w"/>
                                          </p:val>
                                        </p:tav>
                                      </p:tavLst>
                                    </p:anim>
                                    <p:anim calcmode="lin" valueType="num">
                                      <p:cBhvr>
                                        <p:cTn id="143" dur="500" fill="hold"/>
                                        <p:tgtEl>
                                          <p:spTgt spid="33"/>
                                        </p:tgtEl>
                                        <p:attrNameLst>
                                          <p:attrName>ppt_h</p:attrName>
                                        </p:attrNameLst>
                                      </p:cBhvr>
                                      <p:tavLst>
                                        <p:tav tm="0">
                                          <p:val>
                                            <p:fltVal val="0"/>
                                          </p:val>
                                        </p:tav>
                                        <p:tav tm="100000">
                                          <p:val>
                                            <p:strVal val="#ppt_h"/>
                                          </p:val>
                                        </p:tav>
                                      </p:tavLst>
                                    </p:anim>
                                    <p:animEffect transition="in" filter="fade">
                                      <p:cBhvr>
                                        <p:cTn id="144" dur="500"/>
                                        <p:tgtEl>
                                          <p:spTgt spid="33"/>
                                        </p:tgtEl>
                                      </p:cBhvr>
                                    </p:animEffect>
                                  </p:childTnLst>
                                </p:cTn>
                              </p:par>
                            </p:childTnLst>
                          </p:cTn>
                        </p:par>
                        <p:par>
                          <p:cTn id="145" fill="hold">
                            <p:stCondLst>
                              <p:cond delay="3000"/>
                            </p:stCondLst>
                            <p:childTnLst>
                              <p:par>
                                <p:cTn id="146" presetID="53" presetClass="entr" presetSubtype="16" fill="hold" grpId="0" nodeType="afterEffect">
                                  <p:stCondLst>
                                    <p:cond delay="0"/>
                                  </p:stCondLst>
                                  <p:childTnLst>
                                    <p:set>
                                      <p:cBhvr>
                                        <p:cTn id="147" dur="1" fill="hold">
                                          <p:stCondLst>
                                            <p:cond delay="0"/>
                                          </p:stCondLst>
                                        </p:cTn>
                                        <p:tgtEl>
                                          <p:spTgt spid="27"/>
                                        </p:tgtEl>
                                        <p:attrNameLst>
                                          <p:attrName>style.visibility</p:attrName>
                                        </p:attrNameLst>
                                      </p:cBhvr>
                                      <p:to>
                                        <p:strVal val="visible"/>
                                      </p:to>
                                    </p:set>
                                    <p:anim calcmode="lin" valueType="num">
                                      <p:cBhvr>
                                        <p:cTn id="148" dur="500" fill="hold"/>
                                        <p:tgtEl>
                                          <p:spTgt spid="27"/>
                                        </p:tgtEl>
                                        <p:attrNameLst>
                                          <p:attrName>ppt_w</p:attrName>
                                        </p:attrNameLst>
                                      </p:cBhvr>
                                      <p:tavLst>
                                        <p:tav tm="0">
                                          <p:val>
                                            <p:fltVal val="0"/>
                                          </p:val>
                                        </p:tav>
                                        <p:tav tm="100000">
                                          <p:val>
                                            <p:strVal val="#ppt_w"/>
                                          </p:val>
                                        </p:tav>
                                      </p:tavLst>
                                    </p:anim>
                                    <p:anim calcmode="lin" valueType="num">
                                      <p:cBhvr>
                                        <p:cTn id="149" dur="500" fill="hold"/>
                                        <p:tgtEl>
                                          <p:spTgt spid="27"/>
                                        </p:tgtEl>
                                        <p:attrNameLst>
                                          <p:attrName>ppt_h</p:attrName>
                                        </p:attrNameLst>
                                      </p:cBhvr>
                                      <p:tavLst>
                                        <p:tav tm="0">
                                          <p:val>
                                            <p:fltVal val="0"/>
                                          </p:val>
                                        </p:tav>
                                        <p:tav tm="100000">
                                          <p:val>
                                            <p:strVal val="#ppt_h"/>
                                          </p:val>
                                        </p:tav>
                                      </p:tavLst>
                                    </p:anim>
                                    <p:animEffect transition="in" filter="fade">
                                      <p:cBhvr>
                                        <p:cTn id="150" dur="500"/>
                                        <p:tgtEl>
                                          <p:spTgt spid="27"/>
                                        </p:tgtEl>
                                      </p:cBhvr>
                                    </p:animEffect>
                                  </p:childTnLst>
                                </p:cTn>
                              </p:par>
                              <p:par>
                                <p:cTn id="151" presetID="47" presetClass="entr" presetSubtype="0" fill="hold" grpId="0"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fade">
                                      <p:cBhvr>
                                        <p:cTn id="153" dur="500"/>
                                        <p:tgtEl>
                                          <p:spTgt spid="34"/>
                                        </p:tgtEl>
                                      </p:cBhvr>
                                    </p:animEffect>
                                    <p:anim calcmode="lin" valueType="num">
                                      <p:cBhvr>
                                        <p:cTn id="154" dur="500" fill="hold"/>
                                        <p:tgtEl>
                                          <p:spTgt spid="34"/>
                                        </p:tgtEl>
                                        <p:attrNameLst>
                                          <p:attrName>ppt_x</p:attrName>
                                        </p:attrNameLst>
                                      </p:cBhvr>
                                      <p:tavLst>
                                        <p:tav tm="0">
                                          <p:val>
                                            <p:strVal val="#ppt_x"/>
                                          </p:val>
                                        </p:tav>
                                        <p:tav tm="100000">
                                          <p:val>
                                            <p:strVal val="#ppt_x"/>
                                          </p:val>
                                        </p:tav>
                                      </p:tavLst>
                                    </p:anim>
                                    <p:anim calcmode="lin" valueType="num">
                                      <p:cBhvr>
                                        <p:cTn id="155" dur="500" fill="hold"/>
                                        <p:tgtEl>
                                          <p:spTgt spid="34"/>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35"/>
                                        </p:tgtEl>
                                        <p:attrNameLst>
                                          <p:attrName>style.visibility</p:attrName>
                                        </p:attrNameLst>
                                      </p:cBhvr>
                                      <p:to>
                                        <p:strVal val="visible"/>
                                      </p:to>
                                    </p:set>
                                    <p:animEffect transition="in" filter="fade">
                                      <p:cBhvr>
                                        <p:cTn id="158" dur="500"/>
                                        <p:tgtEl>
                                          <p:spTgt spid="35"/>
                                        </p:tgtEl>
                                      </p:cBhvr>
                                    </p:animEffect>
                                    <p:anim calcmode="lin" valueType="num">
                                      <p:cBhvr>
                                        <p:cTn id="159" dur="500" fill="hold"/>
                                        <p:tgtEl>
                                          <p:spTgt spid="35"/>
                                        </p:tgtEl>
                                        <p:attrNameLst>
                                          <p:attrName>ppt_x</p:attrName>
                                        </p:attrNameLst>
                                      </p:cBhvr>
                                      <p:tavLst>
                                        <p:tav tm="0">
                                          <p:val>
                                            <p:strVal val="#ppt_x"/>
                                          </p:val>
                                        </p:tav>
                                        <p:tav tm="100000">
                                          <p:val>
                                            <p:strVal val="#ppt_x"/>
                                          </p:val>
                                        </p:tav>
                                      </p:tavLst>
                                    </p:anim>
                                    <p:anim calcmode="lin" valueType="num">
                                      <p:cBhvr>
                                        <p:cTn id="160" dur="500" fill="hold"/>
                                        <p:tgtEl>
                                          <p:spTgt spid="35"/>
                                        </p:tgtEl>
                                        <p:attrNameLst>
                                          <p:attrName>ppt_y</p:attrName>
                                        </p:attrNameLst>
                                      </p:cBhvr>
                                      <p:tavLst>
                                        <p:tav tm="0">
                                          <p:val>
                                            <p:strVal val="#ppt_y+.1"/>
                                          </p:val>
                                        </p:tav>
                                        <p:tav tm="100000">
                                          <p:val>
                                            <p:strVal val="#ppt_y"/>
                                          </p:val>
                                        </p:tav>
                                      </p:tavLst>
                                    </p:anim>
                                  </p:childTnLst>
                                </p:cTn>
                              </p:par>
                            </p:childTnLst>
                          </p:cTn>
                        </p:par>
                        <p:par>
                          <p:cTn id="161" fill="hold">
                            <p:stCondLst>
                              <p:cond delay="3500"/>
                            </p:stCondLst>
                            <p:childTnLst>
                              <p:par>
                                <p:cTn id="162" presetID="22" presetClass="entr" presetSubtype="8" fill="hold" nodeType="afterEffect">
                                  <p:stCondLst>
                                    <p:cond delay="0"/>
                                  </p:stCondLst>
                                  <p:childTnLst>
                                    <p:set>
                                      <p:cBhvr>
                                        <p:cTn id="163" dur="1" fill="hold">
                                          <p:stCondLst>
                                            <p:cond delay="0"/>
                                          </p:stCondLst>
                                        </p:cTn>
                                        <p:tgtEl>
                                          <p:spTgt spid="66"/>
                                        </p:tgtEl>
                                        <p:attrNameLst>
                                          <p:attrName>style.visibility</p:attrName>
                                        </p:attrNameLst>
                                      </p:cBhvr>
                                      <p:to>
                                        <p:strVal val="visible"/>
                                      </p:to>
                                    </p:set>
                                    <p:animEffect transition="in" filter="wipe(left)">
                                      <p:cBhvr>
                                        <p:cTn id="164" dur="500"/>
                                        <p:tgtEl>
                                          <p:spTgt spid="66"/>
                                        </p:tgtEl>
                                      </p:cBhvr>
                                    </p:animEffect>
                                  </p:childTnLst>
                                </p:cTn>
                              </p:par>
                            </p:childTnLst>
                          </p:cTn>
                        </p:par>
                        <p:par>
                          <p:cTn id="165" fill="hold">
                            <p:stCondLst>
                              <p:cond delay="4000"/>
                            </p:stCondLst>
                            <p:childTnLst>
                              <p:par>
                                <p:cTn id="166" presetID="22" presetClass="entr" presetSubtype="8" fill="hold" nodeType="afterEffect">
                                  <p:stCondLst>
                                    <p:cond delay="0"/>
                                  </p:stCondLst>
                                  <p:childTnLst>
                                    <p:set>
                                      <p:cBhvr>
                                        <p:cTn id="167" dur="1" fill="hold">
                                          <p:stCondLst>
                                            <p:cond delay="0"/>
                                          </p:stCondLst>
                                        </p:cTn>
                                        <p:tgtEl>
                                          <p:spTgt spid="44"/>
                                        </p:tgtEl>
                                        <p:attrNameLst>
                                          <p:attrName>style.visibility</p:attrName>
                                        </p:attrNameLst>
                                      </p:cBhvr>
                                      <p:to>
                                        <p:strVal val="visible"/>
                                      </p:to>
                                    </p:set>
                                    <p:animEffect transition="in" filter="wipe(left)">
                                      <p:cBhvr>
                                        <p:cTn id="168" dur="500"/>
                                        <p:tgtEl>
                                          <p:spTgt spid="44"/>
                                        </p:tgtEl>
                                      </p:cBhvr>
                                    </p:animEffect>
                                  </p:childTnLst>
                                </p:cTn>
                              </p:par>
                              <p:par>
                                <p:cTn id="169" presetID="16" presetClass="entr" presetSubtype="21" fill="hold" nodeType="withEffect">
                                  <p:stCondLst>
                                    <p:cond delay="0"/>
                                  </p:stCondLst>
                                  <p:childTnLst>
                                    <p:set>
                                      <p:cBhvr>
                                        <p:cTn id="170" dur="1" fill="hold">
                                          <p:stCondLst>
                                            <p:cond delay="0"/>
                                          </p:stCondLst>
                                        </p:cTn>
                                        <p:tgtEl>
                                          <p:spTgt spid="3"/>
                                        </p:tgtEl>
                                        <p:attrNameLst>
                                          <p:attrName>style.visibility</p:attrName>
                                        </p:attrNameLst>
                                      </p:cBhvr>
                                      <p:to>
                                        <p:strVal val="visible"/>
                                      </p:to>
                                    </p:set>
                                    <p:animEffect transition="in" filter="barn(inVertical)">
                                      <p:cBhvr>
                                        <p:cTn id="171" dur="500"/>
                                        <p:tgtEl>
                                          <p:spTgt spid="3"/>
                                        </p:tgtEl>
                                      </p:cBhvr>
                                    </p:animEffect>
                                  </p:childTnLst>
                                </p:cTn>
                              </p:par>
                              <p:par>
                                <p:cTn id="172" presetID="16" presetClass="entr" presetSubtype="21" fill="hold" grpId="0" nodeType="withEffect">
                                  <p:stCondLst>
                                    <p:cond delay="600"/>
                                  </p:stCondLst>
                                  <p:childTnLst>
                                    <p:set>
                                      <p:cBhvr>
                                        <p:cTn id="173" dur="1" fill="hold">
                                          <p:stCondLst>
                                            <p:cond delay="0"/>
                                          </p:stCondLst>
                                        </p:cTn>
                                        <p:tgtEl>
                                          <p:spTgt spid="4"/>
                                        </p:tgtEl>
                                        <p:attrNameLst>
                                          <p:attrName>style.visibility</p:attrName>
                                        </p:attrNameLst>
                                      </p:cBhvr>
                                      <p:to>
                                        <p:strVal val="visible"/>
                                      </p:to>
                                    </p:set>
                                    <p:animEffect transition="in" filter="barn(inVertical)">
                                      <p:cBhvr>
                                        <p:cTn id="174" dur="500"/>
                                        <p:tgtEl>
                                          <p:spTgt spid="4"/>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nodeType="clickEffect">
                                  <p:stCondLst>
                                    <p:cond delay="0"/>
                                  </p:stCondLst>
                                  <p:childTnLst>
                                    <p:set>
                                      <p:cBhvr>
                                        <p:cTn id="178" dur="1" fill="hold">
                                          <p:stCondLst>
                                            <p:cond delay="0"/>
                                          </p:stCondLst>
                                        </p:cTn>
                                        <p:tgtEl>
                                          <p:spTgt spid="54"/>
                                        </p:tgtEl>
                                        <p:attrNameLst>
                                          <p:attrName>style.visibility</p:attrName>
                                        </p:attrNameLst>
                                      </p:cBhvr>
                                      <p:to>
                                        <p:strVal val="visible"/>
                                      </p:to>
                                    </p:set>
                                    <p:animEffect transition="in" filter="wipe(left)">
                                      <p:cBhvr>
                                        <p:cTn id="179" dur="500"/>
                                        <p:tgtEl>
                                          <p:spTgt spid="54"/>
                                        </p:tgtEl>
                                      </p:cBhvr>
                                    </p:animEffect>
                                  </p:childTnLst>
                                </p:cTn>
                              </p:par>
                            </p:childTnLst>
                          </p:cTn>
                        </p:par>
                        <p:par>
                          <p:cTn id="180" fill="hold">
                            <p:stCondLst>
                              <p:cond delay="500"/>
                            </p:stCondLst>
                            <p:childTnLst>
                              <p:par>
                                <p:cTn id="181" presetID="53" presetClass="entr" presetSubtype="16" fill="hold" grpId="0" nodeType="afterEffect">
                                  <p:stCondLst>
                                    <p:cond delay="0"/>
                                  </p:stCondLst>
                                  <p:childTnLst>
                                    <p:set>
                                      <p:cBhvr>
                                        <p:cTn id="182" dur="1" fill="hold">
                                          <p:stCondLst>
                                            <p:cond delay="0"/>
                                          </p:stCondLst>
                                        </p:cTn>
                                        <p:tgtEl>
                                          <p:spTgt spid="46"/>
                                        </p:tgtEl>
                                        <p:attrNameLst>
                                          <p:attrName>style.visibility</p:attrName>
                                        </p:attrNameLst>
                                      </p:cBhvr>
                                      <p:to>
                                        <p:strVal val="visible"/>
                                      </p:to>
                                    </p:set>
                                    <p:anim calcmode="lin" valueType="num">
                                      <p:cBhvr>
                                        <p:cTn id="183" dur="500" fill="hold"/>
                                        <p:tgtEl>
                                          <p:spTgt spid="46"/>
                                        </p:tgtEl>
                                        <p:attrNameLst>
                                          <p:attrName>ppt_w</p:attrName>
                                        </p:attrNameLst>
                                      </p:cBhvr>
                                      <p:tavLst>
                                        <p:tav tm="0">
                                          <p:val>
                                            <p:fltVal val="0"/>
                                          </p:val>
                                        </p:tav>
                                        <p:tav tm="100000">
                                          <p:val>
                                            <p:strVal val="#ppt_w"/>
                                          </p:val>
                                        </p:tav>
                                      </p:tavLst>
                                    </p:anim>
                                    <p:anim calcmode="lin" valueType="num">
                                      <p:cBhvr>
                                        <p:cTn id="184" dur="500" fill="hold"/>
                                        <p:tgtEl>
                                          <p:spTgt spid="46"/>
                                        </p:tgtEl>
                                        <p:attrNameLst>
                                          <p:attrName>ppt_h</p:attrName>
                                        </p:attrNameLst>
                                      </p:cBhvr>
                                      <p:tavLst>
                                        <p:tav tm="0">
                                          <p:val>
                                            <p:fltVal val="0"/>
                                          </p:val>
                                        </p:tav>
                                        <p:tav tm="100000">
                                          <p:val>
                                            <p:strVal val="#ppt_h"/>
                                          </p:val>
                                        </p:tav>
                                      </p:tavLst>
                                    </p:anim>
                                    <p:animEffect transition="in" filter="fade">
                                      <p:cBhvr>
                                        <p:cTn id="185" dur="500"/>
                                        <p:tgtEl>
                                          <p:spTgt spid="46"/>
                                        </p:tgtEl>
                                      </p:cBhvr>
                                    </p:animEffect>
                                  </p:childTnLst>
                                </p:cTn>
                              </p:par>
                            </p:childTnLst>
                          </p:cTn>
                        </p:par>
                        <p:par>
                          <p:cTn id="186" fill="hold">
                            <p:stCondLst>
                              <p:cond delay="1000"/>
                            </p:stCondLst>
                            <p:childTnLst>
                              <p:par>
                                <p:cTn id="187" presetID="53" presetClass="entr" presetSubtype="16" fill="hold" grpId="0" nodeType="afterEffect">
                                  <p:stCondLst>
                                    <p:cond delay="0"/>
                                  </p:stCondLst>
                                  <p:childTnLst>
                                    <p:set>
                                      <p:cBhvr>
                                        <p:cTn id="188" dur="1" fill="hold">
                                          <p:stCondLst>
                                            <p:cond delay="0"/>
                                          </p:stCondLst>
                                        </p:cTn>
                                        <p:tgtEl>
                                          <p:spTgt spid="47"/>
                                        </p:tgtEl>
                                        <p:attrNameLst>
                                          <p:attrName>style.visibility</p:attrName>
                                        </p:attrNameLst>
                                      </p:cBhvr>
                                      <p:to>
                                        <p:strVal val="visible"/>
                                      </p:to>
                                    </p:set>
                                    <p:anim calcmode="lin" valueType="num">
                                      <p:cBhvr>
                                        <p:cTn id="189" dur="500" fill="hold"/>
                                        <p:tgtEl>
                                          <p:spTgt spid="47"/>
                                        </p:tgtEl>
                                        <p:attrNameLst>
                                          <p:attrName>ppt_w</p:attrName>
                                        </p:attrNameLst>
                                      </p:cBhvr>
                                      <p:tavLst>
                                        <p:tav tm="0">
                                          <p:val>
                                            <p:fltVal val="0"/>
                                          </p:val>
                                        </p:tav>
                                        <p:tav tm="100000">
                                          <p:val>
                                            <p:strVal val="#ppt_w"/>
                                          </p:val>
                                        </p:tav>
                                      </p:tavLst>
                                    </p:anim>
                                    <p:anim calcmode="lin" valueType="num">
                                      <p:cBhvr>
                                        <p:cTn id="190" dur="500" fill="hold"/>
                                        <p:tgtEl>
                                          <p:spTgt spid="47"/>
                                        </p:tgtEl>
                                        <p:attrNameLst>
                                          <p:attrName>ppt_h</p:attrName>
                                        </p:attrNameLst>
                                      </p:cBhvr>
                                      <p:tavLst>
                                        <p:tav tm="0">
                                          <p:val>
                                            <p:fltVal val="0"/>
                                          </p:val>
                                        </p:tav>
                                        <p:tav tm="100000">
                                          <p:val>
                                            <p:strVal val="#ppt_h"/>
                                          </p:val>
                                        </p:tav>
                                      </p:tavLst>
                                    </p:anim>
                                    <p:animEffect transition="in" filter="fade">
                                      <p:cBhvr>
                                        <p:cTn id="191" dur="500"/>
                                        <p:tgtEl>
                                          <p:spTgt spid="47"/>
                                        </p:tgtEl>
                                      </p:cBhvr>
                                    </p:animEffect>
                                  </p:childTnLst>
                                </p:cTn>
                              </p:par>
                            </p:childTnLst>
                          </p:cTn>
                        </p:par>
                        <p:par>
                          <p:cTn id="192" fill="hold">
                            <p:stCondLst>
                              <p:cond delay="1500"/>
                            </p:stCondLst>
                            <p:childTnLst>
                              <p:par>
                                <p:cTn id="193" presetID="53" presetClass="entr" presetSubtype="16" fill="hold" grpId="0" nodeType="afterEffect">
                                  <p:stCondLst>
                                    <p:cond delay="0"/>
                                  </p:stCondLst>
                                  <p:childTnLst>
                                    <p:set>
                                      <p:cBhvr>
                                        <p:cTn id="194" dur="1" fill="hold">
                                          <p:stCondLst>
                                            <p:cond delay="0"/>
                                          </p:stCondLst>
                                        </p:cTn>
                                        <p:tgtEl>
                                          <p:spTgt spid="48"/>
                                        </p:tgtEl>
                                        <p:attrNameLst>
                                          <p:attrName>style.visibility</p:attrName>
                                        </p:attrNameLst>
                                      </p:cBhvr>
                                      <p:to>
                                        <p:strVal val="visible"/>
                                      </p:to>
                                    </p:set>
                                    <p:anim calcmode="lin" valueType="num">
                                      <p:cBhvr>
                                        <p:cTn id="195" dur="500" fill="hold"/>
                                        <p:tgtEl>
                                          <p:spTgt spid="48"/>
                                        </p:tgtEl>
                                        <p:attrNameLst>
                                          <p:attrName>ppt_w</p:attrName>
                                        </p:attrNameLst>
                                      </p:cBhvr>
                                      <p:tavLst>
                                        <p:tav tm="0">
                                          <p:val>
                                            <p:fltVal val="0"/>
                                          </p:val>
                                        </p:tav>
                                        <p:tav tm="100000">
                                          <p:val>
                                            <p:strVal val="#ppt_w"/>
                                          </p:val>
                                        </p:tav>
                                      </p:tavLst>
                                    </p:anim>
                                    <p:anim calcmode="lin" valueType="num">
                                      <p:cBhvr>
                                        <p:cTn id="196" dur="500" fill="hold"/>
                                        <p:tgtEl>
                                          <p:spTgt spid="48"/>
                                        </p:tgtEl>
                                        <p:attrNameLst>
                                          <p:attrName>ppt_h</p:attrName>
                                        </p:attrNameLst>
                                      </p:cBhvr>
                                      <p:tavLst>
                                        <p:tav tm="0">
                                          <p:val>
                                            <p:fltVal val="0"/>
                                          </p:val>
                                        </p:tav>
                                        <p:tav tm="100000">
                                          <p:val>
                                            <p:strVal val="#ppt_h"/>
                                          </p:val>
                                        </p:tav>
                                      </p:tavLst>
                                    </p:anim>
                                    <p:animEffect transition="in" filter="fade">
                                      <p:cBhvr>
                                        <p:cTn id="197" dur="500"/>
                                        <p:tgtEl>
                                          <p:spTgt spid="48"/>
                                        </p:tgtEl>
                                      </p:cBhvr>
                                    </p:animEffect>
                                  </p:childTnLst>
                                </p:cTn>
                              </p:par>
                            </p:childTnLst>
                          </p:cTn>
                        </p:par>
                        <p:par>
                          <p:cTn id="198" fill="hold">
                            <p:stCondLst>
                              <p:cond delay="2000"/>
                            </p:stCondLst>
                            <p:childTnLst>
                              <p:par>
                                <p:cTn id="199" presetID="22" presetClass="entr" presetSubtype="4" fill="hold" nodeType="afterEffect">
                                  <p:stCondLst>
                                    <p:cond delay="0"/>
                                  </p:stCondLst>
                                  <p:childTnLst>
                                    <p:set>
                                      <p:cBhvr>
                                        <p:cTn id="200" dur="1" fill="hold">
                                          <p:stCondLst>
                                            <p:cond delay="0"/>
                                          </p:stCondLst>
                                        </p:cTn>
                                        <p:tgtEl>
                                          <p:spTgt spid="49"/>
                                        </p:tgtEl>
                                        <p:attrNameLst>
                                          <p:attrName>style.visibility</p:attrName>
                                        </p:attrNameLst>
                                      </p:cBhvr>
                                      <p:to>
                                        <p:strVal val="visible"/>
                                      </p:to>
                                    </p:set>
                                    <p:animEffect transition="in" filter="wipe(down)">
                                      <p:cBhvr>
                                        <p:cTn id="201" dur="500"/>
                                        <p:tgtEl>
                                          <p:spTgt spid="49"/>
                                        </p:tgtEl>
                                      </p:cBhvr>
                                    </p:animEffect>
                                  </p:childTnLst>
                                </p:cTn>
                              </p:par>
                            </p:childTnLst>
                          </p:cTn>
                        </p:par>
                        <p:par>
                          <p:cTn id="202" fill="hold">
                            <p:stCondLst>
                              <p:cond delay="2500"/>
                            </p:stCondLst>
                            <p:childTnLst>
                              <p:par>
                                <p:cTn id="203" presetID="53" presetClass="entr" presetSubtype="16" fill="hold" grpId="0" nodeType="afterEffect">
                                  <p:stCondLst>
                                    <p:cond delay="0"/>
                                  </p:stCondLst>
                                  <p:childTnLst>
                                    <p:set>
                                      <p:cBhvr>
                                        <p:cTn id="204" dur="1" fill="hold">
                                          <p:stCondLst>
                                            <p:cond delay="0"/>
                                          </p:stCondLst>
                                        </p:cTn>
                                        <p:tgtEl>
                                          <p:spTgt spid="50"/>
                                        </p:tgtEl>
                                        <p:attrNameLst>
                                          <p:attrName>style.visibility</p:attrName>
                                        </p:attrNameLst>
                                      </p:cBhvr>
                                      <p:to>
                                        <p:strVal val="visible"/>
                                      </p:to>
                                    </p:set>
                                    <p:anim calcmode="lin" valueType="num">
                                      <p:cBhvr>
                                        <p:cTn id="205" dur="500" fill="hold"/>
                                        <p:tgtEl>
                                          <p:spTgt spid="50"/>
                                        </p:tgtEl>
                                        <p:attrNameLst>
                                          <p:attrName>ppt_w</p:attrName>
                                        </p:attrNameLst>
                                      </p:cBhvr>
                                      <p:tavLst>
                                        <p:tav tm="0">
                                          <p:val>
                                            <p:fltVal val="0"/>
                                          </p:val>
                                        </p:tav>
                                        <p:tav tm="100000">
                                          <p:val>
                                            <p:strVal val="#ppt_w"/>
                                          </p:val>
                                        </p:tav>
                                      </p:tavLst>
                                    </p:anim>
                                    <p:anim calcmode="lin" valueType="num">
                                      <p:cBhvr>
                                        <p:cTn id="206" dur="500" fill="hold"/>
                                        <p:tgtEl>
                                          <p:spTgt spid="50"/>
                                        </p:tgtEl>
                                        <p:attrNameLst>
                                          <p:attrName>ppt_h</p:attrName>
                                        </p:attrNameLst>
                                      </p:cBhvr>
                                      <p:tavLst>
                                        <p:tav tm="0">
                                          <p:val>
                                            <p:fltVal val="0"/>
                                          </p:val>
                                        </p:tav>
                                        <p:tav tm="100000">
                                          <p:val>
                                            <p:strVal val="#ppt_h"/>
                                          </p:val>
                                        </p:tav>
                                      </p:tavLst>
                                    </p:anim>
                                    <p:animEffect transition="in" filter="fade">
                                      <p:cBhvr>
                                        <p:cTn id="207" dur="500"/>
                                        <p:tgtEl>
                                          <p:spTgt spid="50"/>
                                        </p:tgtEl>
                                      </p:cBhvr>
                                    </p:animEffect>
                                  </p:childTnLst>
                                </p:cTn>
                              </p:par>
                            </p:childTnLst>
                          </p:cTn>
                        </p:par>
                        <p:par>
                          <p:cTn id="208" fill="hold">
                            <p:stCondLst>
                              <p:cond delay="3000"/>
                            </p:stCondLst>
                            <p:childTnLst>
                              <p:par>
                                <p:cTn id="209" presetID="53" presetClass="entr" presetSubtype="16" fill="hold" grpId="0" nodeType="afterEffect">
                                  <p:stCondLst>
                                    <p:cond delay="0"/>
                                  </p:stCondLst>
                                  <p:childTnLst>
                                    <p:set>
                                      <p:cBhvr>
                                        <p:cTn id="210" dur="1" fill="hold">
                                          <p:stCondLst>
                                            <p:cond delay="0"/>
                                          </p:stCondLst>
                                        </p:cTn>
                                        <p:tgtEl>
                                          <p:spTgt spid="45"/>
                                        </p:tgtEl>
                                        <p:attrNameLst>
                                          <p:attrName>style.visibility</p:attrName>
                                        </p:attrNameLst>
                                      </p:cBhvr>
                                      <p:to>
                                        <p:strVal val="visible"/>
                                      </p:to>
                                    </p:set>
                                    <p:anim calcmode="lin" valueType="num">
                                      <p:cBhvr>
                                        <p:cTn id="211" dur="500" fill="hold"/>
                                        <p:tgtEl>
                                          <p:spTgt spid="45"/>
                                        </p:tgtEl>
                                        <p:attrNameLst>
                                          <p:attrName>ppt_w</p:attrName>
                                        </p:attrNameLst>
                                      </p:cBhvr>
                                      <p:tavLst>
                                        <p:tav tm="0">
                                          <p:val>
                                            <p:fltVal val="0"/>
                                          </p:val>
                                        </p:tav>
                                        <p:tav tm="100000">
                                          <p:val>
                                            <p:strVal val="#ppt_w"/>
                                          </p:val>
                                        </p:tav>
                                      </p:tavLst>
                                    </p:anim>
                                    <p:anim calcmode="lin" valueType="num">
                                      <p:cBhvr>
                                        <p:cTn id="212" dur="500" fill="hold"/>
                                        <p:tgtEl>
                                          <p:spTgt spid="45"/>
                                        </p:tgtEl>
                                        <p:attrNameLst>
                                          <p:attrName>ppt_h</p:attrName>
                                        </p:attrNameLst>
                                      </p:cBhvr>
                                      <p:tavLst>
                                        <p:tav tm="0">
                                          <p:val>
                                            <p:fltVal val="0"/>
                                          </p:val>
                                        </p:tav>
                                        <p:tav tm="100000">
                                          <p:val>
                                            <p:strVal val="#ppt_h"/>
                                          </p:val>
                                        </p:tav>
                                      </p:tavLst>
                                    </p:anim>
                                    <p:animEffect transition="in" filter="fade">
                                      <p:cBhvr>
                                        <p:cTn id="213" dur="500"/>
                                        <p:tgtEl>
                                          <p:spTgt spid="45"/>
                                        </p:tgtEl>
                                      </p:cBhvr>
                                    </p:animEffect>
                                  </p:childTnLst>
                                </p:cTn>
                              </p:par>
                              <p:par>
                                <p:cTn id="214" presetID="42" presetClass="entr" presetSubtype="0" fill="hold" grpId="0" nodeType="withEffect">
                                  <p:stCondLst>
                                    <p:cond delay="0"/>
                                  </p:stCondLst>
                                  <p:childTnLst>
                                    <p:set>
                                      <p:cBhvr>
                                        <p:cTn id="215" dur="1" fill="hold">
                                          <p:stCondLst>
                                            <p:cond delay="0"/>
                                          </p:stCondLst>
                                        </p:cTn>
                                        <p:tgtEl>
                                          <p:spTgt spid="51"/>
                                        </p:tgtEl>
                                        <p:attrNameLst>
                                          <p:attrName>style.visibility</p:attrName>
                                        </p:attrNameLst>
                                      </p:cBhvr>
                                      <p:to>
                                        <p:strVal val="visible"/>
                                      </p:to>
                                    </p:set>
                                    <p:animEffect transition="in" filter="fade">
                                      <p:cBhvr>
                                        <p:cTn id="216" dur="500"/>
                                        <p:tgtEl>
                                          <p:spTgt spid="51"/>
                                        </p:tgtEl>
                                      </p:cBhvr>
                                    </p:animEffect>
                                    <p:anim calcmode="lin" valueType="num">
                                      <p:cBhvr>
                                        <p:cTn id="217" dur="500" fill="hold"/>
                                        <p:tgtEl>
                                          <p:spTgt spid="51"/>
                                        </p:tgtEl>
                                        <p:attrNameLst>
                                          <p:attrName>ppt_x</p:attrName>
                                        </p:attrNameLst>
                                      </p:cBhvr>
                                      <p:tavLst>
                                        <p:tav tm="0">
                                          <p:val>
                                            <p:strVal val="#ppt_x"/>
                                          </p:val>
                                        </p:tav>
                                        <p:tav tm="100000">
                                          <p:val>
                                            <p:strVal val="#ppt_x"/>
                                          </p:val>
                                        </p:tav>
                                      </p:tavLst>
                                    </p:anim>
                                    <p:anim calcmode="lin" valueType="num">
                                      <p:cBhvr>
                                        <p:cTn id="218" dur="500" fill="hold"/>
                                        <p:tgtEl>
                                          <p:spTgt spid="51"/>
                                        </p:tgtEl>
                                        <p:attrNameLst>
                                          <p:attrName>ppt_y</p:attrName>
                                        </p:attrNameLst>
                                      </p:cBhvr>
                                      <p:tavLst>
                                        <p:tav tm="0">
                                          <p:val>
                                            <p:strVal val="#ppt_y+.1"/>
                                          </p:val>
                                        </p:tav>
                                        <p:tav tm="100000">
                                          <p:val>
                                            <p:strVal val="#ppt_y"/>
                                          </p:val>
                                        </p:tav>
                                      </p:tavLst>
                                    </p:anim>
                                  </p:childTnLst>
                                </p:cTn>
                              </p:par>
                              <p:par>
                                <p:cTn id="219" presetID="47" presetClass="entr" presetSubtype="0" fill="hold" grpId="0" nodeType="withEffect">
                                  <p:stCondLst>
                                    <p:cond delay="0"/>
                                  </p:stCondLst>
                                  <p:childTnLst>
                                    <p:set>
                                      <p:cBhvr>
                                        <p:cTn id="220" dur="1" fill="hold">
                                          <p:stCondLst>
                                            <p:cond delay="0"/>
                                          </p:stCondLst>
                                        </p:cTn>
                                        <p:tgtEl>
                                          <p:spTgt spid="52"/>
                                        </p:tgtEl>
                                        <p:attrNameLst>
                                          <p:attrName>style.visibility</p:attrName>
                                        </p:attrNameLst>
                                      </p:cBhvr>
                                      <p:to>
                                        <p:strVal val="visible"/>
                                      </p:to>
                                    </p:set>
                                    <p:animEffect transition="in" filter="fade">
                                      <p:cBhvr>
                                        <p:cTn id="221" dur="500"/>
                                        <p:tgtEl>
                                          <p:spTgt spid="52"/>
                                        </p:tgtEl>
                                      </p:cBhvr>
                                    </p:animEffect>
                                    <p:anim calcmode="lin" valueType="num">
                                      <p:cBhvr>
                                        <p:cTn id="222" dur="500" fill="hold"/>
                                        <p:tgtEl>
                                          <p:spTgt spid="52"/>
                                        </p:tgtEl>
                                        <p:attrNameLst>
                                          <p:attrName>ppt_x</p:attrName>
                                        </p:attrNameLst>
                                      </p:cBhvr>
                                      <p:tavLst>
                                        <p:tav tm="0">
                                          <p:val>
                                            <p:strVal val="#ppt_x"/>
                                          </p:val>
                                        </p:tav>
                                        <p:tav tm="100000">
                                          <p:val>
                                            <p:strVal val="#ppt_x"/>
                                          </p:val>
                                        </p:tav>
                                      </p:tavLst>
                                    </p:anim>
                                    <p:anim calcmode="lin" valueType="num">
                                      <p:cBhvr>
                                        <p:cTn id="223" dur="500" fill="hold"/>
                                        <p:tgtEl>
                                          <p:spTgt spid="52"/>
                                        </p:tgtEl>
                                        <p:attrNameLst>
                                          <p:attrName>ppt_y</p:attrName>
                                        </p:attrNameLst>
                                      </p:cBhvr>
                                      <p:tavLst>
                                        <p:tav tm="0">
                                          <p:val>
                                            <p:strVal val="#ppt_y-.1"/>
                                          </p:val>
                                        </p:tav>
                                        <p:tav tm="100000">
                                          <p:val>
                                            <p:strVal val="#ppt_y"/>
                                          </p:val>
                                        </p:tav>
                                      </p:tavLst>
                                    </p:anim>
                                  </p:childTnLst>
                                </p:cTn>
                              </p:par>
                            </p:childTnLst>
                          </p:cTn>
                        </p:par>
                        <p:par>
                          <p:cTn id="224" fill="hold">
                            <p:stCondLst>
                              <p:cond delay="3500"/>
                            </p:stCondLst>
                            <p:childTnLst>
                              <p:par>
                                <p:cTn id="225" presetID="22" presetClass="entr" presetSubtype="8" fill="hold" nodeType="afterEffect">
                                  <p:stCondLst>
                                    <p:cond delay="0"/>
                                  </p:stCondLst>
                                  <p:childTnLst>
                                    <p:set>
                                      <p:cBhvr>
                                        <p:cTn id="226" dur="1" fill="hold">
                                          <p:stCondLst>
                                            <p:cond delay="0"/>
                                          </p:stCondLst>
                                        </p:cTn>
                                        <p:tgtEl>
                                          <p:spTgt spid="69"/>
                                        </p:tgtEl>
                                        <p:attrNameLst>
                                          <p:attrName>style.visibility</p:attrName>
                                        </p:attrNameLst>
                                      </p:cBhvr>
                                      <p:to>
                                        <p:strVal val="visible"/>
                                      </p:to>
                                    </p:set>
                                    <p:animEffect transition="in" filter="wipe(left)">
                                      <p:cBhvr>
                                        <p:cTn id="227" dur="500"/>
                                        <p:tgtEl>
                                          <p:spTgt spid="69"/>
                                        </p:tgtEl>
                                      </p:cBhvr>
                                    </p:animEffect>
                                  </p:childTnLst>
                                </p:cTn>
                              </p:par>
                              <p:par>
                                <p:cTn id="228" presetID="16" presetClass="entr" presetSubtype="21" fill="hold" nodeType="withEffect">
                                  <p:stCondLst>
                                    <p:cond delay="0"/>
                                  </p:stCondLst>
                                  <p:childTnLst>
                                    <p:set>
                                      <p:cBhvr>
                                        <p:cTn id="229" dur="1" fill="hold">
                                          <p:stCondLst>
                                            <p:cond delay="0"/>
                                          </p:stCondLst>
                                        </p:cTn>
                                        <p:tgtEl>
                                          <p:spTgt spid="5"/>
                                        </p:tgtEl>
                                        <p:attrNameLst>
                                          <p:attrName>style.visibility</p:attrName>
                                        </p:attrNameLst>
                                      </p:cBhvr>
                                      <p:to>
                                        <p:strVal val="visible"/>
                                      </p:to>
                                    </p:set>
                                    <p:animEffect transition="in" filter="barn(inVertical)">
                                      <p:cBhvr>
                                        <p:cTn id="2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8" grpId="0" bldLvl="0" animBg="1"/>
      <p:bldP spid="9" grpId="0" bldLvl="0" animBg="1"/>
      <p:bldP spid="10" grpId="0" bldLvl="0" animBg="1"/>
      <p:bldP spid="14" grpId="0" bldLvl="0" animBg="1"/>
      <p:bldP spid="16" grpId="0"/>
      <p:bldP spid="17" grpId="0"/>
      <p:bldP spid="18" grpId="0" bldLvl="0" animBg="1"/>
      <p:bldP spid="20" grpId="0" bldLvl="0" animBg="1"/>
      <p:bldP spid="21" grpId="0" bldLvl="0" animBg="1"/>
      <p:bldP spid="22" grpId="0" bldLvl="0" animBg="1"/>
      <p:bldP spid="24" grpId="0" bldLvl="0" animBg="1"/>
      <p:bldP spid="25" grpId="0"/>
      <p:bldP spid="26" grpId="0"/>
      <p:bldP spid="27" grpId="0" bldLvl="0" animBg="1"/>
      <p:bldP spid="29" grpId="0" bldLvl="0" animBg="1"/>
      <p:bldP spid="30" grpId="0" bldLvl="0" animBg="1"/>
      <p:bldP spid="31" grpId="0" bldLvl="0" animBg="1"/>
      <p:bldP spid="33" grpId="0" bldLvl="0" animBg="1"/>
      <p:bldP spid="34" grpId="0"/>
      <p:bldP spid="35" grpId="0"/>
      <p:bldP spid="45" grpId="0" bldLvl="0" animBg="1"/>
      <p:bldP spid="46" grpId="0" bldLvl="0" animBg="1"/>
      <p:bldP spid="47" grpId="0" bldLvl="0" animBg="1"/>
      <p:bldP spid="48" grpId="0" bldLvl="0" animBg="1"/>
      <p:bldP spid="50" grpId="0" bldLvl="0" animBg="1"/>
      <p:bldP spid="51" grpId="0"/>
      <p:bldP spid="52" grpId="0"/>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c 10"/>
          <p:cNvSpPr/>
          <p:nvPr/>
        </p:nvSpPr>
        <p:spPr>
          <a:xfrm>
            <a:off x="1136949" y="2970313"/>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a:off x="-37234" y="3429894"/>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501280" y="3334644"/>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p:cNvSpPr/>
          <p:nvPr/>
        </p:nvSpPr>
        <p:spPr>
          <a:xfrm>
            <a:off x="1382217" y="3215581"/>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p:cNvSpPr/>
          <p:nvPr/>
        </p:nvSpPr>
        <p:spPr>
          <a:xfrm>
            <a:off x="1249345" y="3082709"/>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p:cNvCxnSpPr/>
          <p:nvPr/>
        </p:nvCxnSpPr>
        <p:spPr>
          <a:xfrm flipV="1">
            <a:off x="1596531" y="3777080"/>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534410" y="4785334"/>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38837" y="2396405"/>
            <a:ext cx="1515386" cy="645160"/>
          </a:xfrm>
          <a:prstGeom prst="rect">
            <a:avLst/>
          </a:prstGeom>
          <a:noFill/>
        </p:spPr>
        <p:txBody>
          <a:bodyPr wrap="square" rtlCol="0">
            <a:spAutoFit/>
          </a:bodyPr>
          <a:lstStyle/>
          <a:p>
            <a:pPr algn="ctr"/>
            <a:r>
              <a:rPr lang="en-US" sz="3600" b="1" smtClean="0">
                <a:solidFill>
                  <a:srgbClr val="FF0000"/>
                </a:solidFill>
                <a:latin typeface="Century Gothic" panose="020B0502020202020204" pitchFamily="34" charset="0"/>
              </a:rPr>
              <a:t>1859</a:t>
            </a:r>
            <a:endParaRPr lang="en-US" sz="3600" b="1" dirty="0" smtClean="0">
              <a:solidFill>
                <a:srgbClr val="FF0000"/>
              </a:solidFill>
              <a:latin typeface="Century Gothic" panose="020B0502020202020204" pitchFamily="34" charset="0"/>
            </a:endParaRPr>
          </a:p>
        </p:txBody>
      </p:sp>
      <p:sp>
        <p:nvSpPr>
          <p:cNvPr id="17" name="TextBox 16"/>
          <p:cNvSpPr txBox="1"/>
          <p:nvPr/>
        </p:nvSpPr>
        <p:spPr>
          <a:xfrm>
            <a:off x="215555" y="5051284"/>
            <a:ext cx="3456319" cy="1292662"/>
          </a:xfrm>
          <a:prstGeom prst="rect">
            <a:avLst/>
          </a:prstGeom>
          <a:noFill/>
        </p:spPr>
        <p:txBody>
          <a:bodyPr wrap="square" rtlCol="0">
            <a:spAutoFit/>
          </a:bodyPr>
          <a:lstStyle/>
          <a:p>
            <a:r>
              <a:rPr lang="en-US" sz="2600" dirty="0" smtClean="0">
                <a:latin typeface="Times New Roman" panose="02020603050405020304" pitchFamily="18" charset="0"/>
                <a:cs typeface="Times New Roman" panose="02020603050405020304" pitchFamily="18" charset="0"/>
              </a:rPr>
              <a:t>Giặc Pháp vào Gia Định, ông về quê vợ (Cần Giuộc)</a:t>
            </a:r>
            <a:endParaRPr lang="en-US" sz="2600" dirty="0" smtClean="0">
              <a:latin typeface="Times New Roman" panose="02020603050405020304" pitchFamily="18" charset="0"/>
              <a:cs typeface="Times New Roman" panose="02020603050405020304" pitchFamily="18" charset="0"/>
            </a:endParaRPr>
          </a:p>
        </p:txBody>
      </p:sp>
      <p:sp>
        <p:nvSpPr>
          <p:cNvPr id="23" name="TextBox 22"/>
          <p:cNvSpPr txBox="1"/>
          <p:nvPr/>
        </p:nvSpPr>
        <p:spPr>
          <a:xfrm>
            <a:off x="5336995" y="3537130"/>
            <a:ext cx="3456319" cy="830997"/>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Ông đứng vững trên tuyến đầu của cuộc kháng chiến</a:t>
            </a:r>
            <a:endParaRPr lang="en-US" sz="24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5244203" y="2166927"/>
            <a:ext cx="3456319" cy="1200329"/>
          </a:xfrm>
          <a:prstGeom prst="rect">
            <a:avLst/>
          </a:prstGeom>
          <a:noFill/>
        </p:spPr>
        <p:txBody>
          <a:bodyPr wrap="square" rtlCol="0">
            <a:spAutoFit/>
          </a:bodyPr>
          <a:lstStyle>
            <a:defPPr>
              <a:defRPr lang="en-US"/>
            </a:defPPr>
            <a:lvl1pPr>
              <a:defRPr sz="2600">
                <a:latin typeface="Times New Roman" panose="02020603050405020304" pitchFamily="18" charset="0"/>
                <a:cs typeface="Times New Roman" panose="02020603050405020304" pitchFamily="18" charset="0"/>
              </a:defRPr>
            </a:lvl1pPr>
          </a:lstStyle>
          <a:p>
            <a:pPr algn="ctr"/>
            <a:r>
              <a:rPr lang="en-US" sz="2400" dirty="0" smtClean="0"/>
              <a:t>Tích </a:t>
            </a:r>
            <a:r>
              <a:rPr lang="en-US" sz="2400" dirty="0"/>
              <a:t>cực dùng văn chương kích động lòng yêu nước của sĩ phu và nhân dân</a:t>
            </a:r>
            <a:endParaRPr lang="en-US" sz="2400" dirty="0"/>
          </a:p>
        </p:txBody>
      </p:sp>
      <p:cxnSp>
        <p:nvCxnSpPr>
          <p:cNvPr id="25" name="Straight Connector 24"/>
          <p:cNvCxnSpPr>
            <a:stCxn id="39" idx="6"/>
            <a:endCxn id="27" idx="2"/>
          </p:cNvCxnSpPr>
          <p:nvPr/>
        </p:nvCxnSpPr>
        <p:spPr>
          <a:xfrm>
            <a:off x="4575299" y="3449744"/>
            <a:ext cx="6006827" cy="2363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rot="5400000">
            <a:off x="10222605" y="2912322"/>
            <a:ext cx="919162" cy="1098479"/>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Oval 26"/>
          <p:cNvSpPr/>
          <p:nvPr/>
        </p:nvSpPr>
        <p:spPr>
          <a:xfrm>
            <a:off x="10582126" y="3378129"/>
            <a:ext cx="190500" cy="1905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ircle: Hollow 20"/>
          <p:cNvSpPr/>
          <p:nvPr/>
        </p:nvSpPr>
        <p:spPr>
          <a:xfrm>
            <a:off x="10463063" y="3259066"/>
            <a:ext cx="428626" cy="428626"/>
          </a:xfrm>
          <a:prstGeom prst="donut">
            <a:avLst>
              <a:gd name="adj" fmla="val 528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ircle: Hollow 21"/>
          <p:cNvSpPr/>
          <p:nvPr/>
        </p:nvSpPr>
        <p:spPr>
          <a:xfrm>
            <a:off x="10330191" y="312619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p:nvPr/>
        </p:nvCxnSpPr>
        <p:spPr>
          <a:xfrm flipV="1">
            <a:off x="10705508" y="2092807"/>
            <a:ext cx="0" cy="1033387"/>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0643392" y="2046451"/>
            <a:ext cx="124240" cy="1242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985609" y="3718644"/>
            <a:ext cx="1515386" cy="645160"/>
          </a:xfrm>
          <a:prstGeom prst="rect">
            <a:avLst/>
          </a:prstGeom>
          <a:noFill/>
        </p:spPr>
        <p:txBody>
          <a:bodyPr wrap="square" rtlCol="0">
            <a:spAutoFit/>
          </a:bodyPr>
          <a:lstStyle/>
          <a:p>
            <a:pPr algn="ctr"/>
            <a:r>
              <a:rPr lang="en-US" sz="3600" b="1" dirty="0" smtClean="0">
                <a:solidFill>
                  <a:srgbClr val="FF0000"/>
                </a:solidFill>
                <a:latin typeface="Century Gothic" panose="020B0502020202020204" pitchFamily="34" charset="0"/>
              </a:rPr>
              <a:t>1888</a:t>
            </a:r>
            <a:endParaRPr lang="en-US" sz="3600" b="1" dirty="0" smtClean="0">
              <a:solidFill>
                <a:srgbClr val="FF0000"/>
              </a:solidFill>
              <a:latin typeface="Century Gothic" panose="020B0502020202020204" pitchFamily="34" charset="0"/>
            </a:endParaRPr>
          </a:p>
        </p:txBody>
      </p:sp>
      <p:cxnSp>
        <p:nvCxnSpPr>
          <p:cNvPr id="33" name="Straight Connector 32"/>
          <p:cNvCxnSpPr/>
          <p:nvPr/>
        </p:nvCxnSpPr>
        <p:spPr>
          <a:xfrm>
            <a:off x="9715063" y="2046451"/>
            <a:ext cx="2048865"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853966" y="730154"/>
            <a:ext cx="3456319" cy="1292662"/>
          </a:xfrm>
          <a:prstGeom prst="rect">
            <a:avLst/>
          </a:prstGeom>
          <a:noFill/>
        </p:spPr>
        <p:txBody>
          <a:bodyPr wrap="square" rtlCol="0">
            <a:spAutoFit/>
          </a:bodyPr>
          <a:lstStyle>
            <a:defPPr>
              <a:defRPr lang="en-US"/>
            </a:defPPr>
            <a:lvl1pPr>
              <a:defRPr sz="2600">
                <a:latin typeface="Times New Roman" panose="02020603050405020304" pitchFamily="18" charset="0"/>
                <a:cs typeface="Times New Roman" panose="02020603050405020304" pitchFamily="18" charset="0"/>
              </a:defRPr>
            </a:lvl1pPr>
          </a:lstStyle>
          <a:p>
            <a:pPr algn="ctr"/>
            <a:r>
              <a:rPr lang="en-US" dirty="0" smtClean="0"/>
              <a:t>Nhà thơ Nguyễn Đình Chiểu mất tại Ba Tri (Bến Tre)</a:t>
            </a:r>
            <a:endParaRPr lang="en-US" dirty="0"/>
          </a:p>
        </p:txBody>
      </p:sp>
      <p:pic>
        <p:nvPicPr>
          <p:cNvPr id="2" name="Picture 1"/>
          <p:cNvPicPr>
            <a:picLocks noChangeAspect="1"/>
          </p:cNvPicPr>
          <p:nvPr/>
        </p:nvPicPr>
        <p:blipFill rotWithShape="1">
          <a:blip r:embed="rId1"/>
          <a:srcRect l="36480" t="2082" r="4485" b="5414"/>
          <a:stretch>
            <a:fillRect/>
          </a:stretch>
        </p:blipFill>
        <p:spPr>
          <a:xfrm>
            <a:off x="4703535" y="4483367"/>
            <a:ext cx="2319227" cy="20431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rotWithShape="1">
          <a:blip r:embed="rId2"/>
          <a:srcRect l="31054" t="18931" r="15083" b="8144"/>
          <a:stretch>
            <a:fillRect/>
          </a:stretch>
        </p:blipFill>
        <p:spPr>
          <a:xfrm>
            <a:off x="93421" y="369805"/>
            <a:ext cx="2662394" cy="20265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3"/>
          <p:cNvPicPr>
            <a:picLocks noChangeAspect="1"/>
          </p:cNvPicPr>
          <p:nvPr/>
        </p:nvPicPr>
        <p:blipFill rotWithShape="1">
          <a:blip r:embed="rId3"/>
          <a:srcRect l="17487" t="9404" r="9422" b="1019"/>
          <a:stretch>
            <a:fillRect/>
          </a:stretch>
        </p:blipFill>
        <p:spPr>
          <a:xfrm>
            <a:off x="5900821" y="290427"/>
            <a:ext cx="2861821" cy="17904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rotWithShape="1">
          <a:blip r:embed="rId4"/>
          <a:srcRect l="537" t="15571" r="430" b="10717"/>
          <a:stretch>
            <a:fillRect/>
          </a:stretch>
        </p:blipFill>
        <p:spPr>
          <a:xfrm>
            <a:off x="7981997" y="4637806"/>
            <a:ext cx="4007224" cy="19291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6" name="Arc 35"/>
          <p:cNvSpPr/>
          <p:nvPr/>
        </p:nvSpPr>
        <p:spPr>
          <a:xfrm rot="5400000">
            <a:off x="3768533" y="2990163"/>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Oval 36"/>
          <p:cNvSpPr/>
          <p:nvPr/>
        </p:nvSpPr>
        <p:spPr>
          <a:xfrm>
            <a:off x="4132864" y="3354494"/>
            <a:ext cx="190500" cy="1905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ircle: Hollow 20"/>
          <p:cNvSpPr/>
          <p:nvPr/>
        </p:nvSpPr>
        <p:spPr>
          <a:xfrm>
            <a:off x="4013801" y="3235431"/>
            <a:ext cx="428626" cy="428626"/>
          </a:xfrm>
          <a:prstGeom prst="donut">
            <a:avLst>
              <a:gd name="adj" fmla="val 528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21"/>
          <p:cNvSpPr/>
          <p:nvPr/>
        </p:nvSpPr>
        <p:spPr>
          <a:xfrm>
            <a:off x="3880929" y="3102559"/>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 name="Straight Connector 39"/>
          <p:cNvCxnSpPr/>
          <p:nvPr/>
        </p:nvCxnSpPr>
        <p:spPr>
          <a:xfrm flipV="1">
            <a:off x="4228115" y="2069172"/>
            <a:ext cx="0" cy="103338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41" name="Oval 40"/>
          <p:cNvSpPr/>
          <p:nvPr/>
        </p:nvSpPr>
        <p:spPr>
          <a:xfrm>
            <a:off x="4165994" y="2022816"/>
            <a:ext cx="124240" cy="1242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470421" y="3837036"/>
            <a:ext cx="1515386" cy="645160"/>
          </a:xfrm>
          <a:prstGeom prst="rect">
            <a:avLst/>
          </a:prstGeom>
          <a:noFill/>
        </p:spPr>
        <p:txBody>
          <a:bodyPr wrap="square" rtlCol="0">
            <a:spAutoFit/>
          </a:bodyPr>
          <a:lstStyle/>
          <a:p>
            <a:pPr algn="ctr"/>
            <a:r>
              <a:rPr lang="en-US" sz="3600" dirty="0" smtClean="0">
                <a:solidFill>
                  <a:srgbClr val="FF0000"/>
                </a:solidFill>
                <a:latin typeface="Century Gothic" panose="020B0502020202020204" pitchFamily="34" charset="0"/>
              </a:rPr>
              <a:t>1862</a:t>
            </a:r>
            <a:endParaRPr lang="en-US" sz="3600" dirty="0">
              <a:solidFill>
                <a:srgbClr val="FF0000"/>
              </a:solidFill>
              <a:latin typeface="Century Gothic" panose="020B0502020202020204" pitchFamily="34" charset="0"/>
            </a:endParaRPr>
          </a:p>
        </p:txBody>
      </p:sp>
      <p:cxnSp>
        <p:nvCxnSpPr>
          <p:cNvPr id="43" name="Straight Connector 42"/>
          <p:cNvCxnSpPr/>
          <p:nvPr/>
        </p:nvCxnSpPr>
        <p:spPr>
          <a:xfrm>
            <a:off x="2944906" y="2003802"/>
            <a:ext cx="26087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08411" y="4876832"/>
            <a:ext cx="2536495" cy="8979"/>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847139" y="577390"/>
            <a:ext cx="3456319" cy="1292662"/>
          </a:xfrm>
          <a:prstGeom prst="rect">
            <a:avLst/>
          </a:prstGeom>
          <a:noFill/>
        </p:spPr>
        <p:txBody>
          <a:bodyPr wrap="square" rtlCol="0">
            <a:spAutoFit/>
          </a:bodyPr>
          <a:lstStyle/>
          <a:p>
            <a:r>
              <a:rPr lang="en-US" sz="2600" dirty="0" smtClean="0">
                <a:latin typeface="Times New Roman" panose="02020603050405020304" pitchFamily="18" charset="0"/>
                <a:cs typeface="Times New Roman" panose="02020603050405020304" pitchFamily="18" charset="0"/>
              </a:rPr>
              <a:t>Pháp đánh vào Cần Giuộc, ông lui về Ba Tri, Bến Tre.</a:t>
            </a:r>
            <a:endParaRPr lang="en-US" sz="2600" dirty="0" smtClean="0">
              <a:latin typeface="Times New Roman" panose="02020603050405020304" pitchFamily="18" charset="0"/>
              <a:cs typeface="Times New Roman" panose="02020603050405020304" pitchFamily="18" charset="0"/>
            </a:endParaRPr>
          </a:p>
        </p:txBody>
      </p:sp>
      <p:cxnSp>
        <p:nvCxnSpPr>
          <p:cNvPr id="46" name="Straight Connector 45"/>
          <p:cNvCxnSpPr>
            <a:endCxn id="39" idx="2"/>
          </p:cNvCxnSpPr>
          <p:nvPr/>
        </p:nvCxnSpPr>
        <p:spPr>
          <a:xfrm flipV="1">
            <a:off x="1943715" y="3449744"/>
            <a:ext cx="1937214" cy="537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5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16" presetClass="entr" presetSubtype="21"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arn(inVertical)">
                                      <p:cBhvr>
                                        <p:cTn id="58" dur="500"/>
                                        <p:tgtEl>
                                          <p:spTgt spid="3"/>
                                        </p:tgtEl>
                                      </p:cBhvr>
                                    </p:animEffect>
                                  </p:childTnLst>
                                </p:cTn>
                              </p:par>
                              <p:par>
                                <p:cTn id="59" presetID="22" presetClass="entr" presetSubtype="8"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left)">
                                      <p:cBhvr>
                                        <p:cTn id="66" dur="500"/>
                                        <p:tgtEl>
                                          <p:spTgt spid="46"/>
                                        </p:tgtEl>
                                      </p:cBhvr>
                                    </p:animEffect>
                                  </p:childTnLst>
                                </p:cTn>
                              </p:par>
                            </p:childTnLst>
                          </p:cTn>
                        </p:par>
                        <p:par>
                          <p:cTn id="67" fill="hold">
                            <p:stCondLst>
                              <p:cond delay="500"/>
                            </p:stCondLst>
                            <p:childTnLst>
                              <p:par>
                                <p:cTn id="68" presetID="53" presetClass="entr" presetSubtype="16"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cTn>
                              </p:par>
                            </p:childTnLst>
                          </p:cTn>
                        </p:par>
                        <p:par>
                          <p:cTn id="73" fill="hold">
                            <p:stCondLst>
                              <p:cond delay="1000"/>
                            </p:stCondLst>
                            <p:childTnLst>
                              <p:par>
                                <p:cTn id="74" presetID="53" presetClass="entr" presetSubtype="16"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p:cTn id="76" dur="500" fill="hold"/>
                                        <p:tgtEl>
                                          <p:spTgt spid="38"/>
                                        </p:tgtEl>
                                        <p:attrNameLst>
                                          <p:attrName>ppt_w</p:attrName>
                                        </p:attrNameLst>
                                      </p:cBhvr>
                                      <p:tavLst>
                                        <p:tav tm="0">
                                          <p:val>
                                            <p:fltVal val="0"/>
                                          </p:val>
                                        </p:tav>
                                        <p:tav tm="100000">
                                          <p:val>
                                            <p:strVal val="#ppt_w"/>
                                          </p:val>
                                        </p:tav>
                                      </p:tavLst>
                                    </p:anim>
                                    <p:anim calcmode="lin" valueType="num">
                                      <p:cBhvr>
                                        <p:cTn id="77" dur="500" fill="hold"/>
                                        <p:tgtEl>
                                          <p:spTgt spid="38"/>
                                        </p:tgtEl>
                                        <p:attrNameLst>
                                          <p:attrName>ppt_h</p:attrName>
                                        </p:attrNameLst>
                                      </p:cBhvr>
                                      <p:tavLst>
                                        <p:tav tm="0">
                                          <p:val>
                                            <p:fltVal val="0"/>
                                          </p:val>
                                        </p:tav>
                                        <p:tav tm="100000">
                                          <p:val>
                                            <p:strVal val="#ppt_h"/>
                                          </p:val>
                                        </p:tav>
                                      </p:tavLst>
                                    </p:anim>
                                    <p:animEffect transition="in" filter="fade">
                                      <p:cBhvr>
                                        <p:cTn id="78" dur="500"/>
                                        <p:tgtEl>
                                          <p:spTgt spid="38"/>
                                        </p:tgtEl>
                                      </p:cBhvr>
                                    </p:animEffect>
                                  </p:childTnLst>
                                </p:cTn>
                              </p:par>
                            </p:childTnLst>
                          </p:cTn>
                        </p:par>
                        <p:par>
                          <p:cTn id="79" fill="hold">
                            <p:stCondLst>
                              <p:cond delay="1500"/>
                            </p:stCondLst>
                            <p:childTnLst>
                              <p:par>
                                <p:cTn id="80" presetID="53" presetClass="entr" presetSubtype="16"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p:cTn id="87" dur="500" fill="hold"/>
                                        <p:tgtEl>
                                          <p:spTgt spid="36"/>
                                        </p:tgtEl>
                                        <p:attrNameLst>
                                          <p:attrName>ppt_w</p:attrName>
                                        </p:attrNameLst>
                                      </p:cBhvr>
                                      <p:tavLst>
                                        <p:tav tm="0">
                                          <p:val>
                                            <p:fltVal val="0"/>
                                          </p:val>
                                        </p:tav>
                                        <p:tav tm="100000">
                                          <p:val>
                                            <p:strVal val="#ppt_w"/>
                                          </p:val>
                                        </p:tav>
                                      </p:tavLst>
                                    </p:anim>
                                    <p:anim calcmode="lin" valueType="num">
                                      <p:cBhvr>
                                        <p:cTn id="88" dur="500" fill="hold"/>
                                        <p:tgtEl>
                                          <p:spTgt spid="36"/>
                                        </p:tgtEl>
                                        <p:attrNameLst>
                                          <p:attrName>ppt_h</p:attrName>
                                        </p:attrNameLst>
                                      </p:cBhvr>
                                      <p:tavLst>
                                        <p:tav tm="0">
                                          <p:val>
                                            <p:fltVal val="0"/>
                                          </p:val>
                                        </p:tav>
                                        <p:tav tm="100000">
                                          <p:val>
                                            <p:strVal val="#ppt_h"/>
                                          </p:val>
                                        </p:tav>
                                      </p:tavLst>
                                    </p:anim>
                                    <p:animEffect transition="in" filter="fade">
                                      <p:cBhvr>
                                        <p:cTn id="89" dur="500"/>
                                        <p:tgtEl>
                                          <p:spTgt spid="36"/>
                                        </p:tgtEl>
                                      </p:cBhvr>
                                    </p:animEffect>
                                  </p:childTnLst>
                                </p:cTn>
                              </p:par>
                            </p:childTnLst>
                          </p:cTn>
                        </p:par>
                        <p:par>
                          <p:cTn id="90" fill="hold">
                            <p:stCondLst>
                              <p:cond delay="2000"/>
                            </p:stCondLst>
                            <p:childTnLst>
                              <p:par>
                                <p:cTn id="91" presetID="22" presetClass="entr" presetSubtype="4" fill="hold"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wipe(down)">
                                      <p:cBhvr>
                                        <p:cTn id="93" dur="500"/>
                                        <p:tgtEl>
                                          <p:spTgt spid="4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p:cTn id="96" dur="500" fill="hold"/>
                                        <p:tgtEl>
                                          <p:spTgt spid="41"/>
                                        </p:tgtEl>
                                        <p:attrNameLst>
                                          <p:attrName>ppt_w</p:attrName>
                                        </p:attrNameLst>
                                      </p:cBhvr>
                                      <p:tavLst>
                                        <p:tav tm="0">
                                          <p:val>
                                            <p:fltVal val="0"/>
                                          </p:val>
                                        </p:tav>
                                        <p:tav tm="100000">
                                          <p:val>
                                            <p:strVal val="#ppt_w"/>
                                          </p:val>
                                        </p:tav>
                                      </p:tavLst>
                                    </p:anim>
                                    <p:anim calcmode="lin" valueType="num">
                                      <p:cBhvr>
                                        <p:cTn id="97" dur="500" fill="hold"/>
                                        <p:tgtEl>
                                          <p:spTgt spid="41"/>
                                        </p:tgtEl>
                                        <p:attrNameLst>
                                          <p:attrName>ppt_h</p:attrName>
                                        </p:attrNameLst>
                                      </p:cBhvr>
                                      <p:tavLst>
                                        <p:tav tm="0">
                                          <p:val>
                                            <p:fltVal val="0"/>
                                          </p:val>
                                        </p:tav>
                                        <p:tav tm="100000">
                                          <p:val>
                                            <p:strVal val="#ppt_h"/>
                                          </p:val>
                                        </p:tav>
                                      </p:tavLst>
                                    </p:anim>
                                    <p:animEffect transition="in" filter="fade">
                                      <p:cBhvr>
                                        <p:cTn id="98" dur="500"/>
                                        <p:tgtEl>
                                          <p:spTgt spid="41"/>
                                        </p:tgtEl>
                                      </p:cBhvr>
                                    </p:animEffect>
                                  </p:childTnLst>
                                </p:cTn>
                              </p:par>
                              <p:par>
                                <p:cTn id="99" presetID="22" presetClass="entr" presetSubtype="8" fill="hold" nodeType="withEffect">
                                  <p:stCondLst>
                                    <p:cond delay="200"/>
                                  </p:stCondLst>
                                  <p:childTnLst>
                                    <p:set>
                                      <p:cBhvr>
                                        <p:cTn id="100" dur="1" fill="hold">
                                          <p:stCondLst>
                                            <p:cond delay="0"/>
                                          </p:stCondLst>
                                        </p:cTn>
                                        <p:tgtEl>
                                          <p:spTgt spid="43"/>
                                        </p:tgtEl>
                                        <p:attrNameLst>
                                          <p:attrName>style.visibility</p:attrName>
                                        </p:attrNameLst>
                                      </p:cBhvr>
                                      <p:to>
                                        <p:strVal val="visible"/>
                                      </p:to>
                                    </p:set>
                                    <p:animEffect transition="in" filter="wipe(left)">
                                      <p:cBhvr>
                                        <p:cTn id="101" dur="500"/>
                                        <p:tgtEl>
                                          <p:spTgt spid="43"/>
                                        </p:tgtEl>
                                      </p:cBhvr>
                                    </p:animEffect>
                                  </p:childTnLst>
                                </p:cTn>
                              </p:par>
                              <p:par>
                                <p:cTn id="102" presetID="42" presetClass="entr" presetSubtype="0" fill="hold" grpId="0" nodeType="withEffect">
                                  <p:stCondLst>
                                    <p:cond delay="70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500"/>
                                        <p:tgtEl>
                                          <p:spTgt spid="45"/>
                                        </p:tgtEl>
                                      </p:cBhvr>
                                    </p:animEffect>
                                    <p:anim calcmode="lin" valueType="num">
                                      <p:cBhvr>
                                        <p:cTn id="105" dur="500" fill="hold"/>
                                        <p:tgtEl>
                                          <p:spTgt spid="45"/>
                                        </p:tgtEl>
                                        <p:attrNameLst>
                                          <p:attrName>ppt_x</p:attrName>
                                        </p:attrNameLst>
                                      </p:cBhvr>
                                      <p:tavLst>
                                        <p:tav tm="0">
                                          <p:val>
                                            <p:strVal val="#ppt_x"/>
                                          </p:val>
                                        </p:tav>
                                        <p:tav tm="100000">
                                          <p:val>
                                            <p:strVal val="#ppt_x"/>
                                          </p:val>
                                        </p:tav>
                                      </p:tavLst>
                                    </p:anim>
                                    <p:anim calcmode="lin" valueType="num">
                                      <p:cBhvr>
                                        <p:cTn id="106" dur="500" fill="hold"/>
                                        <p:tgtEl>
                                          <p:spTgt spid="4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70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500"/>
                                        <p:tgtEl>
                                          <p:spTgt spid="42"/>
                                        </p:tgtEl>
                                      </p:cBhvr>
                                    </p:animEffect>
                                    <p:anim calcmode="lin" valueType="num">
                                      <p:cBhvr>
                                        <p:cTn id="110" dur="500" fill="hold"/>
                                        <p:tgtEl>
                                          <p:spTgt spid="42"/>
                                        </p:tgtEl>
                                        <p:attrNameLst>
                                          <p:attrName>ppt_x</p:attrName>
                                        </p:attrNameLst>
                                      </p:cBhvr>
                                      <p:tavLst>
                                        <p:tav tm="0">
                                          <p:val>
                                            <p:strVal val="#ppt_x"/>
                                          </p:val>
                                        </p:tav>
                                        <p:tav tm="100000">
                                          <p:val>
                                            <p:strVal val="#ppt_x"/>
                                          </p:val>
                                        </p:tav>
                                      </p:tavLst>
                                    </p:anim>
                                    <p:anim calcmode="lin" valueType="num">
                                      <p:cBhvr>
                                        <p:cTn id="111"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2"/>
                                        </p:tgtEl>
                                        <p:attrNameLst>
                                          <p:attrName>style.visibility</p:attrName>
                                        </p:attrNameLst>
                                      </p:cBhvr>
                                      <p:to>
                                        <p:strVal val="visible"/>
                                      </p:to>
                                    </p:set>
                                    <p:animEffect transition="in" filter="barn(inVertical)">
                                      <p:cBhvr>
                                        <p:cTn id="116" dur="500"/>
                                        <p:tgtEl>
                                          <p:spTgt spid="2"/>
                                        </p:tgtEl>
                                      </p:cBhvr>
                                    </p:animEffect>
                                  </p:childTnLst>
                                </p:cTn>
                              </p:par>
                              <p:par>
                                <p:cTn id="117" presetID="16" presetClass="entr" presetSubtype="21" fill="hold" nodeType="with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barn(inVertical)">
                                      <p:cBhvr>
                                        <p:cTn id="119" dur="500"/>
                                        <p:tgtEl>
                                          <p:spTgt spid="4"/>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500"/>
                                        <p:tgtEl>
                                          <p:spTgt spid="23"/>
                                        </p:tgtEl>
                                      </p:cBhvr>
                                    </p:animEffect>
                                    <p:anim calcmode="lin" valueType="num">
                                      <p:cBhvr>
                                        <p:cTn id="123" dur="500" fill="hold"/>
                                        <p:tgtEl>
                                          <p:spTgt spid="23"/>
                                        </p:tgtEl>
                                        <p:attrNameLst>
                                          <p:attrName>ppt_x</p:attrName>
                                        </p:attrNameLst>
                                      </p:cBhvr>
                                      <p:tavLst>
                                        <p:tav tm="0">
                                          <p:val>
                                            <p:strVal val="#ppt_x"/>
                                          </p:val>
                                        </p:tav>
                                        <p:tav tm="100000">
                                          <p:val>
                                            <p:strVal val="#ppt_x"/>
                                          </p:val>
                                        </p:tav>
                                      </p:tavLst>
                                    </p:anim>
                                    <p:anim calcmode="lin" valueType="num">
                                      <p:cBhvr>
                                        <p:cTn id="124" dur="500" fill="hold"/>
                                        <p:tgtEl>
                                          <p:spTgt spid="23"/>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500"/>
                                        <p:tgtEl>
                                          <p:spTgt spid="24"/>
                                        </p:tgtEl>
                                      </p:cBhvr>
                                    </p:animEffect>
                                    <p:anim calcmode="lin" valueType="num">
                                      <p:cBhvr>
                                        <p:cTn id="128" dur="500" fill="hold"/>
                                        <p:tgtEl>
                                          <p:spTgt spid="24"/>
                                        </p:tgtEl>
                                        <p:attrNameLst>
                                          <p:attrName>ppt_x</p:attrName>
                                        </p:attrNameLst>
                                      </p:cBhvr>
                                      <p:tavLst>
                                        <p:tav tm="0">
                                          <p:val>
                                            <p:strVal val="#ppt_x"/>
                                          </p:val>
                                        </p:tav>
                                        <p:tav tm="100000">
                                          <p:val>
                                            <p:strVal val="#ppt_x"/>
                                          </p:val>
                                        </p:tav>
                                      </p:tavLst>
                                    </p:anim>
                                    <p:anim calcmode="lin" valueType="num">
                                      <p:cBhvr>
                                        <p:cTn id="12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27"/>
                                        </p:tgtEl>
                                        <p:attrNameLst>
                                          <p:attrName>style.visibility</p:attrName>
                                        </p:attrNameLst>
                                      </p:cBhvr>
                                      <p:to>
                                        <p:strVal val="visible"/>
                                      </p:to>
                                    </p:set>
                                    <p:anim calcmode="lin" valueType="num">
                                      <p:cBhvr>
                                        <p:cTn id="134" dur="500" fill="hold"/>
                                        <p:tgtEl>
                                          <p:spTgt spid="27"/>
                                        </p:tgtEl>
                                        <p:attrNameLst>
                                          <p:attrName>ppt_w</p:attrName>
                                        </p:attrNameLst>
                                      </p:cBhvr>
                                      <p:tavLst>
                                        <p:tav tm="0">
                                          <p:val>
                                            <p:fltVal val="0"/>
                                          </p:val>
                                        </p:tav>
                                        <p:tav tm="100000">
                                          <p:val>
                                            <p:strVal val="#ppt_w"/>
                                          </p:val>
                                        </p:tav>
                                      </p:tavLst>
                                    </p:anim>
                                    <p:anim calcmode="lin" valueType="num">
                                      <p:cBhvr>
                                        <p:cTn id="135" dur="500" fill="hold"/>
                                        <p:tgtEl>
                                          <p:spTgt spid="27"/>
                                        </p:tgtEl>
                                        <p:attrNameLst>
                                          <p:attrName>ppt_h</p:attrName>
                                        </p:attrNameLst>
                                      </p:cBhvr>
                                      <p:tavLst>
                                        <p:tav tm="0">
                                          <p:val>
                                            <p:fltVal val="0"/>
                                          </p:val>
                                        </p:tav>
                                        <p:tav tm="100000">
                                          <p:val>
                                            <p:strVal val="#ppt_h"/>
                                          </p:val>
                                        </p:tav>
                                      </p:tavLst>
                                    </p:anim>
                                    <p:animEffect transition="in" filter="fade">
                                      <p:cBhvr>
                                        <p:cTn id="136" dur="500"/>
                                        <p:tgtEl>
                                          <p:spTgt spid="27"/>
                                        </p:tgtEl>
                                      </p:cBhvr>
                                    </p:animEffect>
                                  </p:childTnLst>
                                </p:cTn>
                              </p:par>
                            </p:childTnLst>
                          </p:cTn>
                        </p:par>
                        <p:par>
                          <p:cTn id="137" fill="hold">
                            <p:stCondLst>
                              <p:cond delay="500"/>
                            </p:stCondLst>
                            <p:childTnLst>
                              <p:par>
                                <p:cTn id="138" presetID="53" presetClass="entr" presetSubtype="16" fill="hold" grpId="0" nodeType="afterEffect">
                                  <p:stCondLst>
                                    <p:cond delay="0"/>
                                  </p:stCondLst>
                                  <p:childTnLst>
                                    <p:set>
                                      <p:cBhvr>
                                        <p:cTn id="139" dur="1" fill="hold">
                                          <p:stCondLst>
                                            <p:cond delay="0"/>
                                          </p:stCondLst>
                                        </p:cTn>
                                        <p:tgtEl>
                                          <p:spTgt spid="28"/>
                                        </p:tgtEl>
                                        <p:attrNameLst>
                                          <p:attrName>style.visibility</p:attrName>
                                        </p:attrNameLst>
                                      </p:cBhvr>
                                      <p:to>
                                        <p:strVal val="visible"/>
                                      </p:to>
                                    </p:set>
                                    <p:anim calcmode="lin" valueType="num">
                                      <p:cBhvr>
                                        <p:cTn id="140" dur="500" fill="hold"/>
                                        <p:tgtEl>
                                          <p:spTgt spid="28"/>
                                        </p:tgtEl>
                                        <p:attrNameLst>
                                          <p:attrName>ppt_w</p:attrName>
                                        </p:attrNameLst>
                                      </p:cBhvr>
                                      <p:tavLst>
                                        <p:tav tm="0">
                                          <p:val>
                                            <p:fltVal val="0"/>
                                          </p:val>
                                        </p:tav>
                                        <p:tav tm="100000">
                                          <p:val>
                                            <p:strVal val="#ppt_w"/>
                                          </p:val>
                                        </p:tav>
                                      </p:tavLst>
                                    </p:anim>
                                    <p:anim calcmode="lin" valueType="num">
                                      <p:cBhvr>
                                        <p:cTn id="141" dur="500" fill="hold"/>
                                        <p:tgtEl>
                                          <p:spTgt spid="28"/>
                                        </p:tgtEl>
                                        <p:attrNameLst>
                                          <p:attrName>ppt_h</p:attrName>
                                        </p:attrNameLst>
                                      </p:cBhvr>
                                      <p:tavLst>
                                        <p:tav tm="0">
                                          <p:val>
                                            <p:fltVal val="0"/>
                                          </p:val>
                                        </p:tav>
                                        <p:tav tm="100000">
                                          <p:val>
                                            <p:strVal val="#ppt_h"/>
                                          </p:val>
                                        </p:tav>
                                      </p:tavLst>
                                    </p:anim>
                                    <p:animEffect transition="in" filter="fade">
                                      <p:cBhvr>
                                        <p:cTn id="142" dur="500"/>
                                        <p:tgtEl>
                                          <p:spTgt spid="28"/>
                                        </p:tgtEl>
                                      </p:cBhvr>
                                    </p:animEffect>
                                  </p:childTnLst>
                                </p:cTn>
                              </p:par>
                            </p:childTnLst>
                          </p:cTn>
                        </p:par>
                        <p:par>
                          <p:cTn id="143" fill="hold">
                            <p:stCondLst>
                              <p:cond delay="1000"/>
                            </p:stCondLst>
                            <p:childTnLst>
                              <p:par>
                                <p:cTn id="144" presetID="53" presetClass="entr" presetSubtype="16" fill="hold" grpId="0" nodeType="afterEffect">
                                  <p:stCondLst>
                                    <p:cond delay="0"/>
                                  </p:stCondLst>
                                  <p:childTnLst>
                                    <p:set>
                                      <p:cBhvr>
                                        <p:cTn id="145" dur="1" fill="hold">
                                          <p:stCondLst>
                                            <p:cond delay="0"/>
                                          </p:stCondLst>
                                        </p:cTn>
                                        <p:tgtEl>
                                          <p:spTgt spid="29"/>
                                        </p:tgtEl>
                                        <p:attrNameLst>
                                          <p:attrName>style.visibility</p:attrName>
                                        </p:attrNameLst>
                                      </p:cBhvr>
                                      <p:to>
                                        <p:strVal val="visible"/>
                                      </p:to>
                                    </p:set>
                                    <p:anim calcmode="lin" valueType="num">
                                      <p:cBhvr>
                                        <p:cTn id="146" dur="500" fill="hold"/>
                                        <p:tgtEl>
                                          <p:spTgt spid="29"/>
                                        </p:tgtEl>
                                        <p:attrNameLst>
                                          <p:attrName>ppt_w</p:attrName>
                                        </p:attrNameLst>
                                      </p:cBhvr>
                                      <p:tavLst>
                                        <p:tav tm="0">
                                          <p:val>
                                            <p:fltVal val="0"/>
                                          </p:val>
                                        </p:tav>
                                        <p:tav tm="100000">
                                          <p:val>
                                            <p:strVal val="#ppt_w"/>
                                          </p:val>
                                        </p:tav>
                                      </p:tavLst>
                                    </p:anim>
                                    <p:anim calcmode="lin" valueType="num">
                                      <p:cBhvr>
                                        <p:cTn id="147" dur="500" fill="hold"/>
                                        <p:tgtEl>
                                          <p:spTgt spid="29"/>
                                        </p:tgtEl>
                                        <p:attrNameLst>
                                          <p:attrName>ppt_h</p:attrName>
                                        </p:attrNameLst>
                                      </p:cBhvr>
                                      <p:tavLst>
                                        <p:tav tm="0">
                                          <p:val>
                                            <p:fltVal val="0"/>
                                          </p:val>
                                        </p:tav>
                                        <p:tav tm="100000">
                                          <p:val>
                                            <p:strVal val="#ppt_h"/>
                                          </p:val>
                                        </p:tav>
                                      </p:tavLst>
                                    </p:anim>
                                    <p:animEffect transition="in" filter="fade">
                                      <p:cBhvr>
                                        <p:cTn id="148" dur="500"/>
                                        <p:tgtEl>
                                          <p:spTgt spid="29"/>
                                        </p:tgtEl>
                                      </p:cBhvr>
                                    </p:animEffect>
                                  </p:childTnLst>
                                </p:cTn>
                              </p:par>
                            </p:childTnLst>
                          </p:cTn>
                        </p:par>
                        <p:par>
                          <p:cTn id="149" fill="hold">
                            <p:stCondLst>
                              <p:cond delay="1500"/>
                            </p:stCondLst>
                            <p:childTnLst>
                              <p:par>
                                <p:cTn id="150" presetID="22" presetClass="entr" presetSubtype="4" fill="hold" nodeType="afterEffect">
                                  <p:stCondLst>
                                    <p:cond delay="0"/>
                                  </p:stCondLst>
                                  <p:childTnLst>
                                    <p:set>
                                      <p:cBhvr>
                                        <p:cTn id="151" dur="1" fill="hold">
                                          <p:stCondLst>
                                            <p:cond delay="0"/>
                                          </p:stCondLst>
                                        </p:cTn>
                                        <p:tgtEl>
                                          <p:spTgt spid="30"/>
                                        </p:tgtEl>
                                        <p:attrNameLst>
                                          <p:attrName>style.visibility</p:attrName>
                                        </p:attrNameLst>
                                      </p:cBhvr>
                                      <p:to>
                                        <p:strVal val="visible"/>
                                      </p:to>
                                    </p:set>
                                    <p:animEffect transition="in" filter="wipe(down)">
                                      <p:cBhvr>
                                        <p:cTn id="152" dur="500"/>
                                        <p:tgtEl>
                                          <p:spTgt spid="30"/>
                                        </p:tgtEl>
                                      </p:cBhvr>
                                    </p:animEffect>
                                  </p:childTnLst>
                                </p:cTn>
                              </p:par>
                            </p:childTnLst>
                          </p:cTn>
                        </p:par>
                        <p:par>
                          <p:cTn id="153" fill="hold">
                            <p:stCondLst>
                              <p:cond delay="2000"/>
                            </p:stCondLst>
                            <p:childTnLst>
                              <p:par>
                                <p:cTn id="154" presetID="53" presetClass="entr" presetSubtype="16" fill="hold" grpId="0" nodeType="afterEffect">
                                  <p:stCondLst>
                                    <p:cond delay="0"/>
                                  </p:stCondLst>
                                  <p:childTnLst>
                                    <p:set>
                                      <p:cBhvr>
                                        <p:cTn id="155" dur="1" fill="hold">
                                          <p:stCondLst>
                                            <p:cond delay="0"/>
                                          </p:stCondLst>
                                        </p:cTn>
                                        <p:tgtEl>
                                          <p:spTgt spid="31"/>
                                        </p:tgtEl>
                                        <p:attrNameLst>
                                          <p:attrName>style.visibility</p:attrName>
                                        </p:attrNameLst>
                                      </p:cBhvr>
                                      <p:to>
                                        <p:strVal val="visible"/>
                                      </p:to>
                                    </p:set>
                                    <p:anim calcmode="lin" valueType="num">
                                      <p:cBhvr>
                                        <p:cTn id="156" dur="500" fill="hold"/>
                                        <p:tgtEl>
                                          <p:spTgt spid="31"/>
                                        </p:tgtEl>
                                        <p:attrNameLst>
                                          <p:attrName>ppt_w</p:attrName>
                                        </p:attrNameLst>
                                      </p:cBhvr>
                                      <p:tavLst>
                                        <p:tav tm="0">
                                          <p:val>
                                            <p:fltVal val="0"/>
                                          </p:val>
                                        </p:tav>
                                        <p:tav tm="100000">
                                          <p:val>
                                            <p:strVal val="#ppt_w"/>
                                          </p:val>
                                        </p:tav>
                                      </p:tavLst>
                                    </p:anim>
                                    <p:anim calcmode="lin" valueType="num">
                                      <p:cBhvr>
                                        <p:cTn id="157" dur="500" fill="hold"/>
                                        <p:tgtEl>
                                          <p:spTgt spid="31"/>
                                        </p:tgtEl>
                                        <p:attrNameLst>
                                          <p:attrName>ppt_h</p:attrName>
                                        </p:attrNameLst>
                                      </p:cBhvr>
                                      <p:tavLst>
                                        <p:tav tm="0">
                                          <p:val>
                                            <p:fltVal val="0"/>
                                          </p:val>
                                        </p:tav>
                                        <p:tav tm="100000">
                                          <p:val>
                                            <p:strVal val="#ppt_h"/>
                                          </p:val>
                                        </p:tav>
                                      </p:tavLst>
                                    </p:anim>
                                    <p:animEffect transition="in" filter="fade">
                                      <p:cBhvr>
                                        <p:cTn id="158" dur="500"/>
                                        <p:tgtEl>
                                          <p:spTgt spid="31"/>
                                        </p:tgtEl>
                                      </p:cBhvr>
                                    </p:animEffect>
                                  </p:childTnLst>
                                </p:cTn>
                              </p:par>
                            </p:childTnLst>
                          </p:cTn>
                        </p:par>
                        <p:par>
                          <p:cTn id="159" fill="hold">
                            <p:stCondLst>
                              <p:cond delay="2500"/>
                            </p:stCondLst>
                            <p:childTnLst>
                              <p:par>
                                <p:cTn id="160" presetID="53" presetClass="entr" presetSubtype="16" fill="hold" grpId="0" nodeType="afterEffect">
                                  <p:stCondLst>
                                    <p:cond delay="0"/>
                                  </p:stCondLst>
                                  <p:childTnLst>
                                    <p:set>
                                      <p:cBhvr>
                                        <p:cTn id="161" dur="1" fill="hold">
                                          <p:stCondLst>
                                            <p:cond delay="0"/>
                                          </p:stCondLst>
                                        </p:cTn>
                                        <p:tgtEl>
                                          <p:spTgt spid="26"/>
                                        </p:tgtEl>
                                        <p:attrNameLst>
                                          <p:attrName>style.visibility</p:attrName>
                                        </p:attrNameLst>
                                      </p:cBhvr>
                                      <p:to>
                                        <p:strVal val="visible"/>
                                      </p:to>
                                    </p:set>
                                    <p:anim calcmode="lin" valueType="num">
                                      <p:cBhvr>
                                        <p:cTn id="162" dur="500" fill="hold"/>
                                        <p:tgtEl>
                                          <p:spTgt spid="26"/>
                                        </p:tgtEl>
                                        <p:attrNameLst>
                                          <p:attrName>ppt_w</p:attrName>
                                        </p:attrNameLst>
                                      </p:cBhvr>
                                      <p:tavLst>
                                        <p:tav tm="0">
                                          <p:val>
                                            <p:fltVal val="0"/>
                                          </p:val>
                                        </p:tav>
                                        <p:tav tm="100000">
                                          <p:val>
                                            <p:strVal val="#ppt_w"/>
                                          </p:val>
                                        </p:tav>
                                      </p:tavLst>
                                    </p:anim>
                                    <p:anim calcmode="lin" valueType="num">
                                      <p:cBhvr>
                                        <p:cTn id="163" dur="500" fill="hold"/>
                                        <p:tgtEl>
                                          <p:spTgt spid="26"/>
                                        </p:tgtEl>
                                        <p:attrNameLst>
                                          <p:attrName>ppt_h</p:attrName>
                                        </p:attrNameLst>
                                      </p:cBhvr>
                                      <p:tavLst>
                                        <p:tav tm="0">
                                          <p:val>
                                            <p:fltVal val="0"/>
                                          </p:val>
                                        </p:tav>
                                        <p:tav tm="100000">
                                          <p:val>
                                            <p:strVal val="#ppt_h"/>
                                          </p:val>
                                        </p:tav>
                                      </p:tavLst>
                                    </p:anim>
                                    <p:animEffect transition="in" filter="fade">
                                      <p:cBhvr>
                                        <p:cTn id="164" dur="500"/>
                                        <p:tgtEl>
                                          <p:spTgt spid="26"/>
                                        </p:tgtEl>
                                      </p:cBhvr>
                                    </p:animEffect>
                                  </p:childTnLst>
                                </p:cTn>
                              </p:par>
                              <p:par>
                                <p:cTn id="165" presetID="42" presetClass="entr" presetSubtype="0" fill="hold" grpId="0" nodeType="with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fade">
                                      <p:cBhvr>
                                        <p:cTn id="167" dur="500"/>
                                        <p:tgtEl>
                                          <p:spTgt spid="32"/>
                                        </p:tgtEl>
                                      </p:cBhvr>
                                    </p:animEffect>
                                    <p:anim calcmode="lin" valueType="num">
                                      <p:cBhvr>
                                        <p:cTn id="168" dur="500" fill="hold"/>
                                        <p:tgtEl>
                                          <p:spTgt spid="32"/>
                                        </p:tgtEl>
                                        <p:attrNameLst>
                                          <p:attrName>ppt_x</p:attrName>
                                        </p:attrNameLst>
                                      </p:cBhvr>
                                      <p:tavLst>
                                        <p:tav tm="0">
                                          <p:val>
                                            <p:strVal val="#ppt_x"/>
                                          </p:val>
                                        </p:tav>
                                        <p:tav tm="100000">
                                          <p:val>
                                            <p:strVal val="#ppt_x"/>
                                          </p:val>
                                        </p:tav>
                                      </p:tavLst>
                                    </p:anim>
                                    <p:anim calcmode="lin" valueType="num">
                                      <p:cBhvr>
                                        <p:cTn id="169" dur="500" fill="hold"/>
                                        <p:tgtEl>
                                          <p:spTgt spid="32"/>
                                        </p:tgtEl>
                                        <p:attrNameLst>
                                          <p:attrName>ppt_y</p:attrName>
                                        </p:attrNameLst>
                                      </p:cBhvr>
                                      <p:tavLst>
                                        <p:tav tm="0">
                                          <p:val>
                                            <p:strVal val="#ppt_y+.1"/>
                                          </p:val>
                                        </p:tav>
                                        <p:tav tm="100000">
                                          <p:val>
                                            <p:strVal val="#ppt_y"/>
                                          </p:val>
                                        </p:tav>
                                      </p:tavLst>
                                    </p:anim>
                                  </p:childTnLst>
                                </p:cTn>
                              </p:par>
                            </p:childTnLst>
                          </p:cTn>
                        </p:par>
                        <p:par>
                          <p:cTn id="170" fill="hold">
                            <p:stCondLst>
                              <p:cond delay="3000"/>
                            </p:stCondLst>
                            <p:childTnLst>
                              <p:par>
                                <p:cTn id="171" presetID="22" presetClass="entr" presetSubtype="8" fill="hold" nodeType="afterEffect">
                                  <p:stCondLst>
                                    <p:cond delay="0"/>
                                  </p:stCondLst>
                                  <p:childTnLst>
                                    <p:set>
                                      <p:cBhvr>
                                        <p:cTn id="172" dur="1" fill="hold">
                                          <p:stCondLst>
                                            <p:cond delay="0"/>
                                          </p:stCondLst>
                                        </p:cTn>
                                        <p:tgtEl>
                                          <p:spTgt spid="33"/>
                                        </p:tgtEl>
                                        <p:attrNameLst>
                                          <p:attrName>style.visibility</p:attrName>
                                        </p:attrNameLst>
                                      </p:cBhvr>
                                      <p:to>
                                        <p:strVal val="visible"/>
                                      </p:to>
                                    </p:set>
                                    <p:animEffect transition="in" filter="wipe(left)">
                                      <p:cBhvr>
                                        <p:cTn id="173" dur="500"/>
                                        <p:tgtEl>
                                          <p:spTgt spid="33"/>
                                        </p:tgtEl>
                                      </p:cBhvr>
                                    </p:animEffect>
                                  </p:childTnLst>
                                </p:cTn>
                              </p:par>
                              <p:par>
                                <p:cTn id="174" presetID="42" presetClass="entr" presetSubtype="0" fill="hold" grpId="0" nodeType="withEffect">
                                  <p:stCondLst>
                                    <p:cond delay="0"/>
                                  </p:stCondLst>
                                  <p:childTnLst>
                                    <p:set>
                                      <p:cBhvr>
                                        <p:cTn id="175" dur="1" fill="hold">
                                          <p:stCondLst>
                                            <p:cond delay="0"/>
                                          </p:stCondLst>
                                        </p:cTn>
                                        <p:tgtEl>
                                          <p:spTgt spid="35"/>
                                        </p:tgtEl>
                                        <p:attrNameLst>
                                          <p:attrName>style.visibility</p:attrName>
                                        </p:attrNameLst>
                                      </p:cBhvr>
                                      <p:to>
                                        <p:strVal val="visible"/>
                                      </p:to>
                                    </p:set>
                                    <p:animEffect transition="in" filter="fade">
                                      <p:cBhvr>
                                        <p:cTn id="176" dur="500"/>
                                        <p:tgtEl>
                                          <p:spTgt spid="35"/>
                                        </p:tgtEl>
                                      </p:cBhvr>
                                    </p:animEffect>
                                    <p:anim calcmode="lin" valueType="num">
                                      <p:cBhvr>
                                        <p:cTn id="177" dur="500" fill="hold"/>
                                        <p:tgtEl>
                                          <p:spTgt spid="35"/>
                                        </p:tgtEl>
                                        <p:attrNameLst>
                                          <p:attrName>ppt_x</p:attrName>
                                        </p:attrNameLst>
                                      </p:cBhvr>
                                      <p:tavLst>
                                        <p:tav tm="0">
                                          <p:val>
                                            <p:strVal val="#ppt_x"/>
                                          </p:val>
                                        </p:tav>
                                        <p:tav tm="100000">
                                          <p:val>
                                            <p:strVal val="#ppt_x"/>
                                          </p:val>
                                        </p:tav>
                                      </p:tavLst>
                                    </p:anim>
                                    <p:anim calcmode="lin" valueType="num">
                                      <p:cBhvr>
                                        <p:cTn id="178" dur="500" fill="hold"/>
                                        <p:tgtEl>
                                          <p:spTgt spid="35"/>
                                        </p:tgtEl>
                                        <p:attrNameLst>
                                          <p:attrName>ppt_y</p:attrName>
                                        </p:attrNameLst>
                                      </p:cBhvr>
                                      <p:tavLst>
                                        <p:tav tm="0">
                                          <p:val>
                                            <p:strVal val="#ppt_y+.1"/>
                                          </p:val>
                                        </p:tav>
                                        <p:tav tm="100000">
                                          <p:val>
                                            <p:strVal val="#ppt_y"/>
                                          </p:val>
                                        </p:tav>
                                      </p:tavLst>
                                    </p:anim>
                                  </p:childTnLst>
                                </p:cTn>
                              </p:par>
                              <p:par>
                                <p:cTn id="179" presetID="16" presetClass="entr" presetSubtype="21" fill="hold" nodeType="with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barn(inVertical)">
                                      <p:cBhvr>
                                        <p:cTn id="18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8" grpId="0" bldLvl="0" animBg="1"/>
      <p:bldP spid="9" grpId="0" bldLvl="0" animBg="1"/>
      <p:bldP spid="10" grpId="0" bldLvl="0" animBg="1"/>
      <p:bldP spid="14" grpId="0" bldLvl="0" animBg="1"/>
      <p:bldP spid="16" grpId="0"/>
      <p:bldP spid="17" grpId="0"/>
      <p:bldP spid="23" grpId="0"/>
      <p:bldP spid="24" grpId="0"/>
      <p:bldP spid="26" grpId="0" bldLvl="0" animBg="1"/>
      <p:bldP spid="27" grpId="0" bldLvl="0" animBg="1"/>
      <p:bldP spid="28" grpId="0" bldLvl="0" animBg="1"/>
      <p:bldP spid="29" grpId="0" bldLvl="0" animBg="1"/>
      <p:bldP spid="31" grpId="0" bldLvl="0" animBg="1"/>
      <p:bldP spid="32" grpId="0"/>
      <p:bldP spid="35" grpId="0"/>
      <p:bldP spid="36" grpId="0" bldLvl="0" animBg="1"/>
      <p:bldP spid="37" grpId="0" bldLvl="0" animBg="1"/>
      <p:bldP spid="38" grpId="0" bldLvl="0" animBg="1"/>
      <p:bldP spid="39" grpId="0" bldLvl="0" animBg="1"/>
      <p:bldP spid="41" grpId="0" bldLvl="0" animBg="1"/>
      <p:bldP spid="42" grpId="0"/>
      <p:bldP spid="45" grpId="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15160</Words>
  <Application>WPS Presentation</Application>
  <PresentationFormat>Widescreen</PresentationFormat>
  <Paragraphs>365</Paragraphs>
  <Slides>42</Slides>
  <Notes>1</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42</vt:i4>
      </vt:variant>
    </vt:vector>
  </HeadingPairs>
  <TitlesOfParts>
    <vt:vector size="67" baseType="lpstr">
      <vt:lpstr>Arial</vt:lpstr>
      <vt:lpstr>SimSun</vt:lpstr>
      <vt:lpstr>Wingdings</vt:lpstr>
      <vt:lpstr>Times New Roman</vt:lpstr>
      <vt:lpstr>Calibri</vt:lpstr>
      <vt:lpstr>Impact</vt:lpstr>
      <vt:lpstr>Tahoma</vt:lpstr>
      <vt:lpstr>Open Sans Condensed</vt:lpstr>
      <vt:lpstr>Yu Gothic UI Semibold</vt:lpstr>
      <vt:lpstr>Open Sans Condensed Light</vt:lpstr>
      <vt:lpstr>Algerian</vt:lpstr>
      <vt:lpstr>Century Gothic</vt:lpstr>
      <vt:lpstr>Roboto</vt:lpstr>
      <vt:lpstr>Segoe Print</vt:lpstr>
      <vt:lpstr>Microsoft YaHei</vt:lpstr>
      <vt:lpstr>Arial Unicode MS</vt:lpstr>
      <vt:lpstr>MS UI Gothic</vt:lpstr>
      <vt:lpstr>MS Outlook</vt:lpstr>
      <vt:lpstr>Symbol</vt:lpstr>
      <vt:lpstr>Gill Sans MT</vt:lpstr>
      <vt:lpstr>Wingdings</vt:lpstr>
      <vt:lpstr>Times New Roman</vt:lpstr>
      <vt:lpstr>Pokemon Solid</vt:lpstr>
      <vt:lpstr>Yu Gothic UI Light</vt:lpstr>
      <vt:lpstr>Default Design</vt:lpstr>
      <vt:lpstr>PowerPoint 演示文稿</vt:lpstr>
      <vt:lpstr>KHỞI ĐỘNG</vt:lpstr>
      <vt:lpstr>Câu 3. Nhà nho có nhân cách thanh cao gắn với cuộc khởi nghĩa nông dân Mỹ Lương?</vt:lpstr>
      <vt:lpstr>Câu 6. Năm hoặc Tên hiệp ước đầu tiên của Việt Nam với Pháp mở đầu cho cuốn “Vong quốc sử Việt Nam” nhượng 3 tỉnh Nam Kỳ (Biên Hòa, Gia Định, Định Tường) cho Pháp?</vt:lpstr>
      <vt:lpstr>PowerPoint 演示文稿</vt:lpstr>
      <vt:lpstr>HÌNH THÀNH KIẾN THỨC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 Thể loại: Văn tế</vt:lpstr>
      <vt:lpstr> Thế kỉ XIX  là thế kỉ đau thương mà quật khởi của dân tộc, tiếng khóc thương trong các bài văn tế không chỉ thể hiện tình cảm riêng mà còn là tiếng khóc cho đất nước, cho thời đại, mang âm hưởng sử thi, bi tráng.</vt:lpstr>
      <vt:lpstr>4. Bố cục + Lung khởi (câu 1- 2) :  Bối cảnh thời đại và  ý nghĩa tư tưởng + Thích thực (câu 3 - 15):  Tái hiện vẻ đẹp người nông dân - nghĩa sĩ  + Ai vãn (câu 16- 28):  Bày tỏ lòng tiếc thương, niềm cảm phục + Kết (còn lại) :  Ca ngợi linh hồn bất tử của các nghĩa sĩ.  </vt:lpstr>
      <vt:lpstr>PowerPoint 演示文稿</vt:lpstr>
      <vt:lpstr>Pháp tấn công thành Gia Định</vt:lpstr>
      <vt:lpstr>Nông dân Việt Nam dưới thời kì Pháp thuộc</vt:lpstr>
      <vt:lpstr>Tội ác của thực dân Pháp</vt:lpstr>
      <vt:lpstr>PowerPoint 演示文稿</vt:lpstr>
      <vt:lpstr>PowerPoint 演示文稿</vt:lpstr>
      <vt:lpstr>PowerPoint 演示文稿</vt:lpstr>
      <vt:lpstr>b. Lòng căm thù giặc của những người nghĩa sĩ đánh Tây (câu 6-9) * Tình cảm: - Người dân trông chờ tin tức mỏi mòn rồi thất vọng "trông tin quan như trời hạn trông mưa". - Lòng căm thù, oán giận:  + ghét thói mọi như nhà nông ghét cỏ + muốn tới ăn gan + muốn ra cắn cổ (hình ảnh cường điệu mạnh mẽ, chân thực, đậm sắc thái nông dân Nam Bộ)  </vt:lpstr>
      <vt:lpstr>* Nhận thức -  Họ nhận thức đúng đắn: Đất nước ta là một quốc gia độc lập, vĩ đại “mối xa thư đồ sộ”  - Xác định trách nhiệm của bản thân với đất nước: tự mình đứng lên trừ kẻ xâm lăng. (há để ai chém rắn đuổi hươu). * Hành động:  + Xin ra sức đoạn kình + Dốc ra tay bộ hổ + Mến nghĩa làm quân chiêu mộ → tự nguyện, thể hiện ý thức trách nhiệm với sự nghiệp cứu nước và ý chí quyết tâm tiêu diệt giặc của người nghĩa sĩ.  </vt:lpstr>
      <vt:lpstr>c. Vẻ đẹp hào hùng của đội quân áo vải trong trận nghĩa đánh Tây - Trang bị của nghĩa quân khi vào trận: +…manh áo vải… +…ngọn tầm vông...  +… rơm con cúi... +…lưỡi dao phay… Liệt kê + chi tiết chân thực có sức gợi tả cao -&gt; Đó là những  vật dụng nghèo nàn, thô sơ trong cuộc sống lao động hàng ngày đã trở thành vũ khí để nghĩa quân đánh giặc. - Tinh thần chiến đấu của nghĩa sĩ + Khí thế tấn công vũ bão: động từ mạnh, dứt khoát (đốt xong, chém rớt, đâm ngang, chém ngược)… + Lòng dũng cảm phi thường: đạp rào lướt tới, coi giặc cũng như không, xô cửa xông vào, liều mình như chẳng có, trối kệ tàu sắt tàu đồng súng nổ… </vt:lpstr>
      <vt:lpstr> * Nghệ thuật:  - Các động từ mạnh (ăn gan, cắn cổ)  thể hiện lòng căm thù giặc cao độ của người nông dân. - Dùng các điển tích, điển cố để khẳng định ý thức độc lập dân tộc và tinh thần trách nhiệm của người nông dân với Tổ quốc.   - So sánh (…như trời hạn trông mưa; …như nhà nông ghét cỏ…) gần gũi, dễ hiểu, gắn với công việc ruộng đồng của người nông dân.  =&gt;Nguyễn Đình Chiểu đã phát hiện, ngợi ca phẩm chất cao quý vốn tiềm ẩn đằng sau manh áo vải, sau cuộc đời vất vả, lam lũ của người nông dân – đó là lòng yêu nước và ý chí quyết tâm bảo vệ Tổ quốc</vt:lpstr>
      <vt:lpstr>  Tóm lại: đoạn văn thể hiện sự chuyển biến về tình cảm, nhận thức và ý thức của những người nông dân hiền lành thành người nghĩa sĩ đánh Tây hết sức chân thực và biện chứng. =&gt; Tác giả Nguyễn Đình Chiểu đã tạc lên một bức tượng đài nghệ thuật về người nông dân nghĩa sĩ: hiên ngang, bất khuất, kiên cường.  =&gt; Lần đầu tiên trong văn học Việt Nam, người nông dân chống ngoại xâm mới có thể chiếm lĩnh trọn vẹn một tác phẩm văn chương đẹp nhường ấy với vóc dáng đích thực của mình và được ngợi ca như những người anh hùng của thời đại. Trước Nguyễn Đình Chiểu, chưa ai làm được điều đó và sau Nguyễn Đình Chiểu một thời gian dài, cũng chưa ai vượt qua được ông. Bởi thế bài văn tế được xem như là một bước phát triển đột xuất trong thơ văn Nguyễn Đình chiểu nói riêng và trong văn học Việt Nam nói chung. </vt:lpstr>
      <vt:lpstr>3. Phần ai vãn: Tấm lòng của tác giả với sự hy sinh của người nông dân nghĩa sĩ.  a. Niềm tiếc thương - Bày tỏ sự tiếc thương của nhân dân trước sự hy sinh của nghĩa quân (cỏ cây …sầu giăng; già trẻ …luỵ nhỏ) - Cảm thông và chia sẻ với nỗi đau đớn, xót xa của người thân nghĩa sĩ: + Nỗi đau như xé lòng của người mẹ già “…khóc trẻ”. + Nỗi bơ vơ, mất nơi nương tựa của những người vợ trẻ “chạy tìm chồng”.</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58</cp:revision>
  <dcterms:created xsi:type="dcterms:W3CDTF">2023-08-09T14:12:00Z</dcterms:created>
  <dcterms:modified xsi:type="dcterms:W3CDTF">2023-08-10T00:40:54Z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65F08E5EA5E44C95BE48E17E947FFADA</vt:lpwstr>
  </property>
  <property fmtid="{D5CDD505-2E9C-101B-9397-08002B2CF9AE}" pid="3" name="KSOProductBuildVer">
    <vt:lpwstr>1033-11.2.0.11537</vt:lpwstr>
  </property>
</Properties>
</file>