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</p:sldIdLst>
  <p:sldSz cx="18288000" cy="10287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Francois One" panose="020B0604020202020204" charset="0"/>
      <p:regular r:id="rId24"/>
    </p:embeddedFont>
    <p:embeddedFont>
      <p:font typeface="Noto Serif Display" panose="020B0604020202020204"/>
      <p:regular r:id="rId25"/>
    </p:embeddedFont>
    <p:embeddedFont>
      <p:font typeface="Noto Serif Display Bold" panose="020B0604020202020204"/>
      <p:regular r:id="rId26"/>
    </p:embeddedFont>
    <p:embeddedFont>
      <p:font typeface="Paytone One" panose="020B0604020202020204" charset="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4398E13-7AD2-4EC5-9E79-70C4C50A3B4A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</p14:sldIdLst>
        </p14:section>
        <p14:section name="Mục Chưa có tên" id="{A69C1BA9-68AF-4DB4-8B7B-7B70CCC0F6C5}">
          <p14:sldIdLst>
            <p14:sldId id="271"/>
            <p14:sldId id="273"/>
            <p14:sldId id="27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gif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314765" y="4707916"/>
            <a:ext cx="3668248" cy="5579084"/>
          </a:xfrm>
          <a:custGeom>
            <a:avLst/>
            <a:gdLst/>
            <a:ahLst/>
            <a:cxnLst/>
            <a:rect l="l" t="t" r="r" b="b"/>
            <a:pathLst>
              <a:path w="3668248" h="5579084">
                <a:moveTo>
                  <a:pt x="0" y="0"/>
                </a:moveTo>
                <a:lnTo>
                  <a:pt x="3668247" y="0"/>
                </a:lnTo>
                <a:lnTo>
                  <a:pt x="3668247" y="5579084"/>
                </a:lnTo>
                <a:lnTo>
                  <a:pt x="0" y="55790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14765" y="0"/>
            <a:ext cx="2486063" cy="1821041"/>
          </a:xfrm>
          <a:custGeom>
            <a:avLst/>
            <a:gdLst/>
            <a:ahLst/>
            <a:cxnLst/>
            <a:rect l="l" t="t" r="r" b="b"/>
            <a:pathLst>
              <a:path w="2486063" h="1821041">
                <a:moveTo>
                  <a:pt x="0" y="0"/>
                </a:moveTo>
                <a:lnTo>
                  <a:pt x="2486062" y="0"/>
                </a:lnTo>
                <a:lnTo>
                  <a:pt x="2486062" y="1821041"/>
                </a:lnTo>
                <a:lnTo>
                  <a:pt x="0" y="182104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8339306" y="4013467"/>
            <a:ext cx="2833939" cy="2260066"/>
          </a:xfrm>
          <a:custGeom>
            <a:avLst/>
            <a:gdLst/>
            <a:ahLst/>
            <a:cxnLst/>
            <a:rect l="l" t="t" r="r" b="b"/>
            <a:pathLst>
              <a:path w="2833939" h="2260066">
                <a:moveTo>
                  <a:pt x="0" y="0"/>
                </a:moveTo>
                <a:lnTo>
                  <a:pt x="2833939" y="0"/>
                </a:lnTo>
                <a:lnTo>
                  <a:pt x="2833939" y="2260066"/>
                </a:lnTo>
                <a:lnTo>
                  <a:pt x="0" y="226006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15616471" y="118180"/>
            <a:ext cx="2486063" cy="1821041"/>
          </a:xfrm>
          <a:custGeom>
            <a:avLst/>
            <a:gdLst/>
            <a:ahLst/>
            <a:cxnLst/>
            <a:rect l="l" t="t" r="r" b="b"/>
            <a:pathLst>
              <a:path w="2486063" h="1821041">
                <a:moveTo>
                  <a:pt x="0" y="0"/>
                </a:moveTo>
                <a:lnTo>
                  <a:pt x="2486062" y="0"/>
                </a:lnTo>
                <a:lnTo>
                  <a:pt x="2486062" y="1821040"/>
                </a:lnTo>
                <a:lnTo>
                  <a:pt x="0" y="18210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TextBox 7"/>
          <p:cNvSpPr txBox="1"/>
          <p:nvPr/>
        </p:nvSpPr>
        <p:spPr>
          <a:xfrm>
            <a:off x="5334000" y="467881"/>
            <a:ext cx="8127836" cy="35455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1"/>
              </a:lnSpc>
              <a:spcBef>
                <a:spcPct val="0"/>
              </a:spcBef>
            </a:pP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PA-RA-LIM-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PÍC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(PARALYMPIC):</a:t>
            </a:r>
          </a:p>
          <a:p>
            <a:pPr algn="ctr">
              <a:lnSpc>
                <a:spcPts val="7031"/>
              </a:lnSpc>
              <a:spcBef>
                <a:spcPct val="0"/>
              </a:spcBef>
            </a:pP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MỘT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LỊCH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SỬ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CHỮA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LÀNH</a:t>
            </a:r>
            <a:endParaRPr lang="en-US" sz="5022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cois One"/>
            </a:endParaRPr>
          </a:p>
          <a:p>
            <a:pPr algn="ctr">
              <a:lnSpc>
                <a:spcPts val="7031"/>
              </a:lnSpc>
              <a:spcBef>
                <a:spcPct val="0"/>
              </a:spcBef>
            </a:pP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NHỮNG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VẾT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THƯƠNG</a:t>
            </a:r>
            <a:endParaRPr lang="en-US" sz="5022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rancois One"/>
            </a:endParaRPr>
          </a:p>
          <a:p>
            <a:pPr algn="ctr">
              <a:lnSpc>
                <a:spcPts val="7031"/>
              </a:lnSpc>
              <a:spcBef>
                <a:spcPct val="0"/>
              </a:spcBef>
            </a:pP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 (HUY </a:t>
            </a:r>
            <a:r>
              <a:rPr lang="en-US" sz="5022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ĐĂNG</a:t>
            </a:r>
            <a:r>
              <a:rPr lang="en-US" sz="5022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cois One"/>
              </a:rPr>
              <a:t>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0" y="566688"/>
            <a:ext cx="18288000" cy="10443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127"/>
              </a:lnSpc>
              <a:spcBef>
                <a:spcPct val="0"/>
              </a:spcBef>
            </a:pPr>
            <a:r>
              <a:rPr lang="en-US" sz="6519" dirty="0">
                <a:solidFill>
                  <a:schemeClr val="accent3"/>
                </a:solidFill>
                <a:latin typeface="Francois One"/>
              </a:rPr>
              <a:t>6. Thông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điệp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ý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nghĩa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và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bài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học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ứng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xử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trước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những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tổn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thương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(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câu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6+7)</a:t>
            </a:r>
          </a:p>
          <a:p>
            <a:pPr marL="1407535" lvl="1" indent="-703767">
              <a:lnSpc>
                <a:spcPts val="9127"/>
              </a:lnSpc>
              <a:spcBef>
                <a:spcPct val="0"/>
              </a:spcBef>
              <a:buFont typeface="Arial"/>
              <a:buChar char="•"/>
            </a:pPr>
            <a:r>
              <a:rPr lang="en-US" sz="6519" dirty="0">
                <a:solidFill>
                  <a:srgbClr val="FFFFFF"/>
                </a:solidFill>
                <a:latin typeface="Francois One"/>
              </a:rPr>
              <a:t> 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Khả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năng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kì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diệu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 </a:t>
            </a:r>
          </a:p>
          <a:p>
            <a:pPr>
              <a:lnSpc>
                <a:spcPts val="9127"/>
              </a:lnSpc>
              <a:spcBef>
                <a:spcPct val="0"/>
              </a:spcBef>
            </a:pPr>
            <a:r>
              <a:rPr lang="en-US" sz="6519" dirty="0">
                <a:solidFill>
                  <a:srgbClr val="FFFFFF"/>
                </a:solidFill>
                <a:latin typeface="Francois One"/>
              </a:rPr>
              <a:t>“Con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người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có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thể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bị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hủy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diệt</a:t>
            </a:r>
            <a:endParaRPr lang="en-US" sz="6519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9127"/>
              </a:lnSpc>
              <a:spcBef>
                <a:spcPct val="0"/>
              </a:spcBef>
            </a:pP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nhưng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không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thể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bị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đánh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bại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”.</a:t>
            </a:r>
          </a:p>
          <a:p>
            <a:pPr marL="1407535" lvl="1" indent="-703767">
              <a:lnSpc>
                <a:spcPts val="9127"/>
              </a:lnSpc>
              <a:spcBef>
                <a:spcPct val="0"/>
              </a:spcBef>
              <a:buFont typeface="Arial"/>
              <a:buChar char="•"/>
            </a:pP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Cách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ứng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chemeClr val="accent3"/>
                </a:solidFill>
                <a:latin typeface="Francois One"/>
              </a:rPr>
              <a:t>xử</a:t>
            </a:r>
            <a:r>
              <a:rPr lang="en-US" sz="6519" dirty="0">
                <a:solidFill>
                  <a:schemeClr val="accent3"/>
                </a:solidFill>
                <a:latin typeface="Francois One"/>
              </a:rPr>
              <a:t> : 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không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nên</a:t>
            </a:r>
            <a:endParaRPr lang="en-US" sz="6519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9127"/>
              </a:lnSpc>
              <a:spcBef>
                <a:spcPct val="0"/>
              </a:spcBef>
            </a:pP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kì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thị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và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phân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biệt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đối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xử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với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</a:p>
          <a:p>
            <a:pPr>
              <a:lnSpc>
                <a:spcPts val="9127"/>
              </a:lnSpc>
              <a:spcBef>
                <a:spcPct val="0"/>
              </a:spcBef>
            </a:pP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những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người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bị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khuyết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519" dirty="0" err="1">
                <a:solidFill>
                  <a:srgbClr val="FFFFFF"/>
                </a:solidFill>
                <a:latin typeface="Francois One"/>
              </a:rPr>
              <a:t>tật</a:t>
            </a:r>
            <a:r>
              <a:rPr lang="en-US" sz="6519" dirty="0">
                <a:solidFill>
                  <a:srgbClr val="FFFFFF"/>
                </a:solidFill>
                <a:latin typeface="Francois One"/>
              </a:rPr>
              <a:t>.</a:t>
            </a:r>
          </a:p>
          <a:p>
            <a:pPr marL="1407535" lvl="1" indent="-703767">
              <a:lnSpc>
                <a:spcPts val="9127"/>
              </a:lnSpc>
              <a:spcBef>
                <a:spcPct val="0"/>
              </a:spcBef>
              <a:buFont typeface="Arial"/>
              <a:buChar char="•"/>
            </a:pPr>
            <a:endParaRPr lang="en-US" sz="6519" dirty="0">
              <a:solidFill>
                <a:srgbClr val="FFFFFF"/>
              </a:solidFill>
              <a:latin typeface="Francois One"/>
            </a:endParaRPr>
          </a:p>
        </p:txBody>
      </p:sp>
    </p:spTree>
  </p:cSld>
  <p:clrMapOvr>
    <a:masterClrMapping/>
  </p:clrMapOvr>
  <p:transition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graphicFrame>
        <p:nvGraphicFramePr>
          <p:cNvPr id="3" name="Table 3"/>
          <p:cNvGraphicFramePr>
            <a:graphicFrameLocks noGrp="1"/>
          </p:cNvGraphicFramePr>
          <p:nvPr/>
        </p:nvGraphicFramePr>
        <p:xfrm>
          <a:off x="4237483" y="-58083450"/>
          <a:ext cx="11226281" cy="57092850"/>
        </p:xfrm>
        <a:graphic>
          <a:graphicData uri="http://schemas.openxmlformats.org/drawingml/2006/table">
            <a:tbl>
              <a:tblPr/>
              <a:tblGrid>
                <a:gridCol w="112262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7092850">
                <a:tc>
                  <a:txBody>
                    <a:bodyPr/>
                    <a:lstStyle/>
                    <a:p>
                      <a:pPr algn="l">
                        <a:lnSpc>
                          <a:spcPts val="11371"/>
                        </a:lnSpc>
                        <a:defRPr/>
                      </a:pPr>
                      <a:endParaRPr lang="en-US" sz="1100"/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III. Tổng kết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1. Giá trị nội dung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 - Pa-ra-lim-pich+con người với nghị lực phi phàm.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- Hãy luôn cố gắng nỗ lực, vượt lên khó khăn trong cuộc sống.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2. Giá trị nghệ thuật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Bố cục chặt chẽ, phân chia nội dung rõ ràng giúp người đọc người nghe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hiểu hơn vấn đề đang bàn luận.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IV. Cách đọc một văn bản thông tin.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- Đọc kĩ nhan đề, sapo, xác định chủ đề.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- Tóm tắt nội dung văn bản.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- Nhận xét vai trò của các yếu tố tự sự, miêu tả, biểu cảm, nghị luận,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thuyết minh (nếu có)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- Nhận xét vai trò của các yếu tố phi ngôn ngữ.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- Nhận xét thái độ, quan điểm của tác giả.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- Rút ra thông điệp từ văn bản.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 </a:t>
                      </a:r>
                    </a:p>
                    <a:p>
                      <a:pPr>
                        <a:lnSpc>
                          <a:spcPts val="11371"/>
                        </a:lnSpc>
                      </a:pPr>
                      <a:r>
                        <a:rPr lang="en-US" sz="8122">
                          <a:solidFill>
                            <a:srgbClr val="000000"/>
                          </a:solidFill>
                          <a:latin typeface="Noto Serif Display"/>
                        </a:rPr>
                        <a:t>  </a:t>
                      </a:r>
                    </a:p>
                  </a:txBody>
                  <a:tcPr marL="190500" marR="190500" marT="190500" marB="190500" anchor="ctr">
                    <a:lnL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TextBox 4"/>
          <p:cNvSpPr txBox="1"/>
          <p:nvPr/>
        </p:nvSpPr>
        <p:spPr>
          <a:xfrm>
            <a:off x="971981" y="59829"/>
            <a:ext cx="9391009" cy="102271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48"/>
              </a:lnSpc>
              <a:spcBef>
                <a:spcPct val="0"/>
              </a:spcBef>
            </a:pPr>
            <a:r>
              <a:rPr lang="en-US" sz="4820" dirty="0">
                <a:solidFill>
                  <a:srgbClr val="FFFFFF"/>
                </a:solidFill>
                <a:latin typeface="Francois One"/>
              </a:rPr>
              <a:t>                   III.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Tổng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kết</a:t>
            </a: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6748"/>
              </a:lnSpc>
              <a:spcBef>
                <a:spcPct val="0"/>
              </a:spcBef>
            </a:pP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6748"/>
              </a:lnSpc>
              <a:spcBef>
                <a:spcPct val="0"/>
              </a:spcBef>
            </a:pP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6748"/>
              </a:lnSpc>
              <a:spcBef>
                <a:spcPct val="0"/>
              </a:spcBef>
            </a:pPr>
            <a:r>
              <a:rPr lang="en-US" sz="4820" dirty="0">
                <a:solidFill>
                  <a:srgbClr val="FFFFFF"/>
                </a:solidFill>
                <a:latin typeface="Francois One"/>
              </a:rPr>
              <a:t>1.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Giá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trị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nội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dung</a:t>
            </a:r>
          </a:p>
          <a:p>
            <a:pPr>
              <a:lnSpc>
                <a:spcPts val="6748"/>
              </a:lnSpc>
              <a:spcBef>
                <a:spcPct val="0"/>
              </a:spcBef>
            </a:pPr>
            <a:r>
              <a:rPr lang="en-US" sz="4820" dirty="0">
                <a:solidFill>
                  <a:srgbClr val="FFFFFF"/>
                </a:solidFill>
                <a:latin typeface="Francois One"/>
              </a:rPr>
              <a:t> - Pa-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ra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-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lim-pich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+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nghị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lực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phi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phàm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.</a:t>
            </a:r>
          </a:p>
          <a:p>
            <a:pPr>
              <a:lnSpc>
                <a:spcPts val="6748"/>
              </a:lnSpc>
              <a:spcBef>
                <a:spcPct val="0"/>
              </a:spcBef>
            </a:pPr>
            <a:r>
              <a:rPr lang="en-US" sz="4820" dirty="0">
                <a:solidFill>
                  <a:srgbClr val="FFFFFF"/>
                </a:solidFill>
                <a:latin typeface="Francois One"/>
              </a:rPr>
              <a:t>-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Hãy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luôn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cố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gắng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nỗ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lực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,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vượt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lên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.</a:t>
            </a:r>
          </a:p>
          <a:p>
            <a:pPr>
              <a:lnSpc>
                <a:spcPts val="6748"/>
              </a:lnSpc>
              <a:spcBef>
                <a:spcPct val="0"/>
              </a:spcBef>
            </a:pPr>
            <a:r>
              <a:rPr lang="en-US" sz="4820" dirty="0">
                <a:solidFill>
                  <a:srgbClr val="FFFFFF"/>
                </a:solidFill>
                <a:latin typeface="Francois One"/>
              </a:rPr>
              <a:t>2.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Giá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trị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nghệ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thuật</a:t>
            </a: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 marL="1040743" lvl="1" indent="-520371">
              <a:lnSpc>
                <a:spcPts val="6748"/>
              </a:lnSpc>
              <a:spcBef>
                <a:spcPct val="0"/>
              </a:spcBef>
              <a:buFont typeface="Arial"/>
              <a:buChar char="•"/>
            </a:pP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Bố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cục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chặt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chẽ</a:t>
            </a: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 marL="1040743" lvl="1" indent="-520371">
              <a:lnSpc>
                <a:spcPts val="6748"/>
              </a:lnSpc>
              <a:spcBef>
                <a:spcPct val="0"/>
              </a:spcBef>
              <a:buFont typeface="Arial"/>
              <a:buChar char="•"/>
            </a:pP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Yếu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tố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tự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sự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hấp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dẫn</a:t>
            </a: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 marL="1040743" lvl="1" indent="-520371">
              <a:lnSpc>
                <a:spcPts val="6748"/>
              </a:lnSpc>
              <a:spcBef>
                <a:spcPct val="0"/>
              </a:spcBef>
              <a:buFont typeface="Arial"/>
              <a:buChar char="•"/>
            </a:pP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Yếu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tố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phi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ngôn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ngữ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hiệu</a:t>
            </a:r>
            <a:r>
              <a:rPr lang="en-US" sz="4820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4820" dirty="0" err="1">
                <a:solidFill>
                  <a:srgbClr val="FFFFFF"/>
                </a:solidFill>
                <a:latin typeface="Francois One"/>
              </a:rPr>
              <a:t>quả</a:t>
            </a: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6748"/>
              </a:lnSpc>
              <a:spcBef>
                <a:spcPct val="0"/>
              </a:spcBef>
            </a:pPr>
            <a:endParaRPr lang="en-US" sz="4820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6748"/>
              </a:lnSpc>
              <a:spcBef>
                <a:spcPct val="0"/>
              </a:spcBef>
            </a:pPr>
            <a:endParaRPr lang="en-US" sz="4820" dirty="0">
              <a:solidFill>
                <a:srgbClr val="FFFFFF"/>
              </a:solidFill>
              <a:latin typeface="Francois One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000" b="-699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07E2058-9732-3B85-AEA8-74C347D80327}"/>
              </a:ext>
            </a:extLst>
          </p:cNvPr>
          <p:cNvSpPr/>
          <p:nvPr/>
        </p:nvSpPr>
        <p:spPr>
          <a:xfrm>
            <a:off x="69272" y="-31174"/>
            <a:ext cx="9531927" cy="944187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381000" y="393449"/>
            <a:ext cx="9220200" cy="8705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187"/>
              </a:lnSpc>
              <a:spcBef>
                <a:spcPct val="0"/>
              </a:spcBef>
            </a:pPr>
            <a:r>
              <a:rPr lang="en-US" sz="4419" dirty="0">
                <a:solidFill>
                  <a:srgbClr val="FFC000"/>
                </a:solidFill>
                <a:latin typeface="Francois One"/>
              </a:rPr>
              <a:t>IV.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Cách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đọc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một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văn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bản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thông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tin.</a:t>
            </a:r>
          </a:p>
          <a:p>
            <a:pPr>
              <a:lnSpc>
                <a:spcPts val="6187"/>
              </a:lnSpc>
              <a:spcBef>
                <a:spcPct val="0"/>
              </a:spcBef>
            </a:pPr>
            <a:r>
              <a:rPr lang="en-US" sz="44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Đọc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kĩ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nhan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đề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,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sapo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,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xác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định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chủ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đề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.</a:t>
            </a:r>
          </a:p>
          <a:p>
            <a:pPr>
              <a:lnSpc>
                <a:spcPts val="6187"/>
              </a:lnSpc>
              <a:spcBef>
                <a:spcPct val="0"/>
              </a:spcBef>
            </a:pPr>
            <a:r>
              <a:rPr lang="en-US" sz="4419" dirty="0">
                <a:solidFill>
                  <a:srgbClr val="FFC000"/>
                </a:solidFill>
                <a:latin typeface="Francois One"/>
              </a:rPr>
              <a:t>-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Tóm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tắt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nội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dung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văn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bản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.</a:t>
            </a:r>
          </a:p>
          <a:p>
            <a:pPr>
              <a:lnSpc>
                <a:spcPts val="6187"/>
              </a:lnSpc>
              <a:spcBef>
                <a:spcPct val="0"/>
              </a:spcBef>
            </a:pPr>
            <a:r>
              <a:rPr lang="en-US" sz="44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Nhận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xét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vai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trò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của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các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yếu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tố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tự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sự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,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miêu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tả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,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biểu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cảm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,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nghị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luận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,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thuyết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minh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(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nếu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có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)</a:t>
            </a:r>
          </a:p>
          <a:p>
            <a:pPr>
              <a:lnSpc>
                <a:spcPts val="6187"/>
              </a:lnSpc>
              <a:spcBef>
                <a:spcPct val="0"/>
              </a:spcBef>
            </a:pPr>
            <a:r>
              <a:rPr lang="en-US" sz="44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Nhận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xét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vai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trò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của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các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yếu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tố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phi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ngôn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ngữ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.</a:t>
            </a:r>
          </a:p>
          <a:p>
            <a:pPr>
              <a:lnSpc>
                <a:spcPts val="6187"/>
              </a:lnSpc>
              <a:spcBef>
                <a:spcPct val="0"/>
              </a:spcBef>
            </a:pPr>
            <a:r>
              <a:rPr lang="en-US" sz="44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Nhận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xét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thái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độ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,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quan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điểm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của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tác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giả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.</a:t>
            </a:r>
          </a:p>
          <a:p>
            <a:pPr>
              <a:lnSpc>
                <a:spcPts val="6187"/>
              </a:lnSpc>
              <a:spcBef>
                <a:spcPct val="0"/>
              </a:spcBef>
            </a:pPr>
            <a:r>
              <a:rPr lang="en-US" sz="44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Rút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ra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thông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FFC000"/>
                </a:solidFill>
                <a:latin typeface="Francois One"/>
              </a:rPr>
              <a:t>điệp</a:t>
            </a:r>
            <a:r>
              <a:rPr lang="en-US" sz="4419" dirty="0">
                <a:solidFill>
                  <a:srgbClr val="FFC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từ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văn</a:t>
            </a:r>
            <a:r>
              <a:rPr lang="en-US" sz="4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419" dirty="0" err="1">
                <a:solidFill>
                  <a:srgbClr val="000000"/>
                </a:solidFill>
                <a:latin typeface="Francois One"/>
              </a:rPr>
              <a:t>bản</a:t>
            </a:r>
            <a:endParaRPr lang="en-US" sz="4419" dirty="0">
              <a:solidFill>
                <a:srgbClr val="000000"/>
              </a:solidFill>
              <a:latin typeface="Francois One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5321488" y="0"/>
            <a:ext cx="2966512" cy="2951679"/>
          </a:xfrm>
          <a:prstGeom prst="rect">
            <a:avLst/>
          </a:prstGeom>
        </p:spPr>
      </p:pic>
    </p:spTree>
  </p:cSld>
  <p:clrMapOvr>
    <a:masterClrMapping/>
  </p:clrMapOvr>
  <p:transition>
    <p:cover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14400"/>
            <a:ext cx="17259300" cy="755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567"/>
              </a:lnSpc>
              <a:spcBef>
                <a:spcPct val="0"/>
              </a:spcBef>
            </a:pPr>
            <a:r>
              <a:rPr lang="en-US" sz="6119">
                <a:solidFill>
                  <a:srgbClr val="000000"/>
                </a:solidFill>
                <a:latin typeface="Francois One"/>
              </a:rPr>
              <a:t>Câu 1: Paralympic là gì?</a:t>
            </a:r>
          </a:p>
          <a:p>
            <a:pPr>
              <a:lnSpc>
                <a:spcPts val="8567"/>
              </a:lnSpc>
              <a:spcBef>
                <a:spcPct val="0"/>
              </a:spcBef>
            </a:pPr>
            <a:r>
              <a:rPr lang="en-US" sz="6119">
                <a:solidFill>
                  <a:srgbClr val="000000"/>
                </a:solidFill>
                <a:latin typeface="Francois One"/>
              </a:rPr>
              <a:t>A. Tên phong trào thể thao dành cho người khuyết tật</a:t>
            </a:r>
          </a:p>
          <a:p>
            <a:pPr>
              <a:lnSpc>
                <a:spcPts val="8567"/>
              </a:lnSpc>
              <a:spcBef>
                <a:spcPct val="0"/>
              </a:spcBef>
            </a:pPr>
            <a:r>
              <a:rPr lang="en-US" sz="6119">
                <a:solidFill>
                  <a:srgbClr val="000000"/>
                </a:solidFill>
                <a:latin typeface="Francois One"/>
              </a:rPr>
              <a:t>B. Tên phong trào thể thao dành cho người khuyết tật vì chiến tranh</a:t>
            </a:r>
          </a:p>
          <a:p>
            <a:pPr>
              <a:lnSpc>
                <a:spcPts val="8567"/>
              </a:lnSpc>
              <a:spcBef>
                <a:spcPct val="0"/>
              </a:spcBef>
            </a:pPr>
            <a:r>
              <a:rPr lang="en-US" sz="6119">
                <a:solidFill>
                  <a:srgbClr val="000000"/>
                </a:solidFill>
                <a:latin typeface="Francois One"/>
              </a:rPr>
              <a:t>C. Tên phong trào thể thao chuyên về đua xe đạp</a:t>
            </a:r>
          </a:p>
          <a:p>
            <a:pPr>
              <a:lnSpc>
                <a:spcPts val="8567"/>
              </a:lnSpc>
              <a:spcBef>
                <a:spcPct val="0"/>
              </a:spcBef>
            </a:pPr>
            <a:r>
              <a:rPr lang="en-US" sz="6119">
                <a:solidFill>
                  <a:srgbClr val="000000"/>
                </a:solidFill>
                <a:latin typeface="Francois One"/>
              </a:rPr>
              <a:t>D. Tên phong trào thể thao dành cho tất cả mọi người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914400"/>
            <a:ext cx="17259300" cy="90190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>
                <a:solidFill>
                  <a:srgbClr val="000000"/>
                </a:solidFill>
                <a:latin typeface="Francois One"/>
              </a:rPr>
              <a:t>Câu 2: Cội nguồn của Paralympic là:</a:t>
            </a:r>
          </a:p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>
                <a:solidFill>
                  <a:srgbClr val="000000"/>
                </a:solidFill>
                <a:latin typeface="Francois One"/>
              </a:rPr>
              <a:t>A. Sự kiện thể thao dành cho các nạn nhân chiến tranh</a:t>
            </a:r>
          </a:p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>
                <a:solidFill>
                  <a:srgbClr val="000000"/>
                </a:solidFill>
                <a:latin typeface="Francois One"/>
              </a:rPr>
              <a:t>B. Sự kiện thể thao dành cho mọi người bị khuyết tật bẩm sinh</a:t>
            </a:r>
          </a:p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>
                <a:solidFill>
                  <a:srgbClr val="000000"/>
                </a:solidFill>
                <a:latin typeface="Francois One"/>
              </a:rPr>
              <a:t>C. Sự kiện thể thao dành cho những người không may bị tai nạn khi lớn lên</a:t>
            </a:r>
          </a:p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>
                <a:solidFill>
                  <a:srgbClr val="000000"/>
                </a:solidFill>
                <a:latin typeface="Francois One"/>
              </a:rPr>
              <a:t>D. Không ý kiến nào đúng</a:t>
            </a:r>
          </a:p>
        </p:txBody>
      </p:sp>
    </p:spTree>
  </p:cSld>
  <p:clrMapOvr>
    <a:masterClrMapping/>
  </p:clrMapOvr>
  <p:transition spd="slow">
    <p:cover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895350"/>
            <a:ext cx="17259300" cy="8558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Câu 3: Paralympic ra đời vào năm nào?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A. 1950   B. 1960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C. 1948   D. 1945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Câu 4: Kì Pa-ra-lim-pích đầu tiên diễn ra tại đâu?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A. Rome   B. To-ky-o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C. Seoul   D. Mát-xờ-cơ-va</a:t>
            </a:r>
          </a:p>
        </p:txBody>
      </p:sp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06624" y="573274"/>
            <a:ext cx="17581376" cy="7329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Câu 5: Trong lần tham dự Pa-ra-lim-pích đầu tiên, Van Gát đã dành được: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A. 2 huy chương vàng, 2 huy chương bạc 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B. 2 huy chương vàng ,1 huy chương bạc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C. 2 huy chương vàng, 1 huy chương đồng</a:t>
            </a:r>
          </a:p>
          <a:p>
            <a:pPr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0000"/>
                </a:solidFill>
                <a:latin typeface="Francois One"/>
              </a:rPr>
              <a:t>D. 2 huy chương bạc, 1 huy chương đồng</a:t>
            </a: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670502-AD79-0C2E-F95C-20F80EE15F2F}"/>
              </a:ext>
            </a:extLst>
          </p:cNvPr>
          <p:cNvSpPr txBox="1"/>
          <p:nvPr/>
        </p:nvSpPr>
        <p:spPr>
          <a:xfrm>
            <a:off x="3429000" y="1943100"/>
            <a:ext cx="97536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800" dirty="0">
                <a:latin typeface="+mj-lt"/>
              </a:rPr>
              <a:t>ĐÁP ÁN</a:t>
            </a:r>
          </a:p>
          <a:p>
            <a:r>
              <a:rPr lang="vi-VN" sz="4800" dirty="0" err="1">
                <a:latin typeface="+mj-lt"/>
              </a:rPr>
              <a:t>1.A</a:t>
            </a:r>
            <a:endParaRPr lang="vi-VN" sz="4800" dirty="0">
              <a:latin typeface="+mj-lt"/>
            </a:endParaRPr>
          </a:p>
          <a:p>
            <a:r>
              <a:rPr lang="vi-VN" sz="4800" dirty="0" err="1">
                <a:latin typeface="+mj-lt"/>
              </a:rPr>
              <a:t>2.A</a:t>
            </a:r>
            <a:endParaRPr lang="vi-VN" sz="4800" dirty="0">
              <a:latin typeface="+mj-lt"/>
            </a:endParaRPr>
          </a:p>
          <a:p>
            <a:r>
              <a:rPr lang="vi-VN" sz="4800" dirty="0" err="1">
                <a:latin typeface="+mj-lt"/>
              </a:rPr>
              <a:t>3.C</a:t>
            </a:r>
            <a:endParaRPr lang="vi-VN" sz="4800" dirty="0">
              <a:latin typeface="+mj-lt"/>
            </a:endParaRPr>
          </a:p>
          <a:p>
            <a:r>
              <a:rPr lang="vi-VN" sz="4800" dirty="0" err="1">
                <a:latin typeface="+mj-lt"/>
              </a:rPr>
              <a:t>4.A</a:t>
            </a:r>
            <a:endParaRPr lang="vi-VN" sz="4800" dirty="0">
              <a:latin typeface="+mj-lt"/>
            </a:endParaRPr>
          </a:p>
          <a:p>
            <a:r>
              <a:rPr lang="vi-VN" sz="4800" dirty="0" err="1">
                <a:latin typeface="+mj-lt"/>
              </a:rPr>
              <a:t>5.D</a:t>
            </a:r>
            <a:endParaRPr lang="vi-VN" sz="4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80971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5222" b="-25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330645" y="274580"/>
            <a:ext cx="8245227" cy="1968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07"/>
              </a:lnSpc>
              <a:spcBef>
                <a:spcPct val="0"/>
              </a:spcBef>
            </a:pPr>
            <a:r>
              <a:rPr lang="en-US" sz="2719">
                <a:solidFill>
                  <a:srgbClr val="E01E25"/>
                </a:solidFill>
                <a:latin typeface="Francois One"/>
              </a:rPr>
              <a:t>HS hoàn thành đoạn văn theo yêu cầu: </a:t>
            </a:r>
          </a:p>
          <a:p>
            <a:pPr algn="just">
              <a:lnSpc>
                <a:spcPts val="6047"/>
              </a:lnSpc>
              <a:spcBef>
                <a:spcPct val="0"/>
              </a:spcBef>
            </a:pPr>
            <a:r>
              <a:rPr lang="en-US" sz="4319">
                <a:solidFill>
                  <a:srgbClr val="E01E25"/>
                </a:solidFill>
                <a:latin typeface="Francois One"/>
              </a:rPr>
              <a:t>Viết đoạn văn (khoảng 150 chữ) </a:t>
            </a:r>
          </a:p>
          <a:p>
            <a:pPr algn="just">
              <a:lnSpc>
                <a:spcPts val="6047"/>
              </a:lnSpc>
              <a:spcBef>
                <a:spcPct val="0"/>
              </a:spcBef>
            </a:pPr>
            <a:r>
              <a:rPr lang="en-US" sz="4319">
                <a:solidFill>
                  <a:srgbClr val="E01E25"/>
                </a:solidFill>
                <a:latin typeface="Francois One"/>
              </a:rPr>
              <a:t>về khả năng chữa lành của thể thao.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6345">
            <a:off x="18423" y="61198"/>
            <a:ext cx="2659799" cy="1935004"/>
          </a:xfrm>
          <a:custGeom>
            <a:avLst/>
            <a:gdLst/>
            <a:ahLst/>
            <a:cxnLst/>
            <a:rect l="l" t="t" r="r" b="b"/>
            <a:pathLst>
              <a:path w="2659799" h="1935004">
                <a:moveTo>
                  <a:pt x="0" y="0"/>
                </a:moveTo>
                <a:lnTo>
                  <a:pt x="2659799" y="0"/>
                </a:lnTo>
                <a:lnTo>
                  <a:pt x="2659799" y="1935004"/>
                </a:lnTo>
                <a:lnTo>
                  <a:pt x="0" y="19350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15116744" y="-35714"/>
            <a:ext cx="2796622" cy="2943813"/>
          </a:xfrm>
          <a:custGeom>
            <a:avLst/>
            <a:gdLst/>
            <a:ahLst/>
            <a:cxnLst/>
            <a:rect l="l" t="t" r="r" b="b"/>
            <a:pathLst>
              <a:path w="2796622" h="2943813">
                <a:moveTo>
                  <a:pt x="0" y="0"/>
                </a:moveTo>
                <a:lnTo>
                  <a:pt x="2796623" y="0"/>
                </a:lnTo>
                <a:lnTo>
                  <a:pt x="2796623" y="2943813"/>
                </a:lnTo>
                <a:lnTo>
                  <a:pt x="0" y="29438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-578383" y="7811184"/>
            <a:ext cx="3853411" cy="2475816"/>
          </a:xfrm>
          <a:custGeom>
            <a:avLst/>
            <a:gdLst/>
            <a:ahLst/>
            <a:cxnLst/>
            <a:rect l="l" t="t" r="r" b="b"/>
            <a:pathLst>
              <a:path w="3853411" h="2475816">
                <a:moveTo>
                  <a:pt x="0" y="0"/>
                </a:moveTo>
                <a:lnTo>
                  <a:pt x="3853411" y="0"/>
                </a:lnTo>
                <a:lnTo>
                  <a:pt x="3853411" y="2475816"/>
                </a:lnTo>
                <a:lnTo>
                  <a:pt x="0" y="24758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-578383" y="5360910"/>
            <a:ext cx="3171256" cy="2211951"/>
          </a:xfrm>
          <a:custGeom>
            <a:avLst/>
            <a:gdLst/>
            <a:ahLst/>
            <a:cxnLst/>
            <a:rect l="l" t="t" r="r" b="b"/>
            <a:pathLst>
              <a:path w="3171256" h="2211951">
                <a:moveTo>
                  <a:pt x="0" y="0"/>
                </a:moveTo>
                <a:lnTo>
                  <a:pt x="3171256" y="0"/>
                </a:lnTo>
                <a:lnTo>
                  <a:pt x="3171256" y="2211951"/>
                </a:lnTo>
                <a:lnTo>
                  <a:pt x="0" y="221195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-556879" y="2352085"/>
            <a:ext cx="3831908" cy="4114800"/>
          </a:xfrm>
          <a:custGeom>
            <a:avLst/>
            <a:gdLst/>
            <a:ahLst/>
            <a:cxnLst/>
            <a:rect l="l" t="t" r="r" b="b"/>
            <a:pathLst>
              <a:path w="3831908" h="4114800">
                <a:moveTo>
                  <a:pt x="0" y="0"/>
                </a:moveTo>
                <a:lnTo>
                  <a:pt x="3831907" y="0"/>
                </a:lnTo>
                <a:lnTo>
                  <a:pt x="383190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5405786" y="7200900"/>
            <a:ext cx="3707027" cy="3086100"/>
          </a:xfrm>
          <a:custGeom>
            <a:avLst/>
            <a:gdLst/>
            <a:ahLst/>
            <a:cxnLst/>
            <a:rect l="l" t="t" r="r" b="b"/>
            <a:pathLst>
              <a:path w="3707027" h="3086100">
                <a:moveTo>
                  <a:pt x="0" y="0"/>
                </a:moveTo>
                <a:lnTo>
                  <a:pt x="3707028" y="0"/>
                </a:lnTo>
                <a:lnTo>
                  <a:pt x="3707028" y="3086100"/>
                </a:lnTo>
                <a:lnTo>
                  <a:pt x="0" y="30861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14644074" y="3836023"/>
            <a:ext cx="3741964" cy="2436954"/>
          </a:xfrm>
          <a:custGeom>
            <a:avLst/>
            <a:gdLst/>
            <a:ahLst/>
            <a:cxnLst/>
            <a:rect l="l" t="t" r="r" b="b"/>
            <a:pathLst>
              <a:path w="3741964" h="2436954">
                <a:moveTo>
                  <a:pt x="0" y="0"/>
                </a:moveTo>
                <a:lnTo>
                  <a:pt x="3741964" y="0"/>
                </a:lnTo>
                <a:lnTo>
                  <a:pt x="3741964" y="2436954"/>
                </a:lnTo>
                <a:lnTo>
                  <a:pt x="0" y="243695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8781187" y="1572958"/>
            <a:ext cx="1374659" cy="357054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24516" y="71398"/>
            <a:ext cx="18288000" cy="172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70"/>
              </a:lnSpc>
              <a:spcBef>
                <a:spcPct val="0"/>
              </a:spcBef>
            </a:pPr>
            <a:r>
              <a:rPr lang="en-US" sz="10121">
                <a:solidFill>
                  <a:srgbClr val="DF613D"/>
                </a:solidFill>
                <a:latin typeface="Noto Serif Display Bold"/>
              </a:rPr>
              <a:t> KHỞI ĐỘNG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64895" y="4017426"/>
            <a:ext cx="10389311" cy="4406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31"/>
              </a:lnSpc>
              <a:spcBef>
                <a:spcPct val="0"/>
              </a:spcBef>
            </a:pPr>
            <a:r>
              <a:rPr lang="en-US" sz="5022">
                <a:solidFill>
                  <a:srgbClr val="E01E25"/>
                </a:solidFill>
                <a:latin typeface="Noto Serif Display Bold"/>
              </a:rPr>
              <a:t>Em hãy giới thiệu về một vận động viên hoặc một môn thể thao mà mình yêu thích?</a:t>
            </a:r>
          </a:p>
          <a:p>
            <a:pPr algn="ctr">
              <a:lnSpc>
                <a:spcPts val="7031"/>
              </a:lnSpc>
              <a:spcBef>
                <a:spcPct val="0"/>
              </a:spcBef>
            </a:pPr>
            <a:r>
              <a:rPr lang="en-US" sz="5022">
                <a:solidFill>
                  <a:srgbClr val="E01E25"/>
                </a:solidFill>
                <a:latin typeface="Noto Serif Display Bold"/>
              </a:rPr>
              <a:t> Theo em, thể thao có ý nghĩa gì với đời sống con người?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289037" y="5622138"/>
            <a:ext cx="8884606" cy="4664862"/>
          </a:xfrm>
          <a:custGeom>
            <a:avLst/>
            <a:gdLst/>
            <a:ahLst/>
            <a:cxnLst/>
            <a:rect l="l" t="t" r="r" b="b"/>
            <a:pathLst>
              <a:path w="8884606" h="4664862">
                <a:moveTo>
                  <a:pt x="0" y="0"/>
                </a:moveTo>
                <a:lnTo>
                  <a:pt x="8884606" y="0"/>
                </a:lnTo>
                <a:lnTo>
                  <a:pt x="8884606" y="4664862"/>
                </a:lnTo>
                <a:lnTo>
                  <a:pt x="0" y="46648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713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6676633" y="2029484"/>
            <a:ext cx="5771060" cy="6252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44"/>
              </a:lnSpc>
            </a:pPr>
            <a:r>
              <a:rPr lang="en-US" sz="3960">
                <a:solidFill>
                  <a:srgbClr val="00810F"/>
                </a:solidFill>
                <a:latin typeface="Francois One"/>
              </a:rPr>
              <a:t>Nâng cao sức khỏe thể chất</a:t>
            </a:r>
          </a:p>
          <a:p>
            <a:pPr algn="ctr">
              <a:lnSpc>
                <a:spcPts val="5544"/>
              </a:lnSpc>
            </a:pPr>
            <a:r>
              <a:rPr lang="en-US" sz="3960">
                <a:solidFill>
                  <a:srgbClr val="00810F"/>
                </a:solidFill>
                <a:latin typeface="Francois One"/>
              </a:rPr>
              <a:t>Giảm căng thẳng</a:t>
            </a:r>
          </a:p>
          <a:p>
            <a:pPr algn="ctr">
              <a:lnSpc>
                <a:spcPts val="5544"/>
              </a:lnSpc>
            </a:pPr>
            <a:r>
              <a:rPr lang="en-US" sz="3960">
                <a:solidFill>
                  <a:srgbClr val="00810F"/>
                </a:solidFill>
                <a:latin typeface="Francois One"/>
              </a:rPr>
              <a:t>Tăng hạnh phúc</a:t>
            </a:r>
          </a:p>
          <a:p>
            <a:pPr algn="ctr">
              <a:lnSpc>
                <a:spcPts val="5544"/>
              </a:lnSpc>
            </a:pPr>
            <a:endParaRPr lang="en-US" sz="3960">
              <a:solidFill>
                <a:srgbClr val="00810F"/>
              </a:solidFill>
              <a:latin typeface="Francois One"/>
            </a:endParaRPr>
          </a:p>
          <a:p>
            <a:pPr algn="ctr">
              <a:lnSpc>
                <a:spcPts val="5544"/>
              </a:lnSpc>
            </a:pPr>
            <a:endParaRPr lang="en-US" sz="3960">
              <a:solidFill>
                <a:srgbClr val="00810F"/>
              </a:solidFill>
              <a:latin typeface="Francois One"/>
            </a:endParaRPr>
          </a:p>
          <a:p>
            <a:pPr algn="ctr">
              <a:lnSpc>
                <a:spcPts val="5544"/>
              </a:lnSpc>
            </a:pPr>
            <a:endParaRPr lang="en-US" sz="3960">
              <a:solidFill>
                <a:srgbClr val="00810F"/>
              </a:solidFill>
              <a:latin typeface="Francois One"/>
            </a:endParaRPr>
          </a:p>
          <a:p>
            <a:pPr algn="ctr">
              <a:lnSpc>
                <a:spcPts val="5544"/>
              </a:lnSpc>
            </a:pPr>
            <a:r>
              <a:rPr lang="en-US" sz="3960">
                <a:solidFill>
                  <a:srgbClr val="00810F"/>
                </a:solidFill>
                <a:latin typeface="Francois One"/>
              </a:rPr>
              <a:t>CHỮA LÀNH</a:t>
            </a:r>
          </a:p>
          <a:p>
            <a:pPr algn="ctr">
              <a:lnSpc>
                <a:spcPts val="5544"/>
              </a:lnSpc>
            </a:pPr>
            <a:endParaRPr lang="en-US" sz="3960">
              <a:solidFill>
                <a:srgbClr val="00810F"/>
              </a:solidFill>
              <a:latin typeface="Francois One"/>
            </a:endParaRPr>
          </a:p>
          <a:p>
            <a:pPr algn="ctr">
              <a:lnSpc>
                <a:spcPts val="5544"/>
              </a:lnSpc>
              <a:spcBef>
                <a:spcPct val="0"/>
              </a:spcBef>
            </a:pPr>
            <a:endParaRPr lang="en-US" sz="3960">
              <a:solidFill>
                <a:srgbClr val="00810F"/>
              </a:solidFill>
              <a:latin typeface="Francois One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0" y="0"/>
            <a:ext cx="2067336" cy="2096159"/>
          </a:xfrm>
          <a:custGeom>
            <a:avLst/>
            <a:gdLst/>
            <a:ahLst/>
            <a:cxnLst/>
            <a:rect l="l" t="t" r="r" b="b"/>
            <a:pathLst>
              <a:path w="2067336" h="2096159">
                <a:moveTo>
                  <a:pt x="0" y="0"/>
                </a:moveTo>
                <a:lnTo>
                  <a:pt x="2067336" y="0"/>
                </a:lnTo>
                <a:lnTo>
                  <a:pt x="2067336" y="2096159"/>
                </a:lnTo>
                <a:lnTo>
                  <a:pt x="0" y="20961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1228857" y="372055"/>
            <a:ext cx="16030443" cy="1724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170"/>
              </a:lnSpc>
              <a:spcBef>
                <a:spcPct val="0"/>
              </a:spcBef>
            </a:pPr>
            <a:r>
              <a:rPr lang="en-US" sz="10121">
                <a:solidFill>
                  <a:srgbClr val="E01E25"/>
                </a:solidFill>
                <a:latin typeface="Noto Serif Display Bold"/>
              </a:rPr>
              <a:t>LỢI ÍCH THỂ THAO</a:t>
            </a:r>
          </a:p>
        </p:txBody>
      </p:sp>
      <p:sp>
        <p:nvSpPr>
          <p:cNvPr id="6" name="Freeform 6"/>
          <p:cNvSpPr/>
          <p:nvPr/>
        </p:nvSpPr>
        <p:spPr>
          <a:xfrm>
            <a:off x="16220664" y="0"/>
            <a:ext cx="2067336" cy="2096159"/>
          </a:xfrm>
          <a:custGeom>
            <a:avLst/>
            <a:gdLst/>
            <a:ahLst/>
            <a:cxnLst/>
            <a:rect l="l" t="t" r="r" b="b"/>
            <a:pathLst>
              <a:path w="2067336" h="2096159">
                <a:moveTo>
                  <a:pt x="0" y="0"/>
                </a:moveTo>
                <a:lnTo>
                  <a:pt x="2067336" y="0"/>
                </a:lnTo>
                <a:lnTo>
                  <a:pt x="2067336" y="2096159"/>
                </a:lnTo>
                <a:lnTo>
                  <a:pt x="0" y="20961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76127" y="880877"/>
            <a:ext cx="17311873" cy="91955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000000"/>
                </a:solidFill>
                <a:latin typeface="Francois One"/>
              </a:rPr>
              <a:t>I.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Tìm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hiểu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chung</a:t>
            </a:r>
            <a:endParaRPr lang="en-US" sz="4719" dirty="0">
              <a:solidFill>
                <a:srgbClr val="000000"/>
              </a:solidFill>
              <a:latin typeface="Francois One"/>
            </a:endParaRP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000000"/>
                </a:solidFill>
                <a:latin typeface="Francois One"/>
              </a:rPr>
              <a:t>1.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Tác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giả</a:t>
            </a:r>
            <a:endParaRPr lang="en-US" sz="4719" dirty="0">
              <a:solidFill>
                <a:srgbClr val="000000"/>
              </a:solidFill>
              <a:latin typeface="Francois One"/>
            </a:endParaRP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Nhà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báo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Huy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Đăng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chuyên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về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mảng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thể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thao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báo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Tuổi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trẻ.vn</a:t>
            </a:r>
            <a:endParaRPr lang="en-US" sz="4719" dirty="0">
              <a:solidFill>
                <a:srgbClr val="000000"/>
              </a:solidFill>
              <a:latin typeface="Francois One"/>
            </a:endParaRP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000000"/>
                </a:solidFill>
                <a:latin typeface="Francois One"/>
              </a:rPr>
              <a:t>2. Văn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bản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Thể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loại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: Văn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bản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thông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tin.</a:t>
            </a: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000000"/>
                </a:solidFill>
                <a:latin typeface="Francois One"/>
              </a:rPr>
              <a:t>-Ra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đời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: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ngày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05/9/2021.</a:t>
            </a: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Bố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4719" dirty="0" err="1">
                <a:solidFill>
                  <a:srgbClr val="000000"/>
                </a:solidFill>
                <a:latin typeface="Francois One"/>
              </a:rPr>
              <a:t>cục</a:t>
            </a:r>
            <a:r>
              <a:rPr lang="en-US" sz="4719" dirty="0">
                <a:solidFill>
                  <a:srgbClr val="000000"/>
                </a:solidFill>
                <a:latin typeface="Francois One"/>
              </a:rPr>
              <a:t>: </a:t>
            </a: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2ECC71"/>
                </a:solidFill>
                <a:latin typeface="Paytone One"/>
              </a:rPr>
              <a:t>+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Đoạn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1: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Lịch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sử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ra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đời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và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các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chặng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đường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phát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triển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của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Paralympic.</a:t>
            </a:r>
          </a:p>
          <a:p>
            <a:pPr>
              <a:lnSpc>
                <a:spcPts val="6607"/>
              </a:lnSpc>
              <a:spcBef>
                <a:spcPct val="0"/>
              </a:spcBef>
            </a:pPr>
            <a:r>
              <a:rPr lang="en-US" sz="4719" dirty="0">
                <a:solidFill>
                  <a:srgbClr val="2ECC71"/>
                </a:solidFill>
                <a:latin typeface="Paytone One"/>
              </a:rPr>
              <a:t>+</a:t>
            </a:r>
            <a:r>
              <a:rPr lang="en-US" sz="4719" dirty="0">
                <a:solidFill>
                  <a:srgbClr val="000000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Đoạn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2: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Sự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cố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gắng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vươn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lên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của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những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vận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động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viên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khuyết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 </a:t>
            </a:r>
            <a:r>
              <a:rPr lang="en-US" sz="4719" dirty="0" err="1">
                <a:solidFill>
                  <a:srgbClr val="2ECC71"/>
                </a:solidFill>
                <a:latin typeface="Paytone One"/>
              </a:rPr>
              <a:t>tật</a:t>
            </a:r>
            <a:r>
              <a:rPr lang="en-US" sz="4719" dirty="0">
                <a:solidFill>
                  <a:srgbClr val="2ECC71"/>
                </a:solidFill>
                <a:latin typeface="Paytone One"/>
              </a:rPr>
              <a:t>.</a:t>
            </a:r>
          </a:p>
        </p:txBody>
      </p:sp>
      <p:sp>
        <p:nvSpPr>
          <p:cNvPr id="3" name="Freeform 3"/>
          <p:cNvSpPr/>
          <p:nvPr/>
        </p:nvSpPr>
        <p:spPr>
          <a:xfrm>
            <a:off x="10307823" y="0"/>
            <a:ext cx="7980177" cy="2412612"/>
          </a:xfrm>
          <a:custGeom>
            <a:avLst/>
            <a:gdLst/>
            <a:ahLst/>
            <a:cxnLst/>
            <a:rect l="l" t="t" r="r" b="b"/>
            <a:pathLst>
              <a:path w="7980177" h="2412612">
                <a:moveTo>
                  <a:pt x="0" y="0"/>
                </a:moveTo>
                <a:lnTo>
                  <a:pt x="7980177" y="0"/>
                </a:lnTo>
                <a:lnTo>
                  <a:pt x="7980177" y="2412612"/>
                </a:lnTo>
                <a:lnTo>
                  <a:pt x="0" y="241261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884498"/>
            <a:ext cx="18288000" cy="9285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67"/>
              </a:lnSpc>
            </a:pP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II. 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KHÁM</a:t>
            </a: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PHÁ</a:t>
            </a: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 VĂN 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BẢN</a:t>
            </a:r>
            <a:endParaRPr lang="en-US" sz="5119" b="1" dirty="0">
              <a:solidFill>
                <a:schemeClr val="accent3"/>
              </a:solidFill>
              <a:latin typeface="Francois One"/>
            </a:endParaRPr>
          </a:p>
          <a:p>
            <a:pPr>
              <a:lnSpc>
                <a:spcPts val="7167"/>
              </a:lnSpc>
              <a:spcBef>
                <a:spcPct val="0"/>
              </a:spcBef>
            </a:pP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1. 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Chủ</a:t>
            </a: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đề</a:t>
            </a: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văn</a:t>
            </a: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bản</a:t>
            </a: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 (</a:t>
            </a:r>
            <a:r>
              <a:rPr lang="en-US" sz="5119" b="1" dirty="0" err="1">
                <a:solidFill>
                  <a:schemeClr val="accent3"/>
                </a:solidFill>
                <a:latin typeface="Francois One"/>
              </a:rPr>
              <a:t>câu</a:t>
            </a:r>
            <a:r>
              <a:rPr lang="en-US" sz="5119" b="1" dirty="0">
                <a:solidFill>
                  <a:schemeClr val="accent3"/>
                </a:solidFill>
                <a:latin typeface="Francois One"/>
              </a:rPr>
              <a:t> 1)</a:t>
            </a:r>
          </a:p>
          <a:p>
            <a:pPr>
              <a:lnSpc>
                <a:spcPts val="7167"/>
              </a:lnSpc>
              <a:spcBef>
                <a:spcPct val="0"/>
              </a:spcBef>
            </a:pPr>
            <a:r>
              <a:rPr lang="en-US" sz="51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Chủ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đề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của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văn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bản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: </a:t>
            </a:r>
            <a:r>
              <a:rPr lang="en-US" sz="5119" dirty="0" err="1">
                <a:solidFill>
                  <a:srgbClr val="00810F"/>
                </a:solidFill>
                <a:latin typeface="Francois One"/>
              </a:rPr>
              <a:t>Lịch</a:t>
            </a:r>
            <a:r>
              <a:rPr lang="en-US" sz="51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810F"/>
                </a:solidFill>
                <a:latin typeface="Francois One"/>
              </a:rPr>
              <a:t>sử</a:t>
            </a:r>
            <a:r>
              <a:rPr lang="en-US" sz="51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810F"/>
                </a:solidFill>
                <a:latin typeface="Francois One"/>
              </a:rPr>
              <a:t>kì</a:t>
            </a:r>
            <a:r>
              <a:rPr lang="en-US" sz="51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810F"/>
                </a:solidFill>
                <a:latin typeface="Francois One"/>
              </a:rPr>
              <a:t>thi</a:t>
            </a:r>
            <a:r>
              <a:rPr lang="en-US" sz="5119" dirty="0">
                <a:solidFill>
                  <a:srgbClr val="00810F"/>
                </a:solidFill>
                <a:latin typeface="Francois One"/>
              </a:rPr>
              <a:t> Pa-</a:t>
            </a:r>
            <a:r>
              <a:rPr lang="en-US" sz="5119" dirty="0" err="1">
                <a:solidFill>
                  <a:srgbClr val="00810F"/>
                </a:solidFill>
                <a:latin typeface="Francois One"/>
              </a:rPr>
              <a:t>ra</a:t>
            </a:r>
            <a:r>
              <a:rPr lang="en-US" sz="5119" dirty="0">
                <a:solidFill>
                  <a:srgbClr val="00810F"/>
                </a:solidFill>
                <a:latin typeface="Francois One"/>
              </a:rPr>
              <a:t>-</a:t>
            </a:r>
            <a:r>
              <a:rPr lang="en-US" sz="5119" dirty="0" err="1">
                <a:solidFill>
                  <a:srgbClr val="00810F"/>
                </a:solidFill>
                <a:latin typeface="Francois One"/>
              </a:rPr>
              <a:t>lim-pích</a:t>
            </a:r>
            <a:r>
              <a:rPr lang="en-US" sz="5119" dirty="0">
                <a:solidFill>
                  <a:srgbClr val="00810F"/>
                </a:solidFill>
                <a:latin typeface="Francois One"/>
              </a:rPr>
              <a:t>.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</a:p>
          <a:p>
            <a:pPr>
              <a:lnSpc>
                <a:spcPts val="7167"/>
              </a:lnSpc>
              <a:spcBef>
                <a:spcPct val="0"/>
              </a:spcBef>
            </a:pPr>
            <a:r>
              <a:rPr lang="en-US" sz="51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Cách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tiếp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cận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:</a:t>
            </a:r>
          </a:p>
          <a:p>
            <a:pPr>
              <a:lnSpc>
                <a:spcPts val="7167"/>
              </a:lnSpc>
              <a:spcBef>
                <a:spcPct val="0"/>
              </a:spcBef>
            </a:pPr>
            <a:r>
              <a:rPr lang="en-US" sz="5119" dirty="0">
                <a:solidFill>
                  <a:srgbClr val="000000"/>
                </a:solidFill>
                <a:latin typeface="Francois One"/>
              </a:rPr>
              <a:t>+  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Tiêu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đề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và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sapo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đăc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biệt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gây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sự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tò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mò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thích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thú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cho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bạn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đọc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. </a:t>
            </a:r>
          </a:p>
          <a:p>
            <a:pPr>
              <a:lnSpc>
                <a:spcPts val="7167"/>
              </a:lnSpc>
              <a:spcBef>
                <a:spcPct val="0"/>
              </a:spcBef>
            </a:pPr>
            <a:r>
              <a:rPr lang="en-US" sz="5119" dirty="0">
                <a:solidFill>
                  <a:srgbClr val="000000"/>
                </a:solidFill>
                <a:latin typeface="Francois One"/>
              </a:rPr>
              <a:t>+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Góc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nhìn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quen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thuộc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: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Thể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thao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phô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trương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sức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mạnh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thể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lực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của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con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người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,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vì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thế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,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thể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thao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là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sân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chơi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của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kẻ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mạnh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,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người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chiến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5119" dirty="0" err="1">
                <a:solidFill>
                  <a:srgbClr val="000000"/>
                </a:solidFill>
                <a:latin typeface="Francois One"/>
              </a:rPr>
              <a:t>thắng</a:t>
            </a:r>
            <a:r>
              <a:rPr lang="en-US" sz="5119" dirty="0">
                <a:solidFill>
                  <a:srgbClr val="000000"/>
                </a:solidFill>
                <a:latin typeface="Francois One"/>
              </a:rPr>
              <a:t>. </a:t>
            </a:r>
          </a:p>
          <a:p>
            <a:pPr algn="l">
              <a:lnSpc>
                <a:spcPts val="7587"/>
              </a:lnSpc>
              <a:spcBef>
                <a:spcPct val="0"/>
              </a:spcBef>
            </a:pPr>
            <a:r>
              <a:rPr lang="en-US" sz="5419" dirty="0">
                <a:solidFill>
                  <a:srgbClr val="00810F"/>
                </a:solidFill>
                <a:latin typeface="Francois One"/>
              </a:rPr>
              <a:t>+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Góc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nhìn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độc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đáo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,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nhân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văn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 :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khả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năng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chữa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lành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của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thể</a:t>
            </a:r>
            <a:r>
              <a:rPr lang="en-US" sz="5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419" dirty="0" err="1">
                <a:solidFill>
                  <a:srgbClr val="00810F"/>
                </a:solidFill>
                <a:latin typeface="Francois One"/>
              </a:rPr>
              <a:t>thao</a:t>
            </a:r>
            <a:endParaRPr lang="en-US" sz="5419" dirty="0">
              <a:solidFill>
                <a:srgbClr val="00810F"/>
              </a:solidFill>
              <a:latin typeface="Francois One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8284488">
            <a:off x="5964544" y="7830909"/>
            <a:ext cx="2958324" cy="285478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6375807">
            <a:off x="8844609" y="3103592"/>
            <a:ext cx="2272962" cy="20456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0C6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628477"/>
            <a:ext cx="18090803" cy="8019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2. 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Yếu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tố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 phi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ngôn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ngữ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: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hình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ảnh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,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số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 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liệu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 (</a:t>
            </a:r>
            <a:r>
              <a:rPr lang="en-US" sz="6419" b="1" dirty="0" err="1">
                <a:solidFill>
                  <a:schemeClr val="accent3"/>
                </a:solidFill>
                <a:latin typeface="Francois One"/>
              </a:rPr>
              <a:t>câu</a:t>
            </a:r>
            <a:r>
              <a:rPr lang="en-US" sz="6419" b="1" dirty="0">
                <a:solidFill>
                  <a:schemeClr val="accent3"/>
                </a:solidFill>
                <a:latin typeface="Francois One"/>
              </a:rPr>
              <a:t> 2)</a:t>
            </a:r>
          </a:p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 dirty="0">
                <a:solidFill>
                  <a:srgbClr val="000000"/>
                </a:solidFill>
                <a:latin typeface="Francois One"/>
              </a:rPr>
              <a:t>-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Tác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dụng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:</a:t>
            </a:r>
          </a:p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 dirty="0">
                <a:solidFill>
                  <a:srgbClr val="00810F"/>
                </a:solidFill>
                <a:latin typeface="Francois One"/>
              </a:rPr>
              <a:t>+</a:t>
            </a:r>
            <a:r>
              <a:rPr lang="en-US" sz="6419" dirty="0" err="1">
                <a:solidFill>
                  <a:srgbClr val="00810F"/>
                </a:solidFill>
                <a:latin typeface="Francois One"/>
              </a:rPr>
              <a:t>Hình</a:t>
            </a:r>
            <a:r>
              <a:rPr lang="en-US" sz="6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810F"/>
                </a:solidFill>
                <a:latin typeface="Francois One"/>
              </a:rPr>
              <a:t>ảnh</a:t>
            </a:r>
            <a:r>
              <a:rPr lang="en-US" sz="6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810F"/>
                </a:solidFill>
                <a:latin typeface="Francois One"/>
              </a:rPr>
              <a:t>đối</a:t>
            </a:r>
            <a:r>
              <a:rPr lang="en-US" sz="6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810F"/>
                </a:solidFill>
                <a:latin typeface="Francois One"/>
              </a:rPr>
              <a:t>lập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: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những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vết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thương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và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nỗi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đau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&gt;&lt;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niềm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lạc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quan,tin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tưởng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,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nâng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đỡ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,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động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viên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đầy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thân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ái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--&gt;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khoảnh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khắc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lịch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sử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,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nhiều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cảm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0000"/>
                </a:solidFill>
                <a:latin typeface="Francois One"/>
              </a:rPr>
              <a:t>xúc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.</a:t>
            </a:r>
          </a:p>
          <a:p>
            <a:pPr>
              <a:lnSpc>
                <a:spcPts val="8987"/>
              </a:lnSpc>
              <a:spcBef>
                <a:spcPct val="0"/>
              </a:spcBef>
            </a:pPr>
            <a:r>
              <a:rPr lang="en-US" sz="6419" dirty="0">
                <a:solidFill>
                  <a:srgbClr val="000000"/>
                </a:solidFill>
                <a:latin typeface="Francois One"/>
              </a:rPr>
              <a:t>+ </a:t>
            </a:r>
            <a:r>
              <a:rPr lang="en-US" sz="6419" dirty="0" err="1">
                <a:solidFill>
                  <a:srgbClr val="00810F"/>
                </a:solidFill>
                <a:latin typeface="Francois One"/>
              </a:rPr>
              <a:t>Số</a:t>
            </a:r>
            <a:r>
              <a:rPr lang="en-US" sz="64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00810F"/>
                </a:solidFill>
                <a:latin typeface="Francois One"/>
              </a:rPr>
              <a:t>liệu</a:t>
            </a:r>
            <a:r>
              <a:rPr lang="en-US" sz="6419" dirty="0">
                <a:solidFill>
                  <a:srgbClr val="000000"/>
                </a:solidFill>
                <a:latin typeface="Francois One"/>
              </a:rPr>
              <a:t>: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sự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phát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triển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nhanh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chóng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+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sự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nỗ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lực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và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sức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mạnh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phi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thường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của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 con </a:t>
            </a:r>
            <a:r>
              <a:rPr lang="en-US" sz="6419" dirty="0" err="1">
                <a:solidFill>
                  <a:srgbClr val="E01E25"/>
                </a:solidFill>
                <a:latin typeface="Francois One"/>
              </a:rPr>
              <a:t>người</a:t>
            </a:r>
            <a:r>
              <a:rPr lang="en-US" sz="6419" dirty="0">
                <a:solidFill>
                  <a:srgbClr val="E01E25"/>
                </a:solidFill>
                <a:latin typeface="Francois One"/>
              </a:rPr>
              <a:t>.</a:t>
            </a:r>
          </a:p>
        </p:txBody>
      </p:sp>
    </p:spTree>
  </p:cSld>
  <p:clrMapOvr>
    <a:masterClrMapping/>
  </p:clrMapOvr>
  <p:transition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0" y="1752251"/>
            <a:ext cx="9544223" cy="8534749"/>
          </a:xfrm>
          <a:custGeom>
            <a:avLst/>
            <a:gdLst/>
            <a:ahLst/>
            <a:cxnLst/>
            <a:rect l="l" t="t" r="r" b="b"/>
            <a:pathLst>
              <a:path w="9544223" h="8534749">
                <a:moveTo>
                  <a:pt x="0" y="0"/>
                </a:moveTo>
                <a:lnTo>
                  <a:pt x="9544223" y="0"/>
                </a:lnTo>
                <a:lnTo>
                  <a:pt x="9544223" y="8534749"/>
                </a:lnTo>
                <a:lnTo>
                  <a:pt x="0" y="85347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894" r="-2533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231980"/>
            <a:ext cx="2003652" cy="1520271"/>
          </a:xfrm>
          <a:custGeom>
            <a:avLst/>
            <a:gdLst/>
            <a:ahLst/>
            <a:cxnLst/>
            <a:rect l="l" t="t" r="r" b="b"/>
            <a:pathLst>
              <a:path w="2003652" h="1520271">
                <a:moveTo>
                  <a:pt x="0" y="0"/>
                </a:moveTo>
                <a:lnTo>
                  <a:pt x="2003652" y="0"/>
                </a:lnTo>
                <a:lnTo>
                  <a:pt x="2003652" y="1520271"/>
                </a:lnTo>
                <a:lnTo>
                  <a:pt x="0" y="152027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TextBox 5"/>
          <p:cNvSpPr txBox="1"/>
          <p:nvPr/>
        </p:nvSpPr>
        <p:spPr>
          <a:xfrm>
            <a:off x="2795935" y="-133350"/>
            <a:ext cx="13496575" cy="118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687"/>
              </a:lnSpc>
              <a:spcBef>
                <a:spcPct val="0"/>
              </a:spcBef>
            </a:pPr>
            <a:r>
              <a:rPr lang="en-US" sz="6919">
                <a:solidFill>
                  <a:srgbClr val="00810F"/>
                </a:solidFill>
                <a:latin typeface="Francois One"/>
              </a:rPr>
              <a:t>3. Tóm lược nội dung văn bản (câu 3)</a:t>
            </a:r>
          </a:p>
        </p:txBody>
      </p:sp>
    </p:spTree>
  </p:cSld>
  <p:clrMapOvr>
    <a:masterClrMapping/>
  </p:clrMapOvr>
  <p:transition>
    <p:circl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460127" y="203446"/>
            <a:ext cx="16024622" cy="9775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>
                <a:solidFill>
                  <a:srgbClr val="FFFFFF"/>
                </a:solidFill>
                <a:latin typeface="Francois One"/>
              </a:rPr>
              <a:t>4.  Vai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trò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của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yếu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tố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tự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sự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(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câu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4)</a:t>
            </a:r>
          </a:p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-1: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sự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ra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đời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và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phát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triển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của</a:t>
            </a:r>
            <a:endParaRPr lang="en-US" sz="5519" dirty="0">
              <a:solidFill>
                <a:srgbClr val="00810F"/>
              </a:solidFill>
              <a:latin typeface="Francois One"/>
            </a:endParaRPr>
          </a:p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kì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thi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Pa-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ra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-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lim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-pic</a:t>
            </a:r>
          </a:p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>
                <a:solidFill>
                  <a:srgbClr val="FFFFFF"/>
                </a:solidFill>
                <a:latin typeface="Francois One"/>
              </a:rPr>
              <a:t>--&gt;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hỗ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trợ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,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chữa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lành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</a:p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người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khuyết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tật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.</a:t>
            </a:r>
          </a:p>
          <a:p>
            <a:pPr>
              <a:lnSpc>
                <a:spcPts val="7727"/>
              </a:lnSpc>
              <a:spcBef>
                <a:spcPct val="0"/>
              </a:spcBef>
            </a:pPr>
            <a:endParaRPr lang="en-US" sz="5519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7727"/>
              </a:lnSpc>
              <a:spcBef>
                <a:spcPct val="0"/>
              </a:spcBef>
            </a:pPr>
            <a:endParaRPr lang="en-US" sz="5519" dirty="0">
              <a:solidFill>
                <a:srgbClr val="FFFFFF"/>
              </a:solidFill>
              <a:latin typeface="Francois One"/>
            </a:endParaRPr>
          </a:p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>
                <a:solidFill>
                  <a:srgbClr val="00810F"/>
                </a:solidFill>
                <a:latin typeface="Francois One"/>
              </a:rPr>
              <a:t> -2+3: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vượt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qua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nỗi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đau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của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Gia-co Van-</a:t>
            </a:r>
            <a:r>
              <a:rPr lang="en-US" sz="5519" dirty="0" err="1">
                <a:solidFill>
                  <a:srgbClr val="00810F"/>
                </a:solidFill>
                <a:latin typeface="Francois One"/>
              </a:rPr>
              <a:t>Gát</a:t>
            </a: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</a:p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>
                <a:solidFill>
                  <a:srgbClr val="FFFFFF"/>
                </a:solidFill>
                <a:latin typeface="Francois One"/>
              </a:rPr>
              <a:t>--&gt;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sức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mạnh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, ý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chí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,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tinh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thần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lạc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quan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+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chữa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lành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</a:p>
          <a:p>
            <a:pPr>
              <a:lnSpc>
                <a:spcPts val="7727"/>
              </a:lnSpc>
              <a:spcBef>
                <a:spcPct val="0"/>
              </a:spcBef>
            </a:pPr>
            <a:r>
              <a:rPr lang="en-US" sz="55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Yếu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tố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tự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sự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: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lôi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cuốn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,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hấp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dẫn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+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truyền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tải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thông</a:t>
            </a:r>
            <a:r>
              <a:rPr lang="en-US" sz="55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5519" dirty="0" err="1">
                <a:solidFill>
                  <a:srgbClr val="FFFFFF"/>
                </a:solidFill>
                <a:latin typeface="Francois One"/>
              </a:rPr>
              <a:t>điệp</a:t>
            </a:r>
            <a:r>
              <a:rPr lang="en-US" sz="5519" dirty="0">
                <a:solidFill>
                  <a:srgbClr val="000000"/>
                </a:solidFill>
                <a:latin typeface="Francois One"/>
              </a:rPr>
              <a:t> </a:t>
            </a:r>
          </a:p>
        </p:txBody>
      </p:sp>
    </p:spTree>
  </p:cSld>
  <p:clrMapOvr>
    <a:masterClrMapping/>
  </p:clrMapOvr>
  <p:transition spd="slow"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TextBox 3"/>
          <p:cNvSpPr txBox="1"/>
          <p:nvPr/>
        </p:nvSpPr>
        <p:spPr>
          <a:xfrm>
            <a:off x="0" y="-252801"/>
            <a:ext cx="15377063" cy="71712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407"/>
              </a:lnSpc>
              <a:spcBef>
                <a:spcPct val="0"/>
              </a:spcBef>
            </a:pPr>
            <a:r>
              <a:rPr lang="en-US" sz="6719" dirty="0">
                <a:solidFill>
                  <a:srgbClr val="00810F"/>
                </a:solidFill>
                <a:latin typeface="Francois One"/>
              </a:rPr>
              <a:t>5. Thái </a:t>
            </a:r>
            <a:r>
              <a:rPr lang="en-US" sz="6719" dirty="0" err="1">
                <a:solidFill>
                  <a:srgbClr val="00810F"/>
                </a:solidFill>
                <a:latin typeface="Francois One"/>
              </a:rPr>
              <a:t>độ</a:t>
            </a:r>
            <a:r>
              <a:rPr lang="en-US" sz="6719" dirty="0">
                <a:solidFill>
                  <a:srgbClr val="00810F"/>
                </a:solidFill>
                <a:latin typeface="Francois One"/>
              </a:rPr>
              <a:t>, </a:t>
            </a:r>
            <a:r>
              <a:rPr lang="en-US" sz="6719" dirty="0" err="1">
                <a:solidFill>
                  <a:srgbClr val="00810F"/>
                </a:solidFill>
                <a:latin typeface="Francois One"/>
              </a:rPr>
              <a:t>quan</a:t>
            </a:r>
            <a:r>
              <a:rPr lang="en-US" sz="67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719" dirty="0" err="1">
                <a:solidFill>
                  <a:srgbClr val="00810F"/>
                </a:solidFill>
                <a:latin typeface="Francois One"/>
              </a:rPr>
              <a:t>điểm</a:t>
            </a:r>
            <a:r>
              <a:rPr lang="en-US" sz="67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719" dirty="0" err="1">
                <a:solidFill>
                  <a:srgbClr val="00810F"/>
                </a:solidFill>
                <a:latin typeface="Francois One"/>
              </a:rPr>
              <a:t>của</a:t>
            </a:r>
            <a:r>
              <a:rPr lang="en-US" sz="67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719" dirty="0" err="1">
                <a:solidFill>
                  <a:srgbClr val="00810F"/>
                </a:solidFill>
                <a:latin typeface="Francois One"/>
              </a:rPr>
              <a:t>tác</a:t>
            </a:r>
            <a:r>
              <a:rPr lang="en-US" sz="6719" dirty="0">
                <a:solidFill>
                  <a:srgbClr val="00810F"/>
                </a:solidFill>
                <a:latin typeface="Francois One"/>
              </a:rPr>
              <a:t> </a:t>
            </a:r>
            <a:r>
              <a:rPr lang="en-US" sz="6719" dirty="0" err="1">
                <a:solidFill>
                  <a:srgbClr val="00810F"/>
                </a:solidFill>
                <a:latin typeface="Francois One"/>
              </a:rPr>
              <a:t>giả</a:t>
            </a:r>
            <a:r>
              <a:rPr lang="en-US" sz="6719" dirty="0">
                <a:solidFill>
                  <a:srgbClr val="00810F"/>
                </a:solidFill>
                <a:latin typeface="Francois One"/>
              </a:rPr>
              <a:t> (</a:t>
            </a:r>
            <a:r>
              <a:rPr lang="en-US" sz="6719" dirty="0" err="1">
                <a:solidFill>
                  <a:srgbClr val="00810F"/>
                </a:solidFill>
                <a:latin typeface="Francois One"/>
              </a:rPr>
              <a:t>câu</a:t>
            </a:r>
            <a:r>
              <a:rPr lang="en-US" sz="6719" dirty="0">
                <a:solidFill>
                  <a:srgbClr val="00810F"/>
                </a:solidFill>
                <a:latin typeface="Francois One"/>
              </a:rPr>
              <a:t> 5)</a:t>
            </a:r>
          </a:p>
          <a:p>
            <a:pPr>
              <a:lnSpc>
                <a:spcPts val="9407"/>
              </a:lnSpc>
              <a:spcBef>
                <a:spcPct val="0"/>
              </a:spcBef>
            </a:pP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-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Thể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thao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:</a:t>
            </a:r>
          </a:p>
          <a:p>
            <a:pPr>
              <a:lnSpc>
                <a:spcPts val="9407"/>
              </a:lnSpc>
              <a:spcBef>
                <a:spcPct val="0"/>
              </a:spcBef>
            </a:pP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+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sức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mạnh</a:t>
            </a:r>
            <a:endParaRPr lang="en-US" sz="6719" dirty="0">
              <a:solidFill>
                <a:srgbClr val="E01E25"/>
              </a:solidFill>
              <a:highlight>
                <a:srgbClr val="C0C0C0"/>
              </a:highlight>
              <a:latin typeface="Francois One"/>
            </a:endParaRPr>
          </a:p>
          <a:p>
            <a:pPr>
              <a:lnSpc>
                <a:spcPts val="9407"/>
              </a:lnSpc>
              <a:spcBef>
                <a:spcPct val="0"/>
              </a:spcBef>
            </a:pP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+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hàn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gắn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rạn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nứt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,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chữa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lành</a:t>
            </a:r>
            <a:endParaRPr lang="en-US" sz="6719" dirty="0">
              <a:solidFill>
                <a:srgbClr val="E01E25"/>
              </a:solidFill>
              <a:highlight>
                <a:srgbClr val="C0C0C0"/>
              </a:highlight>
              <a:latin typeface="Francois One"/>
            </a:endParaRPr>
          </a:p>
          <a:p>
            <a:pPr>
              <a:lnSpc>
                <a:spcPts val="9407"/>
              </a:lnSpc>
              <a:spcBef>
                <a:spcPct val="0"/>
              </a:spcBef>
            </a:pP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+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sân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chơi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của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kẻ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mạnh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và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cả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người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yếu</a:t>
            </a:r>
            <a:r>
              <a:rPr lang="en-US" sz="6719" dirty="0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 </a:t>
            </a:r>
            <a:r>
              <a:rPr lang="en-US" sz="6719" dirty="0" err="1">
                <a:solidFill>
                  <a:srgbClr val="E01E25"/>
                </a:solidFill>
                <a:highlight>
                  <a:srgbClr val="C0C0C0"/>
                </a:highlight>
                <a:latin typeface="Francois One"/>
              </a:rPr>
              <a:t>thế</a:t>
            </a:r>
            <a:endParaRPr lang="en-US" sz="6719" dirty="0">
              <a:solidFill>
                <a:srgbClr val="E01E25"/>
              </a:solidFill>
              <a:highlight>
                <a:srgbClr val="C0C0C0"/>
              </a:highlight>
              <a:latin typeface="Francois One"/>
            </a:endParaRPr>
          </a:p>
          <a:p>
            <a:pPr>
              <a:lnSpc>
                <a:spcPts val="9407"/>
              </a:lnSpc>
              <a:spcBef>
                <a:spcPct val="0"/>
              </a:spcBef>
            </a:pPr>
            <a:r>
              <a:rPr lang="en-US" sz="6719" dirty="0">
                <a:solidFill>
                  <a:srgbClr val="FFFFFF"/>
                </a:solidFill>
                <a:latin typeface="Francois One"/>
              </a:rPr>
              <a:t>                      (</a:t>
            </a:r>
            <a:r>
              <a:rPr lang="en-US" sz="6719" dirty="0" err="1">
                <a:solidFill>
                  <a:srgbClr val="FFFFFF"/>
                </a:solidFill>
                <a:latin typeface="Francois One"/>
              </a:rPr>
              <a:t>Góc</a:t>
            </a:r>
            <a:r>
              <a:rPr lang="en-US" sz="67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719" dirty="0" err="1">
                <a:solidFill>
                  <a:srgbClr val="FFFFFF"/>
                </a:solidFill>
                <a:latin typeface="Francois One"/>
              </a:rPr>
              <a:t>nhìn</a:t>
            </a:r>
            <a:r>
              <a:rPr lang="en-US" sz="6719" dirty="0">
                <a:solidFill>
                  <a:srgbClr val="FFFFFF"/>
                </a:solidFill>
                <a:latin typeface="Francois One"/>
              </a:rPr>
              <a:t> + </a:t>
            </a:r>
            <a:r>
              <a:rPr lang="en-US" sz="6719" dirty="0" err="1">
                <a:solidFill>
                  <a:srgbClr val="FFFFFF"/>
                </a:solidFill>
                <a:latin typeface="Francois One"/>
              </a:rPr>
              <a:t>câu</a:t>
            </a:r>
            <a:r>
              <a:rPr lang="en-US" sz="6719" dirty="0">
                <a:solidFill>
                  <a:srgbClr val="FFFFFF"/>
                </a:solidFill>
                <a:latin typeface="Francois One"/>
              </a:rPr>
              <a:t> </a:t>
            </a:r>
            <a:r>
              <a:rPr lang="en-US" sz="6719" dirty="0" err="1">
                <a:solidFill>
                  <a:srgbClr val="FFFFFF"/>
                </a:solidFill>
                <a:latin typeface="Francois One"/>
              </a:rPr>
              <a:t>chuyện</a:t>
            </a:r>
            <a:r>
              <a:rPr lang="en-US" sz="6719" dirty="0">
                <a:solidFill>
                  <a:srgbClr val="FFFFFF"/>
                </a:solidFill>
                <a:latin typeface="Francois One"/>
              </a:rPr>
              <a:t>)</a:t>
            </a:r>
          </a:p>
        </p:txBody>
      </p:sp>
    </p:spTree>
  </p:cSld>
  <p:clrMapOvr>
    <a:masterClrMapping/>
  </p:clrMapOvr>
  <p:transition>
    <p:wipe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1131</Words>
  <Application>Microsoft Office PowerPoint</Application>
  <PresentationFormat>Tùy chỉnh</PresentationFormat>
  <Paragraphs>124</Paragraphs>
  <Slides>18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18</vt:i4>
      </vt:variant>
    </vt:vector>
  </HeadingPairs>
  <TitlesOfParts>
    <vt:vector size="26" baseType="lpstr">
      <vt:lpstr>Francois One</vt:lpstr>
      <vt:lpstr>Paytone One</vt:lpstr>
      <vt:lpstr>Times New Roman</vt:lpstr>
      <vt:lpstr>Arial</vt:lpstr>
      <vt:lpstr>Calibri</vt:lpstr>
      <vt:lpstr>Noto Serif Display</vt:lpstr>
      <vt:lpstr>Noto Serif Display Bold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PA-RA-LIM-PÍC (PARALYMPIC): MỘT LỊCH SỬ CHỮA LÀNH NHỮNG VẾT THƯƠNG</dc:title>
  <dc:creator>ADMIN</dc:creator>
  <cp:lastModifiedBy>office132</cp:lastModifiedBy>
  <cp:revision>4</cp:revision>
  <dcterms:created xsi:type="dcterms:W3CDTF">2006-08-16T00:00:00Z</dcterms:created>
  <dcterms:modified xsi:type="dcterms:W3CDTF">2023-08-02T11:24:40Z</dcterms:modified>
  <dc:identifier>DAFqXOMtPpw</dc:identifier>
</cp:coreProperties>
</file>