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3"/>
  </p:notesMasterIdLst>
  <p:sldIdLst>
    <p:sldId id="288" r:id="rId2"/>
    <p:sldId id="290" r:id="rId3"/>
    <p:sldId id="269" r:id="rId4"/>
    <p:sldId id="270" r:id="rId5"/>
    <p:sldId id="271" r:id="rId6"/>
    <p:sldId id="272" r:id="rId7"/>
    <p:sldId id="273" r:id="rId8"/>
    <p:sldId id="274" r:id="rId9"/>
    <p:sldId id="276" r:id="rId10"/>
    <p:sldId id="256" r:id="rId11"/>
    <p:sldId id="261" r:id="rId12"/>
    <p:sldId id="262" r:id="rId13"/>
    <p:sldId id="263" r:id="rId14"/>
    <p:sldId id="257" r:id="rId15"/>
    <p:sldId id="258" r:id="rId16"/>
    <p:sldId id="259" r:id="rId17"/>
    <p:sldId id="260" r:id="rId18"/>
    <p:sldId id="266" r:id="rId19"/>
    <p:sldId id="267" r:id="rId20"/>
    <p:sldId id="26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28D6A-FC0A-4ED6-8DC1-F9474958972F}" type="datetimeFigureOut">
              <a:rPr lang="vi-VN" smtClean="0"/>
              <a:t>11/08/2023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89DD8-08B4-468C-9BD4-C160270FB9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921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9DD8-08B4-468C-9BD4-C160270FB99E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1636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63A4-5BB4-41D6-81B8-2C9807E653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63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63A4-5BB4-41D6-81B8-2C9807E653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5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63A4-5BB4-41D6-81B8-2C9807E653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29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63A4-5BB4-41D6-81B8-2C9807E653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2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753E-026B-4815-85C0-28A4E7C5CCF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Sản phẩm của nhóm zalo: NGỮ VĂN THPT (nhóm cô Thu Huyền) – Dự án cộng đồng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22AA-4F5E-4225-B4B5-63732281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5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3DA9-5A1D-4486-92F6-37AC1C199F2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Sản phẩm của nhóm zalo: NGỮ VĂN THPT (nhóm cô Thu Huyền) – Dự án cộng đồng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22AA-4F5E-4225-B4B5-63732281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1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80B4-1CDF-47CF-B41F-545F6987A2A2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Sản phẩm của nhóm zalo: NGỮ VĂN THPT (nhóm cô Thu Huyền) – Dự án cộng đồng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22AA-4F5E-4225-B4B5-63732281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3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E21-05B1-4074-8946-7FCC58743B3E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Sản phẩm của nhóm zalo: NGỮ VĂN THPT (nhóm cô Thu Huyền) – Dự án cộng đồng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22AA-4F5E-4225-B4B5-63732281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5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39A8-2CFD-4847-9EB7-1AC68D2E23FA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Sản phẩm của nhóm zalo: NGỮ VĂN THPT (nhóm cô Thu Huyền) – Dự án cộng đồng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22AA-4F5E-4225-B4B5-63732281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1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7BC0-EDD7-456E-8873-2B92BF5BF233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Sản phẩm của nhóm zalo: NGỮ VĂN THPT (nhóm cô Thu Huyền) – Dự án cộng đồng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22AA-4F5E-4225-B4B5-63732281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2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9499-7F06-4880-964F-4E09D7F96E86}" type="datetime1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Sản phẩm của nhóm zalo: NGỮ VĂN THPT (nhóm cô Thu Huyền) – Dự án cộng đồng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22AA-4F5E-4225-B4B5-63732281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8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C02CA-6807-4F82-AAC5-23DA0E0D071D}" type="datetime1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Sản phẩm của nhóm zalo: NGỮ VĂN THPT (nhóm cô Thu Huyền) – Dự án cộng đồng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22AA-4F5E-4225-B4B5-63732281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2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DA26-F01E-4965-B5BF-15B046602BDD}" type="datetime1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Sản phẩm của nhóm zalo: NGỮ VĂN THPT (nhóm cô Thu Huyền) – Dự án cộng đồng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22AA-4F5E-4225-B4B5-63732281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2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9434-516B-4CD1-B312-39C0B3F77659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Sản phẩm của nhóm zalo: NGỮ VĂN THPT (nhóm cô Thu Huyền) – Dự án cộng đồng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22AA-4F5E-4225-B4B5-63732281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2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F82E-A398-4B57-800C-CF20961805E0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Sản phẩm của nhóm zalo: NGỮ VĂN THPT (nhóm cô Thu Huyền) – Dự án cộng đồng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22AA-4F5E-4225-B4B5-63732281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7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4ACBF-6AA0-415F-8E27-FAC3BD35E1D0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Sản phẩm của nhóm zalo: NGỮ VĂN THPT (nhóm cô Thu Huyền) – Dự án cộng đồng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622AA-4F5E-4225-B4B5-63732281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5872" y="467606"/>
            <a:ext cx="10184675" cy="204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8: CẤU TRÚC CỦA VĂN BẢN THÔNG TIN </a:t>
            </a:r>
          </a:p>
          <a:p>
            <a:pPr algn="ctr">
              <a:lnSpc>
                <a:spcPct val="107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3.  VIẾT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BẢN THUYẾT MINH VỀ MỘT SỰ VẬT, </a:t>
            </a:r>
            <a:endParaRPr lang="en-US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 TRONG TỰ NHIÊN  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328893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52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4024" y="385408"/>
            <a:ext cx="1011198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êu cầu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7908" y="2455631"/>
            <a:ext cx="1043722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(1):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(2):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giống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(3):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nghị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13" y="1399788"/>
            <a:ext cx="1062141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Tr.80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006921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2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33462"/>
            <a:ext cx="11451772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  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ô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tai…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47741" y="6356350"/>
            <a:ext cx="6105659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2810" y="389999"/>
            <a:ext cx="10863943" cy="4461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7200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minh.</a:t>
            </a: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minh.</a:t>
            </a: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83346" y="6356350"/>
            <a:ext cx="7843234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32000" y="719666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0747760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998452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0696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527824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184096"/>
              </p:ext>
            </p:extLst>
          </p:nvPr>
        </p:nvGraphicFramePr>
        <p:xfrm>
          <a:off x="-27376" y="0"/>
          <a:ext cx="12192000" cy="64896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59613">
                  <a:extLst>
                    <a:ext uri="{9D8B030D-6E8A-4147-A177-3AD203B41FA5}">
                      <a16:colId xmlns:a16="http://schemas.microsoft.com/office/drawing/2014/main" xmlns="" val="1917778889"/>
                    </a:ext>
                  </a:extLst>
                </a:gridCol>
                <a:gridCol w="6032387">
                  <a:extLst>
                    <a:ext uri="{9D8B030D-6E8A-4147-A177-3AD203B41FA5}">
                      <a16:colId xmlns:a16="http://schemas.microsoft.com/office/drawing/2014/main" xmlns="" val="3835367907"/>
                    </a:ext>
                  </a:extLst>
                </a:gridCol>
              </a:tblGrid>
              <a:tr h="1123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5920423"/>
                  </a:ext>
                </a:extLst>
              </a:tr>
              <a:tr h="44042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3660436"/>
                  </a:ext>
                </a:extLst>
              </a:tr>
              <a:tr h="9619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09001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35931" y="1894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1145678"/>
            <a:ext cx="598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7376" y="1167319"/>
            <a:ext cx="598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baseline="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baseline="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501" y="5505677"/>
            <a:ext cx="11456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+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1831" y="6356350"/>
            <a:ext cx="6221569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05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365" y="412208"/>
            <a:ext cx="112297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minh,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03042" y="6356350"/>
            <a:ext cx="6350358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960" y="122312"/>
            <a:ext cx="6274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 và phân tích bài viết tham khảo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702" y="924338"/>
            <a:ext cx="11508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VB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(Tr. 81, 82, 83),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box. 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61702" y="2356059"/>
            <a:ext cx="8828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P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hân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 bài viết tham khảo</a:t>
            </a:r>
            <a:r>
              <a:rPr lang="vi-VN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169" y="6356350"/>
            <a:ext cx="7315200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7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309227"/>
              </p:ext>
            </p:extLst>
          </p:nvPr>
        </p:nvGraphicFramePr>
        <p:xfrm>
          <a:off x="229298" y="1436584"/>
          <a:ext cx="11644839" cy="5421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63852">
                  <a:extLst>
                    <a:ext uri="{9D8B030D-6E8A-4147-A177-3AD203B41FA5}">
                      <a16:colId xmlns:a16="http://schemas.microsoft.com/office/drawing/2014/main" xmlns="" val="57529214"/>
                    </a:ext>
                  </a:extLst>
                </a:gridCol>
                <a:gridCol w="3580987">
                  <a:extLst>
                    <a:ext uri="{9D8B030D-6E8A-4147-A177-3AD203B41FA5}">
                      <a16:colId xmlns:a16="http://schemas.microsoft.com/office/drawing/2014/main" xmlns="" val="3969957276"/>
                    </a:ext>
                  </a:extLst>
                </a:gridCol>
              </a:tblGrid>
              <a:tr h="902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vi-VN" sz="2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Câu hỏi thảo luận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vi-VN" sz="2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Câu trả lời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2790430"/>
                  </a:ext>
                </a:extLst>
              </a:tr>
              <a:tr h="8942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40070337"/>
                  </a:ext>
                </a:extLst>
              </a:tr>
              <a:tr h="13786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621730"/>
                  </a:ext>
                </a:extLst>
              </a:tr>
              <a:tr h="22458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lồng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vi-VN" sz="13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73354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5241" y="168992"/>
            <a:ext cx="1074350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663" algn="l"/>
              </a:tabLst>
            </a:pP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ọc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663" algn="l"/>
              </a:tabLst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(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496318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11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41497"/>
              </p:ext>
            </p:extLst>
          </p:nvPr>
        </p:nvGraphicFramePr>
        <p:xfrm>
          <a:off x="124795" y="0"/>
          <a:ext cx="12067205" cy="8411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7754">
                  <a:extLst>
                    <a:ext uri="{9D8B030D-6E8A-4147-A177-3AD203B41FA5}">
                      <a16:colId xmlns:a16="http://schemas.microsoft.com/office/drawing/2014/main" xmlns="" val="57529214"/>
                    </a:ext>
                  </a:extLst>
                </a:gridCol>
                <a:gridCol w="8129451">
                  <a:extLst>
                    <a:ext uri="{9D8B030D-6E8A-4147-A177-3AD203B41FA5}">
                      <a16:colId xmlns:a16="http://schemas.microsoft.com/office/drawing/2014/main" xmlns="" val="3969957276"/>
                    </a:ext>
                  </a:extLst>
                </a:gridCol>
              </a:tblGrid>
              <a:tr h="587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vi-VN" sz="2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Câu hỏi thảo luận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vi-VN" sz="2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Câu trả lời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2790430"/>
                  </a:ext>
                </a:extLst>
              </a:tr>
              <a:tr h="23643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vi-VN" sz="13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40070337"/>
                  </a:ext>
                </a:extLst>
              </a:tr>
              <a:tr h="32134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vi-VN" sz="13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621730"/>
                  </a:ext>
                </a:extLst>
              </a:tr>
              <a:tr h="22458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vi-VN" sz="13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73354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36421" y="836023"/>
            <a:ext cx="8155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6901" y="3185861"/>
            <a:ext cx="83145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509" y="836023"/>
            <a:ext cx="3396342" cy="144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195" y="3264569"/>
            <a:ext cx="3526970" cy="236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996225" y="6356350"/>
            <a:ext cx="6157175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215809"/>
              </p:ext>
            </p:extLst>
          </p:nvPr>
        </p:nvGraphicFramePr>
        <p:xfrm>
          <a:off x="143691" y="0"/>
          <a:ext cx="11501148" cy="6766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3811">
                  <a:extLst>
                    <a:ext uri="{9D8B030D-6E8A-4147-A177-3AD203B41FA5}">
                      <a16:colId xmlns:a16="http://schemas.microsoft.com/office/drawing/2014/main" xmlns="" val="57529214"/>
                    </a:ext>
                  </a:extLst>
                </a:gridCol>
                <a:gridCol w="8327337">
                  <a:extLst>
                    <a:ext uri="{9D8B030D-6E8A-4147-A177-3AD203B41FA5}">
                      <a16:colId xmlns:a16="http://schemas.microsoft.com/office/drawing/2014/main" xmlns="" val="3969957276"/>
                    </a:ext>
                  </a:extLst>
                </a:gridCol>
              </a:tblGrid>
              <a:tr h="988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vi-VN" sz="2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Câu hỏi thảo luận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vi-VN" sz="2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Câu trả lời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2790430"/>
                  </a:ext>
                </a:extLst>
              </a:tr>
              <a:tr h="57781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347345" algn="l"/>
                        </a:tabLs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lồng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1300" dirty="0">
                          <a:effectLst/>
                        </a:rPr>
                        <a:t> 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73354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04902" y="1103658"/>
            <a:ext cx="846473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“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Nam”), ở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</a:p>
          <a:p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</a:p>
          <a:p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6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6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487783" y="5508808"/>
            <a:ext cx="522514" cy="195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80691" y="4950678"/>
            <a:ext cx="7478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380408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6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0377" y="1039059"/>
            <a:ext cx="10759440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836" y="331317"/>
            <a:ext cx="5291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ài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57589" y="6356350"/>
            <a:ext cx="6195811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2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18A3D6-53AF-32DE-E131-E5BE41728FF1}"/>
              </a:ext>
            </a:extLst>
          </p:cNvPr>
          <p:cNvSpPr txBox="1"/>
          <p:nvPr/>
        </p:nvSpPr>
        <p:spPr>
          <a:xfrm>
            <a:off x="1738174" y="2105561"/>
            <a:ext cx="8375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30310" y="6356350"/>
            <a:ext cx="8461420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22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06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	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5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,..),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500"/>
              </a:spcAft>
              <a:buFontTx/>
              <a:buChar char="-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161468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23"/>
            <a:ext cx="6096001" cy="53139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18641"/>
            <a:ext cx="10325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THỰC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34107" y="6356350"/>
            <a:ext cx="5719293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513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THỰC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 VIẾT: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88" y="707886"/>
            <a:ext cx="7362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b="1" dirty="0" smtClean="0">
                <a:solidFill>
                  <a:srgbClr val="C00000"/>
                </a:solidFill>
              </a:rPr>
              <a:t>1. </a:t>
            </a:r>
            <a:r>
              <a:rPr lang="en-US" sz="4000" b="1" dirty="0" err="1" smtClean="0">
                <a:solidFill>
                  <a:srgbClr val="C00000"/>
                </a:solidFill>
              </a:rPr>
              <a:t>Các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thao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tác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và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kỹ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thuật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viết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9655" y="1659989"/>
            <a:ext cx="1143234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 vật, hiện tượng tự nhiên cần thuyết minh là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dụng, sử dụng phương thức biểu đạt: miêu tả, biểu cảm, nghị luận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929648" cy="365125"/>
          </a:xfrm>
        </p:spPr>
        <p:txBody>
          <a:bodyPr/>
          <a:lstStyle/>
          <a:p>
            <a:r>
              <a:rPr lang="en-US" smtClean="0"/>
              <a:t>Sản phẩm của nhóm zalo: NGỮ VĂN THPT (nhóm cô Thu Huyền) – Dự án cộng đồng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5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76246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THỰC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 VIẾT: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88" y="707886"/>
            <a:ext cx="7362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b="1" dirty="0" smtClean="0">
                <a:solidFill>
                  <a:srgbClr val="C00000"/>
                </a:solidFill>
              </a:rPr>
              <a:t>1. </a:t>
            </a:r>
            <a:r>
              <a:rPr lang="en-US" sz="4000" b="1" dirty="0" err="1" smtClean="0">
                <a:solidFill>
                  <a:srgbClr val="C00000"/>
                </a:solidFill>
              </a:rPr>
              <a:t>Các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thao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tác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và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kỹ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thuật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viết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0671" y="1459230"/>
            <a:ext cx="110853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B1.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B2.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B3.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B4.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56834" y="6356350"/>
            <a:ext cx="5796566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6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EBD3A5-AE2C-BA81-F366-8AE2D763E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167" r="97778">
                        <a14:foregroundMark x1="4444" y1="48611" x2="4444" y2="48611"/>
                        <a14:foregroundMark x1="4444" y1="48056" x2="4444" y2="48056"/>
                        <a14:foregroundMark x1="4722" y1="50833" x2="4722" y2="50833"/>
                        <a14:foregroundMark x1="41111" y1="79444" x2="41111" y2="79444"/>
                        <a14:foregroundMark x1="38889" y1="80278" x2="38889" y2="80278"/>
                        <a14:foregroundMark x1="96667" y1="68056" x2="96667" y2="68056"/>
                        <a14:foregroundMark x1="96944" y1="66667" x2="96944" y2="66667"/>
                        <a14:foregroundMark x1="97778" y1="58889" x2="97778" y2="57500"/>
                        <a14:foregroundMark x1="58056" y1="23889" x2="58056" y2="23889"/>
                        <a14:foregroundMark x1="59444" y1="24444" x2="59444" y2="24444"/>
                        <a14:foregroundMark x1="25833" y1="23611" x2="25833" y2="23611"/>
                        <a14:foregroundMark x1="25278" y1="23611" x2="25278" y2="23611"/>
                        <a14:foregroundMark x1="25278" y1="23611" x2="25278" y2="23611"/>
                        <a14:foregroundMark x1="24167" y1="23889" x2="24167" y2="23889"/>
                        <a14:foregroundMark x1="23056" y1="26944" x2="23056" y2="26944"/>
                        <a14:foregroundMark x1="30278" y1="26667" x2="30278" y2="26667"/>
                        <a14:foregroundMark x1="28889" y1="25833" x2="28889" y2="25833"/>
                        <a14:foregroundMark x1="28056" y1="25833" x2="28056" y2="25833"/>
                        <a14:foregroundMark x1="27222" y1="26111" x2="27222" y2="26111"/>
                        <a14:foregroundMark x1="27222" y1="26111" x2="27222" y2="26111"/>
                        <a14:foregroundMark x1="11111" y1="31111" x2="11111" y2="31111"/>
                        <a14:foregroundMark x1="10556" y1="34444" x2="10556" y2="34444"/>
                        <a14:foregroundMark x1="10278" y1="37222" x2="9444" y2="38056"/>
                        <a14:foregroundMark x1="35000" y1="20833" x2="35000" y2="20833"/>
                        <a14:foregroundMark x1="36111" y1="20833" x2="36944" y2="20833"/>
                        <a14:foregroundMark x1="43611" y1="20833" x2="43611" y2="20833"/>
                        <a14:foregroundMark x1="43611" y1="20833" x2="43611" y2="20833"/>
                        <a14:foregroundMark x1="93333" y1="74167" x2="93333" y2="74167"/>
                        <a14:foregroundMark x1="93333" y1="74167" x2="93333" y2="74167"/>
                        <a14:foregroundMark x1="95278" y1="70000" x2="95278" y2="70000"/>
                        <a14:foregroundMark x1="95278" y1="70000" x2="95278" y2="70000"/>
                        <a14:foregroundMark x1="93611" y1="74444" x2="93611" y2="74444"/>
                        <a14:foregroundMark x1="92778" y1="75833" x2="91111" y2="76111"/>
                        <a14:foregroundMark x1="87500" y1="78056" x2="87500" y2="78056"/>
                        <a14:foregroundMark x1="83333" y1="79167" x2="83333" y2="79167"/>
                        <a14:foregroundMark x1="7222" y1="70556" x2="7222" y2="70556"/>
                        <a14:foregroundMark x1="7222" y1="70556" x2="7222" y2="71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7388" y="487841"/>
            <a:ext cx="5880296" cy="51955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A3CE19-A610-5F34-08BF-5B2459FAF521}"/>
              </a:ext>
            </a:extLst>
          </p:cNvPr>
          <p:cNvSpPr txBox="1"/>
          <p:nvPr/>
        </p:nvSpPr>
        <p:spPr>
          <a:xfrm>
            <a:off x="313231" y="2317177"/>
            <a:ext cx="50590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3200" b="1" i="1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1,2: Thuyết minh về khu dự trữ sinh quyển thế giới: quần đảo Cát Bà.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4C8134-1113-EE98-7A62-E5CB4ECE2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167" r="97778">
                        <a14:foregroundMark x1="4444" y1="48611" x2="4444" y2="48611"/>
                        <a14:foregroundMark x1="4444" y1="48056" x2="4444" y2="48056"/>
                        <a14:foregroundMark x1="4722" y1="50833" x2="4722" y2="50833"/>
                        <a14:foregroundMark x1="41111" y1="79444" x2="41111" y2="79444"/>
                        <a14:foregroundMark x1="38889" y1="80278" x2="38889" y2="80278"/>
                        <a14:foregroundMark x1="96667" y1="68056" x2="96667" y2="68056"/>
                        <a14:foregroundMark x1="96944" y1="66667" x2="96944" y2="66667"/>
                        <a14:foregroundMark x1="97778" y1="58889" x2="97778" y2="57500"/>
                        <a14:foregroundMark x1="58056" y1="23889" x2="58056" y2="23889"/>
                        <a14:foregroundMark x1="59444" y1="24444" x2="59444" y2="24444"/>
                        <a14:foregroundMark x1="25833" y1="23611" x2="25833" y2="23611"/>
                        <a14:foregroundMark x1="25278" y1="23611" x2="25278" y2="23611"/>
                        <a14:foregroundMark x1="25278" y1="23611" x2="25278" y2="23611"/>
                        <a14:foregroundMark x1="24167" y1="23889" x2="24167" y2="23889"/>
                        <a14:foregroundMark x1="23056" y1="26944" x2="23056" y2="26944"/>
                        <a14:foregroundMark x1="30278" y1="26667" x2="30278" y2="26667"/>
                        <a14:foregroundMark x1="28889" y1="25833" x2="28889" y2="25833"/>
                        <a14:foregroundMark x1="28056" y1="25833" x2="28056" y2="25833"/>
                        <a14:foregroundMark x1="27222" y1="26111" x2="27222" y2="26111"/>
                        <a14:foregroundMark x1="27222" y1="26111" x2="27222" y2="26111"/>
                        <a14:foregroundMark x1="11111" y1="31111" x2="11111" y2="31111"/>
                        <a14:foregroundMark x1="10556" y1="34444" x2="10556" y2="34444"/>
                        <a14:foregroundMark x1="10278" y1="37222" x2="9444" y2="38056"/>
                        <a14:foregroundMark x1="35000" y1="20833" x2="35000" y2="20833"/>
                        <a14:foregroundMark x1="36111" y1="20833" x2="36944" y2="20833"/>
                        <a14:foregroundMark x1="43611" y1="20833" x2="43611" y2="20833"/>
                        <a14:foregroundMark x1="43611" y1="20833" x2="43611" y2="20833"/>
                        <a14:foregroundMark x1="93333" y1="74167" x2="93333" y2="74167"/>
                        <a14:foregroundMark x1="93333" y1="74167" x2="93333" y2="74167"/>
                        <a14:foregroundMark x1="95278" y1="70000" x2="95278" y2="70000"/>
                        <a14:foregroundMark x1="95278" y1="70000" x2="95278" y2="70000"/>
                        <a14:foregroundMark x1="93611" y1="74444" x2="93611" y2="74444"/>
                        <a14:foregroundMark x1="92778" y1="75833" x2="91111" y2="76111"/>
                        <a14:foregroundMark x1="87500" y1="78056" x2="87500" y2="78056"/>
                        <a14:foregroundMark x1="83333" y1="79167" x2="83333" y2="79167"/>
                        <a14:foregroundMark x1="7222" y1="70556" x2="7222" y2="70556"/>
                        <a14:foregroundMark x1="7222" y1="70556" x2="7222" y2="71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140" y="-389174"/>
            <a:ext cx="6210231" cy="60725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904B45-F1E5-D214-264C-465A0949E8D8}"/>
              </a:ext>
            </a:extLst>
          </p:cNvPr>
          <p:cNvSpPr txBox="1"/>
          <p:nvPr/>
        </p:nvSpPr>
        <p:spPr>
          <a:xfrm>
            <a:off x="7118252" y="1532347"/>
            <a:ext cx="45305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3200" b="1" i="1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3,4: Thuyết minh về di sản thiên nhiên thế giới: Vịnh Hạ Long.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328893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16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/>
          <p:cNvSpPr>
            <a:spLocks noChangeArrowheads="1"/>
          </p:cNvSpPr>
          <p:nvPr/>
        </p:nvSpPr>
        <p:spPr bwMode="auto">
          <a:xfrm>
            <a:off x="367210" y="2205842"/>
            <a:ext cx="3374796" cy="3545032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>
            <a:solidFill>
              <a:srgbClr val="823B0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kumimoji="0" lang="en-US" altLang="en-US" sz="2800" b="0" i="0" u="none" strike="noStrike" cap="none" normalizeH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gốc, tên gọi, vị trí địa lí của sự vật hiện tượng tự nhiên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3"/>
          <p:cNvSpPr>
            <a:spLocks noChangeArrowheads="1"/>
          </p:cNvSpPr>
          <p:nvPr/>
        </p:nvSpPr>
        <p:spPr bwMode="auto">
          <a:xfrm>
            <a:off x="4867422" y="2205842"/>
            <a:ext cx="2705686" cy="33427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746"/>
              </a:gs>
              <a:gs pos="50000">
                <a:srgbClr val="FFC600"/>
              </a:gs>
              <a:gs pos="100000">
                <a:srgbClr val="E5B600"/>
              </a:gs>
            </a:gsLst>
            <a:lin ang="5400000"/>
          </a:gra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 trò</a:t>
            </a:r>
            <a:r>
              <a:rPr kumimoji="0" lang="en-US" altLang="en-US" sz="2800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tầm quan trọng của sự vật hiện tượng tự nhiên đối với đời sống của con người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5"/>
          <p:cNvSpPr>
            <a:spLocks noChangeArrowheads="1"/>
          </p:cNvSpPr>
          <p:nvPr/>
        </p:nvSpPr>
        <p:spPr bwMode="auto">
          <a:xfrm>
            <a:off x="8715905" y="2380360"/>
            <a:ext cx="2553693" cy="3168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1A6DB"/>
              </a:gs>
              <a:gs pos="50000">
                <a:srgbClr val="559BDB"/>
              </a:gs>
              <a:gs pos="100000">
                <a:srgbClr val="438AC9"/>
              </a:gs>
            </a:gsLst>
            <a:lin ang="5400000"/>
          </a:gra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800" i="0" u="none" strike="noStrike" cap="none" normalizeH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pháp nào </a:t>
            </a:r>
            <a:r>
              <a:rPr lang="en-US" altLang="en-US" sz="28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bảo tồn, phát huy giá trị của sự vật hiện tượng tự nhiên</a:t>
            </a:r>
            <a:r>
              <a:rPr kumimoji="0" lang="en-US" altLang="en-US" sz="28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26609" y="174517"/>
            <a:ext cx="1206539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kumimoji="0" lang="en-US" altLang="en-US" sz="3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3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kumimoji="0" lang="en-US" alt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kumimoji="0" lang="en-US" alt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3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ở </a:t>
            </a:r>
            <a:r>
              <a:rPr kumimoji="0" lang="en-US" altLang="en-US" sz="3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: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" y="4994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>
            <a:off x="3759387" y="3771592"/>
            <a:ext cx="1090654" cy="434648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>
            <a:off x="7573108" y="3739214"/>
            <a:ext cx="1090654" cy="434648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78132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4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2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053" y="258865"/>
            <a:ext cx="12041945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4234" y="1405077"/>
            <a:ext cx="11521439" cy="39969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 vật, hiện tượng tự nhiên cần thuyết minh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560713" cy="365125"/>
          </a:xfrm>
        </p:spPr>
        <p:txBody>
          <a:bodyPr/>
          <a:lstStyle/>
          <a:p>
            <a:r>
              <a:rPr lang="en-US" smtClean="0"/>
              <a:t>Sản phẩm của nhóm zalo: NGỮ VĂN THPT (nhóm cô Thu Huyền) – Dự án cộng đồng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79941" y="0"/>
            <a:ext cx="12041945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4477" y="991618"/>
            <a:ext cx="12323299" cy="5767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gốc, tên gọi </a:t>
            </a:r>
          </a:p>
          <a:p>
            <a:pPr marL="457200" indent="-457200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</a:t>
            </a:r>
          </a:p>
          <a:p>
            <a:pPr marL="342900" indent="-342900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trị, tiềm năng của sự vật hiện tượng</a:t>
            </a:r>
          </a:p>
          <a:p>
            <a:pPr marL="342900" indent="-342900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trạng của sự vật hiện tượng hiện nay</a:t>
            </a:r>
          </a:p>
          <a:p>
            <a:pPr marL="342900" indent="-342900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pháp để bảo tồn phát huy giá trị của hiện tượng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805411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7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053" y="258865"/>
            <a:ext cx="12041945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1997" y="1500642"/>
            <a:ext cx="10818055" cy="42642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685800"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187225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2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293510"/>
            <a:ext cx="12192000" cy="27009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3412197"/>
            <a:ext cx="12192000" cy="29120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787980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87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02" y="0"/>
            <a:ext cx="12192000" cy="71073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1DEFD1-48CF-5A5E-CC1F-808C5835BE38}"/>
              </a:ext>
            </a:extLst>
          </p:cNvPr>
          <p:cNvSpPr txBox="1"/>
          <p:nvPr/>
        </p:nvSpPr>
        <p:spPr>
          <a:xfrm>
            <a:off x="2594129" y="563530"/>
            <a:ext cx="851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 HÌNH BẮT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15AE76-FFB0-5AE6-01F2-3622F3726387}"/>
              </a:ext>
            </a:extLst>
          </p:cNvPr>
          <p:cNvSpPr txBox="1"/>
          <p:nvPr/>
        </p:nvSpPr>
        <p:spPr>
          <a:xfrm>
            <a:off x="457714" y="2978727"/>
            <a:ext cx="113053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000" dirty="0">
                <a:latin typeface="+mj-lt"/>
              </a:rPr>
              <a:t>T</a:t>
            </a:r>
            <a:r>
              <a:rPr lang="vi-VN" sz="6000" dirty="0" smtClean="0">
                <a:latin typeface="+mj-lt"/>
              </a:rPr>
              <a:t>ìm từ </a:t>
            </a:r>
            <a:r>
              <a:rPr lang="vi-VN" sz="6000" dirty="0">
                <a:latin typeface="+mj-lt"/>
              </a:rPr>
              <a:t>ngữ phù hợp được gợi ra trong mỗi hình ảnh, hiện </a:t>
            </a:r>
            <a:r>
              <a:rPr lang="vi-VN" sz="6000" dirty="0" smtClean="0">
                <a:latin typeface="+mj-lt"/>
              </a:rPr>
              <a:t>tượng sau:</a:t>
            </a:r>
            <a:endParaRPr lang="vi-VN" sz="6000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93194" y="6356350"/>
            <a:ext cx="6260206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074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 flipV="1">
            <a:off x="267285" y="1789012"/>
            <a:ext cx="11924713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i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36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1668" y="429129"/>
            <a:ext cx="5036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7002" y="2749663"/>
            <a:ext cx="11765278" cy="37892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ym typeface="Symbol" panose="05050102010706020507" pitchFamily="18" charset="2"/>
              </a:rPr>
              <a:t></a:t>
            </a:r>
            <a:r>
              <a:rPr lang="en-US" b="1" dirty="0"/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rõ được sự vật hiện tượng trong tự nhiên được thuyết minh và cung cấp một số thông tin cơ bản, nổi bật về sự vật, hiện tượng đó.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sáng tỏ sự vật, hiện tượng trong tự nhiên theo trình tự phù hợp với đặc điểm của đối tượng được thuyết minh.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được ý nghĩa của việc nhận thức đúng về sự vật, hiện tượng được thuyết minh 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 dụng kết hợp một hay nhiều các yếu tố như miêu tả, biểu cảm, nghị luận, tự sự.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251620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13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399B02-77FF-167F-72A1-49DF56BBC6C8}"/>
              </a:ext>
            </a:extLst>
          </p:cNvPr>
          <p:cNvSpPr txBox="1"/>
          <p:nvPr/>
        </p:nvSpPr>
        <p:spPr>
          <a:xfrm>
            <a:off x="2381699" y="351171"/>
            <a:ext cx="7025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b="1" noProof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VẬN </a:t>
            </a:r>
            <a:r>
              <a:rPr lang="en-US" sz="6000" b="1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sz="6000" b="1" i="0" u="none" strike="noStrike" kern="1200" normalizeH="0" baseline="0" noProof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2031" y="1716258"/>
            <a:ext cx="10944665" cy="37420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607676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47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947880-0B81-EBF8-C34C-0A4234D9847E}"/>
              </a:ext>
            </a:extLst>
          </p:cNvPr>
          <p:cNvSpPr txBox="1"/>
          <p:nvPr/>
        </p:nvSpPr>
        <p:spPr>
          <a:xfrm>
            <a:off x="4075437" y="5744985"/>
            <a:ext cx="7523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8962E06-889C-CBA1-ACF1-3E6D86E35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260" y="5093833"/>
            <a:ext cx="1820286" cy="1707797"/>
          </a:xfrm>
          <a:prstGeom prst="rect">
            <a:avLst/>
          </a:prstGeom>
        </p:spPr>
      </p:pic>
      <p:pic>
        <p:nvPicPr>
          <p:cNvPr id="8" name="Picture 7" descr="50+ Những hình ảnh ô nhiễm môi trường nước, đất, không khí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4" y="439387"/>
            <a:ext cx="7626531" cy="4654446"/>
          </a:xfrm>
          <a:prstGeom prst="rect">
            <a:avLst/>
          </a:prstGeom>
          <a:noFill/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71924" y="6436505"/>
            <a:ext cx="6298842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82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947880-0B81-EBF8-C34C-0A4234D9847E}"/>
              </a:ext>
            </a:extLst>
          </p:cNvPr>
          <p:cNvSpPr txBox="1"/>
          <p:nvPr/>
        </p:nvSpPr>
        <p:spPr>
          <a:xfrm>
            <a:off x="4075437" y="5744985"/>
            <a:ext cx="7523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8962E06-889C-CBA1-ACF1-3E6D86E35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260" y="5093833"/>
            <a:ext cx="1820286" cy="1707797"/>
          </a:xfrm>
          <a:prstGeom prst="rect">
            <a:avLst/>
          </a:prstGeom>
        </p:spPr>
      </p:pic>
      <p:pic>
        <p:nvPicPr>
          <p:cNvPr id="8" name="Picture 7" descr="https://bcp.cdnchinhphu.vn/Uploaded/nguyendieuhuong/2020_10_29/thienta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547" y="356260"/>
            <a:ext cx="7501024" cy="4999511"/>
          </a:xfrm>
          <a:prstGeom prst="rect">
            <a:avLst/>
          </a:prstGeom>
          <a:noFill/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650865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3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8962E06-889C-CBA1-ACF1-3E6D86E35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49" y="5303487"/>
            <a:ext cx="1820286" cy="17077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80194" y="5772664"/>
            <a:ext cx="5126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ảnh đẹp thiên nhiên tuyệt mỹ của Việt Nam - Ảnh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49" y="391886"/>
            <a:ext cx="7810747" cy="5070763"/>
          </a:xfrm>
          <a:prstGeom prst="rect">
            <a:avLst/>
          </a:prstGeom>
          <a:noFill/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80194" y="6486995"/>
            <a:ext cx="5634274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44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947880-0B81-EBF8-C34C-0A4234D9847E}"/>
              </a:ext>
            </a:extLst>
          </p:cNvPr>
          <p:cNvSpPr txBox="1"/>
          <p:nvPr/>
        </p:nvSpPr>
        <p:spPr>
          <a:xfrm>
            <a:off x="4092035" y="5959847"/>
            <a:ext cx="575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8962E06-889C-CBA1-ACF1-3E6D86E35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79" y="5399899"/>
            <a:ext cx="1861756" cy="1458101"/>
          </a:xfrm>
          <a:prstGeom prst="rect">
            <a:avLst/>
          </a:prstGeom>
        </p:spPr>
      </p:pic>
      <p:pic>
        <p:nvPicPr>
          <p:cNvPr id="9" name="Picture 8" descr="https://content.tapchitoaan.vn/uploads/2020/10/180808_dvh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55" y="368135"/>
            <a:ext cx="7632362" cy="5130139"/>
          </a:xfrm>
          <a:prstGeom prst="rect">
            <a:avLst/>
          </a:prstGeom>
          <a:noFill/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98452" y="6492875"/>
            <a:ext cx="5542613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68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947880-0B81-EBF8-C34C-0A4234D9847E}"/>
              </a:ext>
            </a:extLst>
          </p:cNvPr>
          <p:cNvSpPr txBox="1"/>
          <p:nvPr/>
        </p:nvSpPr>
        <p:spPr>
          <a:xfrm>
            <a:off x="4192629" y="5931322"/>
            <a:ext cx="644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8962E06-889C-CBA1-ACF1-3E6D86E35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855" y="5248928"/>
            <a:ext cx="1647763" cy="1694708"/>
          </a:xfrm>
          <a:prstGeom prst="rect">
            <a:avLst/>
          </a:prstGeom>
        </p:spPr>
      </p:pic>
      <p:pic>
        <p:nvPicPr>
          <p:cNvPr id="5" name="Picture 4" descr="Thùy triều xanh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01" y="647835"/>
            <a:ext cx="7805601" cy="48646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238741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13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1855" y="2230874"/>
            <a:ext cx="96397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  <a:p>
            <a:pPr lvl="0" algn="ctr"/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15166" y="6356350"/>
            <a:ext cx="5938234" cy="365125"/>
          </a:xfrm>
        </p:spPr>
        <p:txBody>
          <a:bodyPr/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: NGỮ VĂN THPT (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Thu </a:t>
            </a:r>
            <a:r>
              <a:rPr lang="en-US" dirty="0" err="1" smtClean="0"/>
              <a:t>Huyền</a:t>
            </a:r>
            <a:r>
              <a:rPr lang="en-US" dirty="0" smtClean="0"/>
              <a:t>) –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67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2666</Words>
  <Application>Microsoft Office PowerPoint</Application>
  <PresentationFormat>Widescreen</PresentationFormat>
  <Paragraphs>175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.VnTime</vt:lpstr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</cp:revision>
  <dcterms:created xsi:type="dcterms:W3CDTF">2023-08-09T05:46:04Z</dcterms:created>
  <dcterms:modified xsi:type="dcterms:W3CDTF">2023-08-11T06:00:24Z</dcterms:modified>
</cp:coreProperties>
</file>