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352" r:id="rId2"/>
    <p:sldId id="354" r:id="rId3"/>
    <p:sldId id="353" r:id="rId4"/>
    <p:sldId id="256" r:id="rId5"/>
    <p:sldId id="340" r:id="rId6"/>
    <p:sldId id="342" r:id="rId7"/>
    <p:sldId id="325" r:id="rId8"/>
    <p:sldId id="326" r:id="rId9"/>
    <p:sldId id="344" r:id="rId10"/>
    <p:sldId id="343" r:id="rId11"/>
    <p:sldId id="346" r:id="rId12"/>
    <p:sldId id="349" r:id="rId13"/>
    <p:sldId id="328" r:id="rId14"/>
    <p:sldId id="347" r:id="rId15"/>
    <p:sldId id="329" r:id="rId16"/>
    <p:sldId id="315" r:id="rId17"/>
    <p:sldId id="348" r:id="rId18"/>
    <p:sldId id="339" r:id="rId19"/>
    <p:sldId id="318" r:id="rId20"/>
    <p:sldId id="350" r:id="rId21"/>
    <p:sldId id="351" r:id="rId22"/>
    <p:sldId id="333" r:id="rId23"/>
    <p:sldId id="355" r:id="rId24"/>
    <p:sldId id="357" r:id="rId25"/>
    <p:sldId id="358" r:id="rId26"/>
    <p:sldId id="299" r:id="rId27"/>
    <p:sldId id="298" r:id="rId28"/>
    <p:sldId id="297" r:id="rId29"/>
    <p:sldId id="28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2" autoAdjust="0"/>
    <p:restoredTop sz="86444" autoAdjust="0"/>
  </p:normalViewPr>
  <p:slideViewPr>
    <p:cSldViewPr>
      <p:cViewPr varScale="1">
        <p:scale>
          <a:sx n="66" d="100"/>
          <a:sy n="66" d="100"/>
        </p:scale>
        <p:origin x="-1108" y="-64"/>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FC3AC58-1B0A-4D34-A276-A4D8967EC564}" type="datetimeFigureOut">
              <a:rPr lang="en-US"/>
              <a:pPr>
                <a:defRPr/>
              </a:pPr>
              <a:t>10/08/2023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798500A-8F85-4FBB-BF3F-913E855846CF}" type="slidenum">
              <a:rPr lang="en-US"/>
              <a:pPr>
                <a:defRPr/>
              </a:pPr>
              <a:t>‹#›</a:t>
            </a:fld>
            <a:endParaRPr lang="en-US"/>
          </a:p>
        </p:txBody>
      </p:sp>
    </p:spTree>
    <p:extLst>
      <p:ext uri="{BB962C8B-B14F-4D97-AF65-F5344CB8AC3E}">
        <p14:creationId xmlns:p14="http://schemas.microsoft.com/office/powerpoint/2010/main" val="885242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875343-E6F5-4D54-8AFF-8FCC09CA74A5}" type="slidenum">
              <a:rPr lang="en-US" smtClean="0"/>
              <a:pPr eaLnBrk="1" hangingPunct="1"/>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7C2C10-ABE4-414F-B5A2-ED0B627AC090}" type="slidenum">
              <a:rPr lang="en-US" smtClean="0"/>
              <a:pPr eaLnBrk="1" hangingPunct="1"/>
              <a:t>8</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04F0C9-AF0E-48FB-9D9B-5E6879CC9670}" type="slidenum">
              <a:rPr lang="en-US" smtClean="0"/>
              <a:pPr eaLnBrk="1" hangingPunct="1"/>
              <a:t>18</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616DB7-1C4D-4630-BD88-9D3799DBD990}" type="slidenum">
              <a:rPr lang="en-US"/>
              <a:pPr>
                <a:defRPr/>
              </a:pPr>
              <a:t>‹#›</a:t>
            </a:fld>
            <a:endParaRPr lang="en-US"/>
          </a:p>
        </p:txBody>
      </p:sp>
    </p:spTree>
    <p:extLst>
      <p:ext uri="{BB962C8B-B14F-4D97-AF65-F5344CB8AC3E}">
        <p14:creationId xmlns:p14="http://schemas.microsoft.com/office/powerpoint/2010/main" val="244435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F39AF8-54FD-4E11-B265-3716D2B7182A}" type="slidenum">
              <a:rPr lang="en-US"/>
              <a:pPr>
                <a:defRPr/>
              </a:pPr>
              <a:t>‹#›</a:t>
            </a:fld>
            <a:endParaRPr lang="en-US"/>
          </a:p>
        </p:txBody>
      </p:sp>
    </p:spTree>
    <p:extLst>
      <p:ext uri="{BB962C8B-B14F-4D97-AF65-F5344CB8AC3E}">
        <p14:creationId xmlns:p14="http://schemas.microsoft.com/office/powerpoint/2010/main" val="329665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3C3868-ABDB-453D-B6FC-7008008DA356}" type="slidenum">
              <a:rPr lang="en-US"/>
              <a:pPr>
                <a:defRPr/>
              </a:pPr>
              <a:t>‹#›</a:t>
            </a:fld>
            <a:endParaRPr lang="en-US"/>
          </a:p>
        </p:txBody>
      </p:sp>
    </p:spTree>
    <p:extLst>
      <p:ext uri="{BB962C8B-B14F-4D97-AF65-F5344CB8AC3E}">
        <p14:creationId xmlns:p14="http://schemas.microsoft.com/office/powerpoint/2010/main" val="116627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7000"/>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4B5679-FD91-4155-B0DA-EFCA018D91A8}" type="slidenum">
              <a:rPr lang="en-US"/>
              <a:pPr>
                <a:defRPr/>
              </a:pPr>
              <a:t>‹#›</a:t>
            </a:fld>
            <a:endParaRPr lang="en-US"/>
          </a:p>
        </p:txBody>
      </p:sp>
    </p:spTree>
    <p:extLst>
      <p:ext uri="{BB962C8B-B14F-4D97-AF65-F5344CB8AC3E}">
        <p14:creationId xmlns:p14="http://schemas.microsoft.com/office/powerpoint/2010/main" val="350931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691E3F-1715-4E1A-B1A3-B6B526176872}" type="slidenum">
              <a:rPr lang="en-US"/>
              <a:pPr>
                <a:defRPr/>
              </a:pPr>
              <a:t>‹#›</a:t>
            </a:fld>
            <a:endParaRPr lang="en-US"/>
          </a:p>
        </p:txBody>
      </p:sp>
    </p:spTree>
    <p:extLst>
      <p:ext uri="{BB962C8B-B14F-4D97-AF65-F5344CB8AC3E}">
        <p14:creationId xmlns:p14="http://schemas.microsoft.com/office/powerpoint/2010/main" val="130734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93654-929A-4A78-BB07-530891297DA6}" type="slidenum">
              <a:rPr lang="en-US"/>
              <a:pPr>
                <a:defRPr/>
              </a:pPr>
              <a:t>‹#›</a:t>
            </a:fld>
            <a:endParaRPr lang="en-US"/>
          </a:p>
        </p:txBody>
      </p:sp>
    </p:spTree>
    <p:extLst>
      <p:ext uri="{BB962C8B-B14F-4D97-AF65-F5344CB8AC3E}">
        <p14:creationId xmlns:p14="http://schemas.microsoft.com/office/powerpoint/2010/main" val="414898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0A7735-F9E3-43AA-A41E-2E34A5D70DFB}" type="slidenum">
              <a:rPr lang="en-US"/>
              <a:pPr>
                <a:defRPr/>
              </a:pPr>
              <a:t>‹#›</a:t>
            </a:fld>
            <a:endParaRPr lang="en-US"/>
          </a:p>
        </p:txBody>
      </p:sp>
    </p:spTree>
    <p:extLst>
      <p:ext uri="{BB962C8B-B14F-4D97-AF65-F5344CB8AC3E}">
        <p14:creationId xmlns:p14="http://schemas.microsoft.com/office/powerpoint/2010/main" val="260691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697268-68A9-4226-B85D-28C2EF71F985}" type="slidenum">
              <a:rPr lang="en-US"/>
              <a:pPr>
                <a:defRPr/>
              </a:pPr>
              <a:t>‹#›</a:t>
            </a:fld>
            <a:endParaRPr lang="en-US"/>
          </a:p>
        </p:txBody>
      </p:sp>
    </p:spTree>
    <p:extLst>
      <p:ext uri="{BB962C8B-B14F-4D97-AF65-F5344CB8AC3E}">
        <p14:creationId xmlns:p14="http://schemas.microsoft.com/office/powerpoint/2010/main" val="170985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B9971E-2199-4632-BD69-FF8D1416E434}" type="slidenum">
              <a:rPr lang="en-US"/>
              <a:pPr>
                <a:defRPr/>
              </a:pPr>
              <a:t>‹#›</a:t>
            </a:fld>
            <a:endParaRPr lang="en-US"/>
          </a:p>
        </p:txBody>
      </p:sp>
    </p:spTree>
    <p:extLst>
      <p:ext uri="{BB962C8B-B14F-4D97-AF65-F5344CB8AC3E}">
        <p14:creationId xmlns:p14="http://schemas.microsoft.com/office/powerpoint/2010/main" val="71997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C6F239-493E-42D0-8130-953E2D6EE001}" type="slidenum">
              <a:rPr lang="en-US"/>
              <a:pPr>
                <a:defRPr/>
              </a:pPr>
              <a:t>‹#›</a:t>
            </a:fld>
            <a:endParaRPr lang="en-US"/>
          </a:p>
        </p:txBody>
      </p:sp>
    </p:spTree>
    <p:extLst>
      <p:ext uri="{BB962C8B-B14F-4D97-AF65-F5344CB8AC3E}">
        <p14:creationId xmlns:p14="http://schemas.microsoft.com/office/powerpoint/2010/main" val="229734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Sản phẩm của nhóm Zalo: NGỮ VĂN THPT (Nhóm cô Thu Huyền) – DỰ ÁN CỘNG ĐỒNG</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D30A5C-E9FA-4B2A-89CC-EB921A44E059}" type="slidenum">
              <a:rPr lang="en-US"/>
              <a:pPr>
                <a:defRPr/>
              </a:pPr>
              <a:t>‹#›</a:t>
            </a:fld>
            <a:endParaRPr lang="en-US"/>
          </a:p>
        </p:txBody>
      </p:sp>
    </p:spTree>
    <p:extLst>
      <p:ext uri="{BB962C8B-B14F-4D97-AF65-F5344CB8AC3E}">
        <p14:creationId xmlns:p14="http://schemas.microsoft.com/office/powerpoint/2010/main" val="335499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6000" r="-1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Sản phẩm của nhóm Zalo: NGỮ VĂN THPT (Nhóm cô Thu Huyền) – DỰ ÁN CỘNG ĐỒNG</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84E202-7163-4FA3-ABBC-62DC5306A9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441299" y="685800"/>
            <a:ext cx="4238661" cy="1754326"/>
          </a:xfrm>
          <a:prstGeom prst="rect">
            <a:avLst/>
          </a:prstGeom>
          <a:noFill/>
        </p:spPr>
        <p:txBody>
          <a:bodyPr wrap="none" lIns="91440" tIns="45720" rIns="91440" bIns="45720">
            <a:spAutoFit/>
          </a:bodyPr>
          <a:lstStyle/>
          <a:p>
            <a:pPr algn="ct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 động 1</a:t>
            </a:r>
          </a:p>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KHỞI ĐỘNG</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638718" y="3200400"/>
            <a:ext cx="7866576" cy="1754326"/>
          </a:xfrm>
          <a:prstGeom prst="rect">
            <a:avLst/>
          </a:prstGeom>
          <a:noFill/>
        </p:spPr>
        <p:txBody>
          <a:bodyPr wrap="none" lIns="91440" tIns="45720" rIns="91440" bIns="45720">
            <a:spAutoFit/>
          </a:bodyPr>
          <a:lstStyle/>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Trò chơi:</a:t>
            </a:r>
            <a:endParaRPr lang="en-US" sz="54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54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TRUY TÌM MẢNH GHÉP</a:t>
            </a:r>
            <a:endParaRPr 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63094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6200" y="1524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solidFill>
                  <a:srgbClr val="0000FF"/>
                </a:solidFill>
                <a:latin typeface="Times New Roman" pitchFamily="18" charset="0"/>
                <a:cs typeface="Times New Roman" pitchFamily="18" charset="0"/>
              </a:rPr>
              <a:t>6. So sánh nguyên tác với bản dịch</a:t>
            </a:r>
          </a:p>
        </p:txBody>
      </p:sp>
      <p:graphicFrame>
        <p:nvGraphicFramePr>
          <p:cNvPr id="6" name="Table 5"/>
          <p:cNvGraphicFramePr>
            <a:graphicFrameLocks noGrp="1"/>
          </p:cNvGraphicFramePr>
          <p:nvPr/>
        </p:nvGraphicFramePr>
        <p:xfrm>
          <a:off x="457200" y="838200"/>
          <a:ext cx="8229600" cy="5432466"/>
        </p:xfrm>
        <a:graphic>
          <a:graphicData uri="http://schemas.openxmlformats.org/drawingml/2006/table">
            <a:tbl>
              <a:tblPr firstRow="1" firstCol="1" bandRow="1">
                <a:tableStyleId>{5C22544A-7EE6-4342-B048-85BDC9FD1C3A}</a:tableStyleId>
              </a:tblPr>
              <a:tblGrid>
                <a:gridCol w="2690032"/>
                <a:gridCol w="5539568"/>
              </a:tblGrid>
              <a:tr h="260915">
                <a:tc>
                  <a:txBody>
                    <a:bodyPr/>
                    <a:lstStyle/>
                    <a:p>
                      <a:pPr algn="just">
                        <a:lnSpc>
                          <a:spcPct val="107000"/>
                        </a:lnSpc>
                        <a:spcAft>
                          <a:spcPts val="0"/>
                        </a:spcAft>
                      </a:pPr>
                      <a:r>
                        <a:rPr lang="en-US" sz="1600">
                          <a:effectLst/>
                        </a:rPr>
                        <a:t>Nguyên tác</a:t>
                      </a:r>
                      <a:endParaRPr lang="en-US" sz="1800">
                        <a:effectLst/>
                        <a:latin typeface="Times New Roman"/>
                        <a:ea typeface="Calibri"/>
                        <a:cs typeface="Times New Roman"/>
                      </a:endParaRPr>
                    </a:p>
                  </a:txBody>
                  <a:tcPr marL="48812" marR="48812" marT="0" marB="0"/>
                </a:tc>
                <a:tc>
                  <a:txBody>
                    <a:bodyPr/>
                    <a:lstStyle/>
                    <a:p>
                      <a:pPr algn="just">
                        <a:lnSpc>
                          <a:spcPct val="107000"/>
                        </a:lnSpc>
                        <a:spcAft>
                          <a:spcPts val="0"/>
                        </a:spcAft>
                      </a:pPr>
                      <a:r>
                        <a:rPr lang="en-US" sz="1600">
                          <a:effectLst/>
                        </a:rPr>
                        <a:t> Bản dịch thơ 1</a:t>
                      </a:r>
                      <a:endParaRPr lang="en-US" sz="1800">
                        <a:effectLst/>
                        <a:latin typeface="Times New Roman"/>
                        <a:ea typeface="Calibri"/>
                        <a:cs typeface="Times New Roman"/>
                      </a:endParaRPr>
                    </a:p>
                  </a:txBody>
                  <a:tcPr marL="48812" marR="48812" marT="0" marB="0"/>
                </a:tc>
              </a:tr>
              <a:tr h="1176893">
                <a:tc>
                  <a:txBody>
                    <a:bodyPr/>
                    <a:lstStyle/>
                    <a:p>
                      <a:pPr algn="just">
                        <a:lnSpc>
                          <a:spcPct val="107000"/>
                        </a:lnSpc>
                        <a:spcAft>
                          <a:spcPts val="0"/>
                        </a:spcAft>
                      </a:pPr>
                      <a:r>
                        <a:rPr lang="en-US" sz="1600">
                          <a:effectLst/>
                        </a:rPr>
                        <a:t>Câu 1: nguyên tác chữ “tận”: hết, hết thảy: sự biến đổi triệt để của cảnh vật, không còn dấu vết cảnh xưa.</a:t>
                      </a:r>
                      <a:endParaRPr lang="en-US" sz="1800">
                        <a:effectLst/>
                        <a:latin typeface="Times New Roman"/>
                        <a:ea typeface="Calibri"/>
                        <a:cs typeface="Times New Roman"/>
                      </a:endParaRPr>
                    </a:p>
                  </a:txBody>
                  <a:tcPr marL="48812" marR="48812" marT="0" marB="0"/>
                </a:tc>
                <a:tc>
                  <a:txBody>
                    <a:bodyPr/>
                    <a:lstStyle/>
                    <a:p>
                      <a:pPr algn="just">
                        <a:lnSpc>
                          <a:spcPct val="107000"/>
                        </a:lnSpc>
                        <a:spcAft>
                          <a:spcPts val="0"/>
                        </a:spcAft>
                      </a:pPr>
                      <a:r>
                        <a:rPr lang="en-US" sz="1600">
                          <a:effectLst/>
                        </a:rPr>
                        <a:t>Hoá: mức độ thay đổi cảnh vật nhẹ hơn, chưa lột tả được sự thay đổi triệt để của cảnh vật.</a:t>
                      </a:r>
                      <a:endParaRPr lang="en-US" sz="1800">
                        <a:effectLst/>
                        <a:latin typeface="Times New Roman"/>
                        <a:ea typeface="Calibri"/>
                        <a:cs typeface="Times New Roman"/>
                      </a:endParaRPr>
                    </a:p>
                  </a:txBody>
                  <a:tcPr marL="48812" marR="48812" marT="0" marB="0"/>
                </a:tc>
              </a:tr>
              <a:tr h="1849405">
                <a:tc>
                  <a:txBody>
                    <a:bodyPr/>
                    <a:lstStyle/>
                    <a:p>
                      <a:pPr algn="just">
                        <a:lnSpc>
                          <a:spcPct val="107000"/>
                        </a:lnSpc>
                        <a:spcAft>
                          <a:spcPts val="0"/>
                        </a:spcAft>
                      </a:pPr>
                      <a:r>
                        <a:rPr lang="en-US" sz="1600">
                          <a:effectLst/>
                        </a:rPr>
                        <a:t>Câu 2:</a:t>
                      </a:r>
                      <a:endParaRPr lang="en-US" sz="1800">
                        <a:effectLst/>
                      </a:endParaRPr>
                    </a:p>
                    <a:p>
                      <a:pPr algn="just">
                        <a:lnSpc>
                          <a:spcPct val="107000"/>
                        </a:lnSpc>
                        <a:spcAft>
                          <a:spcPts val="0"/>
                        </a:spcAft>
                      </a:pPr>
                      <a:r>
                        <a:rPr lang="en-US" sz="1600">
                          <a:effectLst/>
                        </a:rPr>
                        <a:t>- “Độc” </a:t>
                      </a:r>
                      <a:endParaRPr lang="en-US" sz="1800">
                        <a:effectLst/>
                      </a:endParaRPr>
                    </a:p>
                    <a:p>
                      <a:pPr algn="just">
                        <a:lnSpc>
                          <a:spcPct val="107000"/>
                        </a:lnSpc>
                        <a:spcAft>
                          <a:spcPts val="0"/>
                        </a:spcAft>
                      </a:pPr>
                      <a:r>
                        <a:rPr lang="en-US" sz="1600">
                          <a:effectLst/>
                        </a:rPr>
                        <a:t>+ Đơn độc, một mình.</a:t>
                      </a:r>
                      <a:endParaRPr lang="en-US" sz="1800">
                        <a:effectLst/>
                      </a:endParaRPr>
                    </a:p>
                    <a:p>
                      <a:pPr algn="just">
                        <a:lnSpc>
                          <a:spcPct val="107000"/>
                        </a:lnSpc>
                        <a:spcAft>
                          <a:spcPts val="0"/>
                        </a:spcAft>
                      </a:pPr>
                      <a:r>
                        <a:rPr lang="en-US" sz="1600">
                          <a:effectLst/>
                        </a:rPr>
                        <a:t>+ Duy, chỉ.</a:t>
                      </a:r>
                      <a:endParaRPr lang="en-US" sz="1800">
                        <a:effectLst/>
                      </a:endParaRPr>
                    </a:p>
                    <a:p>
                      <a:pPr algn="just">
                        <a:lnSpc>
                          <a:spcPct val="107000"/>
                        </a:lnSpc>
                        <a:spcAft>
                          <a:spcPts val="0"/>
                        </a:spcAft>
                      </a:pPr>
                      <a:r>
                        <a:rPr lang="en-US" sz="1600">
                          <a:effectLst/>
                        </a:rPr>
                        <a:t>=&gt; Độc điếu: một mình viếng thương: sự cô đơn của tác giả</a:t>
                      </a:r>
                      <a:endParaRPr lang="en-US" sz="1800">
                        <a:effectLst/>
                      </a:endParaRPr>
                    </a:p>
                    <a:p>
                      <a:pPr algn="just">
                        <a:lnSpc>
                          <a:spcPct val="107000"/>
                        </a:lnSpc>
                        <a:spcAft>
                          <a:spcPts val="0"/>
                        </a:spcAft>
                      </a:pPr>
                      <a:r>
                        <a:rPr lang="en-US" sz="1600">
                          <a:effectLst/>
                        </a:rPr>
                        <a:t>- Nhất chỉ thư: một tập sách </a:t>
                      </a:r>
                      <a:endParaRPr lang="en-US" sz="1800">
                        <a:effectLst/>
                        <a:latin typeface="Times New Roman"/>
                        <a:ea typeface="Calibri"/>
                        <a:cs typeface="Times New Roman"/>
                      </a:endParaRPr>
                    </a:p>
                  </a:txBody>
                  <a:tcPr marL="48812" marR="48812" marT="0" marB="0"/>
                </a:tc>
                <a:tc>
                  <a:txBody>
                    <a:bodyPr/>
                    <a:lstStyle/>
                    <a:p>
                      <a:pPr algn="just">
                        <a:lnSpc>
                          <a:spcPct val="107000"/>
                        </a:lnSpc>
                        <a:spcAft>
                          <a:spcPts val="0"/>
                        </a:spcAft>
                      </a:pPr>
                      <a:r>
                        <a:rPr lang="en-US" sz="1600">
                          <a:effectLst/>
                        </a:rPr>
                        <a:t> </a:t>
                      </a:r>
                      <a:endParaRPr lang="en-US" sz="1800">
                        <a:effectLst/>
                      </a:endParaRPr>
                    </a:p>
                    <a:p>
                      <a:pPr algn="just">
                        <a:lnSpc>
                          <a:spcPct val="107000"/>
                        </a:lnSpc>
                        <a:spcAft>
                          <a:spcPts val="0"/>
                        </a:spcAft>
                      </a:pPr>
                      <a:r>
                        <a:rPr lang="en-US" sz="1600">
                          <a:effectLst/>
                        </a:rPr>
                        <a:t>- Thổn thức: từ láy thể hiện tiếng khóc nấc, không thấy được sự cô đơn vừa đọc vừa khóc một mình của tác giả. </a:t>
                      </a:r>
                      <a:endParaRPr lang="en-US" sz="1800">
                        <a:effectLst/>
                      </a:endParaRPr>
                    </a:p>
                    <a:p>
                      <a:pPr algn="just">
                        <a:lnSpc>
                          <a:spcPct val="107000"/>
                        </a:lnSpc>
                        <a:spcAft>
                          <a:spcPts val="0"/>
                        </a:spcAft>
                      </a:pPr>
                      <a:r>
                        <a:rPr lang="en-US" sz="1600">
                          <a:effectLst/>
                        </a:rPr>
                        <a:t>- Mảnh giấy tàn: Biểu cảm quá lộ.</a:t>
                      </a:r>
                      <a:endParaRPr lang="en-US" sz="1800">
                        <a:effectLst/>
                        <a:latin typeface="Times New Roman"/>
                        <a:ea typeface="Calibri"/>
                        <a:cs typeface="Times New Roman"/>
                      </a:endParaRPr>
                    </a:p>
                  </a:txBody>
                  <a:tcPr marL="48812" marR="48812" marT="0" marB="0"/>
                </a:tc>
              </a:tr>
              <a:tr h="840638">
                <a:tc>
                  <a:txBody>
                    <a:bodyPr/>
                    <a:lstStyle/>
                    <a:p>
                      <a:pPr algn="just">
                        <a:lnSpc>
                          <a:spcPct val="107000"/>
                        </a:lnSpc>
                        <a:spcAft>
                          <a:spcPts val="0"/>
                        </a:spcAft>
                      </a:pPr>
                      <a:r>
                        <a:rPr lang="en-US" sz="1600">
                          <a:effectLst/>
                        </a:rPr>
                        <a:t>Câu 3: </a:t>
                      </a:r>
                      <a:endParaRPr lang="en-US" sz="1800">
                        <a:effectLst/>
                      </a:endParaRPr>
                    </a:p>
                    <a:p>
                      <a:pPr algn="just">
                        <a:lnSpc>
                          <a:spcPct val="107000"/>
                        </a:lnSpc>
                        <a:spcAft>
                          <a:spcPts val="0"/>
                        </a:spcAft>
                      </a:pPr>
                      <a:r>
                        <a:rPr lang="en-US" sz="1600">
                          <a:effectLst/>
                        </a:rPr>
                        <a:t>Luỵ phần dư: Không có số mệnh mà cũng bị đốt dở.</a:t>
                      </a:r>
                      <a:endParaRPr lang="en-US" sz="1800">
                        <a:effectLst/>
                        <a:latin typeface="Times New Roman"/>
                        <a:ea typeface="Calibri"/>
                        <a:cs typeface="Times New Roman"/>
                      </a:endParaRPr>
                    </a:p>
                  </a:txBody>
                  <a:tcPr marL="48812" marR="48812" marT="0" marB="0"/>
                </a:tc>
                <a:tc>
                  <a:txBody>
                    <a:bodyPr/>
                    <a:lstStyle/>
                    <a:p>
                      <a:pPr algn="just">
                        <a:lnSpc>
                          <a:spcPct val="107000"/>
                        </a:lnSpc>
                        <a:spcAft>
                          <a:spcPts val="0"/>
                        </a:spcAft>
                      </a:pPr>
                      <a:r>
                        <a:rPr lang="en-US" sz="1600">
                          <a:effectLst/>
                        </a:rPr>
                        <a:t>- Đốt còn vương: chưa rõ ý.</a:t>
                      </a:r>
                      <a:endParaRPr lang="en-US" sz="1800">
                        <a:effectLst/>
                        <a:latin typeface="Times New Roman"/>
                        <a:ea typeface="Calibri"/>
                        <a:cs typeface="Times New Roman"/>
                      </a:endParaRPr>
                    </a:p>
                  </a:txBody>
                  <a:tcPr marL="48812" marR="48812" marT="0" marB="0"/>
                </a:tc>
              </a:tr>
              <a:tr h="521829">
                <a:tc>
                  <a:txBody>
                    <a:bodyPr/>
                    <a:lstStyle/>
                    <a:p>
                      <a:pPr algn="just">
                        <a:lnSpc>
                          <a:spcPct val="107000"/>
                        </a:lnSpc>
                        <a:spcAft>
                          <a:spcPts val="0"/>
                        </a:spcAft>
                      </a:pPr>
                      <a:r>
                        <a:rPr lang="en-US" sz="1600">
                          <a:effectLst/>
                        </a:rPr>
                        <a:t>Câu 4:</a:t>
                      </a:r>
                      <a:endParaRPr lang="en-US" sz="1800">
                        <a:effectLst/>
                      </a:endParaRPr>
                    </a:p>
                    <a:p>
                      <a:pPr algn="just">
                        <a:lnSpc>
                          <a:spcPct val="107000"/>
                        </a:lnSpc>
                        <a:spcAft>
                          <a:spcPts val="0"/>
                        </a:spcAft>
                      </a:pPr>
                      <a:r>
                        <a:rPr lang="en-US" sz="1600">
                          <a:effectLst/>
                        </a:rPr>
                        <a:t>Hận</a:t>
                      </a:r>
                      <a:endParaRPr lang="en-US" sz="1800">
                        <a:effectLst/>
                        <a:latin typeface="Times New Roman"/>
                        <a:ea typeface="Calibri"/>
                        <a:cs typeface="Times New Roman"/>
                      </a:endParaRPr>
                    </a:p>
                  </a:txBody>
                  <a:tcPr marL="48812" marR="48812" marT="0" marB="0"/>
                </a:tc>
                <a:tc>
                  <a:txBody>
                    <a:bodyPr/>
                    <a:lstStyle/>
                    <a:p>
                      <a:pPr algn="just">
                        <a:lnSpc>
                          <a:spcPct val="107000"/>
                        </a:lnSpc>
                        <a:spcAft>
                          <a:spcPts val="0"/>
                        </a:spcAft>
                      </a:pPr>
                      <a:r>
                        <a:rPr lang="en-US" sz="1600">
                          <a:effectLst/>
                        </a:rPr>
                        <a:t>Bản dịch chuyển thành “hờn” sắc thái nhẹ hơn.</a:t>
                      </a:r>
                      <a:endParaRPr lang="en-US" sz="1800">
                        <a:effectLst/>
                        <a:latin typeface="Times New Roman"/>
                        <a:ea typeface="Calibri"/>
                        <a:cs typeface="Times New Roman"/>
                      </a:endParaRPr>
                    </a:p>
                  </a:txBody>
                  <a:tcPr marL="48812" marR="48812" marT="0" marB="0"/>
                </a:tc>
              </a:tr>
              <a:tr h="782744">
                <a:tc>
                  <a:txBody>
                    <a:bodyPr/>
                    <a:lstStyle/>
                    <a:p>
                      <a:pPr algn="just">
                        <a:lnSpc>
                          <a:spcPct val="107000"/>
                        </a:lnSpc>
                        <a:spcAft>
                          <a:spcPts val="0"/>
                        </a:spcAft>
                      </a:pPr>
                      <a:r>
                        <a:rPr lang="en-US" sz="1600">
                          <a:effectLst/>
                        </a:rPr>
                        <a:t>Câu 5: </a:t>
                      </a:r>
                      <a:endParaRPr lang="en-US" sz="1800">
                        <a:effectLst/>
                      </a:endParaRPr>
                    </a:p>
                    <a:p>
                      <a:pPr algn="just">
                        <a:lnSpc>
                          <a:spcPct val="107000"/>
                        </a:lnSpc>
                        <a:spcAft>
                          <a:spcPts val="0"/>
                        </a:spcAft>
                      </a:pPr>
                      <a:r>
                        <a:rPr lang="en-US" sz="1600">
                          <a:effectLst/>
                        </a:rPr>
                        <a:t>“ngã”: ta</a:t>
                      </a:r>
                      <a:endParaRPr lang="en-US" sz="1800">
                        <a:effectLst/>
                        <a:latin typeface="Times New Roman"/>
                        <a:ea typeface="Calibri"/>
                        <a:cs typeface="Times New Roman"/>
                      </a:endParaRPr>
                    </a:p>
                  </a:txBody>
                  <a:tcPr marL="48812" marR="48812" marT="0" marB="0"/>
                </a:tc>
                <a:tc>
                  <a:txBody>
                    <a:bodyPr/>
                    <a:lstStyle/>
                    <a:p>
                      <a:pPr algn="just">
                        <a:lnSpc>
                          <a:spcPct val="107000"/>
                        </a:lnSpc>
                        <a:spcAft>
                          <a:spcPts val="0"/>
                        </a:spcAft>
                      </a:pPr>
                      <a:r>
                        <a:rPr lang="en-US" sz="1600">
                          <a:effectLst/>
                        </a:rPr>
                        <a:t>Bản dịch chuyển thành “khách” – chưa thấy rõ sự đồng cảm, cùng hội cùng thuyền của chính nhà thơ với những kiếp tài hoa, bạc mệnh.</a:t>
                      </a:r>
                      <a:endParaRPr lang="en-US" sz="1800">
                        <a:effectLst/>
                        <a:latin typeface="Times New Roman"/>
                        <a:ea typeface="Calibri"/>
                        <a:cs typeface="Times New Roman"/>
                      </a:endParaRPr>
                    </a:p>
                  </a:txBody>
                  <a:tcPr marL="48812" marR="48812" marT="0" marB="0"/>
                </a:tc>
              </a:tr>
            </a:tbl>
          </a:graphicData>
        </a:graphic>
      </p:graphicFrame>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6200" y="1524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solidFill>
                  <a:srgbClr val="0000FF"/>
                </a:solidFill>
                <a:latin typeface="Times New Roman" pitchFamily="18" charset="0"/>
                <a:cs typeface="Times New Roman" pitchFamily="18" charset="0"/>
              </a:rPr>
              <a:t>6. So sánh nguyên tác với bản dịch</a:t>
            </a:r>
          </a:p>
        </p:txBody>
      </p:sp>
      <p:graphicFrame>
        <p:nvGraphicFramePr>
          <p:cNvPr id="2" name="Table 1"/>
          <p:cNvGraphicFramePr>
            <a:graphicFrameLocks noGrp="1"/>
          </p:cNvGraphicFramePr>
          <p:nvPr/>
        </p:nvGraphicFramePr>
        <p:xfrm>
          <a:off x="685800" y="990600"/>
          <a:ext cx="7924800" cy="5562600"/>
        </p:xfrm>
        <a:graphic>
          <a:graphicData uri="http://schemas.openxmlformats.org/drawingml/2006/table">
            <a:tbl>
              <a:tblPr firstRow="1" firstCol="1" bandRow="1">
                <a:tableStyleId>{5C22544A-7EE6-4342-B048-85BDC9FD1C3A}</a:tableStyleId>
              </a:tblPr>
              <a:tblGrid>
                <a:gridCol w="2590402"/>
                <a:gridCol w="5334398"/>
              </a:tblGrid>
              <a:tr h="453180">
                <a:tc>
                  <a:txBody>
                    <a:bodyPr/>
                    <a:lstStyle/>
                    <a:p>
                      <a:pPr algn="just">
                        <a:lnSpc>
                          <a:spcPct val="107000"/>
                        </a:lnSpc>
                        <a:spcAft>
                          <a:spcPts val="0"/>
                        </a:spcAft>
                      </a:pPr>
                      <a:r>
                        <a:rPr lang="en-US" sz="2400">
                          <a:effectLst/>
                        </a:rPr>
                        <a:t>Nguyên tác</a:t>
                      </a:r>
                      <a:endParaRPr lang="en-US" sz="2800">
                        <a:effectLst/>
                        <a:latin typeface="Times New Roman"/>
                        <a:ea typeface="Calibri"/>
                        <a:cs typeface="Times New Roman"/>
                      </a:endParaRPr>
                    </a:p>
                  </a:txBody>
                  <a:tcPr marL="68580" marR="68580" marT="0" marB="0"/>
                </a:tc>
                <a:tc>
                  <a:txBody>
                    <a:bodyPr/>
                    <a:lstStyle/>
                    <a:p>
                      <a:pPr algn="just">
                        <a:lnSpc>
                          <a:spcPct val="107000"/>
                        </a:lnSpc>
                        <a:spcAft>
                          <a:spcPts val="0"/>
                        </a:spcAft>
                      </a:pPr>
                      <a:r>
                        <a:rPr lang="en-US" sz="2400">
                          <a:effectLst/>
                        </a:rPr>
                        <a:t>Bản dịch thơ 2</a:t>
                      </a:r>
                      <a:endParaRPr lang="en-US" sz="2800">
                        <a:effectLst/>
                        <a:latin typeface="Times New Roman"/>
                        <a:ea typeface="Calibri"/>
                        <a:cs typeface="Times New Roman"/>
                      </a:endParaRPr>
                    </a:p>
                  </a:txBody>
                  <a:tcPr marL="68580" marR="68580" marT="0" marB="0"/>
                </a:tc>
              </a:tr>
              <a:tr h="922610">
                <a:tc>
                  <a:txBody>
                    <a:bodyPr/>
                    <a:lstStyle/>
                    <a:p>
                      <a:pPr algn="just">
                        <a:lnSpc>
                          <a:spcPct val="107000"/>
                        </a:lnSpc>
                        <a:spcAft>
                          <a:spcPts val="0"/>
                        </a:spcAft>
                      </a:pPr>
                      <a:r>
                        <a:rPr lang="en-US" sz="2400">
                          <a:effectLst/>
                        </a:rPr>
                        <a:t>Câu 1</a:t>
                      </a:r>
                      <a:endParaRPr lang="en-US" sz="2800">
                        <a:effectLst/>
                        <a:latin typeface="Times New Roman"/>
                        <a:ea typeface="Calibri"/>
                        <a:cs typeface="Times New Roman"/>
                      </a:endParaRPr>
                    </a:p>
                  </a:txBody>
                  <a:tcPr marL="68580" marR="68580" marT="0" marB="0"/>
                </a:tc>
                <a:tc>
                  <a:txBody>
                    <a:bodyPr/>
                    <a:lstStyle/>
                    <a:p>
                      <a:pPr algn="just">
                        <a:lnSpc>
                          <a:spcPct val="107000"/>
                        </a:lnSpc>
                        <a:spcAft>
                          <a:spcPts val="0"/>
                        </a:spcAft>
                      </a:pPr>
                      <a:r>
                        <a:rPr lang="en-US" sz="2400">
                          <a:effectLst/>
                        </a:rPr>
                        <a:t>Mất đi chữ “tận”: sự thay đổi triệt để của cảnh vật.</a:t>
                      </a:r>
                      <a:endParaRPr lang="en-US" sz="2800">
                        <a:effectLst/>
                        <a:latin typeface="Times New Roman"/>
                        <a:ea typeface="Calibri"/>
                        <a:cs typeface="Times New Roman"/>
                      </a:endParaRPr>
                    </a:p>
                  </a:txBody>
                  <a:tcPr marL="68580" marR="68580" marT="0" marB="0"/>
                </a:tc>
              </a:tr>
              <a:tr h="922610">
                <a:tc>
                  <a:txBody>
                    <a:bodyPr/>
                    <a:lstStyle/>
                    <a:p>
                      <a:pPr algn="just">
                        <a:lnSpc>
                          <a:spcPct val="107000"/>
                        </a:lnSpc>
                        <a:spcAft>
                          <a:spcPts val="0"/>
                        </a:spcAft>
                      </a:pPr>
                      <a:r>
                        <a:rPr lang="en-US" sz="2400">
                          <a:effectLst/>
                        </a:rPr>
                        <a:t>Câu 2.</a:t>
                      </a:r>
                      <a:endParaRPr lang="en-US" sz="2800">
                        <a:effectLst/>
                        <a:latin typeface="Times New Roman"/>
                        <a:ea typeface="Calibri"/>
                        <a:cs typeface="Times New Roman"/>
                      </a:endParaRPr>
                    </a:p>
                  </a:txBody>
                  <a:tcPr marL="68580" marR="68580" marT="0" marB="0"/>
                </a:tc>
                <a:tc>
                  <a:txBody>
                    <a:bodyPr/>
                    <a:lstStyle/>
                    <a:p>
                      <a:pPr algn="just">
                        <a:lnSpc>
                          <a:spcPct val="107000"/>
                        </a:lnSpc>
                        <a:spcAft>
                          <a:spcPts val="0"/>
                        </a:spcAft>
                      </a:pPr>
                      <a:r>
                        <a:rPr lang="en-US" sz="2400">
                          <a:effectLst/>
                        </a:rPr>
                        <a:t>Mất đi sắc thái của chữ “độc” đồng thời bỏ qua “nhất chỉ thư”.</a:t>
                      </a:r>
                      <a:endParaRPr lang="en-US" sz="2800">
                        <a:effectLst/>
                        <a:latin typeface="Times New Roman"/>
                        <a:ea typeface="Calibri"/>
                        <a:cs typeface="Times New Roman"/>
                      </a:endParaRPr>
                    </a:p>
                  </a:txBody>
                  <a:tcPr marL="68580" marR="68580" marT="0" marB="0"/>
                </a:tc>
              </a:tr>
              <a:tr h="1395602">
                <a:tc>
                  <a:txBody>
                    <a:bodyPr/>
                    <a:lstStyle/>
                    <a:p>
                      <a:pPr algn="just">
                        <a:lnSpc>
                          <a:spcPct val="107000"/>
                        </a:lnSpc>
                        <a:spcAft>
                          <a:spcPts val="0"/>
                        </a:spcAft>
                      </a:pPr>
                      <a:r>
                        <a:rPr lang="en-US" sz="2400">
                          <a:effectLst/>
                        </a:rPr>
                        <a:t>Câu 5</a:t>
                      </a:r>
                      <a:endParaRPr lang="en-US" sz="2800">
                        <a:effectLst/>
                        <a:latin typeface="Times New Roman"/>
                        <a:ea typeface="Calibri"/>
                        <a:cs typeface="Times New Roman"/>
                      </a:endParaRPr>
                    </a:p>
                  </a:txBody>
                  <a:tcPr marL="68580" marR="68580" marT="0" marB="0"/>
                </a:tc>
                <a:tc>
                  <a:txBody>
                    <a:bodyPr/>
                    <a:lstStyle/>
                    <a:p>
                      <a:pPr algn="just">
                        <a:lnSpc>
                          <a:spcPct val="107000"/>
                        </a:lnSpc>
                        <a:spcAft>
                          <a:spcPts val="0"/>
                        </a:spcAft>
                      </a:pPr>
                      <a:r>
                        <a:rPr lang="en-US" sz="2400">
                          <a:effectLst/>
                        </a:rPr>
                        <a:t>Hận trong nguyên tác chuyển thành oan chưa bộc lộ rõ thái độ của tác giả.</a:t>
                      </a:r>
                      <a:endParaRPr lang="en-US" sz="2800">
                        <a:effectLst/>
                        <a:latin typeface="Times New Roman"/>
                        <a:ea typeface="Calibri"/>
                        <a:cs typeface="Times New Roman"/>
                      </a:endParaRPr>
                    </a:p>
                  </a:txBody>
                  <a:tcPr marL="68580" marR="68580" marT="0" marB="0"/>
                </a:tc>
              </a:tr>
              <a:tr h="1868598">
                <a:tc>
                  <a:txBody>
                    <a:bodyPr/>
                    <a:lstStyle/>
                    <a:p>
                      <a:pPr algn="just">
                        <a:lnSpc>
                          <a:spcPct val="107000"/>
                        </a:lnSpc>
                        <a:spcAft>
                          <a:spcPts val="0"/>
                        </a:spcAft>
                      </a:pPr>
                      <a:r>
                        <a:rPr lang="en-US" sz="2400">
                          <a:effectLst/>
                        </a:rPr>
                        <a:t>Câu 6</a:t>
                      </a:r>
                      <a:endParaRPr lang="en-US" sz="2800">
                        <a:effectLst/>
                        <a:latin typeface="Times New Roman"/>
                        <a:ea typeface="Calibri"/>
                        <a:cs typeface="Times New Roman"/>
                      </a:endParaRPr>
                    </a:p>
                  </a:txBody>
                  <a:tcPr marL="68580" marR="68580" marT="0" marB="0"/>
                </a:tc>
                <a:tc>
                  <a:txBody>
                    <a:bodyPr/>
                    <a:lstStyle/>
                    <a:p>
                      <a:pPr algn="just">
                        <a:lnSpc>
                          <a:spcPct val="107000"/>
                        </a:lnSpc>
                        <a:spcAft>
                          <a:spcPts val="0"/>
                        </a:spcAft>
                      </a:pPr>
                      <a:r>
                        <a:rPr lang="en-US" sz="2400">
                          <a:effectLst/>
                        </a:rPr>
                        <a:t>“Ngã” : ta, bản dịch bỏ qua - chưa thấy rõ sự đồng cảm, cùng hội cùng thuyền của chính nhà thơ với những kiếp tài hoa, bạc mệnh.</a:t>
                      </a:r>
                      <a:endParaRPr lang="en-US" sz="2800">
                        <a:effectLst/>
                        <a:latin typeface="Times New Roman"/>
                        <a:ea typeface="Calibri"/>
                        <a:cs typeface="Times New Roman"/>
                      </a:endParaRPr>
                    </a:p>
                  </a:txBody>
                  <a:tcPr marL="68580" marR="68580" marT="0" marB="0"/>
                </a:tc>
              </a:tr>
            </a:tbl>
          </a:graphicData>
        </a:graphic>
      </p:graphicFrame>
      <p:sp>
        <p:nvSpPr>
          <p:cNvPr id="3" name="Date Placeholder 2"/>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990600"/>
            <a:ext cx="8783765" cy="5471370"/>
          </a:xfrm>
          <a:prstGeom prst="rect">
            <a:avLst/>
          </a:prstGeom>
        </p:spPr>
        <p:txBody>
          <a:bodyPr wrap="square">
            <a:spAutoFit/>
          </a:bodyPr>
          <a:lstStyle/>
          <a:p>
            <a:pPr algn="just">
              <a:lnSpc>
                <a:spcPct val="107000"/>
              </a:lnSpc>
              <a:spcAft>
                <a:spcPts val="800"/>
              </a:spcAft>
            </a:pP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Nhóm 1</a:t>
            </a:r>
            <a:r>
              <a:rPr lang="en-US" sz="2800" smtClean="0">
                <a:effectLst/>
                <a:latin typeface="Times New Roman"/>
                <a:ea typeface="Calibri"/>
                <a:cs typeface="Times New Roman"/>
              </a:rPr>
              <a:t>. Trong hai câu đề, sự thay đổi của cảnh vật Tây Hồ gợi cho em những suy nghĩ gì? Nhận xét về tâm trạng của nhân vật trữ tình trong câu thơ thứ hai?</a:t>
            </a:r>
          </a:p>
          <a:p>
            <a:pPr algn="just">
              <a:lnSpc>
                <a:spcPct val="107000"/>
              </a:lnSpc>
              <a:spcAft>
                <a:spcPts val="800"/>
              </a:spcAft>
            </a:pP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Nhóm 2</a:t>
            </a:r>
            <a:r>
              <a:rPr lang="en-US" sz="2800" smtClean="0">
                <a:effectLst/>
                <a:latin typeface="Times New Roman"/>
                <a:ea typeface="Calibri"/>
                <a:cs typeface="Times New Roman"/>
              </a:rPr>
              <a:t>. Nỗi oan trái của cuộc đời nàng Tiểu Thanh biểu hiện qua những chi tiết, hình ảnh nào trong hai câu thực? Phân tích hiệu quả của nghệ thuật tu từ đối trong hai câu thơ trên.</a:t>
            </a:r>
          </a:p>
          <a:p>
            <a:pPr algn="just">
              <a:lnSpc>
                <a:spcPct val="107000"/>
              </a:lnSpc>
              <a:spcAft>
                <a:spcPts val="800"/>
              </a:spcAft>
            </a:pP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Nhóm 3</a:t>
            </a:r>
            <a:r>
              <a:rPr lang="en-US" sz="2800" smtClean="0">
                <a:effectLst/>
                <a:latin typeface="Times New Roman"/>
                <a:ea typeface="Calibri"/>
                <a:cs typeface="Times New Roman"/>
              </a:rPr>
              <a:t>. Nhà thơ đã có những cảm xúc và suy ngẫm gì trong hai câu luận?</a:t>
            </a:r>
          </a:p>
          <a:p>
            <a:pPr algn="just">
              <a:lnSpc>
                <a:spcPct val="107000"/>
              </a:lnSpc>
              <a:spcAft>
                <a:spcPts val="800"/>
              </a:spcAft>
            </a:pP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Nhóm 4. </a:t>
            </a:r>
            <a:r>
              <a:rPr lang="en-US" sz="2800" smtClean="0">
                <a:latin typeface="Times New Roman"/>
                <a:ea typeface="Calibri"/>
                <a:cs typeface="Times New Roman"/>
              </a:rPr>
              <a:t>Nhận xét của em về nỗi b</a:t>
            </a:r>
            <a:r>
              <a:rPr lang="en-US" sz="2800" smtClean="0">
                <a:effectLst/>
                <a:latin typeface="Times New Roman"/>
                <a:ea typeface="Calibri"/>
                <a:cs typeface="Times New Roman"/>
              </a:rPr>
              <a:t>ăn khoăn trăn trở và tâm trạng của Nguyễn Du được gửi gắm qua hai câu thơ kết. </a:t>
            </a:r>
            <a:endParaRPr lang="en-US" sz="2800">
              <a:effectLst/>
              <a:latin typeface="Times New Roman"/>
              <a:ea typeface="Calibri"/>
              <a:cs typeface="Times New Roman"/>
            </a:endParaRPr>
          </a:p>
        </p:txBody>
      </p:sp>
      <p:sp>
        <p:nvSpPr>
          <p:cNvPr id="5" name="Rectangle 4"/>
          <p:cNvSpPr/>
          <p:nvPr/>
        </p:nvSpPr>
        <p:spPr>
          <a:xfrm>
            <a:off x="1143000" y="66458"/>
            <a:ext cx="7051930" cy="921534"/>
          </a:xfrm>
          <a:prstGeom prst="rect">
            <a:avLst/>
          </a:prstGeom>
          <a:noFill/>
        </p:spPr>
        <p:txBody>
          <a:bodyPr wrap="none" lIns="91440" tIns="45720" rIns="91440" bIns="45720">
            <a:spAutoFit/>
          </a:bodyPr>
          <a:lstStyle/>
          <a:p>
            <a:pPr algn="just">
              <a:lnSpc>
                <a:spcPct val="107000"/>
              </a:lnSpc>
              <a:spcAft>
                <a:spcPts val="800"/>
              </a:spcAft>
            </a:pP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Calibri"/>
                <a:cs typeface="Times New Roman"/>
              </a:rPr>
              <a:t>Giao nhiệm vụ học tập </a:t>
            </a:r>
          </a:p>
        </p:txBody>
      </p:sp>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extLst>
      <p:ext uri="{BB962C8B-B14F-4D97-AF65-F5344CB8AC3E}">
        <p14:creationId xmlns:p14="http://schemas.microsoft.com/office/powerpoint/2010/main" val="482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6000" r="-6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074738"/>
            <a:ext cx="8534400" cy="5630862"/>
          </a:xfrm>
          <a:prstGeom prst="rect">
            <a:avLst/>
          </a:prstGeom>
          <a:noFill/>
          <a:ln w="9525">
            <a:noFill/>
            <a:miter lim="800000"/>
            <a:headEnd/>
            <a:tailEnd/>
          </a:ln>
        </p:spPr>
        <p:txBody>
          <a:bodyPr anchor="ctr">
            <a:spAutoFit/>
          </a:bodyPr>
          <a:lstStyle/>
          <a:p>
            <a:pPr algn="ctr">
              <a:defRPr/>
            </a:pPr>
            <a:r>
              <a:rPr lang="en-US" sz="2400" b="1" i="1" dirty="0">
                <a:latin typeface="Times New Roman" pitchFamily="18" charset="0"/>
                <a:cs typeface="Times New Roman" pitchFamily="18" charset="0"/>
              </a:rPr>
              <a:t>              Tây Hồ (Chiết Giang – Trung Quốc)</a:t>
            </a:r>
            <a:endParaRPr lang="en-US" sz="2400" b="1" dirty="0">
              <a:latin typeface="Times New Roman" pitchFamily="18" charset="0"/>
              <a:cs typeface="Times New Roman" pitchFamily="18" charset="0"/>
            </a:endParaRPr>
          </a:p>
          <a:p>
            <a:pPr algn="ctr">
              <a:defRPr/>
            </a:pPr>
            <a:r>
              <a:rPr lang="en-US" sz="2400" b="1" i="1">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defRPr/>
            </a:pPr>
            <a:r>
              <a:rPr lang="en-US" sz="2400" b="1" i="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defRPr/>
            </a:pPr>
            <a:r>
              <a:rPr lang="en-US" sz="2400" b="1" i="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                        </a:t>
            </a:r>
          </a:p>
          <a:p>
            <a:pPr>
              <a:defRPr/>
            </a:pPr>
            <a:endParaRPr lang="en-US" sz="2400" b="1" dirty="0">
              <a:latin typeface="Times New Roman" pitchFamily="18" charset="0"/>
              <a:cs typeface="Times New Roman" pitchFamily="18" charset="0"/>
            </a:endParaRPr>
          </a:p>
          <a:p>
            <a:pPr>
              <a:defRPr/>
            </a:pPr>
            <a:r>
              <a:rPr lang="en-US" sz="2400" b="1" dirty="0">
                <a:latin typeface="Times New Roman" pitchFamily="18" charset="0"/>
                <a:cs typeface="Times New Roman" pitchFamily="18" charset="0"/>
              </a:rPr>
              <a:t> </a:t>
            </a:r>
          </a:p>
          <a:p>
            <a:pPr algn="ctr">
              <a:defRPr/>
            </a:pPr>
            <a:r>
              <a:rPr lang="en-US" sz="2400" b="1" i="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defRPr/>
            </a:pPr>
            <a:r>
              <a:rPr lang="en-US" sz="2400" b="1" i="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defRPr/>
            </a:pPr>
            <a:r>
              <a:rPr lang="en-US" sz="2400" b="1">
                <a:latin typeface="Times New Roman" pitchFamily="18" charset="0"/>
                <a:cs typeface="Times New Roman" pitchFamily="18" charset="0"/>
              </a:rPr>
              <a:t> </a:t>
            </a:r>
          </a:p>
          <a:p>
            <a:pPr>
              <a:defRPr/>
            </a:pPr>
            <a:r>
              <a:rPr lang="en-US" sz="2400" b="1">
                <a:latin typeface="Times New Roman" pitchFamily="18" charset="0"/>
                <a:cs typeface="Times New Roman" pitchFamily="18" charset="0"/>
              </a:rPr>
              <a:t>	Biển xanh                                   Nương dâu     </a:t>
            </a:r>
            <a:endParaRPr lang="en-US" sz="2400" b="1" dirty="0">
              <a:latin typeface="Times New Roman" pitchFamily="18" charset="0"/>
              <a:cs typeface="Times New Roman" pitchFamily="18" charset="0"/>
            </a:endParaRPr>
          </a:p>
          <a:p>
            <a:pPr>
              <a:defRPr/>
            </a:pPr>
            <a:r>
              <a:rPr lang="en-US" sz="2400" b="1">
                <a:latin typeface="Times New Roman" pitchFamily="18" charset="0"/>
                <a:cs typeface="Times New Roman" pitchFamily="18" charset="0"/>
                <a:sym typeface="Wingdings" pitchFamily="2" charset="2"/>
              </a:rPr>
              <a:t></a:t>
            </a:r>
            <a:r>
              <a:rPr lang="en-US" sz="2400" b="1">
                <a:latin typeface="Times New Roman" pitchFamily="18" charset="0"/>
                <a:cs typeface="Times New Roman" pitchFamily="18" charset="0"/>
              </a:rPr>
              <a:t> Quy luật biến thiên dâu bể của cuộc đời. (Thương hải biến vi tang điền)                                             </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76200" y="-76200"/>
            <a:ext cx="6248400" cy="1323975"/>
          </a:xfrm>
          <a:prstGeom prst="rect">
            <a:avLst/>
          </a:prstGeom>
        </p:spPr>
        <p:txBody>
          <a:bodyPr>
            <a:spAutoFit/>
          </a:bodyPr>
          <a:lstStyle/>
          <a:p>
            <a:pP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II</a:t>
            </a:r>
            <a:r>
              <a:rPr lang="en-US" sz="32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Khám phá văn bản</a:t>
            </a:r>
            <a:endParaRPr lang="en-US" sz="2400" b="1" dirty="0">
              <a:solidFill>
                <a:srgbClr val="0070C0"/>
              </a:solidFill>
              <a:effectLst>
                <a:outerShdw blurRad="38100" dist="38100" dir="2700000" algn="tl">
                  <a:srgbClr val="000000">
                    <a:alpha val="43137"/>
                  </a:srgbClr>
                </a:outerShdw>
              </a:effectLst>
              <a:latin typeface="+mn-lt"/>
              <a:cs typeface="+mn-cs"/>
            </a:endParaRPr>
          </a:p>
          <a:p>
            <a:pPr marL="457200" indent="-457200" fontAlgn="auto">
              <a:spcBef>
                <a:spcPts val="0"/>
              </a:spcBef>
              <a:spcAft>
                <a:spcPts val="0"/>
              </a:spcAft>
              <a:buFontTx/>
              <a:buAutoNum type="arabicPeriod"/>
              <a:defRPr/>
            </a:pPr>
            <a:r>
              <a:rPr lang="en-US" sz="2400" b="1" dirty="0">
                <a:solidFill>
                  <a:srgbClr val="0070C0"/>
                </a:solidFill>
                <a:effectLst>
                  <a:outerShdw blurRad="38100" dist="38100" dir="2700000" algn="tl">
                    <a:srgbClr val="000000">
                      <a:alpha val="43137"/>
                    </a:srgbClr>
                  </a:outerShdw>
                </a:effectLst>
                <a:latin typeface="+mn-lt"/>
                <a:cs typeface="+mn-cs"/>
              </a:rPr>
              <a:t>Hai câu đề.</a:t>
            </a:r>
          </a:p>
          <a:p>
            <a:pPr marL="457200" indent="-457200" fontAlgn="auto">
              <a:spcBef>
                <a:spcPts val="0"/>
              </a:spcBef>
              <a:spcAft>
                <a:spcPts val="0"/>
              </a:spcAft>
              <a:defRPr/>
            </a:pPr>
            <a:r>
              <a:rPr lang="en-US" sz="2400" b="1" dirty="0">
                <a:effectLst>
                  <a:outerShdw blurRad="38100" dist="38100" dir="2700000" algn="tl">
                    <a:srgbClr val="000000">
                      <a:alpha val="43137"/>
                    </a:srgbClr>
                  </a:outerShdw>
                </a:effectLst>
                <a:latin typeface="+mn-lt"/>
                <a:cs typeface="+mn-cs"/>
              </a:rPr>
              <a:t>- Câu thơ đầu: </a:t>
            </a:r>
            <a:r>
              <a:rPr lang="en-US" sz="2400" b="1" i="1" dirty="0">
                <a:effectLst>
                  <a:outerShdw blurRad="38100" dist="38100" dir="2700000" algn="tl">
                    <a:srgbClr val="000000">
                      <a:alpha val="43137"/>
                    </a:srgbClr>
                  </a:outerShdw>
                </a:effectLst>
                <a:latin typeface="+mn-lt"/>
                <a:cs typeface="+mn-cs"/>
              </a:rPr>
              <a:t>Tây Hồ hoa uyển tẫn thành khư.</a:t>
            </a:r>
            <a:endParaRPr lang="en-US" sz="3200" b="1" i="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Straight Connector 8"/>
          <p:cNvCxnSpPr/>
          <p:nvPr/>
        </p:nvCxnSpPr>
        <p:spPr>
          <a:xfrm rot="10800000" flipV="1">
            <a:off x="1066800" y="1905000"/>
            <a:ext cx="32004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67200" y="1905000"/>
            <a:ext cx="25146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06388" y="4267200"/>
            <a:ext cx="10652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477001" y="4267200"/>
            <a:ext cx="1066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28800" y="5105400"/>
            <a:ext cx="3124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98" name="Rectangle 26"/>
          <p:cNvSpPr>
            <a:spLocks noChangeArrowheads="1"/>
          </p:cNvSpPr>
          <p:nvPr/>
        </p:nvSpPr>
        <p:spPr bwMode="auto">
          <a:xfrm>
            <a:off x="6019800" y="3352800"/>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a:latin typeface="Times New Roman" pitchFamily="18" charset="0"/>
                <a:cs typeface="Times New Roman" pitchFamily="18" charset="0"/>
              </a:rPr>
              <a:t>Thành khư</a:t>
            </a:r>
            <a:endParaRPr lang="en-US" sz="2400"/>
          </a:p>
        </p:txBody>
      </p:sp>
      <p:sp>
        <p:nvSpPr>
          <p:cNvPr id="12299" name="Rectangle 27"/>
          <p:cNvSpPr>
            <a:spLocks noChangeArrowheads="1"/>
          </p:cNvSpPr>
          <p:nvPr/>
        </p:nvSpPr>
        <p:spPr bwMode="auto">
          <a:xfrm>
            <a:off x="228600" y="3276600"/>
            <a:ext cx="142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i="1">
                <a:latin typeface="Times New Roman" pitchFamily="18" charset="0"/>
                <a:cs typeface="Times New Roman" pitchFamily="18" charset="0"/>
              </a:rPr>
              <a:t>Hoa uyển</a:t>
            </a:r>
          </a:p>
        </p:txBody>
      </p:sp>
      <p:sp>
        <p:nvSpPr>
          <p:cNvPr id="9230" name="Rectangle 28"/>
          <p:cNvSpPr>
            <a:spLocks noChangeArrowheads="1"/>
          </p:cNvSpPr>
          <p:nvPr/>
        </p:nvSpPr>
        <p:spPr bwMode="auto">
          <a:xfrm>
            <a:off x="5105400" y="48768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Một bãi hoang tàn, xơ xác.</a:t>
            </a:r>
            <a:endParaRPr lang="en-US" sz="2400">
              <a:solidFill>
                <a:srgbClr val="FF0000"/>
              </a:solidFill>
            </a:endParaRPr>
          </a:p>
        </p:txBody>
      </p:sp>
      <p:sp>
        <p:nvSpPr>
          <p:cNvPr id="9231" name="Rectangle 29"/>
          <p:cNvSpPr>
            <a:spLocks noChangeArrowheads="1"/>
          </p:cNvSpPr>
          <p:nvPr/>
        </p:nvSpPr>
        <p:spPr bwMode="auto">
          <a:xfrm>
            <a:off x="304800" y="4800600"/>
            <a:ext cx="1863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FF0000"/>
                </a:solidFill>
                <a:latin typeface="Times New Roman" pitchFamily="18" charset="0"/>
                <a:cs typeface="Times New Roman" pitchFamily="18" charset="0"/>
              </a:rPr>
              <a:t>Vườn hoa</a:t>
            </a:r>
          </a:p>
          <a:p>
            <a:r>
              <a:rPr lang="en-US" sz="2400" b="1">
                <a:solidFill>
                  <a:srgbClr val="FF0000"/>
                </a:solidFill>
                <a:latin typeface="Times New Roman" pitchFamily="18" charset="0"/>
                <a:cs typeface="Times New Roman" pitchFamily="18" charset="0"/>
              </a:rPr>
              <a:t>(đẹp, rực rỡ)</a:t>
            </a:r>
            <a:endParaRPr lang="en-US" sz="2400">
              <a:solidFill>
                <a:srgbClr val="FF0000"/>
              </a:solidFill>
            </a:endParaRPr>
          </a:p>
        </p:txBody>
      </p:sp>
      <p:sp>
        <p:nvSpPr>
          <p:cNvPr id="9232" name="Rectangle 32"/>
          <p:cNvSpPr>
            <a:spLocks noChangeArrowheads="1"/>
          </p:cNvSpPr>
          <p:nvPr/>
        </p:nvSpPr>
        <p:spPr bwMode="auto">
          <a:xfrm>
            <a:off x="2743200" y="46482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a:latin typeface="Times New Roman" pitchFamily="18" charset="0"/>
                <a:cs typeface="Times New Roman" pitchFamily="18" charset="0"/>
              </a:rPr>
              <a:t>     Tẫn</a:t>
            </a:r>
            <a:endParaRPr lang="en-US" sz="2400"/>
          </a:p>
        </p:txBody>
      </p:sp>
      <p:sp>
        <p:nvSpPr>
          <p:cNvPr id="9233" name="Rectangle 33"/>
          <p:cNvSpPr>
            <a:spLocks noChangeArrowheads="1"/>
          </p:cNvSpPr>
          <p:nvPr/>
        </p:nvSpPr>
        <p:spPr bwMode="auto">
          <a:xfrm>
            <a:off x="2743200" y="510540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latin typeface="Times New Roman" pitchFamily="18" charset="0"/>
                <a:cs typeface="Times New Roman" pitchFamily="18" charset="0"/>
              </a:rPr>
              <a:t>Hết,  tận cùng</a:t>
            </a:r>
            <a:endParaRPr lang="en-US" sz="2000"/>
          </a:p>
        </p:txBody>
      </p:sp>
      <p:cxnSp>
        <p:nvCxnSpPr>
          <p:cNvPr id="19" name="Straight Arrow Connector 18"/>
          <p:cNvCxnSpPr/>
          <p:nvPr/>
        </p:nvCxnSpPr>
        <p:spPr>
          <a:xfrm>
            <a:off x="2590800" y="5713413"/>
            <a:ext cx="23622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05" name="TextBox 1"/>
          <p:cNvSpPr txBox="1">
            <a:spLocks noChangeArrowheads="1"/>
          </p:cNvSpPr>
          <p:nvPr/>
        </p:nvSpPr>
        <p:spPr bwMode="auto">
          <a:xfrm>
            <a:off x="2667000" y="3276600"/>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Nghệ thuật đối lập</a:t>
            </a:r>
          </a:p>
        </p:txBody>
      </p:sp>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Effect transition="in" filter="wipe(down)">
                                      <p:cBhvr>
                                        <p:cTn id="12" dur="500"/>
                                        <p:tgtEl>
                                          <p:spTgt spid="102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5">
                                            <p:txEl>
                                              <p:pRg st="1" end="1"/>
                                            </p:txEl>
                                          </p:spTgt>
                                        </p:tgtEl>
                                        <p:attrNameLst>
                                          <p:attrName>style.visibility</p:attrName>
                                        </p:attrNameLst>
                                      </p:cBhvr>
                                      <p:to>
                                        <p:strVal val="visible"/>
                                      </p:to>
                                    </p:set>
                                    <p:animEffect transition="in" filter="wipe(down)">
                                      <p:cBhvr>
                                        <p:cTn id="15" dur="500"/>
                                        <p:tgtEl>
                                          <p:spTgt spid="102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25">
                                            <p:txEl>
                                              <p:pRg st="2" end="2"/>
                                            </p:txEl>
                                          </p:spTgt>
                                        </p:tgtEl>
                                        <p:attrNameLst>
                                          <p:attrName>style.visibility</p:attrName>
                                        </p:attrNameLst>
                                      </p:cBhvr>
                                      <p:to>
                                        <p:strVal val="visible"/>
                                      </p:to>
                                    </p:set>
                                    <p:animEffect transition="in" filter="wipe(down)">
                                      <p:cBhvr>
                                        <p:cTn id="18" dur="500"/>
                                        <p:tgtEl>
                                          <p:spTgt spid="1025">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25">
                                            <p:txEl>
                                              <p:pRg st="3" end="3"/>
                                            </p:txEl>
                                          </p:spTgt>
                                        </p:tgtEl>
                                        <p:attrNameLst>
                                          <p:attrName>style.visibility</p:attrName>
                                        </p:attrNameLst>
                                      </p:cBhvr>
                                      <p:to>
                                        <p:strVal val="visible"/>
                                      </p:to>
                                    </p:set>
                                    <p:animEffect transition="in" filter="wipe(down)">
                                      <p:cBhvr>
                                        <p:cTn id="21" dur="500"/>
                                        <p:tgtEl>
                                          <p:spTgt spid="1025">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25">
                                            <p:txEl>
                                              <p:pRg st="4" end="4"/>
                                            </p:txEl>
                                          </p:spTgt>
                                        </p:tgtEl>
                                        <p:attrNameLst>
                                          <p:attrName>style.visibility</p:attrName>
                                        </p:attrNameLst>
                                      </p:cBhvr>
                                      <p:to>
                                        <p:strVal val="visible"/>
                                      </p:to>
                                    </p:set>
                                    <p:animEffect transition="in" filter="wipe(down)">
                                      <p:cBhvr>
                                        <p:cTn id="24" dur="500"/>
                                        <p:tgtEl>
                                          <p:spTgt spid="1025">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25">
                                            <p:txEl>
                                              <p:pRg st="5" end="5"/>
                                            </p:txEl>
                                          </p:spTgt>
                                        </p:tgtEl>
                                        <p:attrNameLst>
                                          <p:attrName>style.visibility</p:attrName>
                                        </p:attrNameLst>
                                      </p:cBhvr>
                                      <p:to>
                                        <p:strVal val="visible"/>
                                      </p:to>
                                    </p:set>
                                    <p:animEffect transition="in" filter="wipe(down)">
                                      <p:cBhvr>
                                        <p:cTn id="27" dur="500"/>
                                        <p:tgtEl>
                                          <p:spTgt spid="102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299"/>
                                        </p:tgtEl>
                                        <p:attrNameLst>
                                          <p:attrName>style.visibility</p:attrName>
                                        </p:attrNameLst>
                                      </p:cBhvr>
                                      <p:to>
                                        <p:strVal val="visible"/>
                                      </p:to>
                                    </p:set>
                                    <p:animEffect transition="in" filter="wipe(down)">
                                      <p:cBhvr>
                                        <p:cTn id="42" dur="500"/>
                                        <p:tgtEl>
                                          <p:spTgt spid="122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298"/>
                                        </p:tgtEl>
                                        <p:attrNameLst>
                                          <p:attrName>style.visibility</p:attrName>
                                        </p:attrNameLst>
                                      </p:cBhvr>
                                      <p:to>
                                        <p:strVal val="visible"/>
                                      </p:to>
                                    </p:set>
                                    <p:animEffect transition="in" filter="wipe(down)">
                                      <p:cBhvr>
                                        <p:cTn id="47" dur="500"/>
                                        <p:tgtEl>
                                          <p:spTgt spid="1229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305"/>
                                        </p:tgtEl>
                                        <p:attrNameLst>
                                          <p:attrName>style.visibility</p:attrName>
                                        </p:attrNameLst>
                                      </p:cBhvr>
                                      <p:to>
                                        <p:strVal val="visible"/>
                                      </p:to>
                                    </p:set>
                                    <p:animEffect transition="in" filter="fade">
                                      <p:cBhvr>
                                        <p:cTn id="52" dur="1000"/>
                                        <p:tgtEl>
                                          <p:spTgt spid="12305"/>
                                        </p:tgtEl>
                                      </p:cBhvr>
                                    </p:animEffect>
                                    <p:anim calcmode="lin" valueType="num">
                                      <p:cBhvr>
                                        <p:cTn id="53" dur="1000" fill="hold"/>
                                        <p:tgtEl>
                                          <p:spTgt spid="12305"/>
                                        </p:tgtEl>
                                        <p:attrNameLst>
                                          <p:attrName>ppt_x</p:attrName>
                                        </p:attrNameLst>
                                      </p:cBhvr>
                                      <p:tavLst>
                                        <p:tav tm="0">
                                          <p:val>
                                            <p:strVal val="#ppt_x"/>
                                          </p:val>
                                        </p:tav>
                                        <p:tav tm="100000">
                                          <p:val>
                                            <p:strVal val="#ppt_x"/>
                                          </p:val>
                                        </p:tav>
                                      </p:tavLst>
                                    </p:anim>
                                    <p:anim calcmode="lin" valueType="num">
                                      <p:cBhvr>
                                        <p:cTn id="54" dur="1000" fill="hold"/>
                                        <p:tgtEl>
                                          <p:spTgt spid="1230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231"/>
                                        </p:tgtEl>
                                        <p:attrNameLst>
                                          <p:attrName>style.visibility</p:attrName>
                                        </p:attrNameLst>
                                      </p:cBhvr>
                                      <p:to>
                                        <p:strVal val="visible"/>
                                      </p:to>
                                    </p:set>
                                    <p:animEffect transition="in" filter="wipe(down)">
                                      <p:cBhvr>
                                        <p:cTn id="63" dur="500"/>
                                        <p:tgtEl>
                                          <p:spTgt spid="923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9233"/>
                                        </p:tgtEl>
                                        <p:attrNameLst>
                                          <p:attrName>style.visibility</p:attrName>
                                        </p:attrNameLst>
                                      </p:cBhvr>
                                      <p:to>
                                        <p:strVal val="visible"/>
                                      </p:to>
                                    </p:set>
                                    <p:animEffect transition="in" filter="wipe(down)">
                                      <p:cBhvr>
                                        <p:cTn id="68" dur="500"/>
                                        <p:tgtEl>
                                          <p:spTgt spid="923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9232"/>
                                        </p:tgtEl>
                                        <p:attrNameLst>
                                          <p:attrName>style.visibility</p:attrName>
                                        </p:attrNameLst>
                                      </p:cBhvr>
                                      <p:to>
                                        <p:strVal val="visible"/>
                                      </p:to>
                                    </p:set>
                                    <p:animEffect transition="in" filter="wipe(down)">
                                      <p:cBhvr>
                                        <p:cTn id="78" dur="500"/>
                                        <p:tgtEl>
                                          <p:spTgt spid="923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par>
                                <p:cTn id="83" presetID="22" presetClass="entr" presetSubtype="4" fill="hold" grpId="0" nodeType="withEffect">
                                  <p:stCondLst>
                                    <p:cond delay="0"/>
                                  </p:stCondLst>
                                  <p:childTnLst>
                                    <p:set>
                                      <p:cBhvr>
                                        <p:cTn id="84" dur="1" fill="hold">
                                          <p:stCondLst>
                                            <p:cond delay="0"/>
                                          </p:stCondLst>
                                        </p:cTn>
                                        <p:tgtEl>
                                          <p:spTgt spid="9230"/>
                                        </p:tgtEl>
                                        <p:attrNameLst>
                                          <p:attrName>style.visibility</p:attrName>
                                        </p:attrNameLst>
                                      </p:cBhvr>
                                      <p:to>
                                        <p:strVal val="visible"/>
                                      </p:to>
                                    </p:set>
                                    <p:animEffect transition="in" filter="wipe(down)">
                                      <p:cBhvr>
                                        <p:cTn id="85" dur="500"/>
                                        <p:tgtEl>
                                          <p:spTgt spid="923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1025">
                                            <p:txEl>
                                              <p:pRg st="11" end="11"/>
                                            </p:txEl>
                                          </p:spTgt>
                                        </p:tgtEl>
                                        <p:attrNameLst>
                                          <p:attrName>style.visibility</p:attrName>
                                        </p:attrNameLst>
                                      </p:cBhvr>
                                      <p:to>
                                        <p:strVal val="visible"/>
                                      </p:to>
                                    </p:set>
                                    <p:animEffect transition="in" filter="wipe(down)">
                                      <p:cBhvr>
                                        <p:cTn id="90" dur="500"/>
                                        <p:tgtEl>
                                          <p:spTgt spid="1025">
                                            <p:txEl>
                                              <p:pRg st="11" end="1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arn(inVertical)">
                                      <p:cBhvr>
                                        <p:cTn id="95" dur="500"/>
                                        <p:tgtEl>
                                          <p:spTgt spid="1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nodeType="clickEffect">
                                  <p:stCondLst>
                                    <p:cond delay="0"/>
                                  </p:stCondLst>
                                  <p:childTnLst>
                                    <p:set>
                                      <p:cBhvr>
                                        <p:cTn id="99" dur="1" fill="hold">
                                          <p:stCondLst>
                                            <p:cond delay="0"/>
                                          </p:stCondLst>
                                        </p:cTn>
                                        <p:tgtEl>
                                          <p:spTgt spid="1025">
                                            <p:txEl>
                                              <p:pRg st="12" end="12"/>
                                            </p:txEl>
                                          </p:spTgt>
                                        </p:tgtEl>
                                        <p:attrNameLst>
                                          <p:attrName>style.visibility</p:attrName>
                                        </p:attrNameLst>
                                      </p:cBhvr>
                                      <p:to>
                                        <p:strVal val="visible"/>
                                      </p:to>
                                    </p:set>
                                    <p:animEffect transition="in" filter="wipe(down)">
                                      <p:cBhvr>
                                        <p:cTn id="100" dur="500"/>
                                        <p:tgtEl>
                                          <p:spTgt spid="102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298" grpId="0"/>
      <p:bldP spid="12299" grpId="0"/>
      <p:bldP spid="9230" grpId="0"/>
      <p:bldP spid="9231" grpId="0"/>
      <p:bldP spid="9232" grpId="0"/>
      <p:bldP spid="9233" grpId="0"/>
      <p:bldP spid="123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D:\Nguyện\GADT dạy online\tây hồ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13" y="971550"/>
            <a:ext cx="7732712"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p:cNvSpPr txBox="1">
            <a:spLocks noChangeArrowheads="1"/>
          </p:cNvSpPr>
          <p:nvPr/>
        </p:nvSpPr>
        <p:spPr bwMode="auto">
          <a:xfrm>
            <a:off x="2133600" y="304800"/>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0000FF"/>
                </a:solidFill>
              </a:rPr>
              <a:t>CẢNH ĐẸP TÂY HỒ</a:t>
            </a:r>
          </a:p>
        </p:txBody>
      </p:sp>
      <p:pic>
        <p:nvPicPr>
          <p:cNvPr id="57347" name="Picture 3" descr="D:\Nguyện\GADT dạy online\tây hồ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971550"/>
            <a:ext cx="77470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D:\Nguyện\GADT dạy online\tây hồ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855663"/>
            <a:ext cx="7921625"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5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7346"/>
                                        </p:tgtEl>
                                      </p:cBhvr>
                                    </p:animEffect>
                                    <p:set>
                                      <p:cBhvr>
                                        <p:cTn id="12" dur="1" fill="hold">
                                          <p:stCondLst>
                                            <p:cond delay="499"/>
                                          </p:stCondLst>
                                        </p:cTn>
                                        <p:tgtEl>
                                          <p:spTgt spid="5734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57347"/>
                                        </p:tgtEl>
                                        <p:attrNameLst>
                                          <p:attrName>style.visibility</p:attrName>
                                        </p:attrNameLst>
                                      </p:cBhvr>
                                      <p:to>
                                        <p:strVal val="visible"/>
                                      </p:to>
                                    </p:set>
                                    <p:animEffect transition="in" filter="fade">
                                      <p:cBhvr>
                                        <p:cTn id="17" dur="1000"/>
                                        <p:tgtEl>
                                          <p:spTgt spid="57347"/>
                                        </p:tgtEl>
                                      </p:cBhvr>
                                    </p:animEffect>
                                    <p:anim calcmode="lin" valueType="num">
                                      <p:cBhvr>
                                        <p:cTn id="18" dur="1000" fill="hold"/>
                                        <p:tgtEl>
                                          <p:spTgt spid="57347"/>
                                        </p:tgtEl>
                                        <p:attrNameLst>
                                          <p:attrName>ppt_x</p:attrName>
                                        </p:attrNameLst>
                                      </p:cBhvr>
                                      <p:tavLst>
                                        <p:tav tm="0">
                                          <p:val>
                                            <p:strVal val="#ppt_x"/>
                                          </p:val>
                                        </p:tav>
                                        <p:tav tm="100000">
                                          <p:val>
                                            <p:strVal val="#ppt_x"/>
                                          </p:val>
                                        </p:tav>
                                      </p:tavLst>
                                    </p:anim>
                                    <p:anim calcmode="lin" valueType="num">
                                      <p:cBhvr>
                                        <p:cTn id="19" dur="1000" fill="hold"/>
                                        <p:tgtEl>
                                          <p:spTgt spid="5734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xit" presetSubtype="32" fill="hold" nodeType="clickEffect">
                                  <p:stCondLst>
                                    <p:cond delay="0"/>
                                  </p:stCondLst>
                                  <p:childTnLst>
                                    <p:animEffect transition="out" filter="circle(out)">
                                      <p:cBhvr>
                                        <p:cTn id="23" dur="2000"/>
                                        <p:tgtEl>
                                          <p:spTgt spid="57347"/>
                                        </p:tgtEl>
                                      </p:cBhvr>
                                    </p:animEffect>
                                    <p:set>
                                      <p:cBhvr>
                                        <p:cTn id="24" dur="1" fill="hold">
                                          <p:stCondLst>
                                            <p:cond delay="1999"/>
                                          </p:stCondLst>
                                        </p:cTn>
                                        <p:tgtEl>
                                          <p:spTgt spid="573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57348"/>
                                        </p:tgtEl>
                                        <p:attrNameLst>
                                          <p:attrName>style.visibility</p:attrName>
                                        </p:attrNameLst>
                                      </p:cBhvr>
                                      <p:to>
                                        <p:strVal val="visible"/>
                                      </p:to>
                                    </p:set>
                                    <p:animEffect transition="in" filter="wipe(down)">
                                      <p:cBhvr>
                                        <p:cTn id="29"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12294" name="Rectangle 1"/>
          <p:cNvSpPr>
            <a:spLocks noChangeArrowheads="1"/>
          </p:cNvSpPr>
          <p:nvPr/>
        </p:nvSpPr>
        <p:spPr bwMode="auto">
          <a:xfrm>
            <a:off x="152400" y="990600"/>
            <a:ext cx="86868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latin typeface="Times New Roman" pitchFamily="18" charset="0"/>
                <a:cs typeface="Times New Roman" pitchFamily="18" charset="0"/>
              </a:rPr>
              <a:t> - Câu thơ thứ hai:  </a:t>
            </a:r>
            <a:r>
              <a:rPr lang="en-US" sz="2800" b="1" i="1">
                <a:latin typeface="Times New Roman" pitchFamily="18" charset="0"/>
                <a:cs typeface="Times New Roman" pitchFamily="18" charset="0"/>
              </a:rPr>
              <a:t>Độc điếu song tiền nhất chỉ thư</a:t>
            </a:r>
            <a:endParaRPr lang="en-US" sz="2800" b="1">
              <a:latin typeface="Times New Roman" pitchFamily="18" charset="0"/>
              <a:cs typeface="Times New Roman" pitchFamily="18" charset="0"/>
            </a:endParaRPr>
          </a:p>
          <a:p>
            <a:pPr algn="just">
              <a:lnSpc>
                <a:spcPct val="107000"/>
              </a:lnSpc>
              <a:spcAft>
                <a:spcPts val="800"/>
              </a:spcAft>
            </a:pPr>
            <a:r>
              <a:rPr lang="en-US" sz="2800">
                <a:latin typeface="Times New Roman" pitchFamily="18" charset="0"/>
                <a:ea typeface="Arial" charset="0"/>
                <a:cs typeface="Times New Roman" pitchFamily="18" charset="0"/>
              </a:rPr>
              <a:t>+ Từ ngữ:</a:t>
            </a:r>
            <a:r>
              <a:rPr lang="en-US" sz="2800" b="1">
                <a:latin typeface="Times New Roman" pitchFamily="18" charset="0"/>
                <a:ea typeface="Arial" charset="0"/>
                <a:cs typeface="Times New Roman" pitchFamily="18" charset="0"/>
              </a:rPr>
              <a:t> </a:t>
            </a:r>
            <a:r>
              <a:rPr lang="en-US" sz="2800">
                <a:latin typeface="Times New Roman" pitchFamily="18" charset="0"/>
                <a:ea typeface="Arial" charset="0"/>
                <a:cs typeface="Times New Roman" pitchFamily="18" charset="0"/>
              </a:rPr>
              <a:t> </a:t>
            </a:r>
            <a:r>
              <a:rPr lang="en-US" sz="2800" i="1">
                <a:latin typeface="Times New Roman" pitchFamily="18" charset="0"/>
                <a:ea typeface="Arial" charset="0"/>
                <a:cs typeface="Times New Roman" pitchFamily="18" charset="0"/>
              </a:rPr>
              <a:t>Độc điếu:</a:t>
            </a:r>
            <a:r>
              <a:rPr lang="en-US" sz="2800">
                <a:latin typeface="Times New Roman" pitchFamily="18" charset="0"/>
                <a:ea typeface="Arial" charset="0"/>
                <a:cs typeface="Times New Roman" pitchFamily="18" charset="0"/>
              </a:rPr>
              <a:t> một mình viếng thương-&gt; Sự cô đơn của tác giả. Người chết - người đi viếng hai tâm hồn cô đơn vượt qua thời gian để gặp gỡ.</a:t>
            </a:r>
            <a:endParaRPr lang="en-US" sz="2800">
              <a:latin typeface="Times New Roman" pitchFamily="18" charset="0"/>
              <a:ea typeface="Calibri" pitchFamily="34" charset="0"/>
              <a:cs typeface="Times New Roman" pitchFamily="18" charset="0"/>
            </a:endParaRPr>
          </a:p>
          <a:p>
            <a:pPr algn="just">
              <a:lnSpc>
                <a:spcPct val="107000"/>
              </a:lnSpc>
              <a:spcAft>
                <a:spcPts val="800"/>
              </a:spcAft>
            </a:pPr>
            <a:r>
              <a:rPr lang="en-US" sz="2800">
                <a:latin typeface="Times New Roman" pitchFamily="18" charset="0"/>
                <a:ea typeface="Arial" charset="0"/>
                <a:cs typeface="Times New Roman" pitchFamily="18" charset="0"/>
              </a:rPr>
              <a:t>+ Số từ “ </a:t>
            </a:r>
            <a:r>
              <a:rPr lang="en-US" sz="2800" i="1">
                <a:latin typeface="Times New Roman" pitchFamily="18" charset="0"/>
                <a:ea typeface="Arial" charset="0"/>
                <a:cs typeface="Times New Roman" pitchFamily="18" charset="0"/>
              </a:rPr>
              <a:t>độc</a:t>
            </a:r>
            <a:r>
              <a:rPr lang="en-US" sz="2800">
                <a:latin typeface="Times New Roman" pitchFamily="18" charset="0"/>
                <a:ea typeface="Arial" charset="0"/>
                <a:cs typeface="Times New Roman" pitchFamily="18" charset="0"/>
              </a:rPr>
              <a:t>”- một mình, “</a:t>
            </a:r>
            <a:r>
              <a:rPr lang="en-US" sz="2800" i="1">
                <a:latin typeface="Times New Roman" pitchFamily="18" charset="0"/>
                <a:ea typeface="Arial" charset="0"/>
                <a:cs typeface="Times New Roman" pitchFamily="18" charset="0"/>
              </a:rPr>
              <a:t>nhất</a:t>
            </a:r>
            <a:r>
              <a:rPr lang="en-US" sz="2800">
                <a:latin typeface="Times New Roman" pitchFamily="18" charset="0"/>
                <a:ea typeface="Arial" charset="0"/>
                <a:cs typeface="Times New Roman" pitchFamily="18" charset="0"/>
              </a:rPr>
              <a:t>” – một: Sự cô đơn, nhỏ bé đến tội nghiệp của kiếp người trước sự tàn phá của thời gian vô tận.</a:t>
            </a:r>
          </a:p>
          <a:p>
            <a:pPr algn="just">
              <a:lnSpc>
                <a:spcPct val="107000"/>
              </a:lnSpc>
              <a:spcAft>
                <a:spcPts val="800"/>
              </a:spcAft>
            </a:pPr>
            <a:r>
              <a:rPr lang="en-US" sz="2800">
                <a:latin typeface="Times New Roman" pitchFamily="18" charset="0"/>
                <a:ea typeface="Arial" charset="0"/>
                <a:cs typeface="Times New Roman" pitchFamily="18" charset="0"/>
                <a:sym typeface="Wingdings" pitchFamily="2" charset="2"/>
              </a:rPr>
              <a:t></a:t>
            </a:r>
            <a:r>
              <a:rPr lang="en-US" sz="2800">
                <a:latin typeface="Times New Roman" pitchFamily="18" charset="0"/>
              </a:rPr>
              <a:t> Hai câu thơ đầu gợi lẽ biến thiên dâu bể của cuộc đời. Qua đó, thể hiện nỗi tiếc nuối xót xa và sự đồng cảm của Nguyễn Du dành cho Tiểu Thanh.</a:t>
            </a:r>
            <a:endParaRPr lang="en-US" sz="2800">
              <a:latin typeface="Times New Roman" pitchFamily="18" charset="0"/>
              <a:cs typeface="Calibri" pitchFamily="34" charset="0"/>
            </a:endParaRPr>
          </a:p>
        </p:txBody>
      </p:sp>
      <p:sp>
        <p:nvSpPr>
          <p:cNvPr id="1434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 name="Rectangle 7"/>
          <p:cNvSpPr/>
          <p:nvPr/>
        </p:nvSpPr>
        <p:spPr>
          <a:xfrm>
            <a:off x="76200" y="-76200"/>
            <a:ext cx="6248400" cy="954088"/>
          </a:xfrm>
          <a:prstGeom prst="rect">
            <a:avLst/>
          </a:prstGeom>
        </p:spPr>
        <p:txBody>
          <a:bodyPr>
            <a:spAutoFit/>
          </a:bodyPr>
          <a:lstStyle/>
          <a:p>
            <a:pP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II</a:t>
            </a:r>
            <a:r>
              <a:rPr lang="en-US" sz="32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Khám phá văn bản</a:t>
            </a:r>
            <a:endParaRPr lang="en-US" sz="2400" b="1" dirty="0">
              <a:solidFill>
                <a:srgbClr val="0070C0"/>
              </a:solidFill>
              <a:effectLst>
                <a:outerShdw blurRad="38100" dist="38100" dir="2700000" algn="tl">
                  <a:srgbClr val="000000">
                    <a:alpha val="43137"/>
                  </a:srgbClr>
                </a:outerShdw>
              </a:effectLst>
              <a:latin typeface="+mn-lt"/>
              <a:cs typeface="+mn-cs"/>
            </a:endParaRPr>
          </a:p>
          <a:p>
            <a:pPr marL="457200" indent="-457200" fontAlgn="auto">
              <a:spcBef>
                <a:spcPts val="0"/>
              </a:spcBef>
              <a:spcAft>
                <a:spcPts val="0"/>
              </a:spcAft>
              <a:buFontTx/>
              <a:buAutoNum type="arabicPeriod"/>
              <a:defRPr/>
            </a:pPr>
            <a:r>
              <a:rPr lang="en-US" sz="2400" b="1" dirty="0">
                <a:solidFill>
                  <a:srgbClr val="0070C0"/>
                </a:solidFill>
                <a:effectLst>
                  <a:outerShdw blurRad="38100" dist="38100" dir="2700000" algn="tl">
                    <a:srgbClr val="000000">
                      <a:alpha val="43137"/>
                    </a:srgbClr>
                  </a:outerShdw>
                </a:effectLst>
                <a:latin typeface="+mn-lt"/>
                <a:cs typeface="+mn-cs"/>
              </a:rPr>
              <a:t>Hai câu </a:t>
            </a:r>
            <a:r>
              <a:rPr lang="en-US" sz="2400" b="1">
                <a:solidFill>
                  <a:srgbClr val="0070C0"/>
                </a:solidFill>
                <a:effectLst>
                  <a:outerShdw blurRad="38100" dist="38100" dir="2700000" algn="tl">
                    <a:srgbClr val="000000">
                      <a:alpha val="43137"/>
                    </a:srgbClr>
                  </a:outerShdw>
                </a:effectLst>
                <a:latin typeface="+mn-lt"/>
                <a:cs typeface="+mn-cs"/>
              </a:rPr>
              <a:t>đề.</a:t>
            </a:r>
            <a:endParaRPr lang="en-US" sz="2400" b="1" dirty="0">
              <a:solidFill>
                <a:srgbClr val="0070C0"/>
              </a:solidFill>
              <a:effectLst>
                <a:outerShdw blurRad="38100" dist="38100" dir="2700000" algn="tl">
                  <a:srgbClr val="000000">
                    <a:alpha val="43137"/>
                  </a:srgbClr>
                </a:outerShdw>
              </a:effectLst>
              <a:latin typeface="+mn-lt"/>
              <a:cs typeface="+mn-cs"/>
            </a:endParaRPr>
          </a:p>
        </p:txBody>
      </p:sp>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4">
                                            <p:txEl>
                                              <p:pRg st="0" end="0"/>
                                            </p:txEl>
                                          </p:spTgt>
                                        </p:tgtEl>
                                        <p:attrNameLst>
                                          <p:attrName>style.visibility</p:attrName>
                                        </p:attrNameLst>
                                      </p:cBhvr>
                                      <p:to>
                                        <p:strVal val="visible"/>
                                      </p:to>
                                    </p:set>
                                    <p:animEffect transition="in" filter="barn(inVertical)">
                                      <p:cBhvr>
                                        <p:cTn id="12" dur="500"/>
                                        <p:tgtEl>
                                          <p:spTgt spid="122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4">
                                            <p:txEl>
                                              <p:pRg st="1" end="1"/>
                                            </p:txEl>
                                          </p:spTgt>
                                        </p:tgtEl>
                                        <p:attrNameLst>
                                          <p:attrName>style.visibility</p:attrName>
                                        </p:attrNameLst>
                                      </p:cBhvr>
                                      <p:to>
                                        <p:strVal val="visible"/>
                                      </p:to>
                                    </p:set>
                                    <p:animEffect transition="in" filter="barn(inVertical)">
                                      <p:cBhvr>
                                        <p:cTn id="17" dur="500"/>
                                        <p:tgtEl>
                                          <p:spTgt spid="122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294">
                                            <p:txEl>
                                              <p:pRg st="2" end="2"/>
                                            </p:txEl>
                                          </p:spTgt>
                                        </p:tgtEl>
                                        <p:attrNameLst>
                                          <p:attrName>style.visibility</p:attrName>
                                        </p:attrNameLst>
                                      </p:cBhvr>
                                      <p:to>
                                        <p:strVal val="visible"/>
                                      </p:to>
                                    </p:set>
                                    <p:animEffect transition="in" filter="barn(inVertical)">
                                      <p:cBhvr>
                                        <p:cTn id="22" dur="500"/>
                                        <p:tgtEl>
                                          <p:spTgt spid="122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294">
                                            <p:txEl>
                                              <p:pRg st="3" end="3"/>
                                            </p:txEl>
                                          </p:spTgt>
                                        </p:tgtEl>
                                        <p:attrNameLst>
                                          <p:attrName>style.visibility</p:attrName>
                                        </p:attrNameLst>
                                      </p:cBhvr>
                                      <p:to>
                                        <p:strVal val="visible"/>
                                      </p:to>
                                    </p:set>
                                    <p:animEffect transition="in" filter="barn(inVertical)">
                                      <p:cBhvr>
                                        <p:cTn id="27" dur="500"/>
                                        <p:tgtEl>
                                          <p:spTgt spid="122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l="-17000" r="-17000"/>
          </a:stretch>
        </a:blipFill>
        <a:effectLst/>
      </p:bgPr>
    </p:bg>
    <p:spTree>
      <p:nvGrpSpPr>
        <p:cNvPr id="1" name=""/>
        <p:cNvGrpSpPr/>
        <p:nvPr/>
      </p:nvGrpSpPr>
      <p:grpSpPr>
        <a:xfrm>
          <a:off x="0" y="0"/>
          <a:ext cx="0" cy="0"/>
          <a:chOff x="0" y="0"/>
          <a:chExt cx="0" cy="0"/>
        </a:xfrm>
      </p:grpSpPr>
      <p:sp>
        <p:nvSpPr>
          <p:cNvPr id="12294" name="Rectangle 1"/>
          <p:cNvSpPr>
            <a:spLocks noChangeArrowheads="1"/>
          </p:cNvSpPr>
          <p:nvPr/>
        </p:nvSpPr>
        <p:spPr bwMode="auto">
          <a:xfrm>
            <a:off x="228600" y="823913"/>
            <a:ext cx="8458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i="1">
                <a:solidFill>
                  <a:srgbClr val="002060"/>
                </a:solidFill>
                <a:latin typeface="Times New Roman" pitchFamily="18" charset="0"/>
                <a:cs typeface="Times New Roman" pitchFamily="18" charset="0"/>
              </a:rPr>
              <a:t>Chi phấn hữu thần liên tử hậu,</a:t>
            </a:r>
            <a:endParaRPr lang="en-US" sz="2800">
              <a:solidFill>
                <a:srgbClr val="002060"/>
              </a:solidFill>
              <a:latin typeface="Times New Roman" pitchFamily="18" charset="0"/>
              <a:cs typeface="Times New Roman" pitchFamily="18" charset="0"/>
            </a:endParaRPr>
          </a:p>
          <a:p>
            <a:r>
              <a:rPr lang="en-US" sz="2800" i="1" smtClean="0">
                <a:solidFill>
                  <a:srgbClr val="002060"/>
                </a:solidFill>
                <a:latin typeface="Times New Roman" pitchFamily="18" charset="0"/>
                <a:cs typeface="Times New Roman" pitchFamily="18" charset="0"/>
              </a:rPr>
              <a:t>Văn </a:t>
            </a:r>
            <a:r>
              <a:rPr lang="en-US" sz="2800" i="1">
                <a:solidFill>
                  <a:srgbClr val="002060"/>
                </a:solidFill>
                <a:latin typeface="Times New Roman" pitchFamily="18" charset="0"/>
                <a:cs typeface="Times New Roman" pitchFamily="18" charset="0"/>
              </a:rPr>
              <a:t>chương vô mệnh lụy phần dư.</a:t>
            </a:r>
            <a:endParaRPr lang="en-US" sz="2800">
              <a:solidFill>
                <a:srgbClr val="002060"/>
              </a:solidFill>
              <a:latin typeface="Times New Roman" pitchFamily="18" charset="0"/>
              <a:cs typeface="Times New Roman" pitchFamily="18" charset="0"/>
            </a:endParaRPr>
          </a:p>
        </p:txBody>
      </p:sp>
      <p:sp>
        <p:nvSpPr>
          <p:cNvPr id="1536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467" name="Rectangle 11"/>
          <p:cNvSpPr>
            <a:spLocks noChangeArrowheads="1"/>
          </p:cNvSpPr>
          <p:nvPr/>
        </p:nvSpPr>
        <p:spPr bwMode="auto">
          <a:xfrm>
            <a:off x="33953" y="4049741"/>
            <a:ext cx="9144001" cy="52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07000"/>
              </a:lnSpc>
              <a:spcAft>
                <a:spcPts val="800"/>
              </a:spcAft>
            </a:pPr>
            <a:r>
              <a:rPr lang="en-US" sz="2800" smtClean="0">
                <a:solidFill>
                  <a:srgbClr val="000000"/>
                </a:solidFill>
                <a:latin typeface="Times New Roman" pitchFamily="18" charset="0"/>
                <a:ea typeface="Calibri" pitchFamily="34" charset="0"/>
                <a:cs typeface="Times New Roman" pitchFamily="18" charset="0"/>
              </a:rPr>
              <a:t>- </a:t>
            </a:r>
            <a:r>
              <a:rPr lang="en-US" sz="2800">
                <a:solidFill>
                  <a:srgbClr val="000000"/>
                </a:solidFill>
                <a:latin typeface="Times New Roman" pitchFamily="18" charset="0"/>
                <a:ea typeface="Calibri" pitchFamily="34" charset="0"/>
                <a:cs typeface="Times New Roman" pitchFamily="18" charset="0"/>
              </a:rPr>
              <a:t>Biện pháp đối: </a:t>
            </a:r>
            <a:endParaRPr lang="en-US" sz="2800">
              <a:latin typeface="Times New Roman" pitchFamily="18" charset="0"/>
              <a:ea typeface="Calibri" pitchFamily="34" charset="0"/>
              <a:cs typeface="Times New Roman" pitchFamily="18" charset="0"/>
            </a:endParaRPr>
          </a:p>
        </p:txBody>
      </p:sp>
      <p:sp>
        <p:nvSpPr>
          <p:cNvPr id="15" name="Rectangle 14"/>
          <p:cNvSpPr/>
          <p:nvPr/>
        </p:nvSpPr>
        <p:spPr>
          <a:xfrm>
            <a:off x="76200" y="-76200"/>
            <a:ext cx="6248400" cy="954088"/>
          </a:xfrm>
          <a:prstGeom prst="rect">
            <a:avLst/>
          </a:prstGeom>
        </p:spPr>
        <p:txBody>
          <a:bodyPr>
            <a:spAutoFit/>
          </a:bodyPr>
          <a:lstStyle/>
          <a:p>
            <a:pP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II</a:t>
            </a:r>
            <a:r>
              <a:rPr lang="en-US" sz="32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Khám phá văn bản</a:t>
            </a:r>
            <a:endParaRPr lang="en-US" sz="2400" b="1" dirty="0">
              <a:solidFill>
                <a:srgbClr val="0070C0"/>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2400" b="1">
                <a:solidFill>
                  <a:srgbClr val="0070C0"/>
                </a:solidFill>
                <a:effectLst>
                  <a:outerShdw blurRad="38100" dist="38100" dir="2700000" algn="tl">
                    <a:srgbClr val="000000">
                      <a:alpha val="43137"/>
                    </a:srgbClr>
                  </a:outerShdw>
                </a:effectLst>
                <a:latin typeface="+mn-lt"/>
                <a:cs typeface="+mn-cs"/>
              </a:rPr>
              <a:t>2. Hai câu thực</a:t>
            </a:r>
            <a:endParaRPr lang="en-US" sz="2400" b="1" dirty="0">
              <a:solidFill>
                <a:srgbClr val="0070C0"/>
              </a:solidFill>
              <a:effectLst>
                <a:outerShdw blurRad="38100" dist="38100" dir="2700000" algn="tl">
                  <a:srgbClr val="000000">
                    <a:alpha val="43137"/>
                  </a:srgbClr>
                </a:outerShdw>
              </a:effectLst>
              <a:latin typeface="+mn-lt"/>
              <a:cs typeface="+mn-cs"/>
            </a:endParaRPr>
          </a:p>
        </p:txBody>
      </p:sp>
      <p:sp>
        <p:nvSpPr>
          <p:cNvPr id="15368" name="TextBox 2"/>
          <p:cNvSpPr txBox="1">
            <a:spLocks noChangeArrowheads="1"/>
          </p:cNvSpPr>
          <p:nvPr/>
        </p:nvSpPr>
        <p:spPr bwMode="auto">
          <a:xfrm>
            <a:off x="228600" y="4648200"/>
            <a:ext cx="3159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i="1" smtClean="0">
                <a:latin typeface="Times New Roman" pitchFamily="18" charset="0"/>
                <a:cs typeface="Times New Roman" pitchFamily="18" charset="0"/>
              </a:rPr>
              <a:t>Chi phấn hữu </a:t>
            </a:r>
            <a:r>
              <a:rPr lang="en-US" sz="2800" i="1">
                <a:latin typeface="Times New Roman" pitchFamily="18" charset="0"/>
                <a:cs typeface="Times New Roman" pitchFamily="18" charset="0"/>
              </a:rPr>
              <a:t>thần</a:t>
            </a:r>
          </a:p>
        </p:txBody>
      </p:sp>
      <p:sp>
        <p:nvSpPr>
          <p:cNvPr id="15369" name="TextBox 15"/>
          <p:cNvSpPr txBox="1">
            <a:spLocks noChangeArrowheads="1"/>
          </p:cNvSpPr>
          <p:nvPr/>
        </p:nvSpPr>
        <p:spPr bwMode="auto">
          <a:xfrm>
            <a:off x="5240338" y="4648200"/>
            <a:ext cx="3370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i="1">
                <a:latin typeface="Times New Roman" pitchFamily="18" charset="0"/>
                <a:cs typeface="Times New Roman" pitchFamily="18" charset="0"/>
              </a:rPr>
              <a:t>Văn chương vô mệnh</a:t>
            </a:r>
          </a:p>
        </p:txBody>
      </p:sp>
      <p:cxnSp>
        <p:nvCxnSpPr>
          <p:cNvPr id="5" name="Straight Arrow Connector 4"/>
          <p:cNvCxnSpPr/>
          <p:nvPr/>
        </p:nvCxnSpPr>
        <p:spPr>
          <a:xfrm>
            <a:off x="3733800" y="4910138"/>
            <a:ext cx="12192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5371" name="TextBox 8"/>
          <p:cNvSpPr txBox="1">
            <a:spLocks noChangeArrowheads="1"/>
          </p:cNvSpPr>
          <p:nvPr/>
        </p:nvSpPr>
        <p:spPr bwMode="auto">
          <a:xfrm flipH="1">
            <a:off x="3276600" y="4495800"/>
            <a:ext cx="1989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solidFill>
                  <a:srgbClr val="0000FF"/>
                </a:solidFill>
                <a:latin typeface="Times New Roman" pitchFamily="18" charset="0"/>
                <a:cs typeface="Times New Roman" pitchFamily="18" charset="0"/>
              </a:rPr>
              <a:t>Tương phản</a:t>
            </a:r>
          </a:p>
        </p:txBody>
      </p:sp>
      <p:sp>
        <p:nvSpPr>
          <p:cNvPr id="15372" name="TextBox 21"/>
          <p:cNvSpPr txBox="1">
            <a:spLocks noChangeArrowheads="1"/>
          </p:cNvSpPr>
          <p:nvPr/>
        </p:nvSpPr>
        <p:spPr bwMode="auto">
          <a:xfrm>
            <a:off x="117475" y="5200650"/>
            <a:ext cx="3159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i="1">
                <a:latin typeface="Times New Roman" pitchFamily="18" charset="0"/>
                <a:cs typeface="Times New Roman" pitchFamily="18" charset="0"/>
              </a:rPr>
              <a:t>liên tử hậu</a:t>
            </a:r>
          </a:p>
        </p:txBody>
      </p:sp>
      <p:cxnSp>
        <p:nvCxnSpPr>
          <p:cNvPr id="23" name="Straight Arrow Connector 22"/>
          <p:cNvCxnSpPr/>
          <p:nvPr/>
        </p:nvCxnSpPr>
        <p:spPr>
          <a:xfrm>
            <a:off x="3810000" y="5514975"/>
            <a:ext cx="12192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5374" name="TextBox 23"/>
          <p:cNvSpPr txBox="1">
            <a:spLocks noChangeArrowheads="1"/>
          </p:cNvSpPr>
          <p:nvPr/>
        </p:nvSpPr>
        <p:spPr bwMode="auto">
          <a:xfrm flipH="1">
            <a:off x="3352800" y="5100638"/>
            <a:ext cx="1989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solidFill>
                  <a:srgbClr val="0000FF"/>
                </a:solidFill>
                <a:latin typeface="Times New Roman" pitchFamily="18" charset="0"/>
                <a:cs typeface="Times New Roman" pitchFamily="18" charset="0"/>
              </a:rPr>
              <a:t>Thống nhất</a:t>
            </a:r>
          </a:p>
        </p:txBody>
      </p:sp>
      <p:sp>
        <p:nvSpPr>
          <p:cNvPr id="15375" name="TextBox 24"/>
          <p:cNvSpPr txBox="1">
            <a:spLocks noChangeArrowheads="1"/>
          </p:cNvSpPr>
          <p:nvPr/>
        </p:nvSpPr>
        <p:spPr bwMode="auto">
          <a:xfrm>
            <a:off x="5222875" y="5105400"/>
            <a:ext cx="3159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i="1">
                <a:latin typeface="Times New Roman" pitchFamily="18" charset="0"/>
                <a:cs typeface="Times New Roman" pitchFamily="18" charset="0"/>
              </a:rPr>
              <a:t>lụy phần dư</a:t>
            </a:r>
          </a:p>
        </p:txBody>
      </p:sp>
      <p:sp>
        <p:nvSpPr>
          <p:cNvPr id="20" name="Rectangle 11"/>
          <p:cNvSpPr>
            <a:spLocks noChangeArrowheads="1"/>
          </p:cNvSpPr>
          <p:nvPr/>
        </p:nvSpPr>
        <p:spPr bwMode="auto">
          <a:xfrm>
            <a:off x="41914" y="28956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800" b="1" i="1">
                <a:latin typeface="Times New Roman" pitchFamily="18" charset="0"/>
                <a:cs typeface="Times New Roman" pitchFamily="18" charset="0"/>
              </a:rPr>
              <a:t>-&gt; Chi phấn</a:t>
            </a:r>
            <a:r>
              <a:rPr lang="en-US" sz="2800" b="1">
                <a:latin typeface="Times New Roman" pitchFamily="18" charset="0"/>
                <a:cs typeface="Times New Roman" pitchFamily="18" charset="0"/>
              </a:rPr>
              <a:t> và </a:t>
            </a:r>
            <a:r>
              <a:rPr lang="en-US" sz="2800" b="1" i="1">
                <a:latin typeface="Times New Roman" pitchFamily="18" charset="0"/>
                <a:cs typeface="Times New Roman" pitchFamily="18" charset="0"/>
              </a:rPr>
              <a:t>văn chương</a:t>
            </a:r>
            <a:r>
              <a:rPr lang="en-US" sz="2800" b="1">
                <a:latin typeface="Times New Roman" pitchFamily="18" charset="0"/>
                <a:cs typeface="Times New Roman" pitchFamily="18" charset="0"/>
              </a:rPr>
              <a:t> là hình ảnh hoán dụ cho sắc đẹp và tài năng của nàng Tiểu Thanh</a:t>
            </a:r>
            <a:r>
              <a:rPr lang="en-US" sz="1300">
                <a:cs typeface="Times New Roman" pitchFamily="18" charset="0"/>
              </a:rPr>
              <a:t>. </a:t>
            </a:r>
            <a:r>
              <a:rPr lang="en-US" sz="2800" smtClean="0">
                <a:solidFill>
                  <a:srgbClr val="000000"/>
                </a:solidFill>
                <a:latin typeface="Times New Roman" pitchFamily="18" charset="0"/>
                <a:ea typeface="Calibri" pitchFamily="34" charset="0"/>
                <a:cs typeface="Times New Roman" pitchFamily="18" charset="0"/>
              </a:rPr>
              <a:t> </a:t>
            </a:r>
            <a:endParaRPr lang="en-US" sz="2800">
              <a:latin typeface="Times New Roman" pitchFamily="18" charset="0"/>
              <a:ea typeface="Calibri" pitchFamily="34" charset="0"/>
              <a:cs typeface="Times New Roman" pitchFamily="18" charset="0"/>
            </a:endParaRPr>
          </a:p>
        </p:txBody>
      </p:sp>
      <p:grpSp>
        <p:nvGrpSpPr>
          <p:cNvPr id="21" name="Group 1"/>
          <p:cNvGrpSpPr>
            <a:grpSpLocks/>
          </p:cNvGrpSpPr>
          <p:nvPr/>
        </p:nvGrpSpPr>
        <p:grpSpPr bwMode="auto">
          <a:xfrm>
            <a:off x="-7938" y="1621024"/>
            <a:ext cx="9304338" cy="1384300"/>
            <a:chOff x="0" y="2590800"/>
            <a:chExt cx="9304338" cy="1384300"/>
          </a:xfrm>
        </p:grpSpPr>
        <p:sp>
          <p:nvSpPr>
            <p:cNvPr id="22" name="Rectangle 5"/>
            <p:cNvSpPr>
              <a:spLocks noChangeArrowheads="1"/>
            </p:cNvSpPr>
            <p:nvPr/>
          </p:nvSpPr>
          <p:spPr bwMode="auto">
            <a:xfrm>
              <a:off x="0" y="259080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300">
                  <a:latin typeface="Calibri" pitchFamily="34" charset="0"/>
                  <a:cs typeface="Times New Roman" pitchFamily="18" charset="0"/>
                </a:rPr>
                <a:t> </a:t>
              </a:r>
              <a:r>
                <a:rPr lang="en-US" sz="2800">
                  <a:latin typeface="Times New Roman" pitchFamily="18" charset="0"/>
                  <a:cs typeface="Times New Roman" pitchFamily="18" charset="0"/>
                </a:rPr>
                <a:t>- Hình tượng thơ:</a:t>
              </a:r>
            </a:p>
            <a:p>
              <a:r>
                <a:rPr lang="en-US" sz="2800" i="1">
                  <a:latin typeface="Times New Roman" pitchFamily="18" charset="0"/>
                  <a:cs typeface="Times New Roman" pitchFamily="18" charset="0"/>
                </a:rPr>
                <a:t>+ Chi phấn</a:t>
              </a:r>
              <a:r>
                <a:rPr lang="en-US" sz="2800">
                  <a:latin typeface="Times New Roman" pitchFamily="18" charset="0"/>
                  <a:cs typeface="Times New Roman" pitchFamily="18" charset="0"/>
                </a:rPr>
                <a:t> (Son phấn) </a:t>
              </a:r>
            </a:p>
            <a:p>
              <a:r>
                <a:rPr lang="en-US" sz="2800" i="1">
                  <a:latin typeface="Times New Roman" pitchFamily="18" charset="0"/>
                  <a:cs typeface="Times New Roman" pitchFamily="18" charset="0"/>
                </a:rPr>
                <a:t>+ Văn chương</a:t>
              </a:r>
              <a:r>
                <a:rPr lang="en-US" sz="2800">
                  <a:latin typeface="Times New Roman" pitchFamily="18" charset="0"/>
                  <a:cs typeface="Times New Roman" pitchFamily="18" charset="0"/>
                </a:rPr>
                <a:t>:</a:t>
              </a:r>
            </a:p>
          </p:txBody>
        </p:sp>
        <p:sp>
          <p:nvSpPr>
            <p:cNvPr id="24" name="Rectangle 11"/>
            <p:cNvSpPr>
              <a:spLocks noChangeArrowheads="1"/>
            </p:cNvSpPr>
            <p:nvPr/>
          </p:nvSpPr>
          <p:spPr bwMode="auto">
            <a:xfrm>
              <a:off x="3733800" y="3048000"/>
              <a:ext cx="557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Times New Roman" pitchFamily="18" charset="0"/>
                  <a:cs typeface="Times New Roman" pitchFamily="18" charset="0"/>
                </a:rPr>
                <a:t> </a:t>
              </a:r>
              <a:r>
                <a:rPr lang="en-US" sz="2800">
                  <a:latin typeface="Times New Roman" pitchFamily="18" charset="0"/>
                  <a:cs typeface="Times New Roman" pitchFamily="18" charset="0"/>
                </a:rPr>
                <a:t>-&gt;  sắc đẹp, vẻ đẹp.</a:t>
              </a:r>
              <a:endParaRPr lang="en-US" sz="2800"/>
            </a:p>
          </p:txBody>
        </p:sp>
        <p:sp>
          <p:nvSpPr>
            <p:cNvPr id="25" name="Rectangle 13"/>
            <p:cNvSpPr>
              <a:spLocks noChangeArrowheads="1"/>
            </p:cNvSpPr>
            <p:nvPr/>
          </p:nvSpPr>
          <p:spPr bwMode="auto">
            <a:xfrm>
              <a:off x="2362200" y="3429000"/>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Times New Roman" pitchFamily="18" charset="0"/>
                  <a:cs typeface="Times New Roman" pitchFamily="18" charset="0"/>
                </a:rPr>
                <a:t>                </a:t>
              </a:r>
              <a:r>
                <a:rPr lang="en-US" sz="2800">
                  <a:latin typeface="Times New Roman" pitchFamily="18" charset="0"/>
                  <a:cs typeface="Times New Roman" pitchFamily="18" charset="0"/>
                </a:rPr>
                <a:t>-&gt; trí tuệ, tài hoa. </a:t>
              </a:r>
              <a:endParaRPr lang="en-US" sz="2800"/>
            </a:p>
          </p:txBody>
        </p:sp>
      </p:grpSp>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9467"/>
                                        </p:tgtEl>
                                        <p:attrNameLst>
                                          <p:attrName>style.visibility</p:attrName>
                                        </p:attrNameLst>
                                      </p:cBhvr>
                                      <p:to>
                                        <p:strVal val="visible"/>
                                      </p:to>
                                    </p:set>
                                    <p:anim calcmode="lin" valueType="num">
                                      <p:cBhvr>
                                        <p:cTn id="31" dur="500" fill="hold"/>
                                        <p:tgtEl>
                                          <p:spTgt spid="19467"/>
                                        </p:tgtEl>
                                        <p:attrNameLst>
                                          <p:attrName>ppt_w</p:attrName>
                                        </p:attrNameLst>
                                      </p:cBhvr>
                                      <p:tavLst>
                                        <p:tav tm="0">
                                          <p:val>
                                            <p:fltVal val="0"/>
                                          </p:val>
                                        </p:tav>
                                        <p:tav tm="100000">
                                          <p:val>
                                            <p:strVal val="#ppt_w"/>
                                          </p:val>
                                        </p:tav>
                                      </p:tavLst>
                                    </p:anim>
                                    <p:anim calcmode="lin" valueType="num">
                                      <p:cBhvr>
                                        <p:cTn id="32" dur="500" fill="hold"/>
                                        <p:tgtEl>
                                          <p:spTgt spid="19467"/>
                                        </p:tgtEl>
                                        <p:attrNameLst>
                                          <p:attrName>ppt_h</p:attrName>
                                        </p:attrNameLst>
                                      </p:cBhvr>
                                      <p:tavLst>
                                        <p:tav tm="0">
                                          <p:val>
                                            <p:fltVal val="0"/>
                                          </p:val>
                                        </p:tav>
                                        <p:tav tm="100000">
                                          <p:val>
                                            <p:strVal val="#ppt_h"/>
                                          </p:val>
                                        </p:tav>
                                      </p:tavLst>
                                    </p:anim>
                                    <p:animEffect transition="in" filter="fade">
                                      <p:cBhvr>
                                        <p:cTn id="33" dur="500"/>
                                        <p:tgtEl>
                                          <p:spTgt spid="19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368"/>
                                        </p:tgtEl>
                                        <p:attrNameLst>
                                          <p:attrName>style.visibility</p:attrName>
                                        </p:attrNameLst>
                                      </p:cBhvr>
                                      <p:to>
                                        <p:strVal val="visible"/>
                                      </p:to>
                                    </p:set>
                                    <p:animEffect transition="in" filter="wipe(down)">
                                      <p:cBhvr>
                                        <p:cTn id="38" dur="500"/>
                                        <p:tgtEl>
                                          <p:spTgt spid="1536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369"/>
                                        </p:tgtEl>
                                        <p:attrNameLst>
                                          <p:attrName>style.visibility</p:attrName>
                                        </p:attrNameLst>
                                      </p:cBhvr>
                                      <p:to>
                                        <p:strVal val="visible"/>
                                      </p:to>
                                    </p:set>
                                    <p:animEffect transition="in" filter="wipe(down)">
                                      <p:cBhvr>
                                        <p:cTn id="43" dur="500"/>
                                        <p:tgtEl>
                                          <p:spTgt spid="1536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371"/>
                                        </p:tgtEl>
                                        <p:attrNameLst>
                                          <p:attrName>style.visibility</p:attrName>
                                        </p:attrNameLst>
                                      </p:cBhvr>
                                      <p:to>
                                        <p:strVal val="visible"/>
                                      </p:to>
                                    </p:set>
                                    <p:animEffect transition="in" filter="wipe(down)">
                                      <p:cBhvr>
                                        <p:cTn id="53" dur="500"/>
                                        <p:tgtEl>
                                          <p:spTgt spid="1537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5372"/>
                                        </p:tgtEl>
                                        <p:attrNameLst>
                                          <p:attrName>style.visibility</p:attrName>
                                        </p:attrNameLst>
                                      </p:cBhvr>
                                      <p:to>
                                        <p:strVal val="visible"/>
                                      </p:to>
                                    </p:set>
                                    <p:animEffect transition="in" filter="wipe(down)">
                                      <p:cBhvr>
                                        <p:cTn id="58" dur="500"/>
                                        <p:tgtEl>
                                          <p:spTgt spid="1537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5374"/>
                                        </p:tgtEl>
                                        <p:attrNameLst>
                                          <p:attrName>style.visibility</p:attrName>
                                        </p:attrNameLst>
                                      </p:cBhvr>
                                      <p:to>
                                        <p:strVal val="visible"/>
                                      </p:to>
                                    </p:set>
                                    <p:animEffect transition="in" filter="wipe(down)">
                                      <p:cBhvr>
                                        <p:cTn id="68" dur="500"/>
                                        <p:tgtEl>
                                          <p:spTgt spid="1537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375"/>
                                        </p:tgtEl>
                                        <p:attrNameLst>
                                          <p:attrName>style.visibility</p:attrName>
                                        </p:attrNameLst>
                                      </p:cBhvr>
                                      <p:to>
                                        <p:strVal val="visible"/>
                                      </p:to>
                                    </p:set>
                                    <p:animEffect transition="in" filter="wipe(down)">
                                      <p:cBhvr>
                                        <p:cTn id="73" dur="500"/>
                                        <p:tgtEl>
                                          <p:spTgt spid="1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9467" grpId="0"/>
      <p:bldP spid="15368" grpId="0"/>
      <p:bldP spid="15369" grpId="0"/>
      <p:bldP spid="15371" grpId="0"/>
      <p:bldP spid="15372" grpId="0"/>
      <p:bldP spid="15374" grpId="0"/>
      <p:bldP spid="15375"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l="-17000" r="-17000"/>
          </a:stretch>
        </a:blipFill>
        <a:effectLst/>
      </p:bgPr>
    </p:bg>
    <p:spTree>
      <p:nvGrpSpPr>
        <p:cNvPr id="1" name=""/>
        <p:cNvGrpSpPr/>
        <p:nvPr/>
      </p:nvGrpSpPr>
      <p:grpSpPr>
        <a:xfrm>
          <a:off x="0" y="0"/>
          <a:ext cx="0" cy="0"/>
          <a:chOff x="0" y="0"/>
          <a:chExt cx="0" cy="0"/>
        </a:xfrm>
      </p:grpSpPr>
      <p:sp>
        <p:nvSpPr>
          <p:cNvPr id="12294" name="Rectangle 1"/>
          <p:cNvSpPr>
            <a:spLocks noChangeArrowheads="1"/>
          </p:cNvSpPr>
          <p:nvPr/>
        </p:nvSpPr>
        <p:spPr bwMode="auto">
          <a:xfrm>
            <a:off x="228600" y="823913"/>
            <a:ext cx="8458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i="1">
                <a:solidFill>
                  <a:srgbClr val="002060"/>
                </a:solidFill>
                <a:latin typeface="Times New Roman" pitchFamily="18" charset="0"/>
                <a:cs typeface="Times New Roman" pitchFamily="18" charset="0"/>
              </a:rPr>
              <a:t>Chi phấn hữu thần liên tử hậu,</a:t>
            </a:r>
            <a:endParaRPr lang="en-US" sz="2800">
              <a:solidFill>
                <a:srgbClr val="002060"/>
              </a:solidFill>
              <a:latin typeface="Times New Roman" pitchFamily="18" charset="0"/>
              <a:cs typeface="Times New Roman" pitchFamily="18" charset="0"/>
            </a:endParaRPr>
          </a:p>
          <a:p>
            <a:r>
              <a:rPr lang="en-US" sz="2800" i="1" smtClean="0">
                <a:solidFill>
                  <a:srgbClr val="002060"/>
                </a:solidFill>
                <a:latin typeface="Times New Roman" pitchFamily="18" charset="0"/>
                <a:cs typeface="Times New Roman" pitchFamily="18" charset="0"/>
              </a:rPr>
              <a:t>Văn </a:t>
            </a:r>
            <a:r>
              <a:rPr lang="en-US" sz="2800" i="1">
                <a:solidFill>
                  <a:srgbClr val="002060"/>
                </a:solidFill>
                <a:latin typeface="Times New Roman" pitchFamily="18" charset="0"/>
                <a:cs typeface="Times New Roman" pitchFamily="18" charset="0"/>
              </a:rPr>
              <a:t>chương vô mệnh lụy phần dư.</a:t>
            </a:r>
            <a:endParaRPr lang="en-US" sz="2800">
              <a:solidFill>
                <a:srgbClr val="002060"/>
              </a:solidFill>
              <a:latin typeface="Times New Roman" pitchFamily="18" charset="0"/>
              <a:cs typeface="Times New Roman" pitchFamily="18" charset="0"/>
            </a:endParaRPr>
          </a:p>
        </p:txBody>
      </p:sp>
      <p:sp>
        <p:nvSpPr>
          <p:cNvPr id="163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467" name="Rectangle 11"/>
          <p:cNvSpPr>
            <a:spLocks noChangeArrowheads="1"/>
          </p:cNvSpPr>
          <p:nvPr/>
        </p:nvSpPr>
        <p:spPr bwMode="auto">
          <a:xfrm>
            <a:off x="0" y="2163925"/>
            <a:ext cx="9144000" cy="36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07000"/>
              </a:lnSpc>
              <a:spcAft>
                <a:spcPts val="800"/>
              </a:spcAft>
            </a:pPr>
            <a:r>
              <a:rPr lang="en-US" sz="2800" smtClean="0">
                <a:solidFill>
                  <a:srgbClr val="000000"/>
                </a:solidFill>
                <a:latin typeface="Times New Roman" pitchFamily="18" charset="0"/>
                <a:ea typeface="Calibri" pitchFamily="34" charset="0"/>
                <a:cs typeface="Times New Roman" pitchFamily="18" charset="0"/>
              </a:rPr>
              <a:t>- </a:t>
            </a:r>
            <a:r>
              <a:rPr lang="en-US" sz="2800">
                <a:solidFill>
                  <a:srgbClr val="000000"/>
                </a:solidFill>
                <a:latin typeface="Times New Roman" pitchFamily="18" charset="0"/>
                <a:ea typeface="Calibri" pitchFamily="34" charset="0"/>
                <a:cs typeface="Times New Roman" pitchFamily="18" charset="0"/>
              </a:rPr>
              <a:t>Biện pháp đối: </a:t>
            </a:r>
            <a:endParaRPr lang="en-US" sz="2800">
              <a:latin typeface="Times New Roman" pitchFamily="18" charset="0"/>
              <a:ea typeface="Calibri" pitchFamily="34" charset="0"/>
              <a:cs typeface="Times New Roman" pitchFamily="18" charset="0"/>
            </a:endParaRPr>
          </a:p>
          <a:p>
            <a:pPr algn="just">
              <a:lnSpc>
                <a:spcPct val="107000"/>
              </a:lnSpc>
              <a:spcAft>
                <a:spcPts val="800"/>
              </a:spcAft>
            </a:pPr>
            <a:r>
              <a:rPr lang="en-US" sz="2800">
                <a:solidFill>
                  <a:srgbClr val="000000"/>
                </a:solidFill>
                <a:latin typeface="Times New Roman" pitchFamily="18" charset="0"/>
                <a:ea typeface="Calibri" pitchFamily="34" charset="0"/>
                <a:cs typeface="Times New Roman" pitchFamily="18" charset="0"/>
              </a:rPr>
              <a:t>+ Vế đầu của mỗi câu có biểu hiện đối lập (tương phản): son phấn thì có linh hồn, văn chương thì không có thân mệnh.</a:t>
            </a:r>
            <a:endParaRPr lang="en-US" sz="2800">
              <a:latin typeface="Times New Roman" pitchFamily="18" charset="0"/>
              <a:ea typeface="Calibri" pitchFamily="34" charset="0"/>
              <a:cs typeface="Times New Roman" pitchFamily="18" charset="0"/>
            </a:endParaRPr>
          </a:p>
          <a:p>
            <a:pPr algn="just">
              <a:lnSpc>
                <a:spcPct val="107000"/>
              </a:lnSpc>
              <a:spcAft>
                <a:spcPts val="800"/>
              </a:spcAft>
            </a:pPr>
            <a:r>
              <a:rPr lang="en-US" sz="2800">
                <a:solidFill>
                  <a:srgbClr val="000000"/>
                </a:solidFill>
                <a:latin typeface="Times New Roman" pitchFamily="18" charset="0"/>
                <a:ea typeface="Calibri" pitchFamily="34" charset="0"/>
                <a:cs typeface="Times New Roman" pitchFamily="18" charset="0"/>
              </a:rPr>
              <a:t>+ Vế sau có xu hướng thống nhất (tương thành): cả son phấn và văn chương đều phải chịu số phận oan khiên</a:t>
            </a:r>
            <a:r>
              <a:rPr lang="en-US" sz="2800" smtClean="0">
                <a:solidFill>
                  <a:srgbClr val="000000"/>
                </a:solidFill>
                <a:latin typeface="Times New Roman" pitchFamily="18" charset="0"/>
                <a:ea typeface="Calibri" pitchFamily="34" charset="0"/>
                <a:cs typeface="Times New Roman" pitchFamily="18" charset="0"/>
              </a:rPr>
              <a:t>.</a:t>
            </a:r>
          </a:p>
          <a:p>
            <a:pPr algn="just">
              <a:lnSpc>
                <a:spcPct val="107000"/>
              </a:lnSpc>
              <a:spcAft>
                <a:spcPts val="800"/>
              </a:spcAft>
            </a:pPr>
            <a:r>
              <a:rPr lang="en-US" sz="2800" smtClean="0">
                <a:latin typeface="Times New Roman" pitchFamily="18" charset="0"/>
                <a:ea typeface="Calibri" pitchFamily="34" charset="0"/>
                <a:cs typeface="Times New Roman" pitchFamily="18" charset="0"/>
                <a:sym typeface="Wingdings" pitchFamily="2" charset="2"/>
              </a:rPr>
              <a:t></a:t>
            </a:r>
            <a:r>
              <a:rPr lang="vi-VN" sz="2800" b="1" i="1" smtClean="0">
                <a:latin typeface="Times New Roman" pitchFamily="18" charset="0"/>
                <a:ea typeface="Calibri" pitchFamily="34" charset="0"/>
                <a:cs typeface="Times New Roman" pitchFamily="18" charset="0"/>
              </a:rPr>
              <a:t>Sự khái quá</a:t>
            </a:r>
            <a:r>
              <a:rPr lang="en-US" sz="2800" b="1" i="1" smtClean="0">
                <a:latin typeface="Times New Roman" pitchFamily="18" charset="0"/>
                <a:ea typeface="Calibri" pitchFamily="34" charset="0"/>
                <a:cs typeface="Times New Roman" pitchFamily="18" charset="0"/>
              </a:rPr>
              <a:t>t</a:t>
            </a:r>
            <a:r>
              <a:rPr lang="vi-VN" sz="2800" b="1" i="1" smtClean="0">
                <a:latin typeface="Times New Roman" pitchFamily="18" charset="0"/>
                <a:ea typeface="Calibri" pitchFamily="34" charset="0"/>
                <a:cs typeface="Times New Roman" pitchFamily="18" charset="0"/>
              </a:rPr>
              <a:t> hoá sâu sắc về số phận của cái đẹp nói chung</a:t>
            </a:r>
            <a:r>
              <a:rPr lang="vi-VN" sz="2800" smtClean="0">
                <a:latin typeface="Times New Roman" pitchFamily="18" charset="0"/>
                <a:ea typeface="Calibri" pitchFamily="34" charset="0"/>
                <a:cs typeface="Times New Roman" pitchFamily="18" charset="0"/>
              </a:rPr>
              <a:t>.</a:t>
            </a:r>
            <a:endParaRPr lang="en-US" sz="2800">
              <a:latin typeface="Times New Roman" pitchFamily="18" charset="0"/>
              <a:ea typeface="Calibri" pitchFamily="34" charset="0"/>
              <a:cs typeface="Times New Roman" pitchFamily="18" charset="0"/>
            </a:endParaRPr>
          </a:p>
        </p:txBody>
      </p:sp>
      <p:sp>
        <p:nvSpPr>
          <p:cNvPr id="15" name="Rectangle 14"/>
          <p:cNvSpPr/>
          <p:nvPr/>
        </p:nvSpPr>
        <p:spPr>
          <a:xfrm>
            <a:off x="76200" y="-76200"/>
            <a:ext cx="6248400" cy="954088"/>
          </a:xfrm>
          <a:prstGeom prst="rect">
            <a:avLst/>
          </a:prstGeom>
        </p:spPr>
        <p:txBody>
          <a:bodyPr>
            <a:spAutoFit/>
          </a:bodyPr>
          <a:lstStyle/>
          <a:p>
            <a:pP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II</a:t>
            </a:r>
            <a:r>
              <a:rPr lang="en-US" sz="32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Khám phá văn bản</a:t>
            </a:r>
            <a:endParaRPr lang="en-US" sz="2400" b="1" dirty="0">
              <a:solidFill>
                <a:srgbClr val="0070C0"/>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2400" b="1">
                <a:solidFill>
                  <a:srgbClr val="0070C0"/>
                </a:solidFill>
                <a:effectLst>
                  <a:outerShdw blurRad="38100" dist="38100" dir="2700000" algn="tl">
                    <a:srgbClr val="000000">
                      <a:alpha val="43137"/>
                    </a:srgbClr>
                  </a:outerShdw>
                </a:effectLst>
                <a:latin typeface="+mn-lt"/>
                <a:cs typeface="+mn-cs"/>
              </a:rPr>
              <a:t>2. Hai câu thực</a:t>
            </a:r>
            <a:endParaRPr lang="en-US" sz="2400" b="1" dirty="0">
              <a:solidFill>
                <a:srgbClr val="0070C0"/>
              </a:solidFill>
              <a:effectLst>
                <a:outerShdw blurRad="38100" dist="38100" dir="2700000" algn="tl">
                  <a:srgbClr val="000000">
                    <a:alpha val="43137"/>
                  </a:srgbClr>
                </a:outerShdw>
              </a:effectLst>
              <a:latin typeface="+mn-lt"/>
              <a:cs typeface="+mn-cs"/>
            </a:endParaRPr>
          </a:p>
        </p:txBody>
      </p:sp>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67">
                                            <p:txEl>
                                              <p:pRg st="0" end="0"/>
                                            </p:txEl>
                                          </p:spTgt>
                                        </p:tgtEl>
                                        <p:attrNameLst>
                                          <p:attrName>style.visibility</p:attrName>
                                        </p:attrNameLst>
                                      </p:cBhvr>
                                      <p:to>
                                        <p:strVal val="visible"/>
                                      </p:to>
                                    </p:set>
                                    <p:animEffect transition="in" filter="barn(inVertical)">
                                      <p:cBhvr>
                                        <p:cTn id="7" dur="500"/>
                                        <p:tgtEl>
                                          <p:spTgt spid="19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467">
                                            <p:txEl>
                                              <p:pRg st="1" end="1"/>
                                            </p:txEl>
                                          </p:spTgt>
                                        </p:tgtEl>
                                        <p:attrNameLst>
                                          <p:attrName>style.visibility</p:attrName>
                                        </p:attrNameLst>
                                      </p:cBhvr>
                                      <p:to>
                                        <p:strVal val="visible"/>
                                      </p:to>
                                    </p:set>
                                    <p:animEffect transition="in" filter="barn(inVertical)">
                                      <p:cBhvr>
                                        <p:cTn id="12" dur="500"/>
                                        <p:tgtEl>
                                          <p:spTgt spid="19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67">
                                            <p:txEl>
                                              <p:pRg st="2" end="2"/>
                                            </p:txEl>
                                          </p:spTgt>
                                        </p:tgtEl>
                                        <p:attrNameLst>
                                          <p:attrName>style.visibility</p:attrName>
                                        </p:attrNameLst>
                                      </p:cBhvr>
                                      <p:to>
                                        <p:strVal val="visible"/>
                                      </p:to>
                                    </p:set>
                                    <p:animEffect transition="in" filter="barn(inVertical)">
                                      <p:cBhvr>
                                        <p:cTn id="17" dur="500"/>
                                        <p:tgtEl>
                                          <p:spTgt spid="19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467">
                                            <p:txEl>
                                              <p:pRg st="3" end="3"/>
                                            </p:txEl>
                                          </p:spTgt>
                                        </p:tgtEl>
                                        <p:attrNameLst>
                                          <p:attrName>style.visibility</p:attrName>
                                        </p:attrNameLst>
                                      </p:cBhvr>
                                      <p:to>
                                        <p:strVal val="visible"/>
                                      </p:to>
                                    </p:set>
                                    <p:animEffect transition="in" filter="barn(inVertical)">
                                      <p:cBhvr>
                                        <p:cTn id="22" dur="500"/>
                                        <p:tgtEl>
                                          <p:spTgt spid="19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32789" name="Group 21"/>
          <p:cNvGraphicFramePr>
            <a:graphicFrameLocks noGrp="1"/>
          </p:cNvGraphicFramePr>
          <p:nvPr>
            <p:extLst>
              <p:ext uri="{D42A27DB-BD31-4B8C-83A1-F6EECF244321}">
                <p14:modId xmlns:p14="http://schemas.microsoft.com/office/powerpoint/2010/main" val="1596052602"/>
              </p:ext>
            </p:extLst>
          </p:nvPr>
        </p:nvGraphicFramePr>
        <p:xfrm>
          <a:off x="0" y="228600"/>
          <a:ext cx="9144000" cy="4648200"/>
        </p:xfrm>
        <a:graphic>
          <a:graphicData uri="http://schemas.openxmlformats.org/drawingml/2006/table">
            <a:tbl>
              <a:tblPr/>
              <a:tblGrid>
                <a:gridCol w="3810000"/>
                <a:gridCol w="5334000"/>
              </a:tblGrid>
              <a:tr h="464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19" name="Text Box 19"/>
          <p:cNvSpPr txBox="1">
            <a:spLocks noChangeArrowheads="1"/>
          </p:cNvSpPr>
          <p:nvPr/>
        </p:nvSpPr>
        <p:spPr bwMode="auto">
          <a:xfrm>
            <a:off x="152400" y="533400"/>
            <a:ext cx="358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u="sng">
                <a:solidFill>
                  <a:srgbClr val="0000FF"/>
                </a:solidFill>
                <a:latin typeface="Times New Roman" pitchFamily="18" charset="0"/>
              </a:rPr>
              <a:t>Cách hiểu 1:</a:t>
            </a:r>
            <a:r>
              <a:rPr lang="en-US" sz="2400" b="1">
                <a:solidFill>
                  <a:srgbClr val="0000FF"/>
                </a:solidFill>
                <a:latin typeface="Times New Roman" pitchFamily="18" charset="0"/>
              </a:rPr>
              <a:t> </a:t>
            </a:r>
          </a:p>
          <a:p>
            <a:pPr eaLnBrk="1" hangingPunct="1">
              <a:spcBef>
                <a:spcPct val="50000"/>
              </a:spcBef>
            </a:pPr>
            <a:r>
              <a:rPr lang="en-US" sz="2400" b="1">
                <a:solidFill>
                  <a:srgbClr val="0000FF"/>
                </a:solidFill>
                <a:latin typeface="Times New Roman" pitchFamily="18" charset="0"/>
              </a:rPr>
              <a:t>Văn chương, son phấn là chủ thể tự xót thương, tự hận.</a:t>
            </a:r>
          </a:p>
          <a:p>
            <a:pPr eaLnBrk="1" hangingPunct="1">
              <a:spcBef>
                <a:spcPct val="50000"/>
              </a:spcBef>
            </a:pPr>
            <a:r>
              <a:rPr lang="en-US" sz="2400">
                <a:solidFill>
                  <a:srgbClr val="0000FF"/>
                </a:solidFill>
                <a:latin typeface="Times New Roman" pitchFamily="18" charset="0"/>
              </a:rPr>
              <a:t>(Tiểu Thanh bị hành hạ, uất ức tới lúc chết vẫn chưa đc yên )</a:t>
            </a:r>
          </a:p>
          <a:p>
            <a:pPr eaLnBrk="1" hangingPunct="1">
              <a:spcBef>
                <a:spcPct val="50000"/>
              </a:spcBef>
            </a:pPr>
            <a:r>
              <a:rPr lang="en-US" sz="2400" b="1">
                <a:solidFill>
                  <a:srgbClr val="0000FF"/>
                </a:solidFill>
                <a:latin typeface="Times New Roman" pitchFamily="18" charset="0"/>
              </a:rPr>
              <a:t>-&gt;  Cuộc đời bất hạnh của Tiểu Thanh.</a:t>
            </a:r>
            <a:endParaRPr lang="en-US" sz="2400" b="1" u="sng">
              <a:solidFill>
                <a:srgbClr val="0000FF"/>
              </a:solidFill>
              <a:latin typeface="Times New Roman" pitchFamily="18" charset="0"/>
            </a:endParaRPr>
          </a:p>
        </p:txBody>
      </p:sp>
      <p:sp>
        <p:nvSpPr>
          <p:cNvPr id="17420" name="Text Box 23"/>
          <p:cNvSpPr txBox="1">
            <a:spLocks noChangeArrowheads="1"/>
          </p:cNvSpPr>
          <p:nvPr/>
        </p:nvSpPr>
        <p:spPr bwMode="auto">
          <a:xfrm>
            <a:off x="3886200" y="533400"/>
            <a:ext cx="52578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u="sng">
                <a:solidFill>
                  <a:srgbClr val="0000FF"/>
                </a:solidFill>
                <a:latin typeface="Times New Roman" pitchFamily="18" charset="0"/>
              </a:rPr>
              <a:t>Cách hiểu 2:</a:t>
            </a:r>
            <a:r>
              <a:rPr lang="en-US" sz="2400" b="1">
                <a:solidFill>
                  <a:srgbClr val="0000FF"/>
                </a:solidFill>
                <a:latin typeface="Times New Roman" pitchFamily="18" charset="0"/>
              </a:rPr>
              <a:t> </a:t>
            </a:r>
          </a:p>
          <a:p>
            <a:pPr eaLnBrk="1" hangingPunct="1">
              <a:spcBef>
                <a:spcPct val="50000"/>
              </a:spcBef>
            </a:pPr>
            <a:r>
              <a:rPr lang="en-US" sz="2400" b="1">
                <a:solidFill>
                  <a:srgbClr val="0000FF"/>
                </a:solidFill>
                <a:latin typeface="Times New Roman" pitchFamily="18" charset="0"/>
              </a:rPr>
              <a:t>Văn chương, son phấn là đối tượng thương cảm của người đời, của nhà thơ.</a:t>
            </a:r>
          </a:p>
          <a:p>
            <a:pPr eaLnBrk="1" hangingPunct="1">
              <a:spcBef>
                <a:spcPct val="50000"/>
              </a:spcBef>
            </a:pPr>
            <a:r>
              <a:rPr lang="en-US" sz="2400">
                <a:solidFill>
                  <a:srgbClr val="0000FF"/>
                </a:solidFill>
                <a:latin typeface="Times New Roman" pitchFamily="18" charset="0"/>
              </a:rPr>
              <a:t>(Son phấn như có thần, sau khi chết người đời còn thương tiếc; Văn chương  không có số mệnh mà còn bị đốt dở khiến người đời phải bận lòng). </a:t>
            </a:r>
          </a:p>
          <a:p>
            <a:pPr eaLnBrk="1" hangingPunct="1">
              <a:spcBef>
                <a:spcPct val="50000"/>
              </a:spcBef>
            </a:pPr>
            <a:r>
              <a:rPr lang="en-US" sz="2400" b="1">
                <a:solidFill>
                  <a:srgbClr val="0000FF"/>
                </a:solidFill>
                <a:latin typeface="Times New Roman" pitchFamily="18" charset="0"/>
              </a:rPr>
              <a:t>        Người đời thương cảm cho tài năng và nhan sắc của Tiểu Thanh.</a:t>
            </a:r>
            <a:endParaRPr lang="en-US" sz="2400" b="1" u="sng">
              <a:solidFill>
                <a:srgbClr val="0000FF"/>
              </a:solidFill>
              <a:latin typeface="Times New Roman" pitchFamily="18" charset="0"/>
            </a:endParaRPr>
          </a:p>
        </p:txBody>
      </p:sp>
      <p:sp>
        <p:nvSpPr>
          <p:cNvPr id="17421" name="Line 26"/>
          <p:cNvSpPr>
            <a:spLocks noChangeShapeType="1"/>
          </p:cNvSpPr>
          <p:nvPr/>
        </p:nvSpPr>
        <p:spPr bwMode="auto">
          <a:xfrm>
            <a:off x="4038600" y="4343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5"/>
          <p:cNvSpPr>
            <a:spLocks noChangeArrowheads="1"/>
          </p:cNvSpPr>
          <p:nvPr/>
        </p:nvSpPr>
        <p:spPr bwMode="auto">
          <a:xfrm>
            <a:off x="76200" y="4876470"/>
            <a:ext cx="8839200" cy="190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07000"/>
              </a:lnSpc>
              <a:spcAft>
                <a:spcPts val="800"/>
              </a:spcAft>
            </a:pPr>
            <a:r>
              <a:rPr lang="en-US" sz="1100">
                <a:latin typeface="Times New Roman" pitchFamily="18" charset="0"/>
                <a:cs typeface="Times New Roman" pitchFamily="18" charset="0"/>
              </a:rPr>
              <a:t> </a:t>
            </a:r>
            <a:r>
              <a:rPr lang="en-US" sz="2800" smtClean="0">
                <a:solidFill>
                  <a:srgbClr val="000000"/>
                </a:solidFill>
                <a:effectLst/>
                <a:latin typeface="Times New Roman" pitchFamily="18" charset="0"/>
                <a:ea typeface="Calibri"/>
                <a:cs typeface="Times New Roman" pitchFamily="18" charset="0"/>
              </a:rPr>
              <a:t>=&gt; Hai câu thực thể hiện nỗi day dứt xót thương của tác giả trước cái tài, cái đẹp bị chà đạp phũ phàng. Cài tài cái đẹp cũng có linh hồn, tâm trạng khiến người đời lưu luyến, xót xa.</a:t>
            </a:r>
            <a:endParaRPr lang="en-US" sz="2800">
              <a:effectLst/>
              <a:latin typeface="Times New Roman" pitchFamily="18" charset="0"/>
              <a:ea typeface="Calibri"/>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89"/>
                                        </p:tgtEl>
                                        <p:attrNameLst>
                                          <p:attrName>style.visibility</p:attrName>
                                        </p:attrNameLst>
                                      </p:cBhvr>
                                      <p:to>
                                        <p:strVal val="visible"/>
                                      </p:to>
                                    </p:set>
                                    <p:animEffect transition="in" filter="fade">
                                      <p:cBhvr>
                                        <p:cTn id="7" dur="1000"/>
                                        <p:tgtEl>
                                          <p:spTgt spid="32789"/>
                                        </p:tgtEl>
                                      </p:cBhvr>
                                    </p:animEffect>
                                    <p:anim calcmode="lin" valueType="num">
                                      <p:cBhvr>
                                        <p:cTn id="8" dur="1000" fill="hold"/>
                                        <p:tgtEl>
                                          <p:spTgt spid="32789"/>
                                        </p:tgtEl>
                                        <p:attrNameLst>
                                          <p:attrName>ppt_x</p:attrName>
                                        </p:attrNameLst>
                                      </p:cBhvr>
                                      <p:tavLst>
                                        <p:tav tm="0">
                                          <p:val>
                                            <p:strVal val="#ppt_x"/>
                                          </p:val>
                                        </p:tav>
                                        <p:tav tm="100000">
                                          <p:val>
                                            <p:strVal val="#ppt_x"/>
                                          </p:val>
                                        </p:tav>
                                      </p:tavLst>
                                    </p:anim>
                                    <p:anim calcmode="lin" valueType="num">
                                      <p:cBhvr>
                                        <p:cTn id="9" dur="1000" fill="hold"/>
                                        <p:tgtEl>
                                          <p:spTgt spid="327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9"/>
                                        </p:tgtEl>
                                        <p:attrNameLst>
                                          <p:attrName>style.visibility</p:attrName>
                                        </p:attrNameLst>
                                      </p:cBhvr>
                                      <p:to>
                                        <p:strVal val="visible"/>
                                      </p:to>
                                    </p:set>
                                    <p:animEffect transition="in" filter="fade">
                                      <p:cBhvr>
                                        <p:cTn id="14" dur="1000"/>
                                        <p:tgtEl>
                                          <p:spTgt spid="17419"/>
                                        </p:tgtEl>
                                      </p:cBhvr>
                                    </p:animEffect>
                                    <p:anim calcmode="lin" valueType="num">
                                      <p:cBhvr>
                                        <p:cTn id="15" dur="1000" fill="hold"/>
                                        <p:tgtEl>
                                          <p:spTgt spid="17419"/>
                                        </p:tgtEl>
                                        <p:attrNameLst>
                                          <p:attrName>ppt_x</p:attrName>
                                        </p:attrNameLst>
                                      </p:cBhvr>
                                      <p:tavLst>
                                        <p:tav tm="0">
                                          <p:val>
                                            <p:strVal val="#ppt_x"/>
                                          </p:val>
                                        </p:tav>
                                        <p:tav tm="100000">
                                          <p:val>
                                            <p:strVal val="#ppt_x"/>
                                          </p:val>
                                        </p:tav>
                                      </p:tavLst>
                                    </p:anim>
                                    <p:anim calcmode="lin" valueType="num">
                                      <p:cBhvr>
                                        <p:cTn id="16" dur="1000" fill="hold"/>
                                        <p:tgtEl>
                                          <p:spTgt spid="174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20"/>
                                        </p:tgtEl>
                                        <p:attrNameLst>
                                          <p:attrName>style.visibility</p:attrName>
                                        </p:attrNameLst>
                                      </p:cBhvr>
                                      <p:to>
                                        <p:strVal val="visible"/>
                                      </p:to>
                                    </p:set>
                                    <p:animEffect transition="in" filter="fade">
                                      <p:cBhvr>
                                        <p:cTn id="21" dur="1000"/>
                                        <p:tgtEl>
                                          <p:spTgt spid="17420"/>
                                        </p:tgtEl>
                                      </p:cBhvr>
                                    </p:animEffect>
                                    <p:anim calcmode="lin" valueType="num">
                                      <p:cBhvr>
                                        <p:cTn id="22" dur="1000" fill="hold"/>
                                        <p:tgtEl>
                                          <p:spTgt spid="17420"/>
                                        </p:tgtEl>
                                        <p:attrNameLst>
                                          <p:attrName>ppt_x</p:attrName>
                                        </p:attrNameLst>
                                      </p:cBhvr>
                                      <p:tavLst>
                                        <p:tav tm="0">
                                          <p:val>
                                            <p:strVal val="#ppt_x"/>
                                          </p:val>
                                        </p:tav>
                                        <p:tav tm="100000">
                                          <p:val>
                                            <p:strVal val="#ppt_x"/>
                                          </p:val>
                                        </p:tav>
                                      </p:tavLst>
                                    </p:anim>
                                    <p:anim calcmode="lin" valueType="num">
                                      <p:cBhvr>
                                        <p:cTn id="23" dur="1000" fill="hold"/>
                                        <p:tgtEl>
                                          <p:spTgt spid="174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421"/>
                                        </p:tgtEl>
                                        <p:attrNameLst>
                                          <p:attrName>style.visibility</p:attrName>
                                        </p:attrNameLst>
                                      </p:cBhvr>
                                      <p:to>
                                        <p:strVal val="visible"/>
                                      </p:to>
                                    </p:set>
                                    <p:animEffect transition="in" filter="fade">
                                      <p:cBhvr>
                                        <p:cTn id="26" dur="1000"/>
                                        <p:tgtEl>
                                          <p:spTgt spid="17421"/>
                                        </p:tgtEl>
                                      </p:cBhvr>
                                    </p:animEffect>
                                    <p:anim calcmode="lin" valueType="num">
                                      <p:cBhvr>
                                        <p:cTn id="27" dur="1000" fill="hold"/>
                                        <p:tgtEl>
                                          <p:spTgt spid="17421"/>
                                        </p:tgtEl>
                                        <p:attrNameLst>
                                          <p:attrName>ppt_x</p:attrName>
                                        </p:attrNameLst>
                                      </p:cBhvr>
                                      <p:tavLst>
                                        <p:tav tm="0">
                                          <p:val>
                                            <p:strVal val="#ppt_x"/>
                                          </p:val>
                                        </p:tav>
                                        <p:tav tm="100000">
                                          <p:val>
                                            <p:strVal val="#ppt_x"/>
                                          </p:val>
                                        </p:tav>
                                      </p:tavLst>
                                    </p:anim>
                                    <p:anim calcmode="lin" valueType="num">
                                      <p:cBhvr>
                                        <p:cTn id="28" dur="1000" fill="hold"/>
                                        <p:tgtEl>
                                          <p:spTgt spid="174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20" grpId="0"/>
      <p:bldP spid="17421"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l="-10000" r="-10000"/>
          </a:stretch>
        </a:blipFill>
        <a:effectLst/>
      </p:bgPr>
    </p:bg>
    <p:spTree>
      <p:nvGrpSpPr>
        <p:cNvPr id="1" name=""/>
        <p:cNvGrpSpPr/>
        <p:nvPr/>
      </p:nvGrpSpPr>
      <p:grpSpPr>
        <a:xfrm>
          <a:off x="0" y="0"/>
          <a:ext cx="0" cy="0"/>
          <a:chOff x="0" y="0"/>
          <a:chExt cx="0" cy="0"/>
        </a:xfrm>
      </p:grpSpPr>
      <p:sp>
        <p:nvSpPr>
          <p:cNvPr id="1843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 name="Rectangle 7"/>
          <p:cNvSpPr/>
          <p:nvPr/>
        </p:nvSpPr>
        <p:spPr>
          <a:xfrm>
            <a:off x="76200" y="-76200"/>
            <a:ext cx="6248400" cy="954088"/>
          </a:xfrm>
          <a:prstGeom prst="rect">
            <a:avLst/>
          </a:prstGeom>
        </p:spPr>
        <p:txBody>
          <a:bodyPr>
            <a:spAutoFit/>
          </a:bodyPr>
          <a:lstStyle/>
          <a:p>
            <a:pP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II</a:t>
            </a:r>
            <a:r>
              <a:rPr lang="en-US" sz="32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Khám phá văn bản</a:t>
            </a:r>
            <a:endParaRPr lang="en-US" sz="2400" b="1" dirty="0">
              <a:solidFill>
                <a:srgbClr val="0070C0"/>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2400" b="1" smtClean="0">
                <a:solidFill>
                  <a:srgbClr val="0070C0"/>
                </a:solidFill>
                <a:effectLst>
                  <a:outerShdw blurRad="38100" dist="38100" dir="2700000" algn="tl">
                    <a:srgbClr val="000000">
                      <a:alpha val="43137"/>
                    </a:srgbClr>
                  </a:outerShdw>
                </a:effectLst>
                <a:latin typeface="+mn-lt"/>
                <a:cs typeface="+mn-cs"/>
              </a:rPr>
              <a:t>3. </a:t>
            </a:r>
            <a:r>
              <a:rPr lang="en-US" sz="2400" b="1">
                <a:solidFill>
                  <a:srgbClr val="0070C0"/>
                </a:solidFill>
                <a:effectLst>
                  <a:outerShdw blurRad="38100" dist="38100" dir="2700000" algn="tl">
                    <a:srgbClr val="000000">
                      <a:alpha val="43137"/>
                    </a:srgbClr>
                  </a:outerShdw>
                </a:effectLst>
                <a:latin typeface="+mn-lt"/>
                <a:cs typeface="+mn-cs"/>
              </a:rPr>
              <a:t>Hai câu </a:t>
            </a:r>
            <a:r>
              <a:rPr lang="en-US" sz="2400" b="1" smtClean="0">
                <a:solidFill>
                  <a:srgbClr val="0070C0"/>
                </a:solidFill>
                <a:effectLst>
                  <a:outerShdw blurRad="38100" dist="38100" dir="2700000" algn="tl">
                    <a:srgbClr val="000000">
                      <a:alpha val="43137"/>
                    </a:srgbClr>
                  </a:outerShdw>
                </a:effectLst>
                <a:latin typeface="+mn-lt"/>
                <a:cs typeface="+mn-cs"/>
              </a:rPr>
              <a:t>luận</a:t>
            </a:r>
            <a:endParaRPr lang="en-US" sz="2400" b="1" dirty="0">
              <a:solidFill>
                <a:srgbClr val="0070C0"/>
              </a:solidFill>
              <a:effectLst>
                <a:outerShdw blurRad="38100" dist="38100" dir="2700000" algn="tl">
                  <a:srgbClr val="000000">
                    <a:alpha val="43137"/>
                  </a:srgbClr>
                </a:outerShdw>
              </a:effectLst>
              <a:latin typeface="+mn-lt"/>
              <a:cs typeface="+mn-cs"/>
            </a:endParaRPr>
          </a:p>
        </p:txBody>
      </p:sp>
      <p:sp>
        <p:nvSpPr>
          <p:cNvPr id="2" name="Rectangle 1"/>
          <p:cNvSpPr/>
          <p:nvPr/>
        </p:nvSpPr>
        <p:spPr>
          <a:xfrm>
            <a:off x="152400" y="806744"/>
            <a:ext cx="8839200" cy="5573962"/>
          </a:xfrm>
          <a:prstGeom prst="rect">
            <a:avLst/>
          </a:prstGeom>
        </p:spPr>
        <p:txBody>
          <a:bodyPr wrap="square">
            <a:spAutoFit/>
          </a:bodyPr>
          <a:lstStyle/>
          <a:p>
            <a:pPr algn="just">
              <a:lnSpc>
                <a:spcPct val="107000"/>
              </a:lnSpc>
              <a:spcAft>
                <a:spcPts val="800"/>
              </a:spcAft>
            </a:pPr>
            <a:r>
              <a:rPr lang="en-US" sz="2800" smtClean="0">
                <a:solidFill>
                  <a:srgbClr val="000000"/>
                </a:solidFill>
                <a:effectLst/>
                <a:latin typeface="Times New Roman"/>
                <a:ea typeface="Calibri"/>
                <a:cs typeface="Times New Roman"/>
              </a:rPr>
              <a:t>- “</a:t>
            </a:r>
            <a:r>
              <a:rPr lang="en-US" sz="2800" i="1" smtClean="0">
                <a:solidFill>
                  <a:srgbClr val="000000"/>
                </a:solidFill>
                <a:effectLst/>
                <a:latin typeface="Times New Roman"/>
                <a:ea typeface="Calibri"/>
                <a:cs typeface="Times New Roman"/>
              </a:rPr>
              <a:t>Cổ kim hận sự</a:t>
            </a:r>
            <a:r>
              <a:rPr lang="en-US" sz="2800" smtClean="0">
                <a:solidFill>
                  <a:srgbClr val="000000"/>
                </a:solidFill>
                <a:effectLst/>
                <a:latin typeface="Times New Roman"/>
                <a:ea typeface="Calibri"/>
                <a:cs typeface="Times New Roman"/>
              </a:rPr>
              <a:t>”: Những mối hận của người xưa và người nay: mang tính phổ quát, tồn tại dài lâu, nhức nhối.</a:t>
            </a:r>
            <a:endParaRPr lang="en-US" sz="2800" smtClean="0">
              <a:effectLst/>
              <a:latin typeface="Times New Roman"/>
              <a:ea typeface="Calibri"/>
              <a:cs typeface="Times New Roman"/>
            </a:endParaRPr>
          </a:p>
          <a:p>
            <a:pPr algn="just">
              <a:lnSpc>
                <a:spcPct val="107000"/>
              </a:lnSpc>
              <a:spcAft>
                <a:spcPts val="800"/>
              </a:spcAft>
            </a:pPr>
            <a:r>
              <a:rPr lang="en-US" sz="2800" smtClean="0">
                <a:solidFill>
                  <a:srgbClr val="000000"/>
                </a:solidFill>
                <a:effectLst/>
                <a:latin typeface="Times New Roman"/>
                <a:ea typeface="Calibri"/>
                <a:cs typeface="Times New Roman"/>
              </a:rPr>
              <a:t>-  “</a:t>
            </a:r>
            <a:r>
              <a:rPr lang="en-US" sz="2800" i="1" smtClean="0">
                <a:solidFill>
                  <a:srgbClr val="000000"/>
                </a:solidFill>
                <a:effectLst/>
                <a:latin typeface="Times New Roman"/>
                <a:ea typeface="Calibri"/>
                <a:cs typeface="Times New Roman"/>
              </a:rPr>
              <a:t>thiên nan vấn</a:t>
            </a:r>
            <a:r>
              <a:rPr lang="en-US" sz="2800" smtClean="0">
                <a:solidFill>
                  <a:srgbClr val="000000"/>
                </a:solidFill>
                <a:effectLst/>
                <a:latin typeface="Times New Roman"/>
                <a:ea typeface="Calibri"/>
                <a:cs typeface="Times New Roman"/>
              </a:rPr>
              <a:t>” – khó hỏi trời được. Trời cũng không thể giải đáp được câu hỏi: hồng nhan đa truân, tài tử đa cùng.</a:t>
            </a:r>
            <a:endParaRPr lang="en-US" sz="2800" smtClean="0">
              <a:effectLst/>
              <a:latin typeface="Times New Roman"/>
              <a:ea typeface="Calibri"/>
              <a:cs typeface="Times New Roman"/>
            </a:endParaRPr>
          </a:p>
          <a:p>
            <a:pPr algn="just">
              <a:lnSpc>
                <a:spcPct val="107000"/>
              </a:lnSpc>
              <a:spcAft>
                <a:spcPts val="800"/>
              </a:spcAft>
            </a:pPr>
            <a:r>
              <a:rPr lang="en-US" sz="2800" smtClean="0">
                <a:solidFill>
                  <a:srgbClr val="000000"/>
                </a:solidFill>
                <a:effectLst/>
                <a:latin typeface="Times New Roman"/>
                <a:ea typeface="Calibri"/>
                <a:cs typeface="Times New Roman"/>
              </a:rPr>
              <a:t>- </a:t>
            </a:r>
            <a:r>
              <a:rPr lang="en-US" sz="2800" i="1" smtClean="0">
                <a:solidFill>
                  <a:srgbClr val="000000"/>
                </a:solidFill>
                <a:effectLst/>
                <a:latin typeface="Times New Roman"/>
                <a:ea typeface="Calibri"/>
                <a:cs typeface="Times New Roman"/>
              </a:rPr>
              <a:t>Phong vận kì oan</a:t>
            </a:r>
            <a:r>
              <a:rPr lang="en-US" sz="2800" smtClean="0">
                <a:solidFill>
                  <a:srgbClr val="000000"/>
                </a:solidFill>
                <a:effectLst/>
                <a:latin typeface="Times New Roman"/>
                <a:ea typeface="Calibri"/>
                <a:cs typeface="Times New Roman"/>
              </a:rPr>
              <a:t>: nỗi oan kì lạ của những người tài hoa.</a:t>
            </a:r>
            <a:endParaRPr lang="en-US" sz="2800" smtClean="0">
              <a:effectLst/>
              <a:latin typeface="Times New Roman"/>
              <a:ea typeface="Calibri"/>
              <a:cs typeface="Times New Roman"/>
            </a:endParaRPr>
          </a:p>
          <a:p>
            <a:pPr algn="just">
              <a:lnSpc>
                <a:spcPct val="107000"/>
              </a:lnSpc>
              <a:spcAft>
                <a:spcPts val="800"/>
              </a:spcAft>
            </a:pPr>
            <a:r>
              <a:rPr lang="en-US" sz="2800" smtClean="0">
                <a:solidFill>
                  <a:srgbClr val="000000"/>
                </a:solidFill>
                <a:effectLst/>
                <a:latin typeface="Times New Roman"/>
                <a:ea typeface="Calibri"/>
                <a:cs typeface="Times New Roman"/>
              </a:rPr>
              <a:t>- </a:t>
            </a:r>
            <a:r>
              <a:rPr lang="en-US" sz="2800" i="1" smtClean="0">
                <a:solidFill>
                  <a:srgbClr val="000000"/>
                </a:solidFill>
                <a:effectLst/>
                <a:latin typeface="Times New Roman"/>
                <a:ea typeface="Calibri"/>
                <a:cs typeface="Times New Roman"/>
              </a:rPr>
              <a:t>ngã tự cư</a:t>
            </a:r>
            <a:r>
              <a:rPr lang="en-US" sz="2800" smtClean="0">
                <a:solidFill>
                  <a:srgbClr val="000000"/>
                </a:solidFill>
                <a:effectLst/>
                <a:latin typeface="Times New Roman"/>
                <a:ea typeface="Calibri"/>
                <a:cs typeface="Times New Roman"/>
              </a:rPr>
              <a:t>: ta tự mang-&gt;cái tôi trực tiếp hiện diện: trông người mà ngẫm đến ta.</a:t>
            </a:r>
            <a:endParaRPr lang="en-US" sz="2800" smtClean="0">
              <a:effectLst/>
              <a:latin typeface="Times New Roman"/>
              <a:ea typeface="Calibri"/>
              <a:cs typeface="Times New Roman"/>
            </a:endParaRPr>
          </a:p>
          <a:p>
            <a:pPr algn="just">
              <a:lnSpc>
                <a:spcPct val="107000"/>
              </a:lnSpc>
              <a:spcAft>
                <a:spcPts val="800"/>
              </a:spcAft>
            </a:pPr>
            <a:r>
              <a:rPr lang="en-US" sz="2800" smtClean="0">
                <a:solidFill>
                  <a:srgbClr val="000000"/>
                </a:solidFill>
                <a:effectLst/>
                <a:latin typeface="Times New Roman"/>
                <a:ea typeface="Calibri"/>
                <a:cs typeface="Times New Roman"/>
              </a:rPr>
              <a:t>=&gt; Từ số phận của Tiểu Thanh, Nguyễn Du bày tỏ sự bế tắc, bất lực trước quy luật nghiệt ngã “tài mệnh tương đố”. Ông tự nhận mình cùng hội cùng thuyền với những người tài hoa bạc mệnh. </a:t>
            </a:r>
            <a:endParaRPr lang="en-US" sz="2800">
              <a:effectLst/>
              <a:latin typeface="Times New Roman"/>
              <a:ea typeface="Calibri"/>
              <a:cs typeface="Times New Roman"/>
            </a:endParaRPr>
          </a:p>
        </p:txBody>
      </p:sp>
      <p:sp>
        <p:nvSpPr>
          <p:cNvPr id="3" name="Date Placeholder 2"/>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6051008-C59D-4223-A2FC-9A8D1F989A81}"/>
              </a:ext>
            </a:extLst>
          </p:cNvPr>
          <p:cNvSpPr/>
          <p:nvPr/>
        </p:nvSpPr>
        <p:spPr>
          <a:xfrm>
            <a:off x="4656536" y="46038"/>
            <a:ext cx="3344465" cy="32305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en-US" sz="2800" smtClean="0">
                <a:solidFill>
                  <a:srgbClr val="FF0000"/>
                </a:solidFill>
                <a:latin typeface="Times New Roman" pitchFamily="18" charset="0"/>
                <a:cs typeface="Times New Roman" pitchFamily="18" charset="0"/>
              </a:rPr>
              <a:t>Thúy Kiều</a:t>
            </a:r>
            <a:endParaRPr lang="en-US" sz="2800" dirty="0">
              <a:solidFill>
                <a:srgbClr val="FF0000"/>
              </a:solidFill>
              <a:latin typeface="Times New Roman" pitchFamily="18" charset="0"/>
              <a:cs typeface="Times New Roman" pitchFamily="18" charset="0"/>
            </a:endParaRPr>
          </a:p>
        </p:txBody>
      </p:sp>
      <p:sp>
        <p:nvSpPr>
          <p:cNvPr id="6" name="Oval 5">
            <a:extLst>
              <a:ext uri="{FF2B5EF4-FFF2-40B4-BE49-F238E27FC236}">
                <a16:creationId xmlns="" xmlns:a16="http://schemas.microsoft.com/office/drawing/2014/main" id="{4B45497A-34A9-424F-983F-FF7434213823}"/>
              </a:ext>
            </a:extLst>
          </p:cNvPr>
          <p:cNvSpPr/>
          <p:nvPr/>
        </p:nvSpPr>
        <p:spPr>
          <a:xfrm>
            <a:off x="4790098" y="171357"/>
            <a:ext cx="3086100" cy="2973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2400" i="1" smtClean="0">
                <a:solidFill>
                  <a:srgbClr val="C00000"/>
                </a:solidFill>
                <a:latin typeface="Times New Roman" pitchFamily="18" charset="0"/>
                <a:cs typeface="Times New Roman" pitchFamily="18" charset="0"/>
              </a:rPr>
              <a:t>“Hoa ghen thua thắm, liễu hờn kém xanh</a:t>
            </a:r>
            <a:r>
              <a:rPr lang="en-US" sz="2400" smtClean="0">
                <a:solidFill>
                  <a:srgbClr val="C00000"/>
                </a:solidFill>
                <a:latin typeface="Times New Roman" pitchFamily="18" charset="0"/>
                <a:cs typeface="Times New Roman" pitchFamily="18" charset="0"/>
              </a:rPr>
              <a:t>” là câu Kiều ngợi ca vẻ đẹp của nhân vật nào?</a:t>
            </a:r>
            <a:endParaRPr lang="en-US" sz="2400" dirty="0">
              <a:solidFill>
                <a:srgbClr val="C00000"/>
              </a:solidFill>
              <a:latin typeface="Times New Roman" pitchFamily="18" charset="0"/>
              <a:cs typeface="Times New Roman" pitchFamily="18" charset="0"/>
            </a:endParaRPr>
          </a:p>
        </p:txBody>
      </p:sp>
      <p:sp>
        <p:nvSpPr>
          <p:cNvPr id="7" name="Rectangle 6">
            <a:extLst>
              <a:ext uri="{FF2B5EF4-FFF2-40B4-BE49-F238E27FC236}">
                <a16:creationId xmlns="" xmlns:a16="http://schemas.microsoft.com/office/drawing/2014/main" id="{6FE71C9D-B01D-483F-A3DA-C694C0C58B20}"/>
              </a:ext>
            </a:extLst>
          </p:cNvPr>
          <p:cNvSpPr/>
          <p:nvPr/>
        </p:nvSpPr>
        <p:spPr>
          <a:xfrm>
            <a:off x="4612090" y="46038"/>
            <a:ext cx="3371850" cy="32766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600" dirty="0">
                <a:solidFill>
                  <a:srgbClr val="FFFFFF"/>
                </a:solidFill>
                <a:latin typeface="Arial"/>
                <a:cs typeface="Arial" pitchFamily="34" charset="0"/>
              </a:rPr>
              <a:t>2</a:t>
            </a:r>
          </a:p>
        </p:txBody>
      </p:sp>
      <p:sp>
        <p:nvSpPr>
          <p:cNvPr id="9" name="Rectangle 8">
            <a:extLst>
              <a:ext uri="{FF2B5EF4-FFF2-40B4-BE49-F238E27FC236}">
                <a16:creationId xmlns="" xmlns:a16="http://schemas.microsoft.com/office/drawing/2014/main" id="{CB5D76CD-1E85-432E-BE78-D62C91FC4521}"/>
              </a:ext>
            </a:extLst>
          </p:cNvPr>
          <p:cNvSpPr/>
          <p:nvPr/>
        </p:nvSpPr>
        <p:spPr>
          <a:xfrm>
            <a:off x="914400" y="258763"/>
            <a:ext cx="3714750" cy="320833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base">
              <a:spcBef>
                <a:spcPct val="0"/>
              </a:spcBef>
              <a:spcAft>
                <a:spcPct val="0"/>
              </a:spcAft>
              <a:defRPr/>
            </a:pPr>
            <a:r>
              <a:rPr lang="en-US" sz="3200" smtClean="0">
                <a:solidFill>
                  <a:srgbClr val="FFFFFF"/>
                </a:solidFill>
                <a:latin typeface="Times New Roman" pitchFamily="18" charset="0"/>
                <a:cs typeface="Times New Roman" pitchFamily="18" charset="0"/>
              </a:rPr>
              <a:t>Đạm Tiên</a:t>
            </a:r>
            <a:endParaRPr lang="en-US" sz="3200" dirty="0">
              <a:solidFill>
                <a:srgbClr val="FFFFFF"/>
              </a:solidFill>
              <a:latin typeface="Times New Roman" pitchFamily="18" charset="0"/>
              <a:cs typeface="Times New Roman" pitchFamily="18" charset="0"/>
            </a:endParaRPr>
          </a:p>
        </p:txBody>
      </p:sp>
      <p:sp>
        <p:nvSpPr>
          <p:cNvPr id="10" name="Oval 9">
            <a:extLst>
              <a:ext uri="{FF2B5EF4-FFF2-40B4-BE49-F238E27FC236}">
                <a16:creationId xmlns="" xmlns:a16="http://schemas.microsoft.com/office/drawing/2014/main" id="{019E7D6D-B454-4DE9-8043-7809D3F1C9B2}"/>
              </a:ext>
            </a:extLst>
          </p:cNvPr>
          <p:cNvSpPr/>
          <p:nvPr/>
        </p:nvSpPr>
        <p:spPr>
          <a:xfrm>
            <a:off x="1476233" y="246063"/>
            <a:ext cx="3143250" cy="3063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i="1" smtClean="0">
                <a:solidFill>
                  <a:srgbClr val="000000">
                    <a:lumMod val="95000"/>
                    <a:lumOff val="5000"/>
                  </a:srgbClr>
                </a:solidFill>
                <a:effectLst>
                  <a:outerShdw blurRad="38100" dist="38100" dir="2700000" algn="tl">
                    <a:srgbClr val="000000">
                      <a:alpha val="43137"/>
                    </a:srgbClr>
                  </a:outerShdw>
                </a:effectLst>
                <a:latin typeface="Times New Roman" pitchFamily="18" charset="0"/>
                <a:cs typeface="Times New Roman" pitchFamily="18" charset="0"/>
              </a:rPr>
              <a:t>“Sống làm vợ khắp người ta/Hại thay thác xuống làm ma không chồng”</a:t>
            </a:r>
          </a:p>
          <a:p>
            <a:pPr algn="ctr" fontAlgn="base">
              <a:spcBef>
                <a:spcPct val="0"/>
              </a:spcBef>
              <a:spcAft>
                <a:spcPct val="0"/>
              </a:spcAft>
              <a:defRPr/>
            </a:pPr>
            <a:r>
              <a:rPr lang="en-US" sz="2000" smtClean="0">
                <a:solidFill>
                  <a:srgbClr val="000000">
                    <a:lumMod val="95000"/>
                    <a:lumOff val="5000"/>
                  </a:srgbClr>
                </a:solidFill>
                <a:effectLst>
                  <a:outerShdw blurRad="38100" dist="38100" dir="2700000" algn="tl">
                    <a:srgbClr val="000000">
                      <a:alpha val="43137"/>
                    </a:srgbClr>
                  </a:outerShdw>
                </a:effectLst>
                <a:latin typeface="Times New Roman" pitchFamily="18" charset="0"/>
                <a:cs typeface="Times New Roman" pitchFamily="18" charset="0"/>
              </a:rPr>
              <a:t>Hai câu thơ nói về nhân vật nào trong Truyện Kiều?</a:t>
            </a:r>
            <a:endParaRPr lang="en-US" sz="2800" dirty="0">
              <a:solidFill>
                <a:srgbClr val="000000">
                  <a:lumMod val="95000"/>
                  <a:lumOff val="5000"/>
                </a:srgbClr>
              </a:solidFill>
              <a:latin typeface="Arial"/>
            </a:endParaRPr>
          </a:p>
        </p:txBody>
      </p:sp>
      <p:sp>
        <p:nvSpPr>
          <p:cNvPr id="11" name="Rectangle 10">
            <a:extLst>
              <a:ext uri="{FF2B5EF4-FFF2-40B4-BE49-F238E27FC236}">
                <a16:creationId xmlns="" xmlns:a16="http://schemas.microsoft.com/office/drawing/2014/main" id="{5AB72222-8231-4CF6-AA81-ED0C5234FF55}"/>
              </a:ext>
            </a:extLst>
          </p:cNvPr>
          <p:cNvSpPr/>
          <p:nvPr/>
        </p:nvSpPr>
        <p:spPr>
          <a:xfrm>
            <a:off x="869954" y="46038"/>
            <a:ext cx="3742136" cy="3480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8800" b="1" dirty="0">
                <a:solidFill>
                  <a:srgbClr val="FFFFFF"/>
                </a:solidFill>
                <a:latin typeface="Arial"/>
                <a:cs typeface="Arial" pitchFamily="34" charset="0"/>
              </a:rPr>
              <a:t>1</a:t>
            </a:r>
          </a:p>
        </p:txBody>
      </p:sp>
      <p:sp>
        <p:nvSpPr>
          <p:cNvPr id="12" name="Rectangle 11">
            <a:extLst>
              <a:ext uri="{FF2B5EF4-FFF2-40B4-BE49-F238E27FC236}">
                <a16:creationId xmlns="" xmlns:a16="http://schemas.microsoft.com/office/drawing/2014/main" id="{7CA3B799-46F1-4934-8F17-7B33E8140CD3}"/>
              </a:ext>
            </a:extLst>
          </p:cNvPr>
          <p:cNvSpPr/>
          <p:nvPr/>
        </p:nvSpPr>
        <p:spPr>
          <a:xfrm>
            <a:off x="4457700" y="3352800"/>
            <a:ext cx="3470672" cy="349155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3200" dirty="0" err="1">
                <a:solidFill>
                  <a:srgbClr val="000000"/>
                </a:solidFill>
                <a:latin typeface="Times New Roman" pitchFamily="18" charset="0"/>
                <a:cs typeface="Times New Roman" pitchFamily="18" charset="0"/>
              </a:rPr>
              <a:t>Sen</a:t>
            </a:r>
            <a:endParaRPr lang="en-US" sz="3200" dirty="0">
              <a:solidFill>
                <a:srgbClr val="000000"/>
              </a:solidFill>
              <a:latin typeface="Times New Roman" pitchFamily="18" charset="0"/>
              <a:cs typeface="Times New Roman" pitchFamily="18" charset="0"/>
            </a:endParaRPr>
          </a:p>
        </p:txBody>
      </p:sp>
      <p:sp>
        <p:nvSpPr>
          <p:cNvPr id="13" name="Oval 12">
            <a:extLst>
              <a:ext uri="{FF2B5EF4-FFF2-40B4-BE49-F238E27FC236}">
                <a16:creationId xmlns="" xmlns:a16="http://schemas.microsoft.com/office/drawing/2014/main" id="{05DD6EFB-31B9-428F-A83C-8FDA73AFFB77}"/>
              </a:ext>
            </a:extLst>
          </p:cNvPr>
          <p:cNvSpPr/>
          <p:nvPr/>
        </p:nvSpPr>
        <p:spPr>
          <a:xfrm>
            <a:off x="4785122" y="3467100"/>
            <a:ext cx="3143250" cy="32385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just" fontAlgn="base">
              <a:spcBef>
                <a:spcPct val="0"/>
              </a:spcBef>
              <a:spcAft>
                <a:spcPct val="0"/>
              </a:spcAft>
              <a:defRPr/>
            </a:pPr>
            <a:r>
              <a:rPr lang="en-US" sz="2200" smtClean="0">
                <a:solidFill>
                  <a:srgbClr val="FFFFFF"/>
                </a:solidFill>
                <a:latin typeface="Times New Roman" pitchFamily="18" charset="0"/>
                <a:cs typeface="Times New Roman" pitchFamily="18" charset="0"/>
              </a:rPr>
              <a:t>Câu Kiều: </a:t>
            </a:r>
            <a:r>
              <a:rPr lang="en-US" sz="2200" i="1" smtClean="0">
                <a:solidFill>
                  <a:srgbClr val="FFFFFF"/>
                </a:solidFill>
                <a:latin typeface="Times New Roman" pitchFamily="18" charset="0"/>
                <a:cs typeface="Times New Roman" pitchFamily="18" charset="0"/>
              </a:rPr>
              <a:t>“Lạ gì bỉ sắc tư phong/ Trời xanh quen thói má hồng đánh ghen.” </a:t>
            </a:r>
            <a:r>
              <a:rPr lang="en-US" sz="2200" smtClean="0">
                <a:solidFill>
                  <a:srgbClr val="FFFFFF"/>
                </a:solidFill>
                <a:latin typeface="Times New Roman" pitchFamily="18" charset="0"/>
                <a:cs typeface="Times New Roman" pitchFamily="18" charset="0"/>
              </a:rPr>
              <a:t>thể hiện quan niệm gì của Nguyễn Du về người phụ nữ? </a:t>
            </a:r>
            <a:endParaRPr lang="en-US" sz="2200" b="1" dirty="0">
              <a:solidFill>
                <a:srgbClr val="FFFFFF"/>
              </a:solidFill>
              <a:latin typeface="Times New Roman" pitchFamily="18" charset="0"/>
              <a:cs typeface="Times New Roman" pitchFamily="18" charset="0"/>
            </a:endParaRPr>
          </a:p>
        </p:txBody>
      </p:sp>
      <p:sp>
        <p:nvSpPr>
          <p:cNvPr id="14" name="Rectangle 13">
            <a:extLst>
              <a:ext uri="{FF2B5EF4-FFF2-40B4-BE49-F238E27FC236}">
                <a16:creationId xmlns="" xmlns:a16="http://schemas.microsoft.com/office/drawing/2014/main" id="{6D325A96-5CD7-4730-95AA-4405B99EE37D}"/>
              </a:ext>
            </a:extLst>
          </p:cNvPr>
          <p:cNvSpPr/>
          <p:nvPr/>
        </p:nvSpPr>
        <p:spPr>
          <a:xfrm>
            <a:off x="4663083" y="3332941"/>
            <a:ext cx="3387328" cy="3581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600" dirty="0">
                <a:solidFill>
                  <a:srgbClr val="FFFFFF"/>
                </a:solidFill>
                <a:latin typeface="Arial"/>
                <a:cs typeface="Arial" pitchFamily="34" charset="0"/>
              </a:rPr>
              <a:t>4</a:t>
            </a:r>
          </a:p>
        </p:txBody>
      </p:sp>
      <p:sp>
        <p:nvSpPr>
          <p:cNvPr id="16" name="Rectangle 15">
            <a:extLst>
              <a:ext uri="{FF2B5EF4-FFF2-40B4-BE49-F238E27FC236}">
                <a16:creationId xmlns="" xmlns:a16="http://schemas.microsoft.com/office/drawing/2014/main" id="{73A18D7E-CA26-4719-B5FB-47E4CAE69863}"/>
              </a:ext>
            </a:extLst>
          </p:cNvPr>
          <p:cNvSpPr/>
          <p:nvPr/>
        </p:nvSpPr>
        <p:spPr>
          <a:xfrm>
            <a:off x="914400" y="3344865"/>
            <a:ext cx="3657600" cy="351313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800" i="1" smtClean="0">
                <a:solidFill>
                  <a:srgbClr val="000000"/>
                </a:solidFill>
                <a:latin typeface="Times New Roman" pitchFamily="18" charset="0"/>
                <a:cs typeface="Times New Roman" pitchFamily="18" charset="0"/>
              </a:rPr>
              <a:t>đàn bà, bạc mệnh</a:t>
            </a:r>
            <a:endParaRPr lang="en-US" sz="2800" i="1" dirty="0">
              <a:solidFill>
                <a:srgbClr val="FF0000"/>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C7D40CF1-37A1-4998-8A54-F26E65807596}"/>
              </a:ext>
            </a:extLst>
          </p:cNvPr>
          <p:cNvSpPr txBox="1"/>
          <p:nvPr/>
        </p:nvSpPr>
        <p:spPr>
          <a:xfrm>
            <a:off x="1213246" y="3754858"/>
            <a:ext cx="3244454" cy="273921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3200" smtClean="0">
                <a:solidFill>
                  <a:srgbClr val="000000"/>
                </a:solidFill>
                <a:latin typeface="Times New Roman" pitchFamily="18" charset="0"/>
                <a:cs typeface="Times New Roman" pitchFamily="18" charset="0"/>
              </a:rPr>
              <a:t>“</a:t>
            </a:r>
            <a:r>
              <a:rPr lang="en-US" sz="2800" i="1" smtClean="0">
                <a:solidFill>
                  <a:srgbClr val="000000"/>
                </a:solidFill>
                <a:latin typeface="Times New Roman" pitchFamily="18" charset="0"/>
                <a:cs typeface="Times New Roman" pitchFamily="18" charset="0"/>
              </a:rPr>
              <a:t>Đau đớn thay, phận …./ Lời rằng … cũng là lời chung”. </a:t>
            </a:r>
            <a:r>
              <a:rPr lang="en-US" sz="2800" smtClean="0">
                <a:solidFill>
                  <a:srgbClr val="000000"/>
                </a:solidFill>
                <a:latin typeface="Times New Roman" pitchFamily="18" charset="0"/>
                <a:cs typeface="Times New Roman" pitchFamily="18" charset="0"/>
              </a:rPr>
              <a:t>Điền các từ còn thiếu vào dấu (…)?</a:t>
            </a:r>
            <a:endParaRPr lang="en-US" sz="2400" dirty="0">
              <a:solidFill>
                <a:srgbClr val="000000"/>
              </a:solidFill>
              <a:latin typeface="Times New Roman" pitchFamily="18" charset="0"/>
              <a:cs typeface="Times New Roman" pitchFamily="18" charset="0"/>
            </a:endParaRPr>
          </a:p>
          <a:p>
            <a:pPr>
              <a:defRPr/>
            </a:pPr>
            <a:endParaRPr lang="en-US" sz="2800" dirty="0">
              <a:solidFill>
                <a:srgbClr val="000000"/>
              </a:solidFill>
              <a:latin typeface="Times New Roman" pitchFamily="18" charset="0"/>
              <a:cs typeface="Times New Roman" pitchFamily="18" charset="0"/>
            </a:endParaRPr>
          </a:p>
        </p:txBody>
      </p:sp>
      <p:sp>
        <p:nvSpPr>
          <p:cNvPr id="18" name="Rectangle 17">
            <a:extLst>
              <a:ext uri="{FF2B5EF4-FFF2-40B4-BE49-F238E27FC236}">
                <a16:creationId xmlns="" xmlns:a16="http://schemas.microsoft.com/office/drawing/2014/main" id="{29B85D2E-0468-4C92-B850-EC89F3FBDF8A}"/>
              </a:ext>
            </a:extLst>
          </p:cNvPr>
          <p:cNvSpPr/>
          <p:nvPr/>
        </p:nvSpPr>
        <p:spPr>
          <a:xfrm>
            <a:off x="887014" y="3364173"/>
            <a:ext cx="3776069" cy="3581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600" dirty="0">
                <a:solidFill>
                  <a:srgbClr val="FFFFFF"/>
                </a:solidFill>
                <a:latin typeface="Arial"/>
                <a:cs typeface="Arial" pitchFamily="34" charset="0"/>
              </a:rPr>
              <a:t>3</a:t>
            </a:r>
          </a:p>
        </p:txBody>
      </p:sp>
    </p:spTree>
    <p:extLst>
      <p:ext uri="{BB962C8B-B14F-4D97-AF65-F5344CB8AC3E}">
        <p14:creationId xmlns:p14="http://schemas.microsoft.com/office/powerpoint/2010/main" val="2616494386"/>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xit" presetSubtype="10" fill="hold" grpId="0"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3" presetClass="exit" presetSubtype="10" fill="hold" grpId="0" nodeType="click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3" presetClass="exit" presetSubtype="10" fill="hold" grpId="0" nodeType="afterEffect">
                                  <p:stCondLst>
                                    <p:cond delay="0"/>
                                  </p:stCondLst>
                                  <p:childTnLst>
                                    <p:animEffect transition="out" filter="blinds(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53" presetClass="exit" presetSubtype="32" fill="hold" grpId="0" nodeType="click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3"/>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22" presetClass="exit" presetSubtype="4" fill="hold" grpId="0" nodeType="clickEffect">
                                  <p:stCondLst>
                                    <p:cond delay="0"/>
                                  </p:stCondLst>
                                  <p:childTnLst>
                                    <p:animEffect transition="out" filter="wipe(down)">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6" presetClass="exit" presetSubtype="21" fill="hold" grpId="0" nodeType="clickEffect">
                                  <p:stCondLst>
                                    <p:cond delay="0"/>
                                  </p:stCondLst>
                                  <p:childTnLst>
                                    <p:animEffect transition="out" filter="barn(inVertic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6" presetClass="exit" presetSubtype="21" fill="hold" grpId="0" nodeType="clickEffect">
                                  <p:stCondLst>
                                    <p:cond delay="0"/>
                                  </p:stCondLst>
                                  <p:childTnLst>
                                    <p:animEffect transition="out" filter="barn(inVertical)">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4" restart="whenNotActive" fill="hold" evtFilter="cancelBubble" nodeType="interactiveSeq">
                <p:stCondLst>
                  <p:cond evt="onClick" delay="0">
                    <p:tgtEl>
                      <p:spTgt spid="17"/>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3" presetClass="exit" presetSubtype="32" fill="hold" grpId="0" nodeType="clickEffect">
                                  <p:stCondLst>
                                    <p:cond delay="0"/>
                                  </p:stCondLst>
                                  <p:childTnLst>
                                    <p:animEffect transition="out" filter="plus(out)">
                                      <p:cBhvr>
                                        <p:cTn id="68" dur="2000"/>
                                        <p:tgtEl>
                                          <p:spTgt spid="17"/>
                                        </p:tgtEl>
                                      </p:cBhvr>
                                    </p:animEffect>
                                    <p:set>
                                      <p:cBhvr>
                                        <p:cTn id="6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0" restart="whenNotActive" fill="hold" evtFilter="cancelBubble" nodeType="interactiveSeq">
                <p:stCondLst>
                  <p:cond evt="onClick" delay="0">
                    <p:tgtEl>
                      <p:spTgt spid="16"/>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7" presetClass="exit" presetSubtype="0" fill="hold" grpId="0" nodeType="clickEffect">
                                  <p:stCondLst>
                                    <p:cond delay="0"/>
                                  </p:stCondLst>
                                  <p:childTnLst>
                                    <p:animEffect transition="out" filter="fade">
                                      <p:cBhvr>
                                        <p:cTn id="74" dur="1000"/>
                                        <p:tgtEl>
                                          <p:spTgt spid="16"/>
                                        </p:tgtEl>
                                      </p:cBhvr>
                                    </p:animEffect>
                                    <p:anim calcmode="lin" valueType="num">
                                      <p:cBhvr>
                                        <p:cTn id="75" dur="1000"/>
                                        <p:tgtEl>
                                          <p:spTgt spid="16"/>
                                        </p:tgtEl>
                                        <p:attrNameLst>
                                          <p:attrName>ppt_x</p:attrName>
                                        </p:attrNameLst>
                                      </p:cBhvr>
                                      <p:tavLst>
                                        <p:tav tm="0">
                                          <p:val>
                                            <p:strVal val="ppt_x"/>
                                          </p:val>
                                        </p:tav>
                                        <p:tav tm="100000">
                                          <p:val>
                                            <p:strVal val="ppt_x"/>
                                          </p:val>
                                        </p:tav>
                                      </p:tavLst>
                                    </p:anim>
                                    <p:anim calcmode="lin" valueType="num">
                                      <p:cBhvr>
                                        <p:cTn id="76" dur="1000"/>
                                        <p:tgtEl>
                                          <p:spTgt spid="16"/>
                                        </p:tgtEl>
                                        <p:attrNameLst>
                                          <p:attrName>ppt_y</p:attrName>
                                        </p:attrNameLst>
                                      </p:cBhvr>
                                      <p:tavLst>
                                        <p:tav tm="0">
                                          <p:val>
                                            <p:strVal val="ppt_y"/>
                                          </p:val>
                                        </p:tav>
                                        <p:tav tm="100000">
                                          <p:val>
                                            <p:strVal val="ppt_y-.1"/>
                                          </p:val>
                                        </p:tav>
                                      </p:tavLst>
                                    </p:anim>
                                    <p:set>
                                      <p:cBhvr>
                                        <p:cTn id="7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l="-10000" r="-10000"/>
          </a:stretch>
        </a:blipFill>
        <a:effectLst/>
      </p:bgPr>
    </p:bg>
    <p:spTree>
      <p:nvGrpSpPr>
        <p:cNvPr id="1" name=""/>
        <p:cNvGrpSpPr/>
        <p:nvPr/>
      </p:nvGrpSpPr>
      <p:grpSpPr>
        <a:xfrm>
          <a:off x="0" y="0"/>
          <a:ext cx="0" cy="0"/>
          <a:chOff x="0" y="0"/>
          <a:chExt cx="0" cy="0"/>
        </a:xfrm>
      </p:grpSpPr>
      <p:sp>
        <p:nvSpPr>
          <p:cNvPr id="1843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 name="Rectangle 7"/>
          <p:cNvSpPr/>
          <p:nvPr/>
        </p:nvSpPr>
        <p:spPr>
          <a:xfrm>
            <a:off x="76200" y="-76200"/>
            <a:ext cx="6248400" cy="954088"/>
          </a:xfrm>
          <a:prstGeom prst="rect">
            <a:avLst/>
          </a:prstGeom>
        </p:spPr>
        <p:txBody>
          <a:bodyPr>
            <a:spAutoFit/>
          </a:bodyPr>
          <a:lstStyle/>
          <a:p>
            <a:pP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II</a:t>
            </a:r>
            <a:r>
              <a:rPr lang="en-US" sz="32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Khám phá văn bản</a:t>
            </a:r>
            <a:endParaRPr lang="en-US" sz="2400" b="1" dirty="0">
              <a:solidFill>
                <a:srgbClr val="0070C0"/>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2400" b="1">
                <a:solidFill>
                  <a:srgbClr val="0070C0"/>
                </a:solidFill>
                <a:effectLst>
                  <a:outerShdw blurRad="38100" dist="38100" dir="2700000" algn="tl">
                    <a:srgbClr val="000000">
                      <a:alpha val="43137"/>
                    </a:srgbClr>
                  </a:outerShdw>
                </a:effectLst>
                <a:latin typeface="+mn-lt"/>
                <a:cs typeface="+mn-cs"/>
              </a:rPr>
              <a:t>4</a:t>
            </a:r>
            <a:r>
              <a:rPr lang="en-US" sz="2400" b="1" smtClean="0">
                <a:solidFill>
                  <a:srgbClr val="0070C0"/>
                </a:solidFill>
                <a:effectLst>
                  <a:outerShdw blurRad="38100" dist="38100" dir="2700000" algn="tl">
                    <a:srgbClr val="000000">
                      <a:alpha val="43137"/>
                    </a:srgbClr>
                  </a:outerShdw>
                </a:effectLst>
                <a:latin typeface="+mn-lt"/>
                <a:cs typeface="+mn-cs"/>
              </a:rPr>
              <a:t>. </a:t>
            </a:r>
            <a:r>
              <a:rPr lang="en-US" sz="2400" b="1">
                <a:solidFill>
                  <a:srgbClr val="0070C0"/>
                </a:solidFill>
                <a:effectLst>
                  <a:outerShdw blurRad="38100" dist="38100" dir="2700000" algn="tl">
                    <a:srgbClr val="000000">
                      <a:alpha val="43137"/>
                    </a:srgbClr>
                  </a:outerShdw>
                </a:effectLst>
                <a:latin typeface="+mn-lt"/>
                <a:cs typeface="+mn-cs"/>
              </a:rPr>
              <a:t>Hai câu </a:t>
            </a:r>
            <a:r>
              <a:rPr lang="en-US" sz="2400" b="1" smtClean="0">
                <a:solidFill>
                  <a:srgbClr val="0070C0"/>
                </a:solidFill>
                <a:effectLst>
                  <a:outerShdw blurRad="38100" dist="38100" dir="2700000" algn="tl">
                    <a:srgbClr val="000000">
                      <a:alpha val="43137"/>
                    </a:srgbClr>
                  </a:outerShdw>
                </a:effectLst>
                <a:latin typeface="+mn-lt"/>
                <a:cs typeface="+mn-cs"/>
              </a:rPr>
              <a:t>kết</a:t>
            </a:r>
            <a:endParaRPr lang="en-US" sz="2400" b="1" dirty="0">
              <a:solidFill>
                <a:srgbClr val="0070C0"/>
              </a:solidFill>
              <a:effectLst>
                <a:outerShdw blurRad="38100" dist="38100" dir="2700000" algn="tl">
                  <a:srgbClr val="000000">
                    <a:alpha val="43137"/>
                  </a:srgbClr>
                </a:outerShdw>
              </a:effectLst>
              <a:latin typeface="+mn-lt"/>
              <a:cs typeface="+mn-cs"/>
            </a:endParaRPr>
          </a:p>
        </p:txBody>
      </p:sp>
      <p:sp>
        <p:nvSpPr>
          <p:cNvPr id="2" name="Rectangle 1"/>
          <p:cNvSpPr/>
          <p:nvPr/>
        </p:nvSpPr>
        <p:spPr>
          <a:xfrm>
            <a:off x="152400" y="806744"/>
            <a:ext cx="8839200" cy="5841984"/>
          </a:xfrm>
          <a:prstGeom prst="rect">
            <a:avLst/>
          </a:prstGeom>
        </p:spPr>
        <p:txBody>
          <a:bodyPr wrap="square">
            <a:spAutoFit/>
          </a:bodyPr>
          <a:lstStyle/>
          <a:p>
            <a:pPr algn="just">
              <a:lnSpc>
                <a:spcPct val="107000"/>
              </a:lnSpc>
              <a:spcAft>
                <a:spcPts val="800"/>
              </a:spcAft>
            </a:pP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Số</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từ</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ba</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trăm</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năm</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lẻ</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nữa</a:t>
            </a:r>
            <a:r>
              <a:rPr lang="en-US" sz="2800" dirty="0" smtClean="0">
                <a:solidFill>
                  <a:srgbClr val="000000"/>
                </a:solidFill>
                <a:effectLst/>
                <a:latin typeface="Times New Roman"/>
                <a:ea typeface="Calibri"/>
              </a:rPr>
              <a:t> -&gt; </a:t>
            </a:r>
            <a:r>
              <a:rPr lang="en-US" sz="2800" dirty="0" err="1" smtClean="0">
                <a:solidFill>
                  <a:srgbClr val="000000"/>
                </a:solidFill>
                <a:effectLst/>
                <a:latin typeface="Times New Roman"/>
                <a:ea typeface="Calibri"/>
              </a:rPr>
              <a:t>thời</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gian</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ước</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lệ</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chỉ</a:t>
            </a:r>
            <a:r>
              <a:rPr lang="en-US" sz="2800" dirty="0" smtClean="0">
                <a:solidFill>
                  <a:srgbClr val="000000"/>
                </a:solidFill>
                <a:effectLst/>
                <a:latin typeface="Times New Roman"/>
                <a:ea typeface="Calibri"/>
              </a:rPr>
              <a:t> </a:t>
            </a:r>
            <a:r>
              <a:rPr lang="en-US" sz="2800" i="1" dirty="0" err="1" smtClean="0">
                <a:solidFill>
                  <a:srgbClr val="000000"/>
                </a:solidFill>
                <a:effectLst/>
                <a:latin typeface="Times New Roman"/>
                <a:ea typeface="Calibri"/>
              </a:rPr>
              <a:t>tương</a:t>
            </a:r>
            <a:r>
              <a:rPr lang="en-US" sz="2800" i="1" dirty="0" smtClean="0">
                <a:solidFill>
                  <a:srgbClr val="000000"/>
                </a:solidFill>
                <a:effectLst/>
                <a:latin typeface="Times New Roman"/>
                <a:ea typeface="Calibri"/>
              </a:rPr>
              <a:t> </a:t>
            </a:r>
            <a:r>
              <a:rPr lang="en-US" sz="2800" i="1" dirty="0" err="1" smtClean="0">
                <a:solidFill>
                  <a:srgbClr val="000000"/>
                </a:solidFill>
                <a:effectLst/>
                <a:latin typeface="Times New Roman"/>
                <a:ea typeface="Calibri"/>
              </a:rPr>
              <a:t>lai</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xa</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xôi</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cũng</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rPr>
              <a:t>là</a:t>
            </a:r>
            <a:r>
              <a:rPr lang="en-US" sz="2800" dirty="0" smtClean="0">
                <a:solidFill>
                  <a:srgbClr val="000000"/>
                </a:solidFill>
                <a:effectLst/>
                <a:latin typeface="Times New Roman"/>
                <a:ea typeface="Calibri"/>
              </a:rPr>
              <a:t> </a:t>
            </a:r>
            <a:r>
              <a:rPr lang="en-US" sz="2800" dirty="0" err="1" smtClean="0">
                <a:solidFill>
                  <a:srgbClr val="000000"/>
                </a:solidFill>
                <a:effectLst/>
                <a:latin typeface="Times New Roman"/>
                <a:ea typeface="Calibri"/>
                <a:cs typeface="Times New Roman"/>
              </a:rPr>
              <a:t>khoảng</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cách</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thời</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gian</a:t>
            </a:r>
            <a:r>
              <a:rPr lang="en-US" sz="2800" dirty="0" smtClean="0">
                <a:solidFill>
                  <a:srgbClr val="000000"/>
                </a:solidFill>
                <a:effectLst/>
                <a:latin typeface="Times New Roman"/>
                <a:ea typeface="Calibri"/>
                <a:cs typeface="Times New Roman"/>
              </a:rPr>
              <a:t> </a:t>
            </a:r>
            <a:r>
              <a:rPr lang="en-US" sz="2800" i="1" dirty="0" err="1" smtClean="0">
                <a:solidFill>
                  <a:srgbClr val="000000"/>
                </a:solidFill>
                <a:effectLst/>
                <a:latin typeface="Times New Roman"/>
                <a:ea typeface="Calibri"/>
                <a:cs typeface="Times New Roman"/>
              </a:rPr>
              <a:t>quá</a:t>
            </a:r>
            <a:r>
              <a:rPr lang="en-US" sz="2800" i="1" dirty="0" smtClean="0">
                <a:solidFill>
                  <a:srgbClr val="000000"/>
                </a:solidFill>
                <a:effectLst/>
                <a:latin typeface="Times New Roman"/>
                <a:ea typeface="Calibri"/>
                <a:cs typeface="Times New Roman"/>
              </a:rPr>
              <a:t> </a:t>
            </a:r>
            <a:r>
              <a:rPr lang="en-US" sz="2800" i="1" dirty="0" err="1" smtClean="0">
                <a:solidFill>
                  <a:srgbClr val="000000"/>
                </a:solidFill>
                <a:effectLst/>
                <a:latin typeface="Times New Roman"/>
                <a:ea typeface="Calibri"/>
                <a:cs typeface="Times New Roman"/>
              </a:rPr>
              <a:t>khứ</a:t>
            </a:r>
            <a:r>
              <a:rPr lang="en-US" sz="2800" i="1"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giữa</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tác</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giả</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và</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Tiểu</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Thanh</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hướng</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về</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quá</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khứ</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và</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tương</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lai</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để</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tìm</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kiếm</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sự</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đồng</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cảm</a:t>
            </a:r>
            <a:r>
              <a:rPr lang="en-US" sz="2800" dirty="0" smtClean="0">
                <a:solidFill>
                  <a:srgbClr val="000000"/>
                </a:solidFill>
                <a:effectLst/>
                <a:latin typeface="Times New Roman"/>
                <a:ea typeface="Calibri"/>
                <a:cs typeface="Times New Roman"/>
              </a:rPr>
              <a:t>, chia </a:t>
            </a:r>
            <a:r>
              <a:rPr lang="en-US" sz="2800" dirty="0" err="1" smtClean="0">
                <a:solidFill>
                  <a:srgbClr val="000000"/>
                </a:solidFill>
                <a:effectLst/>
                <a:latin typeface="Times New Roman"/>
                <a:ea typeface="Calibri"/>
                <a:cs typeface="Times New Roman"/>
              </a:rPr>
              <a:t>sẻ</a:t>
            </a:r>
            <a:r>
              <a:rPr lang="en-US" sz="2800" dirty="0" smtClean="0">
                <a:solidFill>
                  <a:srgbClr val="000000"/>
                </a:solidFill>
                <a:effectLst/>
                <a:latin typeface="Times New Roman"/>
                <a:ea typeface="Calibri"/>
                <a:cs typeface="Times New Roman"/>
              </a:rPr>
              <a:t>, tri </a:t>
            </a:r>
            <a:r>
              <a:rPr lang="en-US" sz="2800" dirty="0" err="1" smtClean="0">
                <a:solidFill>
                  <a:srgbClr val="000000"/>
                </a:solidFill>
                <a:effectLst/>
                <a:latin typeface="Times New Roman"/>
                <a:ea typeface="Calibri"/>
                <a:cs typeface="Times New Roman"/>
              </a:rPr>
              <a:t>âm</a:t>
            </a:r>
            <a:r>
              <a:rPr lang="en-US" sz="2800" dirty="0" smtClean="0">
                <a:solidFill>
                  <a:srgbClr val="000000"/>
                </a:solidFill>
                <a:effectLst/>
                <a:latin typeface="Times New Roman"/>
                <a:ea typeface="Calibri"/>
                <a:cs typeface="Times New Roman"/>
              </a:rPr>
              <a:t>.</a:t>
            </a:r>
            <a:endParaRPr lang="en-US" sz="2800" dirty="0" smtClean="0">
              <a:effectLst/>
              <a:latin typeface="Times New Roman"/>
              <a:ea typeface="Calibri"/>
              <a:cs typeface="Times New Roman"/>
            </a:endParaRPr>
          </a:p>
          <a:p>
            <a:pPr algn="just">
              <a:lnSpc>
                <a:spcPct val="107000"/>
              </a:lnSpc>
              <a:spcAft>
                <a:spcPts val="800"/>
              </a:spcAft>
            </a:pP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Cách</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xưng</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hô</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Tố</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Như</a:t>
            </a:r>
            <a:r>
              <a:rPr lang="en-US" sz="2800" dirty="0" smtClean="0">
                <a:solidFill>
                  <a:srgbClr val="000000"/>
                </a:solidFill>
                <a:effectLst/>
                <a:latin typeface="Times New Roman"/>
                <a:ea typeface="Calibri"/>
                <a:cs typeface="Times New Roman"/>
              </a:rPr>
              <a:t> – </a:t>
            </a:r>
            <a:r>
              <a:rPr lang="en-US" sz="2800" dirty="0" err="1" smtClean="0">
                <a:solidFill>
                  <a:srgbClr val="000000"/>
                </a:solidFill>
                <a:effectLst/>
                <a:latin typeface="Times New Roman"/>
                <a:ea typeface="Calibri"/>
                <a:cs typeface="Times New Roman"/>
              </a:rPr>
              <a:t>tư</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cách</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một</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nhà</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thơ</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một</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nghệ</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sĩ</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một</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cái</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tôi</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cá</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nhân</a:t>
            </a:r>
            <a:r>
              <a:rPr lang="en-US" sz="2800" dirty="0" smtClean="0">
                <a:solidFill>
                  <a:srgbClr val="000000"/>
                </a:solidFill>
                <a:effectLst/>
                <a:latin typeface="Times New Roman"/>
                <a:ea typeface="Calibri"/>
                <a:cs typeface="Times New Roman"/>
              </a:rPr>
              <a:t> -&gt;Ý </a:t>
            </a:r>
            <a:r>
              <a:rPr lang="en-US" sz="2800" dirty="0" err="1" smtClean="0">
                <a:solidFill>
                  <a:srgbClr val="000000"/>
                </a:solidFill>
                <a:effectLst/>
                <a:latin typeface="Times New Roman"/>
                <a:ea typeface="Calibri"/>
                <a:cs typeface="Times New Roman"/>
              </a:rPr>
              <a:t>thức</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về</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nhân</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phẩm</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về</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tài</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năng</a:t>
            </a:r>
            <a:r>
              <a:rPr lang="en-US" sz="2800" dirty="0" smtClean="0">
                <a:solidFill>
                  <a:srgbClr val="000000"/>
                </a:solidFill>
                <a:effectLst/>
                <a:latin typeface="Times New Roman"/>
                <a:ea typeface="Calibri"/>
                <a:cs typeface="Times New Roman"/>
              </a:rPr>
              <a:t>, ý </a:t>
            </a:r>
            <a:r>
              <a:rPr lang="en-US" sz="2800" dirty="0" err="1" smtClean="0">
                <a:solidFill>
                  <a:srgbClr val="000000"/>
                </a:solidFill>
                <a:effectLst/>
                <a:latin typeface="Times New Roman"/>
                <a:ea typeface="Calibri"/>
                <a:cs typeface="Times New Roman"/>
              </a:rPr>
              <a:t>thức</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về</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nỗi</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đau</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của</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chính</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mình</a:t>
            </a:r>
            <a:r>
              <a:rPr lang="en-US" sz="2800" dirty="0" smtClean="0">
                <a:solidFill>
                  <a:srgbClr val="000000"/>
                </a:solidFill>
                <a:effectLst/>
                <a:latin typeface="Times New Roman"/>
                <a:ea typeface="Calibri"/>
                <a:cs typeface="Times New Roman"/>
              </a:rPr>
              <a:t> </a:t>
            </a:r>
          </a:p>
          <a:p>
            <a:pPr algn="just">
              <a:lnSpc>
                <a:spcPct val="107000"/>
              </a:lnSpc>
              <a:spcAft>
                <a:spcPts val="800"/>
              </a:spcAft>
            </a:pP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Câu</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hỏi</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tu</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từ</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nỗi</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băn</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khoăn</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khao</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khát</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của</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Nguyễn</a:t>
            </a:r>
            <a:r>
              <a:rPr lang="en-US" sz="2800" dirty="0" smtClean="0">
                <a:solidFill>
                  <a:srgbClr val="000000"/>
                </a:solidFill>
                <a:effectLst/>
                <a:latin typeface="Times New Roman"/>
                <a:ea typeface="Calibri"/>
                <a:cs typeface="Times New Roman"/>
              </a:rPr>
              <a:t> Du: </a:t>
            </a:r>
            <a:r>
              <a:rPr lang="en-US" sz="2800" dirty="0" err="1" smtClean="0">
                <a:solidFill>
                  <a:srgbClr val="000000"/>
                </a:solidFill>
                <a:effectLst/>
                <a:latin typeface="Times New Roman"/>
                <a:ea typeface="Calibri"/>
                <a:cs typeface="Times New Roman"/>
              </a:rPr>
              <a:t>khao</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khát</a:t>
            </a:r>
            <a:r>
              <a:rPr lang="en-US" sz="2800" dirty="0" smtClean="0">
                <a:solidFill>
                  <a:srgbClr val="000000"/>
                </a:solidFill>
                <a:effectLst/>
                <a:latin typeface="Times New Roman"/>
                <a:ea typeface="Calibri"/>
                <a:cs typeface="Times New Roman"/>
              </a:rPr>
              <a:t> tri </a:t>
            </a:r>
            <a:r>
              <a:rPr lang="en-US" sz="2800" dirty="0" err="1" smtClean="0">
                <a:solidFill>
                  <a:srgbClr val="000000"/>
                </a:solidFill>
                <a:effectLst/>
                <a:latin typeface="Times New Roman"/>
                <a:ea typeface="Calibri"/>
                <a:cs typeface="Times New Roman"/>
              </a:rPr>
              <a:t>âm</a:t>
            </a:r>
            <a:r>
              <a:rPr lang="en-US" sz="2800" dirty="0" smtClean="0">
                <a:solidFill>
                  <a:srgbClr val="000000"/>
                </a:solidFill>
                <a:effectLst/>
                <a:latin typeface="Times New Roman"/>
                <a:ea typeface="Calibri"/>
                <a:cs typeface="Times New Roman"/>
              </a:rPr>
              <a:t> tri </a:t>
            </a:r>
            <a:r>
              <a:rPr lang="en-US" sz="2800" dirty="0" err="1" smtClean="0">
                <a:solidFill>
                  <a:srgbClr val="000000"/>
                </a:solidFill>
                <a:effectLst/>
                <a:latin typeface="Times New Roman"/>
                <a:ea typeface="Calibri"/>
                <a:cs typeface="Times New Roman"/>
              </a:rPr>
              <a:t>kỉ</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giữa</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cuộc</a:t>
            </a:r>
            <a:r>
              <a:rPr lang="en-US" sz="2800" dirty="0" smtClean="0">
                <a:solidFill>
                  <a:srgbClr val="000000"/>
                </a:solidFill>
                <a:effectLst/>
                <a:latin typeface="Times New Roman"/>
                <a:ea typeface="Calibri"/>
                <a:cs typeface="Times New Roman"/>
              </a:rPr>
              <a:t> </a:t>
            </a:r>
            <a:r>
              <a:rPr lang="en-US" sz="2800" dirty="0" err="1" smtClean="0">
                <a:solidFill>
                  <a:srgbClr val="000000"/>
                </a:solidFill>
                <a:effectLst/>
                <a:latin typeface="Times New Roman"/>
                <a:ea typeface="Calibri"/>
                <a:cs typeface="Times New Roman"/>
              </a:rPr>
              <a:t>đời</a:t>
            </a:r>
            <a:r>
              <a:rPr lang="en-US" sz="2800" dirty="0" smtClean="0">
                <a:solidFill>
                  <a:srgbClr val="000000"/>
                </a:solidFill>
                <a:effectLst/>
                <a:latin typeface="Times New Roman"/>
                <a:ea typeface="Calibri"/>
                <a:cs typeface="Times New Roman"/>
              </a:rPr>
              <a:t>. </a:t>
            </a:r>
            <a:endParaRPr lang="en-US" sz="2800" dirty="0" smtClean="0">
              <a:effectLst/>
              <a:latin typeface="Times New Roman"/>
              <a:ea typeface="Calibri"/>
              <a:cs typeface="Times New Roman"/>
            </a:endParaRPr>
          </a:p>
          <a:p>
            <a:pPr algn="just"/>
            <a:r>
              <a:rPr lang="en-US" sz="2800" dirty="0" smtClean="0">
                <a:solidFill>
                  <a:srgbClr val="000000"/>
                </a:solidFill>
                <a:effectLst/>
                <a:latin typeface="Times New Roman"/>
                <a:ea typeface="Calibri"/>
              </a:rPr>
              <a:t>=&gt; </a:t>
            </a:r>
            <a:r>
              <a:rPr lang="en-US" sz="2800" b="1" i="1" dirty="0" err="1" smtClean="0">
                <a:solidFill>
                  <a:srgbClr val="FF0000"/>
                </a:solidFill>
                <a:effectLst/>
                <a:latin typeface="Times New Roman"/>
                <a:ea typeface="Calibri"/>
              </a:rPr>
              <a:t>Nỗi</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cô</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đơn</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của</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nhà</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thơ</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vì</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chưa</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tìm</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được</a:t>
            </a:r>
            <a:r>
              <a:rPr lang="en-US" sz="2800" b="1" i="1" dirty="0" smtClean="0">
                <a:solidFill>
                  <a:srgbClr val="FF0000"/>
                </a:solidFill>
                <a:effectLst/>
                <a:latin typeface="Times New Roman"/>
                <a:ea typeface="Calibri"/>
              </a:rPr>
              <a:t> tri </a:t>
            </a:r>
            <a:r>
              <a:rPr lang="en-US" sz="2800" b="1" i="1" dirty="0" err="1" smtClean="0">
                <a:solidFill>
                  <a:srgbClr val="FF0000"/>
                </a:solidFill>
                <a:effectLst/>
                <a:latin typeface="Times New Roman"/>
                <a:ea typeface="Calibri"/>
              </a:rPr>
              <a:t>âm</a:t>
            </a:r>
            <a:r>
              <a:rPr lang="en-US" sz="2800" b="1" i="1" dirty="0" smtClean="0">
                <a:solidFill>
                  <a:srgbClr val="FF0000"/>
                </a:solidFill>
                <a:effectLst/>
                <a:latin typeface="Times New Roman"/>
                <a:ea typeface="Calibri"/>
              </a:rPr>
              <a:t> tri </a:t>
            </a:r>
            <a:r>
              <a:rPr lang="en-US" sz="2800" b="1" i="1" dirty="0" err="1" smtClean="0">
                <a:solidFill>
                  <a:srgbClr val="FF0000"/>
                </a:solidFill>
                <a:effectLst/>
                <a:latin typeface="Times New Roman"/>
                <a:ea typeface="Calibri"/>
              </a:rPr>
              <a:t>kỉ</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giữa</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cuộc</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đời</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Nguyễn</a:t>
            </a:r>
            <a:r>
              <a:rPr lang="en-US" sz="2800" b="1" i="1" dirty="0" smtClean="0">
                <a:solidFill>
                  <a:srgbClr val="FF0000"/>
                </a:solidFill>
                <a:effectLst/>
                <a:latin typeface="Times New Roman"/>
                <a:ea typeface="Calibri"/>
              </a:rPr>
              <a:t> Du </a:t>
            </a:r>
            <a:r>
              <a:rPr lang="en-US" sz="2800" b="1" i="1" dirty="0" err="1" smtClean="0">
                <a:solidFill>
                  <a:srgbClr val="FF0000"/>
                </a:solidFill>
                <a:effectLst/>
                <a:latin typeface="Times New Roman"/>
                <a:ea typeface="Calibri"/>
              </a:rPr>
              <a:t>chỉ</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biết</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gửi</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niềm</a:t>
            </a:r>
            <a:r>
              <a:rPr lang="en-US" sz="2800" b="1" i="1" dirty="0" smtClean="0">
                <a:solidFill>
                  <a:srgbClr val="FF0000"/>
                </a:solidFill>
                <a:effectLst/>
                <a:latin typeface="Times New Roman"/>
                <a:ea typeface="Calibri"/>
              </a:rPr>
              <a:t> hi </a:t>
            </a:r>
            <a:r>
              <a:rPr lang="en-US" sz="2800" b="1" i="1" dirty="0" err="1" smtClean="0">
                <a:solidFill>
                  <a:srgbClr val="FF0000"/>
                </a:solidFill>
                <a:effectLst/>
                <a:latin typeface="Times New Roman"/>
                <a:ea typeface="Calibri"/>
              </a:rPr>
              <a:t>vọng</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ấy</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vào</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hậu</a:t>
            </a:r>
            <a:r>
              <a:rPr lang="en-US" sz="2800" b="1" i="1" dirty="0" smtClean="0">
                <a:solidFill>
                  <a:srgbClr val="FF0000"/>
                </a:solidFill>
                <a:effectLst/>
                <a:latin typeface="Times New Roman"/>
                <a:ea typeface="Calibri"/>
              </a:rPr>
              <a:t> </a:t>
            </a:r>
            <a:r>
              <a:rPr lang="en-US" sz="2800" b="1" i="1" dirty="0" err="1" smtClean="0">
                <a:solidFill>
                  <a:srgbClr val="FF0000"/>
                </a:solidFill>
                <a:effectLst/>
                <a:latin typeface="Times New Roman"/>
                <a:ea typeface="Calibri"/>
              </a:rPr>
              <a:t>thế</a:t>
            </a:r>
            <a:r>
              <a:rPr lang="en-US" sz="2800" b="1" i="1" dirty="0" smtClean="0">
                <a:solidFill>
                  <a:srgbClr val="FF0000"/>
                </a:solidFill>
                <a:effectLst/>
                <a:latin typeface="Times New Roman"/>
                <a:ea typeface="Calibri"/>
              </a:rPr>
              <a:t>. </a:t>
            </a:r>
            <a:endParaRPr lang="en-US" sz="2800" b="1" i="1" dirty="0">
              <a:solidFill>
                <a:srgbClr val="FF0000"/>
              </a:solidFill>
              <a:effectLst/>
              <a:latin typeface="Times New Roman"/>
              <a:ea typeface="Calibri"/>
              <a:cs typeface="Times New Roman"/>
            </a:endParaRPr>
          </a:p>
        </p:txBody>
      </p:sp>
      <p:sp>
        <p:nvSpPr>
          <p:cNvPr id="3" name="Date Placeholder 2"/>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extLst>
      <p:ext uri="{BB962C8B-B14F-4D97-AF65-F5344CB8AC3E}">
        <p14:creationId xmlns:p14="http://schemas.microsoft.com/office/powerpoint/2010/main" val="14064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 name="Rectangle 7"/>
          <p:cNvSpPr/>
          <p:nvPr/>
        </p:nvSpPr>
        <p:spPr>
          <a:xfrm>
            <a:off x="76200" y="-76200"/>
            <a:ext cx="6248400" cy="954088"/>
          </a:xfrm>
          <a:prstGeom prst="rect">
            <a:avLst/>
          </a:prstGeom>
        </p:spPr>
        <p:txBody>
          <a:bodyPr>
            <a:spAutoFit/>
          </a:bodyPr>
          <a:lstStyle/>
          <a:p>
            <a:pPr fontAlgn="auto">
              <a:spcBef>
                <a:spcPts val="0"/>
              </a:spcBef>
              <a:spcAft>
                <a:spcPts val="0"/>
              </a:spcAft>
              <a:defRPr/>
            </a:pPr>
            <a:r>
              <a:rPr lang="en-US" sz="32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III. TỔNG KẾT</a:t>
            </a:r>
            <a:endParaRPr lang="en-US" sz="2400" b="1" dirty="0">
              <a:solidFill>
                <a:srgbClr val="0070C0"/>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2400" b="1" smtClean="0">
                <a:solidFill>
                  <a:srgbClr val="0070C0"/>
                </a:solidFill>
                <a:effectLst>
                  <a:outerShdw blurRad="38100" dist="38100" dir="2700000" algn="tl">
                    <a:srgbClr val="000000">
                      <a:alpha val="43137"/>
                    </a:srgbClr>
                  </a:outerShdw>
                </a:effectLst>
                <a:latin typeface="+mn-lt"/>
                <a:cs typeface="+mn-cs"/>
              </a:rPr>
              <a:t>1. Nội dung</a:t>
            </a:r>
            <a:endParaRPr lang="en-US" sz="2400" b="1" dirty="0">
              <a:solidFill>
                <a:srgbClr val="0070C0"/>
              </a:solidFill>
              <a:effectLst>
                <a:outerShdw blurRad="38100" dist="38100" dir="2700000" algn="tl">
                  <a:srgbClr val="000000">
                    <a:alpha val="43137"/>
                  </a:srgbClr>
                </a:outerShdw>
              </a:effectLst>
              <a:latin typeface="+mn-lt"/>
              <a:cs typeface="+mn-cs"/>
            </a:endParaRPr>
          </a:p>
        </p:txBody>
      </p:sp>
      <p:sp>
        <p:nvSpPr>
          <p:cNvPr id="2" name="Rectangle 1"/>
          <p:cNvSpPr/>
          <p:nvPr/>
        </p:nvSpPr>
        <p:spPr>
          <a:xfrm>
            <a:off x="152399" y="806744"/>
            <a:ext cx="8923361" cy="6034985"/>
          </a:xfrm>
          <a:prstGeom prst="rect">
            <a:avLst/>
          </a:prstGeom>
        </p:spPr>
        <p:txBody>
          <a:bodyPr wrap="square">
            <a:spAutoFit/>
          </a:bodyPr>
          <a:lstStyle/>
          <a:p>
            <a:pPr algn="just" eaLnBrk="0" hangingPunct="0">
              <a:lnSpc>
                <a:spcPct val="107000"/>
              </a:lnSpc>
              <a:spcAft>
                <a:spcPts val="800"/>
              </a:spcAft>
            </a:pPr>
            <a:r>
              <a:rPr lang="nl-NL" sz="2800" b="1">
                <a:latin typeface="Times New Roman"/>
                <a:ea typeface="MS Mincho"/>
                <a:cs typeface="Times New Roman"/>
              </a:rPr>
              <a:t>- </a:t>
            </a:r>
            <a:r>
              <a:rPr lang="nl-NL" sz="2800">
                <a:latin typeface="Times New Roman"/>
                <a:ea typeface="MS Mincho"/>
                <a:cs typeface="Times New Roman"/>
              </a:rPr>
              <a:t>Bài thơ tái hiện cuộc đời và số phận bất hạnh của nàng Tiếu Thanh. Qua đó, thể hiện tấm lòng nhân đạo của Nguyễn Du cũng là </a:t>
            </a:r>
            <a:r>
              <a:rPr lang="nl-NL" sz="2800" b="1" i="1">
                <a:latin typeface="Times New Roman"/>
                <a:ea typeface="MS Mincho"/>
                <a:cs typeface="Times New Roman"/>
              </a:rPr>
              <a:t>giá trị nhân đạo mới mẻ trong nền văn học dân tộc</a:t>
            </a:r>
            <a:r>
              <a:rPr lang="nl-NL" sz="2800">
                <a:latin typeface="Times New Roman"/>
                <a:ea typeface="MS Mincho"/>
                <a:cs typeface="Times New Roman"/>
              </a:rPr>
              <a:t>: Ông xót xa thương cảm không chỉ cho những người đói cơm rách áo trong cuộc đời mà còn cho cho những người tài hoa bạc mệnh – những người sáng tạo nên những giá trị tinh thần cao đẹp nhưng số phận chịu nhiều bất hạnh.</a:t>
            </a:r>
            <a:endParaRPr lang="en-US" sz="2800" smtClean="0">
              <a:effectLst/>
              <a:latin typeface="Times New Roman"/>
              <a:ea typeface="Calibri"/>
              <a:cs typeface="Times New Roman"/>
            </a:endParaRPr>
          </a:p>
          <a:p>
            <a:pPr algn="just" eaLnBrk="0" hangingPunct="0">
              <a:lnSpc>
                <a:spcPct val="107000"/>
              </a:lnSpc>
              <a:spcAft>
                <a:spcPts val="800"/>
              </a:spcAft>
            </a:pPr>
            <a:r>
              <a:rPr lang="nl-NL" sz="2800">
                <a:latin typeface="Times New Roman"/>
                <a:ea typeface="MS Mincho"/>
                <a:cs typeface="Times New Roman"/>
              </a:rPr>
              <a:t>- Bài thơ thể hiện niềm khao khát tri âm hướng về hậu thế.</a:t>
            </a:r>
            <a:endParaRPr lang="en-US" sz="2800" smtClean="0">
              <a:effectLst/>
              <a:latin typeface="Times New Roman"/>
              <a:ea typeface="Calibri"/>
              <a:cs typeface="Times New Roman"/>
            </a:endParaRPr>
          </a:p>
          <a:p>
            <a:pPr algn="just" eaLnBrk="0" hangingPunct="0">
              <a:lnSpc>
                <a:spcPct val="107000"/>
              </a:lnSpc>
              <a:spcAft>
                <a:spcPts val="800"/>
              </a:spcAft>
              <a:tabLst>
                <a:tab pos="1296670" algn="l"/>
              </a:tabLst>
            </a:pPr>
            <a:r>
              <a:rPr lang="nl-NL"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MS Mincho"/>
                <a:cs typeface="Times New Roman"/>
              </a:rPr>
              <a:t>2. </a:t>
            </a:r>
            <a:r>
              <a:rPr lang="nl-NL"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MS Mincho"/>
                <a:cs typeface="Times New Roman"/>
              </a:rPr>
              <a:t>Nghệ thuật:</a:t>
            </a:r>
            <a:r>
              <a:rPr lang="nl-NL" sz="2800" b="1">
                <a:latin typeface="Times New Roman"/>
                <a:ea typeface="MS Mincho"/>
                <a:cs typeface="Times New Roman"/>
              </a:rPr>
              <a:t>	</a:t>
            </a:r>
            <a:endParaRPr lang="en-US" sz="2800" smtClean="0">
              <a:effectLst/>
              <a:latin typeface="Times New Roman"/>
              <a:ea typeface="Calibri"/>
              <a:cs typeface="Times New Roman"/>
            </a:endParaRPr>
          </a:p>
          <a:p>
            <a:pPr algn="just" eaLnBrk="0" hangingPunct="0">
              <a:lnSpc>
                <a:spcPct val="107000"/>
              </a:lnSpc>
              <a:spcAft>
                <a:spcPts val="800"/>
              </a:spcAft>
            </a:pPr>
            <a:r>
              <a:rPr lang="nl-NL" sz="2800">
                <a:latin typeface="Times New Roman"/>
                <a:ea typeface="MS Mincho"/>
                <a:cs typeface="Times New Roman"/>
              </a:rPr>
              <a:t>- Sử dụng tài tình phép đối và khả năng thống nhất những mặt đối lập trong hình ảnh, ngôn từ.</a:t>
            </a:r>
            <a:endParaRPr lang="en-US" sz="2800" smtClean="0">
              <a:effectLst/>
              <a:latin typeface="Times New Roman"/>
              <a:ea typeface="Calibri"/>
              <a:cs typeface="Times New Roman"/>
            </a:endParaRPr>
          </a:p>
          <a:p>
            <a:pPr algn="just" eaLnBrk="0" hangingPunct="0">
              <a:lnSpc>
                <a:spcPct val="107000"/>
              </a:lnSpc>
              <a:spcAft>
                <a:spcPts val="800"/>
              </a:spcAft>
            </a:pPr>
            <a:r>
              <a:rPr lang="nl-NL" sz="2800">
                <a:latin typeface="Times New Roman"/>
                <a:ea typeface="MS Mincho"/>
                <a:cs typeface="Times New Roman"/>
              </a:rPr>
              <a:t>- Ngôn ngữ trữ tình đậm chất triết lí</a:t>
            </a:r>
            <a:r>
              <a:rPr lang="nl-NL" sz="2800" smtClean="0">
                <a:latin typeface="Times New Roman"/>
                <a:ea typeface="MS Mincho"/>
                <a:cs typeface="Times New Roman"/>
              </a:rPr>
              <a:t>.</a:t>
            </a:r>
            <a:endParaRPr lang="en-US" sz="2800">
              <a:effectLst/>
              <a:latin typeface="Times New Roman"/>
              <a:ea typeface="Calibri"/>
              <a:cs typeface="Times New Roman"/>
            </a:endParaRPr>
          </a:p>
        </p:txBody>
      </p:sp>
      <p:sp>
        <p:nvSpPr>
          <p:cNvPr id="3" name="Date Placeholder 2"/>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extLst>
      <p:ext uri="{BB962C8B-B14F-4D97-AF65-F5344CB8AC3E}">
        <p14:creationId xmlns:p14="http://schemas.microsoft.com/office/powerpoint/2010/main" val="64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7000" r="-17000"/>
          </a:stretch>
        </a:blipFill>
        <a:effectLst/>
      </p:bgPr>
    </p:bg>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2209800" y="304800"/>
            <a:ext cx="4876800"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CC"/>
                </a:solidFill>
              </a:rPr>
              <a:t>Bi kịch cuộc đời TiểuThanh</a:t>
            </a:r>
          </a:p>
        </p:txBody>
      </p:sp>
      <p:sp>
        <p:nvSpPr>
          <p:cNvPr id="328707" name="Line 3"/>
          <p:cNvSpPr>
            <a:spLocks noChangeShapeType="1"/>
          </p:cNvSpPr>
          <p:nvPr/>
        </p:nvSpPr>
        <p:spPr bwMode="auto">
          <a:xfrm>
            <a:off x="4648200" y="83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708" name="Text Box 4"/>
          <p:cNvSpPr txBox="1">
            <a:spLocks noChangeArrowheads="1"/>
          </p:cNvSpPr>
          <p:nvPr/>
        </p:nvSpPr>
        <p:spPr bwMode="auto">
          <a:xfrm>
            <a:off x="2286000" y="1447800"/>
            <a:ext cx="480060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CC"/>
                </a:solidFill>
              </a:rPr>
              <a:t>Thái độ của Nguyễn Du</a:t>
            </a:r>
          </a:p>
        </p:txBody>
      </p:sp>
      <p:sp>
        <p:nvSpPr>
          <p:cNvPr id="328709" name="Line 5"/>
          <p:cNvSpPr>
            <a:spLocks noChangeShapeType="1"/>
          </p:cNvSpPr>
          <p:nvPr/>
        </p:nvSpPr>
        <p:spPr bwMode="auto">
          <a:xfrm flipH="1">
            <a:off x="1600200" y="1981200"/>
            <a:ext cx="31242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710" name="Text Box 6"/>
          <p:cNvSpPr txBox="1">
            <a:spLocks noChangeArrowheads="1"/>
          </p:cNvSpPr>
          <p:nvPr/>
        </p:nvSpPr>
        <p:spPr bwMode="auto">
          <a:xfrm>
            <a:off x="3352800" y="3429000"/>
            <a:ext cx="29718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solidFill>
                  <a:srgbClr val="0000CC"/>
                </a:solidFill>
              </a:rPr>
              <a:t>Cảm thương kiếp tài hoa bạc mệnh</a:t>
            </a:r>
          </a:p>
        </p:txBody>
      </p:sp>
      <p:sp>
        <p:nvSpPr>
          <p:cNvPr id="328711" name="Line 7"/>
          <p:cNvSpPr>
            <a:spLocks noChangeShapeType="1"/>
          </p:cNvSpPr>
          <p:nvPr/>
        </p:nvSpPr>
        <p:spPr bwMode="auto">
          <a:xfrm>
            <a:off x="4724400" y="1981200"/>
            <a:ext cx="31242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712" name="Text Box 8"/>
          <p:cNvSpPr txBox="1">
            <a:spLocks noChangeArrowheads="1"/>
          </p:cNvSpPr>
          <p:nvPr/>
        </p:nvSpPr>
        <p:spPr bwMode="auto">
          <a:xfrm>
            <a:off x="6553200" y="3429000"/>
            <a:ext cx="2362200" cy="955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CC"/>
                </a:solidFill>
              </a:rPr>
              <a:t>Tố cáo XH phong kiến</a:t>
            </a:r>
          </a:p>
        </p:txBody>
      </p:sp>
      <p:sp>
        <p:nvSpPr>
          <p:cNvPr id="328713" name="Line 9"/>
          <p:cNvSpPr>
            <a:spLocks noChangeShapeType="1"/>
          </p:cNvSpPr>
          <p:nvPr/>
        </p:nvSpPr>
        <p:spPr bwMode="auto">
          <a:xfrm>
            <a:off x="1676400" y="4419600"/>
            <a:ext cx="2590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714" name="Line 10"/>
          <p:cNvSpPr>
            <a:spLocks noChangeShapeType="1"/>
          </p:cNvSpPr>
          <p:nvPr/>
        </p:nvSpPr>
        <p:spPr bwMode="auto">
          <a:xfrm flipH="1">
            <a:off x="4876800" y="4419600"/>
            <a:ext cx="3048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715" name="Text Box 11"/>
          <p:cNvSpPr txBox="1">
            <a:spLocks noChangeArrowheads="1"/>
          </p:cNvSpPr>
          <p:nvPr/>
        </p:nvSpPr>
        <p:spPr bwMode="auto">
          <a:xfrm>
            <a:off x="2590800" y="5334000"/>
            <a:ext cx="40386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solidFill>
                  <a:srgbClr val="0000CC"/>
                </a:solidFill>
              </a:rPr>
              <a:t>Tinh thần nhân đạo, nhân văn của Nguyễn Du</a:t>
            </a:r>
          </a:p>
        </p:txBody>
      </p:sp>
      <p:sp>
        <p:nvSpPr>
          <p:cNvPr id="328716" name="Text Box 12"/>
          <p:cNvSpPr txBox="1">
            <a:spLocks noChangeArrowheads="1"/>
          </p:cNvSpPr>
          <p:nvPr/>
        </p:nvSpPr>
        <p:spPr bwMode="auto">
          <a:xfrm>
            <a:off x="304800" y="3429000"/>
            <a:ext cx="2743200" cy="955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CC"/>
                </a:solidFill>
              </a:rPr>
              <a:t>Ngợi ca tài sắc của TiểuThanh</a:t>
            </a:r>
          </a:p>
        </p:txBody>
      </p:sp>
      <p:sp>
        <p:nvSpPr>
          <p:cNvPr id="328717" name="Line 13"/>
          <p:cNvSpPr>
            <a:spLocks noChangeShapeType="1"/>
          </p:cNvSpPr>
          <p:nvPr/>
        </p:nvSpPr>
        <p:spPr bwMode="auto">
          <a:xfrm>
            <a:off x="4724400" y="1981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328706"/>
                                        </p:tgtEl>
                                        <p:attrNameLst>
                                          <p:attrName>style.visibility</p:attrName>
                                        </p:attrNameLst>
                                      </p:cBhvr>
                                      <p:to>
                                        <p:strVal val="visible"/>
                                      </p:to>
                                    </p:set>
                                    <p:anim calcmode="lin" valueType="num">
                                      <p:cBhvr additive="base">
                                        <p:cTn id="7" dur="500" fill="hold"/>
                                        <p:tgtEl>
                                          <p:spTgt spid="328706"/>
                                        </p:tgtEl>
                                        <p:attrNameLst>
                                          <p:attrName>ppt_x</p:attrName>
                                        </p:attrNameLst>
                                      </p:cBhvr>
                                      <p:tavLst>
                                        <p:tav tm="0">
                                          <p:val>
                                            <p:strVal val="#ppt_x"/>
                                          </p:val>
                                        </p:tav>
                                        <p:tav tm="100000">
                                          <p:val>
                                            <p:strVal val="#ppt_x"/>
                                          </p:val>
                                        </p:tav>
                                      </p:tavLst>
                                    </p:anim>
                                    <p:anim calcmode="lin" valueType="num">
                                      <p:cBhvr additive="base">
                                        <p:cTn id="8" dur="500" fill="hold"/>
                                        <p:tgtEl>
                                          <p:spTgt spid="3287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28707"/>
                                        </p:tgtEl>
                                        <p:attrNameLst>
                                          <p:attrName>style.visibility</p:attrName>
                                        </p:attrNameLst>
                                      </p:cBhvr>
                                      <p:to>
                                        <p:strVal val="visible"/>
                                      </p:to>
                                    </p:set>
                                    <p:animEffect transition="in" filter="box(in)">
                                      <p:cBhvr>
                                        <p:cTn id="13" dur="500"/>
                                        <p:tgtEl>
                                          <p:spTgt spid="328707"/>
                                        </p:tgtEl>
                                      </p:cBhvr>
                                    </p:animEffect>
                                  </p:childTnLst>
                                </p:cTn>
                              </p:par>
                              <p:par>
                                <p:cTn id="14" presetID="39" presetClass="entr" presetSubtype="0" accel="100000" fill="hold" grpId="0" nodeType="withEffect">
                                  <p:stCondLst>
                                    <p:cond delay="0"/>
                                  </p:stCondLst>
                                  <p:childTnLst>
                                    <p:set>
                                      <p:cBhvr>
                                        <p:cTn id="15" dur="1" fill="hold">
                                          <p:stCondLst>
                                            <p:cond delay="0"/>
                                          </p:stCondLst>
                                        </p:cTn>
                                        <p:tgtEl>
                                          <p:spTgt spid="328708"/>
                                        </p:tgtEl>
                                        <p:attrNameLst>
                                          <p:attrName>style.visibility</p:attrName>
                                        </p:attrNameLst>
                                      </p:cBhvr>
                                      <p:to>
                                        <p:strVal val="visible"/>
                                      </p:to>
                                    </p:set>
                                    <p:anim calcmode="lin" valueType="num">
                                      <p:cBhvr>
                                        <p:cTn id="16" dur="500" fill="hold"/>
                                        <p:tgtEl>
                                          <p:spTgt spid="328708"/>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28708"/>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28708"/>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2870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28709"/>
                                        </p:tgtEl>
                                        <p:attrNameLst>
                                          <p:attrName>style.visibility</p:attrName>
                                        </p:attrNameLst>
                                      </p:cBhvr>
                                      <p:to>
                                        <p:strVal val="visible"/>
                                      </p:to>
                                    </p:set>
                                    <p:animEffect transition="in" filter="box(in)">
                                      <p:cBhvr>
                                        <p:cTn id="24" dur="500"/>
                                        <p:tgtEl>
                                          <p:spTgt spid="3287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28716"/>
                                        </p:tgtEl>
                                        <p:attrNameLst>
                                          <p:attrName>style.visibility</p:attrName>
                                        </p:attrNameLst>
                                      </p:cBhvr>
                                      <p:to>
                                        <p:strVal val="visible"/>
                                      </p:to>
                                    </p:set>
                                    <p:anim calcmode="lin" valueType="num">
                                      <p:cBhvr additive="base">
                                        <p:cTn id="29" dur="500" fill="hold"/>
                                        <p:tgtEl>
                                          <p:spTgt spid="328716"/>
                                        </p:tgtEl>
                                        <p:attrNameLst>
                                          <p:attrName>ppt_x</p:attrName>
                                        </p:attrNameLst>
                                      </p:cBhvr>
                                      <p:tavLst>
                                        <p:tav tm="0">
                                          <p:val>
                                            <p:strVal val="0-#ppt_w/2"/>
                                          </p:val>
                                        </p:tav>
                                        <p:tav tm="100000">
                                          <p:val>
                                            <p:strVal val="#ppt_x"/>
                                          </p:val>
                                        </p:tav>
                                      </p:tavLst>
                                    </p:anim>
                                    <p:anim calcmode="lin" valueType="num">
                                      <p:cBhvr additive="base">
                                        <p:cTn id="30" dur="500" fill="hold"/>
                                        <p:tgtEl>
                                          <p:spTgt spid="32871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28717"/>
                                        </p:tgtEl>
                                        <p:attrNameLst>
                                          <p:attrName>style.visibility</p:attrName>
                                        </p:attrNameLst>
                                      </p:cBhvr>
                                      <p:to>
                                        <p:strVal val="visible"/>
                                      </p:to>
                                    </p:set>
                                    <p:animEffect transition="in" filter="box(in)">
                                      <p:cBhvr>
                                        <p:cTn id="35" dur="500"/>
                                        <p:tgtEl>
                                          <p:spTgt spid="328717"/>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28710"/>
                                        </p:tgtEl>
                                        <p:attrNameLst>
                                          <p:attrName>style.visibility</p:attrName>
                                        </p:attrNameLst>
                                      </p:cBhvr>
                                      <p:to>
                                        <p:strVal val="visible"/>
                                      </p:to>
                                    </p:set>
                                    <p:animEffect transition="in" filter="circle(in)">
                                      <p:cBhvr>
                                        <p:cTn id="38" dur="2000"/>
                                        <p:tgtEl>
                                          <p:spTgt spid="3287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28711"/>
                                        </p:tgtEl>
                                        <p:attrNameLst>
                                          <p:attrName>style.visibility</p:attrName>
                                        </p:attrNameLst>
                                      </p:cBhvr>
                                      <p:to>
                                        <p:strVal val="visible"/>
                                      </p:to>
                                    </p:set>
                                    <p:animEffect transition="in" filter="box(in)">
                                      <p:cBhvr>
                                        <p:cTn id="43" dur="500"/>
                                        <p:tgtEl>
                                          <p:spTgt spid="328711"/>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328712"/>
                                        </p:tgtEl>
                                        <p:attrNameLst>
                                          <p:attrName>style.visibility</p:attrName>
                                        </p:attrNameLst>
                                      </p:cBhvr>
                                      <p:to>
                                        <p:strVal val="visible"/>
                                      </p:to>
                                    </p:set>
                                    <p:animEffect transition="in" filter="wedge">
                                      <p:cBhvr>
                                        <p:cTn id="46" dur="2000"/>
                                        <p:tgtEl>
                                          <p:spTgt spid="3287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28713"/>
                                        </p:tgtEl>
                                        <p:attrNameLst>
                                          <p:attrName>style.visibility</p:attrName>
                                        </p:attrNameLst>
                                      </p:cBhvr>
                                      <p:to>
                                        <p:strVal val="visible"/>
                                      </p:to>
                                    </p:set>
                                    <p:animEffect transition="in" filter="box(in)">
                                      <p:cBhvr>
                                        <p:cTn id="51" dur="500"/>
                                        <p:tgtEl>
                                          <p:spTgt spid="32871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28714"/>
                                        </p:tgtEl>
                                        <p:attrNameLst>
                                          <p:attrName>style.visibility</p:attrName>
                                        </p:attrNameLst>
                                      </p:cBhvr>
                                      <p:to>
                                        <p:strVal val="visible"/>
                                      </p:to>
                                    </p:set>
                                    <p:animEffect transition="in" filter="box(in)">
                                      <p:cBhvr>
                                        <p:cTn id="54" dur="500"/>
                                        <p:tgtEl>
                                          <p:spTgt spid="328714"/>
                                        </p:tgtEl>
                                      </p:cBhvr>
                                    </p:animEffect>
                                  </p:childTnLst>
                                </p:cTn>
                              </p:par>
                              <p:par>
                                <p:cTn id="55" presetID="15" presetClass="entr" presetSubtype="0" fill="hold" grpId="0" nodeType="withEffect">
                                  <p:stCondLst>
                                    <p:cond delay="0"/>
                                  </p:stCondLst>
                                  <p:childTnLst>
                                    <p:set>
                                      <p:cBhvr>
                                        <p:cTn id="56" dur="1" fill="hold">
                                          <p:stCondLst>
                                            <p:cond delay="0"/>
                                          </p:stCondLst>
                                        </p:cTn>
                                        <p:tgtEl>
                                          <p:spTgt spid="328715"/>
                                        </p:tgtEl>
                                        <p:attrNameLst>
                                          <p:attrName>style.visibility</p:attrName>
                                        </p:attrNameLst>
                                      </p:cBhvr>
                                      <p:to>
                                        <p:strVal val="visible"/>
                                      </p:to>
                                    </p:set>
                                    <p:anim calcmode="lin" valueType="num">
                                      <p:cBhvr>
                                        <p:cTn id="57" dur="1000" fill="hold"/>
                                        <p:tgtEl>
                                          <p:spTgt spid="328715"/>
                                        </p:tgtEl>
                                        <p:attrNameLst>
                                          <p:attrName>ppt_w</p:attrName>
                                        </p:attrNameLst>
                                      </p:cBhvr>
                                      <p:tavLst>
                                        <p:tav tm="0">
                                          <p:val>
                                            <p:fltVal val="0"/>
                                          </p:val>
                                        </p:tav>
                                        <p:tav tm="100000">
                                          <p:val>
                                            <p:strVal val="#ppt_w"/>
                                          </p:val>
                                        </p:tav>
                                      </p:tavLst>
                                    </p:anim>
                                    <p:anim calcmode="lin" valueType="num">
                                      <p:cBhvr>
                                        <p:cTn id="58" dur="1000" fill="hold"/>
                                        <p:tgtEl>
                                          <p:spTgt spid="328715"/>
                                        </p:tgtEl>
                                        <p:attrNameLst>
                                          <p:attrName>ppt_h</p:attrName>
                                        </p:attrNameLst>
                                      </p:cBhvr>
                                      <p:tavLst>
                                        <p:tav tm="0">
                                          <p:val>
                                            <p:fltVal val="0"/>
                                          </p:val>
                                        </p:tav>
                                        <p:tav tm="100000">
                                          <p:val>
                                            <p:strVal val="#ppt_h"/>
                                          </p:val>
                                        </p:tav>
                                      </p:tavLst>
                                    </p:anim>
                                    <p:anim calcmode="lin" valueType="num">
                                      <p:cBhvr>
                                        <p:cTn id="59" dur="1000" fill="hold"/>
                                        <p:tgtEl>
                                          <p:spTgt spid="328715"/>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287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animBg="1"/>
      <p:bldP spid="328707" grpId="0" animBg="1"/>
      <p:bldP spid="328708" grpId="0" animBg="1"/>
      <p:bldP spid="328709" grpId="0" animBg="1"/>
      <p:bldP spid="328710" grpId="0" animBg="1"/>
      <p:bldP spid="328711" grpId="0" animBg="1"/>
      <p:bldP spid="328712" grpId="0" animBg="1"/>
      <p:bldP spid="328713" grpId="0" animBg="1"/>
      <p:bldP spid="328714" grpId="0" animBg="1"/>
      <p:bldP spid="328715" grpId="0" animBg="1"/>
      <p:bldP spid="328716" grpId="0" animBg="1"/>
      <p:bldP spid="3287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771772" y="1828800"/>
            <a:ext cx="7577715" cy="830997"/>
          </a:xfrm>
          <a:prstGeom prst="rect">
            <a:avLst/>
          </a:prstGeom>
          <a:noFill/>
        </p:spPr>
        <p:txBody>
          <a:bodyPr wrap="none" lIns="91440" tIns="45720" rIns="91440" bIns="45720">
            <a:spAutoFit/>
          </a:bodyPr>
          <a:lstStyle/>
          <a:p>
            <a:pPr algn="ctr"/>
            <a:r>
              <a:rPr lang="en-US" sz="48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 động 3. LUYỆN TẬP</a:t>
            </a:r>
            <a:endParaRPr lang="en-US" sz="4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733568" y="3505200"/>
            <a:ext cx="7724632" cy="1569660"/>
          </a:xfrm>
          <a:prstGeom prst="rect">
            <a:avLst/>
          </a:prstGeom>
        </p:spPr>
        <p:txBody>
          <a:bodyPr wrap="square">
            <a:spAutoFit/>
          </a:bodyPr>
          <a:lstStyle/>
          <a:p>
            <a:pPr algn="just"/>
            <a:r>
              <a:rPr lang="en-US" sz="3200" smtClean="0">
                <a:latin typeface="Times New Roman" pitchFamily="18" charset="0"/>
                <a:cs typeface="Times New Roman" pitchFamily="18" charset="0"/>
              </a:rPr>
              <a:t>Viết </a:t>
            </a:r>
            <a:r>
              <a:rPr lang="en-US" sz="3200">
                <a:latin typeface="Times New Roman" pitchFamily="18" charset="0"/>
                <a:cs typeface="Times New Roman" pitchFamily="18" charset="0"/>
              </a:rPr>
              <a:t>đoạn văn (khoảng 150 chữ) trình bày suy nghĩ của anh/chị về giá trị nhân đạo mới mẻ trong bài Độc Tiểu Thanh kí của Nguyễn Du.</a:t>
            </a:r>
          </a:p>
        </p:txBody>
      </p:sp>
    </p:spTree>
    <p:extLst>
      <p:ext uri="{BB962C8B-B14F-4D97-AF65-F5344CB8AC3E}">
        <p14:creationId xmlns:p14="http://schemas.microsoft.com/office/powerpoint/2010/main" val="642985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911560" y="838200"/>
            <a:ext cx="7370929" cy="830997"/>
          </a:xfrm>
          <a:prstGeom prst="rect">
            <a:avLst/>
          </a:prstGeom>
          <a:noFill/>
        </p:spPr>
        <p:txBody>
          <a:bodyPr wrap="none" lIns="91440" tIns="45720" rIns="91440" bIns="45720">
            <a:spAutoFit/>
          </a:bodyPr>
          <a:lstStyle/>
          <a:p>
            <a:pPr algn="ctr"/>
            <a:r>
              <a:rPr lang="en-US" sz="48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 động 4. VẬN DỤNG</a:t>
            </a:r>
            <a:endParaRPr lang="en-US" sz="4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228600" y="1694218"/>
            <a:ext cx="8534400" cy="4834785"/>
          </a:xfrm>
          <a:prstGeom prst="rect">
            <a:avLst/>
          </a:prstGeom>
        </p:spPr>
        <p:txBody>
          <a:bodyPr wrap="square">
            <a:spAutoFit/>
          </a:bodyPr>
          <a:lstStyle/>
          <a:p>
            <a:pPr indent="457200" algn="just">
              <a:lnSpc>
                <a:spcPct val="107000"/>
              </a:lnSpc>
              <a:spcAft>
                <a:spcPts val="0"/>
              </a:spcAft>
            </a:pPr>
            <a:r>
              <a:rPr lang="en-US" sz="3200" smtClean="0">
                <a:solidFill>
                  <a:srgbClr val="000000"/>
                </a:solidFill>
                <a:effectLst/>
                <a:latin typeface="Times New Roman"/>
                <a:ea typeface="Times New Roman"/>
                <a:cs typeface="Times New Roman"/>
              </a:rPr>
              <a:t>Trước cuộc đời bi thảm của nàng Tiếu Thanh, Nguyễn Du xót xa, thương cảm với số phận bất hạnh của nàng. Từ đó, ông đòi quyền sống cho con người – đặc biệt là những văn nghệ sĩ. Đồng thời, nguyễn Du cũng tự thương, tự đau cho chính mình với niềm khao khát tri âm tri kỉ gửi vào cuộc đời – những người hậu thế. Liên hệ bài thơ với cuộc sống, là một hậu bối, em làm gì để “khóc” cho Tố Như?</a:t>
            </a:r>
            <a:endParaRPr lang="en-US" sz="3200">
              <a:effectLst/>
              <a:latin typeface="Times New Roman"/>
              <a:ea typeface="Calibri"/>
              <a:cs typeface="Times New Roman"/>
            </a:endParaRPr>
          </a:p>
        </p:txBody>
      </p:sp>
    </p:spTree>
    <p:extLst>
      <p:ext uri="{BB962C8B-B14F-4D97-AF65-F5344CB8AC3E}">
        <p14:creationId xmlns:p14="http://schemas.microsoft.com/office/powerpoint/2010/main" val="2251562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3770" y="838200"/>
            <a:ext cx="7146508" cy="830997"/>
          </a:xfrm>
          <a:prstGeom prst="rect">
            <a:avLst/>
          </a:prstGeom>
          <a:noFill/>
        </p:spPr>
        <p:txBody>
          <a:bodyPr wrap="none" lIns="91440" tIns="45720" rIns="91440" bIns="45720">
            <a:spAutoFit/>
          </a:bodyPr>
          <a:lstStyle/>
          <a:p>
            <a:pPr algn="ctr"/>
            <a:r>
              <a:rPr lang="en-US" sz="48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 động 5. MỞ RỘNG</a:t>
            </a:r>
            <a:endParaRPr lang="en-US" sz="4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228600" y="1694218"/>
            <a:ext cx="8534400" cy="1673150"/>
          </a:xfrm>
          <a:prstGeom prst="rect">
            <a:avLst/>
          </a:prstGeom>
        </p:spPr>
        <p:txBody>
          <a:bodyPr wrap="square">
            <a:spAutoFit/>
          </a:bodyPr>
          <a:lstStyle/>
          <a:p>
            <a:pPr indent="457200" algn="just">
              <a:lnSpc>
                <a:spcPct val="107000"/>
              </a:lnSpc>
              <a:spcAft>
                <a:spcPts val="0"/>
              </a:spcAft>
            </a:pPr>
            <a:r>
              <a:rPr lang="en-US" sz="3200" dirty="0" err="1" smtClean="0">
                <a:solidFill>
                  <a:srgbClr val="000000"/>
                </a:solidFill>
                <a:latin typeface="Times New Roman"/>
                <a:ea typeface="Calibri"/>
                <a:cs typeface="Times New Roman"/>
              </a:rPr>
              <a:t>Tìm</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đọc</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và</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giới</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thiệu</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một</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số</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tác</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phẩm</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viết</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về</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đề</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tài</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người</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phụ</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nữ</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trong</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xã</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hội</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cũ</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của</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Nguyễn</a:t>
            </a:r>
            <a:r>
              <a:rPr lang="en-US" sz="3200" dirty="0" smtClean="0">
                <a:solidFill>
                  <a:srgbClr val="000000"/>
                </a:solidFill>
                <a:latin typeface="Times New Roman"/>
                <a:ea typeface="Calibri"/>
                <a:cs typeface="Times New Roman"/>
              </a:rPr>
              <a:t> Du </a:t>
            </a:r>
            <a:r>
              <a:rPr lang="en-US" sz="3200" dirty="0" err="1" smtClean="0">
                <a:solidFill>
                  <a:srgbClr val="000000"/>
                </a:solidFill>
                <a:latin typeface="Times New Roman"/>
                <a:ea typeface="Calibri"/>
                <a:cs typeface="Times New Roman"/>
              </a:rPr>
              <a:t>hoặc</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một</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số</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tác</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giả</a:t>
            </a:r>
            <a:r>
              <a:rPr lang="en-US" sz="3200" dirty="0" smtClean="0">
                <a:solidFill>
                  <a:srgbClr val="000000"/>
                </a:solidFill>
                <a:latin typeface="Times New Roman"/>
                <a:ea typeface="Calibri"/>
                <a:cs typeface="Times New Roman"/>
              </a:rPr>
              <a:t> </a:t>
            </a:r>
            <a:r>
              <a:rPr lang="en-US" sz="3200" dirty="0" err="1" smtClean="0">
                <a:solidFill>
                  <a:srgbClr val="000000"/>
                </a:solidFill>
                <a:latin typeface="Times New Roman"/>
                <a:ea typeface="Calibri"/>
                <a:cs typeface="Times New Roman"/>
              </a:rPr>
              <a:t>khác</a:t>
            </a:r>
            <a:r>
              <a:rPr lang="en-US" sz="3200" dirty="0">
                <a:solidFill>
                  <a:srgbClr val="000000"/>
                </a:solidFill>
                <a:latin typeface="Times New Roman"/>
                <a:ea typeface="Calibri"/>
                <a:cs typeface="Times New Roman"/>
              </a:rPr>
              <a:t>.</a:t>
            </a:r>
            <a:endParaRPr lang="en-US" sz="3200" dirty="0">
              <a:effectLst/>
              <a:latin typeface="Times New Roman"/>
              <a:ea typeface="Calibri"/>
              <a:cs typeface="Times New Roman"/>
            </a:endParaRPr>
          </a:p>
        </p:txBody>
      </p:sp>
    </p:spTree>
    <p:extLst>
      <p:ext uri="{BB962C8B-B14F-4D97-AF65-F5344CB8AC3E}">
        <p14:creationId xmlns:p14="http://schemas.microsoft.com/office/powerpoint/2010/main" val="4222181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7" descr="39138247525a232546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Rectangle 1"/>
          <p:cNvSpPr>
            <a:spLocks noChangeArrowheads="1"/>
          </p:cNvSpPr>
          <p:nvPr/>
        </p:nvSpPr>
        <p:spPr bwMode="auto">
          <a:xfrm>
            <a:off x="228600" y="1219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800" b="1" i="1">
                <a:latin typeface="Times New Roman" pitchFamily="18" charset="0"/>
                <a:cs typeface="Times New Roman" pitchFamily="18" charset="0"/>
              </a:rPr>
              <a:t>Đau đớn thay phận đàn bà</a:t>
            </a:r>
          </a:p>
          <a:p>
            <a:pPr algn="ctr"/>
            <a:r>
              <a:rPr lang="en-US" sz="2800" b="1" i="1">
                <a:latin typeface="Times New Roman" pitchFamily="18" charset="0"/>
                <a:cs typeface="Times New Roman" pitchFamily="18" charset="0"/>
              </a:rPr>
              <a:t>Lời rằng bạc mệnh cũng là lời chung</a:t>
            </a:r>
            <a:r>
              <a:rPr lang="en-US" sz="2800" b="1">
                <a:latin typeface="Times New Roman" pitchFamily="18" charset="0"/>
                <a:cs typeface="Times New Roman" pitchFamily="18" charset="0"/>
              </a:rPr>
              <a:t>.</a:t>
            </a:r>
          </a:p>
        </p:txBody>
      </p:sp>
      <p:pic>
        <p:nvPicPr>
          <p:cNvPr id="8" name="Picture 7" descr="chỉ mụ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63246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ppt_w</p:attrName>
                                        </p:attrNameLst>
                                      </p:cBhvr>
                                      <p:tavLst>
                                        <p:tav tm="0">
                                          <p:val>
                                            <p:fltVal val="0"/>
                                          </p:val>
                                        </p:tav>
                                        <p:tav tm="100000">
                                          <p:val>
                                            <p:strVal val="#ppt_w"/>
                                          </p:val>
                                        </p:tav>
                                      </p:tavLst>
                                    </p:anim>
                                    <p:anim calcmode="lin" valueType="num">
                                      <p:cBhvr>
                                        <p:cTn id="8" dur="500" fill="hold"/>
                                        <p:tgtEl>
                                          <p:spTgt spid="1025"/>
                                        </p:tgtEl>
                                        <p:attrNameLst>
                                          <p:attrName>ppt_h</p:attrName>
                                        </p:attrNameLst>
                                      </p:cBhvr>
                                      <p:tavLst>
                                        <p:tav tm="0">
                                          <p:val>
                                            <p:fltVal val="0"/>
                                          </p:val>
                                        </p:tav>
                                        <p:tav tm="100000">
                                          <p:val>
                                            <p:strVal val="#ppt_h"/>
                                          </p:val>
                                        </p:tav>
                                      </p:tavLst>
                                    </p:anim>
                                    <p:animEffect transition="in" filter="fade">
                                      <p:cBhvr>
                                        <p:cTn id="9" dur="500"/>
                                        <p:tgtEl>
                                          <p:spTgt spid="1025"/>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7" descr="39138247525a232546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 name="Rectangle 1"/>
          <p:cNvSpPr>
            <a:spLocks noChangeArrowheads="1"/>
          </p:cNvSpPr>
          <p:nvPr/>
        </p:nvSpPr>
        <p:spPr bwMode="auto">
          <a:xfrm>
            <a:off x="381000" y="127661"/>
            <a:ext cx="853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vi-VN" sz="2800" b="1" i="1">
                <a:latin typeface="Times New Roman" pitchFamily="18" charset="0"/>
                <a:cs typeface="Times New Roman" pitchFamily="18" charset="0"/>
              </a:rPr>
              <a:t>Trong cung quế âm thầm chiếc bóng,</a:t>
            </a:r>
            <a:br>
              <a:rPr lang="vi-VN" sz="2800" b="1" i="1">
                <a:latin typeface="Times New Roman" pitchFamily="18" charset="0"/>
                <a:cs typeface="Times New Roman" pitchFamily="18" charset="0"/>
              </a:rPr>
            </a:br>
            <a:r>
              <a:rPr lang="vi-VN" sz="2800" b="1" i="1">
                <a:latin typeface="Times New Roman" pitchFamily="18" charset="0"/>
                <a:cs typeface="Times New Roman" pitchFamily="18" charset="0"/>
              </a:rPr>
              <a:t>Đêm năm canh trông ngóng lần lần.</a:t>
            </a:r>
            <a:br>
              <a:rPr lang="vi-VN" sz="2800" b="1" i="1">
                <a:latin typeface="Times New Roman" pitchFamily="18" charset="0"/>
                <a:cs typeface="Times New Roman" pitchFamily="18" charset="0"/>
              </a:rPr>
            </a:br>
            <a:r>
              <a:rPr lang="vi-VN" sz="2800" b="1" i="1">
                <a:latin typeface="Times New Roman" pitchFamily="18" charset="0"/>
                <a:cs typeface="Times New Roman" pitchFamily="18" charset="0"/>
              </a:rPr>
              <a:t>Khoảnh làm chi bấy chúa xuân!</a:t>
            </a:r>
            <a:br>
              <a:rPr lang="vi-VN" sz="2800" b="1" i="1">
                <a:latin typeface="Times New Roman" pitchFamily="18" charset="0"/>
                <a:cs typeface="Times New Roman" pitchFamily="18" charset="0"/>
              </a:rPr>
            </a:br>
            <a:r>
              <a:rPr lang="vi-VN" sz="2800" b="1" i="1">
                <a:latin typeface="Times New Roman" pitchFamily="18" charset="0"/>
                <a:cs typeface="Times New Roman" pitchFamily="18" charset="0"/>
              </a:rPr>
              <a:t>Chơi hoa cho rữa thúy dần lại thôi</a:t>
            </a:r>
            <a:r>
              <a:rPr lang="vi-VN" sz="2800" b="1" i="1" smtClean="0">
                <a:latin typeface="Times New Roman" pitchFamily="18" charset="0"/>
                <a:cs typeface="Times New Roman" pitchFamily="18" charset="0"/>
              </a:rPr>
              <a:t>.</a:t>
            </a:r>
            <a:endParaRPr lang="en-US" sz="2800" b="1" i="1" smtClean="0">
              <a:latin typeface="Times New Roman" pitchFamily="18" charset="0"/>
              <a:cs typeface="Times New Roman" pitchFamily="18" charset="0"/>
            </a:endParaRPr>
          </a:p>
          <a:p>
            <a:pPr algn="ctr"/>
            <a:r>
              <a:rPr lang="en-US" sz="2800" b="1" i="1" smtClean="0">
                <a:latin typeface="Times New Roman" pitchFamily="18" charset="0"/>
                <a:cs typeface="Times New Roman" pitchFamily="18" charset="0"/>
              </a:rPr>
              <a:t>              (Cung oán ngâm- Nguyễn Gia Thiều)</a:t>
            </a:r>
            <a:endParaRPr lang="en-US" sz="2800" b="1" i="1">
              <a:latin typeface="Times New Roman" pitchFamily="18" charset="0"/>
              <a:cs typeface="Times New Roman" pitchFamily="18" charset="0"/>
            </a:endParaRPr>
          </a:p>
        </p:txBody>
      </p:sp>
      <p:pic>
        <p:nvPicPr>
          <p:cNvPr id="8" name="Picture 7" desc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297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8222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2766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ppt_w</p:attrName>
                                        </p:attrNameLst>
                                      </p:cBhvr>
                                      <p:tavLst>
                                        <p:tav tm="0">
                                          <p:val>
                                            <p:fltVal val="0"/>
                                          </p:val>
                                        </p:tav>
                                        <p:tav tm="100000">
                                          <p:val>
                                            <p:strVal val="#ppt_w"/>
                                          </p:val>
                                        </p:tav>
                                      </p:tavLst>
                                    </p:anim>
                                    <p:anim calcmode="lin" valueType="num">
                                      <p:cBhvr>
                                        <p:cTn id="8" dur="500" fill="hold"/>
                                        <p:tgtEl>
                                          <p:spTgt spid="1025"/>
                                        </p:tgtEl>
                                        <p:attrNameLst>
                                          <p:attrName>ppt_h</p:attrName>
                                        </p:attrNameLst>
                                      </p:cBhvr>
                                      <p:tavLst>
                                        <p:tav tm="0">
                                          <p:val>
                                            <p:fltVal val="0"/>
                                          </p:val>
                                        </p:tav>
                                        <p:tav tm="100000">
                                          <p:val>
                                            <p:strVal val="#ppt_h"/>
                                          </p:val>
                                        </p:tav>
                                      </p:tavLst>
                                    </p:anim>
                                    <p:animEffect transition="in" filter="fade">
                                      <p:cBhvr>
                                        <p:cTn id="9" dur="500"/>
                                        <p:tgtEl>
                                          <p:spTgt spid="1025"/>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7" descr="39138247525a232546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
          <p:cNvSpPr>
            <a:spLocks noChangeArrowheads="1"/>
          </p:cNvSpPr>
          <p:nvPr/>
        </p:nvSpPr>
        <p:spPr bwMode="auto">
          <a:xfrm>
            <a:off x="152400" y="241866"/>
            <a:ext cx="853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800" b="1" i="1">
                <a:latin typeface="Times New Roman" pitchFamily="18" charset="0"/>
                <a:cs typeface="Times New Roman" pitchFamily="18" charset="0"/>
              </a:rPr>
              <a:t>Thuở trời đất nổi cơn gió bụi</a:t>
            </a:r>
          </a:p>
          <a:p>
            <a:pPr algn="ctr"/>
            <a:r>
              <a:rPr lang="en-US" sz="2800" b="1" i="1">
                <a:latin typeface="Times New Roman" pitchFamily="18" charset="0"/>
                <a:cs typeface="Times New Roman" pitchFamily="18" charset="0"/>
              </a:rPr>
              <a:t>Khách má hồng nhiều nỗi truân chuyên.</a:t>
            </a:r>
          </a:p>
          <a:p>
            <a:pPr algn="ctr"/>
            <a:r>
              <a:rPr lang="en-US" sz="2800" b="1" i="1">
                <a:latin typeface="Times New Roman" pitchFamily="18" charset="0"/>
                <a:cs typeface="Times New Roman" pitchFamily="18" charset="0"/>
              </a:rPr>
              <a:t>Xanh kia thăm thẳm tầng trên,</a:t>
            </a:r>
          </a:p>
          <a:p>
            <a:pPr algn="ctr"/>
            <a:r>
              <a:rPr lang="en-US" sz="2800" b="1" i="1">
                <a:latin typeface="Times New Roman" pitchFamily="18" charset="0"/>
                <a:cs typeface="Times New Roman" pitchFamily="18" charset="0"/>
              </a:rPr>
              <a:t>Vì ai gây dựng cho nên nỗi này</a:t>
            </a:r>
            <a:r>
              <a:rPr lang="en-US" sz="2800" b="1" i="1" smtClean="0">
                <a:latin typeface="Times New Roman" pitchFamily="18" charset="0"/>
                <a:cs typeface="Times New Roman" pitchFamily="18" charset="0"/>
              </a:rPr>
              <a:t>.</a:t>
            </a:r>
          </a:p>
          <a:p>
            <a:pPr algn="ctr"/>
            <a:r>
              <a:rPr lang="en-US" sz="2800" b="1" i="1" smtClean="0">
                <a:latin typeface="Times New Roman" pitchFamily="18" charset="0"/>
                <a:cs typeface="Times New Roman" pitchFamily="18" charset="0"/>
              </a:rPr>
              <a:t>(Chinh phụ ngâm, Đặng Trần Côn – Đoàn Thị Điểm)</a:t>
            </a:r>
            <a:endParaRPr lang="en-US" sz="2800" b="1" i="1">
              <a:latin typeface="Times New Roman" pitchFamily="18" charset="0"/>
              <a:cs typeface="Times New Roman" pitchFamily="18" charset="0"/>
            </a:endParaRPr>
          </a:p>
        </p:txBody>
      </p:sp>
      <p:pic>
        <p:nvPicPr>
          <p:cNvPr id="22534" name="Picture 7" descr="cover170w.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0"/>
            <a:ext cx="41148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phan tich tac pham chinh phu nga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048000"/>
            <a:ext cx="4583113"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pic>
        <p:nvPicPr>
          <p:cNvPr id="23555" name="Content Placeholder 3" descr="hinh-nen-powerpoint-dep-1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Rectangle 4"/>
          <p:cNvSpPr/>
          <p:nvPr/>
        </p:nvSpPr>
        <p:spPr>
          <a:xfrm>
            <a:off x="990600" y="990600"/>
            <a:ext cx="7086600" cy="1816100"/>
          </a:xfrm>
          <a:prstGeom prst="rect">
            <a:avLst/>
          </a:prstGeom>
        </p:spPr>
        <p:txBody>
          <a:bodyPr>
            <a:spAutoFit/>
          </a:bodyPr>
          <a:lstStyle/>
          <a:p>
            <a:pPr algn="ctr">
              <a:defRPr/>
            </a:pPr>
            <a:r>
              <a:rPr lang="en-US" sz="2800" b="1" dirty="0">
                <a:solidFill>
                  <a:schemeClr val="tx2">
                    <a:lumMod val="50000"/>
                  </a:schemeClr>
                </a:solidFill>
                <a:latin typeface="Times New Roman" pitchFamily="18" charset="0"/>
              </a:rPr>
              <a:t>“</a:t>
            </a:r>
            <a:r>
              <a:rPr lang="en-US" sz="2800" b="1" i="1" dirty="0" err="1">
                <a:solidFill>
                  <a:schemeClr val="tx2">
                    <a:lumMod val="50000"/>
                  </a:schemeClr>
                </a:solidFill>
                <a:latin typeface="Times New Roman" pitchFamily="18" charset="0"/>
              </a:rPr>
              <a:t>Tiếng</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thơ</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ai</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động</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đất</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trời</a:t>
            </a:r>
            <a:endParaRPr lang="en-US" sz="2800" b="1" i="1" dirty="0">
              <a:solidFill>
                <a:schemeClr val="tx2">
                  <a:lumMod val="50000"/>
                </a:schemeClr>
              </a:solidFill>
              <a:latin typeface="Times New Roman" pitchFamily="18" charset="0"/>
            </a:endParaRPr>
          </a:p>
          <a:p>
            <a:pPr algn="ctr">
              <a:defRPr/>
            </a:pPr>
            <a:r>
              <a:rPr lang="en-US" sz="2800" b="1" i="1" dirty="0" err="1">
                <a:solidFill>
                  <a:schemeClr val="tx2">
                    <a:lumMod val="50000"/>
                  </a:schemeClr>
                </a:solidFill>
                <a:latin typeface="Times New Roman" pitchFamily="18" charset="0"/>
              </a:rPr>
              <a:t>Nghe</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như</a:t>
            </a:r>
            <a:r>
              <a:rPr lang="en-US" sz="2800" b="1" i="1" dirty="0">
                <a:solidFill>
                  <a:schemeClr val="tx2">
                    <a:lumMod val="50000"/>
                  </a:schemeClr>
                </a:solidFill>
                <a:latin typeface="Times New Roman" pitchFamily="18" charset="0"/>
              </a:rPr>
              <a:t> non </a:t>
            </a:r>
            <a:r>
              <a:rPr lang="en-US" sz="2800" b="1" i="1" dirty="0" err="1">
                <a:solidFill>
                  <a:schemeClr val="tx2">
                    <a:lumMod val="50000"/>
                  </a:schemeClr>
                </a:solidFill>
                <a:latin typeface="Times New Roman" pitchFamily="18" charset="0"/>
              </a:rPr>
              <a:t>nước</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vọng</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lời</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ngàn</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thu</a:t>
            </a:r>
            <a:endParaRPr lang="en-US" sz="2800" b="1" i="1" dirty="0">
              <a:solidFill>
                <a:schemeClr val="tx2">
                  <a:lumMod val="50000"/>
                </a:schemeClr>
              </a:solidFill>
              <a:latin typeface="Times New Roman" pitchFamily="18" charset="0"/>
            </a:endParaRPr>
          </a:p>
          <a:p>
            <a:pPr algn="ctr">
              <a:defRPr/>
            </a:pPr>
            <a:r>
              <a:rPr lang="en-US" sz="2800" b="1" i="1" dirty="0" err="1">
                <a:solidFill>
                  <a:schemeClr val="tx2">
                    <a:lumMod val="50000"/>
                  </a:schemeClr>
                </a:solidFill>
                <a:latin typeface="Times New Roman" pitchFamily="18" charset="0"/>
              </a:rPr>
              <a:t>Nghìn</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năm</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sau</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nhớ</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Nguyễn</a:t>
            </a:r>
            <a:r>
              <a:rPr lang="en-US" sz="2800" b="1" i="1" dirty="0">
                <a:solidFill>
                  <a:schemeClr val="tx2">
                    <a:lumMod val="50000"/>
                  </a:schemeClr>
                </a:solidFill>
                <a:latin typeface="Times New Roman" pitchFamily="18" charset="0"/>
              </a:rPr>
              <a:t> Du</a:t>
            </a:r>
          </a:p>
          <a:p>
            <a:pPr algn="ctr">
              <a:defRPr/>
            </a:pPr>
            <a:r>
              <a:rPr lang="en-US" sz="2800" b="1" i="1" dirty="0" err="1">
                <a:solidFill>
                  <a:schemeClr val="tx2">
                    <a:lumMod val="50000"/>
                  </a:schemeClr>
                </a:solidFill>
                <a:latin typeface="Times New Roman" pitchFamily="18" charset="0"/>
              </a:rPr>
              <a:t>Tiếng</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thương</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như</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tiếng</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mẹ</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ru</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những</a:t>
            </a:r>
            <a:r>
              <a:rPr lang="en-US" sz="2800" b="1" i="1" dirty="0">
                <a:solidFill>
                  <a:schemeClr val="tx2">
                    <a:lumMod val="50000"/>
                  </a:schemeClr>
                </a:solidFill>
                <a:latin typeface="Times New Roman" pitchFamily="18" charset="0"/>
              </a:rPr>
              <a:t> </a:t>
            </a:r>
            <a:r>
              <a:rPr lang="en-US" sz="2800" b="1" i="1" dirty="0" err="1">
                <a:solidFill>
                  <a:schemeClr val="tx2">
                    <a:lumMod val="50000"/>
                  </a:schemeClr>
                </a:solidFill>
                <a:latin typeface="Times New Roman" pitchFamily="18" charset="0"/>
              </a:rPr>
              <a:t>ngày</a:t>
            </a:r>
            <a:r>
              <a:rPr lang="en-US" sz="2800" b="1" dirty="0">
                <a:solidFill>
                  <a:schemeClr val="tx2">
                    <a:lumMod val="50000"/>
                  </a:schemeClr>
                </a:solidFill>
                <a:latin typeface="Times New Roman" pitchFamily="18" charset="0"/>
              </a:rPr>
              <a:t>...”</a:t>
            </a:r>
          </a:p>
        </p:txBody>
      </p:sp>
      <p:pic>
        <p:nvPicPr>
          <p:cNvPr id="23557" name="Picture 5" descr="17-12--2014-9h18p635544046867291439-Doc tieu thanh ki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95600"/>
            <a:ext cx="6858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95684" y="1828800"/>
            <a:ext cx="8529899" cy="1754326"/>
          </a:xfrm>
          <a:prstGeom prst="rect">
            <a:avLst/>
          </a:prstGeom>
          <a:noFill/>
        </p:spPr>
        <p:txBody>
          <a:bodyPr wrap="none" lIns="91440" tIns="45720" rIns="91440" bIns="45720">
            <a:spAutoFit/>
          </a:bodyPr>
          <a:lstStyle/>
          <a:p>
            <a:pPr algn="ctr"/>
            <a:r>
              <a:rPr lang="en-US" sz="54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Hoạt động 2</a:t>
            </a:r>
          </a:p>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 THÀNH KIẾN THỨC</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3268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inh-nen-powerpoint-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5"/>
          <p:cNvSpPr>
            <a:spLocks noChangeArrowheads="1" noChangeShapeType="1" noTextEdit="1"/>
          </p:cNvSpPr>
          <p:nvPr/>
        </p:nvSpPr>
        <p:spPr bwMode="auto">
          <a:xfrm>
            <a:off x="1752600" y="2590800"/>
            <a:ext cx="5562600" cy="7620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9900"/>
                  </a:solidFill>
                  <a:round/>
                  <a:headEnd/>
                  <a:tailEnd/>
                </a:ln>
                <a:solidFill>
                  <a:srgbClr val="FF0000"/>
                </a:solidFill>
                <a:effectLst>
                  <a:outerShdw dist="38100" dir="2700000" algn="tl" rotWithShape="0">
                    <a:srgbClr val="000000">
                      <a:alpha val="43137"/>
                    </a:srgbClr>
                  </a:outerShdw>
                </a:effectLst>
                <a:latin typeface="VNI-Briquet"/>
              </a:rPr>
              <a:t>ĐỘC TIỂU THANH KÍ</a:t>
            </a:r>
            <a:endParaRPr lang="en-US" sz="3600" b="1" kern="10" dirty="0">
              <a:ln w="9525">
                <a:solidFill>
                  <a:srgbClr val="FF9900"/>
                </a:solidFill>
                <a:round/>
                <a:headEnd/>
                <a:tailEnd/>
              </a:ln>
              <a:solidFill>
                <a:srgbClr val="FF0000"/>
              </a:solidFill>
              <a:effectLst>
                <a:outerShdw dist="38100" dir="2700000" algn="tl" rotWithShape="0">
                  <a:srgbClr val="000000">
                    <a:alpha val="43137"/>
                  </a:srgbClr>
                </a:outerShdw>
              </a:effectLst>
              <a:latin typeface="VNI-Briquet"/>
            </a:endParaRPr>
          </a:p>
        </p:txBody>
      </p:sp>
      <p:sp>
        <p:nvSpPr>
          <p:cNvPr id="3076" name="Rectangle 7"/>
          <p:cNvSpPr>
            <a:spLocks noChangeArrowheads="1"/>
          </p:cNvSpPr>
          <p:nvPr/>
        </p:nvSpPr>
        <p:spPr bwMode="auto">
          <a:xfrm>
            <a:off x="2698750" y="3581400"/>
            <a:ext cx="45191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1" dirty="0" smtClean="0">
                <a:solidFill>
                  <a:srgbClr val="0070C0"/>
                </a:solidFill>
                <a:latin typeface="VNI-Univer" pitchFamily="2" charset="0"/>
              </a:rPr>
              <a:t>(ĐỌC TIỂU THANH </a:t>
            </a:r>
            <a:r>
              <a:rPr lang="en-US" sz="3200" b="1" i="1" dirty="0">
                <a:solidFill>
                  <a:srgbClr val="0070C0"/>
                </a:solidFill>
                <a:latin typeface="VNI-Univer" pitchFamily="2" charset="0"/>
              </a:rPr>
              <a:t>KÍ)</a:t>
            </a:r>
          </a:p>
        </p:txBody>
      </p:sp>
      <p:sp>
        <p:nvSpPr>
          <p:cNvPr id="3077" name="Rectangle 6"/>
          <p:cNvSpPr>
            <a:spLocks noChangeArrowheads="1"/>
          </p:cNvSpPr>
          <p:nvPr/>
        </p:nvSpPr>
        <p:spPr bwMode="auto">
          <a:xfrm>
            <a:off x="5410200" y="4343400"/>
            <a:ext cx="2819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p>
            <a:pPr marL="342900" indent="-342900" algn="ctr">
              <a:spcBef>
                <a:spcPct val="20000"/>
              </a:spcBef>
            </a:pPr>
            <a:r>
              <a:rPr lang="en-US" sz="3200" b="1" i="1" dirty="0" err="1" smtClean="0">
                <a:solidFill>
                  <a:srgbClr val="0070C0"/>
                </a:solidFill>
                <a:latin typeface="VNI-Script" pitchFamily="2" charset="0"/>
              </a:rPr>
              <a:t>Nguyễn</a:t>
            </a:r>
            <a:r>
              <a:rPr lang="en-US" sz="3200" b="1" i="1" dirty="0" smtClean="0">
                <a:solidFill>
                  <a:srgbClr val="0070C0"/>
                </a:solidFill>
                <a:latin typeface="VNI-Script" pitchFamily="2" charset="0"/>
              </a:rPr>
              <a:t> </a:t>
            </a:r>
            <a:r>
              <a:rPr lang="en-US" sz="3200" b="1" i="1" dirty="0">
                <a:solidFill>
                  <a:srgbClr val="0070C0"/>
                </a:solidFill>
                <a:latin typeface="VNI-Script" pitchFamily="2" charset="0"/>
              </a:rPr>
              <a:t>Du</a:t>
            </a:r>
            <a:endParaRPr lang="en-US" sz="4400" b="1" i="1" dirty="0">
              <a:solidFill>
                <a:srgbClr val="0070C0"/>
              </a:solidFill>
              <a:latin typeface="VNI-Script" pitchFamily="2" charset="0"/>
            </a:endParaRPr>
          </a:p>
        </p:txBody>
      </p:sp>
      <p:sp>
        <p:nvSpPr>
          <p:cNvPr id="3078" name="WordArt 8"/>
          <p:cNvSpPr>
            <a:spLocks noChangeArrowheads="1" noChangeShapeType="1" noTextEdit="1"/>
          </p:cNvSpPr>
          <p:nvPr/>
        </p:nvSpPr>
        <p:spPr bwMode="auto">
          <a:xfrm>
            <a:off x="838200" y="1219200"/>
            <a:ext cx="7620000" cy="106680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Bài</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 6 :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Nguyễn</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 </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Du - </a:t>
            </a:r>
          </a:p>
          <a:p>
            <a:pPr algn="ct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VNI-Hobo"/>
              </a:rPr>
              <a:t>“</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VNI-Hobo"/>
              </a:rPr>
              <a:t>Những</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VNI-Hobo"/>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VNI-Hobo"/>
              </a:rPr>
              <a:t>điều</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VNI-Hobo"/>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VNI-Hobo"/>
              </a:rPr>
              <a:t>trông</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VNI-Hobo"/>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VNI-Hobo"/>
              </a:rPr>
              <a:t>thấy</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VNI-Hobo"/>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VNI-Hobo"/>
              </a:rPr>
              <a:t>mà</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VNI-Hobo"/>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VNI-Hobo"/>
              </a:rPr>
              <a:t>đau</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VNI-Hobo"/>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VNI-Hobo"/>
              </a:rPr>
              <a:t>đớn</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VNI-Hobo"/>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VNI-Hobo"/>
              </a:rPr>
              <a:t>lòng</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VNI-Hobo"/>
              </a:rPr>
              <a:t>” "</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VNI-Hobo"/>
            </a:endParaRPr>
          </a:p>
        </p:txBody>
      </p:sp>
      <p:pic>
        <p:nvPicPr>
          <p:cNvPr id="3079" name="Picture 2" descr="D:\ảnh trên mạng\Độc Tiểu Thanh kí.jpg"/>
          <p:cNvPicPr>
            <a:picLocks noChangeAspect="1" noChangeArrowheads="1"/>
          </p:cNvPicPr>
          <p:nvPr/>
        </p:nvPicPr>
        <p:blipFill>
          <a:blip r:embed="rId4">
            <a:extLst>
              <a:ext uri="{28A0092B-C50C-407E-A947-70E740481C1C}">
                <a14:useLocalDpi xmlns:a14="http://schemas.microsoft.com/office/drawing/2010/main" val="0"/>
              </a:ext>
            </a:extLst>
          </a:blip>
          <a:srcRect l="86171" t="6998" b="42624"/>
          <a:stretch>
            <a:fillRect/>
          </a:stretch>
        </p:blipFill>
        <p:spPr bwMode="auto">
          <a:xfrm>
            <a:off x="4060825" y="4160838"/>
            <a:ext cx="990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48400" y="6629400"/>
            <a:ext cx="2895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barn(inVertical)">
                                      <p:cBhvr>
                                        <p:cTn id="2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7" grpId="0"/>
      <p:bldP spid="30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noGrp="1"/>
          </p:cNvSpPr>
          <p:nvPr/>
        </p:nvSpPr>
        <p:spPr>
          <a:xfrm>
            <a:off x="6553200" y="6356350"/>
            <a:ext cx="2133600" cy="365125"/>
          </a:xfrm>
          <a:prstGeom prst="rect">
            <a:avLst/>
          </a:prstGeom>
          <a:noFill/>
        </p:spPr>
        <p:txBody>
          <a:bodyPr anchor="ctr"/>
          <a:lstStyle/>
          <a:p>
            <a:pPr algn="r">
              <a:defRPr/>
            </a:pPr>
            <a:fld id="{1034A6B0-9CBE-4658-9869-D2CEB5B44D72}" type="slidenum">
              <a:rPr lang="en-US" sz="1200">
                <a:solidFill>
                  <a:schemeClr val="tx1">
                    <a:tint val="75000"/>
                  </a:schemeClr>
                </a:solidFill>
                <a:latin typeface="+mn-lt"/>
                <a:cs typeface="+mn-cs"/>
              </a:rPr>
              <a:pPr algn="r">
                <a:defRPr/>
              </a:pPr>
              <a:t>5</a:t>
            </a:fld>
            <a:endParaRPr lang="en-US" sz="1200">
              <a:solidFill>
                <a:schemeClr val="tx1">
                  <a:tint val="75000"/>
                </a:schemeClr>
              </a:solidFill>
              <a:latin typeface="+mn-lt"/>
              <a:cs typeface="+mn-cs"/>
            </a:endParaRPr>
          </a:p>
        </p:txBody>
      </p:sp>
      <p:sp>
        <p:nvSpPr>
          <p:cNvPr id="1025" name="Rectangle 1"/>
          <p:cNvSpPr>
            <a:spLocks noChangeArrowheads="1"/>
          </p:cNvSpPr>
          <p:nvPr/>
        </p:nvSpPr>
        <p:spPr bwMode="auto">
          <a:xfrm>
            <a:off x="0" y="41493"/>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r>
              <a:rPr lang="en-US" sz="2800" b="1">
                <a:solidFill>
                  <a:schemeClr val="hlink"/>
                </a:solidFill>
                <a:latin typeface="Times New Roman" pitchFamily="18" charset="0"/>
                <a:cs typeface="Times New Roman" pitchFamily="18" charset="0"/>
              </a:rPr>
              <a:t>I.</a:t>
            </a:r>
            <a:r>
              <a:rPr lang="en-US" sz="4000" b="1">
                <a:solidFill>
                  <a:schemeClr val="hlink"/>
                </a:solidFill>
                <a:latin typeface="Times New Roman" pitchFamily="18" charset="0"/>
                <a:cs typeface="Times New Roman" pitchFamily="18" charset="0"/>
              </a:rPr>
              <a:t> </a:t>
            </a:r>
            <a:r>
              <a:rPr lang="en-US" sz="2800" b="1">
                <a:solidFill>
                  <a:schemeClr val="hlink"/>
                </a:solidFill>
                <a:latin typeface="Times New Roman" pitchFamily="18" charset="0"/>
                <a:cs typeface="Times New Roman" pitchFamily="18" charset="0"/>
              </a:rPr>
              <a:t>Tìm hiểu khái quát</a:t>
            </a:r>
          </a:p>
          <a:p>
            <a:pPr algn="just" eaLnBrk="0" hangingPunct="0"/>
            <a:r>
              <a:rPr lang="en-US" sz="2800" b="1">
                <a:solidFill>
                  <a:schemeClr val="hlink"/>
                </a:solidFill>
                <a:latin typeface="Times New Roman" pitchFamily="18" charset="0"/>
                <a:cs typeface="Times New Roman" pitchFamily="18" charset="0"/>
              </a:rPr>
              <a:t>1. Xuất xứ và hoàn cảnh sáng tác.</a:t>
            </a:r>
          </a:p>
          <a:p>
            <a:pPr algn="just"/>
            <a:r>
              <a:rPr lang="en-US" sz="2800" b="1">
                <a:solidFill>
                  <a:srgbClr val="002060"/>
                </a:solidFill>
                <a:latin typeface="Times New Roman" pitchFamily="18" charset="0"/>
                <a:cs typeface="Times New Roman" pitchFamily="18" charset="0"/>
              </a:rPr>
              <a:t> </a:t>
            </a:r>
            <a:r>
              <a:rPr lang="en-US" sz="2800">
                <a:latin typeface="Times New Roman" pitchFamily="18" charset="0"/>
                <a:cs typeface="Times New Roman" pitchFamily="18" charset="0"/>
              </a:rPr>
              <a:t>- Bài thơ nằm trong tập “Thanh Hiên thi tập” là cảm hứng của Nguyễn Du nhân đọc “Tiểu Thanh kí”- một tập kí viết về nàng Tiểu Thanh hoặc tập thơ của nàng (Theo Trương Chính).</a:t>
            </a:r>
          </a:p>
          <a:p>
            <a:pPr algn="just"/>
            <a:r>
              <a:rPr lang="en-US" sz="2800" smtClean="0">
                <a:latin typeface="Times New Roman" pitchFamily="18" charset="0"/>
                <a:cs typeface="Times New Roman" pitchFamily="18" charset="0"/>
              </a:rPr>
              <a:t>- Bài </a:t>
            </a:r>
            <a:r>
              <a:rPr lang="en-US" sz="2800">
                <a:latin typeface="Times New Roman" pitchFamily="18" charset="0"/>
                <a:cs typeface="Times New Roman" pitchFamily="18" charset="0"/>
              </a:rPr>
              <a:t>thơ nằm trong tập “Bắc hành tạp lục”, sáng tác khi </a:t>
            </a:r>
            <a:r>
              <a:rPr lang="en-US" sz="2800" smtClean="0">
                <a:latin typeface="Times New Roman" pitchFamily="18" charset="0"/>
                <a:cs typeface="Times New Roman" pitchFamily="18" charset="0"/>
              </a:rPr>
              <a:t>Nguyễn Du </a:t>
            </a:r>
            <a:r>
              <a:rPr lang="en-US" sz="2800">
                <a:latin typeface="Times New Roman" pitchFamily="18" charset="0"/>
                <a:cs typeface="Times New Roman" pitchFamily="18" charset="0"/>
              </a:rPr>
              <a:t>đi sứ Trung Quốc đến viếng mộ Tiểu Thanh (Theo Đào Duy Anh</a:t>
            </a:r>
            <a:r>
              <a:rPr lang="en-US" sz="2800" smtClean="0">
                <a:latin typeface="Times New Roman" pitchFamily="18" charset="0"/>
                <a:cs typeface="Times New Roman" pitchFamily="18" charset="0"/>
              </a:rPr>
              <a:t>).</a:t>
            </a:r>
          </a:p>
          <a:p>
            <a:pPr lvl="0" algn="just"/>
            <a:r>
              <a:rPr lang="en-US" sz="2800" b="1">
                <a:solidFill>
                  <a:srgbClr val="0000FF"/>
                </a:solidFill>
                <a:latin typeface="Times New Roman" pitchFamily="18" charset="0"/>
                <a:cs typeface="Times New Roman" pitchFamily="18" charset="0"/>
              </a:rPr>
              <a:t>2. Đối tượng trữ tình: </a:t>
            </a:r>
            <a:endParaRPr lang="en-US" sz="2800" b="1">
              <a:solidFill>
                <a:srgbClr val="FF0000"/>
              </a:solidFill>
              <a:latin typeface="Times New Roman" pitchFamily="18" charset="0"/>
              <a:cs typeface="Times New Roman" pitchFamily="18" charset="0"/>
            </a:endParaRPr>
          </a:p>
          <a:p>
            <a:pPr lvl="0" algn="just"/>
            <a:r>
              <a:rPr lang="en-US" sz="2800">
                <a:solidFill>
                  <a:prstClr val="black"/>
                </a:solidFill>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Tiểu Thanh:</a:t>
            </a:r>
            <a:r>
              <a:rPr lang="en-US" sz="2800">
                <a:solidFill>
                  <a:srgbClr val="FF0000"/>
                </a:solidFill>
                <a:latin typeface="Times New Roman" pitchFamily="18" charset="0"/>
                <a:cs typeface="Times New Roman" pitchFamily="18" charset="0"/>
              </a:rPr>
              <a:t> </a:t>
            </a:r>
            <a:r>
              <a:rPr lang="en-US" sz="2800">
                <a:solidFill>
                  <a:prstClr val="black"/>
                </a:solidFill>
                <a:latin typeface="Times New Roman" pitchFamily="18" charset="0"/>
                <a:cs typeface="Times New Roman" pitchFamily="18" charset="0"/>
              </a:rPr>
              <a:t>Là một người con gái có tài, sắc sống đầu đời Minh (Trung Quốc), làm lẽ, bị vợ cả ghen, bắt ở một ngôi nhà trên núi. </a:t>
            </a:r>
            <a:r>
              <a:rPr lang="vi-VN" sz="2800">
                <a:solidFill>
                  <a:prstClr val="black"/>
                </a:solidFill>
                <a:latin typeface="Times New Roman" pitchFamily="18" charset="0"/>
                <a:cs typeface="Times New Roman" pitchFamily="18" charset="0"/>
              </a:rPr>
              <a:t>Vì đau buồn, cô sinh bệnh rồi chết ở tuổi 18.</a:t>
            </a:r>
            <a:endParaRPr lang="en-US" sz="2800">
              <a:solidFill>
                <a:prstClr val="black"/>
              </a:solidFill>
              <a:latin typeface="Times New Roman" pitchFamily="18" charset="0"/>
              <a:cs typeface="Times New Roman" pitchFamily="18" charset="0"/>
            </a:endParaRPr>
          </a:p>
          <a:p>
            <a:pPr lvl="0" algn="just"/>
            <a:r>
              <a:rPr lang="en-US" sz="2800">
                <a:solidFill>
                  <a:prstClr val="black"/>
                </a:solidFill>
                <a:latin typeface="Times New Roman" pitchFamily="18" charset="0"/>
                <a:cs typeface="Times New Roman" pitchFamily="18" charset="0"/>
              </a:rPr>
              <a:t>- Tâm trạng uất ức của nàng được gửi gắm vào những bài thơ do nàng sáng tác nhưng đã bị vợ cả đốt. Những bài thơ còn sót lại được người đời tập hợp lại gọi là </a:t>
            </a:r>
            <a:r>
              <a:rPr lang="en-US" sz="2800" i="1">
                <a:solidFill>
                  <a:prstClr val="black"/>
                </a:solidFill>
                <a:latin typeface="Times New Roman" pitchFamily="18" charset="0"/>
                <a:cs typeface="Times New Roman" pitchFamily="18" charset="0"/>
              </a:rPr>
              <a:t>Phần</a:t>
            </a:r>
            <a:r>
              <a:rPr lang="en-US" sz="2800">
                <a:solidFill>
                  <a:prstClr val="black"/>
                </a:solidFill>
                <a:latin typeface="Times New Roman" pitchFamily="18" charset="0"/>
                <a:cs typeface="Times New Roman" pitchFamily="18" charset="0"/>
              </a:rPr>
              <a:t> </a:t>
            </a:r>
            <a:r>
              <a:rPr lang="en-US" sz="2800" i="1" smtClean="0">
                <a:solidFill>
                  <a:prstClr val="black"/>
                </a:solidFill>
                <a:latin typeface="Times New Roman" pitchFamily="18" charset="0"/>
                <a:cs typeface="Times New Roman" pitchFamily="18" charset="0"/>
              </a:rPr>
              <a:t>dư</a:t>
            </a:r>
            <a:endParaRPr lang="en-US" sz="2800" b="1">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5">
                                            <p:txEl>
                                              <p:pRg st="1" end="1"/>
                                            </p:txEl>
                                          </p:spTgt>
                                        </p:tgtEl>
                                        <p:attrNameLst>
                                          <p:attrName>style.visibility</p:attrName>
                                        </p:attrNameLst>
                                      </p:cBhvr>
                                      <p:to>
                                        <p:strVal val="visible"/>
                                      </p:to>
                                    </p:set>
                                    <p:anim calcmode="lin" valueType="num">
                                      <p:cBhvr>
                                        <p:cTn id="14" dur="500" fill="hold"/>
                                        <p:tgtEl>
                                          <p:spTgt spid="102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2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025">
                                            <p:txEl>
                                              <p:pRg st="2" end="2"/>
                                            </p:txEl>
                                          </p:spTgt>
                                        </p:tgtEl>
                                        <p:attrNameLst>
                                          <p:attrName>style.visibility</p:attrName>
                                        </p:attrNameLst>
                                      </p:cBhvr>
                                      <p:to>
                                        <p:strVal val="visible"/>
                                      </p:to>
                                    </p:set>
                                    <p:anim calcmode="lin" valueType="num">
                                      <p:cBhvr>
                                        <p:cTn id="21"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2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025">
                                            <p:txEl>
                                              <p:pRg st="3" end="3"/>
                                            </p:txEl>
                                          </p:spTgt>
                                        </p:tgtEl>
                                        <p:attrNameLst>
                                          <p:attrName>style.visibility</p:attrName>
                                        </p:attrNameLst>
                                      </p:cBhvr>
                                      <p:to>
                                        <p:strVal val="visible"/>
                                      </p:to>
                                    </p:set>
                                    <p:anim calcmode="lin" valueType="num">
                                      <p:cBhvr>
                                        <p:cTn id="28" dur="500" fill="hold"/>
                                        <p:tgtEl>
                                          <p:spTgt spid="102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2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2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25">
                                            <p:txEl>
                                              <p:pRg st="4" end="4"/>
                                            </p:txEl>
                                          </p:spTgt>
                                        </p:tgtEl>
                                        <p:attrNameLst>
                                          <p:attrName>style.visibility</p:attrName>
                                        </p:attrNameLst>
                                      </p:cBhvr>
                                      <p:to>
                                        <p:strVal val="visible"/>
                                      </p:to>
                                    </p:set>
                                    <p:anim calcmode="lin" valueType="num">
                                      <p:cBhvr>
                                        <p:cTn id="35" dur="500" fill="hold"/>
                                        <p:tgtEl>
                                          <p:spTgt spid="102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2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025">
                                            <p:txEl>
                                              <p:pRg st="5" end="5"/>
                                            </p:txEl>
                                          </p:spTgt>
                                        </p:tgtEl>
                                        <p:attrNameLst>
                                          <p:attrName>style.visibility</p:attrName>
                                        </p:attrNameLst>
                                      </p:cBhvr>
                                      <p:to>
                                        <p:strVal val="visible"/>
                                      </p:to>
                                    </p:set>
                                    <p:anim calcmode="lin" valueType="num">
                                      <p:cBhvr>
                                        <p:cTn id="42" dur="500" fill="hold"/>
                                        <p:tgtEl>
                                          <p:spTgt spid="102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02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02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025">
                                            <p:txEl>
                                              <p:pRg st="6" end="6"/>
                                            </p:txEl>
                                          </p:spTgt>
                                        </p:tgtEl>
                                        <p:attrNameLst>
                                          <p:attrName>style.visibility</p:attrName>
                                        </p:attrNameLst>
                                      </p:cBhvr>
                                      <p:to>
                                        <p:strVal val="visible"/>
                                      </p:to>
                                    </p:set>
                                    <p:anim calcmode="lin" valueType="num">
                                      <p:cBhvr>
                                        <p:cTn id="49" dur="500" fill="hold"/>
                                        <p:tgtEl>
                                          <p:spTgt spid="102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02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0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noGrp="1"/>
          </p:cNvSpPr>
          <p:nvPr/>
        </p:nvSpPr>
        <p:spPr>
          <a:xfrm>
            <a:off x="6553200" y="6356350"/>
            <a:ext cx="2133600" cy="365125"/>
          </a:xfrm>
          <a:prstGeom prst="rect">
            <a:avLst/>
          </a:prstGeom>
          <a:noFill/>
        </p:spPr>
        <p:txBody>
          <a:bodyPr anchor="ctr"/>
          <a:lstStyle/>
          <a:p>
            <a:pPr algn="r">
              <a:defRPr/>
            </a:pPr>
            <a:fld id="{05B64F21-A99C-45D4-BA6D-A69217EAC87C}" type="slidenum">
              <a:rPr lang="en-US" sz="1200">
                <a:solidFill>
                  <a:schemeClr val="tx1">
                    <a:tint val="75000"/>
                  </a:schemeClr>
                </a:solidFill>
                <a:latin typeface="+mn-lt"/>
                <a:cs typeface="+mn-cs"/>
              </a:rPr>
              <a:pPr algn="r">
                <a:defRPr/>
              </a:pPr>
              <a:t>6</a:t>
            </a:fld>
            <a:endParaRPr lang="en-US" sz="1200">
              <a:solidFill>
                <a:schemeClr val="tx1">
                  <a:tint val="75000"/>
                </a:schemeClr>
              </a:solidFill>
              <a:latin typeface="+mn-lt"/>
              <a:cs typeface="+mn-cs"/>
            </a:endParaRPr>
          </a:p>
        </p:txBody>
      </p:sp>
      <p:sp>
        <p:nvSpPr>
          <p:cNvPr id="1025" name="Rectangle 1"/>
          <p:cNvSpPr>
            <a:spLocks noChangeArrowheads="1"/>
          </p:cNvSpPr>
          <p:nvPr/>
        </p:nvSpPr>
        <p:spPr bwMode="auto">
          <a:xfrm>
            <a:off x="152400" y="304800"/>
            <a:ext cx="86868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r>
              <a:rPr lang="en-US" sz="2800" b="1" dirty="0">
                <a:solidFill>
                  <a:schemeClr val="hlink"/>
                </a:solidFill>
                <a:cs typeface="Times New Roman" pitchFamily="18" charset="0"/>
              </a:rPr>
              <a:t>I.</a:t>
            </a:r>
            <a:r>
              <a:rPr lang="en-US" sz="4000" b="1" dirty="0">
                <a:solidFill>
                  <a:schemeClr val="hlink"/>
                </a:solidFill>
                <a:cs typeface="Times New Roman" pitchFamily="18" charset="0"/>
              </a:rPr>
              <a:t> </a:t>
            </a:r>
            <a:r>
              <a:rPr lang="en-US" sz="2800" b="1" dirty="0" err="1">
                <a:solidFill>
                  <a:schemeClr val="hlink"/>
                </a:solidFill>
                <a:cs typeface="Times New Roman" pitchFamily="18" charset="0"/>
              </a:rPr>
              <a:t>Tìm</a:t>
            </a:r>
            <a:r>
              <a:rPr lang="en-US" sz="2800" b="1" dirty="0">
                <a:solidFill>
                  <a:schemeClr val="hlink"/>
                </a:solidFill>
                <a:cs typeface="Times New Roman" pitchFamily="18" charset="0"/>
              </a:rPr>
              <a:t> </a:t>
            </a:r>
            <a:r>
              <a:rPr lang="en-US" sz="2800" b="1" dirty="0" err="1">
                <a:solidFill>
                  <a:schemeClr val="hlink"/>
                </a:solidFill>
                <a:cs typeface="Times New Roman" pitchFamily="18" charset="0"/>
              </a:rPr>
              <a:t>hiểu</a:t>
            </a:r>
            <a:r>
              <a:rPr lang="en-US" sz="2800" b="1" dirty="0">
                <a:solidFill>
                  <a:schemeClr val="hlink"/>
                </a:solidFill>
                <a:cs typeface="Times New Roman" pitchFamily="18" charset="0"/>
              </a:rPr>
              <a:t> </a:t>
            </a:r>
            <a:r>
              <a:rPr lang="en-US" sz="2800" b="1" dirty="0" err="1">
                <a:solidFill>
                  <a:schemeClr val="hlink"/>
                </a:solidFill>
                <a:cs typeface="Times New Roman" pitchFamily="18" charset="0"/>
              </a:rPr>
              <a:t>khái</a:t>
            </a:r>
            <a:r>
              <a:rPr lang="en-US" sz="2800" b="1" dirty="0">
                <a:solidFill>
                  <a:schemeClr val="hlink"/>
                </a:solidFill>
                <a:cs typeface="Times New Roman" pitchFamily="18" charset="0"/>
              </a:rPr>
              <a:t> </a:t>
            </a:r>
            <a:r>
              <a:rPr lang="en-US" sz="2800" b="1" dirty="0" err="1">
                <a:solidFill>
                  <a:schemeClr val="hlink"/>
                </a:solidFill>
                <a:cs typeface="Times New Roman" pitchFamily="18" charset="0"/>
              </a:rPr>
              <a:t>quát</a:t>
            </a:r>
            <a:endParaRPr lang="en-US" sz="2800" b="1" dirty="0">
              <a:solidFill>
                <a:schemeClr val="hlink"/>
              </a:solidFill>
              <a:cs typeface="Times New Roman" pitchFamily="18" charset="0"/>
            </a:endParaRPr>
          </a:p>
          <a:p>
            <a:pPr algn="just">
              <a:lnSpc>
                <a:spcPct val="107000"/>
              </a:lnSpc>
              <a:spcAft>
                <a:spcPts val="800"/>
              </a:spcAft>
            </a:pPr>
            <a:r>
              <a:rPr lang="en-US" sz="2800" b="1" dirty="0">
                <a:solidFill>
                  <a:srgbClr val="0000FF"/>
                </a:solidFill>
                <a:latin typeface="Times New Roman" pitchFamily="18" charset="0"/>
                <a:ea typeface="Calibri" pitchFamily="34" charset="0"/>
                <a:cs typeface="Times New Roman" pitchFamily="18" charset="0"/>
              </a:rPr>
              <a:t>3. </a:t>
            </a:r>
            <a:r>
              <a:rPr lang="en-US" sz="2800" b="1" dirty="0" err="1">
                <a:solidFill>
                  <a:srgbClr val="0000FF"/>
                </a:solidFill>
                <a:latin typeface="Times New Roman" pitchFamily="18" charset="0"/>
                <a:ea typeface="Calibri" pitchFamily="34" charset="0"/>
                <a:cs typeface="Times New Roman" pitchFamily="18" charset="0"/>
              </a:rPr>
              <a:t>Nhân</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vật</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trữ</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tình</a:t>
            </a:r>
            <a:r>
              <a:rPr lang="en-US" sz="2800" b="1" dirty="0">
                <a:solidFill>
                  <a:srgbClr val="0000FF"/>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Chủ</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thể</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trữ</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tình</a:t>
            </a:r>
            <a:r>
              <a:rPr lang="en-US" sz="2800" dirty="0">
                <a:solidFill>
                  <a:srgbClr val="000000"/>
                </a:solidFill>
                <a:latin typeface="Times New Roman" pitchFamily="18" charset="0"/>
                <a:ea typeface="Calibri" pitchFamily="34" charset="0"/>
                <a:cs typeface="Times New Roman" pitchFamily="18" charset="0"/>
              </a:rPr>
              <a:t> - </a:t>
            </a:r>
            <a:r>
              <a:rPr lang="en-US" sz="2800" dirty="0" err="1">
                <a:solidFill>
                  <a:srgbClr val="000000"/>
                </a:solidFill>
                <a:latin typeface="Times New Roman" pitchFamily="18" charset="0"/>
                <a:ea typeface="Calibri" pitchFamily="34" charset="0"/>
                <a:cs typeface="Times New Roman" pitchFamily="18" charset="0"/>
              </a:rPr>
              <a:t>tác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giả</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bài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thơ</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đọc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tập</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kí</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kể</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về</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cuộc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đời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Tiểu</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Thanh</a:t>
            </a:r>
            <a:r>
              <a:rPr lang="en-US" sz="2800" dirty="0">
                <a:solidFill>
                  <a:srgbClr val="000000"/>
                </a:solidFill>
                <a:latin typeface="Times New Roman" pitchFamily="18" charset="0"/>
                <a:ea typeface="Calibri" pitchFamily="34" charset="0"/>
                <a:cs typeface="Times New Roman" pitchFamily="18" charset="0"/>
              </a:rPr>
              <a:t> ở </a:t>
            </a:r>
            <a:r>
              <a:rPr lang="en-US" sz="2800" dirty="0" err="1">
                <a:solidFill>
                  <a:srgbClr val="000000"/>
                </a:solidFill>
                <a:latin typeface="Times New Roman" pitchFamily="18" charset="0"/>
                <a:ea typeface="Calibri" pitchFamily="34" charset="0"/>
                <a:cs typeface="Times New Roman" pitchFamily="18" charset="0"/>
              </a:rPr>
              <a:t>bên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cửa</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sổ</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Từ</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đó</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cảm</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nghĩ</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về</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cuộc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đời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số</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phận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nàng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Tiểu</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Thanh</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về</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nỗi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hờn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kim</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cổ</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nghĩ</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về</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mình</a:t>
            </a:r>
            <a:r>
              <a:rPr lang="en-US" sz="2800" dirty="0">
                <a:solidFill>
                  <a:srgbClr val="000000"/>
                </a:solidFill>
                <a:latin typeface="Times New Roman" pitchFamily="18" charset="0"/>
                <a:ea typeface="Calibri" pitchFamily="34" charset="0"/>
                <a:cs typeface="Times New Roman" pitchFamily="18" charset="0"/>
              </a:rPr>
              <a:t> 300 </a:t>
            </a:r>
            <a:r>
              <a:rPr lang="en-US" sz="2800" dirty="0" err="1">
                <a:solidFill>
                  <a:srgbClr val="000000"/>
                </a:solidFill>
                <a:latin typeface="Times New Roman" pitchFamily="18" charset="0"/>
                <a:ea typeface="Calibri" pitchFamily="34" charset="0"/>
                <a:cs typeface="Times New Roman" pitchFamily="18" charset="0"/>
              </a:rPr>
              <a:t>năm</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sau</a:t>
            </a:r>
            <a:r>
              <a:rPr lang="en-US" sz="2800" dirty="0">
                <a:solidFill>
                  <a:srgbClr val="000000"/>
                </a:solidFill>
                <a:latin typeface="Times New Roman" pitchFamily="18" charset="0"/>
                <a:ea typeface="Calibri" pitchFamily="34" charset="0"/>
                <a:cs typeface="Times New Roman" pitchFamily="18" charset="0"/>
              </a:rPr>
              <a:t>. </a:t>
            </a:r>
            <a:endParaRPr lang="en-US" sz="2800" dirty="0">
              <a:latin typeface="Times New Roman" pitchFamily="18" charset="0"/>
              <a:ea typeface="Calibri" pitchFamily="34" charset="0"/>
              <a:cs typeface="Times New Roman" pitchFamily="18" charset="0"/>
            </a:endParaRPr>
          </a:p>
          <a:p>
            <a:pPr algn="just">
              <a:lnSpc>
                <a:spcPct val="107000"/>
              </a:lnSpc>
              <a:spcAft>
                <a:spcPts val="800"/>
              </a:spcAft>
            </a:pPr>
            <a:r>
              <a:rPr lang="en-US" sz="2800" dirty="0">
                <a:solidFill>
                  <a:srgbClr val="0000FF"/>
                </a:solidFill>
                <a:latin typeface="Times New Roman" pitchFamily="18" charset="0"/>
                <a:ea typeface="Calibri" pitchFamily="34" charset="0"/>
                <a:cs typeface="Times New Roman" pitchFamily="18" charset="0"/>
              </a:rPr>
              <a:t>4. </a:t>
            </a:r>
            <a:r>
              <a:rPr lang="en-US" sz="2800" b="1" dirty="0" err="1">
                <a:solidFill>
                  <a:srgbClr val="0000FF"/>
                </a:solidFill>
                <a:latin typeface="Times New Roman" pitchFamily="18" charset="0"/>
                <a:ea typeface="Calibri" pitchFamily="34" charset="0"/>
                <a:cs typeface="Times New Roman" pitchFamily="18" charset="0"/>
              </a:rPr>
              <a:t>Cảm</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hứng</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chủ</a:t>
            </a:r>
            <a:r>
              <a:rPr lang="en-US" sz="2800" b="1" dirty="0">
                <a:solidFill>
                  <a:srgbClr val="0000FF"/>
                </a:solidFill>
                <a:latin typeface="Times New Roman" pitchFamily="18" charset="0"/>
                <a:ea typeface="Calibri" pitchFamily="34" charset="0"/>
                <a:cs typeface="Times New Roman" pitchFamily="18" charset="0"/>
              </a:rPr>
              <a:t> </a:t>
            </a:r>
            <a:r>
              <a:rPr lang="en-US" sz="2800" b="1" dirty="0" err="1">
                <a:solidFill>
                  <a:srgbClr val="0000FF"/>
                </a:solidFill>
                <a:latin typeface="Times New Roman" pitchFamily="18" charset="0"/>
                <a:ea typeface="Calibri" pitchFamily="34" charset="0"/>
                <a:cs typeface="Times New Roman" pitchFamily="18" charset="0"/>
              </a:rPr>
              <a:t>đạo</a:t>
            </a:r>
            <a:r>
              <a:rPr lang="en-US" sz="2800" b="1" dirty="0">
                <a:solidFill>
                  <a:srgbClr val="000000"/>
                </a:solidFill>
                <a:latin typeface="Times New Roman" pitchFamily="18" charset="0"/>
                <a:ea typeface="Calibri" pitchFamily="34" charset="0"/>
                <a:cs typeface="Times New Roman" pitchFamily="18" charset="0"/>
              </a:rPr>
              <a: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Thương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xót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cho</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số</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phận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bất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hạnh</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của</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những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người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phụ</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nữ</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tài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sắc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Sự</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đau</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đớn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xót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xa</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tiếc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nuối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khi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phải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chứng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kiến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những</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giá</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trị</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tinh</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thần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cao</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đẹp</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của</a:t>
            </a:r>
            <a:r>
              <a:rPr lang="en-US" sz="2800" dirty="0">
                <a:solidFill>
                  <a:srgbClr val="000000"/>
                </a:solidFill>
                <a:latin typeface="Times New Roman" pitchFamily="18" charset="0"/>
                <a:ea typeface="Calibri" pitchFamily="34" charset="0"/>
                <a:cs typeface="Times New Roman" pitchFamily="18" charset="0"/>
              </a:rPr>
              <a:t> con </a:t>
            </a:r>
            <a:r>
              <a:rPr lang="en-US" sz="2800" dirty="0" err="1">
                <a:solidFill>
                  <a:srgbClr val="000000"/>
                </a:solidFill>
                <a:latin typeface="Times New Roman" pitchFamily="18" charset="0"/>
                <a:ea typeface="Calibri" pitchFamily="34" charset="0"/>
                <a:cs typeface="Times New Roman" pitchFamily="18" charset="0"/>
              </a:rPr>
              <a:t>người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bị</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vùi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dập</a:t>
            </a:r>
            <a:r>
              <a:rPr lang="en-US" sz="2800">
                <a:solidFill>
                  <a:srgbClr val="000000"/>
                </a:solidFill>
                <a:latin typeface="Times New Roman" pitchFamily="18" charset="0"/>
                <a:ea typeface="Calibri" pitchFamily="34" charset="0"/>
                <a:cs typeface="Times New Roman" pitchFamily="18" charset="0"/>
              </a:rPr>
              <a:t>.</a:t>
            </a:r>
            <a:endParaRPr lang="en-US" sz="2800">
              <a:latin typeface="Times New Roman" pitchFamily="18" charset="0"/>
              <a:ea typeface="Calibri" pitchFamily="34" charset="0"/>
              <a:cs typeface="Times New Roman" pitchFamily="18" charset="0"/>
            </a:endParaRPr>
          </a:p>
          <a:p>
            <a:pPr algn="ctr"/>
            <a:endParaRPr lang="en-US" sz="2800" b="1" dirty="0"/>
          </a:p>
          <a:p>
            <a:pPr algn="just"/>
            <a:endParaRPr lang="en-US" sz="2800" b="1" dirty="0"/>
          </a:p>
          <a:p>
            <a:pPr algn="just"/>
            <a:endParaRPr lang="en-US" sz="2800" b="1" dirty="0">
              <a:cs typeface="Times New Roman" pitchFamily="18" charset="0"/>
            </a:endParaRPr>
          </a:p>
        </p:txBody>
      </p:sp>
      <p:sp>
        <p:nvSpPr>
          <p:cNvPr id="3" name="Date Placeholder 2"/>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5">
                                            <p:txEl>
                                              <p:pRg st="1" end="1"/>
                                            </p:txEl>
                                          </p:spTgt>
                                        </p:tgtEl>
                                        <p:attrNameLst>
                                          <p:attrName>style.visibility</p:attrName>
                                        </p:attrNameLst>
                                      </p:cBhvr>
                                      <p:to>
                                        <p:strVal val="visible"/>
                                      </p:to>
                                    </p:set>
                                    <p:anim calcmode="lin" valueType="num">
                                      <p:cBhvr additive="base">
                                        <p:cTn id="14"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5">
                                            <p:txEl>
                                              <p:pRg st="2" end="2"/>
                                            </p:txEl>
                                          </p:spTgt>
                                        </p:tgtEl>
                                        <p:attrNameLst>
                                          <p:attrName>style.visibility</p:attrName>
                                        </p:attrNameLst>
                                      </p:cBhvr>
                                      <p:to>
                                        <p:strVal val="visible"/>
                                      </p:to>
                                    </p:set>
                                    <p:anim calcmode="lin" valueType="num">
                                      <p:cBhvr additive="base">
                                        <p:cTn id="20"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 y="228600"/>
            <a:ext cx="8534400" cy="3108325"/>
          </a:xfrm>
          <a:prstGeom prst="rect">
            <a:avLst/>
          </a:prstGeom>
          <a:noFill/>
          <a:ln w="9525">
            <a:noFill/>
            <a:miter lim="800000"/>
            <a:headEnd/>
            <a:tailEnd/>
          </a:ln>
        </p:spPr>
        <p:txBody>
          <a:bodyPr anchor="ctr">
            <a:spAutoFit/>
          </a:bodyPr>
          <a:lstStyle/>
          <a:p>
            <a:pPr>
              <a:defRPr/>
            </a:pPr>
            <a:r>
              <a:rPr lang="en-US" sz="2800" b="1">
                <a:solidFill>
                  <a:srgbClr val="0000FF"/>
                </a:solidFill>
                <a:latin typeface="Times New Roman" pitchFamily="18" charset="0"/>
                <a:cs typeface="Times New Roman" pitchFamily="18" charset="0"/>
              </a:rPr>
              <a:t>5. </a:t>
            </a:r>
            <a:r>
              <a:rPr lang="en-US" sz="2800" b="1" dirty="0">
                <a:solidFill>
                  <a:srgbClr val="0000FF"/>
                </a:solidFill>
                <a:latin typeface="Times New Roman" pitchFamily="18" charset="0"/>
                <a:cs typeface="Times New Roman" pitchFamily="18" charset="0"/>
              </a:rPr>
              <a:t>Thể thơ và bố cục.</a:t>
            </a:r>
          </a:p>
          <a:p>
            <a:pPr marL="514350" indent="-514350">
              <a:defRPr/>
            </a:pPr>
            <a:r>
              <a:rPr lang="en-US" sz="2800" b="1" dirty="0">
                <a:solidFill>
                  <a:srgbClr val="002060"/>
                </a:solidFill>
                <a:latin typeface="Times New Roman" pitchFamily="18" charset="0"/>
                <a:cs typeface="Times New Roman" pitchFamily="18" charset="0"/>
              </a:rPr>
              <a:t> </a:t>
            </a:r>
            <a:r>
              <a:rPr lang="en-US" sz="2800" dirty="0">
                <a:latin typeface="Times New Roman" pitchFamily="18" charset="0"/>
                <a:cs typeface="Times New Roman" pitchFamily="18" charset="0"/>
              </a:rPr>
              <a:t>- Đề tài: Viết về người phụ nữ.</a:t>
            </a:r>
          </a:p>
          <a:p>
            <a:pPr marL="514350" indent="-514350">
              <a:defRPr/>
            </a:pPr>
            <a:r>
              <a:rPr lang="en-US" sz="2800" dirty="0">
                <a:latin typeface="Times New Roman" pitchFamily="18" charset="0"/>
                <a:cs typeface="Times New Roman" pitchFamily="18" charset="0"/>
              </a:rPr>
              <a:t> - Thể thơ: Thất ngôn bát cú Đường luật</a:t>
            </a:r>
          </a:p>
          <a:p>
            <a:pPr marL="514350" indent="-514350">
              <a:defRPr/>
            </a:pPr>
            <a:r>
              <a:rPr lang="en-US" sz="2800" dirty="0">
                <a:latin typeface="Times New Roman" pitchFamily="18" charset="0"/>
                <a:cs typeface="Times New Roman" pitchFamily="18" charset="0"/>
              </a:rPr>
              <a:t> - Bố cục: 4 phần (Đề; Thực</a:t>
            </a:r>
            <a:r>
              <a:rPr lang="en-US" sz="2800">
                <a:latin typeface="Times New Roman" pitchFamily="18" charset="0"/>
                <a:cs typeface="Times New Roman" pitchFamily="18" charset="0"/>
              </a:rPr>
              <a:t>; Luận; </a:t>
            </a:r>
            <a:r>
              <a:rPr lang="en-US" sz="2800" dirty="0">
                <a:latin typeface="Times New Roman" pitchFamily="18" charset="0"/>
                <a:cs typeface="Times New Roman" pitchFamily="18" charset="0"/>
              </a:rPr>
              <a:t>Kết).</a:t>
            </a:r>
          </a:p>
          <a:p>
            <a:pPr marL="514350" indent="-514350">
              <a:defRPr/>
            </a:pPr>
            <a:endParaRPr lang="en-US" sz="2800" b="1" dirty="0">
              <a:latin typeface="Times New Roman" pitchFamily="18" charset="0"/>
              <a:cs typeface="Times New Roman" pitchFamily="18" charset="0"/>
            </a:endParaRPr>
          </a:p>
          <a:p>
            <a:pPr marL="514350" indent="-514350">
              <a:defRPr/>
            </a:pPr>
            <a:endParaRPr lang="en-US" sz="2800" b="1" dirty="0">
              <a:latin typeface="Times New Roman" pitchFamily="18" charset="0"/>
              <a:cs typeface="Times New Roman" pitchFamily="18" charset="0"/>
            </a:endParaRPr>
          </a:p>
          <a:p>
            <a:pPr eaLnBrk="0" hangingPunct="0">
              <a:defRPr/>
            </a:pPr>
            <a:endParaRPr lang="en-US" sz="2800" dirty="0">
              <a:latin typeface="Times New Roman" pitchFamily="18" charset="0"/>
              <a:cs typeface="Times New Roman" pitchFamily="18" charset="0"/>
            </a:endParaRPr>
          </a:p>
        </p:txBody>
      </p:sp>
      <p:sp>
        <p:nvSpPr>
          <p:cNvPr id="7" name="Rectangle 11"/>
          <p:cNvSpPr>
            <a:spLocks noChangeArrowheads="1"/>
          </p:cNvSpPr>
          <p:nvPr/>
        </p:nvSpPr>
        <p:spPr bwMode="auto">
          <a:xfrm>
            <a:off x="4495800" y="2514600"/>
            <a:ext cx="4572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a:solidFill>
                  <a:srgbClr val="0000FF"/>
                </a:solidFill>
              </a:rPr>
              <a:t>ĐỘC TIỂU THANH KÍ</a:t>
            </a:r>
          </a:p>
          <a:p>
            <a:r>
              <a:rPr lang="en-US">
                <a:solidFill>
                  <a:srgbClr val="0000FF"/>
                </a:solidFill>
              </a:rPr>
              <a:t>(Phiên âm)    </a:t>
            </a:r>
          </a:p>
          <a:p>
            <a:endParaRPr lang="en-US">
              <a:solidFill>
                <a:srgbClr val="0000FF"/>
              </a:solidFill>
            </a:endParaRPr>
          </a:p>
          <a:p>
            <a:r>
              <a:rPr lang="en-US">
                <a:solidFill>
                  <a:srgbClr val="0000FF"/>
                </a:solidFill>
              </a:rPr>
              <a:t>Tây Hồ hoa uyển</a:t>
            </a:r>
            <a:r>
              <a:rPr lang="en-US" b="1">
                <a:solidFill>
                  <a:srgbClr val="0000FF"/>
                </a:solidFill>
              </a:rPr>
              <a:t> tẫn </a:t>
            </a:r>
            <a:r>
              <a:rPr lang="en-US">
                <a:solidFill>
                  <a:srgbClr val="0000FF"/>
                </a:solidFill>
              </a:rPr>
              <a:t>thành khư,</a:t>
            </a:r>
          </a:p>
          <a:p>
            <a:r>
              <a:rPr lang="en-US">
                <a:solidFill>
                  <a:srgbClr val="0000FF"/>
                </a:solidFill>
              </a:rPr>
              <a:t>Độc điếu song tiền nhất chỉ thư.</a:t>
            </a:r>
          </a:p>
          <a:p>
            <a:r>
              <a:rPr lang="en-US">
                <a:solidFill>
                  <a:srgbClr val="0000FF"/>
                </a:solidFill>
              </a:rPr>
              <a:t>Chi phấn hữu thần liên tử hậu,</a:t>
            </a:r>
          </a:p>
          <a:p>
            <a:r>
              <a:rPr lang="en-US">
                <a:solidFill>
                  <a:srgbClr val="0000FF"/>
                </a:solidFill>
              </a:rPr>
              <a:t>Văn chương vô mệnh lụy phần dư.</a:t>
            </a:r>
          </a:p>
          <a:p>
            <a:r>
              <a:rPr lang="en-US">
                <a:solidFill>
                  <a:srgbClr val="0000FF"/>
                </a:solidFill>
              </a:rPr>
              <a:t>Cổ kim hận sự thiên nan vấn,</a:t>
            </a:r>
          </a:p>
          <a:p>
            <a:r>
              <a:rPr lang="en-US">
                <a:solidFill>
                  <a:srgbClr val="0000FF"/>
                </a:solidFill>
              </a:rPr>
              <a:t>Phong vận kì oan ngã tự cư.</a:t>
            </a:r>
          </a:p>
          <a:p>
            <a:r>
              <a:rPr lang="en-US">
                <a:solidFill>
                  <a:srgbClr val="0000FF"/>
                </a:solidFill>
              </a:rPr>
              <a:t>Bất tri tam bách dư niên hậu,</a:t>
            </a:r>
          </a:p>
          <a:p>
            <a:r>
              <a:rPr lang="en-US">
                <a:solidFill>
                  <a:srgbClr val="0000FF"/>
                </a:solidFill>
              </a:rPr>
              <a:t>Thiên hạ hà nhân khấp Tố Như?</a:t>
            </a:r>
          </a:p>
        </p:txBody>
      </p:sp>
      <p:pic>
        <p:nvPicPr>
          <p:cNvPr id="8" name="Picture 4" descr="dtt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2590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25">
                                            <p:txEl>
                                              <p:pRg st="1" end="1"/>
                                            </p:txEl>
                                          </p:spTgt>
                                        </p:tgtEl>
                                        <p:attrNameLst>
                                          <p:attrName>style.visibility</p:attrName>
                                        </p:attrNameLst>
                                      </p:cBhvr>
                                      <p:to>
                                        <p:strVal val="visible"/>
                                      </p:to>
                                    </p:set>
                                    <p:anim calcmode="lin" valueType="num">
                                      <p:cBhvr>
                                        <p:cTn id="14" dur="500" fill="hold"/>
                                        <p:tgtEl>
                                          <p:spTgt spid="102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2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2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025">
                                            <p:txEl>
                                              <p:pRg st="2" end="2"/>
                                            </p:txEl>
                                          </p:spTgt>
                                        </p:tgtEl>
                                        <p:attrNameLst>
                                          <p:attrName>style.visibility</p:attrName>
                                        </p:attrNameLst>
                                      </p:cBhvr>
                                      <p:to>
                                        <p:strVal val="visible"/>
                                      </p:to>
                                    </p:set>
                                    <p:anim calcmode="lin" valueType="num">
                                      <p:cBhvr>
                                        <p:cTn id="21"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2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025">
                                            <p:txEl>
                                              <p:pRg st="3" end="3"/>
                                            </p:txEl>
                                          </p:spTgt>
                                        </p:tgtEl>
                                        <p:attrNameLst>
                                          <p:attrName>style.visibility</p:attrName>
                                        </p:attrNameLst>
                                      </p:cBhvr>
                                      <p:to>
                                        <p:strVal val="visible"/>
                                      </p:to>
                                    </p:set>
                                    <p:anim calcmode="lin" valueType="num">
                                      <p:cBhvr>
                                        <p:cTn id="28" dur="500" fill="hold"/>
                                        <p:tgtEl>
                                          <p:spTgt spid="102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2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2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checkerboard(across)">
                                      <p:cBhvr>
                                        <p:cTn id="40" dur="500"/>
                                        <p:tgtEl>
                                          <p:spTgt spid="7">
                                            <p:txEl>
                                              <p:pRg st="0" end="0"/>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checkerboard(across)">
                                      <p:cBhvr>
                                        <p:cTn id="43" dur="500"/>
                                        <p:tgtEl>
                                          <p:spTgt spid="7">
                                            <p:txEl>
                                              <p:pRg st="1" end="1"/>
                                            </p:txEl>
                                          </p:spTgt>
                                        </p:tgtEl>
                                      </p:cBhvr>
                                    </p:animEffect>
                                  </p:childTnLst>
                                </p:cTn>
                              </p:par>
                              <p:par>
                                <p:cTn id="44" presetID="5" presetClass="entr" presetSubtype="5" fill="hold" nodeType="with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checkerboard(down)">
                                      <p:cBhvr>
                                        <p:cTn id="46" dur="500"/>
                                        <p:tgtEl>
                                          <p:spTgt spid="7">
                                            <p:txEl>
                                              <p:pRg st="3" end="3"/>
                                            </p:txEl>
                                          </p:spTgt>
                                        </p:tgtEl>
                                      </p:cBhvr>
                                    </p:animEffect>
                                  </p:childTnLst>
                                </p:cTn>
                              </p:par>
                              <p:par>
                                <p:cTn id="47" presetID="5" presetClass="entr" presetSubtype="5" fill="hold" nodeType="with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checkerboard(down)">
                                      <p:cBhvr>
                                        <p:cTn id="49" dur="500"/>
                                        <p:tgtEl>
                                          <p:spTgt spid="7">
                                            <p:txEl>
                                              <p:pRg st="4" end="4"/>
                                            </p:txEl>
                                          </p:spTgt>
                                        </p:tgtEl>
                                      </p:cBhvr>
                                    </p:animEffect>
                                  </p:childTnLst>
                                </p:cTn>
                              </p:par>
                              <p:par>
                                <p:cTn id="50" presetID="5" presetClass="entr" presetSubtype="5" fill="hold" nodeType="with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checkerboard(down)">
                                      <p:cBhvr>
                                        <p:cTn id="52" dur="500"/>
                                        <p:tgtEl>
                                          <p:spTgt spid="7">
                                            <p:txEl>
                                              <p:pRg st="5" end="5"/>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checkerboard(across)">
                                      <p:cBhvr>
                                        <p:cTn id="55" dur="500"/>
                                        <p:tgtEl>
                                          <p:spTgt spid="7">
                                            <p:txEl>
                                              <p:pRg st="6" end="6"/>
                                            </p:txEl>
                                          </p:spTgt>
                                        </p:tgtEl>
                                      </p:cBhvr>
                                    </p:animEffect>
                                  </p:childTnLst>
                                </p:cTn>
                              </p:par>
                              <p:par>
                                <p:cTn id="56" presetID="5" presetClass="entr" presetSubtype="10" fill="hold" nodeType="with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checkerboard(across)">
                                      <p:cBhvr>
                                        <p:cTn id="58" dur="500"/>
                                        <p:tgtEl>
                                          <p:spTgt spid="7">
                                            <p:txEl>
                                              <p:pRg st="7" end="7"/>
                                            </p:txEl>
                                          </p:spTgt>
                                        </p:tgtEl>
                                      </p:cBhvr>
                                    </p:animEffect>
                                  </p:childTnLst>
                                </p:cTn>
                              </p:par>
                              <p:par>
                                <p:cTn id="59" presetID="5" presetClass="entr" presetSubtype="10" fill="hold" nodeType="with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checkerboard(across)">
                                      <p:cBhvr>
                                        <p:cTn id="61" dur="500"/>
                                        <p:tgtEl>
                                          <p:spTgt spid="7">
                                            <p:txEl>
                                              <p:pRg st="8" end="8"/>
                                            </p:txEl>
                                          </p:spTgt>
                                        </p:tgtEl>
                                      </p:cBhvr>
                                    </p:animEffect>
                                  </p:childTnLst>
                                </p:cTn>
                              </p:par>
                              <p:par>
                                <p:cTn id="62" presetID="5" presetClass="entr" presetSubtype="10" fill="hold" nodeType="withEffect">
                                  <p:stCondLst>
                                    <p:cond delay="0"/>
                                  </p:stCondLst>
                                  <p:childTnLst>
                                    <p:set>
                                      <p:cBhvr>
                                        <p:cTn id="63" dur="1" fill="hold">
                                          <p:stCondLst>
                                            <p:cond delay="0"/>
                                          </p:stCondLst>
                                        </p:cTn>
                                        <p:tgtEl>
                                          <p:spTgt spid="7">
                                            <p:txEl>
                                              <p:pRg st="9" end="9"/>
                                            </p:txEl>
                                          </p:spTgt>
                                        </p:tgtEl>
                                        <p:attrNameLst>
                                          <p:attrName>style.visibility</p:attrName>
                                        </p:attrNameLst>
                                      </p:cBhvr>
                                      <p:to>
                                        <p:strVal val="visible"/>
                                      </p:to>
                                    </p:set>
                                    <p:animEffect transition="in" filter="checkerboard(across)">
                                      <p:cBhvr>
                                        <p:cTn id="64" dur="500"/>
                                        <p:tgtEl>
                                          <p:spTgt spid="7">
                                            <p:txEl>
                                              <p:pRg st="9" end="9"/>
                                            </p:txEl>
                                          </p:spTgt>
                                        </p:tgtEl>
                                      </p:cBhvr>
                                    </p:animEffect>
                                  </p:childTnLst>
                                </p:cTn>
                              </p:par>
                              <p:par>
                                <p:cTn id="65" presetID="5" presetClass="entr" presetSubtype="10" fill="hold" nodeType="with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Effect transition="in" filter="checkerboard(across)">
                                      <p:cBhvr>
                                        <p:cTn id="6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 y="406400"/>
            <a:ext cx="1905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195" name="Rectangle 3"/>
          <p:cNvSpPr>
            <a:spLocks noChangeArrowheads="1"/>
          </p:cNvSpPr>
          <p:nvPr/>
        </p:nvSpPr>
        <p:spPr bwMode="auto">
          <a:xfrm>
            <a:off x="241300" y="368300"/>
            <a:ext cx="2895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196" name="Rectangle 4"/>
          <p:cNvSpPr>
            <a:spLocks noChangeArrowheads="1"/>
          </p:cNvSpPr>
          <p:nvPr/>
        </p:nvSpPr>
        <p:spPr bwMode="auto">
          <a:xfrm>
            <a:off x="647700" y="457200"/>
            <a:ext cx="3314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197" name="Rectangle 6"/>
          <p:cNvSpPr>
            <a:spLocks noChangeArrowheads="1"/>
          </p:cNvSpPr>
          <p:nvPr/>
        </p:nvSpPr>
        <p:spPr bwMode="auto">
          <a:xfrm>
            <a:off x="1422400" y="5473700"/>
            <a:ext cx="3543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198" name="Rectangle 7"/>
          <p:cNvSpPr>
            <a:spLocks noChangeArrowheads="1"/>
          </p:cNvSpPr>
          <p:nvPr/>
        </p:nvSpPr>
        <p:spPr bwMode="auto">
          <a:xfrm>
            <a:off x="546100" y="4127500"/>
            <a:ext cx="33909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199" name="Rectangle 8"/>
          <p:cNvSpPr>
            <a:spLocks noChangeArrowheads="1"/>
          </p:cNvSpPr>
          <p:nvPr/>
        </p:nvSpPr>
        <p:spPr bwMode="auto">
          <a:xfrm>
            <a:off x="546100" y="3886200"/>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6089" name="Rectangle 9"/>
          <p:cNvSpPr>
            <a:spLocks noChangeArrowheads="1"/>
          </p:cNvSpPr>
          <p:nvPr/>
        </p:nvSpPr>
        <p:spPr bwMode="auto">
          <a:xfrm>
            <a:off x="4800600" y="1584325"/>
            <a:ext cx="4648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000" i="1">
                <a:solidFill>
                  <a:srgbClr val="0000FF"/>
                </a:solidFill>
                <a:latin typeface="Times New Roman" pitchFamily="18" charset="0"/>
                <a:cs typeface="Times New Roman" pitchFamily="18" charset="0"/>
              </a:rPr>
              <a:t>(Dịch thơ)</a:t>
            </a:r>
          </a:p>
          <a:p>
            <a:r>
              <a:rPr lang="en-US" sz="2000" i="1">
                <a:solidFill>
                  <a:srgbClr val="0000FF"/>
                </a:solidFill>
                <a:latin typeface="Times New Roman" pitchFamily="18" charset="0"/>
                <a:cs typeface="Times New Roman" pitchFamily="18" charset="0"/>
              </a:rPr>
              <a:t>      </a:t>
            </a:r>
          </a:p>
          <a:p>
            <a:r>
              <a:rPr lang="en-US" sz="2000" i="1">
                <a:solidFill>
                  <a:srgbClr val="0000FF"/>
                </a:solidFill>
                <a:latin typeface="Times New Roman" pitchFamily="18" charset="0"/>
                <a:cs typeface="Times New Roman" pitchFamily="18" charset="0"/>
              </a:rPr>
              <a:t>Tây Hồ cảnh đẹp hoá gò hoang,</a:t>
            </a:r>
          </a:p>
          <a:p>
            <a:r>
              <a:rPr lang="en-US" sz="2000" i="1" u="sng">
                <a:solidFill>
                  <a:srgbClr val="0000FF"/>
                </a:solidFill>
                <a:latin typeface="Times New Roman" pitchFamily="18" charset="0"/>
                <a:cs typeface="Times New Roman" pitchFamily="18" charset="0"/>
              </a:rPr>
              <a:t>Thổn thức </a:t>
            </a:r>
            <a:r>
              <a:rPr lang="en-US" sz="2000" i="1">
                <a:solidFill>
                  <a:srgbClr val="0000FF"/>
                </a:solidFill>
                <a:latin typeface="Times New Roman" pitchFamily="18" charset="0"/>
                <a:cs typeface="Times New Roman" pitchFamily="18" charset="0"/>
              </a:rPr>
              <a:t>bên song </a:t>
            </a:r>
            <a:r>
              <a:rPr lang="en-US" sz="2000" i="1" u="sng">
                <a:solidFill>
                  <a:srgbClr val="0000FF"/>
                </a:solidFill>
                <a:latin typeface="Times New Roman" pitchFamily="18" charset="0"/>
                <a:cs typeface="Times New Roman" pitchFamily="18" charset="0"/>
              </a:rPr>
              <a:t>mảnh giấy tàn</a:t>
            </a:r>
            <a:r>
              <a:rPr lang="en-US" sz="2000" i="1">
                <a:solidFill>
                  <a:srgbClr val="0000FF"/>
                </a:solidFill>
                <a:latin typeface="Times New Roman" pitchFamily="18" charset="0"/>
                <a:cs typeface="Times New Roman" pitchFamily="18" charset="0"/>
              </a:rPr>
              <a:t>.</a:t>
            </a:r>
          </a:p>
          <a:p>
            <a:r>
              <a:rPr lang="en-US" sz="2000" i="1">
                <a:solidFill>
                  <a:srgbClr val="0000FF"/>
                </a:solidFill>
                <a:latin typeface="Times New Roman" pitchFamily="18" charset="0"/>
                <a:cs typeface="Times New Roman" pitchFamily="18" charset="0"/>
              </a:rPr>
              <a:t>Son phấn có thần chôn vẫn hận,</a:t>
            </a:r>
          </a:p>
          <a:p>
            <a:r>
              <a:rPr lang="en-US" sz="2000" i="1">
                <a:solidFill>
                  <a:srgbClr val="0000FF"/>
                </a:solidFill>
                <a:latin typeface="Times New Roman" pitchFamily="18" charset="0"/>
                <a:cs typeface="Times New Roman" pitchFamily="18" charset="0"/>
              </a:rPr>
              <a:t>Văn chương không mệnh </a:t>
            </a:r>
            <a:r>
              <a:rPr lang="en-US" sz="2000" i="1" u="sng">
                <a:solidFill>
                  <a:srgbClr val="0000FF"/>
                </a:solidFill>
                <a:latin typeface="Times New Roman" pitchFamily="18" charset="0"/>
                <a:cs typeface="Times New Roman" pitchFamily="18" charset="0"/>
              </a:rPr>
              <a:t>đốt còn vương</a:t>
            </a:r>
            <a:r>
              <a:rPr lang="en-US" sz="2000" i="1">
                <a:solidFill>
                  <a:srgbClr val="0000FF"/>
                </a:solidFill>
                <a:latin typeface="Times New Roman" pitchFamily="18" charset="0"/>
                <a:cs typeface="Times New Roman" pitchFamily="18" charset="0"/>
              </a:rPr>
              <a:t>.</a:t>
            </a:r>
          </a:p>
          <a:p>
            <a:r>
              <a:rPr lang="en-US" sz="2000" i="1">
                <a:solidFill>
                  <a:srgbClr val="0000FF"/>
                </a:solidFill>
                <a:latin typeface="Times New Roman" pitchFamily="18" charset="0"/>
                <a:cs typeface="Times New Roman" pitchFamily="18" charset="0"/>
              </a:rPr>
              <a:t>Nỗi </a:t>
            </a:r>
            <a:r>
              <a:rPr lang="en-US" sz="2000" i="1" u="sng">
                <a:solidFill>
                  <a:srgbClr val="0000FF"/>
                </a:solidFill>
                <a:latin typeface="Times New Roman" pitchFamily="18" charset="0"/>
                <a:cs typeface="Times New Roman" pitchFamily="18" charset="0"/>
              </a:rPr>
              <a:t>hờn</a:t>
            </a:r>
            <a:r>
              <a:rPr lang="en-US" sz="2000" i="1">
                <a:solidFill>
                  <a:srgbClr val="0000FF"/>
                </a:solidFill>
                <a:latin typeface="Times New Roman" pitchFamily="18" charset="0"/>
                <a:cs typeface="Times New Roman" pitchFamily="18" charset="0"/>
              </a:rPr>
              <a:t> kim cổ trời khôn hỏi,</a:t>
            </a:r>
          </a:p>
          <a:p>
            <a:r>
              <a:rPr lang="en-US" sz="2000" i="1">
                <a:solidFill>
                  <a:srgbClr val="0000FF"/>
                </a:solidFill>
                <a:latin typeface="Times New Roman" pitchFamily="18" charset="0"/>
                <a:cs typeface="Times New Roman" pitchFamily="18" charset="0"/>
              </a:rPr>
              <a:t>Cái án phong lưu </a:t>
            </a:r>
            <a:r>
              <a:rPr lang="en-US" sz="2000" i="1" u="sng">
                <a:solidFill>
                  <a:srgbClr val="0000FF"/>
                </a:solidFill>
                <a:latin typeface="Times New Roman" pitchFamily="18" charset="0"/>
                <a:cs typeface="Times New Roman" pitchFamily="18" charset="0"/>
              </a:rPr>
              <a:t>khách</a:t>
            </a:r>
            <a:r>
              <a:rPr lang="en-US" sz="2000" i="1">
                <a:solidFill>
                  <a:srgbClr val="0000FF"/>
                </a:solidFill>
                <a:latin typeface="Times New Roman" pitchFamily="18" charset="0"/>
                <a:cs typeface="Times New Roman" pitchFamily="18" charset="0"/>
              </a:rPr>
              <a:t> tự mang.</a:t>
            </a:r>
          </a:p>
          <a:p>
            <a:r>
              <a:rPr lang="en-US" sz="2000" i="1">
                <a:solidFill>
                  <a:srgbClr val="0000FF"/>
                </a:solidFill>
                <a:latin typeface="Times New Roman" pitchFamily="18" charset="0"/>
                <a:cs typeface="Times New Roman" pitchFamily="18" charset="0"/>
              </a:rPr>
              <a:t>Chẳng biết ba trăm năm lẻ nữa,</a:t>
            </a:r>
          </a:p>
          <a:p>
            <a:r>
              <a:rPr lang="en-US" sz="2000" i="1">
                <a:solidFill>
                  <a:srgbClr val="0000FF"/>
                </a:solidFill>
                <a:latin typeface="Times New Roman" pitchFamily="18" charset="0"/>
                <a:cs typeface="Times New Roman" pitchFamily="18" charset="0"/>
              </a:rPr>
              <a:t>Người đời ai khóc Tố Như chăng?</a:t>
            </a:r>
          </a:p>
          <a:p>
            <a:pPr algn="ctr"/>
            <a:r>
              <a:rPr lang="en-US" sz="2000" i="1">
                <a:solidFill>
                  <a:srgbClr val="0000FF"/>
                </a:solidFill>
                <a:latin typeface="Times New Roman" pitchFamily="18" charset="0"/>
                <a:cs typeface="Times New Roman" pitchFamily="18" charset="0"/>
              </a:rPr>
              <a:t>		(Vũ Tam Tập)</a:t>
            </a:r>
          </a:p>
        </p:txBody>
      </p:sp>
      <p:sp>
        <p:nvSpPr>
          <p:cNvPr id="8201" name="Rectangle 12"/>
          <p:cNvSpPr>
            <a:spLocks noChangeArrowheads="1"/>
          </p:cNvSpPr>
          <p:nvPr/>
        </p:nvSpPr>
        <p:spPr bwMode="auto">
          <a:xfrm>
            <a:off x="749300" y="3644900"/>
            <a:ext cx="31496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6093" name="Rectangle 13"/>
          <p:cNvSpPr>
            <a:spLocks noChangeArrowheads="1"/>
          </p:cNvSpPr>
          <p:nvPr/>
        </p:nvSpPr>
        <p:spPr bwMode="auto">
          <a:xfrm>
            <a:off x="152400" y="1231900"/>
            <a:ext cx="4572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US" sz="2000">
              <a:solidFill>
                <a:srgbClr val="0000FF"/>
              </a:solidFill>
              <a:latin typeface="Times New Roman" pitchFamily="18" charset="0"/>
              <a:cs typeface="Times New Roman" pitchFamily="18" charset="0"/>
            </a:endParaRPr>
          </a:p>
          <a:p>
            <a:r>
              <a:rPr lang="en-US" sz="2000">
                <a:solidFill>
                  <a:srgbClr val="0000FF"/>
                </a:solidFill>
                <a:latin typeface="Times New Roman" pitchFamily="18" charset="0"/>
                <a:cs typeface="Times New Roman" pitchFamily="18" charset="0"/>
              </a:rPr>
              <a:t>(Dịch nghĩa)</a:t>
            </a:r>
          </a:p>
          <a:p>
            <a:r>
              <a:rPr lang="en-US" sz="2000">
                <a:solidFill>
                  <a:srgbClr val="0000FF"/>
                </a:solidFill>
                <a:latin typeface="Times New Roman" pitchFamily="18" charset="0"/>
                <a:cs typeface="Times New Roman" pitchFamily="18" charset="0"/>
              </a:rPr>
              <a:t>Vườn hoa bên Tây Hồ đã tan thành bãi hoang rồi,</a:t>
            </a:r>
          </a:p>
          <a:p>
            <a:r>
              <a:rPr lang="en-US" sz="2000">
                <a:solidFill>
                  <a:srgbClr val="0000FF"/>
                </a:solidFill>
                <a:latin typeface="Times New Roman" pitchFamily="18" charset="0"/>
                <a:cs typeface="Times New Roman" pitchFamily="18" charset="0"/>
              </a:rPr>
              <a:t>Chỉ viếng nàng qua một tập sách đọc trước cửa sổ.</a:t>
            </a:r>
          </a:p>
          <a:p>
            <a:r>
              <a:rPr lang="en-US" sz="2000">
                <a:solidFill>
                  <a:srgbClr val="0000FF"/>
                </a:solidFill>
                <a:latin typeface="Times New Roman" pitchFamily="18" charset="0"/>
                <a:cs typeface="Times New Roman" pitchFamily="18" charset="0"/>
              </a:rPr>
              <a:t>Son phấn có thần chắc phải xót xa vì những  việc sau khi chết, </a:t>
            </a:r>
          </a:p>
          <a:p>
            <a:r>
              <a:rPr lang="en-US" sz="2000">
                <a:solidFill>
                  <a:srgbClr val="0000FF"/>
                </a:solidFill>
                <a:latin typeface="Times New Roman" pitchFamily="18" charset="0"/>
                <a:cs typeface="Times New Roman" pitchFamily="18" charset="0"/>
              </a:rPr>
              <a:t>Văn chương không có số mệnh mà cũng bị đốt dở</a:t>
            </a:r>
          </a:p>
          <a:p>
            <a:r>
              <a:rPr lang="en-US" sz="2000">
                <a:solidFill>
                  <a:srgbClr val="0000FF"/>
                </a:solidFill>
                <a:latin typeface="Times New Roman" pitchFamily="18" charset="0"/>
                <a:cs typeface="Times New Roman" pitchFamily="18" charset="0"/>
              </a:rPr>
              <a:t>Những mối hận cổ kim, khó mà hỏi trời được,</a:t>
            </a:r>
          </a:p>
          <a:p>
            <a:r>
              <a:rPr lang="en-US" sz="2000">
                <a:solidFill>
                  <a:srgbClr val="0000FF"/>
                </a:solidFill>
                <a:latin typeface="Times New Roman" pitchFamily="18" charset="0"/>
                <a:cs typeface="Times New Roman" pitchFamily="18" charset="0"/>
              </a:rPr>
              <a:t>Ta tự thấy là người cùng một hội với kẻ mắc nỗi oan lạ lùng vì nết phong nhã.</a:t>
            </a:r>
          </a:p>
          <a:p>
            <a:r>
              <a:rPr lang="en-US" sz="2000">
                <a:solidFill>
                  <a:srgbClr val="0000FF"/>
                </a:solidFill>
                <a:latin typeface="Times New Roman" pitchFamily="18" charset="0"/>
                <a:cs typeface="Times New Roman" pitchFamily="18" charset="0"/>
              </a:rPr>
              <a:t>Không biết hơn ba trăm năm sau,</a:t>
            </a:r>
          </a:p>
          <a:p>
            <a:r>
              <a:rPr lang="en-US" sz="2000">
                <a:solidFill>
                  <a:srgbClr val="0000FF"/>
                </a:solidFill>
                <a:latin typeface="Times New Roman" pitchFamily="18" charset="0"/>
                <a:cs typeface="Times New Roman" pitchFamily="18" charset="0"/>
              </a:rPr>
              <a:t>Thiên hạ ai người khóc Tố Như?</a:t>
            </a:r>
          </a:p>
        </p:txBody>
      </p:sp>
      <p:sp>
        <p:nvSpPr>
          <p:cNvPr id="14" name="Rectangle 2"/>
          <p:cNvSpPr>
            <a:spLocks noGrp="1" noChangeArrowheads="1"/>
          </p:cNvSpPr>
          <p:nvPr>
            <p:ph type="title"/>
          </p:nvPr>
        </p:nvSpPr>
        <p:spPr/>
        <p:txBody>
          <a:bodyPr/>
          <a:lstStyle/>
          <a:p>
            <a:r>
              <a:rPr lang="en-US" sz="2400" b="1" i="1" dirty="0" smtClean="0">
                <a:solidFill>
                  <a:srgbClr val="0000FF"/>
                </a:solidFill>
                <a:latin typeface="Times New Roman" pitchFamily="18" charset="0"/>
              </a:rPr>
              <a:t> </a:t>
            </a:r>
            <a:r>
              <a:rPr lang="en-US" sz="2800" b="1" dirty="0" smtClean="0">
                <a:solidFill>
                  <a:srgbClr val="0000FF"/>
                </a:solidFill>
                <a:latin typeface="Times New Roman" pitchFamily="18" charset="0"/>
              </a:rPr>
              <a:t>ĐỘC TIỂU THANH KÍ </a:t>
            </a:r>
            <a:r>
              <a:rPr lang="en-US" sz="2400" b="1" dirty="0" smtClean="0">
                <a:solidFill>
                  <a:srgbClr val="0000FF"/>
                </a:solidFill>
                <a:latin typeface="Times New Roman" pitchFamily="18" charset="0"/>
              </a:rPr>
              <a:t/>
            </a:r>
            <a:br>
              <a:rPr lang="en-US" sz="2400" b="1" dirty="0" smtClean="0">
                <a:solidFill>
                  <a:srgbClr val="0000FF"/>
                </a:solidFill>
                <a:latin typeface="Times New Roman" pitchFamily="18" charset="0"/>
              </a:rPr>
            </a:br>
            <a:r>
              <a:rPr lang="en-US" sz="2400" b="1" dirty="0" smtClean="0">
                <a:solidFill>
                  <a:srgbClr val="0000FF"/>
                </a:solidFill>
                <a:latin typeface="Times New Roman" pitchFamily="18" charset="0"/>
              </a:rPr>
              <a:t>                                                             (</a:t>
            </a:r>
            <a:r>
              <a:rPr lang="en-US" sz="2400" b="1" dirty="0" err="1" smtClean="0">
                <a:solidFill>
                  <a:srgbClr val="0000FF"/>
                </a:solidFill>
                <a:latin typeface="Times New Roman" pitchFamily="18" charset="0"/>
              </a:rPr>
              <a:t>Nguyễn</a:t>
            </a:r>
            <a:r>
              <a:rPr lang="en-US" sz="2400" b="1" dirty="0" smtClean="0">
                <a:solidFill>
                  <a:srgbClr val="0000FF"/>
                </a:solidFill>
                <a:latin typeface="Times New Roman" pitchFamily="18" charset="0"/>
              </a:rPr>
              <a:t> Du)</a:t>
            </a:r>
          </a:p>
        </p:txBody>
      </p:sp>
      <p:cxnSp>
        <p:nvCxnSpPr>
          <p:cNvPr id="3" name="Straight Connector 2"/>
          <p:cNvCxnSpPr/>
          <p:nvPr/>
        </p:nvCxnSpPr>
        <p:spPr>
          <a:xfrm>
            <a:off x="4697413" y="1417638"/>
            <a:ext cx="26987" cy="4956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46093">
                                            <p:txEl>
                                              <p:pRg st="1" end="1"/>
                                            </p:txEl>
                                          </p:spTgt>
                                        </p:tgtEl>
                                        <p:attrNameLst>
                                          <p:attrName>style.visibility</p:attrName>
                                        </p:attrNameLst>
                                      </p:cBhvr>
                                      <p:to>
                                        <p:strVal val="visible"/>
                                      </p:to>
                                    </p:set>
                                    <p:anim calcmode="lin" valueType="num">
                                      <p:cBhvr>
                                        <p:cTn id="10" dur="500" fill="hold"/>
                                        <p:tgtEl>
                                          <p:spTgt spid="46093">
                                            <p:txEl>
                                              <p:pRg st="1" end="1"/>
                                            </p:txEl>
                                          </p:spTgt>
                                        </p:tgtEl>
                                        <p:attrNameLst>
                                          <p:attrName>ppt_w</p:attrName>
                                        </p:attrNameLst>
                                      </p:cBhvr>
                                      <p:tavLst>
                                        <p:tav tm="0">
                                          <p:val>
                                            <p:fltVal val="0"/>
                                          </p:val>
                                        </p:tav>
                                        <p:tav tm="100000">
                                          <p:val>
                                            <p:strVal val="#ppt_w"/>
                                          </p:val>
                                        </p:tav>
                                      </p:tavLst>
                                    </p:anim>
                                    <p:anim calcmode="lin" valueType="num">
                                      <p:cBhvr>
                                        <p:cTn id="11" dur="500" fill="hold"/>
                                        <p:tgtEl>
                                          <p:spTgt spid="46093">
                                            <p:txEl>
                                              <p:pRg st="1" end="1"/>
                                            </p:txEl>
                                          </p:spTgt>
                                        </p:tgtEl>
                                        <p:attrNameLst>
                                          <p:attrName>ppt_h</p:attrName>
                                        </p:attrNameLst>
                                      </p:cBhvr>
                                      <p:tavLst>
                                        <p:tav tm="0">
                                          <p:val>
                                            <p:fltVal val="0"/>
                                          </p:val>
                                        </p:tav>
                                        <p:tav tm="100000">
                                          <p:val>
                                            <p:strVal val="#ppt_h"/>
                                          </p:val>
                                        </p:tav>
                                      </p:tavLst>
                                    </p:anim>
                                    <p:anim calcmode="lin" valueType="num">
                                      <p:cBhvr>
                                        <p:cTn id="12" dur="500" fill="hold"/>
                                        <p:tgtEl>
                                          <p:spTgt spid="46093">
                                            <p:txEl>
                                              <p:pRg st="1" end="1"/>
                                            </p:txEl>
                                          </p:spTgt>
                                        </p:tgtEl>
                                        <p:attrNameLst>
                                          <p:attrName>style.rotation</p:attrName>
                                        </p:attrNameLst>
                                      </p:cBhvr>
                                      <p:tavLst>
                                        <p:tav tm="0">
                                          <p:val>
                                            <p:fltVal val="90"/>
                                          </p:val>
                                        </p:tav>
                                        <p:tav tm="100000">
                                          <p:val>
                                            <p:fltVal val="0"/>
                                          </p:val>
                                        </p:tav>
                                      </p:tavLst>
                                    </p:anim>
                                    <p:animEffect transition="in" filter="fade">
                                      <p:cBhvr>
                                        <p:cTn id="13" dur="500"/>
                                        <p:tgtEl>
                                          <p:spTgt spid="46093">
                                            <p:txEl>
                                              <p:pRg st="1" end="1"/>
                                            </p:txEl>
                                          </p:spTgt>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46093">
                                            <p:txEl>
                                              <p:pRg st="2" end="2"/>
                                            </p:txEl>
                                          </p:spTgt>
                                        </p:tgtEl>
                                        <p:attrNameLst>
                                          <p:attrName>style.visibility</p:attrName>
                                        </p:attrNameLst>
                                      </p:cBhvr>
                                      <p:to>
                                        <p:strVal val="visible"/>
                                      </p:to>
                                    </p:set>
                                    <p:anim calcmode="lin" valueType="num">
                                      <p:cBhvr>
                                        <p:cTn id="16" dur="500" fill="hold"/>
                                        <p:tgtEl>
                                          <p:spTgt spid="4609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46093">
                                            <p:txEl>
                                              <p:pRg st="2" end="2"/>
                                            </p:txEl>
                                          </p:spTgt>
                                        </p:tgtEl>
                                        <p:attrNameLst>
                                          <p:attrName>ppt_h</p:attrName>
                                        </p:attrNameLst>
                                      </p:cBhvr>
                                      <p:tavLst>
                                        <p:tav tm="0">
                                          <p:val>
                                            <p:fltVal val="0"/>
                                          </p:val>
                                        </p:tav>
                                        <p:tav tm="100000">
                                          <p:val>
                                            <p:strVal val="#ppt_h"/>
                                          </p:val>
                                        </p:tav>
                                      </p:tavLst>
                                    </p:anim>
                                    <p:anim calcmode="lin" valueType="num">
                                      <p:cBhvr>
                                        <p:cTn id="18" dur="500" fill="hold"/>
                                        <p:tgtEl>
                                          <p:spTgt spid="46093">
                                            <p:txEl>
                                              <p:pRg st="2" end="2"/>
                                            </p:txEl>
                                          </p:spTgt>
                                        </p:tgtEl>
                                        <p:attrNameLst>
                                          <p:attrName>style.rotation</p:attrName>
                                        </p:attrNameLst>
                                      </p:cBhvr>
                                      <p:tavLst>
                                        <p:tav tm="0">
                                          <p:val>
                                            <p:fltVal val="90"/>
                                          </p:val>
                                        </p:tav>
                                        <p:tav tm="100000">
                                          <p:val>
                                            <p:fltVal val="0"/>
                                          </p:val>
                                        </p:tav>
                                      </p:tavLst>
                                    </p:anim>
                                    <p:animEffect transition="in" filter="fade">
                                      <p:cBhvr>
                                        <p:cTn id="19" dur="500"/>
                                        <p:tgtEl>
                                          <p:spTgt spid="46093">
                                            <p:txEl>
                                              <p:pRg st="2" end="2"/>
                                            </p:txEl>
                                          </p:spTgt>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46093">
                                            <p:txEl>
                                              <p:pRg st="3" end="3"/>
                                            </p:txEl>
                                          </p:spTgt>
                                        </p:tgtEl>
                                        <p:attrNameLst>
                                          <p:attrName>style.visibility</p:attrName>
                                        </p:attrNameLst>
                                      </p:cBhvr>
                                      <p:to>
                                        <p:strVal val="visible"/>
                                      </p:to>
                                    </p:set>
                                    <p:anim calcmode="lin" valueType="num">
                                      <p:cBhvr>
                                        <p:cTn id="22" dur="500" fill="hold"/>
                                        <p:tgtEl>
                                          <p:spTgt spid="4609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6093">
                                            <p:txEl>
                                              <p:pRg st="3" end="3"/>
                                            </p:txEl>
                                          </p:spTgt>
                                        </p:tgtEl>
                                        <p:attrNameLst>
                                          <p:attrName>ppt_h</p:attrName>
                                        </p:attrNameLst>
                                      </p:cBhvr>
                                      <p:tavLst>
                                        <p:tav tm="0">
                                          <p:val>
                                            <p:fltVal val="0"/>
                                          </p:val>
                                        </p:tav>
                                        <p:tav tm="100000">
                                          <p:val>
                                            <p:strVal val="#ppt_h"/>
                                          </p:val>
                                        </p:tav>
                                      </p:tavLst>
                                    </p:anim>
                                    <p:anim calcmode="lin" valueType="num">
                                      <p:cBhvr>
                                        <p:cTn id="24" dur="500" fill="hold"/>
                                        <p:tgtEl>
                                          <p:spTgt spid="46093">
                                            <p:txEl>
                                              <p:pRg st="3" end="3"/>
                                            </p:txEl>
                                          </p:spTgt>
                                        </p:tgtEl>
                                        <p:attrNameLst>
                                          <p:attrName>style.rotation</p:attrName>
                                        </p:attrNameLst>
                                      </p:cBhvr>
                                      <p:tavLst>
                                        <p:tav tm="0">
                                          <p:val>
                                            <p:fltVal val="90"/>
                                          </p:val>
                                        </p:tav>
                                        <p:tav tm="100000">
                                          <p:val>
                                            <p:fltVal val="0"/>
                                          </p:val>
                                        </p:tav>
                                      </p:tavLst>
                                    </p:anim>
                                    <p:animEffect transition="in" filter="fade">
                                      <p:cBhvr>
                                        <p:cTn id="25" dur="500"/>
                                        <p:tgtEl>
                                          <p:spTgt spid="46093">
                                            <p:txEl>
                                              <p:pRg st="3" end="3"/>
                                            </p:txEl>
                                          </p:spTgt>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46093">
                                            <p:txEl>
                                              <p:pRg st="4" end="4"/>
                                            </p:txEl>
                                          </p:spTgt>
                                        </p:tgtEl>
                                        <p:attrNameLst>
                                          <p:attrName>style.visibility</p:attrName>
                                        </p:attrNameLst>
                                      </p:cBhvr>
                                      <p:to>
                                        <p:strVal val="visible"/>
                                      </p:to>
                                    </p:set>
                                    <p:anim calcmode="lin" valueType="num">
                                      <p:cBhvr>
                                        <p:cTn id="28" dur="500" fill="hold"/>
                                        <p:tgtEl>
                                          <p:spTgt spid="4609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6093">
                                            <p:txEl>
                                              <p:pRg st="4" end="4"/>
                                            </p:txEl>
                                          </p:spTgt>
                                        </p:tgtEl>
                                        <p:attrNameLst>
                                          <p:attrName>ppt_h</p:attrName>
                                        </p:attrNameLst>
                                      </p:cBhvr>
                                      <p:tavLst>
                                        <p:tav tm="0">
                                          <p:val>
                                            <p:fltVal val="0"/>
                                          </p:val>
                                        </p:tav>
                                        <p:tav tm="100000">
                                          <p:val>
                                            <p:strVal val="#ppt_h"/>
                                          </p:val>
                                        </p:tav>
                                      </p:tavLst>
                                    </p:anim>
                                    <p:anim calcmode="lin" valueType="num">
                                      <p:cBhvr>
                                        <p:cTn id="30" dur="500" fill="hold"/>
                                        <p:tgtEl>
                                          <p:spTgt spid="46093">
                                            <p:txEl>
                                              <p:pRg st="4" end="4"/>
                                            </p:txEl>
                                          </p:spTgt>
                                        </p:tgtEl>
                                        <p:attrNameLst>
                                          <p:attrName>style.rotation</p:attrName>
                                        </p:attrNameLst>
                                      </p:cBhvr>
                                      <p:tavLst>
                                        <p:tav tm="0">
                                          <p:val>
                                            <p:fltVal val="90"/>
                                          </p:val>
                                        </p:tav>
                                        <p:tav tm="100000">
                                          <p:val>
                                            <p:fltVal val="0"/>
                                          </p:val>
                                        </p:tav>
                                      </p:tavLst>
                                    </p:anim>
                                    <p:animEffect transition="in" filter="fade">
                                      <p:cBhvr>
                                        <p:cTn id="31" dur="500"/>
                                        <p:tgtEl>
                                          <p:spTgt spid="46093">
                                            <p:txEl>
                                              <p:pRg st="4" end="4"/>
                                            </p:txEl>
                                          </p:spTgt>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46093">
                                            <p:txEl>
                                              <p:pRg st="5" end="5"/>
                                            </p:txEl>
                                          </p:spTgt>
                                        </p:tgtEl>
                                        <p:attrNameLst>
                                          <p:attrName>style.visibility</p:attrName>
                                        </p:attrNameLst>
                                      </p:cBhvr>
                                      <p:to>
                                        <p:strVal val="visible"/>
                                      </p:to>
                                    </p:set>
                                    <p:anim calcmode="lin" valueType="num">
                                      <p:cBhvr>
                                        <p:cTn id="34" dur="1000" fill="hold"/>
                                        <p:tgtEl>
                                          <p:spTgt spid="46093">
                                            <p:txEl>
                                              <p:pRg st="5" end="5"/>
                                            </p:txEl>
                                          </p:spTgt>
                                        </p:tgtEl>
                                        <p:attrNameLst>
                                          <p:attrName>ppt_w</p:attrName>
                                        </p:attrNameLst>
                                      </p:cBhvr>
                                      <p:tavLst>
                                        <p:tav tm="0">
                                          <p:val>
                                            <p:fltVal val="0"/>
                                          </p:val>
                                        </p:tav>
                                        <p:tav tm="100000">
                                          <p:val>
                                            <p:strVal val="#ppt_w"/>
                                          </p:val>
                                        </p:tav>
                                      </p:tavLst>
                                    </p:anim>
                                    <p:anim calcmode="lin" valueType="num">
                                      <p:cBhvr>
                                        <p:cTn id="35" dur="1000" fill="hold"/>
                                        <p:tgtEl>
                                          <p:spTgt spid="46093">
                                            <p:txEl>
                                              <p:pRg st="5" end="5"/>
                                            </p:txEl>
                                          </p:spTgt>
                                        </p:tgtEl>
                                        <p:attrNameLst>
                                          <p:attrName>ppt_h</p:attrName>
                                        </p:attrNameLst>
                                      </p:cBhvr>
                                      <p:tavLst>
                                        <p:tav tm="0">
                                          <p:val>
                                            <p:fltVal val="0"/>
                                          </p:val>
                                        </p:tav>
                                        <p:tav tm="100000">
                                          <p:val>
                                            <p:strVal val="#ppt_h"/>
                                          </p:val>
                                        </p:tav>
                                      </p:tavLst>
                                    </p:anim>
                                    <p:anim calcmode="lin" valueType="num">
                                      <p:cBhvr>
                                        <p:cTn id="36" dur="1000" fill="hold"/>
                                        <p:tgtEl>
                                          <p:spTgt spid="46093">
                                            <p:txEl>
                                              <p:pRg st="5" end="5"/>
                                            </p:txEl>
                                          </p:spTgt>
                                        </p:tgtEl>
                                        <p:attrNameLst>
                                          <p:attrName>style.rotation</p:attrName>
                                        </p:attrNameLst>
                                      </p:cBhvr>
                                      <p:tavLst>
                                        <p:tav tm="0">
                                          <p:val>
                                            <p:fltVal val="90"/>
                                          </p:val>
                                        </p:tav>
                                        <p:tav tm="100000">
                                          <p:val>
                                            <p:fltVal val="0"/>
                                          </p:val>
                                        </p:tav>
                                      </p:tavLst>
                                    </p:anim>
                                    <p:animEffect transition="in" filter="fade">
                                      <p:cBhvr>
                                        <p:cTn id="37" dur="1000"/>
                                        <p:tgtEl>
                                          <p:spTgt spid="46093">
                                            <p:txEl>
                                              <p:pRg st="5" end="5"/>
                                            </p:txEl>
                                          </p:spTgt>
                                        </p:tgtEl>
                                      </p:cBhvr>
                                    </p:animEffect>
                                  </p:childTnLst>
                                </p:cTn>
                              </p:par>
                              <p:par>
                                <p:cTn id="38" presetID="31" presetClass="entr" presetSubtype="0" fill="hold" nodeType="withEffect">
                                  <p:stCondLst>
                                    <p:cond delay="0"/>
                                  </p:stCondLst>
                                  <p:iterate type="lt">
                                    <p:tmPct val="5000"/>
                                  </p:iterate>
                                  <p:childTnLst>
                                    <p:set>
                                      <p:cBhvr>
                                        <p:cTn id="39" dur="1" fill="hold">
                                          <p:stCondLst>
                                            <p:cond delay="0"/>
                                          </p:stCondLst>
                                        </p:cTn>
                                        <p:tgtEl>
                                          <p:spTgt spid="46093">
                                            <p:txEl>
                                              <p:pRg st="6" end="6"/>
                                            </p:txEl>
                                          </p:spTgt>
                                        </p:tgtEl>
                                        <p:attrNameLst>
                                          <p:attrName>style.visibility</p:attrName>
                                        </p:attrNameLst>
                                      </p:cBhvr>
                                      <p:to>
                                        <p:strVal val="visible"/>
                                      </p:to>
                                    </p:set>
                                    <p:anim calcmode="lin" valueType="num">
                                      <p:cBhvr>
                                        <p:cTn id="40" dur="1000" fill="hold"/>
                                        <p:tgtEl>
                                          <p:spTgt spid="46093">
                                            <p:txEl>
                                              <p:pRg st="6" end="6"/>
                                            </p:txEl>
                                          </p:spTgt>
                                        </p:tgtEl>
                                        <p:attrNameLst>
                                          <p:attrName>ppt_w</p:attrName>
                                        </p:attrNameLst>
                                      </p:cBhvr>
                                      <p:tavLst>
                                        <p:tav tm="0">
                                          <p:val>
                                            <p:fltVal val="0"/>
                                          </p:val>
                                        </p:tav>
                                        <p:tav tm="100000">
                                          <p:val>
                                            <p:strVal val="#ppt_w"/>
                                          </p:val>
                                        </p:tav>
                                      </p:tavLst>
                                    </p:anim>
                                    <p:anim calcmode="lin" valueType="num">
                                      <p:cBhvr>
                                        <p:cTn id="41" dur="1000" fill="hold"/>
                                        <p:tgtEl>
                                          <p:spTgt spid="46093">
                                            <p:txEl>
                                              <p:pRg st="6" end="6"/>
                                            </p:txEl>
                                          </p:spTgt>
                                        </p:tgtEl>
                                        <p:attrNameLst>
                                          <p:attrName>ppt_h</p:attrName>
                                        </p:attrNameLst>
                                      </p:cBhvr>
                                      <p:tavLst>
                                        <p:tav tm="0">
                                          <p:val>
                                            <p:fltVal val="0"/>
                                          </p:val>
                                        </p:tav>
                                        <p:tav tm="100000">
                                          <p:val>
                                            <p:strVal val="#ppt_h"/>
                                          </p:val>
                                        </p:tav>
                                      </p:tavLst>
                                    </p:anim>
                                    <p:anim calcmode="lin" valueType="num">
                                      <p:cBhvr>
                                        <p:cTn id="42" dur="1000" fill="hold"/>
                                        <p:tgtEl>
                                          <p:spTgt spid="46093">
                                            <p:txEl>
                                              <p:pRg st="6" end="6"/>
                                            </p:txEl>
                                          </p:spTgt>
                                        </p:tgtEl>
                                        <p:attrNameLst>
                                          <p:attrName>style.rotation</p:attrName>
                                        </p:attrNameLst>
                                      </p:cBhvr>
                                      <p:tavLst>
                                        <p:tav tm="0">
                                          <p:val>
                                            <p:fltVal val="90"/>
                                          </p:val>
                                        </p:tav>
                                        <p:tav tm="100000">
                                          <p:val>
                                            <p:fltVal val="0"/>
                                          </p:val>
                                        </p:tav>
                                      </p:tavLst>
                                    </p:anim>
                                    <p:animEffect transition="in" filter="fade">
                                      <p:cBhvr>
                                        <p:cTn id="43" dur="1000"/>
                                        <p:tgtEl>
                                          <p:spTgt spid="46093">
                                            <p:txEl>
                                              <p:pRg st="6" end="6"/>
                                            </p:txEl>
                                          </p:spTgt>
                                        </p:tgtEl>
                                      </p:cBhvr>
                                    </p:animEffect>
                                  </p:childTnLst>
                                </p:cTn>
                              </p:par>
                              <p:par>
                                <p:cTn id="44" presetID="31" presetClass="entr" presetSubtype="0" fill="hold" nodeType="withEffect">
                                  <p:stCondLst>
                                    <p:cond delay="0"/>
                                  </p:stCondLst>
                                  <p:iterate type="lt">
                                    <p:tmPct val="5000"/>
                                  </p:iterate>
                                  <p:childTnLst>
                                    <p:set>
                                      <p:cBhvr>
                                        <p:cTn id="45" dur="1" fill="hold">
                                          <p:stCondLst>
                                            <p:cond delay="0"/>
                                          </p:stCondLst>
                                        </p:cTn>
                                        <p:tgtEl>
                                          <p:spTgt spid="46093">
                                            <p:txEl>
                                              <p:pRg st="7" end="7"/>
                                            </p:txEl>
                                          </p:spTgt>
                                        </p:tgtEl>
                                        <p:attrNameLst>
                                          <p:attrName>style.visibility</p:attrName>
                                        </p:attrNameLst>
                                      </p:cBhvr>
                                      <p:to>
                                        <p:strVal val="visible"/>
                                      </p:to>
                                    </p:set>
                                    <p:anim calcmode="lin" valueType="num">
                                      <p:cBhvr>
                                        <p:cTn id="46" dur="1000" fill="hold"/>
                                        <p:tgtEl>
                                          <p:spTgt spid="46093">
                                            <p:txEl>
                                              <p:pRg st="7" end="7"/>
                                            </p:txEl>
                                          </p:spTgt>
                                        </p:tgtEl>
                                        <p:attrNameLst>
                                          <p:attrName>ppt_w</p:attrName>
                                        </p:attrNameLst>
                                      </p:cBhvr>
                                      <p:tavLst>
                                        <p:tav tm="0">
                                          <p:val>
                                            <p:fltVal val="0"/>
                                          </p:val>
                                        </p:tav>
                                        <p:tav tm="100000">
                                          <p:val>
                                            <p:strVal val="#ppt_w"/>
                                          </p:val>
                                        </p:tav>
                                      </p:tavLst>
                                    </p:anim>
                                    <p:anim calcmode="lin" valueType="num">
                                      <p:cBhvr>
                                        <p:cTn id="47" dur="1000" fill="hold"/>
                                        <p:tgtEl>
                                          <p:spTgt spid="46093">
                                            <p:txEl>
                                              <p:pRg st="7" end="7"/>
                                            </p:txEl>
                                          </p:spTgt>
                                        </p:tgtEl>
                                        <p:attrNameLst>
                                          <p:attrName>ppt_h</p:attrName>
                                        </p:attrNameLst>
                                      </p:cBhvr>
                                      <p:tavLst>
                                        <p:tav tm="0">
                                          <p:val>
                                            <p:fltVal val="0"/>
                                          </p:val>
                                        </p:tav>
                                        <p:tav tm="100000">
                                          <p:val>
                                            <p:strVal val="#ppt_h"/>
                                          </p:val>
                                        </p:tav>
                                      </p:tavLst>
                                    </p:anim>
                                    <p:anim calcmode="lin" valueType="num">
                                      <p:cBhvr>
                                        <p:cTn id="48" dur="1000" fill="hold"/>
                                        <p:tgtEl>
                                          <p:spTgt spid="46093">
                                            <p:txEl>
                                              <p:pRg st="7" end="7"/>
                                            </p:txEl>
                                          </p:spTgt>
                                        </p:tgtEl>
                                        <p:attrNameLst>
                                          <p:attrName>style.rotation</p:attrName>
                                        </p:attrNameLst>
                                      </p:cBhvr>
                                      <p:tavLst>
                                        <p:tav tm="0">
                                          <p:val>
                                            <p:fltVal val="90"/>
                                          </p:val>
                                        </p:tav>
                                        <p:tav tm="100000">
                                          <p:val>
                                            <p:fltVal val="0"/>
                                          </p:val>
                                        </p:tav>
                                      </p:tavLst>
                                    </p:anim>
                                    <p:animEffect transition="in" filter="fade">
                                      <p:cBhvr>
                                        <p:cTn id="49" dur="1000"/>
                                        <p:tgtEl>
                                          <p:spTgt spid="46093">
                                            <p:txEl>
                                              <p:pRg st="7" end="7"/>
                                            </p:txEl>
                                          </p:spTgt>
                                        </p:tgtEl>
                                      </p:cBhvr>
                                    </p:animEffect>
                                  </p:childTnLst>
                                </p:cTn>
                              </p:par>
                              <p:par>
                                <p:cTn id="50" presetID="31" presetClass="entr" presetSubtype="0" fill="hold" nodeType="withEffect">
                                  <p:stCondLst>
                                    <p:cond delay="0"/>
                                  </p:stCondLst>
                                  <p:iterate type="lt">
                                    <p:tmPct val="5000"/>
                                  </p:iterate>
                                  <p:childTnLst>
                                    <p:set>
                                      <p:cBhvr>
                                        <p:cTn id="51" dur="1" fill="hold">
                                          <p:stCondLst>
                                            <p:cond delay="0"/>
                                          </p:stCondLst>
                                        </p:cTn>
                                        <p:tgtEl>
                                          <p:spTgt spid="46093">
                                            <p:txEl>
                                              <p:pRg st="8" end="8"/>
                                            </p:txEl>
                                          </p:spTgt>
                                        </p:tgtEl>
                                        <p:attrNameLst>
                                          <p:attrName>style.visibility</p:attrName>
                                        </p:attrNameLst>
                                      </p:cBhvr>
                                      <p:to>
                                        <p:strVal val="visible"/>
                                      </p:to>
                                    </p:set>
                                    <p:anim calcmode="lin" valueType="num">
                                      <p:cBhvr>
                                        <p:cTn id="52" dur="1000" fill="hold"/>
                                        <p:tgtEl>
                                          <p:spTgt spid="46093">
                                            <p:txEl>
                                              <p:pRg st="8" end="8"/>
                                            </p:txEl>
                                          </p:spTgt>
                                        </p:tgtEl>
                                        <p:attrNameLst>
                                          <p:attrName>ppt_w</p:attrName>
                                        </p:attrNameLst>
                                      </p:cBhvr>
                                      <p:tavLst>
                                        <p:tav tm="0">
                                          <p:val>
                                            <p:fltVal val="0"/>
                                          </p:val>
                                        </p:tav>
                                        <p:tav tm="100000">
                                          <p:val>
                                            <p:strVal val="#ppt_w"/>
                                          </p:val>
                                        </p:tav>
                                      </p:tavLst>
                                    </p:anim>
                                    <p:anim calcmode="lin" valueType="num">
                                      <p:cBhvr>
                                        <p:cTn id="53" dur="1000" fill="hold"/>
                                        <p:tgtEl>
                                          <p:spTgt spid="46093">
                                            <p:txEl>
                                              <p:pRg st="8" end="8"/>
                                            </p:txEl>
                                          </p:spTgt>
                                        </p:tgtEl>
                                        <p:attrNameLst>
                                          <p:attrName>ppt_h</p:attrName>
                                        </p:attrNameLst>
                                      </p:cBhvr>
                                      <p:tavLst>
                                        <p:tav tm="0">
                                          <p:val>
                                            <p:fltVal val="0"/>
                                          </p:val>
                                        </p:tav>
                                        <p:tav tm="100000">
                                          <p:val>
                                            <p:strVal val="#ppt_h"/>
                                          </p:val>
                                        </p:tav>
                                      </p:tavLst>
                                    </p:anim>
                                    <p:anim calcmode="lin" valueType="num">
                                      <p:cBhvr>
                                        <p:cTn id="54" dur="1000" fill="hold"/>
                                        <p:tgtEl>
                                          <p:spTgt spid="46093">
                                            <p:txEl>
                                              <p:pRg st="8" end="8"/>
                                            </p:txEl>
                                          </p:spTgt>
                                        </p:tgtEl>
                                        <p:attrNameLst>
                                          <p:attrName>style.rotation</p:attrName>
                                        </p:attrNameLst>
                                      </p:cBhvr>
                                      <p:tavLst>
                                        <p:tav tm="0">
                                          <p:val>
                                            <p:fltVal val="90"/>
                                          </p:val>
                                        </p:tav>
                                        <p:tav tm="100000">
                                          <p:val>
                                            <p:fltVal val="0"/>
                                          </p:val>
                                        </p:tav>
                                      </p:tavLst>
                                    </p:anim>
                                    <p:animEffect transition="in" filter="fade">
                                      <p:cBhvr>
                                        <p:cTn id="55" dur="1000"/>
                                        <p:tgtEl>
                                          <p:spTgt spid="46093">
                                            <p:txEl>
                                              <p:pRg st="8" end="8"/>
                                            </p:txEl>
                                          </p:spTgt>
                                        </p:tgtEl>
                                      </p:cBhvr>
                                    </p:animEffect>
                                  </p:childTnLst>
                                </p:cTn>
                              </p:par>
                              <p:par>
                                <p:cTn id="56" presetID="31" presetClass="entr" presetSubtype="0" fill="hold" nodeType="withEffect">
                                  <p:stCondLst>
                                    <p:cond delay="0"/>
                                  </p:stCondLst>
                                  <p:iterate type="lt">
                                    <p:tmPct val="5000"/>
                                  </p:iterate>
                                  <p:childTnLst>
                                    <p:set>
                                      <p:cBhvr>
                                        <p:cTn id="57" dur="1" fill="hold">
                                          <p:stCondLst>
                                            <p:cond delay="0"/>
                                          </p:stCondLst>
                                        </p:cTn>
                                        <p:tgtEl>
                                          <p:spTgt spid="46093">
                                            <p:txEl>
                                              <p:pRg st="9" end="9"/>
                                            </p:txEl>
                                          </p:spTgt>
                                        </p:tgtEl>
                                        <p:attrNameLst>
                                          <p:attrName>style.visibility</p:attrName>
                                        </p:attrNameLst>
                                      </p:cBhvr>
                                      <p:to>
                                        <p:strVal val="visible"/>
                                      </p:to>
                                    </p:set>
                                    <p:anim calcmode="lin" valueType="num">
                                      <p:cBhvr>
                                        <p:cTn id="58" dur="1000" fill="hold"/>
                                        <p:tgtEl>
                                          <p:spTgt spid="46093">
                                            <p:txEl>
                                              <p:pRg st="9" end="9"/>
                                            </p:txEl>
                                          </p:spTgt>
                                        </p:tgtEl>
                                        <p:attrNameLst>
                                          <p:attrName>ppt_w</p:attrName>
                                        </p:attrNameLst>
                                      </p:cBhvr>
                                      <p:tavLst>
                                        <p:tav tm="0">
                                          <p:val>
                                            <p:fltVal val="0"/>
                                          </p:val>
                                        </p:tav>
                                        <p:tav tm="100000">
                                          <p:val>
                                            <p:strVal val="#ppt_w"/>
                                          </p:val>
                                        </p:tav>
                                      </p:tavLst>
                                    </p:anim>
                                    <p:anim calcmode="lin" valueType="num">
                                      <p:cBhvr>
                                        <p:cTn id="59" dur="1000" fill="hold"/>
                                        <p:tgtEl>
                                          <p:spTgt spid="46093">
                                            <p:txEl>
                                              <p:pRg st="9" end="9"/>
                                            </p:txEl>
                                          </p:spTgt>
                                        </p:tgtEl>
                                        <p:attrNameLst>
                                          <p:attrName>ppt_h</p:attrName>
                                        </p:attrNameLst>
                                      </p:cBhvr>
                                      <p:tavLst>
                                        <p:tav tm="0">
                                          <p:val>
                                            <p:fltVal val="0"/>
                                          </p:val>
                                        </p:tav>
                                        <p:tav tm="100000">
                                          <p:val>
                                            <p:strVal val="#ppt_h"/>
                                          </p:val>
                                        </p:tav>
                                      </p:tavLst>
                                    </p:anim>
                                    <p:anim calcmode="lin" valueType="num">
                                      <p:cBhvr>
                                        <p:cTn id="60" dur="1000" fill="hold"/>
                                        <p:tgtEl>
                                          <p:spTgt spid="46093">
                                            <p:txEl>
                                              <p:pRg st="9" end="9"/>
                                            </p:txEl>
                                          </p:spTgt>
                                        </p:tgtEl>
                                        <p:attrNameLst>
                                          <p:attrName>style.rotation</p:attrName>
                                        </p:attrNameLst>
                                      </p:cBhvr>
                                      <p:tavLst>
                                        <p:tav tm="0">
                                          <p:val>
                                            <p:fltVal val="90"/>
                                          </p:val>
                                        </p:tav>
                                        <p:tav tm="100000">
                                          <p:val>
                                            <p:fltVal val="0"/>
                                          </p:val>
                                        </p:tav>
                                      </p:tavLst>
                                    </p:anim>
                                    <p:animEffect transition="in" filter="fade">
                                      <p:cBhvr>
                                        <p:cTn id="61" dur="1000"/>
                                        <p:tgtEl>
                                          <p:spTgt spid="46093">
                                            <p:txEl>
                                              <p:pRg st="9" end="9"/>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46089">
                                            <p:txEl>
                                              <p:pRg st="0" end="0"/>
                                            </p:txEl>
                                          </p:spTgt>
                                        </p:tgtEl>
                                        <p:attrNameLst>
                                          <p:attrName>style.visibility</p:attrName>
                                        </p:attrNameLst>
                                      </p:cBhvr>
                                      <p:to>
                                        <p:strVal val="visible"/>
                                      </p:to>
                                    </p:set>
                                    <p:anim calcmode="lin" valueType="num">
                                      <p:cBhvr additive="base">
                                        <p:cTn id="66" dur="500" fill="hold"/>
                                        <p:tgtEl>
                                          <p:spTgt spid="46089">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6089">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6089">
                                            <p:txEl>
                                              <p:pRg st="1" end="1"/>
                                            </p:txEl>
                                          </p:spTgt>
                                        </p:tgtEl>
                                        <p:attrNameLst>
                                          <p:attrName>style.visibility</p:attrName>
                                        </p:attrNameLst>
                                      </p:cBhvr>
                                      <p:to>
                                        <p:strVal val="visible"/>
                                      </p:to>
                                    </p:set>
                                    <p:anim calcmode="lin" valueType="num">
                                      <p:cBhvr additive="base">
                                        <p:cTn id="70" dur="500" fill="hold"/>
                                        <p:tgtEl>
                                          <p:spTgt spid="46089">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6089">
                                            <p:txEl>
                                              <p:pRg st="1" end="1"/>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46089">
                                            <p:txEl>
                                              <p:pRg st="2" end="2"/>
                                            </p:txEl>
                                          </p:spTgt>
                                        </p:tgtEl>
                                        <p:attrNameLst>
                                          <p:attrName>style.visibility</p:attrName>
                                        </p:attrNameLst>
                                      </p:cBhvr>
                                      <p:to>
                                        <p:strVal val="visible"/>
                                      </p:to>
                                    </p:set>
                                    <p:anim calcmode="lin" valueType="num">
                                      <p:cBhvr additive="base">
                                        <p:cTn id="74" dur="500" fill="hold"/>
                                        <p:tgtEl>
                                          <p:spTgt spid="46089">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6089">
                                            <p:txEl>
                                              <p:pRg st="2" end="2"/>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6089">
                                            <p:txEl>
                                              <p:pRg st="3" end="3"/>
                                            </p:txEl>
                                          </p:spTgt>
                                        </p:tgtEl>
                                        <p:attrNameLst>
                                          <p:attrName>style.visibility</p:attrName>
                                        </p:attrNameLst>
                                      </p:cBhvr>
                                      <p:to>
                                        <p:strVal val="visible"/>
                                      </p:to>
                                    </p:set>
                                    <p:anim calcmode="lin" valueType="num">
                                      <p:cBhvr additive="base">
                                        <p:cTn id="78" dur="500" fill="hold"/>
                                        <p:tgtEl>
                                          <p:spTgt spid="46089">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6089">
                                            <p:txEl>
                                              <p:pRg st="3" end="3"/>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46089">
                                            <p:txEl>
                                              <p:pRg st="4" end="4"/>
                                            </p:txEl>
                                          </p:spTgt>
                                        </p:tgtEl>
                                        <p:attrNameLst>
                                          <p:attrName>style.visibility</p:attrName>
                                        </p:attrNameLst>
                                      </p:cBhvr>
                                      <p:to>
                                        <p:strVal val="visible"/>
                                      </p:to>
                                    </p:set>
                                    <p:anim calcmode="lin" valueType="num">
                                      <p:cBhvr additive="base">
                                        <p:cTn id="82" dur="500" fill="hold"/>
                                        <p:tgtEl>
                                          <p:spTgt spid="46089">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6089">
                                            <p:txEl>
                                              <p:pRg st="4" end="4"/>
                                            </p:txEl>
                                          </p:spTgt>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46089">
                                            <p:txEl>
                                              <p:pRg st="5" end="5"/>
                                            </p:txEl>
                                          </p:spTgt>
                                        </p:tgtEl>
                                        <p:attrNameLst>
                                          <p:attrName>style.visibility</p:attrName>
                                        </p:attrNameLst>
                                      </p:cBhvr>
                                      <p:to>
                                        <p:strVal val="visible"/>
                                      </p:to>
                                    </p:set>
                                    <p:anim calcmode="lin" valueType="num">
                                      <p:cBhvr additive="base">
                                        <p:cTn id="86" dur="500" fill="hold"/>
                                        <p:tgtEl>
                                          <p:spTgt spid="46089">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6089">
                                            <p:txEl>
                                              <p:pRg st="5" end="5"/>
                                            </p:txEl>
                                          </p:spTgt>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46089">
                                            <p:txEl>
                                              <p:pRg st="6" end="6"/>
                                            </p:txEl>
                                          </p:spTgt>
                                        </p:tgtEl>
                                        <p:attrNameLst>
                                          <p:attrName>style.visibility</p:attrName>
                                        </p:attrNameLst>
                                      </p:cBhvr>
                                      <p:to>
                                        <p:strVal val="visible"/>
                                      </p:to>
                                    </p:set>
                                    <p:anim calcmode="lin" valueType="num">
                                      <p:cBhvr additive="base">
                                        <p:cTn id="90" dur="500" fill="hold"/>
                                        <p:tgtEl>
                                          <p:spTgt spid="46089">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6089">
                                            <p:txEl>
                                              <p:pRg st="6" end="6"/>
                                            </p:txEl>
                                          </p:spTgt>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46089">
                                            <p:txEl>
                                              <p:pRg st="7" end="7"/>
                                            </p:txEl>
                                          </p:spTgt>
                                        </p:tgtEl>
                                        <p:attrNameLst>
                                          <p:attrName>style.visibility</p:attrName>
                                        </p:attrNameLst>
                                      </p:cBhvr>
                                      <p:to>
                                        <p:strVal val="visible"/>
                                      </p:to>
                                    </p:set>
                                    <p:anim calcmode="lin" valueType="num">
                                      <p:cBhvr additive="base">
                                        <p:cTn id="94" dur="500" fill="hold"/>
                                        <p:tgtEl>
                                          <p:spTgt spid="46089">
                                            <p:txEl>
                                              <p:pRg st="7" end="7"/>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6089">
                                            <p:txEl>
                                              <p:pRg st="7" end="7"/>
                                            </p:txEl>
                                          </p:spTgt>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46089">
                                            <p:txEl>
                                              <p:pRg st="8" end="8"/>
                                            </p:txEl>
                                          </p:spTgt>
                                        </p:tgtEl>
                                        <p:attrNameLst>
                                          <p:attrName>style.visibility</p:attrName>
                                        </p:attrNameLst>
                                      </p:cBhvr>
                                      <p:to>
                                        <p:strVal val="visible"/>
                                      </p:to>
                                    </p:set>
                                    <p:anim calcmode="lin" valueType="num">
                                      <p:cBhvr additive="base">
                                        <p:cTn id="98" dur="500" fill="hold"/>
                                        <p:tgtEl>
                                          <p:spTgt spid="46089">
                                            <p:txEl>
                                              <p:pRg st="8" end="8"/>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6089">
                                            <p:txEl>
                                              <p:pRg st="8" end="8"/>
                                            </p:txEl>
                                          </p:spTgt>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46089">
                                            <p:txEl>
                                              <p:pRg st="9" end="9"/>
                                            </p:txEl>
                                          </p:spTgt>
                                        </p:tgtEl>
                                        <p:attrNameLst>
                                          <p:attrName>style.visibility</p:attrName>
                                        </p:attrNameLst>
                                      </p:cBhvr>
                                      <p:to>
                                        <p:strVal val="visible"/>
                                      </p:to>
                                    </p:set>
                                    <p:anim calcmode="lin" valueType="num">
                                      <p:cBhvr additive="base">
                                        <p:cTn id="102" dur="500" fill="hold"/>
                                        <p:tgtEl>
                                          <p:spTgt spid="46089">
                                            <p:txEl>
                                              <p:pRg st="9" end="9"/>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6089">
                                            <p:txEl>
                                              <p:pRg st="9" end="9"/>
                                            </p:txEl>
                                          </p:spTgt>
                                        </p:tgtEl>
                                        <p:attrNameLst>
                                          <p:attrName>ppt_y</p:attrName>
                                        </p:attrNameLst>
                                      </p:cBhvr>
                                      <p:tavLst>
                                        <p:tav tm="0">
                                          <p:val>
                                            <p:strVal val="1+#ppt_h/2"/>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46089">
                                            <p:txEl>
                                              <p:pRg st="10" end="10"/>
                                            </p:txEl>
                                          </p:spTgt>
                                        </p:tgtEl>
                                        <p:attrNameLst>
                                          <p:attrName>style.visibility</p:attrName>
                                        </p:attrNameLst>
                                      </p:cBhvr>
                                      <p:to>
                                        <p:strVal val="visible"/>
                                      </p:to>
                                    </p:set>
                                    <p:anim calcmode="lin" valueType="num">
                                      <p:cBhvr additive="base">
                                        <p:cTn id="106" dur="500" fill="hold"/>
                                        <p:tgtEl>
                                          <p:spTgt spid="46089">
                                            <p:txEl>
                                              <p:pRg st="10" end="1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4608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noGrp="1"/>
          </p:cNvSpPr>
          <p:nvPr/>
        </p:nvSpPr>
        <p:spPr>
          <a:xfrm>
            <a:off x="6553200" y="6356350"/>
            <a:ext cx="2133600" cy="365125"/>
          </a:xfrm>
          <a:prstGeom prst="rect">
            <a:avLst/>
          </a:prstGeom>
          <a:noFill/>
        </p:spPr>
        <p:txBody>
          <a:bodyPr anchor="ctr"/>
          <a:lstStyle/>
          <a:p>
            <a:pPr algn="r">
              <a:defRPr/>
            </a:pPr>
            <a:fld id="{154F0559-DEDC-4BDD-882D-0170F3EBAA89}" type="slidenum">
              <a:rPr lang="en-US" sz="1200">
                <a:solidFill>
                  <a:schemeClr val="tx1">
                    <a:tint val="75000"/>
                  </a:schemeClr>
                </a:solidFill>
                <a:latin typeface="+mn-lt"/>
                <a:cs typeface="+mn-cs"/>
              </a:rPr>
              <a:pPr algn="r">
                <a:defRPr/>
              </a:pPr>
              <a:t>9</a:t>
            </a:fld>
            <a:endParaRPr lang="en-US" sz="1200">
              <a:solidFill>
                <a:schemeClr val="tx1">
                  <a:tint val="75000"/>
                </a:schemeClr>
              </a:solidFill>
              <a:latin typeface="+mn-lt"/>
              <a:cs typeface="+mn-cs"/>
            </a:endParaRPr>
          </a:p>
        </p:txBody>
      </p:sp>
      <p:sp>
        <p:nvSpPr>
          <p:cNvPr id="5" name="Rectangle 1"/>
          <p:cNvSpPr>
            <a:spLocks noChangeArrowheads="1"/>
          </p:cNvSpPr>
          <p:nvPr/>
        </p:nvSpPr>
        <p:spPr bwMode="auto">
          <a:xfrm>
            <a:off x="76200" y="381000"/>
            <a:ext cx="8839200" cy="4832350"/>
          </a:xfrm>
          <a:prstGeom prst="rect">
            <a:avLst/>
          </a:prstGeom>
          <a:noFill/>
          <a:ln w="9525">
            <a:noFill/>
            <a:miter lim="800000"/>
            <a:headEnd/>
            <a:tailEnd/>
          </a:ln>
        </p:spPr>
        <p:txBody>
          <a:bodyPr anchor="ctr">
            <a:spAutoFit/>
          </a:bodyPr>
          <a:lstStyle/>
          <a:p>
            <a:pPr algn="just">
              <a:defRPr/>
            </a:pPr>
            <a:r>
              <a:rPr lang="en-US" sz="2800" b="1" dirty="0">
                <a:solidFill>
                  <a:srgbClr val="0000FF"/>
                </a:solidFill>
                <a:latin typeface="Times New Roman" pitchFamily="18" charset="0"/>
                <a:cs typeface="Times New Roman" pitchFamily="18" charset="0"/>
              </a:rPr>
              <a:t>5. Thể thơ và bố cục.</a:t>
            </a:r>
          </a:p>
          <a:p>
            <a:pPr marL="514350" indent="-514350" algn="just">
              <a:defRPr/>
            </a:pPr>
            <a:r>
              <a:rPr lang="en-US" sz="2800" b="1" dirty="0">
                <a:solidFill>
                  <a:srgbClr val="002060"/>
                </a:solidFill>
                <a:latin typeface="Times New Roman" pitchFamily="18" charset="0"/>
                <a:cs typeface="Times New Roman" pitchFamily="18" charset="0"/>
              </a:rPr>
              <a:t> </a:t>
            </a:r>
            <a:r>
              <a:rPr lang="en-US" sz="2800" dirty="0">
                <a:latin typeface="Times New Roman" pitchFamily="18" charset="0"/>
                <a:cs typeface="Times New Roman" pitchFamily="18" charset="0"/>
              </a:rPr>
              <a:t>- Đề tài: Viết về người phụ nữ.</a:t>
            </a:r>
          </a:p>
          <a:p>
            <a:pPr marL="514350" indent="-514350" algn="just">
              <a:defRPr/>
            </a:pPr>
            <a:r>
              <a:rPr lang="en-US" sz="2800" dirty="0">
                <a:latin typeface="Times New Roman" pitchFamily="18" charset="0"/>
                <a:cs typeface="Times New Roman" pitchFamily="18" charset="0"/>
              </a:rPr>
              <a:t> - Thể thơ: Thất ngôn bát cú Đường luật</a:t>
            </a:r>
          </a:p>
          <a:p>
            <a:pPr marL="514350" indent="-514350" algn="just">
              <a:defRPr/>
            </a:pPr>
            <a:r>
              <a:rPr lang="en-US" sz="2800" dirty="0">
                <a:latin typeface="Times New Roman" pitchFamily="18" charset="0"/>
                <a:cs typeface="Times New Roman" pitchFamily="18" charset="0"/>
              </a:rPr>
              <a:t> - Bố cục: 4 phần (Đề; Thực;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a:t>
            </a:r>
          </a:p>
          <a:p>
            <a:pPr marL="514350" indent="-514350" algn="just">
              <a:defRPr/>
            </a:pPr>
            <a:r>
              <a:rPr lang="vi-VN" sz="2800" dirty="0">
                <a:latin typeface="Times New Roman" pitchFamily="18" charset="0"/>
                <a:cs typeface="Times New Roman" pitchFamily="18" charset="0"/>
              </a:rPr>
              <a:t>+ 2 câu đề: Sự thay đổi của cảnh Tây Hồ và tâm trạng của tác giả..</a:t>
            </a:r>
          </a:p>
          <a:p>
            <a:pPr marL="514350" indent="-514350" algn="just">
              <a:defRPr/>
            </a:pPr>
            <a:r>
              <a:rPr lang="vi-VN" sz="2800" dirty="0">
                <a:latin typeface="Times New Roman" pitchFamily="18" charset="0"/>
                <a:cs typeface="Times New Roman" pitchFamily="18" charset="0"/>
              </a:rPr>
              <a:t>+ 2 câu thực: Nỗi oan trái của cuộc đời Tiểu Thanh</a:t>
            </a:r>
          </a:p>
          <a:p>
            <a:pPr marL="514350" indent="-514350" algn="just">
              <a:defRPr/>
            </a:pPr>
            <a:r>
              <a:rPr lang="vi-VN" sz="2800" dirty="0">
                <a:latin typeface="Times New Roman" pitchFamily="18" charset="0"/>
                <a:cs typeface="Times New Roman" pitchFamily="18" charset="0"/>
              </a:rPr>
              <a:t>+ 2 câu luận: Cảm nghĩ của nhà thơ về những kiếp người tài hoa bạc mệnh.</a:t>
            </a:r>
          </a:p>
          <a:p>
            <a:pPr marL="514350" indent="-514350" algn="just">
              <a:defRPr/>
            </a:pPr>
            <a:r>
              <a:rPr lang="vi-VN" sz="2800" dirty="0">
                <a:latin typeface="Times New Roman" pitchFamily="18" charset="0"/>
                <a:cs typeface="Times New Roman" pitchFamily="18" charset="0"/>
              </a:rPr>
              <a:t>+ 2 câu kết: Tâm trạng băn khoăn, khao khát sự đồng cảm từ hậu thế của tác giả.</a:t>
            </a:r>
          </a:p>
        </p:txBody>
      </p:sp>
      <p:sp>
        <p:nvSpPr>
          <p:cNvPr id="3" name="Date Placeholder 2"/>
          <p:cNvSpPr>
            <a:spLocks noGrp="1"/>
          </p:cNvSpPr>
          <p:nvPr>
            <p:ph type="dt" sz="half" idx="10"/>
          </p:nvPr>
        </p:nvSpPr>
        <p:spPr/>
        <p:txBody>
          <a:bodyPr/>
          <a:lstStyle/>
          <a:p>
            <a:pPr>
              <a:defRPr/>
            </a:pPr>
            <a:r>
              <a:rPr lang="en-US" smtClean="0"/>
              <a:t>Sản phẩm của nhóm Zalo: NGỮ VĂN THPT (Nhóm cô Thu Huyền) – DỰ ÁN CỘNG ĐỒNG</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10.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1,1407821805,D:\Me Nhim\Pownt poi 10\Giao an Doc Tieu Thanh ki\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1843</TotalTime>
  <Words>3084</Words>
  <Application>Microsoft Office PowerPoint</Application>
  <PresentationFormat>On-screen Show (4:3)</PresentationFormat>
  <Paragraphs>257</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ĐỘC TIỂU THANH KÍ                                                               (Nguyễn 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Start</dc:creator>
  <cp:lastModifiedBy>Administrator</cp:lastModifiedBy>
  <cp:revision>219</cp:revision>
  <dcterms:created xsi:type="dcterms:W3CDTF">2015-10-30T10:14:54Z</dcterms:created>
  <dcterms:modified xsi:type="dcterms:W3CDTF">2023-08-10T03:49:43Z</dcterms:modified>
</cp:coreProperties>
</file>