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86429" autoAdjust="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3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8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9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3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4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D32F6-0948-4C49-8BA4-8F508F4A615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FCE10-B961-4F35-8EFB-07A4D0A7F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839200" cy="33734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11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TÁC PHẨM VĂN HỌC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9138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lephant" panose="02020904090505020303" pitchFamily="18" charset="0"/>
              </a:rPr>
              <a:t>Đọc sách chính là hộ chiếu </a:t>
            </a:r>
          </a:p>
          <a:p>
            <a:r>
              <a:rPr lang="en-US" sz="3200" smtClean="0">
                <a:solidFill>
                  <a:schemeClr val="bg1"/>
                </a:solidFill>
                <a:latin typeface="Elephant" panose="02020904090505020303" pitchFamily="18" charset="0"/>
              </a:rPr>
              <a:t>            cho vô số cuộc phiêu lưu</a:t>
            </a:r>
            <a:endParaRPr lang="en-US" sz="320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ỗi buồn chiến tr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4288" y="0"/>
            <a:ext cx="5236036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0875" y="1144885"/>
            <a:ext cx="346075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Lí do lựa chọn tác phẩm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920875" y="490835"/>
            <a:ext cx="340995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Tác phẩm được giới thiệu</a:t>
            </a:r>
            <a:r>
              <a:rPr lang="en-US" smtClean="0"/>
              <a:t>:</a:t>
            </a:r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152400" y="2527300"/>
            <a:ext cx="144780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Câu 2</a:t>
            </a:r>
            <a:endParaRPr lang="en-US" sz="2400"/>
          </a:p>
        </p:txBody>
      </p:sp>
      <p:sp>
        <p:nvSpPr>
          <p:cNvPr id="9" name="Cloud 8"/>
          <p:cNvSpPr/>
          <p:nvPr/>
        </p:nvSpPr>
        <p:spPr>
          <a:xfrm>
            <a:off x="152400" y="622300"/>
            <a:ext cx="144780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Câu 1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4700" y="2590800"/>
            <a:ext cx="273685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Những thông tin được giới thiệu</a:t>
            </a:r>
            <a:endParaRPr lang="en-US" sz="2400"/>
          </a:p>
        </p:txBody>
      </p:sp>
      <p:sp>
        <p:nvSpPr>
          <p:cNvPr id="11" name="Cloud 10"/>
          <p:cNvSpPr/>
          <p:nvPr/>
        </p:nvSpPr>
        <p:spPr>
          <a:xfrm>
            <a:off x="152400" y="4559300"/>
            <a:ext cx="146685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Câu 3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044700" y="5714998"/>
            <a:ext cx="281940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Tác động của bài nói đến người đọc</a:t>
            </a:r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5842000" y="452756"/>
            <a:ext cx="61214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/>
              <a:t>NỖI BUỒN CHIẾN TRANH – BẢO NINH</a:t>
            </a:r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5702300" y="1136155"/>
            <a:ext cx="62611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là cuốn sách gây nhiều ấn tượng và cảm </a:t>
            </a:r>
            <a:r>
              <a:rPr lang="en-US" sz="2400" smtClean="0"/>
              <a:t>xúc, đạt nhiều giải thưởng 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5842000" y="2184400"/>
            <a:ext cx="61214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Tiểu sử, sự nghiệp sáng tác của tác giả Bảo Ninh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5842000" y="2867799"/>
            <a:ext cx="47752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Tóm lược nội dung câu chuyện</a:t>
            </a:r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5842000" y="3551198"/>
            <a:ext cx="6223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Những giá trị tư tưởng và nghệ thuật viết truyện  đặc sắc</a:t>
            </a:r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6096000" y="5613400"/>
            <a:ext cx="576580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Gợi tò mò và hứng thú tìm đến tác phẩm hoàn chỉnh để đọc</a:t>
            </a:r>
            <a:endParaRPr lang="en-US" sz="2400"/>
          </a:p>
        </p:txBody>
      </p:sp>
      <p:cxnSp>
        <p:nvCxnSpPr>
          <p:cNvPr id="20" name="Straight Connector 19"/>
          <p:cNvCxnSpPr>
            <a:endCxn id="15" idx="1"/>
          </p:cNvCxnSpPr>
          <p:nvPr/>
        </p:nvCxnSpPr>
        <p:spPr>
          <a:xfrm flipV="1">
            <a:off x="4781550" y="2415233"/>
            <a:ext cx="1060450" cy="452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6" idx="1"/>
          </p:cNvCxnSpPr>
          <p:nvPr/>
        </p:nvCxnSpPr>
        <p:spPr>
          <a:xfrm>
            <a:off x="4781550" y="2867799"/>
            <a:ext cx="1060450" cy="230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81550" y="2867799"/>
            <a:ext cx="1060450" cy="853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304800" y="5698698"/>
            <a:ext cx="146685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Câu 4</a:t>
            </a:r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2044700" y="4406047"/>
            <a:ext cx="273685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Phương tiện trình bày bài nói</a:t>
            </a:r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5842000" y="4664649"/>
            <a:ext cx="5892800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Ngôn ngữ + hình ảnh, video minh họa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49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619500" y="1841500"/>
            <a:ext cx="4787900" cy="233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NÓI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700" y="457200"/>
            <a:ext cx="59817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44939"/>
              </p:ext>
            </p:extLst>
          </p:nvPr>
        </p:nvGraphicFramePr>
        <p:xfrm>
          <a:off x="585838" y="296197"/>
          <a:ext cx="11064568" cy="639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523">
                  <a:extLst>
                    <a:ext uri="{9D8B030D-6E8A-4147-A177-3AD203B41FA5}">
                      <a16:colId xmlns:a16="http://schemas.microsoft.com/office/drawing/2014/main" val="3133769970"/>
                    </a:ext>
                  </a:extLst>
                </a:gridCol>
                <a:gridCol w="3198761">
                  <a:extLst>
                    <a:ext uri="{9D8B030D-6E8A-4147-A177-3AD203B41FA5}">
                      <a16:colId xmlns:a16="http://schemas.microsoft.com/office/drawing/2014/main" val="3662123179"/>
                    </a:ext>
                  </a:extLst>
                </a:gridCol>
                <a:gridCol w="2766142">
                  <a:extLst>
                    <a:ext uri="{9D8B030D-6E8A-4147-A177-3AD203B41FA5}">
                      <a16:colId xmlns:a16="http://schemas.microsoft.com/office/drawing/2014/main" val="1071939395"/>
                    </a:ext>
                  </a:extLst>
                </a:gridCol>
                <a:gridCol w="2766142">
                  <a:extLst>
                    <a:ext uri="{9D8B030D-6E8A-4147-A177-3AD203B41FA5}">
                      <a16:colId xmlns:a16="http://schemas.microsoft.com/office/drawing/2014/main" val="1784244228"/>
                    </a:ext>
                  </a:extLst>
                </a:gridCol>
              </a:tblGrid>
              <a:tr h="81315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nói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nghe</a:t>
                      </a:r>
                      <a:endParaRPr lang="en-US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300836"/>
                  </a:ext>
                </a:extLst>
              </a:tr>
              <a:tr h="1295866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định đề tài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và sắp xếp ý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định phương diện tâm đắc </a:t>
                      </a:r>
                    </a:p>
                    <a:p>
                      <a:pPr algn="ctr"/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(một khía cạnh)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413865"/>
                  </a:ext>
                </a:extLst>
              </a:tr>
              <a:tr h="813154">
                <a:tc rowSpan="3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Mở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đầu: Lí do lựa chọn tác phẩm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hiểu về đề tài được nói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13620"/>
                  </a:ext>
                </a:extLst>
              </a:tr>
              <a:tr h="813154"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Phần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</a:t>
                      </a:r>
                    </a:p>
                    <a:p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Vài nét về tác giả</a:t>
                      </a:r>
                      <a:endParaRPr 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Tóm lược tác phẩm</a:t>
                      </a:r>
                      <a:endParaRPr 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-Giá trị nội dung</a:t>
                      </a:r>
                      <a:endParaRPr 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Giá trị nghệ thuật</a:t>
                      </a:r>
                      <a:endParaRPr 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-Quan điểm cá nhân</a:t>
                      </a:r>
                      <a:endParaRPr lang="en-US" sz="2400" kern="120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538156"/>
                  </a:ext>
                </a:extLst>
              </a:tr>
              <a:tr h="813154"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Phần kết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706138"/>
                  </a:ext>
                </a:extLst>
              </a:tr>
            </a:tbl>
          </a:graphicData>
        </a:graphic>
      </p:graphicFrame>
      <p:sp>
        <p:nvSpPr>
          <p:cNvPr id="4" name="Cloud 3"/>
          <p:cNvSpPr/>
          <p:nvPr/>
        </p:nvSpPr>
        <p:spPr>
          <a:xfrm>
            <a:off x="8567174" y="148713"/>
            <a:ext cx="3378200" cy="13716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C00000"/>
                </a:solidFill>
              </a:rPr>
              <a:t>Phiếu học tập số 1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/>
          <p:nvPr/>
        </p:nvSpPr>
        <p:spPr>
          <a:xfrm>
            <a:off x="2050027" y="2338182"/>
            <a:ext cx="7846142" cy="84065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C:\Users\DELL\Pictures\t%C6%B0 li%E1%BB%87u VH\MyIC_Article_9974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5575" y="160338"/>
            <a:ext cx="11879109" cy="6427191"/>
            <a:chOff x="155575" y="160338"/>
            <a:chExt cx="11879109" cy="64271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" y="160338"/>
              <a:ext cx="11879109" cy="64271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42990" y="803806"/>
              <a:ext cx="63820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 sách tôi yêu</a:t>
              </a:r>
              <a:endPara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4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4766871" y="2293495"/>
            <a:ext cx="2443398" cy="1570792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340" y="303948"/>
            <a:ext cx="20986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832" y="303949"/>
            <a:ext cx="23534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736" y="1165123"/>
            <a:ext cx="3102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*Giải thích thêm về thông tin người nghe chưa rõ</a:t>
            </a:r>
          </a:p>
          <a:p>
            <a:pPr marL="342900" indent="-342900">
              <a:buFontTx/>
              <a:buChar char="-"/>
            </a:pPr>
            <a:endParaRPr lang="en-US" sz="240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Bổ sung thông tin</a:t>
            </a:r>
          </a:p>
          <a:p>
            <a:endParaRPr lang="en-US" sz="240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*Chuẩn bị lí lẽ phản biện người nghe</a:t>
            </a:r>
          </a:p>
          <a:p>
            <a:pPr marL="342900" indent="-342900">
              <a:buFontTx/>
              <a:buChar char="-"/>
            </a:pPr>
            <a:endParaRPr lang="en-US" sz="240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cầu thị, tôn trọng người nghe</a:t>
            </a:r>
          </a:p>
          <a:p>
            <a:pPr algn="ctr"/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832" y="1238865"/>
            <a:ext cx="33921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những nội dung tâm đắc trong bài nói</a:t>
            </a:r>
          </a:p>
          <a:p>
            <a:endParaRPr lang="en-US" sz="240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Bổ sung thông tin về tác phẩm</a:t>
            </a:r>
          </a:p>
          <a:p>
            <a:endParaRPr lang="en-US" sz="240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đổi ý kiến cá nhân</a:t>
            </a:r>
          </a:p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về bài nói</a:t>
            </a:r>
          </a:p>
          <a:p>
            <a:endParaRPr lang="en-US" sz="240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Nhận xét về nội</a:t>
            </a:r>
          </a:p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dung, cách trình bày</a:t>
            </a:r>
          </a:p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bài nói</a:t>
            </a:r>
          </a:p>
          <a:p>
            <a:pPr algn="ctr"/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132736" y="147484"/>
            <a:ext cx="3111910" cy="1755058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76483"/>
              </p:ext>
            </p:extLst>
          </p:nvPr>
        </p:nvGraphicFramePr>
        <p:xfrm>
          <a:off x="132736" y="147484"/>
          <a:ext cx="11872450" cy="659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675">
                  <a:extLst>
                    <a:ext uri="{9D8B030D-6E8A-4147-A177-3AD203B41FA5}">
                      <a16:colId xmlns:a16="http://schemas.microsoft.com/office/drawing/2014/main" val="2057389974"/>
                    </a:ext>
                  </a:extLst>
                </a:gridCol>
                <a:gridCol w="5954494">
                  <a:extLst>
                    <a:ext uri="{9D8B030D-6E8A-4147-A177-3AD203B41FA5}">
                      <a16:colId xmlns:a16="http://schemas.microsoft.com/office/drawing/2014/main" val="4075126599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2884485997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3321101306"/>
                    </a:ext>
                  </a:extLst>
                </a:gridCol>
                <a:gridCol w="664277">
                  <a:extLst>
                    <a:ext uri="{9D8B030D-6E8A-4147-A177-3AD203B41FA5}">
                      <a16:colId xmlns:a16="http://schemas.microsoft.com/office/drawing/2014/main" val="3421582521"/>
                    </a:ext>
                  </a:extLst>
                </a:gridCol>
                <a:gridCol w="734048">
                  <a:extLst>
                    <a:ext uri="{9D8B030D-6E8A-4147-A177-3AD203B41FA5}">
                      <a16:colId xmlns:a16="http://schemas.microsoft.com/office/drawing/2014/main" val="703231212"/>
                    </a:ext>
                  </a:extLst>
                </a:gridCol>
                <a:gridCol w="187628">
                  <a:extLst>
                    <a:ext uri="{9D8B030D-6E8A-4147-A177-3AD203B41FA5}">
                      <a16:colId xmlns:a16="http://schemas.microsoft.com/office/drawing/2014/main" val="3598888708"/>
                    </a:ext>
                  </a:extLst>
                </a:gridCol>
              </a:tblGrid>
              <a:tr h="43745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Nhận xét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Kết quả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721854"/>
                  </a:ext>
                </a:extLst>
              </a:tr>
              <a:tr h="95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Ưu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Nhược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34926"/>
                  </a:ext>
                </a:extLst>
              </a:tr>
              <a:tr h="897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Lựa chọn đề tài, tác phẩm (tính phù hợp, hấp dẫn)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477811"/>
                  </a:ext>
                </a:extLst>
              </a:tr>
              <a:tr h="1252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Những thông tin cơ bản về tác phẩm (tính đầy đủ, mạch lạc, trọng tâm, độc đáo…)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850433"/>
                  </a:ext>
                </a:extLst>
              </a:tr>
              <a:tr h="1252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Các phương tiện phi ngôn ngữ (tính phong phú, phù hợp, hiệu quả)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850972"/>
                  </a:ext>
                </a:extLst>
              </a:tr>
              <a:tr h="897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Phong cách trình bày (tự tin, lưu loát, sinh động, cuốn hút,…)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26246"/>
                  </a:ext>
                </a:extLst>
              </a:tr>
              <a:tr h="897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Tinh thần, thái độ trao đổi (cầu thị, cởi mở, chân thành, tôn trọng…)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044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</TotalTime>
  <Words>430</Words>
  <Application>Microsoft Office PowerPoint</Application>
  <PresentationFormat>Widescreen</PresentationFormat>
  <Paragraphs>101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Elephant</vt:lpstr>
      <vt:lpstr>Times New Roman</vt:lpstr>
      <vt:lpstr>Office Theme</vt:lpstr>
      <vt:lpstr>Tiết 11 NÓI VÀ NGHE GIỚI THIỆU MỘT TÁC PHẨM VĂN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NÓI VÀ NGHE GIỚI THIỆU MỘT TÁC PHẨM VĂN HỌC</dc:title>
  <dc:creator>DELL</dc:creator>
  <cp:lastModifiedBy>DELL</cp:lastModifiedBy>
  <cp:revision>24</cp:revision>
  <dcterms:created xsi:type="dcterms:W3CDTF">2023-08-01T13:56:20Z</dcterms:created>
  <dcterms:modified xsi:type="dcterms:W3CDTF">2023-08-04T08:59:11Z</dcterms:modified>
</cp:coreProperties>
</file>